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1" r:id="rId1"/>
  </p:sldMasterIdLst>
  <p:notesMasterIdLst>
    <p:notesMasterId r:id="rId30"/>
  </p:notesMasterIdLst>
  <p:handoutMasterIdLst>
    <p:handoutMasterId r:id="rId31"/>
  </p:handoutMasterIdLst>
  <p:sldIdLst>
    <p:sldId id="362" r:id="rId2"/>
    <p:sldId id="363" r:id="rId3"/>
    <p:sldId id="383" r:id="rId4"/>
    <p:sldId id="386" r:id="rId5"/>
    <p:sldId id="392" r:id="rId6"/>
    <p:sldId id="393" r:id="rId7"/>
    <p:sldId id="394" r:id="rId8"/>
    <p:sldId id="396" r:id="rId9"/>
    <p:sldId id="397" r:id="rId10"/>
    <p:sldId id="398" r:id="rId11"/>
    <p:sldId id="388" r:id="rId12"/>
    <p:sldId id="389" r:id="rId13"/>
    <p:sldId id="390" r:id="rId14"/>
    <p:sldId id="391" r:id="rId15"/>
    <p:sldId id="387" r:id="rId16"/>
    <p:sldId id="403" r:id="rId17"/>
    <p:sldId id="385" r:id="rId18"/>
    <p:sldId id="401" r:id="rId19"/>
    <p:sldId id="404" r:id="rId20"/>
    <p:sldId id="400" r:id="rId21"/>
    <p:sldId id="399" r:id="rId22"/>
    <p:sldId id="405" r:id="rId23"/>
    <p:sldId id="406" r:id="rId24"/>
    <p:sldId id="417" r:id="rId25"/>
    <p:sldId id="413" r:id="rId26"/>
    <p:sldId id="419" r:id="rId27"/>
    <p:sldId id="420" r:id="rId28"/>
    <p:sldId id="409" r:id="rId29"/>
  </p:sldIdLst>
  <p:sldSz cx="9144000" cy="6858000" type="screen4x3"/>
  <p:notesSz cx="6797675" cy="9926638"/>
  <p:defaultTextStyle>
    <a:defPPr>
      <a:defRPr lang="en-GB"/>
    </a:defPPr>
    <a:lvl1pPr algn="l" rtl="0" eaLnBrk="0" fontAlgn="base" hangingPunct="0">
      <a:spcBef>
        <a:spcPct val="0"/>
      </a:spcBef>
      <a:spcAft>
        <a:spcPct val="0"/>
      </a:spcAft>
      <a:defRPr sz="10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0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0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0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000" kern="1200">
        <a:solidFill>
          <a:schemeClr val="tx1"/>
        </a:solidFill>
        <a:latin typeface="Arial" panose="020B0604020202020204" pitchFamily="34" charset="0"/>
        <a:ea typeface="+mn-ea"/>
        <a:cs typeface="+mn-cs"/>
      </a:defRPr>
    </a:lvl5pPr>
    <a:lvl6pPr marL="2286000" algn="l" defTabSz="914400" rtl="0" eaLnBrk="1" latinLnBrk="0" hangingPunct="1">
      <a:defRPr sz="1000" kern="1200">
        <a:solidFill>
          <a:schemeClr val="tx1"/>
        </a:solidFill>
        <a:latin typeface="Arial" panose="020B0604020202020204" pitchFamily="34" charset="0"/>
        <a:ea typeface="+mn-ea"/>
        <a:cs typeface="+mn-cs"/>
      </a:defRPr>
    </a:lvl6pPr>
    <a:lvl7pPr marL="2743200" algn="l" defTabSz="914400" rtl="0" eaLnBrk="1" latinLnBrk="0" hangingPunct="1">
      <a:defRPr sz="1000" kern="1200">
        <a:solidFill>
          <a:schemeClr val="tx1"/>
        </a:solidFill>
        <a:latin typeface="Arial" panose="020B0604020202020204" pitchFamily="34" charset="0"/>
        <a:ea typeface="+mn-ea"/>
        <a:cs typeface="+mn-cs"/>
      </a:defRPr>
    </a:lvl7pPr>
    <a:lvl8pPr marL="3200400" algn="l" defTabSz="914400" rtl="0" eaLnBrk="1" latinLnBrk="0" hangingPunct="1">
      <a:defRPr sz="1000" kern="1200">
        <a:solidFill>
          <a:schemeClr val="tx1"/>
        </a:solidFill>
        <a:latin typeface="Arial" panose="020B0604020202020204" pitchFamily="34" charset="0"/>
        <a:ea typeface="+mn-ea"/>
        <a:cs typeface="+mn-cs"/>
      </a:defRPr>
    </a:lvl8pPr>
    <a:lvl9pPr marL="3657600" algn="l" defTabSz="914400" rtl="0" eaLnBrk="1" latinLnBrk="0" hangingPunct="1">
      <a:defRPr sz="10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6">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D1FD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67" autoAdjust="0"/>
    <p:restoredTop sz="93788" autoAdjust="0"/>
  </p:normalViewPr>
  <p:slideViewPr>
    <p:cSldViewPr>
      <p:cViewPr varScale="1">
        <p:scale>
          <a:sx n="64" d="100"/>
          <a:sy n="64" d="100"/>
        </p:scale>
        <p:origin x="642" y="24"/>
      </p:cViewPr>
      <p:guideLst>
        <p:guide orient="horz" pos="2160"/>
        <p:guide pos="2880"/>
      </p:guideLst>
    </p:cSldViewPr>
  </p:slideViewPr>
  <p:outlineViewPr>
    <p:cViewPr>
      <p:scale>
        <a:sx n="33" d="100"/>
        <a:sy n="33" d="100"/>
      </p:scale>
      <p:origin x="0" y="-56036"/>
    </p:cViewPr>
  </p:outlineViewPr>
  <p:notesTextViewPr>
    <p:cViewPr>
      <p:scale>
        <a:sx n="3" d="2"/>
        <a:sy n="3" d="2"/>
      </p:scale>
      <p:origin x="0" y="0"/>
    </p:cViewPr>
  </p:notesTextViewPr>
  <p:sorterViewPr>
    <p:cViewPr>
      <p:scale>
        <a:sx n="66" d="100"/>
        <a:sy n="66" d="100"/>
      </p:scale>
      <p:origin x="0" y="0"/>
    </p:cViewPr>
  </p:sorterViewPr>
  <p:notesViewPr>
    <p:cSldViewPr>
      <p:cViewPr varScale="1">
        <p:scale>
          <a:sx n="47" d="100"/>
          <a:sy n="47" d="100"/>
        </p:scale>
        <p:origin x="2786" y="38"/>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1C51FB56-55D3-4FCA-9429-406F6F3D304B}"/>
              </a:ext>
            </a:extLst>
          </p:cNvPr>
          <p:cNvSpPr>
            <a:spLocks noGrp="1" noChangeArrowheads="1"/>
          </p:cNvSpPr>
          <p:nvPr>
            <p:ph type="hdr" sz="quarter"/>
          </p:nvPr>
        </p:nvSpPr>
        <p:spPr bwMode="auto">
          <a:xfrm>
            <a:off x="0" y="0"/>
            <a:ext cx="2944813" cy="496888"/>
          </a:xfrm>
          <a:prstGeom prst="rect">
            <a:avLst/>
          </a:prstGeom>
          <a:noFill/>
          <a:ln>
            <a:noFill/>
          </a:ln>
          <a:effectLst/>
        </p:spPr>
        <p:txBody>
          <a:bodyPr vert="horz" wrap="square" lIns="95558" tIns="47778" rIns="95558" bIns="47778" numCol="1" anchor="t" anchorCtr="0" compatLnSpc="1">
            <a:prstTxWarp prst="textNoShape">
              <a:avLst/>
            </a:prstTxWarp>
          </a:bodyPr>
          <a:lstStyle>
            <a:lvl1pPr defTabSz="955675" eaLnBrk="0" hangingPunct="0">
              <a:defRPr sz="1300">
                <a:latin typeface="Times New Roman" pitchFamily="18" charset="0"/>
              </a:defRPr>
            </a:lvl1pPr>
          </a:lstStyle>
          <a:p>
            <a:pPr>
              <a:defRPr/>
            </a:pPr>
            <a:endParaRPr lang="en-US"/>
          </a:p>
        </p:txBody>
      </p:sp>
      <p:sp>
        <p:nvSpPr>
          <p:cNvPr id="84995" name="Rectangle 3">
            <a:extLst>
              <a:ext uri="{FF2B5EF4-FFF2-40B4-BE49-F238E27FC236}">
                <a16:creationId xmlns:a16="http://schemas.microsoft.com/office/drawing/2014/main" id="{A466C917-883C-456C-936C-1D38C898A59D}"/>
              </a:ext>
            </a:extLst>
          </p:cNvPr>
          <p:cNvSpPr>
            <a:spLocks noGrp="1" noChangeArrowheads="1"/>
          </p:cNvSpPr>
          <p:nvPr>
            <p:ph type="dt" sz="quarter" idx="1"/>
          </p:nvPr>
        </p:nvSpPr>
        <p:spPr bwMode="auto">
          <a:xfrm>
            <a:off x="3852863" y="0"/>
            <a:ext cx="2944812" cy="496888"/>
          </a:xfrm>
          <a:prstGeom prst="rect">
            <a:avLst/>
          </a:prstGeom>
          <a:noFill/>
          <a:ln>
            <a:noFill/>
          </a:ln>
          <a:effectLst/>
        </p:spPr>
        <p:txBody>
          <a:bodyPr vert="horz" wrap="square" lIns="95558" tIns="47778" rIns="95558" bIns="47778" numCol="1" anchor="t" anchorCtr="0" compatLnSpc="1">
            <a:prstTxWarp prst="textNoShape">
              <a:avLst/>
            </a:prstTxWarp>
          </a:bodyPr>
          <a:lstStyle>
            <a:lvl1pPr algn="r" defTabSz="955675" eaLnBrk="0" hangingPunct="0">
              <a:defRPr sz="1300">
                <a:latin typeface="Times New Roman" pitchFamily="18" charset="0"/>
              </a:defRPr>
            </a:lvl1pPr>
          </a:lstStyle>
          <a:p>
            <a:pPr>
              <a:defRPr/>
            </a:pPr>
            <a:endParaRPr lang="en-US"/>
          </a:p>
        </p:txBody>
      </p:sp>
      <p:sp>
        <p:nvSpPr>
          <p:cNvPr id="84996" name="Rectangle 4">
            <a:extLst>
              <a:ext uri="{FF2B5EF4-FFF2-40B4-BE49-F238E27FC236}">
                <a16:creationId xmlns:a16="http://schemas.microsoft.com/office/drawing/2014/main" id="{33290905-8FAE-47FE-A605-0B9B7C33B79D}"/>
              </a:ext>
            </a:extLst>
          </p:cNvPr>
          <p:cNvSpPr>
            <a:spLocks noGrp="1" noChangeArrowheads="1"/>
          </p:cNvSpPr>
          <p:nvPr>
            <p:ph type="ftr" sz="quarter" idx="2"/>
          </p:nvPr>
        </p:nvSpPr>
        <p:spPr bwMode="auto">
          <a:xfrm>
            <a:off x="0" y="9429750"/>
            <a:ext cx="2944813" cy="496888"/>
          </a:xfrm>
          <a:prstGeom prst="rect">
            <a:avLst/>
          </a:prstGeom>
          <a:noFill/>
          <a:ln>
            <a:noFill/>
          </a:ln>
          <a:effectLst/>
        </p:spPr>
        <p:txBody>
          <a:bodyPr vert="horz" wrap="square" lIns="95558" tIns="47778" rIns="95558" bIns="47778" numCol="1" anchor="b" anchorCtr="0" compatLnSpc="1">
            <a:prstTxWarp prst="textNoShape">
              <a:avLst/>
            </a:prstTxWarp>
          </a:bodyPr>
          <a:lstStyle>
            <a:lvl1pPr defTabSz="955675" eaLnBrk="0" hangingPunct="0">
              <a:defRPr sz="1300">
                <a:latin typeface="Times New Roman" pitchFamily="18" charset="0"/>
              </a:defRPr>
            </a:lvl1pPr>
          </a:lstStyle>
          <a:p>
            <a:pPr>
              <a:defRPr/>
            </a:pPr>
            <a:endParaRPr lang="en-US"/>
          </a:p>
        </p:txBody>
      </p:sp>
      <p:sp>
        <p:nvSpPr>
          <p:cNvPr id="84997" name="Rectangle 5">
            <a:extLst>
              <a:ext uri="{FF2B5EF4-FFF2-40B4-BE49-F238E27FC236}">
                <a16:creationId xmlns:a16="http://schemas.microsoft.com/office/drawing/2014/main" id="{6943988A-F03B-48EF-A3D6-10BCEF1A6A9B}"/>
              </a:ext>
            </a:extLst>
          </p:cNvPr>
          <p:cNvSpPr>
            <a:spLocks noGrp="1" noChangeArrowheads="1"/>
          </p:cNvSpPr>
          <p:nvPr>
            <p:ph type="sldNum" sz="quarter" idx="3"/>
          </p:nvPr>
        </p:nvSpPr>
        <p:spPr bwMode="auto">
          <a:xfrm>
            <a:off x="3852863" y="9429750"/>
            <a:ext cx="2944812" cy="496888"/>
          </a:xfrm>
          <a:prstGeom prst="rect">
            <a:avLst/>
          </a:prstGeom>
          <a:noFill/>
          <a:ln>
            <a:noFill/>
          </a:ln>
          <a:effectLst/>
        </p:spPr>
        <p:txBody>
          <a:bodyPr vert="horz" wrap="square" lIns="95558" tIns="47778" rIns="95558" bIns="47778" numCol="1" anchor="b" anchorCtr="0" compatLnSpc="1">
            <a:prstTxWarp prst="textNoShape">
              <a:avLst/>
            </a:prstTxWarp>
          </a:bodyPr>
          <a:lstStyle>
            <a:lvl1pPr algn="r" defTabSz="955675">
              <a:defRPr sz="1300" smtClean="0">
                <a:latin typeface="Times New Roman" panose="02020603050405020304" pitchFamily="18" charset="0"/>
              </a:defRPr>
            </a:lvl1pPr>
          </a:lstStyle>
          <a:p>
            <a:pPr>
              <a:defRPr/>
            </a:pPr>
            <a:fld id="{CB972559-F791-4068-B595-64EBF51904A7}" type="slidenum">
              <a:rPr lang="en-US" altLang="sk-SK"/>
              <a:pPr>
                <a:defRPr/>
              </a:pPr>
              <a:t>‹#›</a:t>
            </a:fld>
            <a:endParaRPr lang="en-US" altLang="sk-SK"/>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9B3CC251-8F26-41A0-A98E-A0F40B1E47F0}"/>
              </a:ext>
            </a:extLst>
          </p:cNvPr>
          <p:cNvSpPr>
            <a:spLocks noGrp="1" noChangeArrowheads="1"/>
          </p:cNvSpPr>
          <p:nvPr>
            <p:ph type="hdr" sz="quarter"/>
          </p:nvPr>
        </p:nvSpPr>
        <p:spPr bwMode="auto">
          <a:xfrm>
            <a:off x="0" y="0"/>
            <a:ext cx="2944813" cy="496888"/>
          </a:xfrm>
          <a:prstGeom prst="rect">
            <a:avLst/>
          </a:prstGeom>
          <a:noFill/>
          <a:ln>
            <a:noFill/>
          </a:ln>
          <a:effectLst/>
        </p:spPr>
        <p:txBody>
          <a:bodyPr vert="horz" wrap="square" lIns="95558" tIns="47778" rIns="95558" bIns="47778" numCol="1" anchor="t" anchorCtr="0" compatLnSpc="1">
            <a:prstTxWarp prst="textNoShape">
              <a:avLst/>
            </a:prstTxWarp>
          </a:bodyPr>
          <a:lstStyle>
            <a:lvl1pPr defTabSz="955675" eaLnBrk="0" hangingPunct="0">
              <a:defRPr sz="1300">
                <a:latin typeface="Times New Roman" pitchFamily="18" charset="0"/>
              </a:defRPr>
            </a:lvl1pPr>
          </a:lstStyle>
          <a:p>
            <a:pPr>
              <a:defRPr/>
            </a:pPr>
            <a:endParaRPr lang="en-US"/>
          </a:p>
        </p:txBody>
      </p:sp>
      <p:sp>
        <p:nvSpPr>
          <p:cNvPr id="36867" name="Rectangle 3">
            <a:extLst>
              <a:ext uri="{FF2B5EF4-FFF2-40B4-BE49-F238E27FC236}">
                <a16:creationId xmlns:a16="http://schemas.microsoft.com/office/drawing/2014/main" id="{04DD239B-770B-4C9C-9B25-88B7A3A09E59}"/>
              </a:ext>
            </a:extLst>
          </p:cNvPr>
          <p:cNvSpPr>
            <a:spLocks noGrp="1" noChangeArrowheads="1"/>
          </p:cNvSpPr>
          <p:nvPr>
            <p:ph type="dt" idx="1"/>
          </p:nvPr>
        </p:nvSpPr>
        <p:spPr bwMode="auto">
          <a:xfrm>
            <a:off x="3852863" y="0"/>
            <a:ext cx="2944812" cy="496888"/>
          </a:xfrm>
          <a:prstGeom prst="rect">
            <a:avLst/>
          </a:prstGeom>
          <a:noFill/>
          <a:ln>
            <a:noFill/>
          </a:ln>
          <a:effectLst/>
        </p:spPr>
        <p:txBody>
          <a:bodyPr vert="horz" wrap="square" lIns="95558" tIns="47778" rIns="95558" bIns="47778" numCol="1" anchor="t" anchorCtr="0" compatLnSpc="1">
            <a:prstTxWarp prst="textNoShape">
              <a:avLst/>
            </a:prstTxWarp>
          </a:bodyPr>
          <a:lstStyle>
            <a:lvl1pPr algn="r" defTabSz="955675" eaLnBrk="0" hangingPunct="0">
              <a:defRPr sz="1300">
                <a:latin typeface="Times New Roman" pitchFamily="18" charset="0"/>
              </a:defRPr>
            </a:lvl1pPr>
          </a:lstStyle>
          <a:p>
            <a:pPr>
              <a:defRPr/>
            </a:pPr>
            <a:endParaRPr lang="en-US"/>
          </a:p>
        </p:txBody>
      </p:sp>
      <p:sp>
        <p:nvSpPr>
          <p:cNvPr id="2052" name="Rectangle 4">
            <a:extLst>
              <a:ext uri="{FF2B5EF4-FFF2-40B4-BE49-F238E27FC236}">
                <a16:creationId xmlns:a16="http://schemas.microsoft.com/office/drawing/2014/main" id="{32FBDC5F-0829-46BD-9F80-3208347E8389}"/>
              </a:ext>
            </a:extLst>
          </p:cNvPr>
          <p:cNvSpPr>
            <a:spLocks noGrp="1" noRot="1" noChangeAspect="1" noChangeArrowheads="1" noTextEdit="1"/>
          </p:cNvSpPr>
          <p:nvPr>
            <p:ph type="sldImg" idx="2"/>
          </p:nvPr>
        </p:nvSpPr>
        <p:spPr bwMode="auto">
          <a:xfrm>
            <a:off x="917575" y="744538"/>
            <a:ext cx="4964113" cy="3722687"/>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6869" name="Rectangle 5">
            <a:extLst>
              <a:ext uri="{FF2B5EF4-FFF2-40B4-BE49-F238E27FC236}">
                <a16:creationId xmlns:a16="http://schemas.microsoft.com/office/drawing/2014/main" id="{C4949ADC-B8D6-4503-B664-CBB8F6C46074}"/>
              </a:ext>
            </a:extLst>
          </p:cNvPr>
          <p:cNvSpPr>
            <a:spLocks noGrp="1" noChangeArrowheads="1"/>
          </p:cNvSpPr>
          <p:nvPr>
            <p:ph type="body" sz="quarter" idx="3"/>
          </p:nvPr>
        </p:nvSpPr>
        <p:spPr bwMode="auto">
          <a:xfrm>
            <a:off x="906463" y="4714875"/>
            <a:ext cx="4984750" cy="4467225"/>
          </a:xfrm>
          <a:prstGeom prst="rect">
            <a:avLst/>
          </a:prstGeom>
          <a:noFill/>
          <a:ln>
            <a:noFill/>
          </a:ln>
          <a:effectLst/>
        </p:spPr>
        <p:txBody>
          <a:bodyPr vert="horz" wrap="square" lIns="95558" tIns="47778" rIns="95558" bIns="47778" numCol="1" anchor="t" anchorCtr="0" compatLnSpc="1">
            <a:prstTxWarp prst="textNoShape">
              <a:avLst/>
            </a:prstTxWarp>
          </a:bodyPr>
          <a:lstStyle/>
          <a:p>
            <a:pPr lvl="0"/>
            <a:r>
              <a:rPr lang="en-US" noProof="0"/>
              <a:t>Cliquez pour modifier les styles du texte du masque</a:t>
            </a:r>
          </a:p>
          <a:p>
            <a:pPr lvl="1"/>
            <a:r>
              <a:rPr lang="en-US" noProof="0"/>
              <a:t>Deuxième niveau</a:t>
            </a:r>
          </a:p>
          <a:p>
            <a:pPr lvl="2"/>
            <a:r>
              <a:rPr lang="en-US" noProof="0"/>
              <a:t>Troisième niveau</a:t>
            </a:r>
          </a:p>
          <a:p>
            <a:pPr lvl="3"/>
            <a:r>
              <a:rPr lang="en-US" noProof="0"/>
              <a:t>Quatrième niveau</a:t>
            </a:r>
          </a:p>
          <a:p>
            <a:pPr lvl="4"/>
            <a:r>
              <a:rPr lang="en-US" noProof="0"/>
              <a:t>Cinquième niveau</a:t>
            </a:r>
          </a:p>
        </p:txBody>
      </p:sp>
      <p:sp>
        <p:nvSpPr>
          <p:cNvPr id="36870" name="Rectangle 6">
            <a:extLst>
              <a:ext uri="{FF2B5EF4-FFF2-40B4-BE49-F238E27FC236}">
                <a16:creationId xmlns:a16="http://schemas.microsoft.com/office/drawing/2014/main" id="{E441185B-1C51-4A3E-A8A9-BB9F239A5EA9}"/>
              </a:ext>
            </a:extLst>
          </p:cNvPr>
          <p:cNvSpPr>
            <a:spLocks noGrp="1" noChangeArrowheads="1"/>
          </p:cNvSpPr>
          <p:nvPr>
            <p:ph type="ftr" sz="quarter" idx="4"/>
          </p:nvPr>
        </p:nvSpPr>
        <p:spPr bwMode="auto">
          <a:xfrm>
            <a:off x="0" y="9429750"/>
            <a:ext cx="2944813" cy="496888"/>
          </a:xfrm>
          <a:prstGeom prst="rect">
            <a:avLst/>
          </a:prstGeom>
          <a:noFill/>
          <a:ln>
            <a:noFill/>
          </a:ln>
          <a:effectLst/>
        </p:spPr>
        <p:txBody>
          <a:bodyPr vert="horz" wrap="square" lIns="95558" tIns="47778" rIns="95558" bIns="47778" numCol="1" anchor="b" anchorCtr="0" compatLnSpc="1">
            <a:prstTxWarp prst="textNoShape">
              <a:avLst/>
            </a:prstTxWarp>
          </a:bodyPr>
          <a:lstStyle>
            <a:lvl1pPr defTabSz="955675" eaLnBrk="0" hangingPunct="0">
              <a:defRPr sz="1300">
                <a:latin typeface="Times New Roman" pitchFamily="18" charset="0"/>
              </a:defRPr>
            </a:lvl1pPr>
          </a:lstStyle>
          <a:p>
            <a:pPr>
              <a:defRPr/>
            </a:pPr>
            <a:endParaRPr lang="en-US"/>
          </a:p>
        </p:txBody>
      </p:sp>
      <p:sp>
        <p:nvSpPr>
          <p:cNvPr id="36871" name="Rectangle 7">
            <a:extLst>
              <a:ext uri="{FF2B5EF4-FFF2-40B4-BE49-F238E27FC236}">
                <a16:creationId xmlns:a16="http://schemas.microsoft.com/office/drawing/2014/main" id="{E747B14F-D4A0-4F9E-8FA5-C1C1C03CF5BB}"/>
              </a:ext>
            </a:extLst>
          </p:cNvPr>
          <p:cNvSpPr>
            <a:spLocks noGrp="1" noChangeArrowheads="1"/>
          </p:cNvSpPr>
          <p:nvPr>
            <p:ph type="sldNum" sz="quarter" idx="5"/>
          </p:nvPr>
        </p:nvSpPr>
        <p:spPr bwMode="auto">
          <a:xfrm>
            <a:off x="3852863" y="9429750"/>
            <a:ext cx="2944812" cy="496888"/>
          </a:xfrm>
          <a:prstGeom prst="rect">
            <a:avLst/>
          </a:prstGeom>
          <a:noFill/>
          <a:ln>
            <a:noFill/>
          </a:ln>
          <a:effectLst/>
        </p:spPr>
        <p:txBody>
          <a:bodyPr vert="horz" wrap="square" lIns="95558" tIns="47778" rIns="95558" bIns="47778" numCol="1" anchor="b" anchorCtr="0" compatLnSpc="1">
            <a:prstTxWarp prst="textNoShape">
              <a:avLst/>
            </a:prstTxWarp>
          </a:bodyPr>
          <a:lstStyle>
            <a:lvl1pPr algn="r" defTabSz="955675">
              <a:defRPr sz="1300" smtClean="0">
                <a:latin typeface="Times New Roman" panose="02020603050405020304" pitchFamily="18" charset="0"/>
              </a:defRPr>
            </a:lvl1pPr>
          </a:lstStyle>
          <a:p>
            <a:pPr>
              <a:defRPr/>
            </a:pPr>
            <a:fld id="{E6A1349C-64EC-4FDF-8A90-8E5C37F9BEF4}" type="slidenum">
              <a:rPr lang="en-US" altLang="sk-SK"/>
              <a:pPr>
                <a:defRPr/>
              </a:pPr>
              <a:t>‹#›</a:t>
            </a:fld>
            <a:endParaRPr lang="en-US" altLang="sk-SK"/>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a:extLst>
              <a:ext uri="{FF2B5EF4-FFF2-40B4-BE49-F238E27FC236}">
                <a16:creationId xmlns:a16="http://schemas.microsoft.com/office/drawing/2014/main" id="{F245C229-7764-41A3-BA95-84BAD6C9A79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BE36559-4017-4146-889D-3E4A51129C1D}" type="slidenum">
              <a:rPr lang="en-US" altLang="en-US" sz="1300"/>
              <a:pPr>
                <a:spcBef>
                  <a:spcPct val="0"/>
                </a:spcBef>
              </a:pPr>
              <a:t>1</a:t>
            </a:fld>
            <a:endParaRPr lang="en-US" altLang="en-US" sz="1300"/>
          </a:p>
        </p:txBody>
      </p:sp>
      <p:sp>
        <p:nvSpPr>
          <p:cNvPr id="56323" name="Rectangle 2">
            <a:extLst>
              <a:ext uri="{FF2B5EF4-FFF2-40B4-BE49-F238E27FC236}">
                <a16:creationId xmlns:a16="http://schemas.microsoft.com/office/drawing/2014/main" id="{9176B82A-44DC-4EA7-B49E-CD8550084BCB}"/>
              </a:ext>
            </a:extLst>
          </p:cNvPr>
          <p:cNvSpPr>
            <a:spLocks noGrp="1" noRot="1" noChangeAspect="1" noChangeArrowheads="1" noTextEdit="1"/>
          </p:cNvSpPr>
          <p:nvPr>
            <p:ph type="sldImg"/>
          </p:nvPr>
        </p:nvSpPr>
        <p:spPr>
          <a:ln/>
        </p:spPr>
      </p:sp>
      <p:sp>
        <p:nvSpPr>
          <p:cNvPr id="56324" name="Rectangle 3">
            <a:extLst>
              <a:ext uri="{FF2B5EF4-FFF2-40B4-BE49-F238E27FC236}">
                <a16:creationId xmlns:a16="http://schemas.microsoft.com/office/drawing/2014/main" id="{14D04F7D-FB0A-454D-BAE2-B29B5842A580}"/>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b="1"/>
              <a:t>Práce na konci účtovného obdobia   </a:t>
            </a:r>
            <a:r>
              <a:rPr lang="sk-SK" altLang="en-US"/>
              <a:t>Činnosť podniku je vo väčšine prípadov svojou povahou nepretržitá a jej delenie do účtovných období vyvoláva nutnosť osobitných účtovných postupov, aby sa zachovala zásada verného zobrazenia. </a:t>
            </a:r>
          </a:p>
          <a:p>
            <a:r>
              <a:rPr lang="sk-SK" altLang="en-US"/>
              <a:t>Z účtovných zásad vyplýva potreba presne vedieť, čo patrí do príslušného účtovného obdobia. Niektoré udalosti zasahujú do dvoch účtovných období a je potrebné ich medzi ne rozdeliť (napríklad zaplatenie poistného na auto na rok dopredu povedzme v októbri). Na zistenie, čo patrí do ktorého účtovného obdobia je potrebné mať k dispozícii vhodné postupy.     </a:t>
            </a:r>
          </a:p>
          <a:p>
            <a:r>
              <a:rPr lang="sk-SK" altLang="en-US"/>
              <a:t>Ďalším problémom môže byť ocenenie zásob a niektorých druhov majetku. Ak ich trhová hodnota klesla pod ich ocenenie v účtovníctve, musí sa upraviť. Dlhodobý majetok musí byť odpisovaný, atď.</a:t>
            </a:r>
          </a:p>
          <a:p>
            <a:r>
              <a:rPr lang="sk-SK" altLang="en-US"/>
              <a:t>Aby sa získal verný obraz finančnej situácie podniku na konci  príslušného účtovného obdobia a verný obraz výnosnosti podniku za príslušné účtovné obdobie, je pred zostavením  účtovnej závierky na konci účtovného obdobia potrebné vykonať viacero prác.</a:t>
            </a:r>
          </a:p>
          <a:p>
            <a:r>
              <a:rPr lang="sk-SK" altLang="en-US"/>
              <a:t>Pri prácach na konci účtovného obdobia nadobúdajú zvýšenú dôležitosť účtovné zásady. Aplikácia týchto zásad si vyžaduje práce účtovníkov aj starostlivé úvahy manažmentu. Aj tento fakt potvrdzuje, že účtovníctvo nemožno považovať za exaktnú matematickú disciplínu.</a:t>
            </a:r>
          </a:p>
          <a:p>
            <a:endParaRPr lang="sk-SK"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a:extLst>
              <a:ext uri="{FF2B5EF4-FFF2-40B4-BE49-F238E27FC236}">
                <a16:creationId xmlns:a16="http://schemas.microsoft.com/office/drawing/2014/main" id="{4F8A8B53-2E6E-48E4-B9D2-CCC987EECAF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CCE3288-BFBE-4D5F-82CA-CF7C8BC458A9}" type="slidenum">
              <a:rPr lang="en-US" altLang="en-US" sz="1300"/>
              <a:pPr>
                <a:spcBef>
                  <a:spcPct val="0"/>
                </a:spcBef>
              </a:pPr>
              <a:t>2</a:t>
            </a:fld>
            <a:endParaRPr lang="en-US" altLang="en-US" sz="1300"/>
          </a:p>
        </p:txBody>
      </p:sp>
      <p:sp>
        <p:nvSpPr>
          <p:cNvPr id="58371" name="Rectangle 2">
            <a:extLst>
              <a:ext uri="{FF2B5EF4-FFF2-40B4-BE49-F238E27FC236}">
                <a16:creationId xmlns:a16="http://schemas.microsoft.com/office/drawing/2014/main" id="{F1242855-C929-47DC-9DE6-3E15ADAEF765}"/>
              </a:ext>
            </a:extLst>
          </p:cNvPr>
          <p:cNvSpPr>
            <a:spLocks noGrp="1" noRot="1" noChangeAspect="1" noChangeArrowheads="1" noTextEdit="1"/>
          </p:cNvSpPr>
          <p:nvPr>
            <p:ph type="sldImg"/>
          </p:nvPr>
        </p:nvSpPr>
        <p:spPr>
          <a:ln/>
        </p:spPr>
      </p:sp>
      <p:sp>
        <p:nvSpPr>
          <p:cNvPr id="58372" name="Rectangle 3">
            <a:extLst>
              <a:ext uri="{FF2B5EF4-FFF2-40B4-BE49-F238E27FC236}">
                <a16:creationId xmlns:a16="http://schemas.microsoft.com/office/drawing/2014/main" id="{8ACE5046-39A0-4E55-BC65-C000FD0DB049}"/>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a:t>V slovenskom prostredí sa práce na konci účtovného obdobia delia na dve relatívne samostatné časti:</a:t>
            </a:r>
          </a:p>
          <a:p>
            <a:r>
              <a:rPr lang="sk-SK" altLang="en-US"/>
              <a:t>- účtovnú uzávierku,</a:t>
            </a:r>
          </a:p>
          <a:p>
            <a:r>
              <a:rPr lang="sk-SK" altLang="en-US"/>
              <a:t>- zostavenie účtovnej závierky.</a:t>
            </a:r>
          </a:p>
          <a:p>
            <a:r>
              <a:rPr lang="sk-SK" altLang="en-US"/>
              <a:t>Účtovná uzávierka je činnosť spojená s uzavretím účtov v účtovných knihách za predmetné účtovné obdobie. </a:t>
            </a:r>
            <a:r>
              <a:rPr lang="pl-PL" altLang="en-US"/>
              <a:t>Ide o pomerne rozsiahlu prácu a možno ju ďalej rozdeliť na:</a:t>
            </a:r>
          </a:p>
          <a:p>
            <a:r>
              <a:rPr lang="pl-PL" altLang="en-US"/>
              <a:t>- prípravné práce, ktoré sa uskutočňujú pred uzavretím účtovných kníh,</a:t>
            </a:r>
          </a:p>
          <a:p>
            <a:r>
              <a:rPr lang="pl-PL" altLang="en-US"/>
              <a:t>- uzavretie účtovných kníh.</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a:extLst>
              <a:ext uri="{FF2B5EF4-FFF2-40B4-BE49-F238E27FC236}">
                <a16:creationId xmlns:a16="http://schemas.microsoft.com/office/drawing/2014/main" id="{2B4C06C8-2BD0-4D34-8580-35334DF8734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644E0C9-253D-4E86-AC6B-0EFB9020746E}" type="slidenum">
              <a:rPr lang="en-US" altLang="en-US" sz="1300"/>
              <a:pPr>
                <a:spcBef>
                  <a:spcPct val="0"/>
                </a:spcBef>
              </a:pPr>
              <a:t>3</a:t>
            </a:fld>
            <a:endParaRPr lang="en-US" altLang="en-US" sz="1300"/>
          </a:p>
        </p:txBody>
      </p:sp>
      <p:sp>
        <p:nvSpPr>
          <p:cNvPr id="60419" name="Rectangle 2">
            <a:extLst>
              <a:ext uri="{FF2B5EF4-FFF2-40B4-BE49-F238E27FC236}">
                <a16:creationId xmlns:a16="http://schemas.microsoft.com/office/drawing/2014/main" id="{EA1AE21E-8589-4361-993C-4ED848E0A0F2}"/>
              </a:ext>
            </a:extLst>
          </p:cNvPr>
          <p:cNvSpPr>
            <a:spLocks noGrp="1" noRot="1" noChangeAspect="1" noChangeArrowheads="1" noTextEdit="1"/>
          </p:cNvSpPr>
          <p:nvPr>
            <p:ph type="sldImg"/>
          </p:nvPr>
        </p:nvSpPr>
        <p:spPr>
          <a:ln/>
        </p:spPr>
      </p:sp>
      <p:sp>
        <p:nvSpPr>
          <p:cNvPr id="60420" name="Rectangle 3">
            <a:extLst>
              <a:ext uri="{FF2B5EF4-FFF2-40B4-BE49-F238E27FC236}">
                <a16:creationId xmlns:a16="http://schemas.microsoft.com/office/drawing/2014/main" id="{78BD2916-1E45-4BE0-9037-306A66442140}"/>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pl-PL" altLang="en-US"/>
              <a:t>Prípravné práce, ktoré sa uskutočňujú pred uzavretím účtovných kníh sú nasledovné:</a:t>
            </a:r>
          </a:p>
          <a:p>
            <a:r>
              <a:rPr lang="pl-PL" altLang="en-US"/>
              <a:t>- inventarizácia,</a:t>
            </a:r>
          </a:p>
          <a:p>
            <a:r>
              <a:rPr lang="pl-PL" altLang="en-US"/>
              <a:t>- preskúmanie zhody syntetických účtov a analytickej evidencie,</a:t>
            </a:r>
          </a:p>
          <a:p>
            <a:r>
              <a:rPr lang="pl-PL" altLang="en-US"/>
              <a:t>- kontrola zásady bilančnej kontinuity,</a:t>
            </a:r>
          </a:p>
          <a:p>
            <a:r>
              <a:rPr lang="pl-PL" altLang="en-US"/>
              <a:t>- kontrola účtu 431 – </a:t>
            </a:r>
            <a:r>
              <a:rPr lang="pl-PL" altLang="en-US" i="1"/>
              <a:t>Výsledok hospodárenia v schvaľovaní</a:t>
            </a:r>
            <a:r>
              <a:rPr lang="pl-PL" altLang="en-US"/>
              <a:t>,</a:t>
            </a:r>
          </a:p>
          <a:p>
            <a:r>
              <a:rPr lang="pl-PL" altLang="en-US"/>
              <a:t>- dodržanie akruálneho princípu,</a:t>
            </a:r>
          </a:p>
          <a:p>
            <a:r>
              <a:rPr lang="pl-PL" altLang="en-US"/>
              <a:t>- prepočet majetku a záväzkov v cudzej mene na slovenskú menu,</a:t>
            </a:r>
          </a:p>
          <a:p>
            <a:r>
              <a:rPr lang="pl-PL" altLang="en-US"/>
              <a:t>- zaúčtovanie účtovných prípadov na účtoch, ktoré nesmú mať konečný zostatok,</a:t>
            </a:r>
          </a:p>
          <a:p>
            <a:r>
              <a:rPr lang="pl-PL" altLang="en-US"/>
              <a:t>- odložená daň z príjmov,</a:t>
            </a:r>
          </a:p>
          <a:p>
            <a:r>
              <a:rPr lang="pl-PL" altLang="en-US"/>
              <a:t>- zabezpečenie zásady opatrnosti (zohľadnenie rizík, strát a znehodnotení),</a:t>
            </a:r>
          </a:p>
          <a:p>
            <a:r>
              <a:rPr lang="pl-PL" altLang="en-US"/>
              <a:t>- doúčtovanie ostatných účtovných prípadov bežného obdobia (úplnosť),</a:t>
            </a:r>
          </a:p>
          <a:p>
            <a:r>
              <a:rPr lang="pl-PL" altLang="en-US"/>
              <a:t>- upresnenie štruktúry výsledku hospodárenia,</a:t>
            </a:r>
          </a:p>
          <a:p>
            <a:pPr>
              <a:buFontTx/>
              <a:buChar char="-"/>
            </a:pPr>
            <a:r>
              <a:rPr lang="pl-PL" altLang="en-US"/>
              <a:t> výpočet výsledku hospodárenia, výpočet a zaúčtovanie splatnej dane z príjmov, </a:t>
            </a:r>
          </a:p>
          <a:p>
            <a:pPr>
              <a:buFontTx/>
              <a:buChar char="-"/>
            </a:pPr>
            <a:r>
              <a:rPr lang="pl-PL" altLang="en-US"/>
              <a:t> kontrola formálnej správnosti účtovných zápisov (predvaha).</a:t>
            </a:r>
            <a:endParaRPr lang="sk-SK" altLang="en-US"/>
          </a:p>
          <a:p>
            <a:endParaRPr lang="sk-SK"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a:extLst>
              <a:ext uri="{FF2B5EF4-FFF2-40B4-BE49-F238E27FC236}">
                <a16:creationId xmlns:a16="http://schemas.microsoft.com/office/drawing/2014/main" id="{AC5E6841-B912-4F93-900F-021BE154C10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AA0A55F-CAE3-4D2A-BB42-6A545CBBEEF2}" type="slidenum">
              <a:rPr lang="en-US" altLang="en-US" sz="1300"/>
              <a:pPr>
                <a:spcBef>
                  <a:spcPct val="0"/>
                </a:spcBef>
              </a:pPr>
              <a:t>4</a:t>
            </a:fld>
            <a:endParaRPr lang="en-US" altLang="en-US" sz="1300"/>
          </a:p>
        </p:txBody>
      </p:sp>
      <p:sp>
        <p:nvSpPr>
          <p:cNvPr id="62467" name="Rectangle 2">
            <a:extLst>
              <a:ext uri="{FF2B5EF4-FFF2-40B4-BE49-F238E27FC236}">
                <a16:creationId xmlns:a16="http://schemas.microsoft.com/office/drawing/2014/main" id="{698D7901-FB21-4E14-98BF-52E43E16C8D9}"/>
              </a:ext>
            </a:extLst>
          </p:cNvPr>
          <p:cNvSpPr>
            <a:spLocks noGrp="1" noRot="1" noChangeAspect="1" noChangeArrowheads="1" noTextEdit="1"/>
          </p:cNvSpPr>
          <p:nvPr>
            <p:ph type="sldImg"/>
          </p:nvPr>
        </p:nvSpPr>
        <p:spPr>
          <a:ln/>
        </p:spPr>
      </p:sp>
      <p:sp>
        <p:nvSpPr>
          <p:cNvPr id="62468" name="Rectangle 3">
            <a:extLst>
              <a:ext uri="{FF2B5EF4-FFF2-40B4-BE49-F238E27FC236}">
                <a16:creationId xmlns:a16="http://schemas.microsoft.com/office/drawing/2014/main" id="{350E67AE-9191-4282-93A6-06AAA8C7D795}"/>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nSpc>
                <a:spcPct val="90000"/>
              </a:lnSpc>
            </a:pPr>
            <a:r>
              <a:rPr lang="pl-PL" altLang="en-US" sz="1000" b="1"/>
              <a:t>Inventarizácia   </a:t>
            </a:r>
            <a:r>
              <a:rPr lang="pl-PL" altLang="en-US" sz="1000"/>
              <a:t>Inventarizácia je základným prvkom všetkých uzávierkových činností – zabezpečuje sa ňou preukázateľnosť účtovníctva. Inventarizáciou sa overuje vecná správnosť účtovníctva, teda či stav majetku, záväzkov a vlastného imania zachytený v účtovníctve zodpovedá skutočnosti. Rozhodujúci je skutočný stav a účtovníctvo sa mu musí prispôsobiť. Zákon upravuje inventarizáciu len rámcovo, organizácia si musí vypracovať vnútorný predpis, ktorý konkretizuje postup pri inventarizácii. Inventarizácia sa vždy robí ku dňu, ku ktorému sa zostavuje účtovná závierka.</a:t>
            </a:r>
          </a:p>
          <a:p>
            <a:pPr>
              <a:lnSpc>
                <a:spcPct val="90000"/>
              </a:lnSpc>
            </a:pPr>
            <a:r>
              <a:rPr lang="pl-PL" altLang="en-US" sz="1000"/>
              <a:t>Základnou činnosťou pri inventarizácii je inventúra, ktorou sa zisťuje skutočný stav majetku, záväzkov a vlastného imania. Inventúra sa člení na inventúru fyzickú, dokladovú a kombinovanú. Po ukončení inventúry sa vyhotoví inventúrny súpis. Porovnania stavov v inventúrnom súpise a účtovníctve sa uvedie v inventarizačnom zápise. Vzniknuté rozdiely, ktoré sa nedajú doložiť žiadnymi účtovnými záznamami, sa nazývajú inventarizačnými rozdielmi, ktoré môžu mať podobu </a:t>
            </a:r>
          </a:p>
          <a:p>
            <a:pPr>
              <a:lnSpc>
                <a:spcPct val="90000"/>
              </a:lnSpc>
              <a:buFontTx/>
              <a:buChar char="-"/>
            </a:pPr>
            <a:r>
              <a:rPr lang="pl-PL" altLang="en-US" sz="1000"/>
              <a:t> manka (skutočný stav je nižší ako stav v účtovníctve – pri peňažných prostriedkoch a ceninách hovoríme o schodku), alebo </a:t>
            </a:r>
          </a:p>
          <a:p>
            <a:pPr>
              <a:lnSpc>
                <a:spcPct val="90000"/>
              </a:lnSpc>
              <a:buFontTx/>
              <a:buChar char="-"/>
            </a:pPr>
            <a:r>
              <a:rPr lang="pl-PL" altLang="en-US" sz="1000"/>
              <a:t> prebytku, ak je to naopak. </a:t>
            </a:r>
          </a:p>
          <a:p>
            <a:pPr>
              <a:lnSpc>
                <a:spcPct val="90000"/>
              </a:lnSpc>
            </a:pPr>
            <a:r>
              <a:rPr lang="pl-PL" altLang="en-US" sz="1000"/>
              <a:t>Inventarizačný rozdiel zaúčtuje účtovná jednotka do obdobia, za ktoré sa inventarizáciou overoval stav. Prebytok sa účtuje na 648 – Ostatné výnosy z hospodárskej činnosti, manká a škody majú osobitné účty (549, 569).</a:t>
            </a:r>
            <a:endParaRPr lang="pl-PL" altLang="en-US" sz="1000" b="1"/>
          </a:p>
          <a:p>
            <a:pPr>
              <a:lnSpc>
                <a:spcPct val="90000"/>
              </a:lnSpc>
            </a:pPr>
            <a:r>
              <a:rPr lang="pl-PL" altLang="en-US" sz="1000" b="1"/>
              <a:t>Pri inventarizácii sa posudzuje aj reálnosť ocenenia majetku, záväzkov a vlastného imania. </a:t>
            </a:r>
            <a:r>
              <a:rPr lang="pl-PL" altLang="en-US" sz="1000"/>
              <a:t> Z toho vyplynie potreba účtovania txv. závierkových účtovných prípadov (napríklad opravné položky, rezervy a pod.). Rozdiely, ktoré vyplynú z posúdenia reálnosti ocenenia majetku, záväzkov a vlastného imania, sa neposudzujú ako inventarizačné rozdiely.</a:t>
            </a:r>
          </a:p>
          <a:p>
            <a:pPr>
              <a:lnSpc>
                <a:spcPct val="90000"/>
              </a:lnSpc>
            </a:pPr>
            <a:r>
              <a:rPr lang="pl-PL" altLang="en-US" sz="1000" b="1"/>
              <a:t>Poznámka: </a:t>
            </a:r>
            <a:r>
              <a:rPr lang="pl-PL" altLang="en-US" sz="1000"/>
              <a:t>Ako vyplýva z uvedeného, inventarizácia nie je to isté čo inventúra. Inventúra je je užší pojem ako inventarizácia. Inventúra je zistenie skutočného stavu majetku, záväzkov a vlastného imania. Inventarizácia je overenie vecnej správnosti účtovníctva. V rámci inventarizácie sa porovnávajú výsledky inventúry s tým, čo je zachytené v účtovníctve a v prípade potreby sa rozdiely zaúčtujú.</a:t>
            </a:r>
            <a:endParaRPr lang="sk-SK" altLang="en-US" sz="10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a:extLst>
              <a:ext uri="{FF2B5EF4-FFF2-40B4-BE49-F238E27FC236}">
                <a16:creationId xmlns:a16="http://schemas.microsoft.com/office/drawing/2014/main" id="{F15A7454-A048-4F1F-B72F-546D3E167C6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34659BB-63E8-42FD-A289-4DD82D607AA8}" type="slidenum">
              <a:rPr lang="en-US" altLang="en-US" sz="1300"/>
              <a:pPr>
                <a:spcBef>
                  <a:spcPct val="0"/>
                </a:spcBef>
              </a:pPr>
              <a:t>5</a:t>
            </a:fld>
            <a:endParaRPr lang="en-US" altLang="en-US" sz="1300"/>
          </a:p>
        </p:txBody>
      </p:sp>
      <p:sp>
        <p:nvSpPr>
          <p:cNvPr id="64515" name="Rectangle 2">
            <a:extLst>
              <a:ext uri="{FF2B5EF4-FFF2-40B4-BE49-F238E27FC236}">
                <a16:creationId xmlns:a16="http://schemas.microsoft.com/office/drawing/2014/main" id="{00C18412-5C22-49E4-B931-0CAE650934FE}"/>
              </a:ext>
            </a:extLst>
          </p:cNvPr>
          <p:cNvSpPr>
            <a:spLocks noGrp="1" noRot="1" noChangeAspect="1" noChangeArrowheads="1" noTextEdit="1"/>
          </p:cNvSpPr>
          <p:nvPr>
            <p:ph type="sldImg"/>
          </p:nvPr>
        </p:nvSpPr>
        <p:spPr>
          <a:ln/>
        </p:spPr>
      </p:sp>
      <p:sp>
        <p:nvSpPr>
          <p:cNvPr id="64516" name="Rectangle 3">
            <a:extLst>
              <a:ext uri="{FF2B5EF4-FFF2-40B4-BE49-F238E27FC236}">
                <a16:creationId xmlns:a16="http://schemas.microsoft.com/office/drawing/2014/main" id="{67EC4AA2-129E-426C-B931-A31B137397F8}"/>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pl-PL" altLang="en-US" b="1"/>
              <a:t>Preskúmanie zhody syntetických účtov a analytickej evidencie</a:t>
            </a:r>
            <a:r>
              <a:rPr lang="pl-PL" altLang="en-US" b="1" i="1"/>
              <a:t>   </a:t>
            </a:r>
            <a:r>
              <a:rPr lang="pl-PL" altLang="en-US"/>
              <a:t>Zhody syntetických účtov a analytických účtov sa kontroluje automaticky softvérom (ak je účtovníctvo vedené v počítači). U iných foriem analytickej evidencie sa kontrola uskutoční v rámci inventarizácie. </a:t>
            </a:r>
            <a:r>
              <a:rPr lang="pl-PL" altLang="en-US" b="1"/>
              <a:t>Analytickou evidenciou sú aj inventárne karty dlhodobého majetku, skladové karty a pod.</a:t>
            </a:r>
            <a:endParaRPr lang="pl-PL" altLang="en-US" b="1" i="1"/>
          </a:p>
          <a:p>
            <a:r>
              <a:rPr lang="pl-PL" altLang="en-US" b="1"/>
              <a:t>Kontrola princípu bilančnej kontinuity   </a:t>
            </a:r>
            <a:r>
              <a:rPr lang="pl-PL" altLang="en-US"/>
              <a:t>Kontroluje sa, či konečné zostatky účtov, ktoré sa vykazujú v súvahe, boli na konci predchádzajúceho účtovného obdobia rovnaké ako na začiatku uzatváraného účtovného obdobia. Začiatočné stavy súvahových účtov sa pri otvorení účtovných kníh účtujú podvojnými zápismi súvzťažne s účtom 701 – </a:t>
            </a:r>
            <a:r>
              <a:rPr lang="pl-PL" altLang="en-US" i="1"/>
              <a:t>Začiatočný účet súvahový.</a:t>
            </a:r>
            <a:r>
              <a:rPr lang="pl-PL" altLang="en-US"/>
              <a:t> Výsledok hospodárenia, ktorý sa účtoval ako vyrovnávajúca položka medzi účtami 710 – </a:t>
            </a:r>
            <a:r>
              <a:rPr lang="pl-PL" altLang="en-US" i="1"/>
              <a:t>Účet ziskov a strát</a:t>
            </a:r>
            <a:r>
              <a:rPr lang="pl-PL" altLang="en-US"/>
              <a:t> a 702 – </a:t>
            </a:r>
            <a:r>
              <a:rPr lang="pl-PL" altLang="en-US" i="1"/>
              <a:t>Konečný účet súvahový</a:t>
            </a:r>
            <a:r>
              <a:rPr lang="pl-PL" altLang="en-US"/>
              <a:t>, sa k prvému dňu bezprostredn nasledujúceho účtovného obdobia zaúčtuje na účet 431 – </a:t>
            </a:r>
            <a:r>
              <a:rPr lang="pl-PL" altLang="en-US" i="1"/>
              <a:t>Výsledok hospodárenia v schvaľovaní</a:t>
            </a:r>
            <a:r>
              <a:rPr lang="pl-PL" altLang="en-US"/>
              <a:t> (súvzťažne s účtom 701) </a:t>
            </a:r>
            <a:endParaRPr lang="pl-PL" altLang="en-US" b="1" i="1"/>
          </a:p>
          <a:p>
            <a:r>
              <a:rPr lang="pl-PL" altLang="en-US" b="1"/>
              <a:t>Kontrola účtu 431   </a:t>
            </a:r>
            <a:r>
              <a:rPr lang="pl-PL" altLang="en-US"/>
              <a:t>Na začiatku účtovného obdobia, pri otváraní účtovných kníh, sa na účet 431 prevedie zisk za predchádzajúce účtovné obdobie (v prospech účtu 431) alebo strata za predchádzajúce účtovné obdobie (na ťarchu účtu 431). Účet 431 - </a:t>
            </a:r>
            <a:r>
              <a:rPr lang="pl-PL" altLang="en-US" i="1"/>
              <a:t>Výsledok hospodárenia v schvaľovaní </a:t>
            </a:r>
            <a:r>
              <a:rPr lang="pl-PL" altLang="en-US"/>
              <a:t>musí mať pri uzatváraní účtovných kníh nulový zostatok. Slúži na zaúčtovanie rozdelenia zisku (alebo vyrovnania straty). Ak sa počas roka nerozhodlo o rozdelení zisku alebo o vyrovnaní straty, zaúčtuje sa 431 na 428 – </a:t>
            </a:r>
            <a:r>
              <a:rPr lang="pl-PL" altLang="en-US" i="1"/>
              <a:t>Nerozdelený zisk minulých rokov</a:t>
            </a:r>
            <a:r>
              <a:rPr lang="pl-PL" altLang="en-US"/>
              <a:t> alebo 429 – </a:t>
            </a:r>
            <a:r>
              <a:rPr lang="pl-PL" altLang="en-US" i="1"/>
              <a:t>Neuhradená strata minulých rokov</a:t>
            </a:r>
            <a:r>
              <a:rPr lang="pl-PL" altLang="en-US"/>
              <a:t>.</a:t>
            </a:r>
            <a:endParaRPr lang="sk-SK"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a:extLst>
              <a:ext uri="{FF2B5EF4-FFF2-40B4-BE49-F238E27FC236}">
                <a16:creationId xmlns:a16="http://schemas.microsoft.com/office/drawing/2014/main" id="{8684A4F9-738E-4BA9-8753-73D0A102E19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E2CF519-9697-4D9D-80A3-2A15F17767D5}" type="slidenum">
              <a:rPr lang="en-US" altLang="en-US" sz="1300"/>
              <a:pPr>
                <a:spcBef>
                  <a:spcPct val="0"/>
                </a:spcBef>
              </a:pPr>
              <a:t>6</a:t>
            </a:fld>
            <a:endParaRPr lang="en-US" altLang="en-US" sz="1300"/>
          </a:p>
        </p:txBody>
      </p:sp>
      <p:sp>
        <p:nvSpPr>
          <p:cNvPr id="66563" name="Rectangle 2">
            <a:extLst>
              <a:ext uri="{FF2B5EF4-FFF2-40B4-BE49-F238E27FC236}">
                <a16:creationId xmlns:a16="http://schemas.microsoft.com/office/drawing/2014/main" id="{BD23E733-B83E-425A-8539-FEA1E56A775B}"/>
              </a:ext>
            </a:extLst>
          </p:cNvPr>
          <p:cNvSpPr>
            <a:spLocks noGrp="1" noRot="1" noChangeAspect="1" noChangeArrowheads="1" noTextEdit="1"/>
          </p:cNvSpPr>
          <p:nvPr>
            <p:ph type="sldImg"/>
          </p:nvPr>
        </p:nvSpPr>
        <p:spPr>
          <a:ln/>
        </p:spPr>
      </p:sp>
      <p:sp>
        <p:nvSpPr>
          <p:cNvPr id="66564" name="Rectangle 3">
            <a:extLst>
              <a:ext uri="{FF2B5EF4-FFF2-40B4-BE49-F238E27FC236}">
                <a16:creationId xmlns:a16="http://schemas.microsoft.com/office/drawing/2014/main" id="{4E7CC676-B7F3-48DA-8E1B-465CF53C0FE8}"/>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nSpc>
                <a:spcPct val="80000"/>
              </a:lnSpc>
            </a:pPr>
            <a:r>
              <a:rPr lang="pl-PL" altLang="en-US" sz="1000" b="1"/>
              <a:t>Dodržanie akruálneho princípu </a:t>
            </a:r>
            <a:r>
              <a:rPr lang="sk-SK" altLang="en-US" sz="1000"/>
              <a:t>Akruálny princíp hovorí, že sa transakcie a udalosti vykazujú v čase ich vzniku (a nie v čase príjmu alebo výdavku peňažných prostriedkov alebo ich ekvivalentov) a sú vykázané v účtovnom období a vo finančných výkazoch obdobia, s ktorým súvisia. Prvá časť akruálneho princípu sa označuje tiež ako časové rozlíšenie v užšom slova zmysle a druhá časť ako časové rozlíšenie v širšom slova zmysle.</a:t>
            </a:r>
          </a:p>
          <a:p>
            <a:pPr>
              <a:lnSpc>
                <a:spcPct val="80000"/>
              </a:lnSpc>
            </a:pPr>
            <a:r>
              <a:rPr lang="sk-SK" altLang="en-US" sz="1000"/>
              <a:t>Počas účtovného obdobia sa náklady a výnosy účtujú v účtovnej jednotke tak, ako postupne vznikajú. Na konci účtovného obdobia, pri vyčíslovaní výsledku hospodárenia, je potrebné overiť, či všetky zaúčtované výnosy a náklady súvisia s účtovným obdobím, za ktoré sa hospodárenie vyčísľuje, pretože podnik je povinný vykazovať vo výkaze ziskov a strát za dané účtovné obdobie len náklady a výnosy, ktoré časovo a vecne súvisia s príslušným účtovným obdobím.</a:t>
            </a:r>
          </a:p>
          <a:p>
            <a:pPr>
              <a:lnSpc>
                <a:spcPct val="80000"/>
              </a:lnSpc>
            </a:pPr>
            <a:r>
              <a:rPr lang="sk-SK" altLang="en-US" sz="1000"/>
              <a:t>Počas účtovného obdobia však v podniku vznikajú náklady a výnosy, ktoré nesúvisia s bežným účtovným obdobím, ale s nasledujúcim, alebo naopak, účtujú sa náklady alebo výnosy, ktoré už vznikli v minulosti, ale časovo a vecne sa vzťahujú na bežné účtovné obdobie. Takéto prípady si vyžadujú “prenos” nákladov a výnosov medzi účtovnými obdobiami. </a:t>
            </a:r>
          </a:p>
          <a:p>
            <a:pPr>
              <a:lnSpc>
                <a:spcPct val="80000"/>
              </a:lnSpc>
            </a:pPr>
            <a:r>
              <a:rPr lang="sk-SK" altLang="en-US" sz="1000"/>
              <a:t>Štandardne sa o časovom rozlíšení nákladov a výnosov hovorí v súvislosti s porovnávaním vzniku nákladov so vznikom výdavkov a vznik výnosov so vznikom príjmov.</a:t>
            </a:r>
          </a:p>
          <a:p>
            <a:pPr>
              <a:lnSpc>
                <a:spcPct val="80000"/>
              </a:lnSpc>
            </a:pPr>
            <a:r>
              <a:rPr lang="sk-SK" altLang="en-US" sz="1000"/>
              <a:t>Súhrnná charakteristika: Náklady a výnosy účtuje účtovná jednotka v tom účtovnom období, s ktorým časovo a vecne súvisia, bez ohľadu na to, kedy vznikajú výdavky a príjmy vzťahujúce sa na tieto náklady a výnosy.</a:t>
            </a:r>
          </a:p>
          <a:p>
            <a:pPr>
              <a:lnSpc>
                <a:spcPct val="80000"/>
              </a:lnSpc>
            </a:pPr>
            <a:r>
              <a:rPr lang="sk-SK" altLang="en-US" sz="1000"/>
              <a:t>Na časové rozlíšenie nákladov a výnosov má účtovníctvo k dispozícii viacero mechanizmov, medzi nimi sú aj účty 381 – </a:t>
            </a:r>
            <a:r>
              <a:rPr lang="sk-SK" altLang="en-US" sz="1000" i="1"/>
              <a:t>Náklady budúcich období,</a:t>
            </a:r>
            <a:r>
              <a:rPr lang="sk-SK" altLang="en-US" sz="1000"/>
              <a:t> 384 – </a:t>
            </a:r>
            <a:r>
              <a:rPr lang="sk-SK" altLang="en-US" sz="1000" i="1"/>
              <a:t>Výnosy budúcich období,</a:t>
            </a:r>
            <a:r>
              <a:rPr lang="sk-SK" altLang="en-US" sz="1000"/>
              <a:t> 383 – </a:t>
            </a:r>
            <a:r>
              <a:rPr lang="sk-SK" altLang="en-US" sz="1000" i="1"/>
              <a:t>Výdavky budúcich období</a:t>
            </a:r>
            <a:r>
              <a:rPr lang="sk-SK" altLang="en-US" sz="1000"/>
              <a:t> a 385 – </a:t>
            </a:r>
            <a:r>
              <a:rPr lang="sk-SK" altLang="en-US" sz="1000" i="1"/>
              <a:t>Príjmy budúcich období</a:t>
            </a:r>
            <a:r>
              <a:rPr lang="sk-SK" altLang="en-US" sz="1000"/>
              <a:t>.</a:t>
            </a:r>
          </a:p>
          <a:p>
            <a:pPr>
              <a:lnSpc>
                <a:spcPct val="80000"/>
              </a:lnSpc>
            </a:pPr>
            <a:r>
              <a:rPr lang="sk-SK" altLang="en-US" sz="1000"/>
              <a:t>Využitie týchto účtov si vyžaduje splnenie 3 podmienok:</a:t>
            </a:r>
          </a:p>
          <a:p>
            <a:pPr>
              <a:lnSpc>
                <a:spcPct val="80000"/>
              </a:lnSpc>
              <a:buFontTx/>
              <a:buChar char="-"/>
            </a:pPr>
            <a:r>
              <a:rPr lang="sk-SK" altLang="en-US" sz="1000"/>
              <a:t>vecné vymedzenie účtovanej sumy</a:t>
            </a:r>
          </a:p>
          <a:p>
            <a:pPr>
              <a:lnSpc>
                <a:spcPct val="80000"/>
              </a:lnSpc>
              <a:buFontTx/>
              <a:buChar char="-"/>
            </a:pPr>
            <a:r>
              <a:rPr lang="sk-SK" altLang="en-US" sz="1000"/>
              <a:t>výška účtovanej sumy</a:t>
            </a:r>
          </a:p>
          <a:p>
            <a:pPr>
              <a:lnSpc>
                <a:spcPct val="80000"/>
              </a:lnSpc>
              <a:buFontTx/>
              <a:buChar char="-"/>
            </a:pPr>
            <a:r>
              <a:rPr lang="sk-SK" altLang="en-US" sz="1000"/>
              <a:t>časové obdobia, na ktoré sa suma vzťahuje – tieto účty si vyžadujú, aby bolo jasné, že sa účtovný prípad dotýka rôznych účtovných období (tým sa napríklad odlíši účtovanie prípadu ako výdavku budúcich období od jeho účtovania ako záväzku)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a:extLst>
              <a:ext uri="{FF2B5EF4-FFF2-40B4-BE49-F238E27FC236}">
                <a16:creationId xmlns:a16="http://schemas.microsoft.com/office/drawing/2014/main" id="{7B625B28-3B77-433D-AF9E-F9AE3B22E2F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FF6E091-9406-450B-8631-28D4242D325B}" type="slidenum">
              <a:rPr lang="en-US" altLang="en-US" sz="1300"/>
              <a:pPr>
                <a:spcBef>
                  <a:spcPct val="0"/>
                </a:spcBef>
              </a:pPr>
              <a:t>7</a:t>
            </a:fld>
            <a:endParaRPr lang="en-US" altLang="en-US" sz="1300"/>
          </a:p>
        </p:txBody>
      </p:sp>
      <p:sp>
        <p:nvSpPr>
          <p:cNvPr id="68611" name="Rectangle 2">
            <a:extLst>
              <a:ext uri="{FF2B5EF4-FFF2-40B4-BE49-F238E27FC236}">
                <a16:creationId xmlns:a16="http://schemas.microsoft.com/office/drawing/2014/main" id="{A486F7D0-5A94-495B-B758-98B5CD8E0DE5}"/>
              </a:ext>
            </a:extLst>
          </p:cNvPr>
          <p:cNvSpPr>
            <a:spLocks noGrp="1" noRot="1" noChangeAspect="1" noChangeArrowheads="1" noTextEdit="1"/>
          </p:cNvSpPr>
          <p:nvPr>
            <p:ph type="sldImg"/>
          </p:nvPr>
        </p:nvSpPr>
        <p:spPr>
          <a:ln/>
        </p:spPr>
      </p:sp>
      <p:sp>
        <p:nvSpPr>
          <p:cNvPr id="68612" name="Rectangle 3">
            <a:extLst>
              <a:ext uri="{FF2B5EF4-FFF2-40B4-BE49-F238E27FC236}">
                <a16:creationId xmlns:a16="http://schemas.microsoft.com/office/drawing/2014/main" id="{C64DFC6C-46CF-4766-B8C8-567DA2442BC7}"/>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a:t>Na účte 381 – </a:t>
            </a:r>
            <a:r>
              <a:rPr lang="sk-SK" altLang="en-US" i="1"/>
              <a:t>Náklady budúcich období</a:t>
            </a:r>
            <a:r>
              <a:rPr lang="sk-SK" altLang="en-US"/>
              <a:t> sa účtujú výdavky bežného účtovného obdobia, ktoré sa týkajú nákladov v budúcich obdobiach, napríklad vopred platené nájomné alebo predplatné novín. Náklady budúcich období sa zúčtujú v období, s ktorým vecne súvisia. V našom prípade pôjde o zúčtovanie nákladov na účet 518 – </a:t>
            </a:r>
            <a:r>
              <a:rPr lang="sk-SK" altLang="en-US" i="1"/>
              <a:t>Ostatné služby</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a:extLst>
              <a:ext uri="{FF2B5EF4-FFF2-40B4-BE49-F238E27FC236}">
                <a16:creationId xmlns:a16="http://schemas.microsoft.com/office/drawing/2014/main" id="{34545AA0-D796-48E2-89A9-A565374F5DC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0CAAB52-03D0-4B9A-8B14-6F32F9FF81D6}" type="slidenum">
              <a:rPr lang="en-US" altLang="en-US" sz="1300"/>
              <a:pPr>
                <a:spcBef>
                  <a:spcPct val="0"/>
                </a:spcBef>
              </a:pPr>
              <a:t>8</a:t>
            </a:fld>
            <a:endParaRPr lang="en-US" altLang="en-US" sz="1300"/>
          </a:p>
        </p:txBody>
      </p:sp>
      <p:sp>
        <p:nvSpPr>
          <p:cNvPr id="70659" name="Rectangle 2">
            <a:extLst>
              <a:ext uri="{FF2B5EF4-FFF2-40B4-BE49-F238E27FC236}">
                <a16:creationId xmlns:a16="http://schemas.microsoft.com/office/drawing/2014/main" id="{DC4E4644-ADD1-4979-9158-82F098FA46AC}"/>
              </a:ext>
            </a:extLst>
          </p:cNvPr>
          <p:cNvSpPr>
            <a:spLocks noGrp="1" noRot="1" noChangeAspect="1" noChangeArrowheads="1" noTextEdit="1"/>
          </p:cNvSpPr>
          <p:nvPr>
            <p:ph type="sldImg"/>
          </p:nvPr>
        </p:nvSpPr>
        <p:spPr>
          <a:ln/>
        </p:spPr>
      </p:sp>
      <p:sp>
        <p:nvSpPr>
          <p:cNvPr id="70660" name="Rectangle 3">
            <a:extLst>
              <a:ext uri="{FF2B5EF4-FFF2-40B4-BE49-F238E27FC236}">
                <a16:creationId xmlns:a16="http://schemas.microsoft.com/office/drawing/2014/main" id="{DCFA8E23-008E-4C77-A0B7-FE065F43A148}"/>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a:t>Na účte 384 – </a:t>
            </a:r>
            <a:r>
              <a:rPr lang="sk-SK" altLang="en-US" i="1"/>
              <a:t>Výnosy budúcich období</a:t>
            </a:r>
            <a:r>
              <a:rPr lang="sk-SK" altLang="en-US"/>
              <a:t> sa účtujú príjmy v bežnom účtovnom období, ktoré vecne patria do výnosov v budúcich obdobiach, napríklad nájomné prijaté vopred. Výnosy budúcich období sa zúčtujú v období, s ktorým vecne súvisia. V našom prípade pôjde o zúčtovanie výnosov na účet 602 – </a:t>
            </a:r>
            <a:r>
              <a:rPr lang="sk-SK" altLang="en-US" i="1"/>
              <a:t>Tržby z predaja služieb.</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a:extLst>
              <a:ext uri="{FF2B5EF4-FFF2-40B4-BE49-F238E27FC236}">
                <a16:creationId xmlns:a16="http://schemas.microsoft.com/office/drawing/2014/main" id="{D96F5FAA-1DB4-4843-AEBB-6E29027E9B5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9F5A9CF-B55D-4955-8891-B94CADAECBF2}" type="slidenum">
              <a:rPr lang="en-US" altLang="en-US" sz="1300"/>
              <a:pPr>
                <a:spcBef>
                  <a:spcPct val="0"/>
                </a:spcBef>
              </a:pPr>
              <a:t>9</a:t>
            </a:fld>
            <a:endParaRPr lang="en-US" altLang="en-US" sz="1300"/>
          </a:p>
        </p:txBody>
      </p:sp>
      <p:sp>
        <p:nvSpPr>
          <p:cNvPr id="72707" name="Rectangle 2">
            <a:extLst>
              <a:ext uri="{FF2B5EF4-FFF2-40B4-BE49-F238E27FC236}">
                <a16:creationId xmlns:a16="http://schemas.microsoft.com/office/drawing/2014/main" id="{A3F1ED48-B316-42E5-9F2D-9FE6FA6F9FCD}"/>
              </a:ext>
            </a:extLst>
          </p:cNvPr>
          <p:cNvSpPr>
            <a:spLocks noGrp="1" noRot="1" noChangeAspect="1" noChangeArrowheads="1" noTextEdit="1"/>
          </p:cNvSpPr>
          <p:nvPr>
            <p:ph type="sldImg"/>
          </p:nvPr>
        </p:nvSpPr>
        <p:spPr>
          <a:ln/>
        </p:spPr>
      </p:sp>
      <p:sp>
        <p:nvSpPr>
          <p:cNvPr id="72708" name="Rectangle 3">
            <a:extLst>
              <a:ext uri="{FF2B5EF4-FFF2-40B4-BE49-F238E27FC236}">
                <a16:creationId xmlns:a16="http://schemas.microsoft.com/office/drawing/2014/main" id="{571DD310-CF1A-4880-8459-EEF501D48E94}"/>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a:t>Na účte 383 – </a:t>
            </a:r>
            <a:r>
              <a:rPr lang="sk-SK" altLang="en-US" i="1"/>
              <a:t>Výdavky budúcich období</a:t>
            </a:r>
            <a:r>
              <a:rPr lang="sk-SK" altLang="en-US"/>
              <a:t> sa účtujú náklady, ktoré súvisia s bežným účtovným obdobím, avšak výdavok, ktorý sa na ne vzťahuje, sa uskutoční až v nasledujúcom účtovnom období. Účtuje sa tu napríklad nájomné platené pozadu. Zúčtovanie výdavkov budúcich období sa zaúčtuje pri uskutočnení výdavku.</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a:extLst>
              <a:ext uri="{FF2B5EF4-FFF2-40B4-BE49-F238E27FC236}">
                <a16:creationId xmlns:a16="http://schemas.microsoft.com/office/drawing/2014/main" id="{0B5D7DA9-2CCC-4BDB-A9CA-7ECC6155BE4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8981FFE-7BD3-463D-B4B1-7FB5ED2A6AB6}" type="slidenum">
              <a:rPr lang="en-US" altLang="en-US" sz="1300"/>
              <a:pPr>
                <a:spcBef>
                  <a:spcPct val="0"/>
                </a:spcBef>
              </a:pPr>
              <a:t>10</a:t>
            </a:fld>
            <a:endParaRPr lang="en-US" altLang="en-US" sz="1300"/>
          </a:p>
        </p:txBody>
      </p:sp>
      <p:sp>
        <p:nvSpPr>
          <p:cNvPr id="74755" name="Rectangle 2">
            <a:extLst>
              <a:ext uri="{FF2B5EF4-FFF2-40B4-BE49-F238E27FC236}">
                <a16:creationId xmlns:a16="http://schemas.microsoft.com/office/drawing/2014/main" id="{B64A9BE5-D7E6-423C-A9E3-5160A12EB99D}"/>
              </a:ext>
            </a:extLst>
          </p:cNvPr>
          <p:cNvSpPr>
            <a:spLocks noGrp="1" noRot="1" noChangeAspect="1" noChangeArrowheads="1" noTextEdit="1"/>
          </p:cNvSpPr>
          <p:nvPr>
            <p:ph type="sldImg"/>
          </p:nvPr>
        </p:nvSpPr>
        <p:spPr>
          <a:ln/>
        </p:spPr>
      </p:sp>
      <p:sp>
        <p:nvSpPr>
          <p:cNvPr id="74756" name="Rectangle 3">
            <a:extLst>
              <a:ext uri="{FF2B5EF4-FFF2-40B4-BE49-F238E27FC236}">
                <a16:creationId xmlns:a16="http://schemas.microsoft.com/office/drawing/2014/main" id="{51C95402-FF5B-4174-B0F0-7353AE94342A}"/>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a:t>Na účet 385 – </a:t>
            </a:r>
            <a:r>
              <a:rPr lang="sk-SK" altLang="en-US" i="1"/>
              <a:t>Príjmy budúcich období</a:t>
            </a:r>
            <a:r>
              <a:rPr lang="sk-SK" altLang="en-US"/>
              <a:t> sa účtujú výnosy, ktoré súvisia s bežným účtovným obdobím, ale príjem, ktorý sa na ne vzťahuje, sa uskutoční až v nasledujúcom účtovnom období. Príklad: prijímateľ nájomného si tu účtuje nájomné prijaté pozadu. Zúčtovanie príjmov budúcich období sa zaúčtuje pri inkase peňažných prostriedkov.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a:extLst>
              <a:ext uri="{FF2B5EF4-FFF2-40B4-BE49-F238E27FC236}">
                <a16:creationId xmlns:a16="http://schemas.microsoft.com/office/drawing/2014/main" id="{A21B245E-A3E5-45EF-8500-FE99ABC2C2B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EE29D9E-D45C-4387-8ED5-EC02748A3EEC}" type="slidenum">
              <a:rPr lang="en-US" altLang="en-US" sz="1300"/>
              <a:pPr>
                <a:spcBef>
                  <a:spcPct val="0"/>
                </a:spcBef>
              </a:pPr>
              <a:t>11</a:t>
            </a:fld>
            <a:endParaRPr lang="en-US" altLang="en-US" sz="1300"/>
          </a:p>
        </p:txBody>
      </p:sp>
      <p:sp>
        <p:nvSpPr>
          <p:cNvPr id="76803" name="Rectangle 2">
            <a:extLst>
              <a:ext uri="{FF2B5EF4-FFF2-40B4-BE49-F238E27FC236}">
                <a16:creationId xmlns:a16="http://schemas.microsoft.com/office/drawing/2014/main" id="{E1A5271A-84CD-4952-9929-85583F44A241}"/>
              </a:ext>
            </a:extLst>
          </p:cNvPr>
          <p:cNvSpPr>
            <a:spLocks noGrp="1" noRot="1" noChangeAspect="1" noChangeArrowheads="1" noTextEdit="1"/>
          </p:cNvSpPr>
          <p:nvPr>
            <p:ph type="sldImg"/>
          </p:nvPr>
        </p:nvSpPr>
        <p:spPr>
          <a:ln/>
        </p:spPr>
      </p:sp>
      <p:sp>
        <p:nvSpPr>
          <p:cNvPr id="76804" name="Rectangle 3">
            <a:extLst>
              <a:ext uri="{FF2B5EF4-FFF2-40B4-BE49-F238E27FC236}">
                <a16:creationId xmlns:a16="http://schemas.microsoft.com/office/drawing/2014/main" id="{9F0EE645-1536-4E20-9DCC-27C1AE485B29}"/>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nSpc>
                <a:spcPct val="90000"/>
              </a:lnSpc>
            </a:pPr>
            <a:r>
              <a:rPr lang="pl-PL" altLang="en-US" sz="1000" b="1"/>
              <a:t>Prepočet majetku a záväzkov v cudzej mene na slovenskú menu   </a:t>
            </a:r>
            <a:r>
              <a:rPr lang="pl-PL" altLang="en-US" sz="1000"/>
              <a:t>Majetok (napríklad pohľadávky) a záväzky v cudzej mene sa ku dňu, ku ktorému sa zostavuje účtovná závierka, prepočítajú na slovenskú menu podľa kurzového lístka NBS z toho dňa. Ak sme napríklad 5.12. zaúčtovali faktúru vo výške 1000 USD splatnú v januári nasledujúceho roku, pri jej zaúčtovaní sme použili aktuálny kurz dolára. K 31.12. musíme hodnotu záväzku prepočítať podľa kurzu k 31.12. a prípadný rozdiel zaúčtovať ako kurzový zisk alebo kurzovú stratu. </a:t>
            </a:r>
          </a:p>
          <a:p>
            <a:pPr>
              <a:lnSpc>
                <a:spcPct val="90000"/>
              </a:lnSpc>
            </a:pPr>
            <a:r>
              <a:rPr lang="pl-PL" altLang="en-US" sz="1000" b="1"/>
              <a:t>Zaúčtovanie účtovných prípadoch na účtoch, ktoré nesmú mať konečný zostatok   </a:t>
            </a:r>
            <a:r>
              <a:rPr lang="pl-PL" altLang="en-US" sz="1000"/>
              <a:t>V prípade, ak účtovná jednotka používa spôsob A účtovania zásob a počas roka využíva kalkulačné účty 111 – </a:t>
            </a:r>
            <a:r>
              <a:rPr lang="pl-PL" altLang="en-US" sz="1000" i="1"/>
              <a:t>Obstaranie materiálu</a:t>
            </a:r>
            <a:r>
              <a:rPr lang="pl-PL" altLang="en-US" sz="1000"/>
              <a:t> a 131 – </a:t>
            </a:r>
            <a:r>
              <a:rPr lang="pl-PL" altLang="en-US" sz="1000" i="1"/>
              <a:t>Obstaranie tovaru</a:t>
            </a:r>
            <a:r>
              <a:rPr lang="pl-PL" altLang="en-US" sz="1000"/>
              <a:t>, musí zostatky týchto účtov ku dňu, ku ktorému sa zostavuje účtovná závierka, preúčtovať na iný účet, pretože tieto účty nesmú mať konečný zostatok. Ak účtovná jednotka má faktúru, ale zásoby neboli ku dňu, ku ktorému sa zostavuje účtovná závierka, ešte prevzaté na sklad, účtuje sa to na 119 – </a:t>
            </a:r>
            <a:r>
              <a:rPr lang="pl-PL" altLang="en-US" sz="1000" i="1"/>
              <a:t>Materiál na ceste</a:t>
            </a:r>
            <a:r>
              <a:rPr lang="pl-PL" altLang="en-US" sz="1000"/>
              <a:t> resp. 139 – </a:t>
            </a:r>
            <a:r>
              <a:rPr lang="pl-PL" altLang="en-US" sz="1000" i="1"/>
              <a:t>Tovar na ceste.</a:t>
            </a:r>
            <a:r>
              <a:rPr lang="pl-PL" altLang="en-US" sz="1000"/>
              <a:t> Ak má dodávku, ale nemá doklad, na základe ktorého by mohla zaúčtovať záväzok na 321 – </a:t>
            </a:r>
            <a:r>
              <a:rPr lang="pl-PL" altLang="en-US" sz="1000" i="1"/>
              <a:t>Dodávatelia</a:t>
            </a:r>
            <a:r>
              <a:rPr lang="pl-PL" altLang="en-US" sz="1000"/>
              <a:t>, tak </a:t>
            </a:r>
          </a:p>
          <a:p>
            <a:pPr>
              <a:lnSpc>
                <a:spcPct val="90000"/>
              </a:lnSpc>
            </a:pPr>
            <a:r>
              <a:rPr lang="pl-PL" altLang="en-US" sz="1000"/>
              <a:t>- ak vie presnú sumu nevyfakturovanej dodávky učtuje ju na 326 – </a:t>
            </a:r>
            <a:r>
              <a:rPr lang="pl-PL" altLang="en-US" sz="1000" i="1"/>
              <a:t>Nevyfakturované dodávky </a:t>
            </a:r>
            <a:r>
              <a:rPr lang="pl-PL" altLang="en-US" sz="1000"/>
              <a:t>alebo na 476 – </a:t>
            </a:r>
            <a:r>
              <a:rPr lang="pl-PL" altLang="en-US" sz="1000" i="1"/>
              <a:t>Dlhodobo nevyfakturované dodávky</a:t>
            </a:r>
          </a:p>
          <a:p>
            <a:pPr>
              <a:lnSpc>
                <a:spcPct val="90000"/>
              </a:lnSpc>
            </a:pPr>
            <a:r>
              <a:rPr lang="pl-PL" altLang="en-US" sz="1000"/>
              <a:t>- ak nevie presnú sumu záväzku, stanovuje ju odhadom a účtuje ako rezervu na 323 – </a:t>
            </a:r>
            <a:r>
              <a:rPr lang="pl-PL" altLang="en-US" sz="1000" i="1"/>
              <a:t>Krátkodobé rezervy</a:t>
            </a:r>
            <a:r>
              <a:rPr lang="pl-PL" altLang="en-US" sz="1000"/>
              <a:t> alebo na účty skupiny 45 – </a:t>
            </a:r>
            <a:r>
              <a:rPr lang="pl-PL" altLang="en-US" sz="1000" i="1"/>
              <a:t>Rezervy</a:t>
            </a:r>
          </a:p>
          <a:p>
            <a:pPr>
              <a:lnSpc>
                <a:spcPct val="90000"/>
              </a:lnSpc>
            </a:pPr>
            <a:r>
              <a:rPr lang="pl-PL" altLang="en-US" sz="1000" b="1"/>
              <a:t>Odložená daň z príjmov   </a:t>
            </a:r>
            <a:r>
              <a:rPr lang="pl-PL" altLang="en-US" sz="1000"/>
              <a:t>Odložená daň z príjmov sa vzťahuje na účtovné jednotky, ktoré majú povinnosť overenia účtovnej závierky audítorom. Ostatné účtovné jednotky rozhodujú o účtovaní odloženej dane podľa vlastného rozhodnutia. Odložená daň z príjmov sa účtuje pri dočasných rozdieloch medzi účtovnou hodnotou majetku a účtovnou hodnotou záväzkov vykázanou v súvahe a ich daňovou základňou. </a:t>
            </a:r>
            <a:r>
              <a:rPr lang="pl-PL" altLang="en-US" sz="1000" b="1"/>
              <a:t>Odložená daň nemá žiadny vplyv na povinnosť platiť ani na výšku štandardnej dane z príjmov – je to len účtovná kategória na dosiahnutie lepšieho zobrazenia situácie a výnosnosti firmy. </a:t>
            </a:r>
          </a:p>
          <a:p>
            <a:pPr>
              <a:lnSpc>
                <a:spcPct val="90000"/>
              </a:lnSpc>
            </a:pPr>
            <a:r>
              <a:rPr lang="pl-PL" altLang="en-US" sz="1000"/>
              <a:t>Odložený daňový záväzok sa účtuje ako náklad na účet 592 resp. 594 (odložená daň z príjmov z bežnej resp. z mimoriadnej činnosti) a v prospech účtu 481 – Odložený daňový záväzok a odložená daňová pohľadávka.</a:t>
            </a:r>
            <a:r>
              <a:rPr lang="pl-PL" altLang="en-US" sz="1000" b="1"/>
              <a:t> Ak sme v našom príklade daňovo odpísali v prvom roku z auta 5 000 € a účtovne len 2 500 €, zaplatili sme nižšiu daň o (5000-2500)x0,22 = 550 €. Toto je hodnota odloženej dane, ktorá sa zaúčtuje na 592/481</a:t>
            </a:r>
            <a:endParaRPr lang="sk-SK" altLang="en-US" sz="10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a:extLst>
              <a:ext uri="{FF2B5EF4-FFF2-40B4-BE49-F238E27FC236}">
                <a16:creationId xmlns:a16="http://schemas.microsoft.com/office/drawing/2014/main" id="{3C229C84-DE81-4611-8F1D-433091F74B5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7C52883-FF61-4071-A47C-2F1B4A564D16}" type="slidenum">
              <a:rPr lang="en-US" altLang="en-US" sz="1300"/>
              <a:pPr>
                <a:spcBef>
                  <a:spcPct val="0"/>
                </a:spcBef>
              </a:pPr>
              <a:t>12</a:t>
            </a:fld>
            <a:endParaRPr lang="en-US" altLang="en-US" sz="1300"/>
          </a:p>
        </p:txBody>
      </p:sp>
      <p:sp>
        <p:nvSpPr>
          <p:cNvPr id="78851" name="Rectangle 2">
            <a:extLst>
              <a:ext uri="{FF2B5EF4-FFF2-40B4-BE49-F238E27FC236}">
                <a16:creationId xmlns:a16="http://schemas.microsoft.com/office/drawing/2014/main" id="{0B4979F9-A6EB-42E0-93D7-50F7881B1D87}"/>
              </a:ext>
            </a:extLst>
          </p:cNvPr>
          <p:cNvSpPr>
            <a:spLocks noGrp="1" noRot="1" noChangeAspect="1" noChangeArrowheads="1" noTextEdit="1"/>
          </p:cNvSpPr>
          <p:nvPr>
            <p:ph type="sldImg"/>
          </p:nvPr>
        </p:nvSpPr>
        <p:spPr>
          <a:ln/>
        </p:spPr>
      </p:sp>
      <p:sp>
        <p:nvSpPr>
          <p:cNvPr id="78852" name="Rectangle 3">
            <a:extLst>
              <a:ext uri="{FF2B5EF4-FFF2-40B4-BE49-F238E27FC236}">
                <a16:creationId xmlns:a16="http://schemas.microsoft.com/office/drawing/2014/main" id="{404A0322-77E4-423C-8843-0F861016A1E4}"/>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pl-PL" altLang="en-US" b="1"/>
              <a:t>Zabezpečenie zásady opatrnosti (zohľadnenie rizík, strát a znehodnotení)   </a:t>
            </a:r>
            <a:r>
              <a:rPr lang="pl-PL" altLang="en-US"/>
              <a:t>V účtovnej závierke sa musia zohľadniť predpokladané riziká, straty a znehodnotenia, ktoré sa dotýkajú majetku a záväzkov a ktoré sú známe ku dňu zostavenia účtovnej závierky. </a:t>
            </a:r>
          </a:p>
          <a:p>
            <a:r>
              <a:rPr lang="pl-PL" altLang="en-US"/>
              <a:t>Ak je hodnota </a:t>
            </a:r>
            <a:r>
              <a:rPr lang="pl-PL" altLang="en-US" b="1"/>
              <a:t>majetku</a:t>
            </a:r>
            <a:r>
              <a:rPr lang="pl-PL" altLang="en-US"/>
              <a:t> v účtovníctve </a:t>
            </a:r>
            <a:r>
              <a:rPr lang="pl-PL" altLang="en-US" b="1"/>
              <a:t>vyššia </a:t>
            </a:r>
            <a:r>
              <a:rPr lang="pl-PL" altLang="en-US"/>
              <a:t>ako je jeho hodnota po zohľadnení predpokladaných rizík, strát a znížení, účtujú sa</a:t>
            </a:r>
          </a:p>
          <a:p>
            <a:r>
              <a:rPr lang="pl-PL" altLang="en-US"/>
              <a:t>- v prípade </a:t>
            </a:r>
            <a:r>
              <a:rPr lang="pl-PL" altLang="en-US" b="1"/>
              <a:t>trvalého</a:t>
            </a:r>
            <a:r>
              <a:rPr lang="pl-PL" altLang="en-US"/>
              <a:t> zníženie hodnoty</a:t>
            </a:r>
          </a:p>
          <a:p>
            <a:r>
              <a:rPr lang="pl-PL" altLang="en-US"/>
              <a:t>	- v dôsledku opotrebenia – odpisy dlhodobého majetku</a:t>
            </a:r>
          </a:p>
          <a:p>
            <a:r>
              <a:rPr lang="pl-PL" altLang="en-US"/>
              <a:t>	-  mimoriadny odpis pohľadávky alebo iného majetku</a:t>
            </a:r>
          </a:p>
          <a:p>
            <a:r>
              <a:rPr lang="pl-PL" altLang="en-US"/>
              <a:t>	- v dôsledku škody – škoda = neodstrániteľné poškodenie alebo zničenie majetku.</a:t>
            </a:r>
          </a:p>
          <a:p>
            <a:r>
              <a:rPr lang="pl-PL" altLang="en-US"/>
              <a:t>- v prípade </a:t>
            </a:r>
            <a:r>
              <a:rPr lang="pl-PL" altLang="en-US" b="1"/>
              <a:t>prechodného</a:t>
            </a:r>
            <a:r>
              <a:rPr lang="pl-PL" altLang="en-US"/>
              <a:t> zníženia hodnoty – opravné položky. Opravné položky sa vytvárajú pri prechodnom znížení hodnoty majetku a zrušia sa, ak zanikne riziko, ktoré vyvolalo ich vznik. Účtujú sa ako náklad a ich zrušenie sa účtuje ako zníženie nákladu.</a:t>
            </a:r>
          </a:p>
          <a:p>
            <a:r>
              <a:rPr lang="pl-PL" altLang="en-US"/>
              <a:t>Ak je hodnota </a:t>
            </a:r>
            <a:r>
              <a:rPr lang="pl-PL" altLang="en-US" b="1"/>
              <a:t>záväzkov</a:t>
            </a:r>
            <a:r>
              <a:rPr lang="pl-PL" altLang="en-US"/>
              <a:t> v účtovníctve nižšia ako je ich hodnota po zohľadnení predpokladaných rizík a strát, účtujú sa rezervy (teda rezervy sú záväzky s neurčitým časovým vymedzením alebo výškou). Rezervy sa zrušia keď pominie dôvod ich vzniku. Účtujú sa podvojne do nákladov a ich zrušenie sa účtuje ako zníženie nákladu. </a:t>
            </a:r>
            <a:endParaRPr lang="sk-SK"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a:extLst>
              <a:ext uri="{FF2B5EF4-FFF2-40B4-BE49-F238E27FC236}">
                <a16:creationId xmlns:a16="http://schemas.microsoft.com/office/drawing/2014/main" id="{DD795758-34A9-41A7-867F-9422868C9B2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3B60F58-BB98-4553-BC2C-B756EE85DBC2}" type="slidenum">
              <a:rPr lang="en-US" altLang="en-US" sz="1300"/>
              <a:pPr>
                <a:spcBef>
                  <a:spcPct val="0"/>
                </a:spcBef>
              </a:pPr>
              <a:t>13</a:t>
            </a:fld>
            <a:endParaRPr lang="en-US" altLang="en-US" sz="1300"/>
          </a:p>
        </p:txBody>
      </p:sp>
      <p:sp>
        <p:nvSpPr>
          <p:cNvPr id="80899" name="Rectangle 2">
            <a:extLst>
              <a:ext uri="{FF2B5EF4-FFF2-40B4-BE49-F238E27FC236}">
                <a16:creationId xmlns:a16="http://schemas.microsoft.com/office/drawing/2014/main" id="{A90633B3-9184-4C7E-A69A-B812A1C529DE}"/>
              </a:ext>
            </a:extLst>
          </p:cNvPr>
          <p:cNvSpPr>
            <a:spLocks noGrp="1" noRot="1" noChangeAspect="1" noChangeArrowheads="1" noTextEdit="1"/>
          </p:cNvSpPr>
          <p:nvPr>
            <p:ph type="sldImg"/>
          </p:nvPr>
        </p:nvSpPr>
        <p:spPr>
          <a:ln/>
        </p:spPr>
      </p:sp>
      <p:sp>
        <p:nvSpPr>
          <p:cNvPr id="80900" name="Rectangle 3">
            <a:extLst>
              <a:ext uri="{FF2B5EF4-FFF2-40B4-BE49-F238E27FC236}">
                <a16:creationId xmlns:a16="http://schemas.microsoft.com/office/drawing/2014/main" id="{D6595426-0616-43EF-B301-41FA8B19DC59}"/>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nSpc>
                <a:spcPct val="90000"/>
              </a:lnSpc>
            </a:pPr>
            <a:r>
              <a:rPr lang="sk-SK" altLang="en-US" sz="1000" b="1"/>
              <a:t>Úprava hodnoty dlhodobého majetku   </a:t>
            </a:r>
            <a:r>
              <a:rPr lang="sk-SK" altLang="en-US" sz="1000"/>
              <a:t>Dlhodobým hmotným majetkom sa podľa štandardu IAS 16 rozumie hmotný majetok, ktorý podnik vlastní na výrobu tovaru alebo poskytovanie služieb, na prenajímanie alebo na administratívne účely a očakáva sa, že bude používaný viac ako jedno účtovné obdobie.</a:t>
            </a:r>
          </a:p>
          <a:p>
            <a:pPr>
              <a:lnSpc>
                <a:spcPct val="90000"/>
              </a:lnSpc>
            </a:pPr>
            <a:r>
              <a:rPr lang="sk-SK" altLang="en-US" sz="1000"/>
              <a:t>Na začiatku je dlhodobý hmotný majetok vedený v súvahe v jeho obstarávacej cene zahŕňajúcej aj náklady súvisiace s jeho obstaraním. Hodnota dlhodobého majetku v účtovníctve (účtovná hodnota - book value) je periodicky upravovaná pomocou odpisov, aby sa vykázalo jeho opotrebovávanie zapríčinené používaním (znamenajúce znižovanie jeho potenciálu vytvárať prúd budúcich ekonomických úžitkov), ako aj jeho technologické zastarávanie. Na tento účel sa používa odpisovanie majetku, teda postupné „rozpúšťanie” jeho hodnoty do nákladov.</a:t>
            </a:r>
          </a:p>
          <a:p>
            <a:pPr>
              <a:lnSpc>
                <a:spcPct val="90000"/>
              </a:lnSpc>
            </a:pPr>
            <a:r>
              <a:rPr lang="sk-SK" altLang="en-US" sz="1000"/>
              <a:t>Vo väčšine účtovných systémov sa nepovoľuje vzájomná kompenzácia obstarávacej ceny a odpisov, inak povedané, priame znižovanie obstarávacej ceny majetku o jeho odpisy. Obstarávacie ceny majetku sa v účtovníctve vedú oddelene od jeho akumulovaných odpisov (akumulované odpisy = „nasčítané“ odpisy od začiatku odpisovania). Na vedenie odpisov slúži osobitný účet „protiúčet majetku“ („contra asset“ account), v slovenskej terminológii účet oprávok. Tento účet sa uvádza na ľavej strane súvahy, ale jeho nárasty (teda odpisy) sa účtujú na stranu D. Na osobitnom vedení obstarávacích nákladov a odpisov majú záujem aj používatelia pretože je rozdiel, ak sa o majetku dozvedia len jeho zostatkovú cenu (teda rozdiel obstarávacej ceny a odpisov), alebo oba uvedené údaje. Uvedenie len jednej hodnoty týkajúcej sa napríklad budovy môže totiž zodpovedať menšej novej modernej budove, alebo veľkej, starej opotrebovanej stavbe, čo z jednej hodnoty nevidno, ale osobitné uvedenia obstarávacích nákladov a odpisov môže používateľov na to skôr upozorniť.</a:t>
            </a:r>
          </a:p>
          <a:p>
            <a:pPr>
              <a:lnSpc>
                <a:spcPct val="90000"/>
              </a:lnSpc>
            </a:pPr>
            <a:r>
              <a:rPr lang="sk-SK" altLang="en-US" sz="1000"/>
              <a:t>K zníženiu hodnoty dlhodobého majetku môže prísť aj z iných dôvodov ako zachytávajú štandardné odpisy. Príkladom je škoda, ktorou sa rozumie neodstrániteľné poškodenie alebo zničenie majetku. Škoda sa súvzťažne k účtu 082 štandardne účtuje na ťarchu účtu 549 – </a:t>
            </a:r>
            <a:r>
              <a:rPr lang="sk-SK" altLang="en-US" sz="1000" i="1"/>
              <a:t>Manká a škody</a:t>
            </a:r>
            <a:r>
              <a:rPr lang="sk-SK" altLang="en-US" sz="1000"/>
              <a:t>, v prípade škody spôsobenej mimoriadnou udalosťou, napríklad živelnou pohromou, na ťarchu účtu 582 - </a:t>
            </a:r>
            <a:r>
              <a:rPr lang="sk-SK" altLang="en-US" sz="1000" i="1"/>
              <a:t>Škody</a:t>
            </a:r>
            <a:r>
              <a:rPr lang="sk-SK" altLang="en-US" sz="1000"/>
              <a:t>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a:extLst>
              <a:ext uri="{FF2B5EF4-FFF2-40B4-BE49-F238E27FC236}">
                <a16:creationId xmlns:a16="http://schemas.microsoft.com/office/drawing/2014/main" id="{434088B5-C51E-428F-BC5C-89C74C73886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87B9A1F-4603-4F5B-8D2F-DF9E8414BE5B}" type="slidenum">
              <a:rPr lang="en-US" altLang="en-US" sz="1300"/>
              <a:pPr>
                <a:spcBef>
                  <a:spcPct val="0"/>
                </a:spcBef>
              </a:pPr>
              <a:t>14</a:t>
            </a:fld>
            <a:endParaRPr lang="en-US" altLang="en-US" sz="1300"/>
          </a:p>
        </p:txBody>
      </p:sp>
      <p:sp>
        <p:nvSpPr>
          <p:cNvPr id="82947" name="Rectangle 2">
            <a:extLst>
              <a:ext uri="{FF2B5EF4-FFF2-40B4-BE49-F238E27FC236}">
                <a16:creationId xmlns:a16="http://schemas.microsoft.com/office/drawing/2014/main" id="{E09DF4B1-627E-4F2D-876D-1C01DEAF9B6E}"/>
              </a:ext>
            </a:extLst>
          </p:cNvPr>
          <p:cNvSpPr>
            <a:spLocks noGrp="1" noRot="1" noChangeAspect="1" noChangeArrowheads="1" noTextEdit="1"/>
          </p:cNvSpPr>
          <p:nvPr>
            <p:ph type="sldImg"/>
          </p:nvPr>
        </p:nvSpPr>
        <p:spPr>
          <a:ln/>
        </p:spPr>
      </p:sp>
      <p:sp>
        <p:nvSpPr>
          <p:cNvPr id="82948" name="Rectangle 3">
            <a:extLst>
              <a:ext uri="{FF2B5EF4-FFF2-40B4-BE49-F238E27FC236}">
                <a16:creationId xmlns:a16="http://schemas.microsoft.com/office/drawing/2014/main" id="{7E7134B3-6E9A-45E1-8699-732214CD01ED}"/>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b="1"/>
              <a:t>Príklad na účtovanie odpisov</a:t>
            </a:r>
            <a:r>
              <a:rPr lang="sk-SK" altLang="en-US"/>
              <a:t>   Ako príklad uvedieme zaúčtovanie odpisu počítača s obstarávacou cenou 2 000 € vedeného ako dlhodobý hmotný majetok. V rámcovej účtovej osnove sú na účtovanie o dlhodobom majetku určené účty triedy 0, na dlhodobý hmotný majetok sa používajú účty skupiny 02 a počítač bude v obstarávacej cene 2 000 € vedený na účte 022 – Samostatné hnuteľné veci a súbory hnuteľných vecí. Predpokladajme životnosť počítača 5 rokov s ročným odpisom 20 % jeho obstarávacej ceny. Ročný odpis budeme účtovať jednak ako náklad, a to na účet 551 – Odpisy dlhodobého nehmotného a dlhodobého hmotného majetku a jednak na účet oprávok 082 – Oprávky k samostatným hnuteľným veciam a k súboru hnuteľných vecí.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a:extLst>
              <a:ext uri="{FF2B5EF4-FFF2-40B4-BE49-F238E27FC236}">
                <a16:creationId xmlns:a16="http://schemas.microsoft.com/office/drawing/2014/main" id="{A60D4BAD-D6A7-4B15-AA84-73076780720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8FF1C9D-9FCC-45AA-A78C-2D2EA1B511C1}" type="slidenum">
              <a:rPr lang="en-US" altLang="en-US" sz="1300"/>
              <a:pPr>
                <a:spcBef>
                  <a:spcPct val="0"/>
                </a:spcBef>
              </a:pPr>
              <a:t>15</a:t>
            </a:fld>
            <a:endParaRPr lang="en-US" altLang="en-US" sz="1300"/>
          </a:p>
        </p:txBody>
      </p:sp>
      <p:sp>
        <p:nvSpPr>
          <p:cNvPr id="84995" name="Rectangle 2">
            <a:extLst>
              <a:ext uri="{FF2B5EF4-FFF2-40B4-BE49-F238E27FC236}">
                <a16:creationId xmlns:a16="http://schemas.microsoft.com/office/drawing/2014/main" id="{DC984056-0B2C-43CC-A5B5-22CAC5B2BF38}"/>
              </a:ext>
            </a:extLst>
          </p:cNvPr>
          <p:cNvSpPr>
            <a:spLocks noGrp="1" noRot="1" noChangeAspect="1" noChangeArrowheads="1" noTextEdit="1"/>
          </p:cNvSpPr>
          <p:nvPr>
            <p:ph type="sldImg"/>
          </p:nvPr>
        </p:nvSpPr>
        <p:spPr>
          <a:ln/>
        </p:spPr>
      </p:sp>
      <p:sp>
        <p:nvSpPr>
          <p:cNvPr id="84996" name="Rectangle 3">
            <a:extLst>
              <a:ext uri="{FF2B5EF4-FFF2-40B4-BE49-F238E27FC236}">
                <a16:creationId xmlns:a16="http://schemas.microsoft.com/office/drawing/2014/main" id="{4AE7CEA1-C875-46D8-B337-8D369987FA65}"/>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nSpc>
                <a:spcPct val="90000"/>
              </a:lnSpc>
            </a:pPr>
            <a:r>
              <a:rPr lang="sk-SK" altLang="en-US" sz="1000" b="1"/>
              <a:t>Úprava hodnoty obežného majetku   </a:t>
            </a:r>
            <a:r>
              <a:rPr lang="sk-SK" altLang="en-US" sz="1000"/>
              <a:t>Aj u obežného majetku sa na konci roku overuje, či jeho hodnoty</a:t>
            </a:r>
            <a:r>
              <a:rPr lang="sk-SK" altLang="en-US" sz="1000" b="1"/>
              <a:t> </a:t>
            </a:r>
            <a:r>
              <a:rPr lang="sk-SK" altLang="en-US" sz="1000"/>
              <a:t>zaznamenané počas roka zodpovedajú skutočnosti na konci roku. </a:t>
            </a:r>
          </a:p>
          <a:p>
            <a:pPr>
              <a:lnSpc>
                <a:spcPct val="90000"/>
              </a:lnSpc>
            </a:pPr>
            <a:r>
              <a:rPr lang="sk-SK" altLang="en-US" sz="1000"/>
              <a:t>Ak je to nutné, vykoná sa úprava hodnoty obežného majetku tak, aby hodnota nepresiahla najnižšiu trhovú cenu. V prípadoch, keď cena nejakého obežného majetku na trhu je nižšia ako hodnota evidovaná v účtovníctve, je potrebné túto hodnotu upraviť na najnižšiu trhovú cenu.</a:t>
            </a:r>
          </a:p>
          <a:p>
            <a:pPr>
              <a:lnSpc>
                <a:spcPct val="90000"/>
              </a:lnSpc>
            </a:pPr>
            <a:r>
              <a:rPr lang="sk-SK" altLang="en-US" sz="1000"/>
              <a:t>Uplatnenie tohto pravidla na jednotlivé druhy obežného majetku:</a:t>
            </a:r>
          </a:p>
          <a:p>
            <a:pPr>
              <a:lnSpc>
                <a:spcPct val="90000"/>
              </a:lnSpc>
            </a:pPr>
            <a:r>
              <a:rPr lang="sk-SK" altLang="en-US" sz="1000"/>
              <a:t>- u peňažných prostriedkov problém nevzniká,</a:t>
            </a:r>
          </a:p>
          <a:p>
            <a:pPr>
              <a:lnSpc>
                <a:spcPct val="90000"/>
              </a:lnSpc>
            </a:pPr>
            <a:r>
              <a:rPr lang="sk-SK" altLang="en-US" sz="1000"/>
              <a:t>- u zásob hotových výrobkov stojí otázka tak, či sú predateľné aspoň za hodnotu evidovanú v účtovníctve. Ak je odpoveď áno, nie je potrebné ich hodnotu meniť. V opačnom prípade je ju potrebné znížiť na trhovú cenu. U materiálu používaného pre výrobu sa na základe výrobného programu overuje, či sa vykazovaná hodnota zásob materiálu vráti po jeho spotrebe vo výrobe prostredníctvom tržieb za hotové výrobky,</a:t>
            </a:r>
          </a:p>
          <a:p>
            <a:pPr>
              <a:lnSpc>
                <a:spcPct val="90000"/>
              </a:lnSpc>
            </a:pPr>
            <a:r>
              <a:rPr lang="sk-SK" altLang="en-US" sz="1000"/>
              <a:t>- u pohľadávok sa skúma pravdepodobnosť, či budú inkasované vo výške vedenej v účtovníctve. U jednotlivých odberateľov sa zisťuje napríklad nasledovné:</a:t>
            </a:r>
          </a:p>
          <a:p>
            <a:pPr>
              <a:lnSpc>
                <a:spcPct val="90000"/>
              </a:lnSpc>
            </a:pPr>
            <a:r>
              <a:rPr lang="sk-SK" altLang="en-US" sz="1000"/>
              <a:t>	- spochybnil odberateľ platnosť pohľadávky ?</a:t>
            </a:r>
          </a:p>
          <a:p>
            <a:pPr>
              <a:lnSpc>
                <a:spcPct val="90000"/>
              </a:lnSpc>
            </a:pPr>
            <a:r>
              <a:rPr lang="sk-SK" altLang="en-US" sz="1000"/>
              <a:t>	- vrátil alebo reklamoval odberateľ dodávku ?</a:t>
            </a:r>
          </a:p>
          <a:p>
            <a:pPr>
              <a:lnSpc>
                <a:spcPct val="90000"/>
              </a:lnSpc>
            </a:pPr>
            <a:r>
              <a:rPr lang="sk-SK" altLang="en-US" sz="1000"/>
              <a:t>	- je pohľadávka po dobe splatnosti ?</a:t>
            </a:r>
          </a:p>
          <a:p>
            <a:pPr>
              <a:lnSpc>
                <a:spcPct val="90000"/>
              </a:lnSpc>
            </a:pPr>
            <a:r>
              <a:rPr lang="sk-SK" altLang="en-US" sz="1000"/>
              <a:t>	- sú nejaké indikácie, že odberateľ má finančné ťažkosti ?</a:t>
            </a:r>
          </a:p>
          <a:p>
            <a:pPr>
              <a:lnSpc>
                <a:spcPct val="90000"/>
              </a:lnSpc>
            </a:pPr>
            <a:r>
              <a:rPr lang="sk-SK" altLang="en-US" sz="1000"/>
              <a:t>	- vrátila sa nejaká korešpondencia adresovaná na odberateľa ako nedoručiteľná ?</a:t>
            </a:r>
          </a:p>
          <a:p>
            <a:pPr>
              <a:lnSpc>
                <a:spcPct val="90000"/>
              </a:lnSpc>
            </a:pPr>
            <a:r>
              <a:rPr lang="sk-SK" altLang="en-US" sz="1000"/>
              <a:t>Prípadná strata hodnoty obežného majetku, ktorá má prechodný charakter, sa účtuje vo forme tzv. opravných položiek v prospech účtov opravných položiek (podobne ako v prípade odpisov, vrátane uplatňovania zákazu kompenzácie) a na ťarchu príslušných účtov nákladov. Keď sa pominú dôvody straty hodnoty, účtuje sa táto skutočnosť na ťarchu účtov opravných položiek a v prospech príslušného účtu nákladov.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a:extLst>
              <a:ext uri="{FF2B5EF4-FFF2-40B4-BE49-F238E27FC236}">
                <a16:creationId xmlns:a16="http://schemas.microsoft.com/office/drawing/2014/main" id="{59082555-DB7C-497F-BE83-3DA4534C55F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3860144-E2D4-491D-A738-BAD9C9306658}" type="slidenum">
              <a:rPr lang="en-US" altLang="en-US" sz="1300"/>
              <a:pPr>
                <a:spcBef>
                  <a:spcPct val="0"/>
                </a:spcBef>
              </a:pPr>
              <a:t>16</a:t>
            </a:fld>
            <a:endParaRPr lang="en-US" altLang="en-US" sz="1300"/>
          </a:p>
        </p:txBody>
      </p:sp>
      <p:sp>
        <p:nvSpPr>
          <p:cNvPr id="87043" name="Rectangle 2">
            <a:extLst>
              <a:ext uri="{FF2B5EF4-FFF2-40B4-BE49-F238E27FC236}">
                <a16:creationId xmlns:a16="http://schemas.microsoft.com/office/drawing/2014/main" id="{344B8B76-46FA-4056-ADF0-208F4BF8ECAF}"/>
              </a:ext>
            </a:extLst>
          </p:cNvPr>
          <p:cNvSpPr>
            <a:spLocks noGrp="1" noRot="1" noChangeAspect="1" noChangeArrowheads="1" noTextEdit="1"/>
          </p:cNvSpPr>
          <p:nvPr>
            <p:ph type="sldImg"/>
          </p:nvPr>
        </p:nvSpPr>
        <p:spPr>
          <a:ln/>
        </p:spPr>
      </p:sp>
      <p:sp>
        <p:nvSpPr>
          <p:cNvPr id="87044" name="Rectangle 3">
            <a:extLst>
              <a:ext uri="{FF2B5EF4-FFF2-40B4-BE49-F238E27FC236}">
                <a16:creationId xmlns:a16="http://schemas.microsoft.com/office/drawing/2014/main" id="{7C719657-4E2E-41E9-BFE7-E0560B1688B5}"/>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b="1"/>
              <a:t>Príklad na účtovanie opravných položiek</a:t>
            </a:r>
            <a:r>
              <a:rPr lang="sk-SK" altLang="en-US"/>
              <a:t>   Ako príklad uvedieme zaúčtovanie prechodnej straty hodnoty tovaru na sklade vedeného v účtovnej hodnote 8 000 € v objeme 10 % v dôsledku vývoja na trhu na konci účtovného obdobia X1 a čiastočné zvýšenie hodnoty v účtovnom období X2. Využijeme na to účet 196 – </a:t>
            </a:r>
            <a:r>
              <a:rPr lang="sk-SK" altLang="en-US" i="1"/>
              <a:t>Opravná položka k tovaru</a:t>
            </a:r>
            <a:r>
              <a:rPr lang="sk-SK" altLang="en-US"/>
              <a:t> a účet 505 – </a:t>
            </a:r>
            <a:r>
              <a:rPr lang="sk-SK" altLang="en-US" i="1"/>
              <a:t>Tvorba a zúčtovanie opravných položiek k zásobám</a:t>
            </a:r>
            <a:endParaRPr lang="sk-SK"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a:extLst>
              <a:ext uri="{FF2B5EF4-FFF2-40B4-BE49-F238E27FC236}">
                <a16:creationId xmlns:a16="http://schemas.microsoft.com/office/drawing/2014/main" id="{188B894E-BB0B-4B84-BB80-1FE8628D09F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FB8EC06-EC74-4DE7-8B1F-81CD4A818639}" type="slidenum">
              <a:rPr lang="en-US" altLang="en-US" sz="1300"/>
              <a:pPr>
                <a:spcBef>
                  <a:spcPct val="0"/>
                </a:spcBef>
              </a:pPr>
              <a:t>17</a:t>
            </a:fld>
            <a:endParaRPr lang="en-US" altLang="en-US" sz="1300"/>
          </a:p>
        </p:txBody>
      </p:sp>
      <p:sp>
        <p:nvSpPr>
          <p:cNvPr id="89091" name="Rectangle 2">
            <a:extLst>
              <a:ext uri="{FF2B5EF4-FFF2-40B4-BE49-F238E27FC236}">
                <a16:creationId xmlns:a16="http://schemas.microsoft.com/office/drawing/2014/main" id="{661085DF-1ADE-4123-8E40-4FD5CC21316E}"/>
              </a:ext>
            </a:extLst>
          </p:cNvPr>
          <p:cNvSpPr>
            <a:spLocks noGrp="1" noRot="1" noChangeAspect="1" noChangeArrowheads="1" noTextEdit="1"/>
          </p:cNvSpPr>
          <p:nvPr>
            <p:ph type="sldImg"/>
          </p:nvPr>
        </p:nvSpPr>
        <p:spPr>
          <a:xfrm>
            <a:off x="950913" y="714375"/>
            <a:ext cx="4964112" cy="3722688"/>
          </a:xfrm>
          <a:ln/>
        </p:spPr>
      </p:sp>
      <p:sp>
        <p:nvSpPr>
          <p:cNvPr id="89092" name="Rectangle 3">
            <a:extLst>
              <a:ext uri="{FF2B5EF4-FFF2-40B4-BE49-F238E27FC236}">
                <a16:creationId xmlns:a16="http://schemas.microsoft.com/office/drawing/2014/main" id="{813758DD-FC72-43B1-869F-6D109B191F2F}"/>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pl-PL" altLang="en-US" b="1"/>
              <a:t>Doúčtovanie ostatných účtovných prípadov bežného účtovného obdobia (úplnosť)</a:t>
            </a:r>
            <a:endParaRPr lang="en-US" altLang="en-US" b="1"/>
          </a:p>
          <a:p>
            <a:r>
              <a:rPr lang="pl-PL" altLang="en-US"/>
              <a:t>Účtovná jednotka je povinná uvádzať v účtovnej závierke informácie podľa stavu ku dňu, ku ktorému sa účtovná závierka zostavuje, a to aj v prípade, že sa o nich dozvedela až po dni, ku ktorému sa zostavuje účtovná závierka. </a:t>
            </a:r>
          </a:p>
          <a:p>
            <a:r>
              <a:rPr lang="pl-PL" altLang="en-US"/>
              <a:t>Príklady účtovných prípadov, ktoré sa vzťahujú k bežnému účtovnému obdobiu, ale zistili sa až po dni, ku ktorému sa zostavuje účtovná závierka:</a:t>
            </a:r>
          </a:p>
          <a:p>
            <a:r>
              <a:rPr lang="pl-PL" altLang="en-US"/>
              <a:t>- účtovanie zúčtovacej a výplatnej listiny za posledný mesiac (robí sa až začiatkom januára)</a:t>
            </a:r>
          </a:p>
          <a:p>
            <a:r>
              <a:rPr lang="pl-PL" altLang="en-US"/>
              <a:t>- účtovanie výpisov bankových účtov k poslednému dňu účtovného obdobia</a:t>
            </a:r>
          </a:p>
          <a:p>
            <a:r>
              <a:rPr lang="pl-PL" altLang="en-US"/>
              <a:t>- doúčtovanie povinností vzťahujúcich sa na jednotlivé daňové zákony</a:t>
            </a:r>
          </a:p>
          <a:p>
            <a:pPr>
              <a:buFontTx/>
              <a:buChar char="-"/>
            </a:pPr>
            <a:r>
              <a:rPr lang="pl-PL" altLang="en-US"/>
              <a:t>zaúčtovanie odhadovaných súm pohľadávok, ktoré spĺňajú podmienky na zaúčtovanie (napríklad pohľadávka voči poisťovni v dôsledku poistnej udalosti v prípade, keď ešte nebola poskytnutá náhrada a poisťovňa nepotvrdila k dátumu, ku ktorému sa vzťahuje účtovná závierka, presnú sumu náhrady)</a:t>
            </a:r>
          </a:p>
          <a:p>
            <a:r>
              <a:rPr lang="pl-PL" altLang="en-US"/>
              <a:t>Účtovné prípady, ktoré sa vzťahujú k bežnému účtovnému obdobiu, ale zistili sa až po dni, ku ktorému sa zostavuje účtovná závierka, sa nazývajú upravujúcimi závierkovými účtovnými prípadmi.</a:t>
            </a:r>
            <a:endParaRPr lang="sk-SK"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a:extLst>
              <a:ext uri="{FF2B5EF4-FFF2-40B4-BE49-F238E27FC236}">
                <a16:creationId xmlns:a16="http://schemas.microsoft.com/office/drawing/2014/main" id="{A5A1A5BD-5AFF-468F-9623-EF2CC81BB6C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629A40E-0B6B-4B7E-910E-721417F238CB}" type="slidenum">
              <a:rPr lang="en-US" altLang="en-US" sz="1300"/>
              <a:pPr>
                <a:spcBef>
                  <a:spcPct val="0"/>
                </a:spcBef>
              </a:pPr>
              <a:t>18</a:t>
            </a:fld>
            <a:endParaRPr lang="en-US" altLang="en-US" sz="1300"/>
          </a:p>
        </p:txBody>
      </p:sp>
      <p:sp>
        <p:nvSpPr>
          <p:cNvPr id="91139" name="Rectangle 2">
            <a:extLst>
              <a:ext uri="{FF2B5EF4-FFF2-40B4-BE49-F238E27FC236}">
                <a16:creationId xmlns:a16="http://schemas.microsoft.com/office/drawing/2014/main" id="{76FB8FCE-630A-42B1-B36D-F8B5A1328C90}"/>
              </a:ext>
            </a:extLst>
          </p:cNvPr>
          <p:cNvSpPr>
            <a:spLocks noGrp="1" noRot="1" noChangeAspect="1" noChangeArrowheads="1" noTextEdit="1"/>
          </p:cNvSpPr>
          <p:nvPr>
            <p:ph type="sldImg"/>
          </p:nvPr>
        </p:nvSpPr>
        <p:spPr>
          <a:ln/>
        </p:spPr>
      </p:sp>
      <p:sp>
        <p:nvSpPr>
          <p:cNvPr id="91140" name="Rectangle 3">
            <a:extLst>
              <a:ext uri="{FF2B5EF4-FFF2-40B4-BE49-F238E27FC236}">
                <a16:creationId xmlns:a16="http://schemas.microsoft.com/office/drawing/2014/main" id="{52026C70-260F-43F7-B303-76FA106987D8}"/>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pl-PL" altLang="en-US" b="1"/>
              <a:t>Výpočet výsledku hospodárenia, výpočet a zaúčtovanie splatnej dane z príjmov   </a:t>
            </a:r>
            <a:r>
              <a:rPr lang="pl-PL" altLang="en-US"/>
              <a:t>Výsledok hospodárenia pred zdanením daňou z príjmov sa vypočíta ako rozdiel výnosov účtovaných na účtoch triedy 6 – </a:t>
            </a:r>
            <a:r>
              <a:rPr lang="pl-PL" altLang="en-US" i="1"/>
              <a:t>Výnosy</a:t>
            </a:r>
            <a:r>
              <a:rPr lang="pl-PL" altLang="en-US"/>
              <a:t> a nákladov účtovaných na účtoch triedy 5 – </a:t>
            </a:r>
            <a:r>
              <a:rPr lang="pl-PL" altLang="en-US" i="1"/>
              <a:t>Náklady</a:t>
            </a:r>
            <a:r>
              <a:rPr lang="pl-PL" altLang="en-US"/>
              <a:t> okrem účtov 591 – </a:t>
            </a:r>
            <a:r>
              <a:rPr lang="pl-PL" altLang="en-US" i="1"/>
              <a:t>Splatná daň z príjmov</a:t>
            </a:r>
            <a:r>
              <a:rPr lang="pl-PL" altLang="en-US"/>
              <a:t>, 592 – </a:t>
            </a:r>
            <a:r>
              <a:rPr lang="pl-PL" altLang="en-US" i="1"/>
              <a:t>Odložená daň z príjmov</a:t>
            </a:r>
            <a:r>
              <a:rPr lang="pl-PL" altLang="en-US"/>
              <a:t>, 595 – </a:t>
            </a:r>
            <a:r>
              <a:rPr lang="pl-PL" altLang="en-US" i="1"/>
              <a:t>Dodatočné odvody dane z príjmov</a:t>
            </a:r>
          </a:p>
          <a:p>
            <a:r>
              <a:rPr lang="pl-PL" altLang="en-US"/>
              <a:t>Výsledok hospodárenia pred zdanením sa </a:t>
            </a:r>
            <a:r>
              <a:rPr lang="pl-PL" altLang="en-US" b="1" u="sng"/>
              <a:t>MIMO SÚSTAVY účtovníctva </a:t>
            </a:r>
            <a:r>
              <a:rPr lang="pl-PL" altLang="en-US"/>
              <a:t>upravuje na základ dane (teda o úprave výsledku hospodárenia pred zdanením daňou z príjmov na základ dane </a:t>
            </a:r>
            <a:r>
              <a:rPr lang="pl-PL" altLang="en-US" b="1"/>
              <a:t>sa neúčtuje)</a:t>
            </a:r>
            <a:r>
              <a:rPr lang="pl-PL" altLang="en-US"/>
              <a:t> a vypočíta sa daň (v súlade so zákonom o dani z príjmov sa výsledok hospodárenia zvyšuje a znižuje o niektoré položky). Určená daň (v roku 2021 21 % základu, vo vybraných prípadoch 15 %) sa zaúčtuje ako náklad oproti účtu 341 – </a:t>
            </a:r>
            <a:r>
              <a:rPr lang="pl-PL" altLang="en-US" i="1"/>
              <a:t>Daň z príjmov</a:t>
            </a:r>
            <a:r>
              <a:rPr lang="pl-PL" altLang="en-US"/>
              <a:t>. Na strane nákladov sa účtuje na účet 591 – Splatná daň z príjmov</a:t>
            </a:r>
          </a:p>
          <a:p>
            <a:br>
              <a:rPr lang="pl-PL" altLang="en-US"/>
            </a:br>
            <a:endParaRPr lang="sk-SK"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a:extLst>
              <a:ext uri="{FF2B5EF4-FFF2-40B4-BE49-F238E27FC236}">
                <a16:creationId xmlns:a16="http://schemas.microsoft.com/office/drawing/2014/main" id="{08C8A515-34E5-43EE-B94B-FD3A7674879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915AAC3-0792-4B88-90DF-B2795362CCE3}" type="slidenum">
              <a:rPr lang="en-US" altLang="en-US" sz="1300"/>
              <a:pPr>
                <a:spcBef>
                  <a:spcPct val="0"/>
                </a:spcBef>
              </a:pPr>
              <a:t>19</a:t>
            </a:fld>
            <a:endParaRPr lang="en-US" altLang="en-US" sz="1300"/>
          </a:p>
        </p:txBody>
      </p:sp>
      <p:sp>
        <p:nvSpPr>
          <p:cNvPr id="93187" name="Rectangle 2">
            <a:extLst>
              <a:ext uri="{FF2B5EF4-FFF2-40B4-BE49-F238E27FC236}">
                <a16:creationId xmlns:a16="http://schemas.microsoft.com/office/drawing/2014/main" id="{4F46F73F-F207-48DA-BEFF-9F2EE5196317}"/>
              </a:ext>
            </a:extLst>
          </p:cNvPr>
          <p:cNvSpPr>
            <a:spLocks noGrp="1" noRot="1" noChangeAspect="1" noChangeArrowheads="1" noTextEdit="1"/>
          </p:cNvSpPr>
          <p:nvPr>
            <p:ph type="sldImg"/>
          </p:nvPr>
        </p:nvSpPr>
        <p:spPr>
          <a:ln/>
        </p:spPr>
      </p:sp>
      <p:sp>
        <p:nvSpPr>
          <p:cNvPr id="93188" name="Rectangle 3">
            <a:extLst>
              <a:ext uri="{FF2B5EF4-FFF2-40B4-BE49-F238E27FC236}">
                <a16:creationId xmlns:a16="http://schemas.microsoft.com/office/drawing/2014/main" id="{14041C4E-7BAD-4AEB-AEB1-ECC0CF560F5C}"/>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pl-PL" altLang="en-US"/>
              <a:t>Domeranie dane z príjmov za predchádzajúce účtovné a zdaňovacie obdobie a vrátenie dane z príjmov za predchádzajúce účtovné a zdaňovacie obdobie sa účtujú na účte 595 – </a:t>
            </a:r>
            <a:r>
              <a:rPr lang="pl-PL" altLang="en-US" i="1"/>
              <a:t>Dodatočné odvody dane z prímov.</a:t>
            </a:r>
          </a:p>
          <a:p>
            <a:r>
              <a:rPr lang="pl-PL" altLang="en-US"/>
              <a:t>Účtovné jednotky, ktoré sú povinné účtovať aj odloženú daň z príjmov (alebo sa pre toto účtovanie sami rozhodnú) zaúčtujú odloženú daň vypočítanú na podklade daňovej analýzy v rámci uzávierkových prác do nákladov a podvojne na účet 481 – </a:t>
            </a:r>
            <a:r>
              <a:rPr lang="pl-PL" altLang="en-US" i="1"/>
              <a:t>Odložený daňový záväzok a odložená daňová pohľadávka.</a:t>
            </a:r>
            <a:r>
              <a:rPr lang="pl-PL" altLang="en-US"/>
              <a:t> </a:t>
            </a:r>
          </a:p>
          <a:p>
            <a:r>
              <a:rPr lang="pl-PL" altLang="en-US"/>
              <a:t>Výsledok hospodárenia po zdanení daňou z príjmov – účtovný výsledok hospodárenia po zdanení  - sa vypočíta ako rozdiel výnosov na účtoch triedy 6 a nákladov zaúčtovaných na účtoch účtovnej triedy 5.</a:t>
            </a:r>
          </a:p>
          <a:p>
            <a:br>
              <a:rPr lang="pl-PL" altLang="en-US"/>
            </a:br>
            <a:endParaRPr lang="sk-SK"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a:extLst>
              <a:ext uri="{FF2B5EF4-FFF2-40B4-BE49-F238E27FC236}">
                <a16:creationId xmlns:a16="http://schemas.microsoft.com/office/drawing/2014/main" id="{EB853C7F-4E33-4978-B971-2F9AD7DECC6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1B270E5-2F6F-4AA8-B5CB-C23BC52BE901}" type="slidenum">
              <a:rPr lang="en-US" altLang="en-US" sz="1300"/>
              <a:pPr>
                <a:spcBef>
                  <a:spcPct val="0"/>
                </a:spcBef>
              </a:pPr>
              <a:t>20</a:t>
            </a:fld>
            <a:endParaRPr lang="en-US" altLang="en-US" sz="1300"/>
          </a:p>
        </p:txBody>
      </p:sp>
      <p:sp>
        <p:nvSpPr>
          <p:cNvPr id="95235" name="Rectangle 2">
            <a:extLst>
              <a:ext uri="{FF2B5EF4-FFF2-40B4-BE49-F238E27FC236}">
                <a16:creationId xmlns:a16="http://schemas.microsoft.com/office/drawing/2014/main" id="{E0A020CD-C086-4B8E-91AD-16C64807F1DC}"/>
              </a:ext>
            </a:extLst>
          </p:cNvPr>
          <p:cNvSpPr>
            <a:spLocks noGrp="1" noRot="1" noChangeAspect="1" noChangeArrowheads="1" noTextEdit="1"/>
          </p:cNvSpPr>
          <p:nvPr>
            <p:ph type="sldImg"/>
          </p:nvPr>
        </p:nvSpPr>
        <p:spPr>
          <a:ln/>
        </p:spPr>
      </p:sp>
      <p:sp>
        <p:nvSpPr>
          <p:cNvPr id="95236" name="Rectangle 3">
            <a:extLst>
              <a:ext uri="{FF2B5EF4-FFF2-40B4-BE49-F238E27FC236}">
                <a16:creationId xmlns:a16="http://schemas.microsoft.com/office/drawing/2014/main" id="{48A533B5-954D-49DA-938A-1E6DFA7174EA}"/>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pl-PL" altLang="en-US" sz="1000"/>
              <a:t>Položky, o ktoré sa upravuje výsledok hospodárenia pred zdanením daňou z príjmov na základ dane, stanovuje zákon o dani z príjmov (zákon č. 595/2003 Z. z. o dani z príjmov v znení neskorších predpisov, v ňom osobitne § 19 a ďalšie). Správne vyčíslenie základu dane z príjmov si vyžaduje preštudovanie tohto zákona. </a:t>
            </a:r>
          </a:p>
          <a:p>
            <a:r>
              <a:rPr lang="pl-PL" altLang="en-US" sz="1000"/>
              <a:t>Ako príklad uvedieme niektoré položky, o ktoré sa zvyšuje a znižuje výsledok hospodárenia pred zdanením daňou z príjmov pri jeho transformácii na základ dane. </a:t>
            </a:r>
          </a:p>
          <a:p>
            <a:r>
              <a:rPr lang="pl-PL" altLang="en-US" sz="1000"/>
              <a:t>Daňovými výdavkami nie sú (a teda sa pre účely výpočtu základu dane nezahŕňajú medzi náklady)napríklad:</a:t>
            </a:r>
          </a:p>
          <a:p>
            <a:r>
              <a:rPr lang="pl-PL" altLang="en-US" sz="1000"/>
              <a:t>- výdavky na pracovné cesty presahujúce limit stanovený osobitným predpisom nie sú daňovým výdavkom (sledovanie na analytickom účte k účtu 512 – </a:t>
            </a:r>
            <a:r>
              <a:rPr lang="pl-PL" altLang="en-US" sz="1000" i="1"/>
              <a:t>Cestovné</a:t>
            </a:r>
            <a:r>
              <a:rPr lang="pl-PL" altLang="en-US" sz="1000"/>
              <a:t>)</a:t>
            </a:r>
          </a:p>
          <a:p>
            <a:pPr>
              <a:buFontTx/>
              <a:buChar char="-"/>
            </a:pPr>
            <a:r>
              <a:rPr lang="pl-PL" altLang="en-US" sz="1000"/>
              <a:t>výdavky na spotrebu pohonných látok prevyšujúce priemernú prepočítanú spotrebu podľa technického preukazu</a:t>
            </a:r>
          </a:p>
          <a:p>
            <a:r>
              <a:rPr lang="pl-PL" altLang="en-US" sz="1000"/>
              <a:t>O tieto položky sa výsledok hospodárenia pre účely určenia základu dane </a:t>
            </a:r>
            <a:r>
              <a:rPr lang="pl-PL" altLang="en-US" sz="1000" b="1"/>
              <a:t>zvyšuje</a:t>
            </a:r>
            <a:r>
              <a:rPr lang="pl-PL" altLang="en-US" sz="1000"/>
              <a:t> (lebo sa znižujú náklady)</a:t>
            </a:r>
          </a:p>
          <a:p>
            <a:r>
              <a:rPr lang="pl-PL" altLang="en-US" sz="1000"/>
              <a:t>Naopak, do základu dane sa nezahrnú napríklad nasledovné sumy, ktoré sú súčasťou výsledku hospodárenia:</a:t>
            </a:r>
          </a:p>
          <a:p>
            <a:r>
              <a:rPr lang="pl-PL" altLang="en-US" sz="1000"/>
              <a:t>- kladný rozdiel medzi daňovými a účtovnými odpismi: ak si podnikateľ kúpi auto na konci novembra, účtovné odpisy za daný rok budú predstavovať podstatne nižšiu čiastku ako daňové. O rozdiel daňových a účtovných odpisov si podnikateľ môže znížiť základ dane</a:t>
            </a:r>
          </a:p>
          <a:p>
            <a:pPr>
              <a:buFontTx/>
              <a:buChar char="-"/>
            </a:pPr>
            <a:r>
              <a:rPr lang="pl-PL" altLang="en-US" sz="1000"/>
              <a:t>od základu dane si môže účtovná jednotka za podmienok ustanovených zákonom odpočítať daňovú stratu z minulých rokov.</a:t>
            </a:r>
          </a:p>
          <a:p>
            <a:r>
              <a:rPr lang="pl-PL" altLang="en-US" sz="1000"/>
              <a:t>O tieto položky sa výsledok hospodárenia pre účely určenia základu dane </a:t>
            </a:r>
            <a:r>
              <a:rPr lang="pl-PL" altLang="en-US" sz="1000" b="1"/>
              <a:t>znižuje.</a:t>
            </a:r>
          </a:p>
          <a:p>
            <a:r>
              <a:rPr lang="pl-PL" altLang="en-US" sz="1000"/>
              <a:t>Poznámka: zákon sa nazýva „o dani z príjmov” a hovorí o „daňových výdavkoch”, ale v prípade podvojného účtovníctva pre podnikateľov ide vlastne o „daň zo zisku, teda z rozdielu výnosov a nákladov” a o „daňové náklady”.</a:t>
            </a:r>
            <a:endParaRPr lang="pl-PL" altLang="en-US" sz="1000" b="1"/>
          </a:p>
          <a:p>
            <a:endParaRPr lang="pl-PL" altLang="en-US" sz="1000"/>
          </a:p>
          <a:p>
            <a:endParaRPr lang="sk-SK" altLang="en-US" sz="10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a:extLst>
              <a:ext uri="{FF2B5EF4-FFF2-40B4-BE49-F238E27FC236}">
                <a16:creationId xmlns:a16="http://schemas.microsoft.com/office/drawing/2014/main" id="{D0E6390F-14FC-4A70-A916-006AD6CBD99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0C9961A-39C7-40F7-9A82-863922479104}" type="slidenum">
              <a:rPr lang="en-US" altLang="en-US" sz="1300"/>
              <a:pPr>
                <a:spcBef>
                  <a:spcPct val="0"/>
                </a:spcBef>
              </a:pPr>
              <a:t>21</a:t>
            </a:fld>
            <a:endParaRPr lang="en-US" altLang="en-US" sz="1300"/>
          </a:p>
        </p:txBody>
      </p:sp>
      <p:sp>
        <p:nvSpPr>
          <p:cNvPr id="97283" name="Rectangle 2">
            <a:extLst>
              <a:ext uri="{FF2B5EF4-FFF2-40B4-BE49-F238E27FC236}">
                <a16:creationId xmlns:a16="http://schemas.microsoft.com/office/drawing/2014/main" id="{8FB55B6D-0525-446A-BE26-7A2CC9885C10}"/>
              </a:ext>
            </a:extLst>
          </p:cNvPr>
          <p:cNvSpPr>
            <a:spLocks noGrp="1" noRot="1" noChangeAspect="1" noChangeArrowheads="1" noTextEdit="1"/>
          </p:cNvSpPr>
          <p:nvPr>
            <p:ph type="sldImg"/>
          </p:nvPr>
        </p:nvSpPr>
        <p:spPr>
          <a:ln/>
        </p:spPr>
      </p:sp>
      <p:sp>
        <p:nvSpPr>
          <p:cNvPr id="97284" name="Rectangle 3">
            <a:extLst>
              <a:ext uri="{FF2B5EF4-FFF2-40B4-BE49-F238E27FC236}">
                <a16:creationId xmlns:a16="http://schemas.microsoft.com/office/drawing/2014/main" id="{07917E14-4B73-4FC6-9571-91F14CD58611}"/>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a:t>Na záver prípravných prác pred uzavretím účtovných kníh sa uskutoční kontrola formálnej správnosti účtovných zápisov zostavením predvahy.</a:t>
            </a:r>
            <a:r>
              <a:rPr lang="pl-PL" altLang="en-US"/>
              <a:t> Predvahu možno pokladať za spájajúci článok medzi bežným účtovníctvom a účtovnou závierkou.</a:t>
            </a:r>
          </a:p>
          <a:p>
            <a:r>
              <a:rPr lang="pl-PL" altLang="en-US"/>
              <a:t>PO VYKONANÍ PRÍPRAVNÝCH PRÁC MOŽE ÚČTOVNÁ JEDNOTKA UZAVRIEŤ ÚČTOVNÉ KNIHY A ZOSTAVIŤ ÚČTOVNÚ ZÁVIERKU.</a:t>
            </a:r>
            <a:r>
              <a:rPr lang="sk-SK" altLang="en-US"/>
              <a:t> </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a:extLst>
              <a:ext uri="{FF2B5EF4-FFF2-40B4-BE49-F238E27FC236}">
                <a16:creationId xmlns:a16="http://schemas.microsoft.com/office/drawing/2014/main" id="{CB44ED3E-3A97-4BB0-BEA8-B84A1208654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5379154-B0A6-4DB7-AC5E-A12C3BDB03BB}" type="slidenum">
              <a:rPr lang="en-US" altLang="en-US" sz="1300"/>
              <a:pPr>
                <a:spcBef>
                  <a:spcPct val="0"/>
                </a:spcBef>
              </a:pPr>
              <a:t>22</a:t>
            </a:fld>
            <a:endParaRPr lang="en-US" altLang="en-US" sz="1300"/>
          </a:p>
        </p:txBody>
      </p:sp>
      <p:sp>
        <p:nvSpPr>
          <p:cNvPr id="99331" name="Rectangle 2">
            <a:extLst>
              <a:ext uri="{FF2B5EF4-FFF2-40B4-BE49-F238E27FC236}">
                <a16:creationId xmlns:a16="http://schemas.microsoft.com/office/drawing/2014/main" id="{AC2CD1AE-9E27-4A7C-B90E-E9D488A6E13F}"/>
              </a:ext>
            </a:extLst>
          </p:cNvPr>
          <p:cNvSpPr>
            <a:spLocks noGrp="1" noRot="1" noChangeAspect="1" noChangeArrowheads="1" noTextEdit="1"/>
          </p:cNvSpPr>
          <p:nvPr>
            <p:ph type="sldImg"/>
          </p:nvPr>
        </p:nvSpPr>
        <p:spPr>
          <a:ln/>
        </p:spPr>
      </p:sp>
      <p:sp>
        <p:nvSpPr>
          <p:cNvPr id="99332" name="Rectangle 3">
            <a:extLst>
              <a:ext uri="{FF2B5EF4-FFF2-40B4-BE49-F238E27FC236}">
                <a16:creationId xmlns:a16="http://schemas.microsoft.com/office/drawing/2014/main" id="{53AD9FDB-4DC4-4804-9806-8FDD45EC6130}"/>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pl-PL" altLang="en-US" sz="1000" b="1"/>
              <a:t>Uzavretie účtovných kníh a účtovná závierka   </a:t>
            </a:r>
            <a:r>
              <a:rPr lang="pl-PL" altLang="en-US" sz="1000"/>
              <a:t>Pri uzavretí účtovných kníh sa postupuje nasledovne:</a:t>
            </a:r>
          </a:p>
          <a:p>
            <a:r>
              <a:rPr lang="pl-PL" altLang="en-US" sz="1000"/>
              <a:t>- Zistia sa obraty strán Má dať a strán Dal jednotlivých účtov. Obrat strany účtu je súčet súm zaúčtovaných na príslušnú stranu počas účtovného obdobia. Začiatočný stav sa do obratu nezapočítava.</a:t>
            </a:r>
          </a:p>
          <a:p>
            <a:r>
              <a:rPr lang="pl-PL" altLang="en-US" sz="1000"/>
              <a:t>- Zistia sa konečné stavy výsledkových účtov a konečné zostatky súvahových účtov. Poznámka: u výsledkových účtov hovoríme o konečných stavoch, u súvahových účtov hovoríme o konečných zostatkoch – súvisí to s tým, že zostatky súvahových účtov sa prenášajú, ale stavy výsledkových účtov sa nulujú.</a:t>
            </a:r>
          </a:p>
          <a:p>
            <a:r>
              <a:rPr lang="pl-PL" altLang="en-US" sz="1000"/>
              <a:t>- Zaúčtujú sa konečné stavy účtov nákladov v prospech týchto účtov a na ťarchu účtu 710 – </a:t>
            </a:r>
            <a:r>
              <a:rPr lang="pl-PL" altLang="en-US" sz="1000" i="1"/>
              <a:t>Účet ziskov a strát</a:t>
            </a:r>
            <a:r>
              <a:rPr lang="pl-PL" altLang="en-US" sz="1000"/>
              <a:t> a konečné stavy účtov výnosov na ťarchu týchto účtov a v prospech účtu 710 – </a:t>
            </a:r>
            <a:r>
              <a:rPr lang="pl-PL" altLang="en-US" sz="1000" i="1"/>
              <a:t>Účet ziskov a strát</a:t>
            </a:r>
            <a:r>
              <a:rPr lang="pl-PL" altLang="en-US" sz="1000"/>
              <a:t>. Dá sa povedať, že výkaz ziskov a strát vrátane dane z príjmov „sa prenesie” na účet 710 – </a:t>
            </a:r>
            <a:r>
              <a:rPr lang="pl-PL" altLang="en-US" sz="1000" i="1"/>
              <a:t>Účet ziskov a strát </a:t>
            </a:r>
            <a:r>
              <a:rPr lang="pl-PL" altLang="en-US" sz="1000"/>
              <a:t>a výsledkové účty sa vynulujú.</a:t>
            </a:r>
          </a:p>
          <a:p>
            <a:pPr>
              <a:buFontTx/>
              <a:buChar char="-"/>
            </a:pPr>
            <a:r>
              <a:rPr lang="pl-PL" altLang="en-US" sz="1000"/>
              <a:t>Zaúčtujú sa konečné zostatky účtov majetku v prospech týchto účtov a na ťarchu účtu 702 – </a:t>
            </a:r>
            <a:r>
              <a:rPr lang="pl-PL" altLang="en-US" sz="1000" i="1"/>
              <a:t>Konečný účet súvahový</a:t>
            </a:r>
            <a:r>
              <a:rPr lang="pl-PL" altLang="en-US" sz="1000"/>
              <a:t> a konečné zostatky účtov záväzkov a vlastného imania na ťarchu týchto účtov a v prospech účtu 702 – </a:t>
            </a:r>
            <a:r>
              <a:rPr lang="pl-PL" altLang="en-US" sz="1000" i="1"/>
              <a:t>Konečný účet súvahový</a:t>
            </a:r>
            <a:r>
              <a:rPr lang="pl-PL" altLang="en-US" sz="1000"/>
              <a:t>. Dá sa povedať, že na konečnom účte súvahovom sa vytvorí „obraz” súvahy.</a:t>
            </a:r>
          </a:p>
          <a:p>
            <a:r>
              <a:rPr lang="pl-PL" altLang="en-US" sz="1000"/>
              <a:t>- Zistí sa výsledok hospodárenia ako rozdiel výnosov účtovaných na účtoch účtovej triedy 6 a nákladov účtovaných na účtoch účtovej triedy 5 (teraz je medzi nimi aj splatná daň z príjmu)  a účtuje sa, ak ide o účtovný zisk, na ťarchu účtu 710 – </a:t>
            </a:r>
            <a:r>
              <a:rPr lang="pl-PL" altLang="en-US" sz="1000" i="1"/>
              <a:t>Účet ziskov a strát</a:t>
            </a:r>
            <a:r>
              <a:rPr lang="pl-PL" altLang="en-US" sz="1000"/>
              <a:t> a v prospech účtu 702 – </a:t>
            </a:r>
            <a:r>
              <a:rPr lang="pl-PL" altLang="en-US" sz="1000" i="1"/>
              <a:t>Konečný účet súvahový</a:t>
            </a:r>
            <a:r>
              <a:rPr lang="pl-PL" altLang="en-US" sz="1000"/>
              <a:t>, ak ide o účtovnú stratu v prospech účtu 710 – </a:t>
            </a:r>
            <a:r>
              <a:rPr lang="pl-PL" altLang="en-US" sz="1000" i="1"/>
              <a:t>Účet ziskov a strát</a:t>
            </a:r>
            <a:r>
              <a:rPr lang="pl-PL" altLang="en-US" sz="1000"/>
              <a:t> a na ťarchu účtu 702 – </a:t>
            </a:r>
            <a:r>
              <a:rPr lang="pl-PL" altLang="en-US" sz="1000" i="1"/>
              <a:t>Konečný účet súvahový.</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a:extLst>
              <a:ext uri="{FF2B5EF4-FFF2-40B4-BE49-F238E27FC236}">
                <a16:creationId xmlns:a16="http://schemas.microsoft.com/office/drawing/2014/main" id="{4A372B92-CC6D-4F4C-8FF9-A5A7F25371A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DD69A4B-352D-4256-BAEC-22FEF1D26399}" type="slidenum">
              <a:rPr lang="en-US" altLang="en-US" sz="1300"/>
              <a:pPr>
                <a:spcBef>
                  <a:spcPct val="0"/>
                </a:spcBef>
              </a:pPr>
              <a:t>23</a:t>
            </a:fld>
            <a:endParaRPr lang="en-US" altLang="en-US" sz="1300"/>
          </a:p>
        </p:txBody>
      </p:sp>
      <p:sp>
        <p:nvSpPr>
          <p:cNvPr id="101379" name="Rectangle 2">
            <a:extLst>
              <a:ext uri="{FF2B5EF4-FFF2-40B4-BE49-F238E27FC236}">
                <a16:creationId xmlns:a16="http://schemas.microsoft.com/office/drawing/2014/main" id="{B9B559B9-2D0D-490B-A780-0995E1D0A628}"/>
              </a:ext>
            </a:extLst>
          </p:cNvPr>
          <p:cNvSpPr>
            <a:spLocks noGrp="1" noRot="1" noChangeAspect="1" noChangeArrowheads="1" noTextEdit="1"/>
          </p:cNvSpPr>
          <p:nvPr>
            <p:ph type="sldImg"/>
          </p:nvPr>
        </p:nvSpPr>
        <p:spPr>
          <a:ln/>
        </p:spPr>
      </p:sp>
      <p:sp>
        <p:nvSpPr>
          <p:cNvPr id="101380" name="Rectangle 3">
            <a:extLst>
              <a:ext uri="{FF2B5EF4-FFF2-40B4-BE49-F238E27FC236}">
                <a16:creationId xmlns:a16="http://schemas.microsoft.com/office/drawing/2014/main" id="{0699CAD2-5769-422B-BCDB-4D264D2C14D2}"/>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pl-PL" altLang="en-US"/>
              <a:t>Zaúčtovanie výsledku hospodárenia po zdanení daňou z príjmov je posledný účtovný zápis bežného účtovného obdobia. Po jeho vykonaní nasleduje uzatvorenie účtovných kníh a môže sa zostaviť účtovná závierka.</a:t>
            </a:r>
          </a:p>
          <a:p>
            <a:r>
              <a:rPr lang="pl-PL" altLang="en-US"/>
              <a:t>Účty 710 – </a:t>
            </a:r>
            <a:r>
              <a:rPr lang="pl-PL" altLang="en-US" i="1"/>
              <a:t>Účet ziskov a strát </a:t>
            </a:r>
            <a:r>
              <a:rPr lang="pl-PL" altLang="en-US"/>
              <a:t>a 702 – </a:t>
            </a:r>
            <a:r>
              <a:rPr lang="pl-PL" altLang="en-US" i="1"/>
              <a:t>Konečný účet súvahový</a:t>
            </a:r>
            <a:r>
              <a:rPr lang="pl-PL" altLang="en-US"/>
              <a:t> sú výsledným produktom uzatvorenia výsledkových a súvahových účtov.</a:t>
            </a:r>
            <a:endParaRPr lang="sk-SK" altLang="en-US"/>
          </a:p>
          <a:p>
            <a:endParaRPr lang="sk-SK"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a:extLst>
              <a:ext uri="{FF2B5EF4-FFF2-40B4-BE49-F238E27FC236}">
                <a16:creationId xmlns:a16="http://schemas.microsoft.com/office/drawing/2014/main" id="{0C5397D8-A1F3-4266-AAF9-791658D3313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596F678-81E0-470E-B086-FDF630D00CAE}" type="slidenum">
              <a:rPr lang="en-US" altLang="en-US" sz="1300"/>
              <a:pPr>
                <a:spcBef>
                  <a:spcPct val="0"/>
                </a:spcBef>
              </a:pPr>
              <a:t>24</a:t>
            </a:fld>
            <a:endParaRPr lang="en-US" altLang="en-US" sz="1300"/>
          </a:p>
        </p:txBody>
      </p:sp>
      <p:sp>
        <p:nvSpPr>
          <p:cNvPr id="103427" name="Rectangle 2">
            <a:extLst>
              <a:ext uri="{FF2B5EF4-FFF2-40B4-BE49-F238E27FC236}">
                <a16:creationId xmlns:a16="http://schemas.microsoft.com/office/drawing/2014/main" id="{18D9747B-4A9C-47C4-9A18-36D0B2FD3868}"/>
              </a:ext>
            </a:extLst>
          </p:cNvPr>
          <p:cNvSpPr>
            <a:spLocks noGrp="1" noRot="1" noChangeAspect="1" noChangeArrowheads="1" noTextEdit="1"/>
          </p:cNvSpPr>
          <p:nvPr>
            <p:ph type="sldImg"/>
          </p:nvPr>
        </p:nvSpPr>
        <p:spPr>
          <a:ln/>
        </p:spPr>
      </p:sp>
      <p:sp>
        <p:nvSpPr>
          <p:cNvPr id="103428" name="Rectangle 3">
            <a:extLst>
              <a:ext uri="{FF2B5EF4-FFF2-40B4-BE49-F238E27FC236}">
                <a16:creationId xmlns:a16="http://schemas.microsoft.com/office/drawing/2014/main" id="{D4330738-C2A6-46B0-9BAA-CB0A9AC6D2FA}"/>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a:t>Účtovná závierka obsahuje, okrem všeobecných náležitostí ako sú údaje identifikujúce podnik, dátum, ku ktorému sa závierka zostavuje a obdobie, za ktoré sa zostavuje, predpísané finančné výkazy a poznámky. </a:t>
            </a:r>
          </a:p>
          <a:p>
            <a:r>
              <a:rPr lang="sk-SK" altLang="en-US"/>
              <a:t>Súčasný slovenský zákon o účtovníctve vyžaduje ako súčasť účtovnej závierky finančné výkazy súvahu a výkaz ziskov a strát.</a:t>
            </a:r>
          </a:p>
          <a:p>
            <a:r>
              <a:rPr lang="pl-PL" altLang="en-US"/>
              <a:t>Podrobnosti o usporiadaní, označovaní a obsahovom vymedzení položiek účtovnej závierky a rozsahu údajov určených z účtovnej závierky na zverejnenie pre rôzne typy účtovných jednotiek ustanovujú opatrenia ministerstva financií.</a:t>
            </a:r>
            <a:r>
              <a:rPr lang="sk-SK" altLang="en-US"/>
              <a:t> V ďalšom uvedieme informácie z opatrenia pre podnikateľov.</a:t>
            </a:r>
          </a:p>
          <a:p>
            <a:endParaRPr lang="en-US"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a:extLst>
              <a:ext uri="{FF2B5EF4-FFF2-40B4-BE49-F238E27FC236}">
                <a16:creationId xmlns:a16="http://schemas.microsoft.com/office/drawing/2014/main" id="{98AABD05-075B-41C2-A8BA-1E8BE4FD71D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359BDED-5BE3-4F7B-BD53-B90ECAE1F64A}" type="slidenum">
              <a:rPr lang="en-US" altLang="en-US" sz="1300"/>
              <a:pPr>
                <a:spcBef>
                  <a:spcPct val="0"/>
                </a:spcBef>
              </a:pPr>
              <a:t>25</a:t>
            </a:fld>
            <a:endParaRPr lang="en-US" altLang="en-US" sz="1300"/>
          </a:p>
        </p:txBody>
      </p:sp>
      <p:sp>
        <p:nvSpPr>
          <p:cNvPr id="105475" name="Rectangle 2">
            <a:extLst>
              <a:ext uri="{FF2B5EF4-FFF2-40B4-BE49-F238E27FC236}">
                <a16:creationId xmlns:a16="http://schemas.microsoft.com/office/drawing/2014/main" id="{14D27753-2E09-4445-B948-D98EF7CC1A2B}"/>
              </a:ext>
            </a:extLst>
          </p:cNvPr>
          <p:cNvSpPr>
            <a:spLocks noGrp="1" noRot="1" noChangeAspect="1" noChangeArrowheads="1" noTextEdit="1"/>
          </p:cNvSpPr>
          <p:nvPr>
            <p:ph type="sldImg"/>
          </p:nvPr>
        </p:nvSpPr>
        <p:spPr>
          <a:ln/>
        </p:spPr>
      </p:sp>
      <p:sp>
        <p:nvSpPr>
          <p:cNvPr id="105476" name="Rectangle 3">
            <a:extLst>
              <a:ext uri="{FF2B5EF4-FFF2-40B4-BE49-F238E27FC236}">
                <a16:creationId xmlns:a16="http://schemas.microsoft.com/office/drawing/2014/main" id="{7F6862DE-00D3-465B-81DE-0D1751110D5F}"/>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nSpc>
                <a:spcPct val="90000"/>
              </a:lnSpc>
            </a:pPr>
            <a:r>
              <a:rPr lang="pl-PL" altLang="en-US" sz="900"/>
              <a:t>Súvaha pozostáva zo 6 stĺpcov. Stĺpce 1 až 4 tvoria stranu aktív súvahy a stĺpce 5 a 6 stranu pasív. Výkaz ziskov a strát pozostáva z 2 stĺpcov. </a:t>
            </a:r>
          </a:p>
          <a:p>
            <a:pPr>
              <a:lnSpc>
                <a:spcPct val="90000"/>
              </a:lnSpc>
            </a:pPr>
            <a:r>
              <a:rPr lang="pl-PL" altLang="en-US" sz="900"/>
              <a:t>V súvahe sú stĺpce 1 až 3 a 5 venované údajom za bežné účtovné obdobie a stĺpce 4 a 6 údajom za bezprostredne predchádzajúce účtovné obdobie. </a:t>
            </a:r>
          </a:p>
          <a:p>
            <a:pPr>
              <a:lnSpc>
                <a:spcPct val="90000"/>
              </a:lnSpc>
            </a:pPr>
            <a:r>
              <a:rPr lang="pl-PL" altLang="en-US" sz="900"/>
              <a:t>V stĺpci 1 (brutto) sa vykazujú položky strany aktív, v ktorých nie sú zahrnuté oprávky a opravné položky vytvorené k týmto položkám. Oprávky a opravné položky sa vykazujú v stĺpci 2 (korekcia). V stĺpci 3 (netto) sa vykazuje rozdiel medzi stĺpcami 1 a 2. V stĺpci 4 (netto) sa vykazujú netto položky strany aktív za bezprostredne predchádzajúce účtovné obdobie.</a:t>
            </a:r>
          </a:p>
          <a:p>
            <a:pPr>
              <a:lnSpc>
                <a:spcPct val="90000"/>
              </a:lnSpc>
            </a:pPr>
            <a:r>
              <a:rPr lang="pl-PL" altLang="en-US" sz="900"/>
              <a:t>V stĺpci 5 sa vykazujú jednotlivé položky strany pasív za bežné účtovné obdobie a v stĺpci 6 sa vykazujú jednotlivé položky strany pasív za bezprostredne predchádzajúce účtovné obdobie.</a:t>
            </a:r>
          </a:p>
          <a:p>
            <a:pPr>
              <a:lnSpc>
                <a:spcPct val="90000"/>
              </a:lnSpc>
            </a:pPr>
            <a:r>
              <a:rPr lang="pl-PL" altLang="en-US" sz="900"/>
              <a:t>Účty, na ktoré sa počas účtovného obdobia účtuje pohľadávka aj záväzok – ide predovšetkým o účty 336 – </a:t>
            </a:r>
            <a:r>
              <a:rPr lang="pl-PL" altLang="en-US" sz="900" i="1"/>
              <a:t>Zúčtovanie s orgánmi sociálneho zabezpečenia a zdravotného poistenia</a:t>
            </a:r>
            <a:r>
              <a:rPr lang="pl-PL" altLang="en-US" sz="900"/>
              <a:t>, 341 – </a:t>
            </a:r>
            <a:r>
              <a:rPr lang="pl-PL" altLang="en-US" sz="900" i="1"/>
              <a:t>Daň z príjmov</a:t>
            </a:r>
            <a:r>
              <a:rPr lang="pl-PL" altLang="en-US" sz="900"/>
              <a:t>, 342 – </a:t>
            </a:r>
            <a:r>
              <a:rPr lang="pl-PL" altLang="en-US" sz="900" i="1"/>
              <a:t>Ostatné priame dane</a:t>
            </a:r>
            <a:r>
              <a:rPr lang="pl-PL" altLang="en-US" sz="900"/>
              <a:t>, 343 – </a:t>
            </a:r>
            <a:r>
              <a:rPr lang="pl-PL" altLang="en-US" sz="900" i="1"/>
              <a:t>Daň z pridanej hodnoty</a:t>
            </a:r>
            <a:r>
              <a:rPr lang="pl-PL" altLang="en-US" sz="900"/>
              <a:t>, 345 – </a:t>
            </a:r>
            <a:r>
              <a:rPr lang="pl-PL" altLang="en-US" sz="900" i="1"/>
              <a:t>Ostatné dane a poplatky</a:t>
            </a:r>
            <a:r>
              <a:rPr lang="pl-PL" altLang="en-US" sz="900"/>
              <a:t>, 346 – </a:t>
            </a:r>
            <a:r>
              <a:rPr lang="pl-PL" altLang="en-US" sz="900" i="1"/>
              <a:t>Dotácie zo štátneho rozpočtu</a:t>
            </a:r>
            <a:r>
              <a:rPr lang="pl-PL" altLang="en-US" sz="900"/>
              <a:t>, 347 – </a:t>
            </a:r>
            <a:r>
              <a:rPr lang="pl-PL" altLang="en-US" sz="900" i="1"/>
              <a:t>Ostatné dotácie – </a:t>
            </a:r>
            <a:r>
              <a:rPr lang="pl-PL" altLang="en-US" sz="900"/>
              <a:t>sa vykazujú na strane aktív alebo na strane pasív, podľa charakteru konečného zostatku (označujú sa ako účty s premenlivým zostatkom). </a:t>
            </a:r>
          </a:p>
          <a:p>
            <a:pPr>
              <a:lnSpc>
                <a:spcPct val="90000"/>
              </a:lnSpc>
            </a:pPr>
            <a:r>
              <a:rPr lang="pl-PL" altLang="en-US" sz="900"/>
              <a:t>Poznámka: Nerobí sa pritom kompenzácia – v súvahe je napríklad jedna položka na všetky daňové záväzky a pohľadávky (je to riadok 110 na strane pasív a riadok 054 na strane aktív) na stranu aktív idú súčty zostatkov na ľavých stranách daňových syntetických účtov (ak takéto zostatky existujú) a na stranu pasív idú súčty zostatkov na pravých stranách daňových syntetických účtov (ak takéto zostatky existujú). Ak napríklad účet 341 – </a:t>
            </a:r>
            <a:r>
              <a:rPr lang="pl-PL" altLang="en-US" sz="900" i="1"/>
              <a:t>Daň z príjmov</a:t>
            </a:r>
            <a:r>
              <a:rPr lang="pl-PL" altLang="en-US" sz="900"/>
              <a:t>,  vykazuje ako zostatok záväzok 1000 a účet 343 – </a:t>
            </a:r>
            <a:r>
              <a:rPr lang="pl-PL" altLang="en-US" sz="900" i="1"/>
              <a:t>Daň z pridanej hodnoty</a:t>
            </a:r>
            <a:r>
              <a:rPr lang="pl-PL" altLang="en-US" sz="900"/>
              <a:t> vykazuje ako zostatok pohľadávku 400, neurobí sa v rámci skupiny 34 – </a:t>
            </a:r>
            <a:r>
              <a:rPr lang="pl-PL" altLang="en-US" sz="900" i="1"/>
              <a:t>Zúčtovanie daní a dotácií </a:t>
            </a:r>
            <a:r>
              <a:rPr lang="pl-PL" altLang="en-US" sz="900"/>
              <a:t>kompenzácia, ktorej výsledok by bol záväzok 600, ale v riadku 54 sa vykaáže pohľadávka 400 a v riadku 110 sa vykáže záväzok 1000.</a:t>
            </a:r>
          </a:p>
          <a:p>
            <a:pPr>
              <a:lnSpc>
                <a:spcPct val="90000"/>
              </a:lnSpc>
            </a:pPr>
            <a:r>
              <a:rPr lang="pl-PL" altLang="en-US" sz="900"/>
              <a:t>Pohľadávky a záväzky sa v súvahe vykazujú ako dlhodobé alebo krátkodobé podľa zostatkovej doby ich splatnosti ku dňu, ku ktorému sa zostavuje účtovná závierka. Časť dlhodobého záväzku a časť dlhodobej pohľadávky, ktorých splatnosť nie je dlhšia ako jeden rok odo dňa, ku ktorému sa zostavuje účtovná závierka, sa vykazuje v súvahe ako krátkodobý záväzok alebo krátkodobá pohľadávka. Ak napríklad má učtovná jednotka dlhodobý záväzok vo výške 1000 a v najbližšom účtovnom období má z neho splatiť 300, vykáže sa týchto 300 ako krátkodobý záväzok a zvyšných 700 ako dlhodobý záväzok.</a:t>
            </a:r>
            <a:endParaRPr lang="sk-SK" altLang="en-US" sz="90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a:extLst>
              <a:ext uri="{FF2B5EF4-FFF2-40B4-BE49-F238E27FC236}">
                <a16:creationId xmlns:a16="http://schemas.microsoft.com/office/drawing/2014/main" id="{E2866159-5089-4702-8107-18C9C062E5F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C73FCA2-D2B0-4574-9984-79D830F4DD1D}" type="slidenum">
              <a:rPr lang="en-US" altLang="en-US" sz="1300"/>
              <a:pPr>
                <a:spcBef>
                  <a:spcPct val="0"/>
                </a:spcBef>
              </a:pPr>
              <a:t>26</a:t>
            </a:fld>
            <a:endParaRPr lang="en-US" altLang="en-US" sz="1300"/>
          </a:p>
        </p:txBody>
      </p:sp>
      <p:sp>
        <p:nvSpPr>
          <p:cNvPr id="107523" name="Rectangle 2">
            <a:extLst>
              <a:ext uri="{FF2B5EF4-FFF2-40B4-BE49-F238E27FC236}">
                <a16:creationId xmlns:a16="http://schemas.microsoft.com/office/drawing/2014/main" id="{D6351E51-B26B-4C9C-BF47-6983555E8F14}"/>
              </a:ext>
            </a:extLst>
          </p:cNvPr>
          <p:cNvSpPr>
            <a:spLocks noGrp="1" noRot="1" noChangeAspect="1" noChangeArrowheads="1" noTextEdit="1"/>
          </p:cNvSpPr>
          <p:nvPr>
            <p:ph type="sldImg"/>
          </p:nvPr>
        </p:nvSpPr>
        <p:spPr>
          <a:ln/>
        </p:spPr>
      </p:sp>
      <p:sp>
        <p:nvSpPr>
          <p:cNvPr id="107524" name="Rectangle 3">
            <a:extLst>
              <a:ext uri="{FF2B5EF4-FFF2-40B4-BE49-F238E27FC236}">
                <a16:creationId xmlns:a16="http://schemas.microsoft.com/office/drawing/2014/main" id="{FC000D79-C469-4474-8C52-D69C7B76FD92}"/>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pl-PL" altLang="en-US"/>
              <a:t>Technické vysvetlivky k súvahe</a:t>
            </a:r>
          </a:p>
          <a:p>
            <a:r>
              <a:rPr lang="pl-PL" altLang="en-US"/>
              <a:t>1. Písmeno „X“ v označení účtu uvedené v riadku súvahy vyjadruje účet doplnený do účtového rozvrhu podľa potrieb účtovnej jednotky.</a:t>
            </a:r>
          </a:p>
          <a:p>
            <a:r>
              <a:rPr lang="pl-PL" altLang="en-US"/>
              <a:t>2. Ak je v riadku súvahy účet označený písmenom „A“ za číslom účtu, ide o analytický účet.</a:t>
            </a:r>
          </a:p>
          <a:p>
            <a:r>
              <a:rPr lang="pl-PL" altLang="en-US"/>
              <a:t>3. Za znamienkom mínus (–) sú v súvahe uvedené čísla účtov, ktoré sa uvádzajú v stĺpci 2.</a:t>
            </a:r>
          </a:p>
          <a:p>
            <a:r>
              <a:rPr lang="pl-PL" altLang="en-US"/>
              <a:t>4. Suma položky súvahy v riadku 001 v stĺpcoch 3 a 4 sa rovná sume položky súvahy v riadku 065 v stĺpcoch 5 a 6.</a:t>
            </a:r>
          </a:p>
          <a:p>
            <a:r>
              <a:rPr lang="pl-PL" altLang="en-US"/>
              <a:t>5. Položky súvahy v nulovej hodnote za bežné účtovné obdobie a bezprostredne predchádzajúce účtovné obdobie sa nevypĺňajú.</a:t>
            </a:r>
          </a:p>
          <a:p>
            <a:endParaRPr lang="sk-SK"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a:extLst>
              <a:ext uri="{FF2B5EF4-FFF2-40B4-BE49-F238E27FC236}">
                <a16:creationId xmlns:a16="http://schemas.microsoft.com/office/drawing/2014/main" id="{1BBB647D-8EF7-4C8D-BBD3-BF6EEE1166C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A73592E-7372-454A-AD7E-EECC7BD6EA5C}" type="slidenum">
              <a:rPr lang="en-US" altLang="en-US" sz="1300"/>
              <a:pPr>
                <a:spcBef>
                  <a:spcPct val="0"/>
                </a:spcBef>
              </a:pPr>
              <a:t>27</a:t>
            </a:fld>
            <a:endParaRPr lang="en-US" altLang="en-US" sz="1300"/>
          </a:p>
        </p:txBody>
      </p:sp>
      <p:sp>
        <p:nvSpPr>
          <p:cNvPr id="109571" name="Rectangle 2">
            <a:extLst>
              <a:ext uri="{FF2B5EF4-FFF2-40B4-BE49-F238E27FC236}">
                <a16:creationId xmlns:a16="http://schemas.microsoft.com/office/drawing/2014/main" id="{2366C845-B99C-4030-8C0A-4699BEB3821C}"/>
              </a:ext>
            </a:extLst>
          </p:cNvPr>
          <p:cNvSpPr>
            <a:spLocks noGrp="1" noRot="1" noChangeAspect="1" noChangeArrowheads="1" noTextEdit="1"/>
          </p:cNvSpPr>
          <p:nvPr>
            <p:ph type="sldImg"/>
          </p:nvPr>
        </p:nvSpPr>
        <p:spPr>
          <a:ln/>
        </p:spPr>
      </p:sp>
      <p:sp>
        <p:nvSpPr>
          <p:cNvPr id="109572" name="Rectangle 3">
            <a:extLst>
              <a:ext uri="{FF2B5EF4-FFF2-40B4-BE49-F238E27FC236}">
                <a16:creationId xmlns:a16="http://schemas.microsoft.com/office/drawing/2014/main" id="{80CC8304-BA05-443D-BD12-F2AE1EAE17D1}"/>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a:extLst>
              <a:ext uri="{FF2B5EF4-FFF2-40B4-BE49-F238E27FC236}">
                <a16:creationId xmlns:a16="http://schemas.microsoft.com/office/drawing/2014/main" id="{E1BB1540-EC29-4697-8AC5-77B1C984365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A6EC5C0-2443-46AD-A490-0122E33B9C9A}" type="slidenum">
              <a:rPr lang="en-US" altLang="en-US" sz="1300"/>
              <a:pPr>
                <a:spcBef>
                  <a:spcPct val="0"/>
                </a:spcBef>
              </a:pPr>
              <a:t>28</a:t>
            </a:fld>
            <a:endParaRPr lang="en-US" altLang="en-US" sz="1300"/>
          </a:p>
        </p:txBody>
      </p:sp>
      <p:sp>
        <p:nvSpPr>
          <p:cNvPr id="111619" name="Rectangle 2">
            <a:extLst>
              <a:ext uri="{FF2B5EF4-FFF2-40B4-BE49-F238E27FC236}">
                <a16:creationId xmlns:a16="http://schemas.microsoft.com/office/drawing/2014/main" id="{A9A76A3E-0412-4CAC-B03A-21E52775D84D}"/>
              </a:ext>
            </a:extLst>
          </p:cNvPr>
          <p:cNvSpPr>
            <a:spLocks noGrp="1" noRot="1" noChangeAspect="1" noChangeArrowheads="1" noTextEdit="1"/>
          </p:cNvSpPr>
          <p:nvPr>
            <p:ph type="sldImg"/>
          </p:nvPr>
        </p:nvSpPr>
        <p:spPr>
          <a:ln/>
        </p:spPr>
      </p:sp>
      <p:sp>
        <p:nvSpPr>
          <p:cNvPr id="111620" name="Rectangle 3">
            <a:extLst>
              <a:ext uri="{FF2B5EF4-FFF2-40B4-BE49-F238E27FC236}">
                <a16:creationId xmlns:a16="http://schemas.microsoft.com/office/drawing/2014/main" id="{68D190A8-62D5-4112-8558-4E05EFDFF0D0}"/>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pl-PL" altLang="en-US"/>
              <a:t>Vo výkaze ziskov a strát v stĺpci 1 sa vykazujú náklady a výnosy za bežné účtovné obdobie a v stĺpci 2 sa vykazujú náklady a výnosy za bezprostredne predchádzajúce účtovné obdobie.</a:t>
            </a:r>
          </a:p>
          <a:p>
            <a:r>
              <a:rPr lang="pl-PL" altLang="en-US"/>
              <a:t>Suma položky výkazu ziskov a strát v riadku 64 v stĺpcoch 1 a 2 sa rovná sume položky súvahy v riadku 085 v stĺpcoch 5 a 6.</a:t>
            </a:r>
            <a:endParaRPr lang="sk-SK" altLang="en-US"/>
          </a:p>
          <a:p>
            <a:endParaRPr lang="sk-SK"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sk-SK"/>
              <a:t>Upravte štýly predlohy textu</a:t>
            </a:r>
          </a:p>
        </p:txBody>
      </p:sp>
      <p:sp>
        <p:nvSpPr>
          <p:cNvPr id="3" name="Podnadpis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sk-SK"/>
              <a:t>Upravte štýl predlohy podnadpisov</a:t>
            </a:r>
          </a:p>
        </p:txBody>
      </p:sp>
      <p:sp>
        <p:nvSpPr>
          <p:cNvPr id="4" name="Rectangle 4">
            <a:extLst>
              <a:ext uri="{FF2B5EF4-FFF2-40B4-BE49-F238E27FC236}">
                <a16:creationId xmlns:a16="http://schemas.microsoft.com/office/drawing/2014/main" id="{60B4D7A5-2941-4369-852F-A25B2B771F55}"/>
              </a:ext>
            </a:extLst>
          </p:cNvPr>
          <p:cNvSpPr>
            <a:spLocks noGrp="1" noChangeArrowheads="1"/>
          </p:cNvSpPr>
          <p:nvPr>
            <p:ph type="dt" sz="half" idx="10"/>
          </p:nvPr>
        </p:nvSpPr>
        <p:spPr>
          <a:ln/>
        </p:spPr>
        <p:txBody>
          <a:bodyPr/>
          <a:lstStyle>
            <a:lvl1pPr>
              <a:defRPr/>
            </a:lvl1pPr>
          </a:lstStyle>
          <a:p>
            <a:pPr>
              <a:defRPr/>
            </a:pPr>
            <a:endParaRPr lang="sk-SK"/>
          </a:p>
        </p:txBody>
      </p:sp>
      <p:sp>
        <p:nvSpPr>
          <p:cNvPr id="5" name="Rectangle 5">
            <a:extLst>
              <a:ext uri="{FF2B5EF4-FFF2-40B4-BE49-F238E27FC236}">
                <a16:creationId xmlns:a16="http://schemas.microsoft.com/office/drawing/2014/main" id="{EA2C1AC0-B763-4488-A429-9E1992110414}"/>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6" name="Rectangle 6">
            <a:extLst>
              <a:ext uri="{FF2B5EF4-FFF2-40B4-BE49-F238E27FC236}">
                <a16:creationId xmlns:a16="http://schemas.microsoft.com/office/drawing/2014/main" id="{EEE644E8-8259-4473-9E75-D73345D20B89}"/>
              </a:ext>
            </a:extLst>
          </p:cNvPr>
          <p:cNvSpPr>
            <a:spLocks noGrp="1" noChangeArrowheads="1"/>
          </p:cNvSpPr>
          <p:nvPr>
            <p:ph type="sldNum" sz="quarter" idx="12"/>
          </p:nvPr>
        </p:nvSpPr>
        <p:spPr>
          <a:ln/>
        </p:spPr>
        <p:txBody>
          <a:bodyPr/>
          <a:lstStyle>
            <a:lvl1pPr>
              <a:defRPr/>
            </a:lvl1pPr>
          </a:lstStyle>
          <a:p>
            <a:pPr>
              <a:defRPr/>
            </a:pPr>
            <a:r>
              <a:rPr lang="sk-SK" altLang="sk-SK"/>
              <a:t>5-</a:t>
            </a:r>
            <a:fld id="{A1EB4B89-E6ED-44B3-A899-204A2E01AF49}" type="slidenum">
              <a:rPr lang="sk-SK" altLang="sk-SK" smtClean="0"/>
              <a:pPr>
                <a:defRPr/>
              </a:pPr>
              <a:t>‹#›</a:t>
            </a:fld>
            <a:endParaRPr lang="sk-SK" altLang="sk-SK"/>
          </a:p>
        </p:txBody>
      </p:sp>
    </p:spTree>
    <p:extLst>
      <p:ext uri="{BB962C8B-B14F-4D97-AF65-F5344CB8AC3E}">
        <p14:creationId xmlns:p14="http://schemas.microsoft.com/office/powerpoint/2010/main" val="11108070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Upravte štýly predlohy textu</a:t>
            </a:r>
          </a:p>
        </p:txBody>
      </p:sp>
      <p:sp>
        <p:nvSpPr>
          <p:cNvPr id="3" name="Zástupný symbol obsahu 2"/>
          <p:cNvSpPr>
            <a:spLocks noGrp="1"/>
          </p:cNvSpPr>
          <p:nvPr>
            <p:ph idx="1"/>
          </p:nvPr>
        </p:nvSpPr>
        <p:spPr/>
        <p:txBody>
          <a:body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a:extLst>
              <a:ext uri="{FF2B5EF4-FFF2-40B4-BE49-F238E27FC236}">
                <a16:creationId xmlns:a16="http://schemas.microsoft.com/office/drawing/2014/main" id="{9AC2CB60-632D-4997-BF0D-979DD7D0625A}"/>
              </a:ext>
            </a:extLst>
          </p:cNvPr>
          <p:cNvSpPr>
            <a:spLocks noGrp="1" noChangeArrowheads="1"/>
          </p:cNvSpPr>
          <p:nvPr>
            <p:ph type="dt" sz="half" idx="10"/>
          </p:nvPr>
        </p:nvSpPr>
        <p:spPr>
          <a:ln/>
        </p:spPr>
        <p:txBody>
          <a:bodyPr/>
          <a:lstStyle>
            <a:lvl1pPr>
              <a:defRPr/>
            </a:lvl1pPr>
          </a:lstStyle>
          <a:p>
            <a:pPr>
              <a:defRPr/>
            </a:pPr>
            <a:endParaRPr lang="sk-SK"/>
          </a:p>
        </p:txBody>
      </p:sp>
      <p:sp>
        <p:nvSpPr>
          <p:cNvPr id="5" name="Rectangle 5">
            <a:extLst>
              <a:ext uri="{FF2B5EF4-FFF2-40B4-BE49-F238E27FC236}">
                <a16:creationId xmlns:a16="http://schemas.microsoft.com/office/drawing/2014/main" id="{F2002268-4C91-44BC-8938-12659E470DF2}"/>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6" name="Rectangle 6">
            <a:extLst>
              <a:ext uri="{FF2B5EF4-FFF2-40B4-BE49-F238E27FC236}">
                <a16:creationId xmlns:a16="http://schemas.microsoft.com/office/drawing/2014/main" id="{D2D8A503-4B29-4847-83D7-86AB33730F55}"/>
              </a:ext>
            </a:extLst>
          </p:cNvPr>
          <p:cNvSpPr>
            <a:spLocks noGrp="1" noChangeArrowheads="1"/>
          </p:cNvSpPr>
          <p:nvPr>
            <p:ph type="sldNum" sz="quarter" idx="12"/>
          </p:nvPr>
        </p:nvSpPr>
        <p:spPr>
          <a:ln/>
        </p:spPr>
        <p:txBody>
          <a:bodyPr/>
          <a:lstStyle>
            <a:lvl1pPr>
              <a:defRPr/>
            </a:lvl1pPr>
          </a:lstStyle>
          <a:p>
            <a:pPr>
              <a:defRPr/>
            </a:pPr>
            <a:r>
              <a:rPr lang="sk-SK" altLang="sk-SK"/>
              <a:t>5-</a:t>
            </a:r>
            <a:fld id="{F1FCE96D-7151-4A94-8A7A-5828BBEE5D3B}" type="slidenum">
              <a:rPr lang="sk-SK" altLang="sk-SK" smtClean="0"/>
              <a:pPr>
                <a:defRPr/>
              </a:pPr>
              <a:t>‹#›</a:t>
            </a:fld>
            <a:endParaRPr lang="sk-SK" altLang="sk-SK"/>
          </a:p>
        </p:txBody>
      </p:sp>
    </p:spTree>
    <p:extLst>
      <p:ext uri="{BB962C8B-B14F-4D97-AF65-F5344CB8AC3E}">
        <p14:creationId xmlns:p14="http://schemas.microsoft.com/office/powerpoint/2010/main" val="3372107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sk-SK"/>
              <a:t>Upravte štýly predlohy textu</a:t>
            </a:r>
          </a:p>
        </p:txBody>
      </p:sp>
      <p:sp>
        <p:nvSpPr>
          <p:cNvPr id="3" name="Zástupný symbol textu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k-SK"/>
              <a:t>Upravte štýl predlohy textu.</a:t>
            </a:r>
          </a:p>
        </p:txBody>
      </p:sp>
      <p:sp>
        <p:nvSpPr>
          <p:cNvPr id="4" name="Rectangle 4">
            <a:extLst>
              <a:ext uri="{FF2B5EF4-FFF2-40B4-BE49-F238E27FC236}">
                <a16:creationId xmlns:a16="http://schemas.microsoft.com/office/drawing/2014/main" id="{0DB60681-4C0B-43BE-B818-D7079328622B}"/>
              </a:ext>
            </a:extLst>
          </p:cNvPr>
          <p:cNvSpPr>
            <a:spLocks noGrp="1" noChangeArrowheads="1"/>
          </p:cNvSpPr>
          <p:nvPr>
            <p:ph type="dt" sz="half" idx="10"/>
          </p:nvPr>
        </p:nvSpPr>
        <p:spPr>
          <a:ln/>
        </p:spPr>
        <p:txBody>
          <a:bodyPr/>
          <a:lstStyle>
            <a:lvl1pPr>
              <a:defRPr/>
            </a:lvl1pPr>
          </a:lstStyle>
          <a:p>
            <a:pPr>
              <a:defRPr/>
            </a:pPr>
            <a:endParaRPr lang="sk-SK"/>
          </a:p>
        </p:txBody>
      </p:sp>
      <p:sp>
        <p:nvSpPr>
          <p:cNvPr id="5" name="Rectangle 5">
            <a:extLst>
              <a:ext uri="{FF2B5EF4-FFF2-40B4-BE49-F238E27FC236}">
                <a16:creationId xmlns:a16="http://schemas.microsoft.com/office/drawing/2014/main" id="{B0807238-D4B0-47DF-892D-C1D72E485C9D}"/>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6" name="Rectangle 6">
            <a:extLst>
              <a:ext uri="{FF2B5EF4-FFF2-40B4-BE49-F238E27FC236}">
                <a16:creationId xmlns:a16="http://schemas.microsoft.com/office/drawing/2014/main" id="{95C368B3-AAE1-40F5-9926-7267A8D02983}"/>
              </a:ext>
            </a:extLst>
          </p:cNvPr>
          <p:cNvSpPr>
            <a:spLocks noGrp="1" noChangeArrowheads="1"/>
          </p:cNvSpPr>
          <p:nvPr>
            <p:ph type="sldNum" sz="quarter" idx="12"/>
          </p:nvPr>
        </p:nvSpPr>
        <p:spPr>
          <a:ln/>
        </p:spPr>
        <p:txBody>
          <a:bodyPr/>
          <a:lstStyle>
            <a:lvl1pPr>
              <a:defRPr/>
            </a:lvl1pPr>
          </a:lstStyle>
          <a:p>
            <a:pPr>
              <a:defRPr/>
            </a:pPr>
            <a:r>
              <a:rPr lang="sk-SK" altLang="sk-SK"/>
              <a:t>5-</a:t>
            </a:r>
            <a:fld id="{5AD7B03F-5E90-4716-9F60-267186DB3B82}" type="slidenum">
              <a:rPr lang="sk-SK" altLang="sk-SK" smtClean="0"/>
              <a:pPr>
                <a:defRPr/>
              </a:pPr>
              <a:t>‹#›</a:t>
            </a:fld>
            <a:endParaRPr lang="sk-SK" altLang="sk-SK"/>
          </a:p>
        </p:txBody>
      </p:sp>
    </p:spTree>
    <p:extLst>
      <p:ext uri="{BB962C8B-B14F-4D97-AF65-F5344CB8AC3E}">
        <p14:creationId xmlns:p14="http://schemas.microsoft.com/office/powerpoint/2010/main" val="38474066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Upravte štýly predlohy textu</a:t>
            </a:r>
          </a:p>
        </p:txBody>
      </p:sp>
      <p:sp>
        <p:nvSpPr>
          <p:cNvPr id="3" name="Zástupný symbol obsah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obsah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Rectangle 4">
            <a:extLst>
              <a:ext uri="{FF2B5EF4-FFF2-40B4-BE49-F238E27FC236}">
                <a16:creationId xmlns:a16="http://schemas.microsoft.com/office/drawing/2014/main" id="{B09A8F29-03A8-4427-BC1D-91658F2440B0}"/>
              </a:ext>
            </a:extLst>
          </p:cNvPr>
          <p:cNvSpPr>
            <a:spLocks noGrp="1" noChangeArrowheads="1"/>
          </p:cNvSpPr>
          <p:nvPr>
            <p:ph type="dt" sz="half" idx="10"/>
          </p:nvPr>
        </p:nvSpPr>
        <p:spPr>
          <a:ln/>
        </p:spPr>
        <p:txBody>
          <a:bodyPr/>
          <a:lstStyle>
            <a:lvl1pPr>
              <a:defRPr/>
            </a:lvl1pPr>
          </a:lstStyle>
          <a:p>
            <a:pPr>
              <a:defRPr/>
            </a:pPr>
            <a:endParaRPr lang="sk-SK"/>
          </a:p>
        </p:txBody>
      </p:sp>
      <p:sp>
        <p:nvSpPr>
          <p:cNvPr id="6" name="Rectangle 5">
            <a:extLst>
              <a:ext uri="{FF2B5EF4-FFF2-40B4-BE49-F238E27FC236}">
                <a16:creationId xmlns:a16="http://schemas.microsoft.com/office/drawing/2014/main" id="{7A12FAE5-49F8-46D8-A782-F04023691C8C}"/>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7" name="Rectangle 6">
            <a:extLst>
              <a:ext uri="{FF2B5EF4-FFF2-40B4-BE49-F238E27FC236}">
                <a16:creationId xmlns:a16="http://schemas.microsoft.com/office/drawing/2014/main" id="{4E35C0B8-CB74-44D6-B048-605B2F307EC5}"/>
              </a:ext>
            </a:extLst>
          </p:cNvPr>
          <p:cNvSpPr>
            <a:spLocks noGrp="1" noChangeArrowheads="1"/>
          </p:cNvSpPr>
          <p:nvPr>
            <p:ph type="sldNum" sz="quarter" idx="12"/>
          </p:nvPr>
        </p:nvSpPr>
        <p:spPr>
          <a:ln/>
        </p:spPr>
        <p:txBody>
          <a:bodyPr/>
          <a:lstStyle>
            <a:lvl1pPr>
              <a:defRPr/>
            </a:lvl1pPr>
          </a:lstStyle>
          <a:p>
            <a:pPr>
              <a:defRPr/>
            </a:pPr>
            <a:r>
              <a:rPr lang="sk-SK" altLang="sk-SK"/>
              <a:t>5-</a:t>
            </a:r>
            <a:fld id="{7FA02D50-8B7B-4CFB-9CBF-D13441AA847B}" type="slidenum">
              <a:rPr lang="sk-SK" altLang="sk-SK" smtClean="0"/>
              <a:pPr>
                <a:defRPr/>
              </a:pPr>
              <a:t>‹#›</a:t>
            </a:fld>
            <a:endParaRPr lang="sk-SK" altLang="sk-SK"/>
          </a:p>
        </p:txBody>
      </p:sp>
    </p:spTree>
    <p:extLst>
      <p:ext uri="{BB962C8B-B14F-4D97-AF65-F5344CB8AC3E}">
        <p14:creationId xmlns:p14="http://schemas.microsoft.com/office/powerpoint/2010/main" val="5612923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sk-SK"/>
              <a:t>Upravte štýly predlohy textu</a:t>
            </a:r>
          </a:p>
        </p:txBody>
      </p:sp>
      <p:sp>
        <p:nvSpPr>
          <p:cNvPr id="3" name="Zástupný symbol tex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Upravte štýl predlohy textu.</a:t>
            </a:r>
          </a:p>
        </p:txBody>
      </p:sp>
      <p:sp>
        <p:nvSpPr>
          <p:cNvPr id="4" name="Zástupný symbol obsah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Zástupný symbol tex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Upravte štýl predlohy textu.</a:t>
            </a:r>
          </a:p>
        </p:txBody>
      </p:sp>
      <p:sp>
        <p:nvSpPr>
          <p:cNvPr id="6" name="Zástupný symbol obsah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7" name="Rectangle 4">
            <a:extLst>
              <a:ext uri="{FF2B5EF4-FFF2-40B4-BE49-F238E27FC236}">
                <a16:creationId xmlns:a16="http://schemas.microsoft.com/office/drawing/2014/main" id="{0856BBBE-0731-4D5D-9599-08E9BDBC44BB}"/>
              </a:ext>
            </a:extLst>
          </p:cNvPr>
          <p:cNvSpPr>
            <a:spLocks noGrp="1" noChangeArrowheads="1"/>
          </p:cNvSpPr>
          <p:nvPr>
            <p:ph type="dt" sz="half" idx="10"/>
          </p:nvPr>
        </p:nvSpPr>
        <p:spPr>
          <a:ln/>
        </p:spPr>
        <p:txBody>
          <a:bodyPr/>
          <a:lstStyle>
            <a:lvl1pPr>
              <a:defRPr/>
            </a:lvl1pPr>
          </a:lstStyle>
          <a:p>
            <a:pPr>
              <a:defRPr/>
            </a:pPr>
            <a:endParaRPr lang="sk-SK"/>
          </a:p>
        </p:txBody>
      </p:sp>
      <p:sp>
        <p:nvSpPr>
          <p:cNvPr id="8" name="Rectangle 5">
            <a:extLst>
              <a:ext uri="{FF2B5EF4-FFF2-40B4-BE49-F238E27FC236}">
                <a16:creationId xmlns:a16="http://schemas.microsoft.com/office/drawing/2014/main" id="{3413707D-3A3E-4477-902A-033327794E3D}"/>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9" name="Rectangle 6">
            <a:extLst>
              <a:ext uri="{FF2B5EF4-FFF2-40B4-BE49-F238E27FC236}">
                <a16:creationId xmlns:a16="http://schemas.microsoft.com/office/drawing/2014/main" id="{FCF6ED35-E55A-4B03-B282-5B59480D98DE}"/>
              </a:ext>
            </a:extLst>
          </p:cNvPr>
          <p:cNvSpPr>
            <a:spLocks noGrp="1" noChangeArrowheads="1"/>
          </p:cNvSpPr>
          <p:nvPr>
            <p:ph type="sldNum" sz="quarter" idx="12"/>
          </p:nvPr>
        </p:nvSpPr>
        <p:spPr>
          <a:ln/>
        </p:spPr>
        <p:txBody>
          <a:bodyPr/>
          <a:lstStyle>
            <a:lvl1pPr>
              <a:defRPr/>
            </a:lvl1pPr>
          </a:lstStyle>
          <a:p>
            <a:pPr>
              <a:defRPr/>
            </a:pPr>
            <a:r>
              <a:rPr lang="sk-SK" altLang="sk-SK"/>
              <a:t>5-</a:t>
            </a:r>
            <a:fld id="{9461A501-0549-49A5-8FDF-57C63D57F61E}" type="slidenum">
              <a:rPr lang="sk-SK" altLang="sk-SK" smtClean="0"/>
              <a:pPr>
                <a:defRPr/>
              </a:pPr>
              <a:t>‹#›</a:t>
            </a:fld>
            <a:endParaRPr lang="sk-SK" altLang="sk-SK"/>
          </a:p>
        </p:txBody>
      </p:sp>
    </p:spTree>
    <p:extLst>
      <p:ext uri="{BB962C8B-B14F-4D97-AF65-F5344CB8AC3E}">
        <p14:creationId xmlns:p14="http://schemas.microsoft.com/office/powerpoint/2010/main" val="30107552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Upravte štýly predlohy textu</a:t>
            </a:r>
          </a:p>
        </p:txBody>
      </p:sp>
      <p:sp>
        <p:nvSpPr>
          <p:cNvPr id="3" name="Rectangle 4">
            <a:extLst>
              <a:ext uri="{FF2B5EF4-FFF2-40B4-BE49-F238E27FC236}">
                <a16:creationId xmlns:a16="http://schemas.microsoft.com/office/drawing/2014/main" id="{CD024D31-FABA-4D7A-9028-A5A2D1D6C9E4}"/>
              </a:ext>
            </a:extLst>
          </p:cNvPr>
          <p:cNvSpPr>
            <a:spLocks noGrp="1" noChangeArrowheads="1"/>
          </p:cNvSpPr>
          <p:nvPr>
            <p:ph type="dt" sz="half" idx="10"/>
          </p:nvPr>
        </p:nvSpPr>
        <p:spPr>
          <a:ln/>
        </p:spPr>
        <p:txBody>
          <a:bodyPr/>
          <a:lstStyle>
            <a:lvl1pPr>
              <a:defRPr/>
            </a:lvl1pPr>
          </a:lstStyle>
          <a:p>
            <a:pPr>
              <a:defRPr/>
            </a:pPr>
            <a:endParaRPr lang="sk-SK"/>
          </a:p>
        </p:txBody>
      </p:sp>
      <p:sp>
        <p:nvSpPr>
          <p:cNvPr id="4" name="Rectangle 5">
            <a:extLst>
              <a:ext uri="{FF2B5EF4-FFF2-40B4-BE49-F238E27FC236}">
                <a16:creationId xmlns:a16="http://schemas.microsoft.com/office/drawing/2014/main" id="{7B0E75FF-8D90-40F3-AEA9-33E394E21672}"/>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5" name="Rectangle 6">
            <a:extLst>
              <a:ext uri="{FF2B5EF4-FFF2-40B4-BE49-F238E27FC236}">
                <a16:creationId xmlns:a16="http://schemas.microsoft.com/office/drawing/2014/main" id="{8B7C234D-51FC-47F7-9BD5-47A2C4835DF1}"/>
              </a:ext>
            </a:extLst>
          </p:cNvPr>
          <p:cNvSpPr>
            <a:spLocks noGrp="1" noChangeArrowheads="1"/>
          </p:cNvSpPr>
          <p:nvPr>
            <p:ph type="sldNum" sz="quarter" idx="12"/>
          </p:nvPr>
        </p:nvSpPr>
        <p:spPr>
          <a:ln/>
        </p:spPr>
        <p:txBody>
          <a:bodyPr/>
          <a:lstStyle>
            <a:lvl1pPr>
              <a:defRPr/>
            </a:lvl1pPr>
          </a:lstStyle>
          <a:p>
            <a:pPr>
              <a:defRPr/>
            </a:pPr>
            <a:r>
              <a:rPr lang="sk-SK" altLang="sk-SK"/>
              <a:t>5-</a:t>
            </a:r>
            <a:fld id="{23919443-AB25-4849-A6EF-CCE6FD4694F5}" type="slidenum">
              <a:rPr lang="sk-SK" altLang="sk-SK" smtClean="0"/>
              <a:pPr>
                <a:defRPr/>
              </a:pPr>
              <a:t>‹#›</a:t>
            </a:fld>
            <a:endParaRPr lang="sk-SK" altLang="sk-SK"/>
          </a:p>
        </p:txBody>
      </p:sp>
    </p:spTree>
    <p:extLst>
      <p:ext uri="{BB962C8B-B14F-4D97-AF65-F5344CB8AC3E}">
        <p14:creationId xmlns:p14="http://schemas.microsoft.com/office/powerpoint/2010/main" val="9902880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AD01DAA0-99F7-44B9-A38B-21220A334E26}"/>
              </a:ext>
            </a:extLst>
          </p:cNvPr>
          <p:cNvSpPr>
            <a:spLocks noGrp="1" noChangeArrowheads="1"/>
          </p:cNvSpPr>
          <p:nvPr>
            <p:ph type="dt" sz="half" idx="10"/>
          </p:nvPr>
        </p:nvSpPr>
        <p:spPr>
          <a:ln/>
        </p:spPr>
        <p:txBody>
          <a:bodyPr/>
          <a:lstStyle>
            <a:lvl1pPr>
              <a:defRPr/>
            </a:lvl1pPr>
          </a:lstStyle>
          <a:p>
            <a:pPr>
              <a:defRPr/>
            </a:pPr>
            <a:endParaRPr lang="sk-SK"/>
          </a:p>
        </p:txBody>
      </p:sp>
      <p:sp>
        <p:nvSpPr>
          <p:cNvPr id="3" name="Rectangle 5">
            <a:extLst>
              <a:ext uri="{FF2B5EF4-FFF2-40B4-BE49-F238E27FC236}">
                <a16:creationId xmlns:a16="http://schemas.microsoft.com/office/drawing/2014/main" id="{09BEBCDC-F46A-49F4-B426-053C16BB32D7}"/>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4" name="Rectangle 6">
            <a:extLst>
              <a:ext uri="{FF2B5EF4-FFF2-40B4-BE49-F238E27FC236}">
                <a16:creationId xmlns:a16="http://schemas.microsoft.com/office/drawing/2014/main" id="{176663B2-29C4-4F10-933F-EACB3094E854}"/>
              </a:ext>
            </a:extLst>
          </p:cNvPr>
          <p:cNvSpPr>
            <a:spLocks noGrp="1" noChangeArrowheads="1"/>
          </p:cNvSpPr>
          <p:nvPr>
            <p:ph type="sldNum" sz="quarter" idx="12"/>
          </p:nvPr>
        </p:nvSpPr>
        <p:spPr>
          <a:ln/>
        </p:spPr>
        <p:txBody>
          <a:bodyPr/>
          <a:lstStyle>
            <a:lvl1pPr>
              <a:defRPr/>
            </a:lvl1pPr>
          </a:lstStyle>
          <a:p>
            <a:pPr>
              <a:defRPr/>
            </a:pPr>
            <a:r>
              <a:rPr lang="sk-SK" altLang="sk-SK"/>
              <a:t>5-</a:t>
            </a:r>
            <a:fld id="{38CE93C0-4752-4B86-A0DC-066DF7E7CCEC}" type="slidenum">
              <a:rPr lang="sk-SK" altLang="sk-SK" smtClean="0"/>
              <a:pPr>
                <a:defRPr/>
              </a:pPr>
              <a:t>‹#›</a:t>
            </a:fld>
            <a:endParaRPr lang="sk-SK" altLang="sk-SK"/>
          </a:p>
        </p:txBody>
      </p:sp>
    </p:spTree>
    <p:extLst>
      <p:ext uri="{BB962C8B-B14F-4D97-AF65-F5344CB8AC3E}">
        <p14:creationId xmlns:p14="http://schemas.microsoft.com/office/powerpoint/2010/main" val="18875392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sk-SK"/>
              <a:t>Upravte štýly predlohy textu</a:t>
            </a:r>
          </a:p>
        </p:txBody>
      </p:sp>
      <p:sp>
        <p:nvSpPr>
          <p:cNvPr id="3" name="Zástupný symbol obsah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tex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Upravte štýl predlohy textu.</a:t>
            </a:r>
          </a:p>
        </p:txBody>
      </p:sp>
      <p:sp>
        <p:nvSpPr>
          <p:cNvPr id="5" name="Rectangle 4">
            <a:extLst>
              <a:ext uri="{FF2B5EF4-FFF2-40B4-BE49-F238E27FC236}">
                <a16:creationId xmlns:a16="http://schemas.microsoft.com/office/drawing/2014/main" id="{23F3D2F5-7181-48E9-8A50-182A22E28B95}"/>
              </a:ext>
            </a:extLst>
          </p:cNvPr>
          <p:cNvSpPr>
            <a:spLocks noGrp="1" noChangeArrowheads="1"/>
          </p:cNvSpPr>
          <p:nvPr>
            <p:ph type="dt" sz="half" idx="10"/>
          </p:nvPr>
        </p:nvSpPr>
        <p:spPr>
          <a:ln/>
        </p:spPr>
        <p:txBody>
          <a:bodyPr/>
          <a:lstStyle>
            <a:lvl1pPr>
              <a:defRPr/>
            </a:lvl1pPr>
          </a:lstStyle>
          <a:p>
            <a:pPr>
              <a:defRPr/>
            </a:pPr>
            <a:endParaRPr lang="sk-SK"/>
          </a:p>
        </p:txBody>
      </p:sp>
      <p:sp>
        <p:nvSpPr>
          <p:cNvPr id="6" name="Rectangle 5">
            <a:extLst>
              <a:ext uri="{FF2B5EF4-FFF2-40B4-BE49-F238E27FC236}">
                <a16:creationId xmlns:a16="http://schemas.microsoft.com/office/drawing/2014/main" id="{8818C730-2CBE-4151-A4A4-AFD040F1425D}"/>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7" name="Rectangle 6">
            <a:extLst>
              <a:ext uri="{FF2B5EF4-FFF2-40B4-BE49-F238E27FC236}">
                <a16:creationId xmlns:a16="http://schemas.microsoft.com/office/drawing/2014/main" id="{5EE9A049-E468-402E-9266-3EB9DB085E81}"/>
              </a:ext>
            </a:extLst>
          </p:cNvPr>
          <p:cNvSpPr>
            <a:spLocks noGrp="1" noChangeArrowheads="1"/>
          </p:cNvSpPr>
          <p:nvPr>
            <p:ph type="sldNum" sz="quarter" idx="12"/>
          </p:nvPr>
        </p:nvSpPr>
        <p:spPr>
          <a:ln/>
        </p:spPr>
        <p:txBody>
          <a:bodyPr/>
          <a:lstStyle>
            <a:lvl1pPr>
              <a:defRPr/>
            </a:lvl1pPr>
          </a:lstStyle>
          <a:p>
            <a:pPr>
              <a:defRPr/>
            </a:pPr>
            <a:r>
              <a:rPr lang="sk-SK" altLang="sk-SK"/>
              <a:t>5-</a:t>
            </a:r>
            <a:fld id="{EE980D2B-DBBE-478C-AAFA-DCAF3EAA87DE}" type="slidenum">
              <a:rPr lang="sk-SK" altLang="sk-SK" smtClean="0"/>
              <a:pPr>
                <a:defRPr/>
              </a:pPr>
              <a:t>‹#›</a:t>
            </a:fld>
            <a:endParaRPr lang="sk-SK" altLang="sk-SK"/>
          </a:p>
        </p:txBody>
      </p:sp>
    </p:spTree>
    <p:extLst>
      <p:ext uri="{BB962C8B-B14F-4D97-AF65-F5344CB8AC3E}">
        <p14:creationId xmlns:p14="http://schemas.microsoft.com/office/powerpoint/2010/main" val="26821696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sk-SK"/>
              <a:t>Upravte štýly predlohy textu</a:t>
            </a:r>
          </a:p>
        </p:txBody>
      </p:sp>
      <p:sp>
        <p:nvSpPr>
          <p:cNvPr id="3" name="Zástupný symbol obrázka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k-SK" noProof="0"/>
          </a:p>
        </p:txBody>
      </p:sp>
      <p:sp>
        <p:nvSpPr>
          <p:cNvPr id="4" name="Zástupný symbol tex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Upravte štýl predlohy textu.</a:t>
            </a:r>
          </a:p>
        </p:txBody>
      </p:sp>
      <p:sp>
        <p:nvSpPr>
          <p:cNvPr id="5" name="Rectangle 4">
            <a:extLst>
              <a:ext uri="{FF2B5EF4-FFF2-40B4-BE49-F238E27FC236}">
                <a16:creationId xmlns:a16="http://schemas.microsoft.com/office/drawing/2014/main" id="{3B333403-F55B-4E51-ADF3-6DD4294F2893}"/>
              </a:ext>
            </a:extLst>
          </p:cNvPr>
          <p:cNvSpPr>
            <a:spLocks noGrp="1" noChangeArrowheads="1"/>
          </p:cNvSpPr>
          <p:nvPr>
            <p:ph type="dt" sz="half" idx="10"/>
          </p:nvPr>
        </p:nvSpPr>
        <p:spPr>
          <a:ln/>
        </p:spPr>
        <p:txBody>
          <a:bodyPr/>
          <a:lstStyle>
            <a:lvl1pPr>
              <a:defRPr/>
            </a:lvl1pPr>
          </a:lstStyle>
          <a:p>
            <a:pPr>
              <a:defRPr/>
            </a:pPr>
            <a:endParaRPr lang="sk-SK"/>
          </a:p>
        </p:txBody>
      </p:sp>
      <p:sp>
        <p:nvSpPr>
          <p:cNvPr id="6" name="Rectangle 5">
            <a:extLst>
              <a:ext uri="{FF2B5EF4-FFF2-40B4-BE49-F238E27FC236}">
                <a16:creationId xmlns:a16="http://schemas.microsoft.com/office/drawing/2014/main" id="{8CEC3E0D-E6CC-4107-9B07-613111C61D18}"/>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7" name="Rectangle 6">
            <a:extLst>
              <a:ext uri="{FF2B5EF4-FFF2-40B4-BE49-F238E27FC236}">
                <a16:creationId xmlns:a16="http://schemas.microsoft.com/office/drawing/2014/main" id="{FD8A17DB-E5B1-4E46-93EC-9E838F7C4EF9}"/>
              </a:ext>
            </a:extLst>
          </p:cNvPr>
          <p:cNvSpPr>
            <a:spLocks noGrp="1" noChangeArrowheads="1"/>
          </p:cNvSpPr>
          <p:nvPr>
            <p:ph type="sldNum" sz="quarter" idx="12"/>
          </p:nvPr>
        </p:nvSpPr>
        <p:spPr>
          <a:ln/>
        </p:spPr>
        <p:txBody>
          <a:bodyPr/>
          <a:lstStyle>
            <a:lvl1pPr>
              <a:defRPr/>
            </a:lvl1pPr>
          </a:lstStyle>
          <a:p>
            <a:pPr>
              <a:defRPr/>
            </a:pPr>
            <a:r>
              <a:rPr lang="sk-SK" altLang="sk-SK"/>
              <a:t>5-</a:t>
            </a:r>
            <a:fld id="{C15253D2-6AD2-4786-BC99-CEA0DC5D3387}" type="slidenum">
              <a:rPr lang="sk-SK" altLang="sk-SK" smtClean="0"/>
              <a:pPr>
                <a:defRPr/>
              </a:pPr>
              <a:t>‹#›</a:t>
            </a:fld>
            <a:endParaRPr lang="sk-SK" altLang="sk-SK"/>
          </a:p>
        </p:txBody>
      </p:sp>
    </p:spTree>
    <p:extLst>
      <p:ext uri="{BB962C8B-B14F-4D97-AF65-F5344CB8AC3E}">
        <p14:creationId xmlns:p14="http://schemas.microsoft.com/office/powerpoint/2010/main" val="3731327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Upravte štýly predlohy textu</a:t>
            </a:r>
          </a:p>
        </p:txBody>
      </p:sp>
      <p:sp>
        <p:nvSpPr>
          <p:cNvPr id="3" name="Zástupný symbol zvislého textu 2"/>
          <p:cNvSpPr>
            <a:spLocks noGrp="1"/>
          </p:cNvSpPr>
          <p:nvPr>
            <p:ph type="body" orient="vert" idx="1"/>
          </p:nvPr>
        </p:nvSpPr>
        <p:spPr/>
        <p:txBody>
          <a:bodyPr vert="eaVert"/>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a:extLst>
              <a:ext uri="{FF2B5EF4-FFF2-40B4-BE49-F238E27FC236}">
                <a16:creationId xmlns:a16="http://schemas.microsoft.com/office/drawing/2014/main" id="{8B6F57D8-4C62-48A6-88BA-A61DC5AF4514}"/>
              </a:ext>
            </a:extLst>
          </p:cNvPr>
          <p:cNvSpPr>
            <a:spLocks noGrp="1" noChangeArrowheads="1"/>
          </p:cNvSpPr>
          <p:nvPr>
            <p:ph type="dt" sz="half" idx="10"/>
          </p:nvPr>
        </p:nvSpPr>
        <p:spPr>
          <a:ln/>
        </p:spPr>
        <p:txBody>
          <a:bodyPr/>
          <a:lstStyle>
            <a:lvl1pPr>
              <a:defRPr/>
            </a:lvl1pPr>
          </a:lstStyle>
          <a:p>
            <a:pPr>
              <a:defRPr/>
            </a:pPr>
            <a:endParaRPr lang="sk-SK"/>
          </a:p>
        </p:txBody>
      </p:sp>
      <p:sp>
        <p:nvSpPr>
          <p:cNvPr id="5" name="Rectangle 5">
            <a:extLst>
              <a:ext uri="{FF2B5EF4-FFF2-40B4-BE49-F238E27FC236}">
                <a16:creationId xmlns:a16="http://schemas.microsoft.com/office/drawing/2014/main" id="{3187F1F6-7294-4084-A642-F3FEA82CFA23}"/>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6" name="Rectangle 6">
            <a:extLst>
              <a:ext uri="{FF2B5EF4-FFF2-40B4-BE49-F238E27FC236}">
                <a16:creationId xmlns:a16="http://schemas.microsoft.com/office/drawing/2014/main" id="{29A54A7A-7591-49DF-813A-9D002D3952AE}"/>
              </a:ext>
            </a:extLst>
          </p:cNvPr>
          <p:cNvSpPr>
            <a:spLocks noGrp="1" noChangeArrowheads="1"/>
          </p:cNvSpPr>
          <p:nvPr>
            <p:ph type="sldNum" sz="quarter" idx="12"/>
          </p:nvPr>
        </p:nvSpPr>
        <p:spPr>
          <a:ln/>
        </p:spPr>
        <p:txBody>
          <a:bodyPr/>
          <a:lstStyle>
            <a:lvl1pPr>
              <a:defRPr/>
            </a:lvl1pPr>
          </a:lstStyle>
          <a:p>
            <a:pPr>
              <a:defRPr/>
            </a:pPr>
            <a:r>
              <a:rPr lang="sk-SK" altLang="sk-SK"/>
              <a:t>5-</a:t>
            </a:r>
            <a:fld id="{D40049B4-EB25-457D-AE94-7FE1F275F08B}" type="slidenum">
              <a:rPr lang="sk-SK" altLang="sk-SK" smtClean="0"/>
              <a:pPr>
                <a:defRPr/>
              </a:pPr>
              <a:t>‹#›</a:t>
            </a:fld>
            <a:endParaRPr lang="sk-SK" altLang="sk-SK"/>
          </a:p>
        </p:txBody>
      </p:sp>
    </p:spTree>
    <p:extLst>
      <p:ext uri="{BB962C8B-B14F-4D97-AF65-F5344CB8AC3E}">
        <p14:creationId xmlns:p14="http://schemas.microsoft.com/office/powerpoint/2010/main" val="23650174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Zvislý nadpis 1"/>
          <p:cNvSpPr>
            <a:spLocks noGrp="1"/>
          </p:cNvSpPr>
          <p:nvPr>
            <p:ph type="title" orient="vert"/>
          </p:nvPr>
        </p:nvSpPr>
        <p:spPr>
          <a:xfrm>
            <a:off x="6629400" y="274638"/>
            <a:ext cx="2057400" cy="5851525"/>
          </a:xfrm>
        </p:spPr>
        <p:txBody>
          <a:bodyPr vert="eaVert"/>
          <a:lstStyle/>
          <a:p>
            <a:r>
              <a:rPr lang="sk-SK"/>
              <a:t>Upravte štýly predlohy textu</a:t>
            </a:r>
          </a:p>
        </p:txBody>
      </p:sp>
      <p:sp>
        <p:nvSpPr>
          <p:cNvPr id="3" name="Zástupný symbol zvislého textu 2"/>
          <p:cNvSpPr>
            <a:spLocks noGrp="1"/>
          </p:cNvSpPr>
          <p:nvPr>
            <p:ph type="body" orient="vert" idx="1"/>
          </p:nvPr>
        </p:nvSpPr>
        <p:spPr>
          <a:xfrm>
            <a:off x="457200" y="274638"/>
            <a:ext cx="6019800" cy="5851525"/>
          </a:xfrm>
        </p:spPr>
        <p:txBody>
          <a:bodyPr vert="eaVert"/>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a:extLst>
              <a:ext uri="{FF2B5EF4-FFF2-40B4-BE49-F238E27FC236}">
                <a16:creationId xmlns:a16="http://schemas.microsoft.com/office/drawing/2014/main" id="{841620D9-2EFD-46EF-AA94-C59D5D4A4910}"/>
              </a:ext>
            </a:extLst>
          </p:cNvPr>
          <p:cNvSpPr>
            <a:spLocks noGrp="1" noChangeArrowheads="1"/>
          </p:cNvSpPr>
          <p:nvPr>
            <p:ph type="dt" sz="half" idx="10"/>
          </p:nvPr>
        </p:nvSpPr>
        <p:spPr>
          <a:ln/>
        </p:spPr>
        <p:txBody>
          <a:bodyPr/>
          <a:lstStyle>
            <a:lvl1pPr>
              <a:defRPr/>
            </a:lvl1pPr>
          </a:lstStyle>
          <a:p>
            <a:pPr>
              <a:defRPr/>
            </a:pPr>
            <a:endParaRPr lang="sk-SK"/>
          </a:p>
        </p:txBody>
      </p:sp>
      <p:sp>
        <p:nvSpPr>
          <p:cNvPr id="5" name="Rectangle 5">
            <a:extLst>
              <a:ext uri="{FF2B5EF4-FFF2-40B4-BE49-F238E27FC236}">
                <a16:creationId xmlns:a16="http://schemas.microsoft.com/office/drawing/2014/main" id="{BADD186C-9580-4856-A055-376B6B809548}"/>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6" name="Rectangle 6">
            <a:extLst>
              <a:ext uri="{FF2B5EF4-FFF2-40B4-BE49-F238E27FC236}">
                <a16:creationId xmlns:a16="http://schemas.microsoft.com/office/drawing/2014/main" id="{14EE316A-F9E4-491F-88D4-7CBB68801B67}"/>
              </a:ext>
            </a:extLst>
          </p:cNvPr>
          <p:cNvSpPr>
            <a:spLocks noGrp="1" noChangeArrowheads="1"/>
          </p:cNvSpPr>
          <p:nvPr>
            <p:ph type="sldNum" sz="quarter" idx="12"/>
          </p:nvPr>
        </p:nvSpPr>
        <p:spPr>
          <a:ln/>
        </p:spPr>
        <p:txBody>
          <a:bodyPr/>
          <a:lstStyle>
            <a:lvl1pPr>
              <a:defRPr/>
            </a:lvl1pPr>
          </a:lstStyle>
          <a:p>
            <a:pPr>
              <a:defRPr/>
            </a:pPr>
            <a:r>
              <a:rPr lang="sk-SK" altLang="sk-SK"/>
              <a:t>5-</a:t>
            </a:r>
            <a:fld id="{E6766A3F-C5B7-4E00-9F15-45D8D634A1E5}" type="slidenum">
              <a:rPr lang="sk-SK" altLang="sk-SK" smtClean="0"/>
              <a:pPr>
                <a:defRPr/>
              </a:pPr>
              <a:t>‹#›</a:t>
            </a:fld>
            <a:endParaRPr lang="sk-SK" altLang="sk-SK"/>
          </a:p>
        </p:txBody>
      </p:sp>
    </p:spTree>
    <p:extLst>
      <p:ext uri="{BB962C8B-B14F-4D97-AF65-F5344CB8AC3E}">
        <p14:creationId xmlns:p14="http://schemas.microsoft.com/office/powerpoint/2010/main" val="32874459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ext a dva objekty">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1143000"/>
          </a:xfrm>
        </p:spPr>
        <p:txBody>
          <a:bodyPr/>
          <a:lstStyle/>
          <a:p>
            <a:r>
              <a:rPr lang="sk-SK"/>
              <a:t>Upravte štýly predlohy textu</a:t>
            </a:r>
          </a:p>
        </p:txBody>
      </p:sp>
      <p:sp>
        <p:nvSpPr>
          <p:cNvPr id="3" name="Zástupný symbol textu 2"/>
          <p:cNvSpPr>
            <a:spLocks noGrp="1"/>
          </p:cNvSpPr>
          <p:nvPr>
            <p:ph type="body" sz="half" idx="1"/>
          </p:nvPr>
        </p:nvSpPr>
        <p:spPr>
          <a:xfrm>
            <a:off x="457200" y="1600200"/>
            <a:ext cx="4038600" cy="4525963"/>
          </a:xfrm>
        </p:spPr>
        <p:txBody>
          <a:body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obsahu 3"/>
          <p:cNvSpPr>
            <a:spLocks noGrp="1"/>
          </p:cNvSpPr>
          <p:nvPr>
            <p:ph sz="quarter" idx="2"/>
          </p:nvPr>
        </p:nvSpPr>
        <p:spPr>
          <a:xfrm>
            <a:off x="4648200" y="1600200"/>
            <a:ext cx="4038600" cy="2185988"/>
          </a:xfrm>
        </p:spPr>
        <p:txBody>
          <a:body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Zástupný symbol obsahu 4"/>
          <p:cNvSpPr>
            <a:spLocks noGrp="1"/>
          </p:cNvSpPr>
          <p:nvPr>
            <p:ph sz="quarter" idx="3"/>
          </p:nvPr>
        </p:nvSpPr>
        <p:spPr>
          <a:xfrm>
            <a:off x="4648200" y="3938588"/>
            <a:ext cx="4038600" cy="2187575"/>
          </a:xfrm>
        </p:spPr>
        <p:txBody>
          <a:body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6" name="Rectangle 4">
            <a:extLst>
              <a:ext uri="{FF2B5EF4-FFF2-40B4-BE49-F238E27FC236}">
                <a16:creationId xmlns:a16="http://schemas.microsoft.com/office/drawing/2014/main" id="{6E3065D0-BF4C-46C2-9F95-608802BB2A2B}"/>
              </a:ext>
            </a:extLst>
          </p:cNvPr>
          <p:cNvSpPr>
            <a:spLocks noGrp="1" noChangeArrowheads="1"/>
          </p:cNvSpPr>
          <p:nvPr>
            <p:ph type="dt" sz="half" idx="10"/>
          </p:nvPr>
        </p:nvSpPr>
        <p:spPr>
          <a:ln/>
        </p:spPr>
        <p:txBody>
          <a:bodyPr/>
          <a:lstStyle>
            <a:lvl1pPr>
              <a:defRPr/>
            </a:lvl1pPr>
          </a:lstStyle>
          <a:p>
            <a:pPr>
              <a:defRPr/>
            </a:pPr>
            <a:endParaRPr lang="sk-SK"/>
          </a:p>
        </p:txBody>
      </p:sp>
      <p:sp>
        <p:nvSpPr>
          <p:cNvPr id="7" name="Rectangle 5">
            <a:extLst>
              <a:ext uri="{FF2B5EF4-FFF2-40B4-BE49-F238E27FC236}">
                <a16:creationId xmlns:a16="http://schemas.microsoft.com/office/drawing/2014/main" id="{C206E213-6918-42D6-A0F2-A0A029B7E634}"/>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8" name="Rectangle 6">
            <a:extLst>
              <a:ext uri="{FF2B5EF4-FFF2-40B4-BE49-F238E27FC236}">
                <a16:creationId xmlns:a16="http://schemas.microsoft.com/office/drawing/2014/main" id="{A5EA2198-53EB-48AB-83A5-91CE9B9C52E9}"/>
              </a:ext>
            </a:extLst>
          </p:cNvPr>
          <p:cNvSpPr>
            <a:spLocks noGrp="1" noChangeArrowheads="1"/>
          </p:cNvSpPr>
          <p:nvPr>
            <p:ph type="sldNum" sz="quarter" idx="12"/>
          </p:nvPr>
        </p:nvSpPr>
        <p:spPr>
          <a:ln/>
        </p:spPr>
        <p:txBody>
          <a:bodyPr/>
          <a:lstStyle>
            <a:lvl1pPr>
              <a:defRPr/>
            </a:lvl1pPr>
          </a:lstStyle>
          <a:p>
            <a:pPr>
              <a:defRPr/>
            </a:pPr>
            <a:r>
              <a:rPr lang="sk-SK" altLang="sk-SK"/>
              <a:t>5-</a:t>
            </a:r>
            <a:fld id="{8F3266EF-25C3-4D32-B125-8FA826FE5A20}" type="slidenum">
              <a:rPr lang="sk-SK" altLang="sk-SK" smtClean="0"/>
              <a:pPr>
                <a:defRPr/>
              </a:pPr>
              <a:t>‹#›</a:t>
            </a:fld>
            <a:endParaRPr lang="sk-SK" altLang="sk-SK"/>
          </a:p>
        </p:txBody>
      </p:sp>
    </p:spTree>
    <p:extLst>
      <p:ext uri="{BB962C8B-B14F-4D97-AF65-F5344CB8AC3E}">
        <p14:creationId xmlns:p14="http://schemas.microsoft.com/office/powerpoint/2010/main" val="27861702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Nadpis, text a obsah">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1143000"/>
          </a:xfrm>
        </p:spPr>
        <p:txBody>
          <a:bodyPr/>
          <a:lstStyle/>
          <a:p>
            <a:r>
              <a:rPr lang="sk-SK"/>
              <a:t>Upravte štýly predlohy textu</a:t>
            </a:r>
          </a:p>
        </p:txBody>
      </p:sp>
      <p:sp>
        <p:nvSpPr>
          <p:cNvPr id="3" name="Zástupný symbol textu 2"/>
          <p:cNvSpPr>
            <a:spLocks noGrp="1"/>
          </p:cNvSpPr>
          <p:nvPr>
            <p:ph type="body" sz="half" idx="1"/>
          </p:nvPr>
        </p:nvSpPr>
        <p:spPr>
          <a:xfrm>
            <a:off x="457200" y="1600200"/>
            <a:ext cx="4038600" cy="4525963"/>
          </a:xfrm>
        </p:spPr>
        <p:txBody>
          <a:body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obsahu 3"/>
          <p:cNvSpPr>
            <a:spLocks noGrp="1"/>
          </p:cNvSpPr>
          <p:nvPr>
            <p:ph sz="half" idx="2"/>
          </p:nvPr>
        </p:nvSpPr>
        <p:spPr>
          <a:xfrm>
            <a:off x="4648200" y="1600200"/>
            <a:ext cx="4038600" cy="4525963"/>
          </a:xfrm>
        </p:spPr>
        <p:txBody>
          <a:body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Rectangle 4">
            <a:extLst>
              <a:ext uri="{FF2B5EF4-FFF2-40B4-BE49-F238E27FC236}">
                <a16:creationId xmlns:a16="http://schemas.microsoft.com/office/drawing/2014/main" id="{3359EDD8-12F7-42D4-BC57-599D04B36890}"/>
              </a:ext>
            </a:extLst>
          </p:cNvPr>
          <p:cNvSpPr>
            <a:spLocks noGrp="1" noChangeArrowheads="1"/>
          </p:cNvSpPr>
          <p:nvPr>
            <p:ph type="dt" sz="half" idx="10"/>
          </p:nvPr>
        </p:nvSpPr>
        <p:spPr>
          <a:ln/>
        </p:spPr>
        <p:txBody>
          <a:bodyPr/>
          <a:lstStyle>
            <a:lvl1pPr>
              <a:defRPr/>
            </a:lvl1pPr>
          </a:lstStyle>
          <a:p>
            <a:pPr>
              <a:defRPr/>
            </a:pPr>
            <a:endParaRPr lang="sk-SK"/>
          </a:p>
        </p:txBody>
      </p:sp>
      <p:sp>
        <p:nvSpPr>
          <p:cNvPr id="6" name="Rectangle 5">
            <a:extLst>
              <a:ext uri="{FF2B5EF4-FFF2-40B4-BE49-F238E27FC236}">
                <a16:creationId xmlns:a16="http://schemas.microsoft.com/office/drawing/2014/main" id="{22E88143-895D-4A52-8AAE-22C1CF8051A7}"/>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7" name="Rectangle 6">
            <a:extLst>
              <a:ext uri="{FF2B5EF4-FFF2-40B4-BE49-F238E27FC236}">
                <a16:creationId xmlns:a16="http://schemas.microsoft.com/office/drawing/2014/main" id="{A6CBDBCC-E61E-48C3-99DC-795D572E0AF0}"/>
              </a:ext>
            </a:extLst>
          </p:cNvPr>
          <p:cNvSpPr>
            <a:spLocks noGrp="1" noChangeArrowheads="1"/>
          </p:cNvSpPr>
          <p:nvPr>
            <p:ph type="sldNum" sz="quarter" idx="12"/>
          </p:nvPr>
        </p:nvSpPr>
        <p:spPr>
          <a:ln/>
        </p:spPr>
        <p:txBody>
          <a:bodyPr/>
          <a:lstStyle>
            <a:lvl1pPr>
              <a:defRPr/>
            </a:lvl1pPr>
          </a:lstStyle>
          <a:p>
            <a:pPr>
              <a:defRPr/>
            </a:pPr>
            <a:r>
              <a:rPr lang="sk-SK" altLang="sk-SK"/>
              <a:t>5-</a:t>
            </a:r>
            <a:fld id="{19510DCC-3709-40D7-958A-08D31BE8BB4A}" type="slidenum">
              <a:rPr lang="sk-SK" altLang="sk-SK" smtClean="0"/>
              <a:pPr>
                <a:defRPr/>
              </a:pPr>
              <a:t>‹#›</a:t>
            </a:fld>
            <a:endParaRPr lang="sk-SK" altLang="sk-SK"/>
          </a:p>
        </p:txBody>
      </p:sp>
    </p:spTree>
    <p:extLst>
      <p:ext uri="{BB962C8B-B14F-4D97-AF65-F5344CB8AC3E}">
        <p14:creationId xmlns:p14="http://schemas.microsoft.com/office/powerpoint/2010/main" val="2316470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bl" preserve="1">
  <p:cSld name="Nadpis a tabuľka">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1143000"/>
          </a:xfrm>
        </p:spPr>
        <p:txBody>
          <a:bodyPr/>
          <a:lstStyle/>
          <a:p>
            <a:r>
              <a:rPr lang="sk-SK"/>
              <a:t>Upravte štýly predlohy textu</a:t>
            </a:r>
          </a:p>
        </p:txBody>
      </p:sp>
      <p:sp>
        <p:nvSpPr>
          <p:cNvPr id="3" name="Zástupný symbol tabuľky 2"/>
          <p:cNvSpPr>
            <a:spLocks noGrp="1"/>
          </p:cNvSpPr>
          <p:nvPr>
            <p:ph type="tbl" idx="1"/>
          </p:nvPr>
        </p:nvSpPr>
        <p:spPr>
          <a:xfrm>
            <a:off x="457200" y="1600200"/>
            <a:ext cx="8229600" cy="4525963"/>
          </a:xfrm>
        </p:spPr>
        <p:txBody>
          <a:bodyPr/>
          <a:lstStyle/>
          <a:p>
            <a:pPr lvl="0"/>
            <a:endParaRPr lang="sk-SK" noProof="0"/>
          </a:p>
        </p:txBody>
      </p:sp>
      <p:sp>
        <p:nvSpPr>
          <p:cNvPr id="4" name="Rectangle 4">
            <a:extLst>
              <a:ext uri="{FF2B5EF4-FFF2-40B4-BE49-F238E27FC236}">
                <a16:creationId xmlns:a16="http://schemas.microsoft.com/office/drawing/2014/main" id="{338DD35B-7927-4ED0-9374-D3DF622DEDF9}"/>
              </a:ext>
            </a:extLst>
          </p:cNvPr>
          <p:cNvSpPr>
            <a:spLocks noGrp="1" noChangeArrowheads="1"/>
          </p:cNvSpPr>
          <p:nvPr>
            <p:ph type="dt" sz="half" idx="10"/>
          </p:nvPr>
        </p:nvSpPr>
        <p:spPr>
          <a:ln/>
        </p:spPr>
        <p:txBody>
          <a:bodyPr/>
          <a:lstStyle>
            <a:lvl1pPr>
              <a:defRPr/>
            </a:lvl1pPr>
          </a:lstStyle>
          <a:p>
            <a:pPr>
              <a:defRPr/>
            </a:pPr>
            <a:endParaRPr lang="sk-SK"/>
          </a:p>
        </p:txBody>
      </p:sp>
      <p:sp>
        <p:nvSpPr>
          <p:cNvPr id="5" name="Rectangle 5">
            <a:extLst>
              <a:ext uri="{FF2B5EF4-FFF2-40B4-BE49-F238E27FC236}">
                <a16:creationId xmlns:a16="http://schemas.microsoft.com/office/drawing/2014/main" id="{C2EEEB06-CDAE-4560-8528-3F5D25B28423}"/>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6" name="Rectangle 6">
            <a:extLst>
              <a:ext uri="{FF2B5EF4-FFF2-40B4-BE49-F238E27FC236}">
                <a16:creationId xmlns:a16="http://schemas.microsoft.com/office/drawing/2014/main" id="{7BEBA41D-D805-44C9-92EB-8B61F76F0424}"/>
              </a:ext>
            </a:extLst>
          </p:cNvPr>
          <p:cNvSpPr>
            <a:spLocks noGrp="1" noChangeArrowheads="1"/>
          </p:cNvSpPr>
          <p:nvPr>
            <p:ph type="sldNum" sz="quarter" idx="12"/>
          </p:nvPr>
        </p:nvSpPr>
        <p:spPr>
          <a:ln/>
        </p:spPr>
        <p:txBody>
          <a:bodyPr/>
          <a:lstStyle>
            <a:lvl1pPr>
              <a:defRPr/>
            </a:lvl1pPr>
          </a:lstStyle>
          <a:p>
            <a:pPr>
              <a:defRPr/>
            </a:pPr>
            <a:r>
              <a:rPr lang="sk-SK" altLang="sk-SK"/>
              <a:t>5-</a:t>
            </a:r>
            <a:fld id="{22AF9D36-303E-40AD-AF6C-8FA803E6984C}" type="slidenum">
              <a:rPr lang="sk-SK" altLang="sk-SK" smtClean="0"/>
              <a:pPr>
                <a:defRPr/>
              </a:pPr>
              <a:t>‹#›</a:t>
            </a:fld>
            <a:endParaRPr lang="sk-SK" altLang="sk-SK"/>
          </a:p>
        </p:txBody>
      </p:sp>
    </p:spTree>
    <p:extLst>
      <p:ext uri="{BB962C8B-B14F-4D97-AF65-F5344CB8AC3E}">
        <p14:creationId xmlns:p14="http://schemas.microsoft.com/office/powerpoint/2010/main" val="8173562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Only" preserve="1">
  <p:cSld name="Obsah">
    <p:spTree>
      <p:nvGrpSpPr>
        <p:cNvPr id="1" name=""/>
        <p:cNvGrpSpPr/>
        <p:nvPr/>
      </p:nvGrpSpPr>
      <p:grpSpPr>
        <a:xfrm>
          <a:off x="0" y="0"/>
          <a:ext cx="0" cy="0"/>
          <a:chOff x="0" y="0"/>
          <a:chExt cx="0" cy="0"/>
        </a:xfrm>
      </p:grpSpPr>
      <p:sp>
        <p:nvSpPr>
          <p:cNvPr id="2" name="Zástupný symbol obsahu 1"/>
          <p:cNvSpPr>
            <a:spLocks noGrp="1"/>
          </p:cNvSpPr>
          <p:nvPr>
            <p:ph/>
          </p:nvPr>
        </p:nvSpPr>
        <p:spPr>
          <a:xfrm>
            <a:off x="457200" y="274638"/>
            <a:ext cx="8229600" cy="5851525"/>
          </a:xfrm>
        </p:spPr>
        <p:txBody>
          <a:body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3" name="Rectangle 4">
            <a:extLst>
              <a:ext uri="{FF2B5EF4-FFF2-40B4-BE49-F238E27FC236}">
                <a16:creationId xmlns:a16="http://schemas.microsoft.com/office/drawing/2014/main" id="{DE82CC5F-575E-496C-8C32-48F936808204}"/>
              </a:ext>
            </a:extLst>
          </p:cNvPr>
          <p:cNvSpPr>
            <a:spLocks noGrp="1" noChangeArrowheads="1"/>
          </p:cNvSpPr>
          <p:nvPr>
            <p:ph type="dt" sz="half" idx="10"/>
          </p:nvPr>
        </p:nvSpPr>
        <p:spPr>
          <a:ln/>
        </p:spPr>
        <p:txBody>
          <a:bodyPr/>
          <a:lstStyle>
            <a:lvl1pPr>
              <a:defRPr/>
            </a:lvl1pPr>
          </a:lstStyle>
          <a:p>
            <a:pPr>
              <a:defRPr/>
            </a:pPr>
            <a:endParaRPr lang="sk-SK"/>
          </a:p>
        </p:txBody>
      </p:sp>
      <p:sp>
        <p:nvSpPr>
          <p:cNvPr id="4" name="Rectangle 5">
            <a:extLst>
              <a:ext uri="{FF2B5EF4-FFF2-40B4-BE49-F238E27FC236}">
                <a16:creationId xmlns:a16="http://schemas.microsoft.com/office/drawing/2014/main" id="{3B40ABE8-C0B9-4D9A-B6C7-12FF62BE8D2B}"/>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5" name="Rectangle 6">
            <a:extLst>
              <a:ext uri="{FF2B5EF4-FFF2-40B4-BE49-F238E27FC236}">
                <a16:creationId xmlns:a16="http://schemas.microsoft.com/office/drawing/2014/main" id="{3BA39F56-F361-4637-AA23-51D652B6E300}"/>
              </a:ext>
            </a:extLst>
          </p:cNvPr>
          <p:cNvSpPr>
            <a:spLocks noGrp="1" noChangeArrowheads="1"/>
          </p:cNvSpPr>
          <p:nvPr>
            <p:ph type="sldNum" sz="quarter" idx="12"/>
          </p:nvPr>
        </p:nvSpPr>
        <p:spPr>
          <a:ln/>
        </p:spPr>
        <p:txBody>
          <a:bodyPr/>
          <a:lstStyle>
            <a:lvl1pPr>
              <a:defRPr/>
            </a:lvl1pPr>
          </a:lstStyle>
          <a:p>
            <a:pPr>
              <a:defRPr/>
            </a:pPr>
            <a:r>
              <a:rPr lang="sk-SK" altLang="sk-SK"/>
              <a:t>5-</a:t>
            </a:r>
            <a:fld id="{85F17182-1250-43AF-ACF2-8BF57F0C27B9}" type="slidenum">
              <a:rPr lang="sk-SK" altLang="sk-SK" smtClean="0"/>
              <a:pPr>
                <a:defRPr/>
              </a:pPr>
              <a:t>‹#›</a:t>
            </a:fld>
            <a:endParaRPr lang="sk-SK" altLang="sk-SK"/>
          </a:p>
        </p:txBody>
      </p:sp>
    </p:spTree>
    <p:extLst>
      <p:ext uri="{BB962C8B-B14F-4D97-AF65-F5344CB8AC3E}">
        <p14:creationId xmlns:p14="http://schemas.microsoft.com/office/powerpoint/2010/main" val="34679346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8D26D939-8677-499E-AC72-095B5AEE4D17}"/>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sk-SK" altLang="en-US"/>
              <a:t>Kliknite sem a upravte štýl predlohy nadpisov.</a:t>
            </a:r>
          </a:p>
        </p:txBody>
      </p:sp>
      <p:sp>
        <p:nvSpPr>
          <p:cNvPr id="1027" name="Rectangle 3">
            <a:extLst>
              <a:ext uri="{FF2B5EF4-FFF2-40B4-BE49-F238E27FC236}">
                <a16:creationId xmlns:a16="http://schemas.microsoft.com/office/drawing/2014/main" id="{BB25F19F-81FF-43F9-A71C-DB07B23E09C5}"/>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sk-SK" altLang="en-US"/>
              <a:t>Kliknite sem a upravte štýly predlohy textu.</a:t>
            </a:r>
          </a:p>
          <a:p>
            <a:pPr lvl="1"/>
            <a:r>
              <a:rPr lang="sk-SK" altLang="en-US"/>
              <a:t>Druhá úroveň</a:t>
            </a:r>
          </a:p>
          <a:p>
            <a:pPr lvl="2"/>
            <a:r>
              <a:rPr lang="sk-SK" altLang="en-US"/>
              <a:t>Tretia úroveň</a:t>
            </a:r>
          </a:p>
          <a:p>
            <a:pPr lvl="3"/>
            <a:r>
              <a:rPr lang="sk-SK" altLang="en-US"/>
              <a:t>Štvrtá úroveň</a:t>
            </a:r>
          </a:p>
          <a:p>
            <a:pPr lvl="4"/>
            <a:r>
              <a:rPr lang="sk-SK" altLang="en-US"/>
              <a:t>Piata úroveň</a:t>
            </a:r>
          </a:p>
        </p:txBody>
      </p:sp>
      <p:sp>
        <p:nvSpPr>
          <p:cNvPr id="689156" name="Rectangle 4">
            <a:extLst>
              <a:ext uri="{FF2B5EF4-FFF2-40B4-BE49-F238E27FC236}">
                <a16:creationId xmlns:a16="http://schemas.microsoft.com/office/drawing/2014/main" id="{4B8B455B-A767-4E6D-B0BE-EBDD6EE07C29}"/>
              </a:ext>
            </a:extLst>
          </p:cNvPr>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400">
                <a:latin typeface="+mn-lt"/>
              </a:defRPr>
            </a:lvl1pPr>
          </a:lstStyle>
          <a:p>
            <a:pPr>
              <a:defRPr/>
            </a:pPr>
            <a:endParaRPr lang="sk-SK"/>
          </a:p>
        </p:txBody>
      </p:sp>
      <p:sp>
        <p:nvSpPr>
          <p:cNvPr id="689157" name="Rectangle 5">
            <a:extLst>
              <a:ext uri="{FF2B5EF4-FFF2-40B4-BE49-F238E27FC236}">
                <a16:creationId xmlns:a16="http://schemas.microsoft.com/office/drawing/2014/main" id="{F4541D48-54C3-4D5F-A8CB-15DA28C29916}"/>
              </a:ext>
            </a:extLst>
          </p:cNvPr>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a:latin typeface="+mn-lt"/>
              </a:defRPr>
            </a:lvl1pPr>
          </a:lstStyle>
          <a:p>
            <a:pPr>
              <a:defRPr/>
            </a:pPr>
            <a:r>
              <a:rPr lang="sk-SK"/>
              <a:t>Princípy účtovníctva</a:t>
            </a:r>
          </a:p>
        </p:txBody>
      </p:sp>
      <p:sp>
        <p:nvSpPr>
          <p:cNvPr id="689158" name="Rectangle 6">
            <a:extLst>
              <a:ext uri="{FF2B5EF4-FFF2-40B4-BE49-F238E27FC236}">
                <a16:creationId xmlns:a16="http://schemas.microsoft.com/office/drawing/2014/main" id="{A5928C4F-09DD-4B2F-B85C-2DADCD97AAC9}"/>
              </a:ext>
            </a:extLst>
          </p:cNvPr>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a:latin typeface="Times New Roman" panose="02020603050405020304" pitchFamily="18" charset="0"/>
              </a:defRPr>
            </a:lvl1pPr>
          </a:lstStyle>
          <a:p>
            <a:pPr>
              <a:defRPr/>
            </a:pPr>
            <a:r>
              <a:rPr lang="sk-SK" altLang="sk-SK"/>
              <a:t>5-</a:t>
            </a:r>
            <a:fld id="{B74ECDAF-24FA-42CE-A05A-B447AA08080B}" type="slidenum">
              <a:rPr lang="sk-SK" altLang="sk-SK" smtClean="0"/>
              <a:pPr>
                <a:defRPr/>
              </a:pPr>
              <a:t>‹#›</a:t>
            </a:fld>
            <a:endParaRPr lang="sk-SK" altLang="sk-SK"/>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 id="2147483663" r:id="rId12"/>
    <p:sldLayoutId id="2147483664" r:id="rId13"/>
    <p:sldLayoutId id="2147483665" r:id="rId14"/>
    <p:sldLayoutId id="2147483666" r:id="rId15"/>
  </p:sldLayoutIdLst>
  <p:hf hdr="0" dt="0"/>
  <p:txStyles>
    <p:titleStyle>
      <a:lvl1pPr algn="ctr" rtl="0" eaLnBrk="0" fontAlgn="base" hangingPunct="0">
        <a:spcBef>
          <a:spcPct val="0"/>
        </a:spcBef>
        <a:spcAft>
          <a:spcPct val="0"/>
        </a:spcAft>
        <a:defRPr sz="4000">
          <a:solidFill>
            <a:schemeClr val="tx2"/>
          </a:solidFill>
          <a:latin typeface="+mj-lt"/>
          <a:ea typeface="+mj-ea"/>
          <a:cs typeface="+mj-cs"/>
        </a:defRPr>
      </a:lvl1pPr>
      <a:lvl2pPr algn="ctr" rtl="0" eaLnBrk="0" fontAlgn="base" hangingPunct="0">
        <a:spcBef>
          <a:spcPct val="0"/>
        </a:spcBef>
        <a:spcAft>
          <a:spcPct val="0"/>
        </a:spcAft>
        <a:defRPr sz="4000">
          <a:solidFill>
            <a:schemeClr val="tx2"/>
          </a:solidFill>
          <a:latin typeface="Times New Roman" pitchFamily="18" charset="0"/>
        </a:defRPr>
      </a:lvl2pPr>
      <a:lvl3pPr algn="ctr" rtl="0" eaLnBrk="0" fontAlgn="base" hangingPunct="0">
        <a:spcBef>
          <a:spcPct val="0"/>
        </a:spcBef>
        <a:spcAft>
          <a:spcPct val="0"/>
        </a:spcAft>
        <a:defRPr sz="4000">
          <a:solidFill>
            <a:schemeClr val="tx2"/>
          </a:solidFill>
          <a:latin typeface="Times New Roman" pitchFamily="18" charset="0"/>
        </a:defRPr>
      </a:lvl3pPr>
      <a:lvl4pPr algn="ctr" rtl="0" eaLnBrk="0" fontAlgn="base" hangingPunct="0">
        <a:spcBef>
          <a:spcPct val="0"/>
        </a:spcBef>
        <a:spcAft>
          <a:spcPct val="0"/>
        </a:spcAft>
        <a:defRPr sz="4000">
          <a:solidFill>
            <a:schemeClr val="tx2"/>
          </a:solidFill>
          <a:latin typeface="Times New Roman" pitchFamily="18" charset="0"/>
        </a:defRPr>
      </a:lvl4pPr>
      <a:lvl5pPr algn="ctr" rtl="0" eaLnBrk="0" fontAlgn="base" hangingPunct="0">
        <a:spcBef>
          <a:spcPct val="0"/>
        </a:spcBef>
        <a:spcAft>
          <a:spcPct val="0"/>
        </a:spcAft>
        <a:defRPr sz="4000">
          <a:solidFill>
            <a:schemeClr val="tx2"/>
          </a:solidFill>
          <a:latin typeface="Times New Roman" pitchFamily="18" charset="0"/>
        </a:defRPr>
      </a:lvl5pPr>
      <a:lvl6pPr marL="457200" algn="ctr" rtl="0" fontAlgn="base">
        <a:spcBef>
          <a:spcPct val="0"/>
        </a:spcBef>
        <a:spcAft>
          <a:spcPct val="0"/>
        </a:spcAft>
        <a:defRPr sz="4000">
          <a:solidFill>
            <a:schemeClr val="tx2"/>
          </a:solidFill>
          <a:latin typeface="Times New Roman" pitchFamily="18" charset="0"/>
        </a:defRPr>
      </a:lvl6pPr>
      <a:lvl7pPr marL="914400" algn="ctr" rtl="0" fontAlgn="base">
        <a:spcBef>
          <a:spcPct val="0"/>
        </a:spcBef>
        <a:spcAft>
          <a:spcPct val="0"/>
        </a:spcAft>
        <a:defRPr sz="4000">
          <a:solidFill>
            <a:schemeClr val="tx2"/>
          </a:solidFill>
          <a:latin typeface="Times New Roman" pitchFamily="18" charset="0"/>
        </a:defRPr>
      </a:lvl7pPr>
      <a:lvl8pPr marL="1371600" algn="ctr" rtl="0" fontAlgn="base">
        <a:spcBef>
          <a:spcPct val="0"/>
        </a:spcBef>
        <a:spcAft>
          <a:spcPct val="0"/>
        </a:spcAft>
        <a:defRPr sz="4000">
          <a:solidFill>
            <a:schemeClr val="tx2"/>
          </a:solidFill>
          <a:latin typeface="Times New Roman" pitchFamily="18" charset="0"/>
        </a:defRPr>
      </a:lvl8pPr>
      <a:lvl9pPr marL="1828800" algn="ctr" rtl="0" fontAlgn="base">
        <a:spcBef>
          <a:spcPct val="0"/>
        </a:spcBef>
        <a:spcAft>
          <a:spcPct val="0"/>
        </a:spcAft>
        <a:defRPr sz="40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0D97F975-8E8C-4CC2-A489-64B8C3D790DA}"/>
              </a:ext>
            </a:extLst>
          </p:cNvPr>
          <p:cNvSpPr>
            <a:spLocks noGrp="1"/>
          </p:cNvSpPr>
          <p:nvPr>
            <p:ph type="ftr" sz="quarter" idx="11"/>
          </p:nvPr>
        </p:nvSpPr>
        <p:spPr/>
        <p:txBody>
          <a:bodyPr/>
          <a:lstStyle/>
          <a:p>
            <a:pPr>
              <a:defRPr/>
            </a:pPr>
            <a:r>
              <a:rPr lang="sk-SK"/>
              <a:t>Princípy účtovníctva</a:t>
            </a:r>
          </a:p>
        </p:txBody>
      </p:sp>
      <p:sp>
        <p:nvSpPr>
          <p:cNvPr id="55299" name="Zástupný symbol čísla snímky 5">
            <a:extLst>
              <a:ext uri="{FF2B5EF4-FFF2-40B4-BE49-F238E27FC236}">
                <a16:creationId xmlns:a16="http://schemas.microsoft.com/office/drawing/2014/main" id="{A3D6BEE0-DDDD-4D37-8B8A-2B4BA456B51B}"/>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5-26</a:t>
            </a:r>
          </a:p>
        </p:txBody>
      </p:sp>
      <p:sp>
        <p:nvSpPr>
          <p:cNvPr id="55300" name="Rectangle 2">
            <a:extLst>
              <a:ext uri="{FF2B5EF4-FFF2-40B4-BE49-F238E27FC236}">
                <a16:creationId xmlns:a16="http://schemas.microsoft.com/office/drawing/2014/main" id="{F7E03584-C687-4CBC-AF41-2B1172AF304E}"/>
              </a:ext>
            </a:extLst>
          </p:cNvPr>
          <p:cNvSpPr>
            <a:spLocks noGrp="1" noChangeArrowheads="1"/>
          </p:cNvSpPr>
          <p:nvPr>
            <p:ph type="title"/>
          </p:nvPr>
        </p:nvSpPr>
        <p:spPr>
          <a:xfrm>
            <a:off x="457200" y="274638"/>
            <a:ext cx="8229600" cy="777875"/>
          </a:xfrm>
        </p:spPr>
        <p:txBody>
          <a:bodyPr/>
          <a:lstStyle/>
          <a:p>
            <a:pPr eaLnBrk="1" hangingPunct="1"/>
            <a:r>
              <a:rPr lang="sk-SK" altLang="en-US" sz="3200" b="1">
                <a:solidFill>
                  <a:srgbClr val="3D1FD3"/>
                </a:solidFill>
              </a:rPr>
              <a:t>Práce na konci účtovného obdobia</a:t>
            </a:r>
          </a:p>
        </p:txBody>
      </p:sp>
      <p:sp>
        <p:nvSpPr>
          <p:cNvPr id="55301" name="Rectangle 3">
            <a:extLst>
              <a:ext uri="{FF2B5EF4-FFF2-40B4-BE49-F238E27FC236}">
                <a16:creationId xmlns:a16="http://schemas.microsoft.com/office/drawing/2014/main" id="{DD9EA5BB-6725-4031-958B-2F0574491548}"/>
              </a:ext>
            </a:extLst>
          </p:cNvPr>
          <p:cNvSpPr>
            <a:spLocks noGrp="1" noChangeArrowheads="1"/>
          </p:cNvSpPr>
          <p:nvPr>
            <p:ph type="body" idx="1"/>
          </p:nvPr>
        </p:nvSpPr>
        <p:spPr>
          <a:xfrm>
            <a:off x="457200" y="1196975"/>
            <a:ext cx="8229600" cy="4929188"/>
          </a:xfrm>
        </p:spPr>
        <p:txBody>
          <a:bodyPr/>
          <a:lstStyle/>
          <a:p>
            <a:pPr eaLnBrk="1" hangingPunct="1">
              <a:lnSpc>
                <a:spcPct val="80000"/>
              </a:lnSpc>
            </a:pPr>
            <a:r>
              <a:rPr lang="sk-SK" altLang="en-US" sz="2000"/>
              <a:t>Činnosť podniku je vo väčšine prípadov svojou povahou nepretržitá a jej delenie do účtovných období vyvoláva nutnosť osobitných účtovných postupov, aby sa zachovala zásada verného zobrazenia</a:t>
            </a:r>
          </a:p>
          <a:p>
            <a:pPr eaLnBrk="1" hangingPunct="1">
              <a:lnSpc>
                <a:spcPct val="80000"/>
              </a:lnSpc>
            </a:pPr>
            <a:r>
              <a:rPr lang="sk-SK" altLang="en-US" sz="2000"/>
              <a:t>Z účtovných zásad vyplýva potreba presne vedieť, čo patrí do príslušného účtovného obdobia. Niektoré udalosti zasahujú do dvoch účtovných období a je potrebné ich medzi ne rozdeliť </a:t>
            </a:r>
          </a:p>
          <a:p>
            <a:pPr eaLnBrk="1" hangingPunct="1">
              <a:lnSpc>
                <a:spcPct val="80000"/>
              </a:lnSpc>
            </a:pPr>
            <a:r>
              <a:rPr lang="sk-SK" altLang="en-US" sz="2000"/>
              <a:t>Na zistenie, čo patrí do ktorého účtovného obdobia je potrebné mať vhodné postupy   </a:t>
            </a:r>
          </a:p>
          <a:p>
            <a:pPr eaLnBrk="1" hangingPunct="1">
              <a:lnSpc>
                <a:spcPct val="80000"/>
              </a:lnSpc>
            </a:pPr>
            <a:r>
              <a:rPr lang="sk-SK" altLang="en-US" sz="2000"/>
              <a:t>Ďalším problémom môže byť ocenenie niektorých druhov majetku. Ak ich trhová hodnota klesla pod ich ocenenie v účtovníctve, musí sa upraviť </a:t>
            </a:r>
          </a:p>
          <a:p>
            <a:pPr eaLnBrk="1" hangingPunct="1">
              <a:lnSpc>
                <a:spcPct val="80000"/>
              </a:lnSpc>
            </a:pPr>
            <a:r>
              <a:rPr lang="sk-SK" altLang="en-US" sz="2000"/>
              <a:t>Aby sa získal verný obraz finančnej situácie podniku na konci  príslušného účtovného obdobia a verný obraz výnosnosti podniku za príslušné účtovné obdobie, je pred zostavením  účtovnej závierky na konci účtovného obdobia potrebné vykonať viacero prác</a:t>
            </a:r>
          </a:p>
          <a:p>
            <a:pPr eaLnBrk="1" hangingPunct="1">
              <a:lnSpc>
                <a:spcPct val="80000"/>
              </a:lnSpc>
            </a:pPr>
            <a:r>
              <a:rPr lang="sk-SK" altLang="en-US" sz="2000"/>
              <a:t>Pri prácach na konci účtovného obdobia nadobúdajú zvýšenú dôležitosť účtovné zásady. Aplikácia týchto zásad si vyžaduje práce účtovníkov aj starostlivé úvahy manažmentu. Aj tento fakt potvrdzuje, že účtovníctvo nemožno považovať za exaktnú matematickú disciplínu</a:t>
            </a:r>
          </a:p>
          <a:p>
            <a:pPr eaLnBrk="1" hangingPunct="1">
              <a:lnSpc>
                <a:spcPct val="80000"/>
              </a:lnSpc>
            </a:pPr>
            <a:endParaRPr lang="sk-SK" altLang="en-US" sz="20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11702551-D13A-40FA-9E12-85074457D92A}"/>
              </a:ext>
            </a:extLst>
          </p:cNvPr>
          <p:cNvSpPr>
            <a:spLocks noGrp="1"/>
          </p:cNvSpPr>
          <p:nvPr>
            <p:ph type="ftr" sz="quarter" idx="11"/>
          </p:nvPr>
        </p:nvSpPr>
        <p:spPr/>
        <p:txBody>
          <a:bodyPr/>
          <a:lstStyle/>
          <a:p>
            <a:pPr>
              <a:defRPr/>
            </a:pPr>
            <a:r>
              <a:rPr lang="sk-SK"/>
              <a:t>Princípy účtovníctva</a:t>
            </a:r>
          </a:p>
        </p:txBody>
      </p:sp>
      <p:sp>
        <p:nvSpPr>
          <p:cNvPr id="57347" name="Zástupný symbol čísla snímky 5">
            <a:extLst>
              <a:ext uri="{FF2B5EF4-FFF2-40B4-BE49-F238E27FC236}">
                <a16:creationId xmlns:a16="http://schemas.microsoft.com/office/drawing/2014/main" id="{5CED4DD8-82BA-4398-9F5A-6B155AC68B9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5-27</a:t>
            </a:r>
          </a:p>
        </p:txBody>
      </p:sp>
      <p:sp>
        <p:nvSpPr>
          <p:cNvPr id="57348" name="Rectangle 2">
            <a:extLst>
              <a:ext uri="{FF2B5EF4-FFF2-40B4-BE49-F238E27FC236}">
                <a16:creationId xmlns:a16="http://schemas.microsoft.com/office/drawing/2014/main" id="{36622F37-8543-40EF-899D-F573ACCF6713}"/>
              </a:ext>
            </a:extLst>
          </p:cNvPr>
          <p:cNvSpPr>
            <a:spLocks noGrp="1" noChangeArrowheads="1"/>
          </p:cNvSpPr>
          <p:nvPr>
            <p:ph type="title"/>
          </p:nvPr>
        </p:nvSpPr>
        <p:spPr>
          <a:xfrm>
            <a:off x="468313" y="188913"/>
            <a:ext cx="8229600" cy="720725"/>
          </a:xfrm>
        </p:spPr>
        <p:txBody>
          <a:bodyPr/>
          <a:lstStyle/>
          <a:p>
            <a:pPr eaLnBrk="1" hangingPunct="1"/>
            <a:r>
              <a:rPr lang="sk-SK" altLang="en-US" sz="3200" b="1">
                <a:solidFill>
                  <a:srgbClr val="3D1FD3"/>
                </a:solidFill>
              </a:rPr>
              <a:t>Účtovná uzávierka a účtovná závierka</a:t>
            </a:r>
          </a:p>
        </p:txBody>
      </p:sp>
      <p:sp>
        <p:nvSpPr>
          <p:cNvPr id="57349" name="Rectangle 3">
            <a:extLst>
              <a:ext uri="{FF2B5EF4-FFF2-40B4-BE49-F238E27FC236}">
                <a16:creationId xmlns:a16="http://schemas.microsoft.com/office/drawing/2014/main" id="{C532EAFE-F4FD-4FE1-81E2-4196C3A0A362}"/>
              </a:ext>
            </a:extLst>
          </p:cNvPr>
          <p:cNvSpPr>
            <a:spLocks noGrp="1" noChangeArrowheads="1"/>
          </p:cNvSpPr>
          <p:nvPr>
            <p:ph type="body" idx="1"/>
          </p:nvPr>
        </p:nvSpPr>
        <p:spPr>
          <a:xfrm>
            <a:off x="468313" y="908050"/>
            <a:ext cx="8229600" cy="4105275"/>
          </a:xfrm>
        </p:spPr>
        <p:txBody>
          <a:bodyPr/>
          <a:lstStyle/>
          <a:p>
            <a:pPr eaLnBrk="1" hangingPunct="1"/>
            <a:r>
              <a:rPr lang="sk-SK" altLang="en-US" sz="2400"/>
              <a:t>V slovenskom účtovníctve sa práce na konci účtovného obdobia delia na dve relatívne samostatné časti:</a:t>
            </a:r>
          </a:p>
          <a:p>
            <a:pPr lvl="1" eaLnBrk="1" hangingPunct="1"/>
            <a:r>
              <a:rPr lang="sk-SK" altLang="en-US" sz="2000"/>
              <a:t>účtovnú uzávierku</a:t>
            </a:r>
          </a:p>
          <a:p>
            <a:pPr lvl="1" eaLnBrk="1" hangingPunct="1"/>
            <a:r>
              <a:rPr lang="sk-SK" altLang="en-US" sz="2000"/>
              <a:t>zostavenie účtovnej závierky</a:t>
            </a:r>
          </a:p>
          <a:p>
            <a:pPr eaLnBrk="1" hangingPunct="1"/>
            <a:r>
              <a:rPr lang="sk-SK" altLang="en-US" sz="2400"/>
              <a:t>Účtovná uzávierka je činnosť spojená s uzavretím účtov v účtovných knihách za predmetné účtovné obdobie. </a:t>
            </a:r>
            <a:r>
              <a:rPr lang="pl-PL" altLang="en-US" sz="2400"/>
              <a:t>Ide o pomerne rozsiahlu prácu a možno ju ďalej rozdeliť na</a:t>
            </a:r>
          </a:p>
          <a:p>
            <a:pPr lvl="1" eaLnBrk="1" hangingPunct="1"/>
            <a:r>
              <a:rPr lang="pl-PL" altLang="en-US" sz="2000"/>
              <a:t>prípravné práce, ktoré sa uskutočňujú pred uzavretím účtovných kníh</a:t>
            </a:r>
          </a:p>
          <a:p>
            <a:pPr lvl="1" eaLnBrk="1" hangingPunct="1"/>
            <a:r>
              <a:rPr lang="pl-PL" altLang="en-US" sz="2000"/>
              <a:t>uzavretie účtovných kníh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18E84D2F-8BB6-4DC2-A44A-55A527314F83}"/>
              </a:ext>
            </a:extLst>
          </p:cNvPr>
          <p:cNvSpPr>
            <a:spLocks noGrp="1"/>
          </p:cNvSpPr>
          <p:nvPr>
            <p:ph type="ftr" sz="quarter" idx="11"/>
          </p:nvPr>
        </p:nvSpPr>
        <p:spPr/>
        <p:txBody>
          <a:bodyPr/>
          <a:lstStyle/>
          <a:p>
            <a:pPr>
              <a:defRPr/>
            </a:pPr>
            <a:r>
              <a:rPr lang="sk-SK"/>
              <a:t>Princípy účtovníctva</a:t>
            </a:r>
          </a:p>
        </p:txBody>
      </p:sp>
      <p:sp>
        <p:nvSpPr>
          <p:cNvPr id="59395" name="Zástupný symbol čísla snímky 5">
            <a:extLst>
              <a:ext uri="{FF2B5EF4-FFF2-40B4-BE49-F238E27FC236}">
                <a16:creationId xmlns:a16="http://schemas.microsoft.com/office/drawing/2014/main" id="{86059EEF-BE23-4425-A762-8E57BC1C7A7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5-28</a:t>
            </a:r>
          </a:p>
        </p:txBody>
      </p:sp>
      <p:sp>
        <p:nvSpPr>
          <p:cNvPr id="59396" name="Rectangle 2">
            <a:extLst>
              <a:ext uri="{FF2B5EF4-FFF2-40B4-BE49-F238E27FC236}">
                <a16:creationId xmlns:a16="http://schemas.microsoft.com/office/drawing/2014/main" id="{1A792C46-F130-409B-8F7D-C31D3F46D4C1}"/>
              </a:ext>
            </a:extLst>
          </p:cNvPr>
          <p:cNvSpPr>
            <a:spLocks noGrp="1" noChangeArrowheads="1"/>
          </p:cNvSpPr>
          <p:nvPr>
            <p:ph type="title"/>
          </p:nvPr>
        </p:nvSpPr>
        <p:spPr>
          <a:xfrm>
            <a:off x="179388" y="274638"/>
            <a:ext cx="8640762" cy="633412"/>
          </a:xfrm>
        </p:spPr>
        <p:txBody>
          <a:bodyPr/>
          <a:lstStyle/>
          <a:p>
            <a:pPr eaLnBrk="1" hangingPunct="1"/>
            <a:r>
              <a:rPr lang="sk-SK" altLang="en-US" sz="3200" b="1">
                <a:solidFill>
                  <a:srgbClr val="3D1FD3"/>
                </a:solidFill>
              </a:rPr>
              <a:t>Prípravné práce pred uzavretím účtovných kníh</a:t>
            </a:r>
          </a:p>
        </p:txBody>
      </p:sp>
      <p:sp>
        <p:nvSpPr>
          <p:cNvPr id="59397" name="Rectangle 3">
            <a:extLst>
              <a:ext uri="{FF2B5EF4-FFF2-40B4-BE49-F238E27FC236}">
                <a16:creationId xmlns:a16="http://schemas.microsoft.com/office/drawing/2014/main" id="{C5298D96-A6A1-45D0-B8E5-77A1BF3B6E5B}"/>
              </a:ext>
            </a:extLst>
          </p:cNvPr>
          <p:cNvSpPr>
            <a:spLocks noGrp="1" noChangeArrowheads="1"/>
          </p:cNvSpPr>
          <p:nvPr>
            <p:ph type="body" idx="1"/>
          </p:nvPr>
        </p:nvSpPr>
        <p:spPr>
          <a:xfrm>
            <a:off x="457200" y="1196975"/>
            <a:ext cx="8229600" cy="4929188"/>
          </a:xfrm>
        </p:spPr>
        <p:txBody>
          <a:bodyPr/>
          <a:lstStyle/>
          <a:p>
            <a:pPr eaLnBrk="1" hangingPunct="1">
              <a:lnSpc>
                <a:spcPct val="80000"/>
              </a:lnSpc>
            </a:pPr>
            <a:r>
              <a:rPr lang="pl-PL" altLang="en-US" sz="2400"/>
              <a:t>Prípravné práce, ktoré sa uskutočňujú pred uzavretím účtovných kníh sú nasledovné:</a:t>
            </a:r>
          </a:p>
          <a:p>
            <a:pPr lvl="1" eaLnBrk="1" hangingPunct="1">
              <a:lnSpc>
                <a:spcPct val="80000"/>
              </a:lnSpc>
            </a:pPr>
            <a:r>
              <a:rPr lang="pl-PL" altLang="en-US" sz="1800"/>
              <a:t>inventarizácia</a:t>
            </a:r>
          </a:p>
          <a:p>
            <a:pPr lvl="1" eaLnBrk="1" hangingPunct="1">
              <a:lnSpc>
                <a:spcPct val="80000"/>
              </a:lnSpc>
            </a:pPr>
            <a:r>
              <a:rPr lang="pl-PL" altLang="en-US" sz="1800"/>
              <a:t>preskúmanie zhody syntetických účtov a analytickej evidencie</a:t>
            </a:r>
          </a:p>
          <a:p>
            <a:pPr lvl="1" eaLnBrk="1" hangingPunct="1">
              <a:lnSpc>
                <a:spcPct val="80000"/>
              </a:lnSpc>
            </a:pPr>
            <a:r>
              <a:rPr lang="pl-PL" altLang="en-US" sz="1800"/>
              <a:t>kontrola zásady bilančnej kontinuity</a:t>
            </a:r>
          </a:p>
          <a:p>
            <a:pPr lvl="1" eaLnBrk="1" hangingPunct="1">
              <a:lnSpc>
                <a:spcPct val="80000"/>
              </a:lnSpc>
            </a:pPr>
            <a:r>
              <a:rPr lang="pl-PL" altLang="en-US" sz="1800"/>
              <a:t>kontrola účtu 431 – Výsledok hospodárenia v schvaľovaní</a:t>
            </a:r>
          </a:p>
          <a:p>
            <a:pPr lvl="1" eaLnBrk="1" hangingPunct="1">
              <a:lnSpc>
                <a:spcPct val="80000"/>
              </a:lnSpc>
            </a:pPr>
            <a:r>
              <a:rPr lang="pl-PL" altLang="en-US" sz="1800"/>
              <a:t>dodržanie akruálneho princípu</a:t>
            </a:r>
          </a:p>
          <a:p>
            <a:pPr lvl="1" eaLnBrk="1" hangingPunct="1">
              <a:lnSpc>
                <a:spcPct val="80000"/>
              </a:lnSpc>
            </a:pPr>
            <a:r>
              <a:rPr lang="pl-PL" altLang="en-US" sz="1800"/>
              <a:t>prepočet majetku a záväzkov v cudzej mene na slovenskú menu</a:t>
            </a:r>
          </a:p>
          <a:p>
            <a:pPr lvl="1" eaLnBrk="1" hangingPunct="1">
              <a:lnSpc>
                <a:spcPct val="80000"/>
              </a:lnSpc>
            </a:pPr>
            <a:r>
              <a:rPr lang="pl-PL" altLang="en-US" sz="1800"/>
              <a:t>zaúčtovanie účtovných prípadov na účtoch, ktoré nesmú mať konečný zostatok,</a:t>
            </a:r>
          </a:p>
          <a:p>
            <a:pPr lvl="1" eaLnBrk="1" hangingPunct="1">
              <a:lnSpc>
                <a:spcPct val="80000"/>
              </a:lnSpc>
            </a:pPr>
            <a:r>
              <a:rPr lang="pl-PL" altLang="en-US" sz="1800"/>
              <a:t>odložená daň z príjmov</a:t>
            </a:r>
          </a:p>
          <a:p>
            <a:pPr lvl="1" eaLnBrk="1" hangingPunct="1">
              <a:lnSpc>
                <a:spcPct val="80000"/>
              </a:lnSpc>
            </a:pPr>
            <a:r>
              <a:rPr lang="pl-PL" altLang="en-US" sz="1800"/>
              <a:t>zabezpečenie zásady opatrnosti (zohľadnenie rizík, strát a znehodnotení)</a:t>
            </a:r>
          </a:p>
          <a:p>
            <a:pPr lvl="1" eaLnBrk="1" hangingPunct="1">
              <a:lnSpc>
                <a:spcPct val="80000"/>
              </a:lnSpc>
            </a:pPr>
            <a:r>
              <a:rPr lang="pl-PL" altLang="en-US" sz="1800"/>
              <a:t>doúčtovanie ostatných účtovných prípadov bežného obdobia (úplnosť)</a:t>
            </a:r>
          </a:p>
          <a:p>
            <a:pPr lvl="1" eaLnBrk="1" hangingPunct="1">
              <a:lnSpc>
                <a:spcPct val="80000"/>
              </a:lnSpc>
            </a:pPr>
            <a:r>
              <a:rPr lang="pl-PL" altLang="en-US" sz="1800"/>
              <a:t>výpočet výsledku hospodárenia, výpočet a zaúčtovanie splatnej dane z príjmov</a:t>
            </a:r>
          </a:p>
          <a:p>
            <a:pPr lvl="1" eaLnBrk="1" hangingPunct="1">
              <a:lnSpc>
                <a:spcPct val="80000"/>
              </a:lnSpc>
            </a:pPr>
            <a:r>
              <a:rPr lang="pl-PL" altLang="en-US" sz="1800"/>
              <a:t>kontrola formálnej správnosti účtovných zápisov (predvaha)</a:t>
            </a:r>
            <a:endParaRPr lang="sk-SK" altLang="en-US" sz="1800"/>
          </a:p>
          <a:p>
            <a:pPr eaLnBrk="1" hangingPunct="1">
              <a:lnSpc>
                <a:spcPct val="80000"/>
              </a:lnSpc>
            </a:pPr>
            <a:endParaRPr lang="sk-SK" altLang="en-US" sz="20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D8C794E5-CA77-4FB8-A070-AFC41189CFFF}"/>
              </a:ext>
            </a:extLst>
          </p:cNvPr>
          <p:cNvSpPr>
            <a:spLocks noGrp="1"/>
          </p:cNvSpPr>
          <p:nvPr>
            <p:ph type="ftr" sz="quarter" idx="11"/>
          </p:nvPr>
        </p:nvSpPr>
        <p:spPr/>
        <p:txBody>
          <a:bodyPr/>
          <a:lstStyle/>
          <a:p>
            <a:pPr>
              <a:defRPr/>
            </a:pPr>
            <a:r>
              <a:rPr lang="sk-SK"/>
              <a:t>Princípy účtovníctva</a:t>
            </a:r>
          </a:p>
        </p:txBody>
      </p:sp>
      <p:sp>
        <p:nvSpPr>
          <p:cNvPr id="61443" name="Zástupný symbol čísla snímky 5">
            <a:extLst>
              <a:ext uri="{FF2B5EF4-FFF2-40B4-BE49-F238E27FC236}">
                <a16:creationId xmlns:a16="http://schemas.microsoft.com/office/drawing/2014/main" id="{3A56241F-89FB-496C-9767-B048DBAC584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5-29</a:t>
            </a:r>
          </a:p>
        </p:txBody>
      </p:sp>
      <p:sp>
        <p:nvSpPr>
          <p:cNvPr id="61444" name="Rectangle 2">
            <a:extLst>
              <a:ext uri="{FF2B5EF4-FFF2-40B4-BE49-F238E27FC236}">
                <a16:creationId xmlns:a16="http://schemas.microsoft.com/office/drawing/2014/main" id="{B5424F5B-CCD8-4C4F-B556-4C98D776F218}"/>
              </a:ext>
            </a:extLst>
          </p:cNvPr>
          <p:cNvSpPr>
            <a:spLocks noGrp="1" noChangeArrowheads="1"/>
          </p:cNvSpPr>
          <p:nvPr>
            <p:ph type="title"/>
          </p:nvPr>
        </p:nvSpPr>
        <p:spPr>
          <a:xfrm>
            <a:off x="395288" y="115888"/>
            <a:ext cx="8229600" cy="490537"/>
          </a:xfrm>
        </p:spPr>
        <p:txBody>
          <a:bodyPr/>
          <a:lstStyle/>
          <a:p>
            <a:pPr eaLnBrk="1" hangingPunct="1"/>
            <a:r>
              <a:rPr lang="sk-SK" altLang="en-US" sz="3200" b="1">
                <a:solidFill>
                  <a:srgbClr val="3D1FD3"/>
                </a:solidFill>
              </a:rPr>
              <a:t>Inventarizácia</a:t>
            </a:r>
          </a:p>
        </p:txBody>
      </p:sp>
      <p:sp>
        <p:nvSpPr>
          <p:cNvPr id="61445" name="Rectangle 3">
            <a:extLst>
              <a:ext uri="{FF2B5EF4-FFF2-40B4-BE49-F238E27FC236}">
                <a16:creationId xmlns:a16="http://schemas.microsoft.com/office/drawing/2014/main" id="{BCB4FDAE-D390-45B6-9CAB-59C01896C0D1}"/>
              </a:ext>
            </a:extLst>
          </p:cNvPr>
          <p:cNvSpPr>
            <a:spLocks noGrp="1" noChangeArrowheads="1"/>
          </p:cNvSpPr>
          <p:nvPr>
            <p:ph type="body" idx="1"/>
          </p:nvPr>
        </p:nvSpPr>
        <p:spPr>
          <a:xfrm>
            <a:off x="457200" y="620713"/>
            <a:ext cx="8229600" cy="5505450"/>
          </a:xfrm>
        </p:spPr>
        <p:txBody>
          <a:bodyPr/>
          <a:lstStyle/>
          <a:p>
            <a:pPr eaLnBrk="1" hangingPunct="1">
              <a:lnSpc>
                <a:spcPct val="80000"/>
              </a:lnSpc>
            </a:pPr>
            <a:r>
              <a:rPr lang="pl-PL" altLang="en-US" sz="2000"/>
              <a:t>Inventarizácia je základným prvkom všetkých uzávierkových činností – zabezpečuje sa ňou preukázateľnosť účtovníctva</a:t>
            </a:r>
          </a:p>
          <a:p>
            <a:pPr eaLnBrk="1" hangingPunct="1">
              <a:lnSpc>
                <a:spcPct val="80000"/>
              </a:lnSpc>
            </a:pPr>
            <a:r>
              <a:rPr lang="pl-PL" altLang="en-US" sz="2000"/>
              <a:t>Inventarizáciou sa overuje, či stav majetku, záväzkov a vlastného imania zachytený v účtovníctve zodpovedá skutočnosti. Rozhodujúci je skutočný stav</a:t>
            </a:r>
          </a:p>
          <a:p>
            <a:pPr eaLnBrk="1" hangingPunct="1">
              <a:lnSpc>
                <a:spcPct val="80000"/>
              </a:lnSpc>
            </a:pPr>
            <a:r>
              <a:rPr lang="pl-PL" altLang="en-US" sz="2000"/>
              <a:t>Inventarizácia sa vždy robí ku dňu, ku ktorému sa zostavuje účtovná závierka</a:t>
            </a:r>
          </a:p>
          <a:p>
            <a:pPr eaLnBrk="1" hangingPunct="1">
              <a:lnSpc>
                <a:spcPct val="80000"/>
              </a:lnSpc>
            </a:pPr>
            <a:r>
              <a:rPr lang="pl-PL" altLang="en-US" sz="2000"/>
              <a:t>Základom inventarizácie je inventúra, ktorou sa zisťuje skutočný stav majetku, záväzkov a vlastného imania. Inventúra sa člení na inventúru fyzickú, dokladovú a kombinovanú</a:t>
            </a:r>
          </a:p>
          <a:p>
            <a:pPr eaLnBrk="1" hangingPunct="1">
              <a:lnSpc>
                <a:spcPct val="80000"/>
              </a:lnSpc>
            </a:pPr>
            <a:r>
              <a:rPr lang="pl-PL" altLang="en-US" sz="2000"/>
              <a:t>Po skončení inventúry sa vyhotoví inventúrny súpis. Porovnania stavov v inventúrnom súpise a v účtovníctve sa uvedie v inventarizačnom zápise. Vzniknuté rozdiely sa nazývajú inventarizačnými rozdielmi, ktoré môžu mať podobu </a:t>
            </a:r>
          </a:p>
          <a:p>
            <a:pPr lvl="1" eaLnBrk="1" hangingPunct="1">
              <a:lnSpc>
                <a:spcPct val="80000"/>
              </a:lnSpc>
            </a:pPr>
            <a:r>
              <a:rPr lang="pl-PL" altLang="en-US" sz="1800"/>
              <a:t>manka, schodku – skutočný stav je nižší ako stav v účtovníctve </a:t>
            </a:r>
          </a:p>
          <a:p>
            <a:pPr lvl="1" eaLnBrk="1" hangingPunct="1">
              <a:lnSpc>
                <a:spcPct val="80000"/>
              </a:lnSpc>
            </a:pPr>
            <a:r>
              <a:rPr lang="pl-PL" altLang="en-US" sz="1800"/>
              <a:t>prebytku – skutočný stav je vyšší ako stav v účtovníctve</a:t>
            </a:r>
            <a:r>
              <a:rPr lang="pl-PL" altLang="en-US" sz="2000"/>
              <a:t> </a:t>
            </a:r>
          </a:p>
          <a:p>
            <a:pPr eaLnBrk="1" hangingPunct="1">
              <a:lnSpc>
                <a:spcPct val="80000"/>
              </a:lnSpc>
            </a:pPr>
            <a:r>
              <a:rPr lang="pl-PL" altLang="en-US" sz="2000"/>
              <a:t>Prebytok sa zaúčtuje na 648 – Ostatné výnosy z hospodárskej činnosti, manká a škody majú osobitné účty (549, 569)</a:t>
            </a:r>
            <a:endParaRPr lang="pl-PL" altLang="en-US" sz="2000" b="1"/>
          </a:p>
          <a:p>
            <a:pPr eaLnBrk="1" hangingPunct="1">
              <a:lnSpc>
                <a:spcPct val="80000"/>
              </a:lnSpc>
            </a:pPr>
            <a:r>
              <a:rPr lang="pl-PL" altLang="en-US" sz="2000"/>
              <a:t>Pri inventarizácii sa posudzuje aj reálnosť ocenenia majetku, záväzkov a vlastného imania –</a:t>
            </a:r>
            <a:r>
              <a:rPr lang="pl-PL" altLang="en-US" sz="2000" b="1"/>
              <a:t> </a:t>
            </a:r>
            <a:r>
              <a:rPr lang="pl-PL" altLang="en-US" sz="2000"/>
              <a:t>v prípade potreby sa účtujú tzv. závierkové účtovné prípady (napríklad opravné položky, rezervy a pod.)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ED1D48E2-8442-40A7-B9F7-74DB7608F0EF}"/>
              </a:ext>
            </a:extLst>
          </p:cNvPr>
          <p:cNvSpPr>
            <a:spLocks noGrp="1"/>
          </p:cNvSpPr>
          <p:nvPr>
            <p:ph type="ftr" sz="quarter" idx="11"/>
          </p:nvPr>
        </p:nvSpPr>
        <p:spPr/>
        <p:txBody>
          <a:bodyPr/>
          <a:lstStyle/>
          <a:p>
            <a:pPr>
              <a:defRPr/>
            </a:pPr>
            <a:r>
              <a:rPr lang="sk-SK"/>
              <a:t>Princípy účtovníctva</a:t>
            </a:r>
          </a:p>
        </p:txBody>
      </p:sp>
      <p:sp>
        <p:nvSpPr>
          <p:cNvPr id="63491" name="Zástupný symbol čísla snímky 5">
            <a:extLst>
              <a:ext uri="{FF2B5EF4-FFF2-40B4-BE49-F238E27FC236}">
                <a16:creationId xmlns:a16="http://schemas.microsoft.com/office/drawing/2014/main" id="{147B9338-3689-4B0B-AEDD-AEA48E8CA62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5-30</a:t>
            </a:r>
          </a:p>
        </p:txBody>
      </p:sp>
      <p:sp>
        <p:nvSpPr>
          <p:cNvPr id="63492" name="Rectangle 2">
            <a:extLst>
              <a:ext uri="{FF2B5EF4-FFF2-40B4-BE49-F238E27FC236}">
                <a16:creationId xmlns:a16="http://schemas.microsoft.com/office/drawing/2014/main" id="{73B137B0-3239-417B-B235-8088317A7398}"/>
              </a:ext>
            </a:extLst>
          </p:cNvPr>
          <p:cNvSpPr>
            <a:spLocks noGrp="1" noChangeArrowheads="1"/>
          </p:cNvSpPr>
          <p:nvPr>
            <p:ph type="title"/>
          </p:nvPr>
        </p:nvSpPr>
        <p:spPr>
          <a:xfrm>
            <a:off x="323850" y="115888"/>
            <a:ext cx="8229600" cy="1012825"/>
          </a:xfrm>
        </p:spPr>
        <p:txBody>
          <a:bodyPr/>
          <a:lstStyle/>
          <a:p>
            <a:pPr eaLnBrk="1" hangingPunct="1"/>
            <a:r>
              <a:rPr lang="sk-SK" altLang="en-US" sz="3200" b="1">
                <a:solidFill>
                  <a:srgbClr val="3D1FD3"/>
                </a:solidFill>
              </a:rPr>
              <a:t>Ďalšie prípravné práce pred uzavretím účtovných kníh</a:t>
            </a:r>
          </a:p>
        </p:txBody>
      </p:sp>
      <p:sp>
        <p:nvSpPr>
          <p:cNvPr id="63493" name="Rectangle 3">
            <a:extLst>
              <a:ext uri="{FF2B5EF4-FFF2-40B4-BE49-F238E27FC236}">
                <a16:creationId xmlns:a16="http://schemas.microsoft.com/office/drawing/2014/main" id="{4CFB588D-D4F7-4725-9ADC-5C9B1C8324B5}"/>
              </a:ext>
            </a:extLst>
          </p:cNvPr>
          <p:cNvSpPr>
            <a:spLocks noGrp="1" noChangeArrowheads="1"/>
          </p:cNvSpPr>
          <p:nvPr>
            <p:ph type="body" idx="1"/>
          </p:nvPr>
        </p:nvSpPr>
        <p:spPr>
          <a:xfrm>
            <a:off x="457200" y="1125538"/>
            <a:ext cx="8229600" cy="5000625"/>
          </a:xfrm>
        </p:spPr>
        <p:txBody>
          <a:bodyPr/>
          <a:lstStyle/>
          <a:p>
            <a:pPr eaLnBrk="1" hangingPunct="1">
              <a:lnSpc>
                <a:spcPct val="80000"/>
              </a:lnSpc>
            </a:pPr>
            <a:r>
              <a:rPr lang="pl-PL" altLang="en-US" sz="2400" b="1"/>
              <a:t>Preskúmanie zhody syntetických účtov a analytickej evidencie   </a:t>
            </a:r>
            <a:r>
              <a:rPr lang="pl-PL" altLang="en-US" sz="2400"/>
              <a:t>Zhody syntetických účtov a analytických účtov sa kontroluje automaticky softvérom. U iných foriem analytickej evidencie sa kontrola uskutoční v rámci inventarizácie (inventárne karty dlhodobého majetku, skladové karty)</a:t>
            </a:r>
          </a:p>
          <a:p>
            <a:pPr eaLnBrk="1" hangingPunct="1">
              <a:lnSpc>
                <a:spcPct val="80000"/>
              </a:lnSpc>
            </a:pPr>
            <a:r>
              <a:rPr lang="pl-PL" altLang="en-US" sz="2400" b="1"/>
              <a:t>Kontrola princípu bilančnej kontinuity   </a:t>
            </a:r>
            <a:r>
              <a:rPr lang="pl-PL" altLang="en-US" sz="2400"/>
              <a:t>Kontroluje sa, či konečné zostatky účtov, ktoré sa vykazujú v súvahe, boli na konci predchádzajúceho účtovného obdobia rovnaké ako na začiatku uzatváraného účtovného obdobia. </a:t>
            </a:r>
            <a:endParaRPr lang="pl-PL" altLang="en-US" sz="2400" b="1" i="1"/>
          </a:p>
          <a:p>
            <a:pPr eaLnBrk="1" hangingPunct="1">
              <a:lnSpc>
                <a:spcPct val="80000"/>
              </a:lnSpc>
            </a:pPr>
            <a:r>
              <a:rPr lang="pl-PL" altLang="en-US" sz="2400" b="1"/>
              <a:t>Kontrola účtu 431   </a:t>
            </a:r>
            <a:r>
              <a:rPr lang="pl-PL" altLang="en-US" sz="2400"/>
              <a:t> Účet 431 - </a:t>
            </a:r>
            <a:r>
              <a:rPr lang="pl-PL" altLang="en-US" sz="2400" i="1"/>
              <a:t>Výsledok hospodárenia v schvaľovaní</a:t>
            </a:r>
            <a:r>
              <a:rPr lang="pl-PL" altLang="en-US" sz="2400"/>
              <a:t> musí mať pri uzatváraní účtovných kníh nulový zostatok. Slúži na zaúčtovanie rozdelenia zisku (alebo vyrovnania straty). Ak sa počas roka nerozhodlo o rozdelení zisku alebo o vyrovnaní straty, zaúčtuje sa 431 na 428 – </a:t>
            </a:r>
            <a:r>
              <a:rPr lang="pl-PL" altLang="en-US" sz="2400" i="1"/>
              <a:t>Nerozdelený zisk minulých rokov</a:t>
            </a:r>
            <a:r>
              <a:rPr lang="pl-PL" altLang="en-US" sz="2400"/>
              <a:t> alebo 429 – </a:t>
            </a:r>
            <a:r>
              <a:rPr lang="pl-PL" altLang="en-US" sz="2400" i="1"/>
              <a:t>Neuhradená strata minulých rokov</a:t>
            </a:r>
            <a:endParaRPr lang="sk-SK" altLang="en-US" sz="24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9EB37D55-80F9-4A36-B553-E258C2FC8039}"/>
              </a:ext>
            </a:extLst>
          </p:cNvPr>
          <p:cNvSpPr>
            <a:spLocks noGrp="1"/>
          </p:cNvSpPr>
          <p:nvPr>
            <p:ph type="ftr" sz="quarter" idx="11"/>
          </p:nvPr>
        </p:nvSpPr>
        <p:spPr/>
        <p:txBody>
          <a:bodyPr/>
          <a:lstStyle/>
          <a:p>
            <a:pPr>
              <a:defRPr/>
            </a:pPr>
            <a:r>
              <a:rPr lang="sk-SK"/>
              <a:t>Princípy účtovníctva</a:t>
            </a:r>
          </a:p>
        </p:txBody>
      </p:sp>
      <p:sp>
        <p:nvSpPr>
          <p:cNvPr id="65539" name="Zástupný symbol čísla snímky 5">
            <a:extLst>
              <a:ext uri="{FF2B5EF4-FFF2-40B4-BE49-F238E27FC236}">
                <a16:creationId xmlns:a16="http://schemas.microsoft.com/office/drawing/2014/main" id="{88C3A0BE-0170-43E8-B56E-8BF77BC95B9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5-31</a:t>
            </a:r>
          </a:p>
        </p:txBody>
      </p:sp>
      <p:sp>
        <p:nvSpPr>
          <p:cNvPr id="65540" name="Rectangle 2">
            <a:extLst>
              <a:ext uri="{FF2B5EF4-FFF2-40B4-BE49-F238E27FC236}">
                <a16:creationId xmlns:a16="http://schemas.microsoft.com/office/drawing/2014/main" id="{76E14090-68A2-4F7E-BB46-2B4668D985CE}"/>
              </a:ext>
            </a:extLst>
          </p:cNvPr>
          <p:cNvSpPr>
            <a:spLocks noGrp="1" noChangeArrowheads="1"/>
          </p:cNvSpPr>
          <p:nvPr>
            <p:ph type="title"/>
          </p:nvPr>
        </p:nvSpPr>
        <p:spPr>
          <a:xfrm>
            <a:off x="468313" y="260350"/>
            <a:ext cx="8229600" cy="504825"/>
          </a:xfrm>
        </p:spPr>
        <p:txBody>
          <a:bodyPr/>
          <a:lstStyle/>
          <a:p>
            <a:pPr eaLnBrk="1" hangingPunct="1"/>
            <a:r>
              <a:rPr lang="sk-SK" altLang="en-US" sz="3200" b="1">
                <a:solidFill>
                  <a:srgbClr val="3D1FD3"/>
                </a:solidFill>
              </a:rPr>
              <a:t>Dodržanie akruálneho princípu</a:t>
            </a:r>
          </a:p>
        </p:txBody>
      </p:sp>
      <p:sp>
        <p:nvSpPr>
          <p:cNvPr id="65541" name="Rectangle 3">
            <a:extLst>
              <a:ext uri="{FF2B5EF4-FFF2-40B4-BE49-F238E27FC236}">
                <a16:creationId xmlns:a16="http://schemas.microsoft.com/office/drawing/2014/main" id="{D98293BA-22A0-48F9-AA42-09BE7AA05741}"/>
              </a:ext>
            </a:extLst>
          </p:cNvPr>
          <p:cNvSpPr>
            <a:spLocks noGrp="1" noChangeArrowheads="1"/>
          </p:cNvSpPr>
          <p:nvPr>
            <p:ph type="body" idx="1"/>
          </p:nvPr>
        </p:nvSpPr>
        <p:spPr>
          <a:xfrm>
            <a:off x="468313" y="836613"/>
            <a:ext cx="8229600" cy="5329237"/>
          </a:xfrm>
        </p:spPr>
        <p:txBody>
          <a:bodyPr/>
          <a:lstStyle/>
          <a:p>
            <a:pPr eaLnBrk="1" hangingPunct="1">
              <a:lnSpc>
                <a:spcPct val="80000"/>
              </a:lnSpc>
            </a:pPr>
            <a:r>
              <a:rPr lang="sk-SK" altLang="en-US" sz="2000"/>
              <a:t>Akruálny princíp znamená, že </a:t>
            </a:r>
          </a:p>
          <a:p>
            <a:pPr lvl="1" eaLnBrk="1" hangingPunct="1">
              <a:lnSpc>
                <a:spcPct val="80000"/>
              </a:lnSpc>
            </a:pPr>
            <a:r>
              <a:rPr lang="sk-SK" altLang="en-US" sz="1800"/>
              <a:t>transakcie a udalosti sa vykazujú v čase ich vzniku (a nie v čase príjmu alebo výdavku peňažných prostriedkov alebo ich ekvivalentov) = časové rozlíšenie v užšom slova zmysle</a:t>
            </a:r>
          </a:p>
          <a:p>
            <a:pPr lvl="1" eaLnBrk="1" hangingPunct="1">
              <a:lnSpc>
                <a:spcPct val="80000"/>
              </a:lnSpc>
            </a:pPr>
            <a:r>
              <a:rPr lang="sk-SK" altLang="en-US" sz="1800"/>
              <a:t>sú vykázané v účtovnom období a vo finančných výkazoch obdobia, s ktorým súvisia</a:t>
            </a:r>
            <a:r>
              <a:rPr lang="sk-SK" altLang="en-US" sz="2000"/>
              <a:t> = časové rozlíšenie v širšom slova zmysle</a:t>
            </a:r>
          </a:p>
          <a:p>
            <a:pPr eaLnBrk="1" hangingPunct="1">
              <a:lnSpc>
                <a:spcPct val="80000"/>
              </a:lnSpc>
            </a:pPr>
            <a:r>
              <a:rPr lang="sk-SK" altLang="en-US" sz="2000"/>
              <a:t>Na konci účtovného obdobia je potrebné overiť, či všetky zaúčtované výnosy a náklady súvisia s týmto účtovným obdobím</a:t>
            </a:r>
          </a:p>
          <a:p>
            <a:pPr eaLnBrk="1" hangingPunct="1">
              <a:lnSpc>
                <a:spcPct val="80000"/>
              </a:lnSpc>
            </a:pPr>
            <a:r>
              <a:rPr lang="sk-SK" altLang="en-US" sz="2000"/>
              <a:t>Počas účtovného obdobia v podniku vznikajú náklady a výnosy, ktoré nesúvisia s bežným účtovným obdobím, ale s nasledujúcim, alebo naopak, účtujú sa náklady alebo výnosy, ktoré už vznikli v minulosti, ale časovo a vecne sa vzťahujú na bežné účtovné obdobie. Takéto prípady si vyžadujú “prenos” nákladov a výnosov medzi účtovnými obdobiami</a:t>
            </a:r>
          </a:p>
          <a:p>
            <a:pPr eaLnBrk="1" hangingPunct="1">
              <a:lnSpc>
                <a:spcPct val="80000"/>
              </a:lnSpc>
            </a:pPr>
            <a:r>
              <a:rPr lang="sk-SK" altLang="en-US" sz="2000"/>
              <a:t>Štandardne sa o časovom rozlíšení nákladov a výnosov hovorí v súvislosti s porovnávaním vzniku nákladov so vznikom výdavkov a vzniku výnosov so vznikom príjmov</a:t>
            </a:r>
          </a:p>
          <a:p>
            <a:pPr eaLnBrk="1" hangingPunct="1">
              <a:lnSpc>
                <a:spcPct val="80000"/>
              </a:lnSpc>
            </a:pPr>
            <a:r>
              <a:rPr lang="sk-SK" altLang="en-US" sz="2000"/>
              <a:t>Na časové rozlíšenie nákladov a výnosov má účtovníctvo k dispozícii viacero mechanizmov, medzi nimi účty 381 – </a:t>
            </a:r>
            <a:r>
              <a:rPr lang="sk-SK" altLang="en-US" sz="2000" i="1"/>
              <a:t>Náklady budúcich období (A)</a:t>
            </a:r>
            <a:r>
              <a:rPr lang="sk-SK" altLang="en-US" sz="2000"/>
              <a:t>, 384 – </a:t>
            </a:r>
            <a:r>
              <a:rPr lang="sk-SK" altLang="en-US" sz="2000" i="1"/>
              <a:t>Výnosy budúcich období (P)</a:t>
            </a:r>
            <a:r>
              <a:rPr lang="sk-SK" altLang="en-US" sz="2000"/>
              <a:t>, 383 – </a:t>
            </a:r>
            <a:r>
              <a:rPr lang="sk-SK" altLang="en-US" sz="2000" i="1"/>
              <a:t>Výdavky budúcich období (P)</a:t>
            </a:r>
            <a:r>
              <a:rPr lang="sk-SK" altLang="en-US" sz="2000"/>
              <a:t> a 385 – </a:t>
            </a:r>
            <a:r>
              <a:rPr lang="sk-SK" altLang="en-US" sz="2000" i="1"/>
              <a:t>Príjmy budúcich období (A)</a:t>
            </a:r>
          </a:p>
          <a:p>
            <a:pPr eaLnBrk="1" hangingPunct="1">
              <a:lnSpc>
                <a:spcPct val="80000"/>
              </a:lnSpc>
            </a:pPr>
            <a:endParaRPr lang="sk-SK" altLang="en-US" sz="20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Zástupný symbol päty 6">
            <a:extLst>
              <a:ext uri="{FF2B5EF4-FFF2-40B4-BE49-F238E27FC236}">
                <a16:creationId xmlns:a16="http://schemas.microsoft.com/office/drawing/2014/main" id="{B4E3FD6F-44CC-44E8-A9E3-99EC83688002}"/>
              </a:ext>
            </a:extLst>
          </p:cNvPr>
          <p:cNvSpPr>
            <a:spLocks noGrp="1"/>
          </p:cNvSpPr>
          <p:nvPr>
            <p:ph type="ftr" sz="quarter" idx="11"/>
          </p:nvPr>
        </p:nvSpPr>
        <p:spPr/>
        <p:txBody>
          <a:bodyPr/>
          <a:lstStyle/>
          <a:p>
            <a:pPr>
              <a:defRPr/>
            </a:pPr>
            <a:r>
              <a:rPr lang="sk-SK"/>
              <a:t>Princípy účtovníctva</a:t>
            </a:r>
          </a:p>
        </p:txBody>
      </p:sp>
      <p:sp>
        <p:nvSpPr>
          <p:cNvPr id="67587" name="Zástupný symbol čísla snímky 7">
            <a:extLst>
              <a:ext uri="{FF2B5EF4-FFF2-40B4-BE49-F238E27FC236}">
                <a16:creationId xmlns:a16="http://schemas.microsoft.com/office/drawing/2014/main" id="{85E16DF1-00B5-4D31-AA52-F60E6686DA3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5-32</a:t>
            </a:r>
          </a:p>
        </p:txBody>
      </p:sp>
      <p:sp>
        <p:nvSpPr>
          <p:cNvPr id="67588" name="Rectangle 2">
            <a:extLst>
              <a:ext uri="{FF2B5EF4-FFF2-40B4-BE49-F238E27FC236}">
                <a16:creationId xmlns:a16="http://schemas.microsoft.com/office/drawing/2014/main" id="{E099F1EB-BC42-493F-AD88-5859EB56CAD5}"/>
              </a:ext>
            </a:extLst>
          </p:cNvPr>
          <p:cNvSpPr>
            <a:spLocks noGrp="1" noChangeArrowheads="1"/>
          </p:cNvSpPr>
          <p:nvPr>
            <p:ph type="title"/>
          </p:nvPr>
        </p:nvSpPr>
        <p:spPr>
          <a:xfrm>
            <a:off x="457200" y="274638"/>
            <a:ext cx="8229600" cy="706437"/>
          </a:xfrm>
        </p:spPr>
        <p:txBody>
          <a:bodyPr/>
          <a:lstStyle/>
          <a:p>
            <a:pPr eaLnBrk="1" hangingPunct="1"/>
            <a:r>
              <a:rPr lang="sk-SK" altLang="en-US" sz="3200" b="1">
                <a:solidFill>
                  <a:srgbClr val="3D1FD3"/>
                </a:solidFill>
              </a:rPr>
              <a:t>Účet 381 – </a:t>
            </a:r>
            <a:r>
              <a:rPr lang="sk-SK" altLang="en-US" sz="3200" b="1" i="1">
                <a:solidFill>
                  <a:srgbClr val="3D1FD3"/>
                </a:solidFill>
              </a:rPr>
              <a:t>Náklady budúcich období</a:t>
            </a:r>
          </a:p>
        </p:txBody>
      </p:sp>
      <p:sp>
        <p:nvSpPr>
          <p:cNvPr id="67589" name="Rectangle 3">
            <a:extLst>
              <a:ext uri="{FF2B5EF4-FFF2-40B4-BE49-F238E27FC236}">
                <a16:creationId xmlns:a16="http://schemas.microsoft.com/office/drawing/2014/main" id="{D22EC2B9-DDAD-4E3A-B25A-6DE54C5EE873}"/>
              </a:ext>
            </a:extLst>
          </p:cNvPr>
          <p:cNvSpPr>
            <a:spLocks noGrp="1" noChangeArrowheads="1"/>
          </p:cNvSpPr>
          <p:nvPr>
            <p:ph type="body" sz="half" idx="1"/>
          </p:nvPr>
        </p:nvSpPr>
        <p:spPr>
          <a:xfrm>
            <a:off x="457200" y="1125538"/>
            <a:ext cx="7427913" cy="1943100"/>
          </a:xfrm>
        </p:spPr>
        <p:txBody>
          <a:bodyPr/>
          <a:lstStyle/>
          <a:p>
            <a:pPr marL="0" indent="0" eaLnBrk="1" hangingPunct="1">
              <a:lnSpc>
                <a:spcPct val="80000"/>
              </a:lnSpc>
              <a:buFontTx/>
              <a:buNone/>
            </a:pPr>
            <a:r>
              <a:rPr lang="sk-SK" altLang="en-US" sz="2400"/>
              <a:t>Na účte 381 – </a:t>
            </a:r>
            <a:r>
              <a:rPr lang="sk-SK" altLang="en-US" sz="2400" i="1"/>
              <a:t>Náklady budúcich období</a:t>
            </a:r>
            <a:r>
              <a:rPr lang="sk-SK" altLang="en-US" sz="2400"/>
              <a:t> sa účtujú výdavky bežného účtovného obdobia, ktoré sa týkajú nákladov v budúcich obdobiach, napríklad vopred platené nájomné Náklady budúcich období sa zúčtujú v období, s ktorým vecne súvisia. V našom príklade sa náklady zaúčtujú na účet 518 – </a:t>
            </a:r>
            <a:r>
              <a:rPr lang="sk-SK" altLang="en-US" sz="2400" i="1"/>
              <a:t>Ostatné služby</a:t>
            </a:r>
            <a:r>
              <a:rPr lang="sk-SK" altLang="en-US" sz="2400"/>
              <a:t> </a:t>
            </a:r>
          </a:p>
        </p:txBody>
      </p:sp>
      <p:graphicFrame>
        <p:nvGraphicFramePr>
          <p:cNvPr id="858245" name="Group 133">
            <a:extLst>
              <a:ext uri="{FF2B5EF4-FFF2-40B4-BE49-F238E27FC236}">
                <a16:creationId xmlns:a16="http://schemas.microsoft.com/office/drawing/2014/main" id="{9CEE6B83-7A83-4442-8FCB-CD8175D247BF}"/>
              </a:ext>
            </a:extLst>
          </p:cNvPr>
          <p:cNvGraphicFramePr>
            <a:graphicFrameLocks noGrp="1"/>
          </p:cNvGraphicFramePr>
          <p:nvPr>
            <p:ph sz="quarter" idx="3"/>
          </p:nvPr>
        </p:nvGraphicFramePr>
        <p:xfrm>
          <a:off x="468313" y="3213100"/>
          <a:ext cx="7499350" cy="1079500"/>
        </p:xfrm>
        <a:graphic>
          <a:graphicData uri="http://schemas.openxmlformats.org/drawingml/2006/table">
            <a:tbl>
              <a:tblPr/>
              <a:tblGrid>
                <a:gridCol w="6191250">
                  <a:extLst>
                    <a:ext uri="{9D8B030D-6E8A-4147-A177-3AD203B41FA5}">
                      <a16:colId xmlns:a16="http://schemas.microsoft.com/office/drawing/2014/main" val="20000"/>
                    </a:ext>
                  </a:extLst>
                </a:gridCol>
                <a:gridCol w="654050">
                  <a:extLst>
                    <a:ext uri="{9D8B030D-6E8A-4147-A177-3AD203B41FA5}">
                      <a16:colId xmlns:a16="http://schemas.microsoft.com/office/drawing/2014/main" val="20001"/>
                    </a:ext>
                  </a:extLst>
                </a:gridCol>
                <a:gridCol w="654050">
                  <a:extLst>
                    <a:ext uri="{9D8B030D-6E8A-4147-A177-3AD203B41FA5}">
                      <a16:colId xmlns:a16="http://schemas.microsoft.com/office/drawing/2014/main" val="20002"/>
                    </a:ext>
                  </a:extLst>
                </a:gridCol>
              </a:tblGrid>
              <a:tr h="431800">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sk-SK" sz="1800" b="0" i="0" u="none" strike="noStrike" cap="none" normalizeH="0" baseline="0">
                          <a:ln>
                            <a:noFill/>
                          </a:ln>
                          <a:solidFill>
                            <a:schemeClr val="tx1"/>
                          </a:solidFill>
                          <a:effectLst/>
                          <a:latin typeface="Times New Roman" pitchFamily="18" charset="0"/>
                          <a:cs typeface="Times New Roman" pitchFamily="18" charset="0"/>
                        </a:rPr>
                        <a:t>Popis účtovného prípadu – účtovné obdobie X1</a:t>
                      </a:r>
                      <a:endParaRPr kumimoji="0" lang="sk-SK" sz="1800" b="0" i="0" u="none" strike="noStrike" cap="none" normalizeH="0" baseline="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sk-SK" sz="1800" b="0" i="0" u="none" strike="noStrike" cap="none" normalizeH="0" baseline="0">
                          <a:ln>
                            <a:noFill/>
                          </a:ln>
                          <a:solidFill>
                            <a:schemeClr val="tx1"/>
                          </a:solidFill>
                          <a:effectLst/>
                          <a:latin typeface="Times New Roman" pitchFamily="18" charset="0"/>
                          <a:cs typeface="Times New Roman" pitchFamily="18" charset="0"/>
                        </a:rPr>
                        <a:t>MD</a:t>
                      </a:r>
                      <a:endParaRPr kumimoji="0" lang="sk-SK" sz="18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sk-SK" sz="1800" b="0" i="0" u="none" strike="noStrike" cap="none" normalizeH="0" baseline="0">
                          <a:ln>
                            <a:noFill/>
                          </a:ln>
                          <a:solidFill>
                            <a:schemeClr val="tx1"/>
                          </a:solidFill>
                          <a:effectLst/>
                          <a:latin typeface="Times New Roman" pitchFamily="18" charset="0"/>
                          <a:cs typeface="Times New Roman" pitchFamily="18" charset="0"/>
                        </a:rPr>
                        <a:t>D</a:t>
                      </a:r>
                      <a:endParaRPr kumimoji="0" lang="sk-SK" sz="18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477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k-SK" sz="1800" b="0" i="0" u="none" strike="noStrike" cap="none" normalizeH="0" baseline="0">
                          <a:ln>
                            <a:noFill/>
                          </a:ln>
                          <a:solidFill>
                            <a:schemeClr val="tx1"/>
                          </a:solidFill>
                          <a:effectLst/>
                          <a:latin typeface="Times New Roman" pitchFamily="18" charset="0"/>
                          <a:cs typeface="Times New Roman" pitchFamily="18" charset="0"/>
                        </a:rPr>
                        <a:t>Nájomné zaplatené z bankového účtu vopred na nasledujúce účtovné obdobie (účtované na základe bankového výpisu)</a:t>
                      </a:r>
                      <a:endParaRPr kumimoji="0" lang="sk-SK" sz="1800" b="0" i="0" u="none" strike="noStrike" cap="none" normalizeH="0" baseline="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sk-SK" sz="1800" b="0" i="0" u="none" strike="noStrike" cap="none" normalizeH="0" baseline="0">
                          <a:ln>
                            <a:noFill/>
                          </a:ln>
                          <a:solidFill>
                            <a:schemeClr val="tx1"/>
                          </a:solidFill>
                          <a:effectLst/>
                          <a:latin typeface="Times New Roman" pitchFamily="18" charset="0"/>
                          <a:cs typeface="Times New Roman" pitchFamily="18" charset="0"/>
                        </a:rPr>
                        <a:t>381</a:t>
                      </a:r>
                      <a:endParaRPr kumimoji="0" lang="sk-SK" sz="18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sk-SK" sz="1800" b="0" i="0" u="none" strike="noStrike" cap="none" normalizeH="0" baseline="0">
                          <a:ln>
                            <a:noFill/>
                          </a:ln>
                          <a:solidFill>
                            <a:schemeClr val="tx1"/>
                          </a:solidFill>
                          <a:effectLst/>
                          <a:latin typeface="Times New Roman" pitchFamily="18" charset="0"/>
                          <a:cs typeface="Times New Roman" pitchFamily="18" charset="0"/>
                        </a:rPr>
                        <a:t>221</a:t>
                      </a:r>
                      <a:endParaRPr kumimoji="0" lang="sk-SK" sz="18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858246" name="Group 134">
            <a:extLst>
              <a:ext uri="{FF2B5EF4-FFF2-40B4-BE49-F238E27FC236}">
                <a16:creationId xmlns:a16="http://schemas.microsoft.com/office/drawing/2014/main" id="{DB98F140-8FF0-41D0-AC1E-2D0CDE17260F}"/>
              </a:ext>
            </a:extLst>
          </p:cNvPr>
          <p:cNvGraphicFramePr>
            <a:graphicFrameLocks noGrp="1"/>
          </p:cNvGraphicFramePr>
          <p:nvPr>
            <p:ph sz="quarter" idx="2"/>
          </p:nvPr>
        </p:nvGraphicFramePr>
        <p:xfrm>
          <a:off x="468313" y="4508500"/>
          <a:ext cx="7488237" cy="1512888"/>
        </p:xfrm>
        <a:graphic>
          <a:graphicData uri="http://schemas.openxmlformats.org/drawingml/2006/table">
            <a:tbl>
              <a:tblPr/>
              <a:tblGrid>
                <a:gridCol w="6191250">
                  <a:extLst>
                    <a:ext uri="{9D8B030D-6E8A-4147-A177-3AD203B41FA5}">
                      <a16:colId xmlns:a16="http://schemas.microsoft.com/office/drawing/2014/main" val="20000"/>
                    </a:ext>
                  </a:extLst>
                </a:gridCol>
                <a:gridCol w="649287">
                  <a:extLst>
                    <a:ext uri="{9D8B030D-6E8A-4147-A177-3AD203B41FA5}">
                      <a16:colId xmlns:a16="http://schemas.microsoft.com/office/drawing/2014/main" val="20001"/>
                    </a:ext>
                  </a:extLst>
                </a:gridCol>
                <a:gridCol w="647700">
                  <a:extLst>
                    <a:ext uri="{9D8B030D-6E8A-4147-A177-3AD203B41FA5}">
                      <a16:colId xmlns:a16="http://schemas.microsoft.com/office/drawing/2014/main" val="20002"/>
                    </a:ext>
                  </a:extLst>
                </a:gridCol>
              </a:tblGrid>
              <a:tr h="43338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k-SK" sz="1800" b="0" i="0" u="none" strike="noStrike" cap="none" normalizeH="0" baseline="0">
                          <a:ln>
                            <a:noFill/>
                          </a:ln>
                          <a:solidFill>
                            <a:schemeClr val="tx1"/>
                          </a:solidFill>
                          <a:effectLst/>
                          <a:latin typeface="Times New Roman" pitchFamily="18" charset="0"/>
                          <a:cs typeface="Times New Roman" pitchFamily="18" charset="0"/>
                        </a:rPr>
                        <a:t>Popis účtovného prípadu – účtovné obdobie X2</a:t>
                      </a:r>
                      <a:endParaRPr kumimoji="0" lang="sk-SK" sz="1800" b="0" i="0" u="none" strike="noStrike" cap="none" normalizeH="0" baseline="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k-SK" sz="1800" b="0" i="0" u="none" strike="noStrike" cap="none" normalizeH="0" baseline="0">
                          <a:ln>
                            <a:noFill/>
                          </a:ln>
                          <a:solidFill>
                            <a:schemeClr val="tx1"/>
                          </a:solidFill>
                          <a:effectLst/>
                          <a:latin typeface="Times New Roman" pitchFamily="18" charset="0"/>
                          <a:cs typeface="Times New Roman" pitchFamily="18" charset="0"/>
                        </a:rPr>
                        <a:t>MD</a:t>
                      </a:r>
                      <a:endParaRPr kumimoji="0" lang="sk-SK" sz="18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k-SK" sz="1800" b="0" i="0" u="none" strike="noStrike" cap="none" normalizeH="0" baseline="0">
                          <a:ln>
                            <a:noFill/>
                          </a:ln>
                          <a:solidFill>
                            <a:schemeClr val="tx1"/>
                          </a:solidFill>
                          <a:effectLst/>
                          <a:latin typeface="Times New Roman" pitchFamily="18" charset="0"/>
                          <a:cs typeface="Times New Roman" pitchFamily="18" charset="0"/>
                        </a:rPr>
                        <a:t>D</a:t>
                      </a:r>
                      <a:endParaRPr kumimoji="0" lang="sk-SK" sz="18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0795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k-SK" sz="1800" b="0" i="0" u="none" strike="noStrike" cap="none" normalizeH="0" baseline="0">
                          <a:ln>
                            <a:noFill/>
                          </a:ln>
                          <a:solidFill>
                            <a:schemeClr val="tx1"/>
                          </a:solidFill>
                          <a:effectLst/>
                          <a:latin typeface="Times New Roman" pitchFamily="18" charset="0"/>
                          <a:cs typeface="Times New Roman" pitchFamily="18" charset="0"/>
                        </a:rPr>
                        <a:t>Zúčtovanie nájomného plateného vopred v účtovnom období X1 do nákladov obdobia X2 (účtované na základe interného účtovného dokladu)</a:t>
                      </a:r>
                      <a:endParaRPr kumimoji="0" lang="sk-SK" sz="1800" b="0" i="0" u="none" strike="noStrike" cap="none" normalizeH="0" baseline="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k-SK" sz="1800" b="0" i="0" u="none" strike="noStrike" cap="none" normalizeH="0" baseline="0">
                          <a:ln>
                            <a:noFill/>
                          </a:ln>
                          <a:solidFill>
                            <a:schemeClr val="tx1"/>
                          </a:solidFill>
                          <a:effectLst/>
                          <a:latin typeface="Times New Roman" pitchFamily="18" charset="0"/>
                          <a:cs typeface="Times New Roman" pitchFamily="18" charset="0"/>
                        </a:rPr>
                        <a:t>518</a:t>
                      </a:r>
                      <a:endParaRPr kumimoji="0" lang="sk-SK" sz="18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k-SK" sz="1800" b="0" i="0" u="none" strike="noStrike" cap="none" normalizeH="0" baseline="0">
                          <a:ln>
                            <a:noFill/>
                          </a:ln>
                          <a:solidFill>
                            <a:schemeClr val="tx1"/>
                          </a:solidFill>
                          <a:effectLst/>
                          <a:latin typeface="Times New Roman" pitchFamily="18" charset="0"/>
                          <a:cs typeface="Times New Roman" pitchFamily="18" charset="0"/>
                        </a:rPr>
                        <a:t>381</a:t>
                      </a:r>
                      <a:endParaRPr kumimoji="0" lang="sk-SK" sz="18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Zástupný symbol päty 6">
            <a:extLst>
              <a:ext uri="{FF2B5EF4-FFF2-40B4-BE49-F238E27FC236}">
                <a16:creationId xmlns:a16="http://schemas.microsoft.com/office/drawing/2014/main" id="{9F4F588A-F398-45BA-A5B3-B33DFB20CC5D}"/>
              </a:ext>
            </a:extLst>
          </p:cNvPr>
          <p:cNvSpPr>
            <a:spLocks noGrp="1"/>
          </p:cNvSpPr>
          <p:nvPr>
            <p:ph type="ftr" sz="quarter" idx="11"/>
          </p:nvPr>
        </p:nvSpPr>
        <p:spPr/>
        <p:txBody>
          <a:bodyPr/>
          <a:lstStyle/>
          <a:p>
            <a:pPr>
              <a:defRPr/>
            </a:pPr>
            <a:r>
              <a:rPr lang="sk-SK"/>
              <a:t>Princípy účtovníctva</a:t>
            </a:r>
          </a:p>
        </p:txBody>
      </p:sp>
      <p:sp>
        <p:nvSpPr>
          <p:cNvPr id="69635" name="Zástupný symbol čísla snímky 7">
            <a:extLst>
              <a:ext uri="{FF2B5EF4-FFF2-40B4-BE49-F238E27FC236}">
                <a16:creationId xmlns:a16="http://schemas.microsoft.com/office/drawing/2014/main" id="{C0A17B73-38AE-4F4C-A311-2AEEBE90559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5-33</a:t>
            </a:r>
          </a:p>
        </p:txBody>
      </p:sp>
      <p:sp>
        <p:nvSpPr>
          <p:cNvPr id="69636" name="Rectangle 2">
            <a:extLst>
              <a:ext uri="{FF2B5EF4-FFF2-40B4-BE49-F238E27FC236}">
                <a16:creationId xmlns:a16="http://schemas.microsoft.com/office/drawing/2014/main" id="{855FF5DD-E101-4991-84AF-6F189B578C33}"/>
              </a:ext>
            </a:extLst>
          </p:cNvPr>
          <p:cNvSpPr>
            <a:spLocks noGrp="1" noChangeArrowheads="1"/>
          </p:cNvSpPr>
          <p:nvPr>
            <p:ph type="title"/>
          </p:nvPr>
        </p:nvSpPr>
        <p:spPr>
          <a:xfrm>
            <a:off x="457200" y="274638"/>
            <a:ext cx="8229600" cy="706437"/>
          </a:xfrm>
        </p:spPr>
        <p:txBody>
          <a:bodyPr/>
          <a:lstStyle/>
          <a:p>
            <a:pPr eaLnBrk="1" hangingPunct="1"/>
            <a:r>
              <a:rPr lang="sk-SK" altLang="en-US" sz="3200" b="1">
                <a:solidFill>
                  <a:srgbClr val="3D1FD3"/>
                </a:solidFill>
              </a:rPr>
              <a:t>Účet 384 – </a:t>
            </a:r>
            <a:r>
              <a:rPr lang="sk-SK" altLang="en-US" sz="3200" b="1" i="1">
                <a:solidFill>
                  <a:srgbClr val="3D1FD3"/>
                </a:solidFill>
              </a:rPr>
              <a:t>Výnosy budúcich období</a:t>
            </a:r>
          </a:p>
        </p:txBody>
      </p:sp>
      <p:sp>
        <p:nvSpPr>
          <p:cNvPr id="69637" name="Rectangle 3">
            <a:extLst>
              <a:ext uri="{FF2B5EF4-FFF2-40B4-BE49-F238E27FC236}">
                <a16:creationId xmlns:a16="http://schemas.microsoft.com/office/drawing/2014/main" id="{EB97D3A1-BC03-4EB5-A032-E43AF55EA005}"/>
              </a:ext>
            </a:extLst>
          </p:cNvPr>
          <p:cNvSpPr>
            <a:spLocks noGrp="1" noChangeArrowheads="1"/>
          </p:cNvSpPr>
          <p:nvPr>
            <p:ph type="body" sz="half" idx="1"/>
          </p:nvPr>
        </p:nvSpPr>
        <p:spPr>
          <a:xfrm>
            <a:off x="457200" y="1125538"/>
            <a:ext cx="7427913" cy="1943100"/>
          </a:xfrm>
        </p:spPr>
        <p:txBody>
          <a:bodyPr/>
          <a:lstStyle/>
          <a:p>
            <a:pPr marL="0" indent="0" eaLnBrk="1" hangingPunct="1">
              <a:lnSpc>
                <a:spcPct val="80000"/>
              </a:lnSpc>
              <a:buFontTx/>
              <a:buNone/>
            </a:pPr>
            <a:r>
              <a:rPr lang="sk-SK" altLang="en-US" sz="2400"/>
              <a:t>Na účte 384 – </a:t>
            </a:r>
            <a:r>
              <a:rPr lang="sk-SK" altLang="en-US" sz="2400" i="1"/>
              <a:t>Výnosy budúcich období</a:t>
            </a:r>
            <a:r>
              <a:rPr lang="sk-SK" altLang="en-US" sz="2400"/>
              <a:t> sa účtujú príjmy v bežnom účtovnom období, ktoré vecne patria do výnosov v budúcich obdobiach, napríklad nájomné prijaté vopred. Výnosy budúcich období sa zúčtujú v období, s ktorým vecne súvisia. V našom príklade sa výnosy zaúčtujú na účet 602 – </a:t>
            </a:r>
            <a:r>
              <a:rPr lang="sk-SK" altLang="en-US" sz="2400" i="1"/>
              <a:t>Tržby z predaja služieb</a:t>
            </a:r>
            <a:r>
              <a:rPr lang="sk-SK" altLang="en-US" sz="2400"/>
              <a:t> </a:t>
            </a:r>
          </a:p>
        </p:txBody>
      </p:sp>
      <p:graphicFrame>
        <p:nvGraphicFramePr>
          <p:cNvPr id="874530" name="Group 34">
            <a:extLst>
              <a:ext uri="{FF2B5EF4-FFF2-40B4-BE49-F238E27FC236}">
                <a16:creationId xmlns:a16="http://schemas.microsoft.com/office/drawing/2014/main" id="{8B93FEAA-5FFD-4666-94B6-E5A9357975B0}"/>
              </a:ext>
            </a:extLst>
          </p:cNvPr>
          <p:cNvGraphicFramePr>
            <a:graphicFrameLocks noGrp="1"/>
          </p:cNvGraphicFramePr>
          <p:nvPr>
            <p:ph sz="quarter" idx="3"/>
          </p:nvPr>
        </p:nvGraphicFramePr>
        <p:xfrm>
          <a:off x="468313" y="3213100"/>
          <a:ext cx="7499350" cy="1079500"/>
        </p:xfrm>
        <a:graphic>
          <a:graphicData uri="http://schemas.openxmlformats.org/drawingml/2006/table">
            <a:tbl>
              <a:tblPr/>
              <a:tblGrid>
                <a:gridCol w="6191250">
                  <a:extLst>
                    <a:ext uri="{9D8B030D-6E8A-4147-A177-3AD203B41FA5}">
                      <a16:colId xmlns:a16="http://schemas.microsoft.com/office/drawing/2014/main" val="20000"/>
                    </a:ext>
                  </a:extLst>
                </a:gridCol>
                <a:gridCol w="654050">
                  <a:extLst>
                    <a:ext uri="{9D8B030D-6E8A-4147-A177-3AD203B41FA5}">
                      <a16:colId xmlns:a16="http://schemas.microsoft.com/office/drawing/2014/main" val="20001"/>
                    </a:ext>
                  </a:extLst>
                </a:gridCol>
                <a:gridCol w="654050">
                  <a:extLst>
                    <a:ext uri="{9D8B030D-6E8A-4147-A177-3AD203B41FA5}">
                      <a16:colId xmlns:a16="http://schemas.microsoft.com/office/drawing/2014/main" val="20002"/>
                    </a:ext>
                  </a:extLst>
                </a:gridCol>
              </a:tblGrid>
              <a:tr h="431800">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sk-SK" sz="1800" b="0" i="0" u="none" strike="noStrike" cap="none" normalizeH="0" baseline="0">
                          <a:ln>
                            <a:noFill/>
                          </a:ln>
                          <a:solidFill>
                            <a:schemeClr val="tx1"/>
                          </a:solidFill>
                          <a:effectLst/>
                          <a:latin typeface="Times New Roman" pitchFamily="18" charset="0"/>
                          <a:cs typeface="Times New Roman" pitchFamily="18" charset="0"/>
                        </a:rPr>
                        <a:t>Popis účtovného prípadu – účtovné obdobie X1</a:t>
                      </a:r>
                      <a:endParaRPr kumimoji="0" lang="sk-SK" sz="1800" b="0" i="0" u="none" strike="noStrike" cap="none" normalizeH="0" baseline="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sk-SK" sz="1800" b="0" i="0" u="none" strike="noStrike" cap="none" normalizeH="0" baseline="0">
                          <a:ln>
                            <a:noFill/>
                          </a:ln>
                          <a:solidFill>
                            <a:schemeClr val="tx1"/>
                          </a:solidFill>
                          <a:effectLst/>
                          <a:latin typeface="Times New Roman" pitchFamily="18" charset="0"/>
                          <a:cs typeface="Times New Roman" pitchFamily="18" charset="0"/>
                        </a:rPr>
                        <a:t>MD</a:t>
                      </a:r>
                      <a:endParaRPr kumimoji="0" lang="sk-SK" sz="18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sk-SK" sz="1800" b="0" i="0" u="none" strike="noStrike" cap="none" normalizeH="0" baseline="0">
                          <a:ln>
                            <a:noFill/>
                          </a:ln>
                          <a:solidFill>
                            <a:schemeClr val="tx1"/>
                          </a:solidFill>
                          <a:effectLst/>
                          <a:latin typeface="Times New Roman" pitchFamily="18" charset="0"/>
                          <a:cs typeface="Times New Roman" pitchFamily="18" charset="0"/>
                        </a:rPr>
                        <a:t>D</a:t>
                      </a:r>
                      <a:endParaRPr kumimoji="0" lang="sk-SK" sz="18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477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k-SK" sz="1800" b="0" i="0" u="none" strike="noStrike" cap="none" normalizeH="0" baseline="0">
                          <a:ln>
                            <a:noFill/>
                          </a:ln>
                          <a:solidFill>
                            <a:schemeClr val="tx1"/>
                          </a:solidFill>
                          <a:effectLst/>
                          <a:latin typeface="Times New Roman" pitchFamily="18" charset="0"/>
                        </a:rPr>
                        <a:t>Nájomné prijaté na bankový účet vopred na nasledujúce účtovné  (účtované na základe bankového výpisu)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sk-SK" sz="1800" b="0" i="0" u="none" strike="noStrike" cap="none" normalizeH="0" baseline="0">
                          <a:ln>
                            <a:noFill/>
                          </a:ln>
                          <a:solidFill>
                            <a:schemeClr val="tx1"/>
                          </a:solidFill>
                          <a:effectLst/>
                          <a:latin typeface="Times New Roman" pitchFamily="18" charset="0"/>
                          <a:cs typeface="Times New Roman" pitchFamily="18" charset="0"/>
                        </a:rPr>
                        <a:t>221</a:t>
                      </a:r>
                      <a:endParaRPr kumimoji="0" lang="sk-SK" sz="18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sk-SK" sz="1800" b="0" i="0" u="none" strike="noStrike" cap="none" normalizeH="0" baseline="0">
                          <a:ln>
                            <a:noFill/>
                          </a:ln>
                          <a:solidFill>
                            <a:schemeClr val="tx1"/>
                          </a:solidFill>
                          <a:effectLst/>
                          <a:latin typeface="Times New Roman" pitchFamily="18" charset="0"/>
                          <a:cs typeface="Times New Roman" pitchFamily="18" charset="0"/>
                        </a:rPr>
                        <a:t>384</a:t>
                      </a:r>
                      <a:endParaRPr kumimoji="0" lang="sk-SK" sz="18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874514" name="Group 18">
            <a:extLst>
              <a:ext uri="{FF2B5EF4-FFF2-40B4-BE49-F238E27FC236}">
                <a16:creationId xmlns:a16="http://schemas.microsoft.com/office/drawing/2014/main" id="{0304F3F6-502A-4F3F-9BC0-D79F8084507B}"/>
              </a:ext>
            </a:extLst>
          </p:cNvPr>
          <p:cNvGraphicFramePr>
            <a:graphicFrameLocks noGrp="1"/>
          </p:cNvGraphicFramePr>
          <p:nvPr>
            <p:ph sz="quarter" idx="2"/>
          </p:nvPr>
        </p:nvGraphicFramePr>
        <p:xfrm>
          <a:off x="468313" y="4508500"/>
          <a:ext cx="7488237" cy="1512888"/>
        </p:xfrm>
        <a:graphic>
          <a:graphicData uri="http://schemas.openxmlformats.org/drawingml/2006/table">
            <a:tbl>
              <a:tblPr/>
              <a:tblGrid>
                <a:gridCol w="6191250">
                  <a:extLst>
                    <a:ext uri="{9D8B030D-6E8A-4147-A177-3AD203B41FA5}">
                      <a16:colId xmlns:a16="http://schemas.microsoft.com/office/drawing/2014/main" val="20000"/>
                    </a:ext>
                  </a:extLst>
                </a:gridCol>
                <a:gridCol w="649287">
                  <a:extLst>
                    <a:ext uri="{9D8B030D-6E8A-4147-A177-3AD203B41FA5}">
                      <a16:colId xmlns:a16="http://schemas.microsoft.com/office/drawing/2014/main" val="20001"/>
                    </a:ext>
                  </a:extLst>
                </a:gridCol>
                <a:gridCol w="647700">
                  <a:extLst>
                    <a:ext uri="{9D8B030D-6E8A-4147-A177-3AD203B41FA5}">
                      <a16:colId xmlns:a16="http://schemas.microsoft.com/office/drawing/2014/main" val="20002"/>
                    </a:ext>
                  </a:extLst>
                </a:gridCol>
              </a:tblGrid>
              <a:tr h="43338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k-SK" sz="1800" b="0" i="0" u="none" strike="noStrike" cap="none" normalizeH="0" baseline="0">
                          <a:ln>
                            <a:noFill/>
                          </a:ln>
                          <a:solidFill>
                            <a:schemeClr val="tx1"/>
                          </a:solidFill>
                          <a:effectLst/>
                          <a:latin typeface="Times New Roman" pitchFamily="18" charset="0"/>
                          <a:cs typeface="Times New Roman" pitchFamily="18" charset="0"/>
                        </a:rPr>
                        <a:t>Popis účtovného prípadu – účtovné obdobie X2</a:t>
                      </a:r>
                      <a:endParaRPr kumimoji="0" lang="sk-SK" sz="1800" b="0" i="0" u="none" strike="noStrike" cap="none" normalizeH="0" baseline="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k-SK" sz="1800" b="0" i="0" u="none" strike="noStrike" cap="none" normalizeH="0" baseline="0">
                          <a:ln>
                            <a:noFill/>
                          </a:ln>
                          <a:solidFill>
                            <a:schemeClr val="tx1"/>
                          </a:solidFill>
                          <a:effectLst/>
                          <a:latin typeface="Times New Roman" pitchFamily="18" charset="0"/>
                          <a:cs typeface="Times New Roman" pitchFamily="18" charset="0"/>
                        </a:rPr>
                        <a:t>MD</a:t>
                      </a:r>
                      <a:endParaRPr kumimoji="0" lang="sk-SK" sz="18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k-SK" sz="1800" b="0" i="0" u="none" strike="noStrike" cap="none" normalizeH="0" baseline="0">
                          <a:ln>
                            <a:noFill/>
                          </a:ln>
                          <a:solidFill>
                            <a:schemeClr val="tx1"/>
                          </a:solidFill>
                          <a:effectLst/>
                          <a:latin typeface="Times New Roman" pitchFamily="18" charset="0"/>
                          <a:cs typeface="Times New Roman" pitchFamily="18" charset="0"/>
                        </a:rPr>
                        <a:t>D</a:t>
                      </a:r>
                      <a:endParaRPr kumimoji="0" lang="sk-SK" sz="18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0795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k-SK" sz="1800" b="0" i="0" u="none" strike="noStrike" cap="none" normalizeH="0" baseline="0">
                          <a:ln>
                            <a:noFill/>
                          </a:ln>
                          <a:solidFill>
                            <a:schemeClr val="tx1"/>
                          </a:solidFill>
                          <a:effectLst/>
                          <a:latin typeface="Times New Roman" pitchFamily="18" charset="0"/>
                        </a:rPr>
                        <a:t>Zúčtovanie nájomného prijatého vopred v účtovnom období X1 do výnosov obdobia X2 (účtované na základe interného účtovného dokladu).</a:t>
                      </a:r>
                      <a:r>
                        <a:rPr kumimoji="0" lang="sk-SK" sz="1800" b="0" i="0" u="none" strike="noStrike" cap="none" normalizeH="0" baseline="0">
                          <a:ln>
                            <a:noFill/>
                          </a:ln>
                          <a:solidFill>
                            <a:schemeClr val="tx1"/>
                          </a:solidFill>
                          <a:effectLst/>
                          <a:latin typeface="Arial" charset="0"/>
                        </a:rPr>
                        <a:t>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k-SK" sz="1800" b="0" i="0" u="none" strike="noStrike" cap="none" normalizeH="0" baseline="0">
                          <a:ln>
                            <a:noFill/>
                          </a:ln>
                          <a:solidFill>
                            <a:schemeClr val="tx1"/>
                          </a:solidFill>
                          <a:effectLst/>
                          <a:latin typeface="Times New Roman" pitchFamily="18" charset="0"/>
                          <a:cs typeface="Times New Roman" pitchFamily="18" charset="0"/>
                        </a:rPr>
                        <a:t>384</a:t>
                      </a:r>
                      <a:endParaRPr kumimoji="0" lang="sk-SK" sz="18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k-SK" sz="1800" b="0" i="0" u="none" strike="noStrike" cap="none" normalizeH="0" baseline="0">
                          <a:ln>
                            <a:noFill/>
                          </a:ln>
                          <a:solidFill>
                            <a:schemeClr val="tx1"/>
                          </a:solidFill>
                          <a:effectLst/>
                          <a:latin typeface="Times New Roman" pitchFamily="18" charset="0"/>
                          <a:cs typeface="Times New Roman" pitchFamily="18" charset="0"/>
                        </a:rPr>
                        <a:t>602</a:t>
                      </a:r>
                      <a:endParaRPr kumimoji="0" lang="sk-SK" sz="18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Zástupný symbol päty 6">
            <a:extLst>
              <a:ext uri="{FF2B5EF4-FFF2-40B4-BE49-F238E27FC236}">
                <a16:creationId xmlns:a16="http://schemas.microsoft.com/office/drawing/2014/main" id="{860A61F4-C584-41C0-B2BB-93B1D0519928}"/>
              </a:ext>
            </a:extLst>
          </p:cNvPr>
          <p:cNvSpPr>
            <a:spLocks noGrp="1"/>
          </p:cNvSpPr>
          <p:nvPr>
            <p:ph type="ftr" sz="quarter" idx="11"/>
          </p:nvPr>
        </p:nvSpPr>
        <p:spPr/>
        <p:txBody>
          <a:bodyPr/>
          <a:lstStyle/>
          <a:p>
            <a:pPr>
              <a:defRPr/>
            </a:pPr>
            <a:r>
              <a:rPr lang="sk-SK"/>
              <a:t>Princípy účtovníctva</a:t>
            </a:r>
          </a:p>
        </p:txBody>
      </p:sp>
      <p:sp>
        <p:nvSpPr>
          <p:cNvPr id="71683" name="Zástupný symbol čísla snímky 7">
            <a:extLst>
              <a:ext uri="{FF2B5EF4-FFF2-40B4-BE49-F238E27FC236}">
                <a16:creationId xmlns:a16="http://schemas.microsoft.com/office/drawing/2014/main" id="{93C24117-20CB-434A-8C95-DF1255EEA9A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5-34</a:t>
            </a:r>
          </a:p>
        </p:txBody>
      </p:sp>
      <p:sp>
        <p:nvSpPr>
          <p:cNvPr id="71684" name="Rectangle 2">
            <a:extLst>
              <a:ext uri="{FF2B5EF4-FFF2-40B4-BE49-F238E27FC236}">
                <a16:creationId xmlns:a16="http://schemas.microsoft.com/office/drawing/2014/main" id="{C1F41062-513D-4031-A461-C8D8B3B17C2A}"/>
              </a:ext>
            </a:extLst>
          </p:cNvPr>
          <p:cNvSpPr>
            <a:spLocks noGrp="1" noChangeArrowheads="1"/>
          </p:cNvSpPr>
          <p:nvPr>
            <p:ph type="title"/>
          </p:nvPr>
        </p:nvSpPr>
        <p:spPr>
          <a:xfrm>
            <a:off x="457200" y="274638"/>
            <a:ext cx="8229600" cy="706437"/>
          </a:xfrm>
        </p:spPr>
        <p:txBody>
          <a:bodyPr/>
          <a:lstStyle/>
          <a:p>
            <a:pPr eaLnBrk="1" hangingPunct="1"/>
            <a:r>
              <a:rPr lang="sk-SK" altLang="en-US" sz="3200" b="1">
                <a:solidFill>
                  <a:srgbClr val="3D1FD3"/>
                </a:solidFill>
              </a:rPr>
              <a:t>Účet 383 – </a:t>
            </a:r>
            <a:r>
              <a:rPr lang="sk-SK" altLang="en-US" sz="3200" b="1" i="1">
                <a:solidFill>
                  <a:srgbClr val="3D1FD3"/>
                </a:solidFill>
              </a:rPr>
              <a:t>Výdavky budúcich období</a:t>
            </a:r>
          </a:p>
        </p:txBody>
      </p:sp>
      <p:sp>
        <p:nvSpPr>
          <p:cNvPr id="71685" name="Rectangle 3">
            <a:extLst>
              <a:ext uri="{FF2B5EF4-FFF2-40B4-BE49-F238E27FC236}">
                <a16:creationId xmlns:a16="http://schemas.microsoft.com/office/drawing/2014/main" id="{2ABE5389-FED1-4C02-B5A6-1539BF508FBD}"/>
              </a:ext>
            </a:extLst>
          </p:cNvPr>
          <p:cNvSpPr>
            <a:spLocks noGrp="1" noChangeArrowheads="1"/>
          </p:cNvSpPr>
          <p:nvPr>
            <p:ph type="body" sz="half" idx="1"/>
          </p:nvPr>
        </p:nvSpPr>
        <p:spPr>
          <a:xfrm>
            <a:off x="457200" y="1125538"/>
            <a:ext cx="7427913" cy="1943100"/>
          </a:xfrm>
        </p:spPr>
        <p:txBody>
          <a:bodyPr/>
          <a:lstStyle/>
          <a:p>
            <a:pPr marL="0" indent="0" eaLnBrk="1" hangingPunct="1">
              <a:lnSpc>
                <a:spcPct val="80000"/>
              </a:lnSpc>
              <a:buFontTx/>
              <a:buNone/>
            </a:pPr>
            <a:r>
              <a:rPr lang="sk-SK" altLang="en-US" sz="2400"/>
              <a:t>Na účte 383 – </a:t>
            </a:r>
            <a:r>
              <a:rPr lang="sk-SK" altLang="en-US" sz="2400" i="1"/>
              <a:t>Výdavky budúcich období</a:t>
            </a:r>
            <a:r>
              <a:rPr lang="sk-SK" altLang="en-US" sz="2400"/>
              <a:t> sa účtujú náklady, ktoré súvisia s bežným účtovným obdobím, avšak výdavok, ktorý sa na ne vzťahuje, sa uskutoční až v nasledujúcom účtovnom období. Účtuje sa tu napríklad nájomné platené pozadu. Zúčtovanie výdavkov budúcich období sa zaúčtuje pri uskutočnení výdavku. </a:t>
            </a:r>
          </a:p>
        </p:txBody>
      </p:sp>
      <p:graphicFrame>
        <p:nvGraphicFramePr>
          <p:cNvPr id="876577" name="Group 33">
            <a:extLst>
              <a:ext uri="{FF2B5EF4-FFF2-40B4-BE49-F238E27FC236}">
                <a16:creationId xmlns:a16="http://schemas.microsoft.com/office/drawing/2014/main" id="{E5BAC93F-EA78-4E94-8573-D8CE10183CD3}"/>
              </a:ext>
            </a:extLst>
          </p:cNvPr>
          <p:cNvGraphicFramePr>
            <a:graphicFrameLocks noGrp="1"/>
          </p:cNvGraphicFramePr>
          <p:nvPr>
            <p:ph sz="quarter" idx="3"/>
          </p:nvPr>
        </p:nvGraphicFramePr>
        <p:xfrm>
          <a:off x="468313" y="3213100"/>
          <a:ext cx="7499350" cy="1079500"/>
        </p:xfrm>
        <a:graphic>
          <a:graphicData uri="http://schemas.openxmlformats.org/drawingml/2006/table">
            <a:tbl>
              <a:tblPr/>
              <a:tblGrid>
                <a:gridCol w="6191250">
                  <a:extLst>
                    <a:ext uri="{9D8B030D-6E8A-4147-A177-3AD203B41FA5}">
                      <a16:colId xmlns:a16="http://schemas.microsoft.com/office/drawing/2014/main" val="20000"/>
                    </a:ext>
                  </a:extLst>
                </a:gridCol>
                <a:gridCol w="654050">
                  <a:extLst>
                    <a:ext uri="{9D8B030D-6E8A-4147-A177-3AD203B41FA5}">
                      <a16:colId xmlns:a16="http://schemas.microsoft.com/office/drawing/2014/main" val="20001"/>
                    </a:ext>
                  </a:extLst>
                </a:gridCol>
                <a:gridCol w="654050">
                  <a:extLst>
                    <a:ext uri="{9D8B030D-6E8A-4147-A177-3AD203B41FA5}">
                      <a16:colId xmlns:a16="http://schemas.microsoft.com/office/drawing/2014/main" val="20002"/>
                    </a:ext>
                  </a:extLst>
                </a:gridCol>
              </a:tblGrid>
              <a:tr h="431800">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sk-SK" sz="1800" b="0" i="0" u="none" strike="noStrike" cap="none" normalizeH="0" baseline="0">
                          <a:ln>
                            <a:noFill/>
                          </a:ln>
                          <a:solidFill>
                            <a:schemeClr val="tx1"/>
                          </a:solidFill>
                          <a:effectLst/>
                          <a:latin typeface="Times New Roman" pitchFamily="18" charset="0"/>
                          <a:cs typeface="Times New Roman" pitchFamily="18" charset="0"/>
                        </a:rPr>
                        <a:t>Popis účtovného prípadu – účtovné obdobie X1</a:t>
                      </a:r>
                      <a:endParaRPr kumimoji="0" lang="sk-SK" sz="1800" b="0" i="0" u="none" strike="noStrike" cap="none" normalizeH="0" baseline="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sk-SK" sz="1800" b="0" i="0" u="none" strike="noStrike" cap="none" normalizeH="0" baseline="0">
                          <a:ln>
                            <a:noFill/>
                          </a:ln>
                          <a:solidFill>
                            <a:schemeClr val="tx1"/>
                          </a:solidFill>
                          <a:effectLst/>
                          <a:latin typeface="Times New Roman" pitchFamily="18" charset="0"/>
                          <a:cs typeface="Times New Roman" pitchFamily="18" charset="0"/>
                        </a:rPr>
                        <a:t>MD</a:t>
                      </a:r>
                      <a:endParaRPr kumimoji="0" lang="sk-SK" sz="18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sk-SK" sz="1800" b="0" i="0" u="none" strike="noStrike" cap="none" normalizeH="0" baseline="0">
                          <a:ln>
                            <a:noFill/>
                          </a:ln>
                          <a:solidFill>
                            <a:schemeClr val="tx1"/>
                          </a:solidFill>
                          <a:effectLst/>
                          <a:latin typeface="Times New Roman" pitchFamily="18" charset="0"/>
                          <a:cs typeface="Times New Roman" pitchFamily="18" charset="0"/>
                        </a:rPr>
                        <a:t>D</a:t>
                      </a:r>
                      <a:endParaRPr kumimoji="0" lang="sk-SK" sz="18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477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k-SK" sz="1800" b="0" i="0" u="none" strike="noStrike" cap="none" normalizeH="0" baseline="0">
                          <a:ln>
                            <a:noFill/>
                          </a:ln>
                          <a:solidFill>
                            <a:schemeClr val="tx1"/>
                          </a:solidFill>
                          <a:effectLst/>
                          <a:latin typeface="Times New Roman" pitchFamily="18" charset="0"/>
                        </a:rPr>
                        <a:t>Nájomné účtované do nákladov v účtovnom období X1 (účtované na základe zmluvy a interného účtovného dokladu)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sk-SK" sz="1800" b="0" i="0" u="none" strike="noStrike" cap="none" normalizeH="0" baseline="0">
                          <a:ln>
                            <a:noFill/>
                          </a:ln>
                          <a:solidFill>
                            <a:schemeClr val="tx1"/>
                          </a:solidFill>
                          <a:effectLst/>
                          <a:latin typeface="Times New Roman" pitchFamily="18" charset="0"/>
                          <a:cs typeface="Times New Roman" pitchFamily="18" charset="0"/>
                        </a:rPr>
                        <a:t>518</a:t>
                      </a:r>
                      <a:endParaRPr kumimoji="0" lang="sk-SK" sz="18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sk-SK" sz="1800" b="0" i="0" u="none" strike="noStrike" cap="none" normalizeH="0" baseline="0">
                          <a:ln>
                            <a:noFill/>
                          </a:ln>
                          <a:solidFill>
                            <a:schemeClr val="tx1"/>
                          </a:solidFill>
                          <a:effectLst/>
                          <a:latin typeface="Times New Roman" pitchFamily="18" charset="0"/>
                          <a:cs typeface="Times New Roman" pitchFamily="18" charset="0"/>
                        </a:rPr>
                        <a:t>383</a:t>
                      </a:r>
                      <a:endParaRPr kumimoji="0" lang="sk-SK" sz="18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876562" name="Group 18">
            <a:extLst>
              <a:ext uri="{FF2B5EF4-FFF2-40B4-BE49-F238E27FC236}">
                <a16:creationId xmlns:a16="http://schemas.microsoft.com/office/drawing/2014/main" id="{7FF36B93-16A5-49BE-9B04-6EE33C764C94}"/>
              </a:ext>
            </a:extLst>
          </p:cNvPr>
          <p:cNvGraphicFramePr>
            <a:graphicFrameLocks noGrp="1"/>
          </p:cNvGraphicFramePr>
          <p:nvPr>
            <p:ph sz="quarter" idx="2"/>
          </p:nvPr>
        </p:nvGraphicFramePr>
        <p:xfrm>
          <a:off x="468313" y="4508500"/>
          <a:ext cx="7488237" cy="1512888"/>
        </p:xfrm>
        <a:graphic>
          <a:graphicData uri="http://schemas.openxmlformats.org/drawingml/2006/table">
            <a:tbl>
              <a:tblPr/>
              <a:tblGrid>
                <a:gridCol w="6191250">
                  <a:extLst>
                    <a:ext uri="{9D8B030D-6E8A-4147-A177-3AD203B41FA5}">
                      <a16:colId xmlns:a16="http://schemas.microsoft.com/office/drawing/2014/main" val="20000"/>
                    </a:ext>
                  </a:extLst>
                </a:gridCol>
                <a:gridCol w="649287">
                  <a:extLst>
                    <a:ext uri="{9D8B030D-6E8A-4147-A177-3AD203B41FA5}">
                      <a16:colId xmlns:a16="http://schemas.microsoft.com/office/drawing/2014/main" val="20001"/>
                    </a:ext>
                  </a:extLst>
                </a:gridCol>
                <a:gridCol w="647700">
                  <a:extLst>
                    <a:ext uri="{9D8B030D-6E8A-4147-A177-3AD203B41FA5}">
                      <a16:colId xmlns:a16="http://schemas.microsoft.com/office/drawing/2014/main" val="20002"/>
                    </a:ext>
                  </a:extLst>
                </a:gridCol>
              </a:tblGrid>
              <a:tr h="43338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k-SK" sz="1800" b="0" i="0" u="none" strike="noStrike" cap="none" normalizeH="0" baseline="0">
                          <a:ln>
                            <a:noFill/>
                          </a:ln>
                          <a:solidFill>
                            <a:schemeClr val="tx1"/>
                          </a:solidFill>
                          <a:effectLst/>
                          <a:latin typeface="Times New Roman" pitchFamily="18" charset="0"/>
                          <a:cs typeface="Times New Roman" pitchFamily="18" charset="0"/>
                        </a:rPr>
                        <a:t>Popis účtovného prípadu – účtovné obdobie X2</a:t>
                      </a:r>
                      <a:endParaRPr kumimoji="0" lang="sk-SK" sz="1800" b="0" i="0" u="none" strike="noStrike" cap="none" normalizeH="0" baseline="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k-SK" sz="1800" b="0" i="0" u="none" strike="noStrike" cap="none" normalizeH="0" baseline="0">
                          <a:ln>
                            <a:noFill/>
                          </a:ln>
                          <a:solidFill>
                            <a:schemeClr val="tx1"/>
                          </a:solidFill>
                          <a:effectLst/>
                          <a:latin typeface="Times New Roman" pitchFamily="18" charset="0"/>
                          <a:cs typeface="Times New Roman" pitchFamily="18" charset="0"/>
                        </a:rPr>
                        <a:t>MD</a:t>
                      </a:r>
                      <a:endParaRPr kumimoji="0" lang="sk-SK" sz="18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k-SK" sz="1800" b="0" i="0" u="none" strike="noStrike" cap="none" normalizeH="0" baseline="0">
                          <a:ln>
                            <a:noFill/>
                          </a:ln>
                          <a:solidFill>
                            <a:schemeClr val="tx1"/>
                          </a:solidFill>
                          <a:effectLst/>
                          <a:latin typeface="Times New Roman" pitchFamily="18" charset="0"/>
                          <a:cs typeface="Times New Roman" pitchFamily="18" charset="0"/>
                        </a:rPr>
                        <a:t>D</a:t>
                      </a:r>
                      <a:endParaRPr kumimoji="0" lang="sk-SK" sz="18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0795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k-SK" sz="1800" b="0" i="0" u="none" strike="noStrike" cap="none" normalizeH="0" baseline="0">
                          <a:ln>
                            <a:noFill/>
                          </a:ln>
                          <a:solidFill>
                            <a:schemeClr val="tx1"/>
                          </a:solidFill>
                          <a:effectLst/>
                          <a:latin typeface="Times New Roman" pitchFamily="18" charset="0"/>
                        </a:rPr>
                        <a:t>Úhrada nájomného plateného pozadu v účtovnom období X2 (účtované na základe výpisu z bankového účtu)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k-SK" sz="1800" b="0" i="0" u="none" strike="noStrike" cap="none" normalizeH="0" baseline="0">
                          <a:ln>
                            <a:noFill/>
                          </a:ln>
                          <a:solidFill>
                            <a:schemeClr val="tx1"/>
                          </a:solidFill>
                          <a:effectLst/>
                          <a:latin typeface="Times New Roman" pitchFamily="18" charset="0"/>
                          <a:cs typeface="Times New Roman" pitchFamily="18" charset="0"/>
                        </a:rPr>
                        <a:t>383</a:t>
                      </a:r>
                      <a:endParaRPr kumimoji="0" lang="sk-SK" sz="18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k-SK" sz="1800" b="0" i="0" u="none" strike="noStrike" cap="none" normalizeH="0" baseline="0">
                          <a:ln>
                            <a:noFill/>
                          </a:ln>
                          <a:solidFill>
                            <a:schemeClr val="tx1"/>
                          </a:solidFill>
                          <a:effectLst/>
                          <a:latin typeface="Times New Roman" pitchFamily="18" charset="0"/>
                          <a:cs typeface="Times New Roman" pitchFamily="18" charset="0"/>
                        </a:rPr>
                        <a:t>221</a:t>
                      </a:r>
                      <a:endParaRPr kumimoji="0" lang="sk-SK" sz="18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Zástupný symbol päty 6">
            <a:extLst>
              <a:ext uri="{FF2B5EF4-FFF2-40B4-BE49-F238E27FC236}">
                <a16:creationId xmlns:a16="http://schemas.microsoft.com/office/drawing/2014/main" id="{79254A47-3886-49A5-9204-473F6EFED15C}"/>
              </a:ext>
            </a:extLst>
          </p:cNvPr>
          <p:cNvSpPr>
            <a:spLocks noGrp="1"/>
          </p:cNvSpPr>
          <p:nvPr>
            <p:ph type="ftr" sz="quarter" idx="11"/>
          </p:nvPr>
        </p:nvSpPr>
        <p:spPr/>
        <p:txBody>
          <a:bodyPr/>
          <a:lstStyle/>
          <a:p>
            <a:pPr>
              <a:defRPr/>
            </a:pPr>
            <a:r>
              <a:rPr lang="sk-SK"/>
              <a:t>Princípy účtovníctva</a:t>
            </a:r>
          </a:p>
        </p:txBody>
      </p:sp>
      <p:sp>
        <p:nvSpPr>
          <p:cNvPr id="73731" name="Zástupný symbol čísla snímky 7">
            <a:extLst>
              <a:ext uri="{FF2B5EF4-FFF2-40B4-BE49-F238E27FC236}">
                <a16:creationId xmlns:a16="http://schemas.microsoft.com/office/drawing/2014/main" id="{55BFE6BE-87FB-422B-A2B5-B3A2F01E622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5-35</a:t>
            </a:r>
          </a:p>
        </p:txBody>
      </p:sp>
      <p:sp>
        <p:nvSpPr>
          <p:cNvPr id="73732" name="Rectangle 2">
            <a:extLst>
              <a:ext uri="{FF2B5EF4-FFF2-40B4-BE49-F238E27FC236}">
                <a16:creationId xmlns:a16="http://schemas.microsoft.com/office/drawing/2014/main" id="{BCFE18AF-A16F-4B26-9632-23904979A80A}"/>
              </a:ext>
            </a:extLst>
          </p:cNvPr>
          <p:cNvSpPr>
            <a:spLocks noGrp="1" noChangeArrowheads="1"/>
          </p:cNvSpPr>
          <p:nvPr>
            <p:ph type="title"/>
          </p:nvPr>
        </p:nvSpPr>
        <p:spPr>
          <a:xfrm>
            <a:off x="457200" y="274638"/>
            <a:ext cx="8229600" cy="706437"/>
          </a:xfrm>
        </p:spPr>
        <p:txBody>
          <a:bodyPr/>
          <a:lstStyle/>
          <a:p>
            <a:pPr eaLnBrk="1" hangingPunct="1"/>
            <a:r>
              <a:rPr lang="sk-SK" altLang="en-US" sz="3200" b="1">
                <a:solidFill>
                  <a:srgbClr val="3D1FD3"/>
                </a:solidFill>
              </a:rPr>
              <a:t>Účet 385 – </a:t>
            </a:r>
            <a:r>
              <a:rPr lang="sk-SK" altLang="en-US" sz="3200" b="1" i="1">
                <a:solidFill>
                  <a:srgbClr val="3D1FD3"/>
                </a:solidFill>
              </a:rPr>
              <a:t>Príjmy budúcich období</a:t>
            </a:r>
          </a:p>
        </p:txBody>
      </p:sp>
      <p:sp>
        <p:nvSpPr>
          <p:cNvPr id="73733" name="Rectangle 3">
            <a:extLst>
              <a:ext uri="{FF2B5EF4-FFF2-40B4-BE49-F238E27FC236}">
                <a16:creationId xmlns:a16="http://schemas.microsoft.com/office/drawing/2014/main" id="{0FA156A0-2B6B-462A-B5CE-D9D2E79EE4BB}"/>
              </a:ext>
            </a:extLst>
          </p:cNvPr>
          <p:cNvSpPr>
            <a:spLocks noGrp="1" noChangeArrowheads="1"/>
          </p:cNvSpPr>
          <p:nvPr>
            <p:ph type="body" sz="half" idx="1"/>
          </p:nvPr>
        </p:nvSpPr>
        <p:spPr>
          <a:xfrm>
            <a:off x="457200" y="1125538"/>
            <a:ext cx="7427913" cy="1943100"/>
          </a:xfrm>
        </p:spPr>
        <p:txBody>
          <a:bodyPr/>
          <a:lstStyle/>
          <a:p>
            <a:pPr marL="0" indent="0" eaLnBrk="1" hangingPunct="1">
              <a:lnSpc>
                <a:spcPct val="80000"/>
              </a:lnSpc>
              <a:buFontTx/>
              <a:buNone/>
            </a:pPr>
            <a:r>
              <a:rPr lang="sk-SK" altLang="en-US" sz="2200"/>
              <a:t>Na účet 385 – </a:t>
            </a:r>
            <a:r>
              <a:rPr lang="sk-SK" altLang="en-US" sz="2200" i="1"/>
              <a:t>Príjmy budúcich období</a:t>
            </a:r>
            <a:r>
              <a:rPr lang="sk-SK" altLang="en-US" sz="2200"/>
              <a:t> sa účtujú výnosy, ktoré súvisia s bežným účtovným obdobím, ale príjem, ktorý sa na ne vzťahuje, sa uskutoční až v nasledujúcom účtovnom období. Príklad: prijímateľ nájomného si tu účtuje nájomné prijaté pozadu. Zúčtovanie príjmov budúcich období sa zaúčtuje pri inkase peňažných prostriedkov.</a:t>
            </a:r>
            <a:r>
              <a:rPr lang="sk-SK" altLang="en-US" sz="2400"/>
              <a:t> </a:t>
            </a:r>
          </a:p>
        </p:txBody>
      </p:sp>
      <p:graphicFrame>
        <p:nvGraphicFramePr>
          <p:cNvPr id="878625" name="Group 33">
            <a:extLst>
              <a:ext uri="{FF2B5EF4-FFF2-40B4-BE49-F238E27FC236}">
                <a16:creationId xmlns:a16="http://schemas.microsoft.com/office/drawing/2014/main" id="{3B2F18C5-7D9E-44D3-96E8-71111880EB28}"/>
              </a:ext>
            </a:extLst>
          </p:cNvPr>
          <p:cNvGraphicFramePr>
            <a:graphicFrameLocks noGrp="1"/>
          </p:cNvGraphicFramePr>
          <p:nvPr>
            <p:ph sz="quarter" idx="3"/>
          </p:nvPr>
        </p:nvGraphicFramePr>
        <p:xfrm>
          <a:off x="468313" y="3213100"/>
          <a:ext cx="7499350" cy="1079500"/>
        </p:xfrm>
        <a:graphic>
          <a:graphicData uri="http://schemas.openxmlformats.org/drawingml/2006/table">
            <a:tbl>
              <a:tblPr/>
              <a:tblGrid>
                <a:gridCol w="6191250">
                  <a:extLst>
                    <a:ext uri="{9D8B030D-6E8A-4147-A177-3AD203B41FA5}">
                      <a16:colId xmlns:a16="http://schemas.microsoft.com/office/drawing/2014/main" val="20000"/>
                    </a:ext>
                  </a:extLst>
                </a:gridCol>
                <a:gridCol w="654050">
                  <a:extLst>
                    <a:ext uri="{9D8B030D-6E8A-4147-A177-3AD203B41FA5}">
                      <a16:colId xmlns:a16="http://schemas.microsoft.com/office/drawing/2014/main" val="20001"/>
                    </a:ext>
                  </a:extLst>
                </a:gridCol>
                <a:gridCol w="654050">
                  <a:extLst>
                    <a:ext uri="{9D8B030D-6E8A-4147-A177-3AD203B41FA5}">
                      <a16:colId xmlns:a16="http://schemas.microsoft.com/office/drawing/2014/main" val="20002"/>
                    </a:ext>
                  </a:extLst>
                </a:gridCol>
              </a:tblGrid>
              <a:tr h="431800">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sk-SK" sz="1800" b="0" i="0" u="none" strike="noStrike" cap="none" normalizeH="0" baseline="0">
                          <a:ln>
                            <a:noFill/>
                          </a:ln>
                          <a:solidFill>
                            <a:schemeClr val="tx1"/>
                          </a:solidFill>
                          <a:effectLst/>
                          <a:latin typeface="Times New Roman" pitchFamily="18" charset="0"/>
                          <a:cs typeface="Times New Roman" pitchFamily="18" charset="0"/>
                        </a:rPr>
                        <a:t>Popis účtovného prípadu – účtovné obdobie X1</a:t>
                      </a:r>
                      <a:endParaRPr kumimoji="0" lang="sk-SK" sz="1800" b="0" i="0" u="none" strike="noStrike" cap="none" normalizeH="0" baseline="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sk-SK" sz="1800" b="0" i="0" u="none" strike="noStrike" cap="none" normalizeH="0" baseline="0">
                          <a:ln>
                            <a:noFill/>
                          </a:ln>
                          <a:solidFill>
                            <a:schemeClr val="tx1"/>
                          </a:solidFill>
                          <a:effectLst/>
                          <a:latin typeface="Times New Roman" pitchFamily="18" charset="0"/>
                          <a:cs typeface="Times New Roman" pitchFamily="18" charset="0"/>
                        </a:rPr>
                        <a:t>MD</a:t>
                      </a:r>
                      <a:endParaRPr kumimoji="0" lang="sk-SK" sz="18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sk-SK" sz="1800" b="0" i="0" u="none" strike="noStrike" cap="none" normalizeH="0" baseline="0">
                          <a:ln>
                            <a:noFill/>
                          </a:ln>
                          <a:solidFill>
                            <a:schemeClr val="tx1"/>
                          </a:solidFill>
                          <a:effectLst/>
                          <a:latin typeface="Times New Roman" pitchFamily="18" charset="0"/>
                          <a:cs typeface="Times New Roman" pitchFamily="18" charset="0"/>
                        </a:rPr>
                        <a:t>D</a:t>
                      </a:r>
                      <a:endParaRPr kumimoji="0" lang="sk-SK" sz="18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477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k-SK" sz="1800" b="0" i="0" u="none" strike="noStrike" cap="none" normalizeH="0" baseline="0">
                          <a:ln>
                            <a:noFill/>
                          </a:ln>
                          <a:solidFill>
                            <a:schemeClr val="tx1"/>
                          </a:solidFill>
                          <a:effectLst/>
                          <a:latin typeface="Times New Roman" pitchFamily="18" charset="0"/>
                        </a:rPr>
                        <a:t>Nájomné účtované do výnosov v účtovnom období X1 (účtované na základe zmluvy a interného účtovného dokladu)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sk-SK" sz="1800" b="0" i="0" u="none" strike="noStrike" cap="none" normalizeH="0" baseline="0">
                          <a:ln>
                            <a:noFill/>
                          </a:ln>
                          <a:solidFill>
                            <a:schemeClr val="tx1"/>
                          </a:solidFill>
                          <a:effectLst/>
                          <a:latin typeface="Times New Roman" pitchFamily="18" charset="0"/>
                          <a:cs typeface="Times New Roman" pitchFamily="18" charset="0"/>
                        </a:rPr>
                        <a:t>385</a:t>
                      </a:r>
                      <a:endParaRPr kumimoji="0" lang="sk-SK" sz="18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sk-SK" sz="1800" b="0" i="0" u="none" strike="noStrike" cap="none" normalizeH="0" baseline="0">
                          <a:ln>
                            <a:noFill/>
                          </a:ln>
                          <a:solidFill>
                            <a:schemeClr val="tx1"/>
                          </a:solidFill>
                          <a:effectLst/>
                          <a:latin typeface="Times New Roman" pitchFamily="18" charset="0"/>
                          <a:cs typeface="Times New Roman" pitchFamily="18" charset="0"/>
                        </a:rPr>
                        <a:t>602</a:t>
                      </a:r>
                      <a:endParaRPr kumimoji="0" lang="sk-SK" sz="18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878626" name="Group 34">
            <a:extLst>
              <a:ext uri="{FF2B5EF4-FFF2-40B4-BE49-F238E27FC236}">
                <a16:creationId xmlns:a16="http://schemas.microsoft.com/office/drawing/2014/main" id="{6CAE44B8-5620-4201-8BE9-B4FFE16C9BBE}"/>
              </a:ext>
            </a:extLst>
          </p:cNvPr>
          <p:cNvGraphicFramePr>
            <a:graphicFrameLocks noGrp="1"/>
          </p:cNvGraphicFramePr>
          <p:nvPr>
            <p:ph sz="quarter" idx="2"/>
          </p:nvPr>
        </p:nvGraphicFramePr>
        <p:xfrm>
          <a:off x="468313" y="4508500"/>
          <a:ext cx="7488237" cy="1152525"/>
        </p:xfrm>
        <a:graphic>
          <a:graphicData uri="http://schemas.openxmlformats.org/drawingml/2006/table">
            <a:tbl>
              <a:tblPr/>
              <a:tblGrid>
                <a:gridCol w="6191250">
                  <a:extLst>
                    <a:ext uri="{9D8B030D-6E8A-4147-A177-3AD203B41FA5}">
                      <a16:colId xmlns:a16="http://schemas.microsoft.com/office/drawing/2014/main" val="20000"/>
                    </a:ext>
                  </a:extLst>
                </a:gridCol>
                <a:gridCol w="649287">
                  <a:extLst>
                    <a:ext uri="{9D8B030D-6E8A-4147-A177-3AD203B41FA5}">
                      <a16:colId xmlns:a16="http://schemas.microsoft.com/office/drawing/2014/main" val="20001"/>
                    </a:ext>
                  </a:extLst>
                </a:gridCol>
                <a:gridCol w="647700">
                  <a:extLst>
                    <a:ext uri="{9D8B030D-6E8A-4147-A177-3AD203B41FA5}">
                      <a16:colId xmlns:a16="http://schemas.microsoft.com/office/drawing/2014/main" val="20002"/>
                    </a:ext>
                  </a:extLst>
                </a:gridCol>
              </a:tblGrid>
              <a:tr h="36830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k-SK" sz="1800" b="0" i="0" u="none" strike="noStrike" cap="none" normalizeH="0" baseline="0">
                          <a:ln>
                            <a:noFill/>
                          </a:ln>
                          <a:solidFill>
                            <a:schemeClr val="tx1"/>
                          </a:solidFill>
                          <a:effectLst/>
                          <a:latin typeface="Times New Roman" pitchFamily="18" charset="0"/>
                          <a:cs typeface="Times New Roman" pitchFamily="18" charset="0"/>
                        </a:rPr>
                        <a:t>Popis účtovného prípadu – účtovné obdobie X2</a:t>
                      </a:r>
                      <a:endParaRPr kumimoji="0" lang="sk-SK" sz="1800" b="0" i="0" u="none" strike="noStrike" cap="none" normalizeH="0" baseline="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k-SK" sz="1800" b="0" i="0" u="none" strike="noStrike" cap="none" normalizeH="0" baseline="0">
                          <a:ln>
                            <a:noFill/>
                          </a:ln>
                          <a:solidFill>
                            <a:schemeClr val="tx1"/>
                          </a:solidFill>
                          <a:effectLst/>
                          <a:latin typeface="Times New Roman" pitchFamily="18" charset="0"/>
                          <a:cs typeface="Times New Roman" pitchFamily="18" charset="0"/>
                        </a:rPr>
                        <a:t>MD</a:t>
                      </a:r>
                      <a:endParaRPr kumimoji="0" lang="sk-SK" sz="18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k-SK" sz="1800" b="0" i="0" u="none" strike="noStrike" cap="none" normalizeH="0" baseline="0">
                          <a:ln>
                            <a:noFill/>
                          </a:ln>
                          <a:solidFill>
                            <a:schemeClr val="tx1"/>
                          </a:solidFill>
                          <a:effectLst/>
                          <a:latin typeface="Times New Roman" pitchFamily="18" charset="0"/>
                          <a:cs typeface="Times New Roman" pitchFamily="18" charset="0"/>
                        </a:rPr>
                        <a:t>D</a:t>
                      </a:r>
                      <a:endParaRPr kumimoji="0" lang="sk-SK" sz="18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8422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k-SK" sz="1800" b="0" i="0" u="none" strike="noStrike" cap="none" normalizeH="0" baseline="0">
                          <a:ln>
                            <a:noFill/>
                          </a:ln>
                          <a:solidFill>
                            <a:schemeClr val="tx1"/>
                          </a:solidFill>
                          <a:effectLst/>
                          <a:latin typeface="Times New Roman" pitchFamily="18" charset="0"/>
                        </a:rPr>
                        <a:t>Inkaso nájomného plateného pozadu v účtovnom období X2 (účtované na základe výpisu z bankového účtu)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k-SK" sz="1800" b="0" i="0" u="none" strike="noStrike" cap="none" normalizeH="0" baseline="0">
                          <a:ln>
                            <a:noFill/>
                          </a:ln>
                          <a:solidFill>
                            <a:schemeClr val="tx1"/>
                          </a:solidFill>
                          <a:effectLst/>
                          <a:latin typeface="Times New Roman" pitchFamily="18" charset="0"/>
                          <a:cs typeface="Times New Roman" pitchFamily="18" charset="0"/>
                        </a:rPr>
                        <a:t>221</a:t>
                      </a:r>
                      <a:endParaRPr kumimoji="0" lang="sk-SK" sz="18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k-SK" sz="1800" b="0" i="0" u="none" strike="noStrike" cap="none" normalizeH="0" baseline="0">
                          <a:ln>
                            <a:noFill/>
                          </a:ln>
                          <a:solidFill>
                            <a:schemeClr val="tx1"/>
                          </a:solidFill>
                          <a:effectLst/>
                          <a:latin typeface="Times New Roman" pitchFamily="18" charset="0"/>
                          <a:cs typeface="Times New Roman" pitchFamily="18" charset="0"/>
                        </a:rPr>
                        <a:t>385</a:t>
                      </a:r>
                      <a:endParaRPr kumimoji="0" lang="sk-SK" sz="18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772C3E0C-A489-49A1-95B9-FF2E1D983241}"/>
              </a:ext>
            </a:extLst>
          </p:cNvPr>
          <p:cNvSpPr>
            <a:spLocks noGrp="1"/>
          </p:cNvSpPr>
          <p:nvPr>
            <p:ph type="ftr" sz="quarter" idx="11"/>
          </p:nvPr>
        </p:nvSpPr>
        <p:spPr/>
        <p:txBody>
          <a:bodyPr/>
          <a:lstStyle/>
          <a:p>
            <a:pPr>
              <a:defRPr/>
            </a:pPr>
            <a:r>
              <a:rPr lang="sk-SK"/>
              <a:t>Princípy účtovníctva</a:t>
            </a:r>
          </a:p>
        </p:txBody>
      </p:sp>
      <p:sp>
        <p:nvSpPr>
          <p:cNvPr id="75779" name="Zástupný symbol čísla snímky 5">
            <a:extLst>
              <a:ext uri="{FF2B5EF4-FFF2-40B4-BE49-F238E27FC236}">
                <a16:creationId xmlns:a16="http://schemas.microsoft.com/office/drawing/2014/main" id="{F29672BF-5D97-458F-890F-068D46A0959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5-36</a:t>
            </a:r>
          </a:p>
        </p:txBody>
      </p:sp>
      <p:sp>
        <p:nvSpPr>
          <p:cNvPr id="75780" name="Rectangle 2">
            <a:extLst>
              <a:ext uri="{FF2B5EF4-FFF2-40B4-BE49-F238E27FC236}">
                <a16:creationId xmlns:a16="http://schemas.microsoft.com/office/drawing/2014/main" id="{1A7B4150-72DF-429F-BCDB-440458FE9C9F}"/>
              </a:ext>
            </a:extLst>
          </p:cNvPr>
          <p:cNvSpPr>
            <a:spLocks noGrp="1" noChangeArrowheads="1"/>
          </p:cNvSpPr>
          <p:nvPr>
            <p:ph type="title"/>
          </p:nvPr>
        </p:nvSpPr>
        <p:spPr>
          <a:xfrm>
            <a:off x="468313" y="115888"/>
            <a:ext cx="8229600" cy="865187"/>
          </a:xfrm>
        </p:spPr>
        <p:txBody>
          <a:bodyPr/>
          <a:lstStyle/>
          <a:p>
            <a:pPr eaLnBrk="1" hangingPunct="1"/>
            <a:r>
              <a:rPr lang="sk-SK" altLang="en-US" sz="3200" b="1">
                <a:solidFill>
                  <a:srgbClr val="3D1FD3"/>
                </a:solidFill>
              </a:rPr>
              <a:t>Ďalšie prípravné práce pred uzavretím účtovných kníh</a:t>
            </a:r>
          </a:p>
        </p:txBody>
      </p:sp>
      <p:sp>
        <p:nvSpPr>
          <p:cNvPr id="75781" name="Rectangle 3">
            <a:extLst>
              <a:ext uri="{FF2B5EF4-FFF2-40B4-BE49-F238E27FC236}">
                <a16:creationId xmlns:a16="http://schemas.microsoft.com/office/drawing/2014/main" id="{A4E061AD-4BF9-44D4-AB0D-21985300A576}"/>
              </a:ext>
            </a:extLst>
          </p:cNvPr>
          <p:cNvSpPr>
            <a:spLocks noGrp="1" noChangeArrowheads="1"/>
          </p:cNvSpPr>
          <p:nvPr>
            <p:ph type="body" idx="1"/>
          </p:nvPr>
        </p:nvSpPr>
        <p:spPr>
          <a:xfrm>
            <a:off x="468313" y="1052513"/>
            <a:ext cx="8229600" cy="5473700"/>
          </a:xfrm>
        </p:spPr>
        <p:txBody>
          <a:bodyPr/>
          <a:lstStyle/>
          <a:p>
            <a:pPr eaLnBrk="1" hangingPunct="1">
              <a:lnSpc>
                <a:spcPct val="80000"/>
              </a:lnSpc>
            </a:pPr>
            <a:r>
              <a:rPr lang="pl-PL" altLang="en-US" sz="1800" b="1"/>
              <a:t>Prepočet majetku a záväzkov v cudzej mene na slovenskú menu   </a:t>
            </a:r>
            <a:r>
              <a:rPr lang="pl-PL" altLang="en-US" sz="1800"/>
              <a:t>Majetok (napríklad pohľadávky) a záväzky v cudzej mene sa ku dňu, ku ktorému sa zostavuje účtovná závierka, prepočítajú na slovenskú menu (€) podľa kurzového lístka NBS z toho dňa</a:t>
            </a:r>
            <a:endParaRPr lang="pl-PL" altLang="en-US" sz="1800" b="1" i="1"/>
          </a:p>
          <a:p>
            <a:pPr eaLnBrk="1" hangingPunct="1">
              <a:lnSpc>
                <a:spcPct val="80000"/>
              </a:lnSpc>
            </a:pPr>
            <a:r>
              <a:rPr lang="pl-PL" altLang="en-US" sz="1800" b="1"/>
              <a:t>Zaúčtovanie účtovných prípadov na účtoch, ktoré nesmú mať konečný zostatok   </a:t>
            </a:r>
            <a:r>
              <a:rPr lang="pl-PL" altLang="en-US" sz="1800"/>
              <a:t>Zostatky niektorých účtov musia byť ku dňu, ku ktorému sa zostavuje účtovná závierka, nulové (napríklad účty 111 – </a:t>
            </a:r>
            <a:r>
              <a:rPr lang="pl-PL" altLang="en-US" sz="1800" i="1"/>
              <a:t>Obstaranie materiálu</a:t>
            </a:r>
            <a:r>
              <a:rPr lang="pl-PL" altLang="en-US" sz="1800"/>
              <a:t> a 131 – </a:t>
            </a:r>
            <a:r>
              <a:rPr lang="pl-PL" altLang="en-US" sz="1800" i="1"/>
              <a:t>Obstaranie tovaru). </a:t>
            </a:r>
            <a:r>
              <a:rPr lang="pl-PL" altLang="en-US" sz="1800"/>
              <a:t>Ak tieto účty majú zostatky, musia sa preúčtovať na iné účty v súlade s existujúcim stavom</a:t>
            </a:r>
          </a:p>
          <a:p>
            <a:pPr eaLnBrk="1" hangingPunct="1">
              <a:lnSpc>
                <a:spcPct val="80000"/>
              </a:lnSpc>
            </a:pPr>
            <a:r>
              <a:rPr lang="pl-PL" altLang="en-US" sz="1800" b="1"/>
              <a:t>Odložená daň z príjmov   </a:t>
            </a:r>
            <a:r>
              <a:rPr lang="pl-PL" altLang="en-US" sz="1800"/>
              <a:t>Odložená daň z príjmov sa účtuje pri dočasných rozdieloch medzi účtovnou hodnotou majetku a účtovnou hodnotou záväzkov vykázanou v súvahe a ich daňovou základňou. </a:t>
            </a:r>
            <a:r>
              <a:rPr lang="pl-PL" altLang="en-US" sz="1800" b="1"/>
              <a:t>Odložená daň nemá žiadny vplyv na povinnosť platiť ani na výšku štandardnej dane z príjmov – je to len účtovná kategória na dosiahnutie lepšieho zobrazenia situácie a výnosnosti firmy. </a:t>
            </a:r>
            <a:r>
              <a:rPr lang="pl-PL" altLang="en-US" sz="1800"/>
              <a:t>Príklad: Pri kúpe auta za 20 000 €, ktoré sa podnik rozhodne účtovne odpisovať 8 rokov sa za prvý rok účtovne odpíše 2 500 €, daňovo 5 000 €. Na základe toho podnik v prvom roku zaplatí nižšiu daň (v porovnaní s daňou odvodenou z účtovného zisku). </a:t>
            </a:r>
            <a:r>
              <a:rPr lang="sk-SK" altLang="en-US" sz="1800"/>
              <a:t>Po 4 rokoch však auto bude daňovo odpísané a podnik začne platiť vyššiu daň. Teda v prvých 4 rokoch si podnik dane „odkladal“ a od 5. roku ich bude splácať. Konkrétne: </a:t>
            </a:r>
            <a:r>
              <a:rPr lang="pl-PL" altLang="en-US" sz="1800" b="1"/>
              <a:t>V prvom roku sme daňovo odpísali z auta 5 000 € a účtovne len 2 500 €, zaplatili sme nižšiu daň o (5000-2500)x0,21 = 525 €. Toto je hodnota odloženej dane, ktorá sa zaúčtuje na 592/481</a:t>
            </a:r>
            <a:endParaRPr lang="sk-SK" altLang="en-US" sz="1800"/>
          </a:p>
          <a:p>
            <a:pPr eaLnBrk="1" hangingPunct="1">
              <a:lnSpc>
                <a:spcPct val="80000"/>
              </a:lnSpc>
            </a:pPr>
            <a:endParaRPr lang="sk-SK" altLang="en-US" sz="18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C1BFCD45-B672-4AE6-BBF3-A5A5833873B7}"/>
              </a:ext>
            </a:extLst>
          </p:cNvPr>
          <p:cNvSpPr>
            <a:spLocks noGrp="1"/>
          </p:cNvSpPr>
          <p:nvPr>
            <p:ph type="ftr" sz="quarter" idx="11"/>
          </p:nvPr>
        </p:nvSpPr>
        <p:spPr/>
        <p:txBody>
          <a:bodyPr/>
          <a:lstStyle/>
          <a:p>
            <a:pPr>
              <a:defRPr/>
            </a:pPr>
            <a:r>
              <a:rPr lang="sk-SK"/>
              <a:t>Princípy účtovníctva</a:t>
            </a:r>
          </a:p>
        </p:txBody>
      </p:sp>
      <p:sp>
        <p:nvSpPr>
          <p:cNvPr id="77827" name="Zástupný symbol čísla snímky 5">
            <a:extLst>
              <a:ext uri="{FF2B5EF4-FFF2-40B4-BE49-F238E27FC236}">
                <a16:creationId xmlns:a16="http://schemas.microsoft.com/office/drawing/2014/main" id="{0094AB85-833D-43D1-B08F-4F6824DC626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5-37</a:t>
            </a:r>
          </a:p>
        </p:txBody>
      </p:sp>
      <p:sp>
        <p:nvSpPr>
          <p:cNvPr id="77828" name="Rectangle 2">
            <a:extLst>
              <a:ext uri="{FF2B5EF4-FFF2-40B4-BE49-F238E27FC236}">
                <a16:creationId xmlns:a16="http://schemas.microsoft.com/office/drawing/2014/main" id="{F4F366BC-E9E8-4ACD-8435-6EE40C5835F4}"/>
              </a:ext>
            </a:extLst>
          </p:cNvPr>
          <p:cNvSpPr>
            <a:spLocks noGrp="1" noChangeArrowheads="1"/>
          </p:cNvSpPr>
          <p:nvPr>
            <p:ph type="title"/>
          </p:nvPr>
        </p:nvSpPr>
        <p:spPr>
          <a:xfrm>
            <a:off x="457200" y="274638"/>
            <a:ext cx="8229600" cy="706437"/>
          </a:xfrm>
        </p:spPr>
        <p:txBody>
          <a:bodyPr/>
          <a:lstStyle/>
          <a:p>
            <a:pPr eaLnBrk="1" hangingPunct="1"/>
            <a:r>
              <a:rPr lang="pl-PL" altLang="en-US" sz="3200" b="1">
                <a:solidFill>
                  <a:srgbClr val="3D1FD3"/>
                </a:solidFill>
              </a:rPr>
              <a:t>Zabezpečenie zásady opatrnosti</a:t>
            </a:r>
            <a:endParaRPr lang="sk-SK" altLang="en-US" sz="3200" b="1">
              <a:solidFill>
                <a:srgbClr val="3D1FD3"/>
              </a:solidFill>
            </a:endParaRPr>
          </a:p>
        </p:txBody>
      </p:sp>
      <p:sp>
        <p:nvSpPr>
          <p:cNvPr id="77829" name="Rectangle 3">
            <a:extLst>
              <a:ext uri="{FF2B5EF4-FFF2-40B4-BE49-F238E27FC236}">
                <a16:creationId xmlns:a16="http://schemas.microsoft.com/office/drawing/2014/main" id="{D1CF7AE1-152E-44F4-9645-2A6674416038}"/>
              </a:ext>
            </a:extLst>
          </p:cNvPr>
          <p:cNvSpPr>
            <a:spLocks noGrp="1" noChangeArrowheads="1"/>
          </p:cNvSpPr>
          <p:nvPr>
            <p:ph type="body" idx="1"/>
          </p:nvPr>
        </p:nvSpPr>
        <p:spPr>
          <a:xfrm>
            <a:off x="457200" y="1052513"/>
            <a:ext cx="8229600" cy="5073650"/>
          </a:xfrm>
        </p:spPr>
        <p:txBody>
          <a:bodyPr/>
          <a:lstStyle/>
          <a:p>
            <a:pPr eaLnBrk="1" hangingPunct="1">
              <a:lnSpc>
                <a:spcPct val="80000"/>
              </a:lnSpc>
            </a:pPr>
            <a:r>
              <a:rPr lang="pl-PL" altLang="en-US" sz="2000"/>
              <a:t>V účtovnej závierke sa musia zohľadniť predpokladané riziká, straty a znehodnotenia, ktoré sa dotýkajú majetku a záväzkov a ktoré sú známe ku dňu zostavenia účtovnej závierky</a:t>
            </a:r>
          </a:p>
          <a:p>
            <a:pPr eaLnBrk="1" hangingPunct="1">
              <a:lnSpc>
                <a:spcPct val="80000"/>
              </a:lnSpc>
            </a:pPr>
            <a:r>
              <a:rPr lang="pl-PL" altLang="en-US" sz="2000"/>
              <a:t>Ak je hodnota </a:t>
            </a:r>
            <a:r>
              <a:rPr lang="pl-PL" altLang="en-US" sz="2000" b="1"/>
              <a:t>majetku</a:t>
            </a:r>
            <a:r>
              <a:rPr lang="pl-PL" altLang="en-US" sz="2000"/>
              <a:t> v účtovníctve </a:t>
            </a:r>
            <a:r>
              <a:rPr lang="pl-PL" altLang="en-US" sz="2000" b="1"/>
              <a:t>vyššia </a:t>
            </a:r>
            <a:r>
              <a:rPr lang="pl-PL" altLang="en-US" sz="2000"/>
              <a:t>ako je jeho hodnota po zohľadnení predpokladaných rizík, strát a znížení, účtujú sa</a:t>
            </a:r>
          </a:p>
          <a:p>
            <a:pPr lvl="1" eaLnBrk="1" hangingPunct="1">
              <a:lnSpc>
                <a:spcPct val="80000"/>
              </a:lnSpc>
            </a:pPr>
            <a:r>
              <a:rPr lang="pl-PL" altLang="en-US" sz="1800"/>
              <a:t>v prípade </a:t>
            </a:r>
            <a:r>
              <a:rPr lang="pl-PL" altLang="en-US" sz="1800" b="1"/>
              <a:t>trvalého</a:t>
            </a:r>
            <a:r>
              <a:rPr lang="pl-PL" altLang="en-US" sz="1800"/>
              <a:t> zníženie hodnoty</a:t>
            </a:r>
          </a:p>
          <a:p>
            <a:pPr lvl="2" eaLnBrk="1" hangingPunct="1">
              <a:lnSpc>
                <a:spcPct val="80000"/>
              </a:lnSpc>
            </a:pPr>
            <a:r>
              <a:rPr lang="pl-PL" altLang="en-US" sz="1600"/>
              <a:t>v dôsledku opotrebenia – odpisy dlhodobého majetku</a:t>
            </a:r>
          </a:p>
          <a:p>
            <a:pPr lvl="2" eaLnBrk="1" hangingPunct="1">
              <a:lnSpc>
                <a:spcPct val="80000"/>
              </a:lnSpc>
            </a:pPr>
            <a:r>
              <a:rPr lang="pl-PL" altLang="en-US" sz="1600"/>
              <a:t>mimoriadny odpis pohľadávky alebo iného majetku</a:t>
            </a:r>
          </a:p>
          <a:p>
            <a:pPr lvl="2" eaLnBrk="1" hangingPunct="1">
              <a:lnSpc>
                <a:spcPct val="80000"/>
              </a:lnSpc>
            </a:pPr>
            <a:r>
              <a:rPr lang="pl-PL" altLang="en-US" sz="1600"/>
              <a:t>v dôsledku škody – škoda = neodstrániteľné poškodenie alebo zničenie majetku.</a:t>
            </a:r>
          </a:p>
          <a:p>
            <a:pPr lvl="1" eaLnBrk="1" hangingPunct="1">
              <a:lnSpc>
                <a:spcPct val="80000"/>
              </a:lnSpc>
            </a:pPr>
            <a:r>
              <a:rPr lang="pl-PL" altLang="en-US" sz="1800"/>
              <a:t>v prípade </a:t>
            </a:r>
            <a:r>
              <a:rPr lang="pl-PL" altLang="en-US" sz="1800" b="1"/>
              <a:t>prechodného</a:t>
            </a:r>
            <a:r>
              <a:rPr lang="pl-PL" altLang="en-US" sz="1800"/>
              <a:t> zníženia hodnoty – opravné položky. Opravné položky sa zrušia, ak zanikne riziko, ktoré vyvolalo ich vznik. Účtujú sa ako náklad a ich zrušenie sa účtuje ako zníženie nákladu</a:t>
            </a:r>
          </a:p>
          <a:p>
            <a:pPr eaLnBrk="1" hangingPunct="1">
              <a:lnSpc>
                <a:spcPct val="80000"/>
              </a:lnSpc>
            </a:pPr>
            <a:r>
              <a:rPr lang="pl-PL" altLang="en-US" sz="2000"/>
              <a:t>Ak je hodnota </a:t>
            </a:r>
            <a:r>
              <a:rPr lang="pl-PL" altLang="en-US" sz="2000" b="1"/>
              <a:t>záväzkov</a:t>
            </a:r>
            <a:r>
              <a:rPr lang="pl-PL" altLang="en-US" sz="2000"/>
              <a:t> v účtovníctve nižšia ako je ich hodnota po zohľadnení predpokladaných rizík a strát, účtujú sa rezervy (teda rezervy sú záväzky s neurčitým časovým vymedzením alebo výškou). Rezervy sa zrušia keď pominie dôvod ich vzniku. Účtujú sa podvojne do nákladov a ich zrušenie sa účtuje ako zníženie nákladu</a:t>
            </a:r>
            <a:endParaRPr lang="sk-SK" altLang="en-US" sz="2000"/>
          </a:p>
          <a:p>
            <a:pPr eaLnBrk="1" hangingPunct="1">
              <a:lnSpc>
                <a:spcPct val="80000"/>
              </a:lnSpc>
            </a:pPr>
            <a:endParaRPr lang="sk-SK" altLang="en-US" sz="20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C753CE10-5323-41A0-AEE4-4957DAA9487C}"/>
              </a:ext>
            </a:extLst>
          </p:cNvPr>
          <p:cNvSpPr>
            <a:spLocks noGrp="1"/>
          </p:cNvSpPr>
          <p:nvPr>
            <p:ph type="ftr" sz="quarter" idx="11"/>
          </p:nvPr>
        </p:nvSpPr>
        <p:spPr/>
        <p:txBody>
          <a:bodyPr/>
          <a:lstStyle/>
          <a:p>
            <a:pPr>
              <a:defRPr/>
            </a:pPr>
            <a:r>
              <a:rPr lang="sk-SK"/>
              <a:t>Princípy účtovníctva</a:t>
            </a:r>
          </a:p>
        </p:txBody>
      </p:sp>
      <p:sp>
        <p:nvSpPr>
          <p:cNvPr id="79875" name="Zástupný symbol čísla snímky 5">
            <a:extLst>
              <a:ext uri="{FF2B5EF4-FFF2-40B4-BE49-F238E27FC236}">
                <a16:creationId xmlns:a16="http://schemas.microsoft.com/office/drawing/2014/main" id="{972B3547-44E7-474B-85FD-49AB17E49C0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5-38</a:t>
            </a:r>
          </a:p>
        </p:txBody>
      </p:sp>
      <p:sp>
        <p:nvSpPr>
          <p:cNvPr id="79876" name="Rectangle 2">
            <a:extLst>
              <a:ext uri="{FF2B5EF4-FFF2-40B4-BE49-F238E27FC236}">
                <a16:creationId xmlns:a16="http://schemas.microsoft.com/office/drawing/2014/main" id="{C4D0CD58-A599-4A25-A612-29A8D4FB61D4}"/>
              </a:ext>
            </a:extLst>
          </p:cNvPr>
          <p:cNvSpPr>
            <a:spLocks noGrp="1" noChangeArrowheads="1"/>
          </p:cNvSpPr>
          <p:nvPr>
            <p:ph type="title"/>
          </p:nvPr>
        </p:nvSpPr>
        <p:spPr>
          <a:xfrm>
            <a:off x="457200" y="274638"/>
            <a:ext cx="8229600" cy="561975"/>
          </a:xfrm>
        </p:spPr>
        <p:txBody>
          <a:bodyPr/>
          <a:lstStyle/>
          <a:p>
            <a:pPr eaLnBrk="1" hangingPunct="1"/>
            <a:r>
              <a:rPr lang="sk-SK" altLang="en-US" sz="3200" b="1">
                <a:solidFill>
                  <a:srgbClr val="3D1FD3"/>
                </a:solidFill>
              </a:rPr>
              <a:t>Úprava hodnoty dlhodobého majetku</a:t>
            </a:r>
          </a:p>
        </p:txBody>
      </p:sp>
      <p:sp>
        <p:nvSpPr>
          <p:cNvPr id="79877" name="Rectangle 3">
            <a:extLst>
              <a:ext uri="{FF2B5EF4-FFF2-40B4-BE49-F238E27FC236}">
                <a16:creationId xmlns:a16="http://schemas.microsoft.com/office/drawing/2014/main" id="{8543649C-6AB6-4E44-8A30-32A3FB7F6FD2}"/>
              </a:ext>
            </a:extLst>
          </p:cNvPr>
          <p:cNvSpPr>
            <a:spLocks noGrp="1" noChangeArrowheads="1"/>
          </p:cNvSpPr>
          <p:nvPr>
            <p:ph type="body" idx="1"/>
          </p:nvPr>
        </p:nvSpPr>
        <p:spPr>
          <a:xfrm>
            <a:off x="457200" y="908050"/>
            <a:ext cx="8229600" cy="5218113"/>
          </a:xfrm>
        </p:spPr>
        <p:txBody>
          <a:bodyPr/>
          <a:lstStyle/>
          <a:p>
            <a:pPr eaLnBrk="1" hangingPunct="1">
              <a:lnSpc>
                <a:spcPct val="80000"/>
              </a:lnSpc>
            </a:pPr>
            <a:r>
              <a:rPr lang="sk-SK" altLang="en-US" sz="2200"/>
              <a:t>Dlhodobým hmotným majetkom sa rozumie hmotný majetok, ktorý podnik vlastní na výrobu tovaru alebo poskytovanie služieb, na prenajímanie alebo na administratívne účely a očakáva sa, že bude používaný viac ako jedno účtovné obdobie</a:t>
            </a:r>
          </a:p>
          <a:p>
            <a:pPr eaLnBrk="1" hangingPunct="1">
              <a:lnSpc>
                <a:spcPct val="80000"/>
              </a:lnSpc>
            </a:pPr>
            <a:r>
              <a:rPr lang="sk-SK" altLang="en-US" sz="2200"/>
              <a:t>Dlhodobý majetok sa zavedie do účtovníctva v jeho obstarávacej cene obsahujúcej aj náklady súvisiace s jeho obstaraním</a:t>
            </a:r>
          </a:p>
          <a:p>
            <a:pPr eaLnBrk="1" hangingPunct="1">
              <a:lnSpc>
                <a:spcPct val="80000"/>
              </a:lnSpc>
            </a:pPr>
            <a:r>
              <a:rPr lang="sk-SK" altLang="en-US" sz="2200"/>
              <a:t>Hodnota dlhodobého majetku v účtovníctve (účtovná hodnota - book value) je periodicky upravovaná pomocou odpisov, aby sa</a:t>
            </a:r>
          </a:p>
          <a:p>
            <a:pPr lvl="1" eaLnBrk="1" hangingPunct="1">
              <a:lnSpc>
                <a:spcPct val="80000"/>
              </a:lnSpc>
            </a:pPr>
            <a:r>
              <a:rPr lang="sk-SK" altLang="en-US" sz="1800"/>
              <a:t>vykázalo jeho opotrebovávanie zapríčinené používaním </a:t>
            </a:r>
          </a:p>
          <a:p>
            <a:pPr lvl="1" eaLnBrk="1" hangingPunct="1">
              <a:lnSpc>
                <a:spcPct val="80000"/>
              </a:lnSpc>
            </a:pPr>
            <a:r>
              <a:rPr lang="sk-SK" altLang="en-US" sz="1800"/>
              <a:t>jeho technologické zastarávanie</a:t>
            </a:r>
          </a:p>
          <a:p>
            <a:pPr eaLnBrk="1" hangingPunct="1">
              <a:lnSpc>
                <a:spcPct val="80000"/>
              </a:lnSpc>
            </a:pPr>
            <a:r>
              <a:rPr lang="sk-SK" altLang="en-US" sz="2200"/>
              <a:t>Obstarávacia cena a odpisy sa v účtovníctve vedú oddelene</a:t>
            </a:r>
          </a:p>
          <a:p>
            <a:pPr eaLnBrk="1" hangingPunct="1">
              <a:lnSpc>
                <a:spcPct val="80000"/>
              </a:lnSpc>
            </a:pPr>
            <a:r>
              <a:rPr lang="sk-SK" altLang="en-US" sz="2200"/>
              <a:t>K zníženiu hodnoty dlhodobého majetku môže prísť aj z iných dôvodov ako zachytávajú štandardné odpisy – príkladom je škoda </a:t>
            </a:r>
            <a:br>
              <a:rPr lang="sk-SK" altLang="en-US" sz="2200"/>
            </a:br>
            <a:r>
              <a:rPr lang="sk-SK" altLang="en-US" sz="2200"/>
              <a:t>(= neodstrániteľné poškodenie alebo zničenie majetku)</a:t>
            </a:r>
          </a:p>
          <a:p>
            <a:pPr eaLnBrk="1" hangingPunct="1">
              <a:lnSpc>
                <a:spcPct val="80000"/>
              </a:lnSpc>
            </a:pPr>
            <a:r>
              <a:rPr lang="sk-SK" altLang="en-US" sz="2200"/>
              <a:t>Škoda sa súvzťažne k účtu 082 účtuje na ťarchu účtu 549 – </a:t>
            </a:r>
            <a:r>
              <a:rPr lang="sk-SK" altLang="en-US" sz="2200" i="1"/>
              <a:t>Manká a škody</a:t>
            </a:r>
            <a:r>
              <a:rPr lang="sk-SK" altLang="en-US" sz="2200"/>
              <a:t>, v prípade škody spôsobenej mimoriadnou udalosťou, napríklad živelnou pohromou, na ťarchu účtu 582 - </a:t>
            </a:r>
            <a:r>
              <a:rPr lang="sk-SK" altLang="en-US" sz="2200" i="1"/>
              <a:t>Škody</a:t>
            </a:r>
            <a:r>
              <a:rPr lang="sk-SK" altLang="en-US" sz="2200"/>
              <a:t> </a:t>
            </a:r>
          </a:p>
          <a:p>
            <a:pPr eaLnBrk="1" hangingPunct="1">
              <a:lnSpc>
                <a:spcPct val="80000"/>
              </a:lnSpc>
            </a:pPr>
            <a:endParaRPr lang="sk-SK" altLang="en-US" sz="22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Zástupný symbol päty 5">
            <a:extLst>
              <a:ext uri="{FF2B5EF4-FFF2-40B4-BE49-F238E27FC236}">
                <a16:creationId xmlns:a16="http://schemas.microsoft.com/office/drawing/2014/main" id="{43307AF1-4EA4-4FCD-8D55-26848944EEC6}"/>
              </a:ext>
            </a:extLst>
          </p:cNvPr>
          <p:cNvSpPr>
            <a:spLocks noGrp="1"/>
          </p:cNvSpPr>
          <p:nvPr>
            <p:ph type="ftr" sz="quarter" idx="11"/>
          </p:nvPr>
        </p:nvSpPr>
        <p:spPr/>
        <p:txBody>
          <a:bodyPr/>
          <a:lstStyle/>
          <a:p>
            <a:pPr>
              <a:defRPr/>
            </a:pPr>
            <a:r>
              <a:rPr lang="sk-SK"/>
              <a:t>Princípy účtovníctva</a:t>
            </a:r>
          </a:p>
        </p:txBody>
      </p:sp>
      <p:sp>
        <p:nvSpPr>
          <p:cNvPr id="81923" name="Zástupný symbol čísla snímky 6">
            <a:extLst>
              <a:ext uri="{FF2B5EF4-FFF2-40B4-BE49-F238E27FC236}">
                <a16:creationId xmlns:a16="http://schemas.microsoft.com/office/drawing/2014/main" id="{E3951CAD-C230-4148-8925-C80A6DA7396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5-39</a:t>
            </a:r>
          </a:p>
        </p:txBody>
      </p:sp>
      <p:sp>
        <p:nvSpPr>
          <p:cNvPr id="81924" name="Rectangle 2">
            <a:extLst>
              <a:ext uri="{FF2B5EF4-FFF2-40B4-BE49-F238E27FC236}">
                <a16:creationId xmlns:a16="http://schemas.microsoft.com/office/drawing/2014/main" id="{9A1C2716-75B5-4563-A2CA-4D45F0236E8C}"/>
              </a:ext>
            </a:extLst>
          </p:cNvPr>
          <p:cNvSpPr>
            <a:spLocks noGrp="1" noChangeArrowheads="1"/>
          </p:cNvSpPr>
          <p:nvPr>
            <p:ph type="title"/>
          </p:nvPr>
        </p:nvSpPr>
        <p:spPr>
          <a:xfrm>
            <a:off x="611188" y="374650"/>
            <a:ext cx="8229600" cy="552450"/>
          </a:xfrm>
        </p:spPr>
        <p:txBody>
          <a:bodyPr/>
          <a:lstStyle/>
          <a:p>
            <a:pPr eaLnBrk="1" hangingPunct="1"/>
            <a:r>
              <a:rPr lang="sk-SK" altLang="en-US" sz="3200" b="1">
                <a:solidFill>
                  <a:srgbClr val="3D1FD3"/>
                </a:solidFill>
              </a:rPr>
              <a:t>Príklad na účtovanie odpisov</a:t>
            </a:r>
          </a:p>
        </p:txBody>
      </p:sp>
      <p:sp>
        <p:nvSpPr>
          <p:cNvPr id="81925" name="Rectangle 3">
            <a:extLst>
              <a:ext uri="{FF2B5EF4-FFF2-40B4-BE49-F238E27FC236}">
                <a16:creationId xmlns:a16="http://schemas.microsoft.com/office/drawing/2014/main" id="{569E38AA-54F0-4787-AC4E-96C1BBD4DF58}"/>
              </a:ext>
            </a:extLst>
          </p:cNvPr>
          <p:cNvSpPr>
            <a:spLocks noGrp="1" noChangeArrowheads="1"/>
          </p:cNvSpPr>
          <p:nvPr>
            <p:ph type="body" sz="half" idx="1"/>
          </p:nvPr>
        </p:nvSpPr>
        <p:spPr>
          <a:xfrm>
            <a:off x="682625" y="1196975"/>
            <a:ext cx="7705725" cy="3095625"/>
          </a:xfrm>
        </p:spPr>
        <p:txBody>
          <a:bodyPr/>
          <a:lstStyle/>
          <a:p>
            <a:pPr marL="0" indent="0" eaLnBrk="1" hangingPunct="1">
              <a:lnSpc>
                <a:spcPct val="90000"/>
              </a:lnSpc>
              <a:buFontTx/>
              <a:buNone/>
            </a:pPr>
            <a:r>
              <a:rPr lang="sk-SK" altLang="en-US" sz="2000"/>
              <a:t>Zaúčtovanie odpisu počítača s obstarávacou cenou 2 000 €  vedeného ako dlhodobý hmotný majetok: Na účtovanie o dlhodobom majetku sú určené účty triedy 0, na dlhodobý hmotný majetok sa používajú účty skupiny 02 a počítač bude v obstarávacej cene 2 000 € vedený na účte 022 – </a:t>
            </a:r>
            <a:r>
              <a:rPr lang="sk-SK" altLang="en-US" sz="2000" i="1"/>
              <a:t>Samostatné hnuteľné veci a súbory hnuteľných vecí</a:t>
            </a:r>
            <a:r>
              <a:rPr lang="sk-SK" altLang="en-US" sz="2000"/>
              <a:t>. Predpokladajme životnosť počítača 5 rokov s ročným odpisom 20 % jeho obstarávacej ceny. Ročný odpis budeme účtovať jednak ako náklad, a to na účet 551 – </a:t>
            </a:r>
            <a:r>
              <a:rPr lang="sk-SK" altLang="en-US" sz="2000" i="1"/>
              <a:t>Odpisy dlhodobého nehmotného a dlhodobého hmotného majetku</a:t>
            </a:r>
            <a:r>
              <a:rPr lang="sk-SK" altLang="en-US" sz="2000"/>
              <a:t> a jednak na účet oprávok 082 – </a:t>
            </a:r>
            <a:r>
              <a:rPr lang="sk-SK" altLang="en-US" sz="2000" i="1"/>
              <a:t>Oprávky k samostatným hnuteľným veciam a k súboru hnuteľných vecí</a:t>
            </a:r>
            <a:endParaRPr lang="sk-SK" altLang="en-US" sz="2000"/>
          </a:p>
        </p:txBody>
      </p:sp>
      <p:graphicFrame>
        <p:nvGraphicFramePr>
          <p:cNvPr id="855104" name="Group 64">
            <a:extLst>
              <a:ext uri="{FF2B5EF4-FFF2-40B4-BE49-F238E27FC236}">
                <a16:creationId xmlns:a16="http://schemas.microsoft.com/office/drawing/2014/main" id="{4AD9BDA1-0881-47FE-95BB-EEB110DA7070}"/>
              </a:ext>
            </a:extLst>
          </p:cNvPr>
          <p:cNvGraphicFramePr>
            <a:graphicFrameLocks noGrp="1"/>
          </p:cNvGraphicFramePr>
          <p:nvPr>
            <p:ph sz="half" idx="2"/>
          </p:nvPr>
        </p:nvGraphicFramePr>
        <p:xfrm>
          <a:off x="765175" y="4608513"/>
          <a:ext cx="7478713" cy="1006475"/>
        </p:xfrm>
        <a:graphic>
          <a:graphicData uri="http://schemas.openxmlformats.org/drawingml/2006/table">
            <a:tbl>
              <a:tblPr/>
              <a:tblGrid>
                <a:gridCol w="4670425">
                  <a:extLst>
                    <a:ext uri="{9D8B030D-6E8A-4147-A177-3AD203B41FA5}">
                      <a16:colId xmlns:a16="http://schemas.microsoft.com/office/drawing/2014/main" val="20000"/>
                    </a:ext>
                  </a:extLst>
                </a:gridCol>
                <a:gridCol w="1182688">
                  <a:extLst>
                    <a:ext uri="{9D8B030D-6E8A-4147-A177-3AD203B41FA5}">
                      <a16:colId xmlns:a16="http://schemas.microsoft.com/office/drawing/2014/main" val="20001"/>
                    </a:ext>
                  </a:extLst>
                </a:gridCol>
                <a:gridCol w="809625">
                  <a:extLst>
                    <a:ext uri="{9D8B030D-6E8A-4147-A177-3AD203B41FA5}">
                      <a16:colId xmlns:a16="http://schemas.microsoft.com/office/drawing/2014/main" val="20002"/>
                    </a:ext>
                  </a:extLst>
                </a:gridCol>
                <a:gridCol w="815975">
                  <a:extLst>
                    <a:ext uri="{9D8B030D-6E8A-4147-A177-3AD203B41FA5}">
                      <a16:colId xmlns:a16="http://schemas.microsoft.com/office/drawing/2014/main" val="20003"/>
                    </a:ext>
                  </a:extLst>
                </a:gridCol>
              </a:tblGrid>
              <a:tr h="365991">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sk-SK" sz="1800" b="0" i="0" u="none" strike="noStrike" cap="none" normalizeH="0" baseline="0" dirty="0">
                          <a:ln>
                            <a:noFill/>
                          </a:ln>
                          <a:solidFill>
                            <a:schemeClr val="tx1"/>
                          </a:solidFill>
                          <a:effectLst/>
                          <a:latin typeface="Times New Roman" pitchFamily="18" charset="0"/>
                          <a:cs typeface="Times New Roman" pitchFamily="18" charset="0"/>
                        </a:rPr>
                        <a:t>Popis účtovného prípadu</a:t>
                      </a:r>
                      <a:endParaRPr kumimoji="0" lang="sk-SK" sz="1800" b="0" i="0" u="none" strike="noStrike" cap="none" normalizeH="0" baseline="0" dirty="0">
                        <a:ln>
                          <a:noFill/>
                        </a:ln>
                        <a:solidFill>
                          <a:schemeClr val="tx1"/>
                        </a:solidFill>
                        <a:effectLst/>
                        <a:latin typeface="Times New Roman" pitchFamily="18" charset="0"/>
                      </a:endParaRPr>
                    </a:p>
                  </a:txBody>
                  <a:tcPr marT="45749" marB="4574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sk-SK" sz="1800" b="0" i="0" u="none" strike="noStrike" cap="none" normalizeH="0" baseline="0" dirty="0">
                          <a:ln>
                            <a:noFill/>
                          </a:ln>
                          <a:solidFill>
                            <a:schemeClr val="tx1"/>
                          </a:solidFill>
                          <a:effectLst/>
                          <a:latin typeface="Times New Roman" pitchFamily="18" charset="0"/>
                          <a:cs typeface="Times New Roman" pitchFamily="18" charset="0"/>
                        </a:rPr>
                        <a:t>€</a:t>
                      </a:r>
                      <a:endParaRPr kumimoji="0" lang="sk-SK" sz="1800" b="0" i="0" u="none" strike="noStrike" cap="none" normalizeH="0" baseline="0" dirty="0">
                        <a:ln>
                          <a:noFill/>
                        </a:ln>
                        <a:solidFill>
                          <a:schemeClr val="tx1"/>
                        </a:solidFill>
                        <a:effectLst/>
                        <a:latin typeface="Times New Roman" pitchFamily="18" charset="0"/>
                      </a:endParaRPr>
                    </a:p>
                  </a:txBody>
                  <a:tcPr marT="45749" marB="4574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sk-SK" sz="1800" b="0" i="0" u="none" strike="noStrike" cap="none" normalizeH="0" baseline="0">
                          <a:ln>
                            <a:noFill/>
                          </a:ln>
                          <a:solidFill>
                            <a:schemeClr val="tx1"/>
                          </a:solidFill>
                          <a:effectLst/>
                          <a:latin typeface="Times New Roman" pitchFamily="18" charset="0"/>
                          <a:cs typeface="Times New Roman" pitchFamily="18" charset="0"/>
                        </a:rPr>
                        <a:t>MD</a:t>
                      </a:r>
                      <a:endParaRPr kumimoji="0" lang="sk-SK" sz="1800" b="0" i="0" u="none" strike="noStrike" cap="none" normalizeH="0" baseline="0">
                        <a:ln>
                          <a:noFill/>
                        </a:ln>
                        <a:solidFill>
                          <a:schemeClr val="tx1"/>
                        </a:solidFill>
                        <a:effectLst/>
                        <a:latin typeface="Times New Roman" pitchFamily="18" charset="0"/>
                      </a:endParaRPr>
                    </a:p>
                  </a:txBody>
                  <a:tcPr marT="45749" marB="4574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sk-SK" sz="1800" b="0" i="0" u="none" strike="noStrike" cap="none" normalizeH="0" baseline="0">
                          <a:ln>
                            <a:noFill/>
                          </a:ln>
                          <a:solidFill>
                            <a:schemeClr val="tx1"/>
                          </a:solidFill>
                          <a:effectLst/>
                          <a:latin typeface="Times New Roman" pitchFamily="18" charset="0"/>
                          <a:cs typeface="Times New Roman" pitchFamily="18" charset="0"/>
                        </a:rPr>
                        <a:t>D</a:t>
                      </a:r>
                      <a:endParaRPr kumimoji="0" lang="sk-SK" sz="1800" b="0" i="0" u="none" strike="noStrike" cap="none" normalizeH="0" baseline="0">
                        <a:ln>
                          <a:noFill/>
                        </a:ln>
                        <a:solidFill>
                          <a:schemeClr val="tx1"/>
                        </a:solidFill>
                        <a:effectLst/>
                        <a:latin typeface="Times New Roman" pitchFamily="18" charset="0"/>
                      </a:endParaRPr>
                    </a:p>
                  </a:txBody>
                  <a:tcPr marT="45749" marB="4574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40484">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sk-SK" sz="1800" b="0" i="0" u="none" strike="noStrike" cap="none" normalizeH="0" baseline="0">
                          <a:ln>
                            <a:noFill/>
                          </a:ln>
                          <a:solidFill>
                            <a:schemeClr val="tx1"/>
                          </a:solidFill>
                          <a:effectLst/>
                          <a:latin typeface="Times New Roman" pitchFamily="18" charset="0"/>
                          <a:cs typeface="Times New Roman" pitchFamily="18" charset="0"/>
                        </a:rPr>
                        <a:t>Odpis počítača (účtované na základe interného účtovného dokladu)</a:t>
                      </a:r>
                      <a:endParaRPr kumimoji="0" lang="sk-SK" sz="1800" b="0" i="0" u="none" strike="noStrike" cap="none" normalizeH="0" baseline="0">
                        <a:ln>
                          <a:noFill/>
                        </a:ln>
                        <a:solidFill>
                          <a:schemeClr val="tx1"/>
                        </a:solidFill>
                        <a:effectLst/>
                        <a:latin typeface="Times New Roman" pitchFamily="18" charset="0"/>
                      </a:endParaRPr>
                    </a:p>
                  </a:txBody>
                  <a:tcPr marT="45749" marB="4574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sk-SK" sz="1800" b="0" i="0" u="none" strike="noStrike" cap="none" normalizeH="0" baseline="0" dirty="0">
                          <a:ln>
                            <a:noFill/>
                          </a:ln>
                          <a:solidFill>
                            <a:schemeClr val="tx1"/>
                          </a:solidFill>
                          <a:effectLst/>
                          <a:latin typeface="Times New Roman" pitchFamily="18" charset="0"/>
                          <a:cs typeface="Times New Roman" pitchFamily="18" charset="0"/>
                        </a:rPr>
                        <a:t>400</a:t>
                      </a:r>
                      <a:endParaRPr kumimoji="0" lang="sk-SK" sz="1800" b="0" i="0" u="none" strike="noStrike" cap="none" normalizeH="0" baseline="0" dirty="0">
                        <a:ln>
                          <a:noFill/>
                        </a:ln>
                        <a:solidFill>
                          <a:schemeClr val="tx1"/>
                        </a:solidFill>
                        <a:effectLst/>
                        <a:latin typeface="Times New Roman" pitchFamily="18" charset="0"/>
                      </a:endParaRPr>
                    </a:p>
                  </a:txBody>
                  <a:tcPr marT="45749" marB="4574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sk-SK" sz="1800" b="0" i="0" u="none" strike="noStrike" cap="none" normalizeH="0" baseline="0">
                          <a:ln>
                            <a:noFill/>
                          </a:ln>
                          <a:solidFill>
                            <a:schemeClr val="tx1"/>
                          </a:solidFill>
                          <a:effectLst/>
                          <a:latin typeface="Times New Roman" pitchFamily="18" charset="0"/>
                          <a:cs typeface="Times New Roman" pitchFamily="18" charset="0"/>
                        </a:rPr>
                        <a:t>551</a:t>
                      </a:r>
                      <a:endParaRPr kumimoji="0" lang="sk-SK" sz="1800" b="0" i="0" u="none" strike="noStrike" cap="none" normalizeH="0" baseline="0">
                        <a:ln>
                          <a:noFill/>
                        </a:ln>
                        <a:solidFill>
                          <a:schemeClr val="tx1"/>
                        </a:solidFill>
                        <a:effectLst/>
                        <a:latin typeface="Times New Roman" pitchFamily="18" charset="0"/>
                      </a:endParaRPr>
                    </a:p>
                  </a:txBody>
                  <a:tcPr marT="45749" marB="4574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sk-SK" sz="1800" b="0" i="0" u="none" strike="noStrike" cap="none" normalizeH="0" baseline="0">
                          <a:ln>
                            <a:noFill/>
                          </a:ln>
                          <a:solidFill>
                            <a:schemeClr val="tx1"/>
                          </a:solidFill>
                          <a:effectLst/>
                          <a:latin typeface="Times New Roman" pitchFamily="18" charset="0"/>
                          <a:cs typeface="Times New Roman" pitchFamily="18" charset="0"/>
                        </a:rPr>
                        <a:t>082</a:t>
                      </a:r>
                      <a:endParaRPr kumimoji="0" lang="sk-SK" sz="1800" b="0" i="0" u="none" strike="noStrike" cap="none" normalizeH="0" baseline="0">
                        <a:ln>
                          <a:noFill/>
                        </a:ln>
                        <a:solidFill>
                          <a:schemeClr val="tx1"/>
                        </a:solidFill>
                        <a:effectLst/>
                        <a:latin typeface="Times New Roman" pitchFamily="18" charset="0"/>
                      </a:endParaRPr>
                    </a:p>
                  </a:txBody>
                  <a:tcPr marT="45749" marB="45749"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2B43B38E-E4FF-4779-913D-B7480CE888F3}"/>
              </a:ext>
            </a:extLst>
          </p:cNvPr>
          <p:cNvSpPr>
            <a:spLocks noGrp="1"/>
          </p:cNvSpPr>
          <p:nvPr>
            <p:ph type="ftr" sz="quarter" idx="11"/>
          </p:nvPr>
        </p:nvSpPr>
        <p:spPr/>
        <p:txBody>
          <a:bodyPr/>
          <a:lstStyle/>
          <a:p>
            <a:pPr>
              <a:defRPr/>
            </a:pPr>
            <a:r>
              <a:rPr lang="sk-SK"/>
              <a:t>Princípy účtovníctva</a:t>
            </a:r>
          </a:p>
        </p:txBody>
      </p:sp>
      <p:sp>
        <p:nvSpPr>
          <p:cNvPr id="83971" name="Zástupný symbol čísla snímky 5">
            <a:extLst>
              <a:ext uri="{FF2B5EF4-FFF2-40B4-BE49-F238E27FC236}">
                <a16:creationId xmlns:a16="http://schemas.microsoft.com/office/drawing/2014/main" id="{2EDEA0B7-9F64-48DF-B58F-9E8809450CF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5-40</a:t>
            </a:r>
          </a:p>
        </p:txBody>
      </p:sp>
      <p:sp>
        <p:nvSpPr>
          <p:cNvPr id="83972" name="Rectangle 2">
            <a:extLst>
              <a:ext uri="{FF2B5EF4-FFF2-40B4-BE49-F238E27FC236}">
                <a16:creationId xmlns:a16="http://schemas.microsoft.com/office/drawing/2014/main" id="{D8CAE0C4-2287-483E-8082-E523673A5EBF}"/>
              </a:ext>
            </a:extLst>
          </p:cNvPr>
          <p:cNvSpPr>
            <a:spLocks noGrp="1" noChangeArrowheads="1"/>
          </p:cNvSpPr>
          <p:nvPr>
            <p:ph type="title"/>
          </p:nvPr>
        </p:nvSpPr>
        <p:spPr>
          <a:xfrm>
            <a:off x="395288" y="115888"/>
            <a:ext cx="8229600" cy="561975"/>
          </a:xfrm>
        </p:spPr>
        <p:txBody>
          <a:bodyPr/>
          <a:lstStyle/>
          <a:p>
            <a:pPr eaLnBrk="1" hangingPunct="1"/>
            <a:r>
              <a:rPr lang="sk-SK" altLang="en-US" sz="3200" b="1">
                <a:solidFill>
                  <a:srgbClr val="3D1FD3"/>
                </a:solidFill>
              </a:rPr>
              <a:t>Úprava hodnoty obežného majetku</a:t>
            </a:r>
          </a:p>
        </p:txBody>
      </p:sp>
      <p:sp>
        <p:nvSpPr>
          <p:cNvPr id="83973" name="Rectangle 3">
            <a:extLst>
              <a:ext uri="{FF2B5EF4-FFF2-40B4-BE49-F238E27FC236}">
                <a16:creationId xmlns:a16="http://schemas.microsoft.com/office/drawing/2014/main" id="{BF1AA3D3-E23D-499F-AFFB-CDD7A48F29F3}"/>
              </a:ext>
            </a:extLst>
          </p:cNvPr>
          <p:cNvSpPr>
            <a:spLocks noGrp="1" noChangeArrowheads="1"/>
          </p:cNvSpPr>
          <p:nvPr>
            <p:ph type="body" idx="1"/>
          </p:nvPr>
        </p:nvSpPr>
        <p:spPr>
          <a:xfrm>
            <a:off x="395288" y="765175"/>
            <a:ext cx="8229600" cy="5145088"/>
          </a:xfrm>
        </p:spPr>
        <p:txBody>
          <a:bodyPr/>
          <a:lstStyle/>
          <a:p>
            <a:pPr eaLnBrk="1" hangingPunct="1">
              <a:lnSpc>
                <a:spcPct val="80000"/>
              </a:lnSpc>
            </a:pPr>
            <a:r>
              <a:rPr lang="sk-SK" altLang="en-US" sz="1800"/>
              <a:t>Aj u obežného majetku sa na konci roku overuje, či jeho hodnoty</a:t>
            </a:r>
            <a:r>
              <a:rPr lang="sk-SK" altLang="en-US" sz="1800" b="1"/>
              <a:t> </a:t>
            </a:r>
            <a:r>
              <a:rPr lang="sk-SK" altLang="en-US" sz="1800"/>
              <a:t>zaznamenané počas roka zodpovedajú skutočnosti na konci roku. Ak hodnota presahuje najnižšiu trhovú cenu, upravuje sa na najnižšiu trhovú cenu</a:t>
            </a:r>
          </a:p>
          <a:p>
            <a:pPr eaLnBrk="1" hangingPunct="1">
              <a:lnSpc>
                <a:spcPct val="80000"/>
              </a:lnSpc>
            </a:pPr>
            <a:r>
              <a:rPr lang="sk-SK" altLang="en-US" sz="1800"/>
              <a:t>Uplatnenie tohto pravidla na jednotlivé druhy obežného majetku:</a:t>
            </a:r>
          </a:p>
          <a:p>
            <a:pPr lvl="1" eaLnBrk="1" hangingPunct="1">
              <a:lnSpc>
                <a:spcPct val="80000"/>
              </a:lnSpc>
            </a:pPr>
            <a:r>
              <a:rPr lang="sk-SK" altLang="en-US" sz="1600"/>
              <a:t>u peňažných prostriedkov problém nevzniká</a:t>
            </a:r>
          </a:p>
          <a:p>
            <a:pPr lvl="1" eaLnBrk="1" hangingPunct="1">
              <a:lnSpc>
                <a:spcPct val="80000"/>
              </a:lnSpc>
            </a:pPr>
            <a:r>
              <a:rPr lang="sk-SK" altLang="en-US" sz="1600"/>
              <a:t>u zásob hotových výrobkov sa v prípade potreby ich hodnota znižuje na najnižšiu trhovú cenu</a:t>
            </a:r>
          </a:p>
          <a:p>
            <a:pPr lvl="1" eaLnBrk="1" hangingPunct="1">
              <a:lnSpc>
                <a:spcPct val="80000"/>
              </a:lnSpc>
            </a:pPr>
            <a:r>
              <a:rPr lang="sk-SK" altLang="en-US" sz="1600"/>
              <a:t>u materiálu používaného na výrobu sa na základe výrobného programu overuje, či sa vykazovaná hodnota zásob materiálu vráti po jeho spotrebe vo výrobe prostredníctvom tržieb za hotové výrobky</a:t>
            </a:r>
          </a:p>
          <a:p>
            <a:pPr lvl="1" eaLnBrk="1" hangingPunct="1">
              <a:lnSpc>
                <a:spcPct val="80000"/>
              </a:lnSpc>
            </a:pPr>
            <a:r>
              <a:rPr lang="sk-SK" altLang="en-US" sz="1600"/>
              <a:t>u pohľadávok sa skúma pravdepodobnosť, či budú inkasované vo výške vedenej v účtovníctve. Zisťuje sa napríklad nasledovné:</a:t>
            </a:r>
          </a:p>
          <a:p>
            <a:pPr lvl="2" eaLnBrk="1" hangingPunct="1">
              <a:lnSpc>
                <a:spcPct val="80000"/>
              </a:lnSpc>
            </a:pPr>
            <a:r>
              <a:rPr lang="sk-SK" altLang="en-US" sz="1600"/>
              <a:t>spochybnil odberateľ platnosť pohľadávky ?</a:t>
            </a:r>
          </a:p>
          <a:p>
            <a:pPr lvl="2" eaLnBrk="1" hangingPunct="1">
              <a:lnSpc>
                <a:spcPct val="80000"/>
              </a:lnSpc>
            </a:pPr>
            <a:r>
              <a:rPr lang="sk-SK" altLang="en-US" sz="1600"/>
              <a:t>vrátil alebo reklamoval odberateľ dodávku ?</a:t>
            </a:r>
          </a:p>
          <a:p>
            <a:pPr lvl="2" eaLnBrk="1" hangingPunct="1">
              <a:lnSpc>
                <a:spcPct val="80000"/>
              </a:lnSpc>
            </a:pPr>
            <a:r>
              <a:rPr lang="sk-SK" altLang="en-US" sz="1600"/>
              <a:t>je pohľadávka po dobe splatnosti ?</a:t>
            </a:r>
          </a:p>
          <a:p>
            <a:pPr lvl="2" eaLnBrk="1" hangingPunct="1">
              <a:lnSpc>
                <a:spcPct val="80000"/>
              </a:lnSpc>
            </a:pPr>
            <a:r>
              <a:rPr lang="sk-SK" altLang="en-US" sz="1600"/>
              <a:t>sú nejaké indikácie, že odberateľ má finančné ťažkosti ?</a:t>
            </a:r>
          </a:p>
          <a:p>
            <a:pPr lvl="2" eaLnBrk="1" hangingPunct="1">
              <a:lnSpc>
                <a:spcPct val="80000"/>
              </a:lnSpc>
            </a:pPr>
            <a:r>
              <a:rPr lang="sk-SK" altLang="en-US" sz="1600"/>
              <a:t>vrátila sa nejaká korešpondencia adresovaná na odberateľa ako nedoručiteľná ?</a:t>
            </a:r>
          </a:p>
          <a:p>
            <a:pPr eaLnBrk="1" hangingPunct="1">
              <a:lnSpc>
                <a:spcPct val="80000"/>
              </a:lnSpc>
            </a:pPr>
            <a:r>
              <a:rPr lang="sk-SK" altLang="en-US" sz="1800"/>
              <a:t>Prípadná strata hodnoty obežného majetku, ktorá má prechodný charakter, sa účtuje vo forme tzv. opravných položiek v prospech účtov opravných položiek (podobne ako v prípade odpisov, vrátane uplatňovania zákazu kompenzácie) a na ťarchu príslušných účtov nákladov. Keď sa pominú dôvody straty hodnoty, účtuje sa táto skutočnosť na ťarchu účtov opravných položiek a v prospech príslušného účtu nákladov</a:t>
            </a:r>
          </a:p>
          <a:p>
            <a:pPr eaLnBrk="1" hangingPunct="1">
              <a:lnSpc>
                <a:spcPct val="80000"/>
              </a:lnSpc>
            </a:pPr>
            <a:endParaRPr lang="sk-SK" altLang="en-US" sz="18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Zástupný symbol päty 6">
            <a:extLst>
              <a:ext uri="{FF2B5EF4-FFF2-40B4-BE49-F238E27FC236}">
                <a16:creationId xmlns:a16="http://schemas.microsoft.com/office/drawing/2014/main" id="{1F98D1F4-AB9D-495F-8BAF-B8BC8C030D90}"/>
              </a:ext>
            </a:extLst>
          </p:cNvPr>
          <p:cNvSpPr>
            <a:spLocks noGrp="1"/>
          </p:cNvSpPr>
          <p:nvPr>
            <p:ph type="ftr" sz="quarter" idx="11"/>
          </p:nvPr>
        </p:nvSpPr>
        <p:spPr/>
        <p:txBody>
          <a:bodyPr/>
          <a:lstStyle/>
          <a:p>
            <a:pPr>
              <a:defRPr/>
            </a:pPr>
            <a:r>
              <a:rPr lang="sk-SK"/>
              <a:t>Princípy účtovníctva</a:t>
            </a:r>
          </a:p>
        </p:txBody>
      </p:sp>
      <p:sp>
        <p:nvSpPr>
          <p:cNvPr id="86019" name="Zástupný symbol čísla snímky 7">
            <a:extLst>
              <a:ext uri="{FF2B5EF4-FFF2-40B4-BE49-F238E27FC236}">
                <a16:creationId xmlns:a16="http://schemas.microsoft.com/office/drawing/2014/main" id="{3FDD91C9-18BE-4BF0-B26E-8E943961A54F}"/>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5-41</a:t>
            </a:r>
          </a:p>
        </p:txBody>
      </p:sp>
      <p:sp>
        <p:nvSpPr>
          <p:cNvPr id="86020" name="Rectangle 2">
            <a:extLst>
              <a:ext uri="{FF2B5EF4-FFF2-40B4-BE49-F238E27FC236}">
                <a16:creationId xmlns:a16="http://schemas.microsoft.com/office/drawing/2014/main" id="{D8BB4CD9-37D8-4129-8E92-BF147D35CABC}"/>
              </a:ext>
            </a:extLst>
          </p:cNvPr>
          <p:cNvSpPr>
            <a:spLocks noGrp="1" noChangeArrowheads="1"/>
          </p:cNvSpPr>
          <p:nvPr>
            <p:ph type="title"/>
          </p:nvPr>
        </p:nvSpPr>
        <p:spPr/>
        <p:txBody>
          <a:bodyPr/>
          <a:lstStyle/>
          <a:p>
            <a:pPr eaLnBrk="1" hangingPunct="1"/>
            <a:r>
              <a:rPr lang="sk-SK" altLang="en-US" sz="3200" b="1">
                <a:solidFill>
                  <a:srgbClr val="3D1FD3"/>
                </a:solidFill>
              </a:rPr>
              <a:t>Príklad na účtovanie opravných položiek</a:t>
            </a:r>
          </a:p>
        </p:txBody>
      </p:sp>
      <p:sp>
        <p:nvSpPr>
          <p:cNvPr id="86021" name="Rectangle 3">
            <a:extLst>
              <a:ext uri="{FF2B5EF4-FFF2-40B4-BE49-F238E27FC236}">
                <a16:creationId xmlns:a16="http://schemas.microsoft.com/office/drawing/2014/main" id="{2664FA48-464A-437F-B0B5-5A9371091F19}"/>
              </a:ext>
            </a:extLst>
          </p:cNvPr>
          <p:cNvSpPr>
            <a:spLocks noGrp="1" noChangeArrowheads="1"/>
          </p:cNvSpPr>
          <p:nvPr>
            <p:ph type="body" sz="half" idx="1"/>
          </p:nvPr>
        </p:nvSpPr>
        <p:spPr>
          <a:xfrm>
            <a:off x="457200" y="1268413"/>
            <a:ext cx="8075613" cy="2305050"/>
          </a:xfrm>
        </p:spPr>
        <p:txBody>
          <a:bodyPr/>
          <a:lstStyle/>
          <a:p>
            <a:pPr marL="0" indent="0" eaLnBrk="1" hangingPunct="1">
              <a:buFontTx/>
              <a:buNone/>
            </a:pPr>
            <a:r>
              <a:rPr lang="sk-SK" altLang="en-US" sz="2400"/>
              <a:t>Zaúčtovanie prechodnej straty hodnoty tovaru na sklade vedeného v účtovnej hodnote 8 000 € v objeme 10 % v dôsledku vývoja na trhu na konci účtovného obdobia X1 a čiastočné zvýšenie hodnoty v účtovnom období X2: Použije sa účet 196 – </a:t>
            </a:r>
            <a:r>
              <a:rPr lang="sk-SK" altLang="en-US" sz="2400" i="1"/>
              <a:t>Opravná položka k tovaru</a:t>
            </a:r>
            <a:r>
              <a:rPr lang="sk-SK" altLang="en-US" sz="2400"/>
              <a:t>, účet 505 – </a:t>
            </a:r>
            <a:r>
              <a:rPr lang="sk-SK" altLang="en-US" sz="2400" i="1"/>
              <a:t>Tvorba a zúčtovanie opravných položiek k zásobám</a:t>
            </a:r>
          </a:p>
        </p:txBody>
      </p:sp>
      <p:graphicFrame>
        <p:nvGraphicFramePr>
          <p:cNvPr id="886885" name="Group 101">
            <a:extLst>
              <a:ext uri="{FF2B5EF4-FFF2-40B4-BE49-F238E27FC236}">
                <a16:creationId xmlns:a16="http://schemas.microsoft.com/office/drawing/2014/main" id="{78B0962E-7F47-4439-BA53-CA917F4DC2FB}"/>
              </a:ext>
            </a:extLst>
          </p:cNvPr>
          <p:cNvGraphicFramePr>
            <a:graphicFrameLocks noGrp="1"/>
          </p:cNvGraphicFramePr>
          <p:nvPr>
            <p:ph sz="quarter" idx="3"/>
          </p:nvPr>
        </p:nvGraphicFramePr>
        <p:xfrm>
          <a:off x="611188" y="3938588"/>
          <a:ext cx="8075612" cy="2187576"/>
        </p:xfrm>
        <a:graphic>
          <a:graphicData uri="http://schemas.openxmlformats.org/drawingml/2006/table">
            <a:tbl>
              <a:tblPr/>
              <a:tblGrid>
                <a:gridCol w="5043487">
                  <a:extLst>
                    <a:ext uri="{9D8B030D-6E8A-4147-A177-3AD203B41FA5}">
                      <a16:colId xmlns:a16="http://schemas.microsoft.com/office/drawing/2014/main" val="20000"/>
                    </a:ext>
                  </a:extLst>
                </a:gridCol>
                <a:gridCol w="1276350">
                  <a:extLst>
                    <a:ext uri="{9D8B030D-6E8A-4147-A177-3AD203B41FA5}">
                      <a16:colId xmlns:a16="http://schemas.microsoft.com/office/drawing/2014/main" val="20001"/>
                    </a:ext>
                  </a:extLst>
                </a:gridCol>
                <a:gridCol w="877888">
                  <a:extLst>
                    <a:ext uri="{9D8B030D-6E8A-4147-A177-3AD203B41FA5}">
                      <a16:colId xmlns:a16="http://schemas.microsoft.com/office/drawing/2014/main" val="20002"/>
                    </a:ext>
                  </a:extLst>
                </a:gridCol>
                <a:gridCol w="877887">
                  <a:extLst>
                    <a:ext uri="{9D8B030D-6E8A-4147-A177-3AD203B41FA5}">
                      <a16:colId xmlns:a16="http://schemas.microsoft.com/office/drawing/2014/main" val="20003"/>
                    </a:ext>
                  </a:extLst>
                </a:gridCol>
              </a:tblGrid>
              <a:tr h="439738">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sk-SK" sz="1800" b="0" i="0" u="none" strike="noStrike" cap="none" normalizeH="0" baseline="0" dirty="0">
                          <a:ln>
                            <a:noFill/>
                          </a:ln>
                          <a:solidFill>
                            <a:schemeClr val="tx1"/>
                          </a:solidFill>
                          <a:effectLst/>
                          <a:latin typeface="Times New Roman" pitchFamily="18" charset="0"/>
                          <a:cs typeface="Times New Roman" pitchFamily="18" charset="0"/>
                        </a:rPr>
                        <a:t>Popis účtovného prípadu</a:t>
                      </a:r>
                      <a:endParaRPr kumimoji="0" lang="sk-SK" sz="1800" b="0" i="0" u="none" strike="noStrike" cap="none" normalizeH="0" baseline="0" dirty="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sk-SK" sz="1800" b="0" i="0" u="none" strike="noStrike" cap="none" normalizeH="0" baseline="0" dirty="0">
                          <a:ln>
                            <a:noFill/>
                          </a:ln>
                          <a:solidFill>
                            <a:schemeClr val="tx1"/>
                          </a:solidFill>
                          <a:effectLst/>
                          <a:latin typeface="Times New Roman" pitchFamily="18" charset="0"/>
                          <a:cs typeface="Times New Roman" pitchFamily="18" charset="0"/>
                        </a:rPr>
                        <a:t>       €</a:t>
                      </a:r>
                      <a:endParaRPr kumimoji="0" lang="sk-SK" sz="1800" b="0" i="0" u="none" strike="noStrike" cap="none" normalizeH="0" baseline="0" dirty="0">
                        <a:ln>
                          <a:noFill/>
                        </a:ln>
                        <a:solidFill>
                          <a:schemeClr val="tx1"/>
                        </a:solidFill>
                        <a:effectLst/>
                        <a:latin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sk-SK" sz="1800" b="0" i="0" u="none" strike="noStrike" cap="none" normalizeH="0" baseline="0">
                          <a:ln>
                            <a:noFill/>
                          </a:ln>
                          <a:solidFill>
                            <a:schemeClr val="tx1"/>
                          </a:solidFill>
                          <a:effectLst/>
                          <a:latin typeface="Times New Roman" pitchFamily="18" charset="0"/>
                          <a:cs typeface="Times New Roman" pitchFamily="18" charset="0"/>
                        </a:rPr>
                        <a:t>MD</a:t>
                      </a:r>
                      <a:endParaRPr kumimoji="0" lang="sk-SK" sz="18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sk-SK" sz="1800" b="0" i="0" u="none" strike="noStrike" cap="none" normalizeH="0" baseline="0">
                          <a:ln>
                            <a:noFill/>
                          </a:ln>
                          <a:solidFill>
                            <a:schemeClr val="tx1"/>
                          </a:solidFill>
                          <a:effectLst/>
                          <a:latin typeface="Times New Roman" pitchFamily="18" charset="0"/>
                          <a:cs typeface="Times New Roman" pitchFamily="18" charset="0"/>
                        </a:rPr>
                        <a:t>D</a:t>
                      </a:r>
                      <a:endParaRPr kumimoji="0" lang="sk-SK" sz="18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2707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k-SK" sz="1800" b="0" i="0" u="none" strike="noStrike" cap="none" normalizeH="0" baseline="0">
                          <a:ln>
                            <a:noFill/>
                          </a:ln>
                          <a:solidFill>
                            <a:schemeClr val="tx1"/>
                          </a:solidFill>
                          <a:effectLst/>
                          <a:latin typeface="Times New Roman" pitchFamily="18" charset="0"/>
                          <a:cs typeface="Times New Roman" pitchFamily="18" charset="0"/>
                        </a:rPr>
                        <a:t>Prechodné zníženie hodnoty tovaru (účtované na základe interného účtovného dokladu </a:t>
                      </a:r>
                      <a:r>
                        <a:rPr kumimoji="0" lang="sk-SK" sz="1800" b="1" i="0" u="sng" strike="noStrike" cap="none" normalizeH="0" baseline="0">
                          <a:ln>
                            <a:noFill/>
                          </a:ln>
                          <a:solidFill>
                            <a:schemeClr val="tx1"/>
                          </a:solidFill>
                          <a:effectLst/>
                          <a:latin typeface="Times New Roman" pitchFamily="18" charset="0"/>
                          <a:cs typeface="Times New Roman" pitchFamily="18" charset="0"/>
                        </a:rPr>
                        <a:t>v roku X1</a:t>
                      </a:r>
                      <a:r>
                        <a:rPr kumimoji="0" lang="sk-SK" sz="1800" b="0" i="0" u="none" strike="noStrike" cap="none" normalizeH="0" baseline="0">
                          <a:ln>
                            <a:noFill/>
                          </a:ln>
                          <a:solidFill>
                            <a:schemeClr val="tx1"/>
                          </a:solidFill>
                          <a:effectLst/>
                          <a:latin typeface="Times New Roman" pitchFamily="18" charset="0"/>
                          <a:cs typeface="Times New Roman" pitchFamily="18" charset="0"/>
                        </a:rPr>
                        <a:t>)</a:t>
                      </a:r>
                      <a:endParaRPr kumimoji="0" lang="sk-SK" sz="18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sk-SK" sz="1800" b="0" i="0" u="none" strike="noStrike" cap="none" normalizeH="0" baseline="0">
                          <a:ln>
                            <a:noFill/>
                          </a:ln>
                          <a:solidFill>
                            <a:schemeClr val="tx1"/>
                          </a:solidFill>
                          <a:effectLst/>
                          <a:latin typeface="Times New Roman" pitchFamily="18" charset="0"/>
                          <a:cs typeface="Times New Roman" pitchFamily="18" charset="0"/>
                        </a:rPr>
                        <a:t>    800</a:t>
                      </a:r>
                      <a:endParaRPr kumimoji="0" lang="sk-SK" sz="18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sk-SK" sz="1800" b="0" i="0" u="none" strike="noStrike" cap="none" normalizeH="0" baseline="0">
                          <a:ln>
                            <a:noFill/>
                          </a:ln>
                          <a:solidFill>
                            <a:schemeClr val="tx1"/>
                          </a:solidFill>
                          <a:effectLst/>
                          <a:latin typeface="Times New Roman" pitchFamily="18" charset="0"/>
                          <a:cs typeface="Times New Roman" pitchFamily="18" charset="0"/>
                        </a:rPr>
                        <a:t>505</a:t>
                      </a:r>
                      <a:endParaRPr kumimoji="0" lang="sk-SK" sz="18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sk-SK" sz="1800" b="0" i="0" u="none" strike="noStrike" cap="none" normalizeH="0" baseline="0">
                          <a:ln>
                            <a:noFill/>
                          </a:ln>
                          <a:solidFill>
                            <a:schemeClr val="tx1"/>
                          </a:solidFill>
                          <a:effectLst/>
                          <a:latin typeface="Times New Roman" pitchFamily="18" charset="0"/>
                          <a:cs typeface="Times New Roman" pitchFamily="18" charset="0"/>
                        </a:rPr>
                        <a:t>196</a:t>
                      </a:r>
                      <a:endParaRPr kumimoji="0" lang="sk-SK" sz="18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02076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k-SK" sz="1800" b="0" i="0" u="none" strike="noStrike" cap="none" normalizeH="0" baseline="0">
                          <a:ln>
                            <a:noFill/>
                          </a:ln>
                          <a:solidFill>
                            <a:schemeClr val="tx1"/>
                          </a:solidFill>
                          <a:effectLst/>
                          <a:latin typeface="Times New Roman" pitchFamily="18" charset="0"/>
                          <a:cs typeface="Times New Roman" pitchFamily="18" charset="0"/>
                        </a:rPr>
                        <a:t>Zvýšenie hodnoty tovaru – čiastočné zníženie opravnej položky (účtované na základe interného účtovného dokladu </a:t>
                      </a:r>
                      <a:r>
                        <a:rPr kumimoji="0" lang="sk-SK" sz="1800" b="1" i="0" u="sng" strike="noStrike" cap="none" normalizeH="0" baseline="0">
                          <a:ln>
                            <a:noFill/>
                          </a:ln>
                          <a:solidFill>
                            <a:schemeClr val="tx1"/>
                          </a:solidFill>
                          <a:effectLst/>
                          <a:latin typeface="Times New Roman" pitchFamily="18" charset="0"/>
                          <a:cs typeface="Times New Roman" pitchFamily="18" charset="0"/>
                        </a:rPr>
                        <a:t>v roku X2</a:t>
                      </a:r>
                      <a:r>
                        <a:rPr kumimoji="0" lang="sk-SK" sz="1800" b="0" i="0" u="none" strike="noStrike" cap="none" normalizeH="0" baseline="0">
                          <a:ln>
                            <a:noFill/>
                          </a:ln>
                          <a:solidFill>
                            <a:schemeClr val="tx1"/>
                          </a:solidFill>
                          <a:effectLst/>
                          <a:latin typeface="Times New Roman" pitchFamily="18" charset="0"/>
                          <a:cs typeface="Times New Roman" pitchFamily="18" charset="0"/>
                        </a:rPr>
                        <a:t>)</a:t>
                      </a:r>
                      <a:endParaRPr kumimoji="0" lang="sk-SK" sz="18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sk-SK" sz="1800" b="0" i="0" u="none" strike="noStrike" cap="none" normalizeH="0" baseline="0">
                          <a:ln>
                            <a:noFill/>
                          </a:ln>
                          <a:solidFill>
                            <a:schemeClr val="tx1"/>
                          </a:solidFill>
                          <a:effectLst/>
                          <a:latin typeface="Times New Roman" pitchFamily="18" charset="0"/>
                          <a:cs typeface="Times New Roman" pitchFamily="18" charset="0"/>
                        </a:rPr>
                        <a:t>    480</a:t>
                      </a:r>
                      <a:endParaRPr kumimoji="0" lang="sk-SK" sz="18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sk-SK" sz="1800" b="0" i="0" u="none" strike="noStrike" cap="none" normalizeH="0" baseline="0">
                          <a:ln>
                            <a:noFill/>
                          </a:ln>
                          <a:solidFill>
                            <a:schemeClr val="tx1"/>
                          </a:solidFill>
                          <a:effectLst/>
                          <a:latin typeface="Times New Roman" pitchFamily="18" charset="0"/>
                          <a:cs typeface="Times New Roman" pitchFamily="18" charset="0"/>
                        </a:rPr>
                        <a:t>196</a:t>
                      </a:r>
                      <a:endParaRPr kumimoji="0" lang="sk-SK" sz="18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sk-SK" sz="1800" b="0" i="0" u="none" strike="noStrike" cap="none" normalizeH="0" baseline="0">
                          <a:ln>
                            <a:noFill/>
                          </a:ln>
                          <a:solidFill>
                            <a:schemeClr val="tx1"/>
                          </a:solidFill>
                          <a:effectLst/>
                          <a:latin typeface="Times New Roman" pitchFamily="18" charset="0"/>
                          <a:cs typeface="Times New Roman" pitchFamily="18" charset="0"/>
                        </a:rPr>
                        <a:t>505</a:t>
                      </a:r>
                      <a:endParaRPr kumimoji="0" lang="sk-SK" sz="18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79462DC9-6126-4D8A-B27D-1DFB0886779D}"/>
              </a:ext>
            </a:extLst>
          </p:cNvPr>
          <p:cNvSpPr>
            <a:spLocks noGrp="1"/>
          </p:cNvSpPr>
          <p:nvPr>
            <p:ph type="ftr" sz="quarter" idx="11"/>
          </p:nvPr>
        </p:nvSpPr>
        <p:spPr/>
        <p:txBody>
          <a:bodyPr/>
          <a:lstStyle/>
          <a:p>
            <a:pPr>
              <a:defRPr/>
            </a:pPr>
            <a:r>
              <a:rPr lang="sk-SK"/>
              <a:t>Princípy účtovníctva</a:t>
            </a:r>
          </a:p>
        </p:txBody>
      </p:sp>
      <p:sp>
        <p:nvSpPr>
          <p:cNvPr id="88067" name="Zástupný symbol čísla snímky 5">
            <a:extLst>
              <a:ext uri="{FF2B5EF4-FFF2-40B4-BE49-F238E27FC236}">
                <a16:creationId xmlns:a16="http://schemas.microsoft.com/office/drawing/2014/main" id="{F682B12F-D60E-4FE3-8C34-89645EB547BB}"/>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5-42</a:t>
            </a:r>
          </a:p>
        </p:txBody>
      </p:sp>
      <p:sp>
        <p:nvSpPr>
          <p:cNvPr id="88068" name="Rectangle 2">
            <a:extLst>
              <a:ext uri="{FF2B5EF4-FFF2-40B4-BE49-F238E27FC236}">
                <a16:creationId xmlns:a16="http://schemas.microsoft.com/office/drawing/2014/main" id="{FA81C613-A953-4AB2-A360-C1B79BF6000F}"/>
              </a:ext>
            </a:extLst>
          </p:cNvPr>
          <p:cNvSpPr>
            <a:spLocks noGrp="1" noChangeArrowheads="1"/>
          </p:cNvSpPr>
          <p:nvPr>
            <p:ph type="title"/>
          </p:nvPr>
        </p:nvSpPr>
        <p:spPr>
          <a:xfrm>
            <a:off x="468313" y="188913"/>
            <a:ext cx="8229600" cy="792162"/>
          </a:xfrm>
        </p:spPr>
        <p:txBody>
          <a:bodyPr/>
          <a:lstStyle/>
          <a:p>
            <a:pPr eaLnBrk="1" hangingPunct="1"/>
            <a:r>
              <a:rPr lang="pl-PL" altLang="en-US" sz="2800" b="1">
                <a:solidFill>
                  <a:srgbClr val="3D1FD3"/>
                </a:solidFill>
              </a:rPr>
              <a:t>Doúčtovanie ostatných účtovných prípadov bežného účtovného obdobia (úplnosť)</a:t>
            </a:r>
            <a:endParaRPr lang="sk-SK" altLang="en-US" sz="2800" b="1">
              <a:solidFill>
                <a:srgbClr val="3D1FD3"/>
              </a:solidFill>
            </a:endParaRPr>
          </a:p>
        </p:txBody>
      </p:sp>
      <p:sp>
        <p:nvSpPr>
          <p:cNvPr id="88069" name="Rectangle 3">
            <a:extLst>
              <a:ext uri="{FF2B5EF4-FFF2-40B4-BE49-F238E27FC236}">
                <a16:creationId xmlns:a16="http://schemas.microsoft.com/office/drawing/2014/main" id="{D1886DC0-D2D3-4841-B6F3-56AC9C72EEB5}"/>
              </a:ext>
            </a:extLst>
          </p:cNvPr>
          <p:cNvSpPr>
            <a:spLocks noGrp="1" noChangeArrowheads="1"/>
          </p:cNvSpPr>
          <p:nvPr>
            <p:ph type="body" idx="1"/>
          </p:nvPr>
        </p:nvSpPr>
        <p:spPr>
          <a:xfrm>
            <a:off x="457200" y="1052513"/>
            <a:ext cx="8229600" cy="5073650"/>
          </a:xfrm>
        </p:spPr>
        <p:txBody>
          <a:bodyPr/>
          <a:lstStyle/>
          <a:p>
            <a:pPr eaLnBrk="1" hangingPunct="1">
              <a:lnSpc>
                <a:spcPct val="80000"/>
              </a:lnSpc>
            </a:pPr>
            <a:r>
              <a:rPr lang="pl-PL" altLang="en-US" sz="2200"/>
              <a:t>Účtovná jednotka je povinná uvádzať v účtovnej závierke informácie podľa stavu ku dňu, ku ktorému sa účtovná závierka zostavuje, a to aj v prípade, že sa o nich dozvedela až po dni, ku ktorému sa zostavuje účtovná závierka</a:t>
            </a:r>
          </a:p>
          <a:p>
            <a:pPr eaLnBrk="1" hangingPunct="1">
              <a:lnSpc>
                <a:spcPct val="80000"/>
              </a:lnSpc>
            </a:pPr>
            <a:r>
              <a:rPr lang="pl-PL" altLang="en-US" sz="2200"/>
              <a:t>Príklady účtovných prípadov, ktoré sa vzťahujú k bežnému účtovnému obdobiu, ale zistili sa až po dni, ku ktorému sa zostavuje účtovná závierka (nazývajú sa upravujúce závierkové účtovné prípady):</a:t>
            </a:r>
          </a:p>
          <a:p>
            <a:pPr lvl="1" eaLnBrk="1" hangingPunct="1">
              <a:lnSpc>
                <a:spcPct val="80000"/>
              </a:lnSpc>
            </a:pPr>
            <a:r>
              <a:rPr lang="pl-PL" altLang="en-US" sz="1800"/>
              <a:t>účtovanie zúčtovacej a výplatnej listiny za posledný mesiac (robí sa až začiatkom januára)</a:t>
            </a:r>
          </a:p>
          <a:p>
            <a:pPr lvl="1" eaLnBrk="1" hangingPunct="1">
              <a:lnSpc>
                <a:spcPct val="80000"/>
              </a:lnSpc>
            </a:pPr>
            <a:r>
              <a:rPr lang="pl-PL" altLang="en-US" sz="1800"/>
              <a:t>účtovanie výpisov bankových účtov k poslednému dňu účtovného obdobia</a:t>
            </a:r>
          </a:p>
          <a:p>
            <a:pPr lvl="1" eaLnBrk="1" hangingPunct="1">
              <a:lnSpc>
                <a:spcPct val="80000"/>
              </a:lnSpc>
            </a:pPr>
            <a:r>
              <a:rPr lang="pl-PL" altLang="en-US" sz="1800"/>
              <a:t>doúčtovanie povinností vzťahujúcich sa na jednotlivé daňové zákony</a:t>
            </a:r>
          </a:p>
          <a:p>
            <a:pPr lvl="1" eaLnBrk="1" hangingPunct="1">
              <a:lnSpc>
                <a:spcPct val="80000"/>
              </a:lnSpc>
            </a:pPr>
            <a:r>
              <a:rPr lang="pl-PL" altLang="en-US" sz="1800"/>
              <a:t>zaúčtovanie odhadovaných súm pohľadávok, ktoré spĺňajú podmienky na zaúčtovanie (napríklad pohľadávka voči poisťovni v dôsledku poistnej udalosti v prípade, keď ešte nebola poskytnutá náhrada a poisťovňa nepotvrdila k dátumu, ku ktorému sa vzťahuje účtovná závierka, presnú sumu náhrady)</a:t>
            </a:r>
            <a:endParaRPr lang="sk-SK" altLang="en-US" sz="18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696FE786-56F7-40F9-A349-908EE9CE2D11}"/>
              </a:ext>
            </a:extLst>
          </p:cNvPr>
          <p:cNvSpPr>
            <a:spLocks noGrp="1"/>
          </p:cNvSpPr>
          <p:nvPr>
            <p:ph type="ftr" sz="quarter" idx="11"/>
          </p:nvPr>
        </p:nvSpPr>
        <p:spPr/>
        <p:txBody>
          <a:bodyPr/>
          <a:lstStyle/>
          <a:p>
            <a:pPr>
              <a:defRPr/>
            </a:pPr>
            <a:r>
              <a:rPr lang="sk-SK"/>
              <a:t>Princípy účtovníctva</a:t>
            </a:r>
          </a:p>
        </p:txBody>
      </p:sp>
      <p:sp>
        <p:nvSpPr>
          <p:cNvPr id="90115" name="Zástupný symbol čísla snímky 5">
            <a:extLst>
              <a:ext uri="{FF2B5EF4-FFF2-40B4-BE49-F238E27FC236}">
                <a16:creationId xmlns:a16="http://schemas.microsoft.com/office/drawing/2014/main" id="{6D00FCDD-D3CC-4959-A71D-BF8A07969DF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5-43</a:t>
            </a:r>
          </a:p>
        </p:txBody>
      </p:sp>
      <p:sp>
        <p:nvSpPr>
          <p:cNvPr id="90116" name="Rectangle 2">
            <a:extLst>
              <a:ext uri="{FF2B5EF4-FFF2-40B4-BE49-F238E27FC236}">
                <a16:creationId xmlns:a16="http://schemas.microsoft.com/office/drawing/2014/main" id="{F4483FD7-FE4A-4F11-8765-CC7D323EEEF2}"/>
              </a:ext>
            </a:extLst>
          </p:cNvPr>
          <p:cNvSpPr>
            <a:spLocks noGrp="1" noChangeArrowheads="1"/>
          </p:cNvSpPr>
          <p:nvPr>
            <p:ph type="title"/>
          </p:nvPr>
        </p:nvSpPr>
        <p:spPr>
          <a:xfrm>
            <a:off x="468313" y="115888"/>
            <a:ext cx="8229600" cy="936625"/>
          </a:xfrm>
        </p:spPr>
        <p:txBody>
          <a:bodyPr/>
          <a:lstStyle/>
          <a:p>
            <a:pPr eaLnBrk="1" hangingPunct="1"/>
            <a:r>
              <a:rPr lang="pl-PL" altLang="en-US" sz="3200" b="1">
                <a:solidFill>
                  <a:srgbClr val="3D1FD3"/>
                </a:solidFill>
              </a:rPr>
              <a:t>Výpočet výsledku hospodárenia, výpočet a zaúčtovanie splatnej dane z príjmov</a:t>
            </a:r>
            <a:endParaRPr lang="sk-SK" altLang="en-US" sz="3200" b="1">
              <a:solidFill>
                <a:srgbClr val="3D1FD3"/>
              </a:solidFill>
            </a:endParaRPr>
          </a:p>
        </p:txBody>
      </p:sp>
      <p:sp>
        <p:nvSpPr>
          <p:cNvPr id="90117" name="Rectangle 3">
            <a:extLst>
              <a:ext uri="{FF2B5EF4-FFF2-40B4-BE49-F238E27FC236}">
                <a16:creationId xmlns:a16="http://schemas.microsoft.com/office/drawing/2014/main" id="{7141A76C-D832-47F4-98EC-8C63FAE8322D}"/>
              </a:ext>
            </a:extLst>
          </p:cNvPr>
          <p:cNvSpPr>
            <a:spLocks noGrp="1" noChangeArrowheads="1"/>
          </p:cNvSpPr>
          <p:nvPr>
            <p:ph type="body" idx="1"/>
          </p:nvPr>
        </p:nvSpPr>
        <p:spPr>
          <a:xfrm>
            <a:off x="468313" y="1125538"/>
            <a:ext cx="8229600" cy="4856162"/>
          </a:xfrm>
        </p:spPr>
        <p:txBody>
          <a:bodyPr/>
          <a:lstStyle/>
          <a:p>
            <a:pPr eaLnBrk="1" hangingPunct="1">
              <a:lnSpc>
                <a:spcPct val="80000"/>
              </a:lnSpc>
            </a:pPr>
            <a:r>
              <a:rPr lang="pl-PL" altLang="en-US" sz="2200" b="1"/>
              <a:t>Výsledok hospodárenia pred zdanením daňou z príjmov</a:t>
            </a:r>
            <a:r>
              <a:rPr lang="pl-PL" altLang="en-US" sz="2200"/>
              <a:t> sa vypočíta ako rozdiel výnosov účtovaných na účtoch triedy 6 – </a:t>
            </a:r>
            <a:r>
              <a:rPr lang="pl-PL" altLang="en-US" sz="2200" i="1"/>
              <a:t>Výnosy</a:t>
            </a:r>
            <a:r>
              <a:rPr lang="pl-PL" altLang="en-US" sz="2200"/>
              <a:t> a nákladov účtovaných na účtoch triedy 5 – </a:t>
            </a:r>
            <a:r>
              <a:rPr lang="pl-PL" altLang="en-US" sz="2200" i="1"/>
              <a:t>Náklady</a:t>
            </a:r>
            <a:r>
              <a:rPr lang="pl-PL" altLang="en-US" sz="2200"/>
              <a:t> okrem účtov 591 – </a:t>
            </a:r>
            <a:r>
              <a:rPr lang="pl-PL" altLang="en-US" sz="2200" i="1"/>
              <a:t>Splatná daň z príjmov</a:t>
            </a:r>
            <a:r>
              <a:rPr lang="pl-PL" altLang="en-US" sz="2200"/>
              <a:t>, 592 – </a:t>
            </a:r>
            <a:r>
              <a:rPr lang="pl-PL" altLang="en-US" sz="2200" i="1"/>
              <a:t>Odložená daň z príjmov</a:t>
            </a:r>
            <a:r>
              <a:rPr lang="pl-PL" altLang="en-US" sz="2200"/>
              <a:t>, 595 – </a:t>
            </a:r>
            <a:r>
              <a:rPr lang="pl-PL" altLang="en-US" sz="2200" i="1"/>
              <a:t>Dodatočné odvody dane z príjmov</a:t>
            </a:r>
          </a:p>
          <a:p>
            <a:pPr eaLnBrk="1" hangingPunct="1">
              <a:lnSpc>
                <a:spcPct val="80000"/>
              </a:lnSpc>
            </a:pPr>
            <a:r>
              <a:rPr lang="pl-PL" altLang="en-US" sz="2200"/>
              <a:t>Výsledok hospodárenia pred zdanením sa </a:t>
            </a:r>
            <a:r>
              <a:rPr lang="pl-PL" altLang="en-US" sz="2200" b="1" u="sng"/>
              <a:t>MIMO SÚSTAVY účtovníctva </a:t>
            </a:r>
            <a:r>
              <a:rPr lang="pl-PL" altLang="en-US" sz="2200"/>
              <a:t>upravuje na základ dane a vypočíta sa daň (v súlade so zákonom o dani z príjmov sa výsledok hospodárenia zvyšuje a znižuje o niektoré položky)</a:t>
            </a:r>
          </a:p>
          <a:p>
            <a:pPr eaLnBrk="1" hangingPunct="1">
              <a:lnSpc>
                <a:spcPct val="80000"/>
              </a:lnSpc>
            </a:pPr>
            <a:r>
              <a:rPr lang="pl-PL" altLang="en-US" sz="2200"/>
              <a:t>Vypočítaná daň</a:t>
            </a:r>
            <a:r>
              <a:rPr lang="pl-PL" altLang="en-US" sz="2000"/>
              <a:t> </a:t>
            </a:r>
            <a:r>
              <a:rPr lang="pl-PL" altLang="en-US" sz="2200"/>
              <a:t>sa zaúčtuje ako náklad oproti účtu 341 – </a:t>
            </a:r>
            <a:r>
              <a:rPr lang="pl-PL" altLang="en-US" sz="2200" i="1"/>
              <a:t>Daň z príjmov</a:t>
            </a:r>
            <a:r>
              <a:rPr lang="pl-PL" altLang="en-US" sz="2200"/>
              <a:t>. Na strane nákladov sa účtuje na účet 591 – </a:t>
            </a:r>
            <a:r>
              <a:rPr lang="pl-PL" altLang="en-US" sz="2400" i="1"/>
              <a:t>Splatná daň z príjmov</a:t>
            </a:r>
          </a:p>
          <a:p>
            <a:pPr eaLnBrk="1" hangingPunct="1">
              <a:lnSpc>
                <a:spcPct val="80000"/>
              </a:lnSpc>
            </a:pPr>
            <a:endParaRPr lang="pl-PL" altLang="en-US" sz="24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5732F68A-D7C2-4893-9FA5-0A4ECEC6FCC5}"/>
              </a:ext>
            </a:extLst>
          </p:cNvPr>
          <p:cNvSpPr>
            <a:spLocks noGrp="1"/>
          </p:cNvSpPr>
          <p:nvPr>
            <p:ph type="ftr" sz="quarter" idx="11"/>
          </p:nvPr>
        </p:nvSpPr>
        <p:spPr/>
        <p:txBody>
          <a:bodyPr/>
          <a:lstStyle/>
          <a:p>
            <a:pPr>
              <a:defRPr/>
            </a:pPr>
            <a:r>
              <a:rPr lang="sk-SK"/>
              <a:t>Princípy účtovníctva</a:t>
            </a:r>
          </a:p>
        </p:txBody>
      </p:sp>
      <p:sp>
        <p:nvSpPr>
          <p:cNvPr id="92163" name="Zástupný symbol čísla snímky 5">
            <a:extLst>
              <a:ext uri="{FF2B5EF4-FFF2-40B4-BE49-F238E27FC236}">
                <a16:creationId xmlns:a16="http://schemas.microsoft.com/office/drawing/2014/main" id="{21D1B4D2-D975-4D4C-BC01-A4551C1E4A1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5-44</a:t>
            </a:r>
          </a:p>
        </p:txBody>
      </p:sp>
      <p:sp>
        <p:nvSpPr>
          <p:cNvPr id="92164" name="Rectangle 2">
            <a:extLst>
              <a:ext uri="{FF2B5EF4-FFF2-40B4-BE49-F238E27FC236}">
                <a16:creationId xmlns:a16="http://schemas.microsoft.com/office/drawing/2014/main" id="{A3FC03A4-1451-457F-9987-EB4DD708FB4D}"/>
              </a:ext>
            </a:extLst>
          </p:cNvPr>
          <p:cNvSpPr>
            <a:spLocks noGrp="1" noChangeArrowheads="1"/>
          </p:cNvSpPr>
          <p:nvPr>
            <p:ph type="title"/>
          </p:nvPr>
        </p:nvSpPr>
        <p:spPr>
          <a:xfrm>
            <a:off x="468313" y="115888"/>
            <a:ext cx="8229600" cy="936625"/>
          </a:xfrm>
        </p:spPr>
        <p:txBody>
          <a:bodyPr/>
          <a:lstStyle/>
          <a:p>
            <a:pPr eaLnBrk="1" hangingPunct="1"/>
            <a:r>
              <a:rPr lang="pl-PL" altLang="en-US" sz="3200" b="1">
                <a:solidFill>
                  <a:srgbClr val="3D1FD3"/>
                </a:solidFill>
              </a:rPr>
              <a:t>Výpočet výsledku hospodárenia, výpočet a zaúčtovanie splatnej dane z príjmov </a:t>
            </a:r>
            <a:r>
              <a:rPr lang="sk-SK" altLang="en-US" sz="2000">
                <a:solidFill>
                  <a:srgbClr val="3D1FD3"/>
                </a:solidFill>
              </a:rPr>
              <a:t>(2)</a:t>
            </a:r>
          </a:p>
        </p:txBody>
      </p:sp>
      <p:sp>
        <p:nvSpPr>
          <p:cNvPr id="92165" name="Rectangle 3">
            <a:extLst>
              <a:ext uri="{FF2B5EF4-FFF2-40B4-BE49-F238E27FC236}">
                <a16:creationId xmlns:a16="http://schemas.microsoft.com/office/drawing/2014/main" id="{73A813E6-B3C3-4001-9240-AAE8CC17B848}"/>
              </a:ext>
            </a:extLst>
          </p:cNvPr>
          <p:cNvSpPr>
            <a:spLocks noGrp="1" noChangeArrowheads="1"/>
          </p:cNvSpPr>
          <p:nvPr>
            <p:ph type="body" idx="1"/>
          </p:nvPr>
        </p:nvSpPr>
        <p:spPr>
          <a:xfrm>
            <a:off x="468313" y="1268413"/>
            <a:ext cx="8229600" cy="4713287"/>
          </a:xfrm>
        </p:spPr>
        <p:txBody>
          <a:bodyPr/>
          <a:lstStyle/>
          <a:p>
            <a:pPr eaLnBrk="1" hangingPunct="1">
              <a:lnSpc>
                <a:spcPct val="80000"/>
              </a:lnSpc>
            </a:pPr>
            <a:r>
              <a:rPr lang="pl-PL" altLang="en-US" sz="2400"/>
              <a:t>Účtovné jednotky, ktoré účtujú aj odloženú daň z príjmov, zaúčtujú odloženú daň na účet 592 – </a:t>
            </a:r>
            <a:r>
              <a:rPr lang="pl-PL" altLang="en-US" sz="2400" i="1"/>
              <a:t>Odložená daň z príjmov </a:t>
            </a:r>
            <a:r>
              <a:rPr lang="pl-PL" altLang="en-US" sz="2400"/>
              <a:t>a podvojne na účet 481 – </a:t>
            </a:r>
            <a:r>
              <a:rPr lang="pl-PL" altLang="en-US" sz="2400" i="1"/>
              <a:t>Odložený daňový záväzok a odložená daňová pohľadávka.</a:t>
            </a:r>
            <a:r>
              <a:rPr lang="pl-PL" altLang="en-US" sz="2400"/>
              <a:t> </a:t>
            </a:r>
          </a:p>
          <a:p>
            <a:pPr eaLnBrk="1" hangingPunct="1">
              <a:lnSpc>
                <a:spcPct val="80000"/>
              </a:lnSpc>
            </a:pPr>
            <a:r>
              <a:rPr lang="pl-PL" altLang="en-US" sz="2400"/>
              <a:t>Domeranie dane z príjmov za predchádzajúce účtovné a zdaňovacie obdobie a vrátenie dane z príjmov za predchádzajúce účtovné a zdaňovacie obdobie sa účtujú na účte 595 – </a:t>
            </a:r>
            <a:r>
              <a:rPr lang="pl-PL" altLang="en-US" sz="2400" i="1"/>
              <a:t>Dodatočné odvody dane z prímov</a:t>
            </a:r>
            <a:endParaRPr lang="pl-PL" altLang="en-US" sz="2400"/>
          </a:p>
          <a:p>
            <a:pPr eaLnBrk="1" hangingPunct="1">
              <a:lnSpc>
                <a:spcPct val="80000"/>
              </a:lnSpc>
            </a:pPr>
            <a:r>
              <a:rPr lang="pl-PL" altLang="en-US" sz="2400"/>
              <a:t>Výsledok hospodárenia po zdanení daňou z príjmov – účtovný výsledok hospodárenia po zdanení – sa vypočíta ako rozdiel výnosov na účtoch triedy 6 a nákladov zaúčtovaných na účtoch účtovnej triedy 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CC6F1A13-5020-4C66-B1AC-FAC763A69509}"/>
              </a:ext>
            </a:extLst>
          </p:cNvPr>
          <p:cNvSpPr>
            <a:spLocks noGrp="1"/>
          </p:cNvSpPr>
          <p:nvPr>
            <p:ph type="ftr" sz="quarter" idx="11"/>
          </p:nvPr>
        </p:nvSpPr>
        <p:spPr/>
        <p:txBody>
          <a:bodyPr/>
          <a:lstStyle/>
          <a:p>
            <a:pPr>
              <a:defRPr/>
            </a:pPr>
            <a:r>
              <a:rPr lang="sk-SK"/>
              <a:t>Princípy účtovníctva</a:t>
            </a:r>
          </a:p>
        </p:txBody>
      </p:sp>
      <p:sp>
        <p:nvSpPr>
          <p:cNvPr id="94211" name="Zástupný symbol čísla snímky 5">
            <a:extLst>
              <a:ext uri="{FF2B5EF4-FFF2-40B4-BE49-F238E27FC236}">
                <a16:creationId xmlns:a16="http://schemas.microsoft.com/office/drawing/2014/main" id="{F9BB6111-9BD4-41CD-A5D6-4B78C57B82F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5-45</a:t>
            </a:r>
          </a:p>
        </p:txBody>
      </p:sp>
      <p:sp>
        <p:nvSpPr>
          <p:cNvPr id="94212" name="Rectangle 2">
            <a:extLst>
              <a:ext uri="{FF2B5EF4-FFF2-40B4-BE49-F238E27FC236}">
                <a16:creationId xmlns:a16="http://schemas.microsoft.com/office/drawing/2014/main" id="{6BDD23B8-05AC-4E44-BB48-219B677D6F87}"/>
              </a:ext>
            </a:extLst>
          </p:cNvPr>
          <p:cNvSpPr>
            <a:spLocks noGrp="1" noChangeArrowheads="1"/>
          </p:cNvSpPr>
          <p:nvPr>
            <p:ph type="title"/>
          </p:nvPr>
        </p:nvSpPr>
        <p:spPr>
          <a:xfrm>
            <a:off x="457200" y="274638"/>
            <a:ext cx="8229600" cy="490537"/>
          </a:xfrm>
        </p:spPr>
        <p:txBody>
          <a:bodyPr/>
          <a:lstStyle/>
          <a:p>
            <a:pPr eaLnBrk="1" hangingPunct="1"/>
            <a:r>
              <a:rPr lang="sk-SK" altLang="en-US" sz="2800" b="1">
                <a:solidFill>
                  <a:srgbClr val="3D1FD3"/>
                </a:solidFill>
              </a:rPr>
              <a:t>Úprava výsledku hospodárenia na daňový základ</a:t>
            </a:r>
          </a:p>
        </p:txBody>
      </p:sp>
      <p:sp>
        <p:nvSpPr>
          <p:cNvPr id="94213" name="Rectangle 3">
            <a:extLst>
              <a:ext uri="{FF2B5EF4-FFF2-40B4-BE49-F238E27FC236}">
                <a16:creationId xmlns:a16="http://schemas.microsoft.com/office/drawing/2014/main" id="{3762447E-ED44-464B-961F-7AD90F68C2A1}"/>
              </a:ext>
            </a:extLst>
          </p:cNvPr>
          <p:cNvSpPr>
            <a:spLocks noGrp="1" noChangeArrowheads="1"/>
          </p:cNvSpPr>
          <p:nvPr>
            <p:ph type="body" idx="1"/>
          </p:nvPr>
        </p:nvSpPr>
        <p:spPr>
          <a:xfrm>
            <a:off x="457200" y="908050"/>
            <a:ext cx="8229600" cy="5218113"/>
          </a:xfrm>
        </p:spPr>
        <p:txBody>
          <a:bodyPr/>
          <a:lstStyle/>
          <a:p>
            <a:pPr eaLnBrk="1" hangingPunct="1">
              <a:lnSpc>
                <a:spcPct val="80000"/>
              </a:lnSpc>
            </a:pPr>
            <a:r>
              <a:rPr lang="pl-PL" altLang="en-US" sz="1800"/>
              <a:t>Daňovými výdavkami nie sú (a teda sa pre účely výpočtu základu dane nezahŕňajú medzi náklady) napríklad:</a:t>
            </a:r>
          </a:p>
          <a:p>
            <a:pPr lvl="1" eaLnBrk="1" hangingPunct="1">
              <a:lnSpc>
                <a:spcPct val="80000"/>
              </a:lnSpc>
            </a:pPr>
            <a:r>
              <a:rPr lang="pl-PL" altLang="en-US" sz="1600"/>
              <a:t>výdavky na pracovné cesty presahujúce limit stanovený osobitným predpisom nie sú daňovým výdavkom (sledovanie na analytickom účte k účtu 512 – </a:t>
            </a:r>
            <a:r>
              <a:rPr lang="pl-PL" altLang="en-US" sz="1600" i="1"/>
              <a:t>Cestovné</a:t>
            </a:r>
            <a:r>
              <a:rPr lang="pl-PL" altLang="en-US" sz="1600"/>
              <a:t>)</a:t>
            </a:r>
          </a:p>
          <a:p>
            <a:pPr lvl="1" eaLnBrk="1" hangingPunct="1">
              <a:lnSpc>
                <a:spcPct val="80000"/>
              </a:lnSpc>
            </a:pPr>
            <a:r>
              <a:rPr lang="pl-PL" altLang="en-US" sz="1600"/>
              <a:t>výdavky na spotrebu pohonných látok prevyšujúce priemernú prepočítanú spotrebu podľa technického preukazu</a:t>
            </a:r>
          </a:p>
          <a:p>
            <a:pPr eaLnBrk="1" hangingPunct="1">
              <a:lnSpc>
                <a:spcPct val="80000"/>
              </a:lnSpc>
            </a:pPr>
            <a:r>
              <a:rPr lang="pl-PL" altLang="en-US" sz="1800"/>
              <a:t>O tieto položky sa výsledok hospodárenia pre účely určenia základu dane </a:t>
            </a:r>
            <a:r>
              <a:rPr lang="pl-PL" altLang="en-US" sz="1800" b="1"/>
              <a:t>zvyšuje</a:t>
            </a:r>
            <a:endParaRPr lang="pl-PL" altLang="en-US" sz="1800"/>
          </a:p>
          <a:p>
            <a:pPr eaLnBrk="1" hangingPunct="1">
              <a:lnSpc>
                <a:spcPct val="80000"/>
              </a:lnSpc>
            </a:pPr>
            <a:r>
              <a:rPr lang="pl-PL" altLang="en-US" sz="1800"/>
              <a:t>Do základu dane sa nezahrnú napríklad nasledovné sumy, ktoré sú súčasťou výsledku hospodárenia:</a:t>
            </a:r>
          </a:p>
          <a:p>
            <a:pPr lvl="1" eaLnBrk="1" hangingPunct="1">
              <a:lnSpc>
                <a:spcPct val="80000"/>
              </a:lnSpc>
            </a:pPr>
            <a:r>
              <a:rPr lang="pl-PL" altLang="en-US" sz="1600"/>
              <a:t>kladný rozdiel medzi daňovými a účtovnými odpismi: ak si podnikateľ kúpi auto na konci novembra, účtovné odpisy za daný rok budú predstavovať podstatne nižšiu čiastku ako daňové. O rozdiel daňových a účtovných odpisov si podnikateľ môže znížiť základ dane</a:t>
            </a:r>
          </a:p>
          <a:p>
            <a:pPr eaLnBrk="1" hangingPunct="1">
              <a:lnSpc>
                <a:spcPct val="80000"/>
              </a:lnSpc>
            </a:pPr>
            <a:r>
              <a:rPr lang="pl-PL" altLang="en-US" sz="1800"/>
              <a:t>Od základu dane si môže účtovná jednotka za podmienok ustanovených zákonom odpočítať daňovú stratu z minulých rokov</a:t>
            </a:r>
          </a:p>
          <a:p>
            <a:pPr eaLnBrk="1" hangingPunct="1">
              <a:lnSpc>
                <a:spcPct val="80000"/>
              </a:lnSpc>
            </a:pPr>
            <a:r>
              <a:rPr lang="pl-PL" altLang="en-US" sz="1800"/>
              <a:t>O tieto položky sa výsledok hospodárenia pre účely určenia základu dane </a:t>
            </a:r>
            <a:r>
              <a:rPr lang="pl-PL" altLang="en-US" sz="1800" b="1"/>
              <a:t>znižuje.</a:t>
            </a:r>
          </a:p>
          <a:p>
            <a:pPr eaLnBrk="1" hangingPunct="1">
              <a:lnSpc>
                <a:spcPct val="80000"/>
              </a:lnSpc>
            </a:pPr>
            <a:r>
              <a:rPr lang="pl-PL" altLang="en-US" sz="1800"/>
              <a:t>Poznámka: zákon sa nazýva „o dani z príjmov” a hovorí o „daňových výdavkoch”, ale v prípade podvojného účtovníctva pre podnikateľov ide vlastne o „daň z o zisku, teda z rozdielu výnosov a nákladov” a o „daňové náklady”</a:t>
            </a:r>
          </a:p>
          <a:p>
            <a:pPr eaLnBrk="1" hangingPunct="1">
              <a:lnSpc>
                <a:spcPct val="80000"/>
              </a:lnSpc>
              <a:buFontTx/>
              <a:buChar char="-"/>
            </a:pPr>
            <a:endParaRPr lang="pl-PL" altLang="en-US" sz="1800" b="1"/>
          </a:p>
          <a:p>
            <a:pPr eaLnBrk="1" hangingPunct="1">
              <a:lnSpc>
                <a:spcPct val="80000"/>
              </a:lnSpc>
            </a:pPr>
            <a:endParaRPr lang="sk-SK" altLang="en-US" sz="18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98C83B52-8065-418B-8428-E15609D9D46F}"/>
              </a:ext>
            </a:extLst>
          </p:cNvPr>
          <p:cNvSpPr>
            <a:spLocks noGrp="1"/>
          </p:cNvSpPr>
          <p:nvPr>
            <p:ph type="ftr" sz="quarter" idx="11"/>
          </p:nvPr>
        </p:nvSpPr>
        <p:spPr/>
        <p:txBody>
          <a:bodyPr/>
          <a:lstStyle/>
          <a:p>
            <a:pPr>
              <a:defRPr/>
            </a:pPr>
            <a:r>
              <a:rPr lang="sk-SK"/>
              <a:t>Princípy účtovníctva</a:t>
            </a:r>
          </a:p>
        </p:txBody>
      </p:sp>
      <p:sp>
        <p:nvSpPr>
          <p:cNvPr id="96259" name="Zástupný symbol čísla snímky 5">
            <a:extLst>
              <a:ext uri="{FF2B5EF4-FFF2-40B4-BE49-F238E27FC236}">
                <a16:creationId xmlns:a16="http://schemas.microsoft.com/office/drawing/2014/main" id="{86025751-F24D-413F-ADDE-E098E16B955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5-46</a:t>
            </a:r>
          </a:p>
        </p:txBody>
      </p:sp>
      <p:sp>
        <p:nvSpPr>
          <p:cNvPr id="96260" name="Rectangle 2">
            <a:extLst>
              <a:ext uri="{FF2B5EF4-FFF2-40B4-BE49-F238E27FC236}">
                <a16:creationId xmlns:a16="http://schemas.microsoft.com/office/drawing/2014/main" id="{39ADCE0E-5644-49DC-8694-E7342314E048}"/>
              </a:ext>
            </a:extLst>
          </p:cNvPr>
          <p:cNvSpPr>
            <a:spLocks noGrp="1" noChangeArrowheads="1"/>
          </p:cNvSpPr>
          <p:nvPr>
            <p:ph type="title"/>
          </p:nvPr>
        </p:nvSpPr>
        <p:spPr/>
        <p:txBody>
          <a:bodyPr/>
          <a:lstStyle/>
          <a:p>
            <a:pPr eaLnBrk="1" hangingPunct="1"/>
            <a:r>
              <a:rPr lang="sk-SK" altLang="en-US" sz="3200" b="1">
                <a:solidFill>
                  <a:srgbClr val="3D1FD3"/>
                </a:solidFill>
              </a:rPr>
              <a:t>Záver prípravných prác pred uzavretím účtovných kníh</a:t>
            </a:r>
          </a:p>
        </p:txBody>
      </p:sp>
      <p:sp>
        <p:nvSpPr>
          <p:cNvPr id="96261" name="Rectangle 3">
            <a:extLst>
              <a:ext uri="{FF2B5EF4-FFF2-40B4-BE49-F238E27FC236}">
                <a16:creationId xmlns:a16="http://schemas.microsoft.com/office/drawing/2014/main" id="{F0C0713B-C276-4BCD-9DE3-FD7DCDDA70A9}"/>
              </a:ext>
            </a:extLst>
          </p:cNvPr>
          <p:cNvSpPr>
            <a:spLocks noGrp="1" noChangeArrowheads="1"/>
          </p:cNvSpPr>
          <p:nvPr>
            <p:ph type="body" idx="1"/>
          </p:nvPr>
        </p:nvSpPr>
        <p:spPr/>
        <p:txBody>
          <a:bodyPr/>
          <a:lstStyle/>
          <a:p>
            <a:pPr eaLnBrk="1" hangingPunct="1"/>
            <a:r>
              <a:rPr lang="sk-SK" altLang="en-US" sz="2400"/>
              <a:t>Na záver prípravných prác pred uzavretím účtovných kníh sa uskutoční kontrola formálnej správnosti účtovných zápisov zostavením predvahy</a:t>
            </a:r>
          </a:p>
          <a:p>
            <a:pPr eaLnBrk="1" hangingPunct="1"/>
            <a:r>
              <a:rPr lang="pl-PL" altLang="en-US" sz="2400"/>
              <a:t>Predvahu možno pokladať za spájajúci článok medzi bežným účtovníctvom a účtovnou závierkou</a:t>
            </a:r>
          </a:p>
          <a:p>
            <a:pPr eaLnBrk="1" hangingPunct="1"/>
            <a:r>
              <a:rPr lang="pl-PL" altLang="en-US" sz="2400"/>
              <a:t>PO VYKONANÍ PRÍPRAVNÝCH PRÁC MOŽE ÚČTOVNÁ JEDNOTKA UZAVRIEŤ ÚČTOVNÉ KNIHY A ZOSTAVIŤ ÚČTOVNÚ ZÁVIERKU</a:t>
            </a:r>
            <a:endParaRPr lang="sk-SK" altLang="en-US" sz="24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38EDE252-4AA9-4F08-895B-3F655F13A241}"/>
              </a:ext>
            </a:extLst>
          </p:cNvPr>
          <p:cNvSpPr>
            <a:spLocks noGrp="1"/>
          </p:cNvSpPr>
          <p:nvPr>
            <p:ph type="ftr" sz="quarter" idx="11"/>
          </p:nvPr>
        </p:nvSpPr>
        <p:spPr/>
        <p:txBody>
          <a:bodyPr/>
          <a:lstStyle/>
          <a:p>
            <a:pPr>
              <a:defRPr/>
            </a:pPr>
            <a:r>
              <a:rPr lang="sk-SK"/>
              <a:t>Princípy účtovníctva</a:t>
            </a:r>
          </a:p>
        </p:txBody>
      </p:sp>
      <p:sp>
        <p:nvSpPr>
          <p:cNvPr id="98307" name="Zástupný symbol čísla snímky 5">
            <a:extLst>
              <a:ext uri="{FF2B5EF4-FFF2-40B4-BE49-F238E27FC236}">
                <a16:creationId xmlns:a16="http://schemas.microsoft.com/office/drawing/2014/main" id="{1282628D-A4AB-45E9-8E2B-1A2ED94D570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5-47</a:t>
            </a:r>
          </a:p>
        </p:txBody>
      </p:sp>
      <p:sp>
        <p:nvSpPr>
          <p:cNvPr id="98308" name="Rectangle 2">
            <a:extLst>
              <a:ext uri="{FF2B5EF4-FFF2-40B4-BE49-F238E27FC236}">
                <a16:creationId xmlns:a16="http://schemas.microsoft.com/office/drawing/2014/main" id="{8F36D01E-45D0-4A44-83CD-DB7629FE4DED}"/>
              </a:ext>
            </a:extLst>
          </p:cNvPr>
          <p:cNvSpPr>
            <a:spLocks noGrp="1" noChangeArrowheads="1"/>
          </p:cNvSpPr>
          <p:nvPr>
            <p:ph type="title"/>
          </p:nvPr>
        </p:nvSpPr>
        <p:spPr>
          <a:xfrm>
            <a:off x="395288" y="188913"/>
            <a:ext cx="8229600" cy="706437"/>
          </a:xfrm>
        </p:spPr>
        <p:txBody>
          <a:bodyPr/>
          <a:lstStyle/>
          <a:p>
            <a:pPr eaLnBrk="1" hangingPunct="1"/>
            <a:r>
              <a:rPr lang="pl-PL" altLang="en-US" sz="3200" b="1">
                <a:solidFill>
                  <a:srgbClr val="3D1FD3"/>
                </a:solidFill>
              </a:rPr>
              <a:t>Uzavretie účtovných kníh a účtovná závierka</a:t>
            </a:r>
            <a:endParaRPr lang="sk-SK" altLang="en-US" sz="3200" b="1">
              <a:solidFill>
                <a:srgbClr val="3D1FD3"/>
              </a:solidFill>
            </a:endParaRPr>
          </a:p>
        </p:txBody>
      </p:sp>
      <p:sp>
        <p:nvSpPr>
          <p:cNvPr id="98309" name="Rectangle 3">
            <a:extLst>
              <a:ext uri="{FF2B5EF4-FFF2-40B4-BE49-F238E27FC236}">
                <a16:creationId xmlns:a16="http://schemas.microsoft.com/office/drawing/2014/main" id="{81481D6B-3E89-443C-904F-E0DF4C3E2847}"/>
              </a:ext>
            </a:extLst>
          </p:cNvPr>
          <p:cNvSpPr>
            <a:spLocks noGrp="1" noChangeArrowheads="1"/>
          </p:cNvSpPr>
          <p:nvPr>
            <p:ph type="body" idx="1"/>
          </p:nvPr>
        </p:nvSpPr>
        <p:spPr>
          <a:xfrm>
            <a:off x="457200" y="908050"/>
            <a:ext cx="8229600" cy="5218113"/>
          </a:xfrm>
        </p:spPr>
        <p:txBody>
          <a:bodyPr/>
          <a:lstStyle/>
          <a:p>
            <a:pPr eaLnBrk="1" hangingPunct="1">
              <a:lnSpc>
                <a:spcPct val="80000"/>
              </a:lnSpc>
            </a:pPr>
            <a:r>
              <a:rPr lang="pl-PL" altLang="en-US" sz="2400"/>
              <a:t>Pri uzavretí účtovných kníh sa postupuje nasledovne:</a:t>
            </a:r>
          </a:p>
          <a:p>
            <a:pPr lvl="1" eaLnBrk="1" hangingPunct="1">
              <a:lnSpc>
                <a:spcPct val="80000"/>
              </a:lnSpc>
            </a:pPr>
            <a:r>
              <a:rPr lang="pl-PL" altLang="en-US" sz="2000"/>
              <a:t>zistia sa </a:t>
            </a:r>
            <a:r>
              <a:rPr lang="pl-PL" altLang="en-US" sz="2000" b="1"/>
              <a:t>obraty</a:t>
            </a:r>
            <a:r>
              <a:rPr lang="pl-PL" altLang="en-US" sz="2000"/>
              <a:t> strán Má dať a strán Dal jednotlivých účtov</a:t>
            </a:r>
          </a:p>
          <a:p>
            <a:pPr lvl="1" eaLnBrk="1" hangingPunct="1">
              <a:lnSpc>
                <a:spcPct val="80000"/>
              </a:lnSpc>
            </a:pPr>
            <a:r>
              <a:rPr lang="pl-PL" altLang="en-US" sz="2000"/>
              <a:t>zistia sa konečné </a:t>
            </a:r>
            <a:r>
              <a:rPr lang="pl-PL" altLang="en-US" sz="2000" b="1"/>
              <a:t>stavy</a:t>
            </a:r>
            <a:r>
              <a:rPr lang="pl-PL" altLang="en-US" sz="2000"/>
              <a:t> </a:t>
            </a:r>
            <a:r>
              <a:rPr lang="pl-PL" altLang="en-US" sz="2000" b="1"/>
              <a:t>výsledkových účtov</a:t>
            </a:r>
            <a:r>
              <a:rPr lang="pl-PL" altLang="en-US" sz="2000"/>
              <a:t> a konečné </a:t>
            </a:r>
            <a:r>
              <a:rPr lang="pl-PL" altLang="en-US" sz="2000" b="1"/>
              <a:t>zostatky</a:t>
            </a:r>
            <a:r>
              <a:rPr lang="pl-PL" altLang="en-US" sz="2000"/>
              <a:t> </a:t>
            </a:r>
            <a:r>
              <a:rPr lang="pl-PL" altLang="en-US" sz="2000" b="1"/>
              <a:t>súvahových účtov</a:t>
            </a:r>
          </a:p>
          <a:p>
            <a:pPr lvl="1" eaLnBrk="1" hangingPunct="1">
              <a:lnSpc>
                <a:spcPct val="80000"/>
              </a:lnSpc>
            </a:pPr>
            <a:r>
              <a:rPr lang="pl-PL" altLang="en-US" sz="2000"/>
              <a:t>zaúčtujú sa konečné stavy účtov nákladov v prospech týchto účtov a na ťarchu účtu 710 – </a:t>
            </a:r>
            <a:r>
              <a:rPr lang="pl-PL" altLang="en-US" sz="2000" i="1"/>
              <a:t>Účet ziskov a strát</a:t>
            </a:r>
            <a:r>
              <a:rPr lang="pl-PL" altLang="en-US" sz="2000"/>
              <a:t> a konečné stavy účtov výnosov na ťarchu týchto účtov a v prospech účtu 710 – </a:t>
            </a:r>
            <a:r>
              <a:rPr lang="pl-PL" altLang="en-US" sz="2000" i="1"/>
              <a:t>Účet ziskov a strát</a:t>
            </a:r>
            <a:r>
              <a:rPr lang="pl-PL" altLang="en-US" sz="2000"/>
              <a:t>. Tým sa výsledkové účty sa vynulujú</a:t>
            </a:r>
          </a:p>
          <a:p>
            <a:pPr lvl="1" eaLnBrk="1" hangingPunct="1">
              <a:lnSpc>
                <a:spcPct val="80000"/>
              </a:lnSpc>
            </a:pPr>
            <a:r>
              <a:rPr lang="pl-PL" altLang="en-US" sz="2000"/>
              <a:t>zaúčtujú sa konečné zostatky účtov majetku v prospech týchto účtov a na ťarchu účtu 702 – </a:t>
            </a:r>
            <a:r>
              <a:rPr lang="pl-PL" altLang="en-US" sz="2000" i="1"/>
              <a:t>Konečný účet súvahový</a:t>
            </a:r>
            <a:r>
              <a:rPr lang="pl-PL" altLang="en-US" sz="2000"/>
              <a:t> a konečné zostatky účtov záväzkov a vlastného imania na ťarchu týchto účtov a v prospech účtu 702 – </a:t>
            </a:r>
            <a:r>
              <a:rPr lang="pl-PL" altLang="en-US" sz="2000" i="1"/>
              <a:t>Konečný účet súvahový. </a:t>
            </a:r>
            <a:r>
              <a:rPr lang="pl-PL" altLang="en-US" sz="2000"/>
              <a:t>Tým sa súvahové účty vynulujú</a:t>
            </a:r>
            <a:endParaRPr lang="pl-PL" altLang="en-US" sz="2000" i="1"/>
          </a:p>
          <a:p>
            <a:pPr lvl="1" eaLnBrk="1" hangingPunct="1">
              <a:lnSpc>
                <a:spcPct val="80000"/>
              </a:lnSpc>
            </a:pPr>
            <a:r>
              <a:rPr lang="pl-PL" altLang="en-US" sz="2000"/>
              <a:t>zistí sa výsledok hospodárenia ako rozdiel výnosov účtovaných na účtoch účtovej triedy 6 a nákladov účtovaných na účtoch účtovej triedy 5 a účtuje sa, ak ide o účtovný zisk, na ťarchu účtu 710 – </a:t>
            </a:r>
            <a:r>
              <a:rPr lang="pl-PL" altLang="en-US" sz="2000" i="1"/>
              <a:t>Účet ziskov a strát</a:t>
            </a:r>
            <a:r>
              <a:rPr lang="pl-PL" altLang="en-US" sz="2000"/>
              <a:t> a v prospech účtu 702 – </a:t>
            </a:r>
            <a:r>
              <a:rPr lang="pl-PL" altLang="en-US" sz="2000" i="1"/>
              <a:t>Konečný účet súvahový</a:t>
            </a:r>
            <a:r>
              <a:rPr lang="pl-PL" altLang="en-US" sz="2000"/>
              <a:t>, ak ide o účtovnú stratu v prospech účtu 710 – Účet ziskov a strát a na ťarchu účtu 702 – </a:t>
            </a:r>
            <a:r>
              <a:rPr lang="pl-PL" altLang="en-US" sz="2000" i="1"/>
              <a:t>Konečný účet súvahový</a:t>
            </a:r>
          </a:p>
          <a:p>
            <a:pPr lvl="1" eaLnBrk="1" hangingPunct="1">
              <a:lnSpc>
                <a:spcPct val="80000"/>
              </a:lnSpc>
            </a:pPr>
            <a:endParaRPr lang="pl-PL" altLang="en-US" sz="2000"/>
          </a:p>
          <a:p>
            <a:pPr eaLnBrk="1" hangingPunct="1">
              <a:lnSpc>
                <a:spcPct val="80000"/>
              </a:lnSpc>
            </a:pPr>
            <a:endParaRPr lang="sk-SK" altLang="en-US" sz="24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D0551BAA-DD49-43B5-9642-0A08067D667D}"/>
              </a:ext>
            </a:extLst>
          </p:cNvPr>
          <p:cNvSpPr>
            <a:spLocks noGrp="1"/>
          </p:cNvSpPr>
          <p:nvPr>
            <p:ph type="ftr" sz="quarter" idx="11"/>
          </p:nvPr>
        </p:nvSpPr>
        <p:spPr/>
        <p:txBody>
          <a:bodyPr/>
          <a:lstStyle/>
          <a:p>
            <a:pPr>
              <a:defRPr/>
            </a:pPr>
            <a:r>
              <a:rPr lang="sk-SK"/>
              <a:t>Princípy účtovníctva</a:t>
            </a:r>
          </a:p>
        </p:txBody>
      </p:sp>
      <p:sp>
        <p:nvSpPr>
          <p:cNvPr id="100355" name="Zástupný symbol čísla snímky 5">
            <a:extLst>
              <a:ext uri="{FF2B5EF4-FFF2-40B4-BE49-F238E27FC236}">
                <a16:creationId xmlns:a16="http://schemas.microsoft.com/office/drawing/2014/main" id="{6EE5E66E-9EE6-4CD5-9E63-F54D61CDFAB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5-48</a:t>
            </a:r>
          </a:p>
        </p:txBody>
      </p:sp>
      <p:sp>
        <p:nvSpPr>
          <p:cNvPr id="100356" name="Rectangle 2">
            <a:extLst>
              <a:ext uri="{FF2B5EF4-FFF2-40B4-BE49-F238E27FC236}">
                <a16:creationId xmlns:a16="http://schemas.microsoft.com/office/drawing/2014/main" id="{8A68AFB9-A3C8-4855-9CB2-ACDF3D73FF29}"/>
              </a:ext>
            </a:extLst>
          </p:cNvPr>
          <p:cNvSpPr>
            <a:spLocks noGrp="1" noChangeArrowheads="1"/>
          </p:cNvSpPr>
          <p:nvPr>
            <p:ph type="title"/>
          </p:nvPr>
        </p:nvSpPr>
        <p:spPr>
          <a:xfrm>
            <a:off x="250825" y="274638"/>
            <a:ext cx="8497888" cy="1066800"/>
          </a:xfrm>
        </p:spPr>
        <p:txBody>
          <a:bodyPr/>
          <a:lstStyle/>
          <a:p>
            <a:pPr eaLnBrk="1" hangingPunct="1"/>
            <a:r>
              <a:rPr lang="pl-PL" altLang="en-US" sz="3200" b="1">
                <a:solidFill>
                  <a:srgbClr val="3D1FD3"/>
                </a:solidFill>
              </a:rPr>
              <a:t>Uzavretie účtovných kníh a účtovná závierka </a:t>
            </a:r>
            <a:r>
              <a:rPr lang="sk-SK" altLang="en-US" sz="2000">
                <a:solidFill>
                  <a:srgbClr val="3D1FD3"/>
                </a:solidFill>
              </a:rPr>
              <a:t>(2)</a:t>
            </a:r>
          </a:p>
        </p:txBody>
      </p:sp>
      <p:sp>
        <p:nvSpPr>
          <p:cNvPr id="100357" name="Rectangle 3">
            <a:extLst>
              <a:ext uri="{FF2B5EF4-FFF2-40B4-BE49-F238E27FC236}">
                <a16:creationId xmlns:a16="http://schemas.microsoft.com/office/drawing/2014/main" id="{A8DA372D-E921-4E0B-89BA-A61E2C080423}"/>
              </a:ext>
            </a:extLst>
          </p:cNvPr>
          <p:cNvSpPr>
            <a:spLocks noGrp="1" noChangeArrowheads="1"/>
          </p:cNvSpPr>
          <p:nvPr>
            <p:ph type="body" idx="1"/>
          </p:nvPr>
        </p:nvSpPr>
        <p:spPr/>
        <p:txBody>
          <a:bodyPr/>
          <a:lstStyle/>
          <a:p>
            <a:pPr eaLnBrk="1" hangingPunct="1"/>
            <a:r>
              <a:rPr lang="pl-PL" altLang="en-US" sz="2400"/>
              <a:t>Zaúčtovanie výsledku hospodárenia po zdanení daňou z príjmov je posledný účtovný zápis bežného účtovného obdobia. Po jeho vykonaní nasleduje uzatvorenie účtovných kníh a môže sa zostaviť účtovná závierka</a:t>
            </a:r>
          </a:p>
          <a:p>
            <a:pPr eaLnBrk="1" hangingPunct="1"/>
            <a:r>
              <a:rPr lang="pl-PL" altLang="en-US" sz="2400"/>
              <a:t>Účty 710 – </a:t>
            </a:r>
            <a:r>
              <a:rPr lang="pl-PL" altLang="en-US" sz="2400" i="1"/>
              <a:t>Účet ziskov a strát </a:t>
            </a:r>
            <a:r>
              <a:rPr lang="pl-PL" altLang="en-US" sz="2400"/>
              <a:t>a 702 – </a:t>
            </a:r>
            <a:r>
              <a:rPr lang="pl-PL" altLang="en-US" sz="2400" i="1"/>
              <a:t>Konečný účet súvahový</a:t>
            </a:r>
            <a:r>
              <a:rPr lang="pl-PL" altLang="en-US" sz="2400"/>
              <a:t> sú výsledným produktom uzatvorenia výsledkových a súvahových účtov</a:t>
            </a:r>
            <a:endParaRPr lang="sk-SK" altLang="en-US" sz="2400"/>
          </a:p>
          <a:p>
            <a:pPr eaLnBrk="1" hangingPunct="1"/>
            <a:endParaRPr lang="sk-SK" altLang="en-US" sz="24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32FFB5C1-25EE-46D0-8EF5-1F900AC2039E}"/>
              </a:ext>
            </a:extLst>
          </p:cNvPr>
          <p:cNvSpPr>
            <a:spLocks noGrp="1"/>
          </p:cNvSpPr>
          <p:nvPr>
            <p:ph type="ftr" sz="quarter" idx="11"/>
          </p:nvPr>
        </p:nvSpPr>
        <p:spPr/>
        <p:txBody>
          <a:bodyPr/>
          <a:lstStyle/>
          <a:p>
            <a:pPr>
              <a:defRPr/>
            </a:pPr>
            <a:r>
              <a:rPr lang="sk-SK"/>
              <a:t>Princípy účtovníctva</a:t>
            </a:r>
          </a:p>
        </p:txBody>
      </p:sp>
      <p:sp>
        <p:nvSpPr>
          <p:cNvPr id="102403" name="Zástupný symbol čísla snímky 5">
            <a:extLst>
              <a:ext uri="{FF2B5EF4-FFF2-40B4-BE49-F238E27FC236}">
                <a16:creationId xmlns:a16="http://schemas.microsoft.com/office/drawing/2014/main" id="{31BD5E8A-57A0-4F4A-9AC7-CF320003E72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5-49</a:t>
            </a:r>
          </a:p>
        </p:txBody>
      </p:sp>
      <p:sp>
        <p:nvSpPr>
          <p:cNvPr id="102404" name="Rectangle 2">
            <a:extLst>
              <a:ext uri="{FF2B5EF4-FFF2-40B4-BE49-F238E27FC236}">
                <a16:creationId xmlns:a16="http://schemas.microsoft.com/office/drawing/2014/main" id="{99CC4467-91FE-453B-A88E-980BE4937016}"/>
              </a:ext>
            </a:extLst>
          </p:cNvPr>
          <p:cNvSpPr>
            <a:spLocks noGrp="1" noChangeArrowheads="1"/>
          </p:cNvSpPr>
          <p:nvPr>
            <p:ph type="title"/>
          </p:nvPr>
        </p:nvSpPr>
        <p:spPr>
          <a:xfrm>
            <a:off x="457200" y="274638"/>
            <a:ext cx="8229600" cy="777875"/>
          </a:xfrm>
        </p:spPr>
        <p:txBody>
          <a:bodyPr/>
          <a:lstStyle/>
          <a:p>
            <a:pPr eaLnBrk="1" hangingPunct="1"/>
            <a:r>
              <a:rPr lang="sk-SK" altLang="en-US" sz="3200" b="1">
                <a:solidFill>
                  <a:srgbClr val="3D1FD3"/>
                </a:solidFill>
              </a:rPr>
              <a:t>Zostavenie účtovnej závierky</a:t>
            </a:r>
            <a:endParaRPr lang="en-US" altLang="en-US" sz="3200" b="1">
              <a:solidFill>
                <a:srgbClr val="3D1FD3"/>
              </a:solidFill>
            </a:endParaRPr>
          </a:p>
        </p:txBody>
      </p:sp>
      <p:sp>
        <p:nvSpPr>
          <p:cNvPr id="102405" name="Rectangle 3">
            <a:extLst>
              <a:ext uri="{FF2B5EF4-FFF2-40B4-BE49-F238E27FC236}">
                <a16:creationId xmlns:a16="http://schemas.microsoft.com/office/drawing/2014/main" id="{E177B2CF-ECB3-405F-B7D6-DA28F8598E40}"/>
              </a:ext>
            </a:extLst>
          </p:cNvPr>
          <p:cNvSpPr>
            <a:spLocks noGrp="1" noChangeArrowheads="1"/>
          </p:cNvSpPr>
          <p:nvPr>
            <p:ph type="body" idx="1"/>
          </p:nvPr>
        </p:nvSpPr>
        <p:spPr>
          <a:xfrm>
            <a:off x="457200" y="1196975"/>
            <a:ext cx="8229600" cy="4929188"/>
          </a:xfrm>
        </p:spPr>
        <p:txBody>
          <a:bodyPr/>
          <a:lstStyle/>
          <a:p>
            <a:pPr eaLnBrk="1" hangingPunct="1">
              <a:lnSpc>
                <a:spcPct val="90000"/>
              </a:lnSpc>
            </a:pPr>
            <a:r>
              <a:rPr lang="sk-SK" altLang="en-US" sz="2400"/>
              <a:t>Účtovná závierka obsahuje</a:t>
            </a:r>
          </a:p>
          <a:p>
            <a:pPr lvl="1" eaLnBrk="1" hangingPunct="1">
              <a:lnSpc>
                <a:spcPct val="90000"/>
              </a:lnSpc>
            </a:pPr>
            <a:r>
              <a:rPr lang="sk-SK" altLang="en-US" sz="2000"/>
              <a:t>údaje identifikujúce podnik, dátum, ku ktorému sa závierka zostavuje a obdobie, za ktoré sa zostavuje</a:t>
            </a:r>
          </a:p>
          <a:p>
            <a:pPr lvl="1" eaLnBrk="1" hangingPunct="1">
              <a:lnSpc>
                <a:spcPct val="90000"/>
              </a:lnSpc>
            </a:pPr>
            <a:r>
              <a:rPr lang="sk-SK" altLang="en-US" sz="2000"/>
              <a:t>predpísané finančné výkazy</a:t>
            </a:r>
          </a:p>
          <a:p>
            <a:pPr lvl="1" eaLnBrk="1" hangingPunct="1">
              <a:lnSpc>
                <a:spcPct val="90000"/>
              </a:lnSpc>
            </a:pPr>
            <a:r>
              <a:rPr lang="sk-SK" altLang="en-US" sz="2000"/>
              <a:t>poznámky</a:t>
            </a:r>
          </a:p>
          <a:p>
            <a:pPr eaLnBrk="1" hangingPunct="1">
              <a:lnSpc>
                <a:spcPct val="90000"/>
              </a:lnSpc>
            </a:pPr>
            <a:r>
              <a:rPr lang="sk-SK" altLang="en-US" sz="2400"/>
              <a:t>Súčasný slovenský zákon o účtovníctve vyžaduje ako súčasť účtovnej závierky finančné výkazy súvahu a výkaz ziskov a strát</a:t>
            </a:r>
          </a:p>
          <a:p>
            <a:pPr eaLnBrk="1" hangingPunct="1">
              <a:lnSpc>
                <a:spcPct val="90000"/>
              </a:lnSpc>
            </a:pPr>
            <a:r>
              <a:rPr lang="pl-PL" altLang="en-US" sz="2400"/>
              <a:t>Podrobnosti o usporiadaní, označovaní a obsahovom vymedzení položiek účtovnej závierky a rozsahu údajov určených z účtovnej závierky na zverejnenie pre rôzne typy účtovných jednotiek ustanovujú opatrenia ministerstva financií</a:t>
            </a:r>
            <a:r>
              <a:rPr lang="sk-SK" altLang="en-US" sz="2400"/>
              <a:t> </a:t>
            </a:r>
          </a:p>
          <a:p>
            <a:pPr eaLnBrk="1" hangingPunct="1">
              <a:lnSpc>
                <a:spcPct val="90000"/>
              </a:lnSpc>
            </a:pPr>
            <a:r>
              <a:rPr lang="sk-SK" altLang="en-US" sz="2400"/>
              <a:t>V ďalšom uvedieme informácie z opatrenia pre podnikateľov</a:t>
            </a:r>
          </a:p>
          <a:p>
            <a:pPr eaLnBrk="1" hangingPunct="1">
              <a:lnSpc>
                <a:spcPct val="90000"/>
              </a:lnSpc>
            </a:pPr>
            <a:endParaRPr lang="en-US" altLang="en-US" sz="24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DB7468F7-B80C-4CF7-8C7B-D4C7D12E1AA8}"/>
              </a:ext>
            </a:extLst>
          </p:cNvPr>
          <p:cNvSpPr>
            <a:spLocks noGrp="1"/>
          </p:cNvSpPr>
          <p:nvPr>
            <p:ph type="ftr" sz="quarter" idx="11"/>
          </p:nvPr>
        </p:nvSpPr>
        <p:spPr/>
        <p:txBody>
          <a:bodyPr/>
          <a:lstStyle/>
          <a:p>
            <a:pPr>
              <a:defRPr/>
            </a:pPr>
            <a:r>
              <a:rPr lang="sk-SK"/>
              <a:t>Princípy účtovníctva</a:t>
            </a:r>
          </a:p>
        </p:txBody>
      </p:sp>
      <p:sp>
        <p:nvSpPr>
          <p:cNvPr id="104451" name="Zástupný symbol čísla snímky 5">
            <a:extLst>
              <a:ext uri="{FF2B5EF4-FFF2-40B4-BE49-F238E27FC236}">
                <a16:creationId xmlns:a16="http://schemas.microsoft.com/office/drawing/2014/main" id="{4D98DBCC-F991-4997-9D45-46C71FD0D28B}"/>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5-50</a:t>
            </a:r>
          </a:p>
        </p:txBody>
      </p:sp>
      <p:sp>
        <p:nvSpPr>
          <p:cNvPr id="104452" name="Rectangle 2">
            <a:extLst>
              <a:ext uri="{FF2B5EF4-FFF2-40B4-BE49-F238E27FC236}">
                <a16:creationId xmlns:a16="http://schemas.microsoft.com/office/drawing/2014/main" id="{C37AAD5C-2291-4712-B66D-855030E7EDFA}"/>
              </a:ext>
            </a:extLst>
          </p:cNvPr>
          <p:cNvSpPr>
            <a:spLocks noGrp="1" noChangeArrowheads="1"/>
          </p:cNvSpPr>
          <p:nvPr>
            <p:ph type="title"/>
          </p:nvPr>
        </p:nvSpPr>
        <p:spPr>
          <a:xfrm>
            <a:off x="457200" y="274638"/>
            <a:ext cx="8229600" cy="490537"/>
          </a:xfrm>
        </p:spPr>
        <p:txBody>
          <a:bodyPr/>
          <a:lstStyle/>
          <a:p>
            <a:pPr eaLnBrk="1" hangingPunct="1"/>
            <a:r>
              <a:rPr lang="sk-SK" altLang="en-US" sz="3200" b="1">
                <a:solidFill>
                  <a:srgbClr val="3D1FD3"/>
                </a:solidFill>
              </a:rPr>
              <a:t>Súvaha pre podnikateľov</a:t>
            </a:r>
          </a:p>
        </p:txBody>
      </p:sp>
      <p:sp>
        <p:nvSpPr>
          <p:cNvPr id="104453" name="Rectangle 3">
            <a:extLst>
              <a:ext uri="{FF2B5EF4-FFF2-40B4-BE49-F238E27FC236}">
                <a16:creationId xmlns:a16="http://schemas.microsoft.com/office/drawing/2014/main" id="{B36E5D6E-43A3-4278-AED2-45D3C7121DEC}"/>
              </a:ext>
            </a:extLst>
          </p:cNvPr>
          <p:cNvSpPr>
            <a:spLocks noGrp="1" noChangeArrowheads="1"/>
          </p:cNvSpPr>
          <p:nvPr>
            <p:ph type="body" idx="1"/>
          </p:nvPr>
        </p:nvSpPr>
        <p:spPr>
          <a:xfrm>
            <a:off x="395288" y="836613"/>
            <a:ext cx="8229600" cy="5400675"/>
          </a:xfrm>
        </p:spPr>
        <p:txBody>
          <a:bodyPr/>
          <a:lstStyle/>
          <a:p>
            <a:pPr eaLnBrk="1" hangingPunct="1">
              <a:lnSpc>
                <a:spcPct val="80000"/>
              </a:lnSpc>
            </a:pPr>
            <a:r>
              <a:rPr lang="pl-PL" altLang="en-US" sz="1800"/>
              <a:t>Súvaha pozostáva zo 6 stĺpcov. Stĺpce 1 až 4 tvoria stranu aktív a stĺpce 5 a 6 stranu pasív. Stĺpce 1 až 3 a 5 venované údajom za bežné účtovné obdobie a stĺpce 4 a 6 údajom za bezprostredne predchádzajúce účtovné obdobie</a:t>
            </a:r>
          </a:p>
          <a:p>
            <a:pPr eaLnBrk="1" hangingPunct="1">
              <a:lnSpc>
                <a:spcPct val="80000"/>
              </a:lnSpc>
            </a:pPr>
            <a:r>
              <a:rPr lang="pl-PL" altLang="en-US" sz="1800"/>
              <a:t>Obsahy jednotlivých stĺpcov:</a:t>
            </a:r>
          </a:p>
          <a:p>
            <a:pPr lvl="1" eaLnBrk="1" hangingPunct="1">
              <a:lnSpc>
                <a:spcPct val="80000"/>
              </a:lnSpc>
            </a:pPr>
            <a:r>
              <a:rPr lang="pl-PL" altLang="en-US" sz="1600"/>
              <a:t>v stĺpci 1 (brutto) sa vykazujú položky strany aktív bez oprávok a opravných položiek k týmto položkám. </a:t>
            </a:r>
          </a:p>
          <a:p>
            <a:pPr lvl="1" eaLnBrk="1" hangingPunct="1">
              <a:lnSpc>
                <a:spcPct val="80000"/>
              </a:lnSpc>
            </a:pPr>
            <a:r>
              <a:rPr lang="pl-PL" altLang="en-US" sz="1600"/>
              <a:t>v stĺpci 2 (korekcia) sa vykazujú oprávky a opravné položky</a:t>
            </a:r>
          </a:p>
          <a:p>
            <a:pPr lvl="1" eaLnBrk="1" hangingPunct="1">
              <a:lnSpc>
                <a:spcPct val="80000"/>
              </a:lnSpc>
            </a:pPr>
            <a:r>
              <a:rPr lang="pl-PL" altLang="en-US" sz="1600"/>
              <a:t>v stĺpci 3 (netto) sa vykazuje rozdiel medzi stĺpcami 1 a 2</a:t>
            </a:r>
          </a:p>
          <a:p>
            <a:pPr lvl="1" eaLnBrk="1" hangingPunct="1">
              <a:lnSpc>
                <a:spcPct val="80000"/>
              </a:lnSpc>
            </a:pPr>
            <a:r>
              <a:rPr lang="pl-PL" altLang="en-US" sz="1600"/>
              <a:t>v stĺpci 4 (netto) sa vykazujú netto položky strany aktív za bezprostredne predchádzajúce účtovné obdobie</a:t>
            </a:r>
          </a:p>
          <a:p>
            <a:pPr lvl="1" eaLnBrk="1" hangingPunct="1">
              <a:lnSpc>
                <a:spcPct val="80000"/>
              </a:lnSpc>
            </a:pPr>
            <a:r>
              <a:rPr lang="pl-PL" altLang="en-US" sz="1600"/>
              <a:t>v stĺpci 5 sa vykazujú položky strany pasív za bežné účtovné obdobie</a:t>
            </a:r>
          </a:p>
          <a:p>
            <a:pPr lvl="1" eaLnBrk="1" hangingPunct="1">
              <a:lnSpc>
                <a:spcPct val="80000"/>
              </a:lnSpc>
            </a:pPr>
            <a:r>
              <a:rPr lang="pl-PL" altLang="en-US" sz="1600"/>
              <a:t>v stĺpci 6 sa vykazujú položky strany pasív za bezprostredne predchádzajúce účtovné obdobie</a:t>
            </a:r>
          </a:p>
          <a:p>
            <a:pPr eaLnBrk="1" hangingPunct="1">
              <a:lnSpc>
                <a:spcPct val="80000"/>
              </a:lnSpc>
            </a:pPr>
            <a:r>
              <a:rPr lang="pl-PL" altLang="en-US" sz="1800"/>
              <a:t>Účty, na ktoré sa počas účtovného obdobia účtuje pohľadávka aj záväzok, napríklad účty 336 – </a:t>
            </a:r>
            <a:r>
              <a:rPr lang="pl-PL" altLang="en-US" sz="1800" i="1"/>
              <a:t>Zúčtovanie s orgánmi sociálneho zabezpečenia a zdravotného poistenia</a:t>
            </a:r>
            <a:r>
              <a:rPr lang="pl-PL" altLang="en-US" sz="1800"/>
              <a:t>, 341 – </a:t>
            </a:r>
            <a:r>
              <a:rPr lang="pl-PL" altLang="en-US" sz="1800" i="1"/>
              <a:t>Daň z príjmov</a:t>
            </a:r>
            <a:r>
              <a:rPr lang="pl-PL" altLang="en-US" sz="1800"/>
              <a:t>, 343 – </a:t>
            </a:r>
            <a:r>
              <a:rPr lang="pl-PL" altLang="en-US" sz="1800" i="1"/>
              <a:t>Daň z pridanej hodnoty, </a:t>
            </a:r>
            <a:r>
              <a:rPr lang="pl-PL" altLang="en-US" sz="1800"/>
              <a:t>sa vykazujú na strane aktív alebo na strane pasív, podľa charakteru konečného zostatku. Nerobí sa pritom kompenzácia</a:t>
            </a:r>
          </a:p>
          <a:p>
            <a:pPr eaLnBrk="1" hangingPunct="1">
              <a:lnSpc>
                <a:spcPct val="80000"/>
              </a:lnSpc>
            </a:pPr>
            <a:r>
              <a:rPr lang="pl-PL" altLang="en-US" sz="1800"/>
              <a:t>Pohľadávky a záväzky sa v súvahe vykazujú ako dlhodobé alebo krátkodobé podľa zostatkovej doby ich splatnosti ku dňu, ku ktorému sa zostavuje účtovná závierka. Časť dlhodobého záväzku a časť dlhodobej pohľadávky, ktorých splatnosť nie je dlhšia ako jeden rok odo dňa, ku ktorému sa zostavuje účtovná závierka, sa vykazuje v súvahe ako krátkodobý záväzok alebo krátkodobá pohľadávka</a:t>
            </a:r>
            <a:endParaRPr lang="sk-SK" altLang="en-US" sz="18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Zástupný symbol päty 4">
            <a:extLst>
              <a:ext uri="{FF2B5EF4-FFF2-40B4-BE49-F238E27FC236}">
                <a16:creationId xmlns:a16="http://schemas.microsoft.com/office/drawing/2014/main" id="{4E9759F6-ACEA-402C-BD30-CBBEA37D8A2C}"/>
              </a:ext>
            </a:extLst>
          </p:cNvPr>
          <p:cNvSpPr>
            <a:spLocks noGrp="1"/>
          </p:cNvSpPr>
          <p:nvPr>
            <p:ph type="ftr" sz="quarter" idx="11"/>
          </p:nvPr>
        </p:nvSpPr>
        <p:spPr/>
        <p:txBody>
          <a:bodyPr/>
          <a:lstStyle/>
          <a:p>
            <a:pPr>
              <a:defRPr/>
            </a:pPr>
            <a:r>
              <a:rPr lang="sk-SK"/>
              <a:t>Princípy účtovníctva</a:t>
            </a:r>
          </a:p>
        </p:txBody>
      </p:sp>
      <p:sp>
        <p:nvSpPr>
          <p:cNvPr id="106499" name="Zástupný symbol čísla snímky 5">
            <a:extLst>
              <a:ext uri="{FF2B5EF4-FFF2-40B4-BE49-F238E27FC236}">
                <a16:creationId xmlns:a16="http://schemas.microsoft.com/office/drawing/2014/main" id="{9F3424FC-E949-4889-916F-90A3E5C6DA9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5-51</a:t>
            </a:r>
          </a:p>
        </p:txBody>
      </p:sp>
      <p:sp>
        <p:nvSpPr>
          <p:cNvPr id="106500" name="Rectangle 2">
            <a:extLst>
              <a:ext uri="{FF2B5EF4-FFF2-40B4-BE49-F238E27FC236}">
                <a16:creationId xmlns:a16="http://schemas.microsoft.com/office/drawing/2014/main" id="{8611B598-F70A-454D-8092-C072A4BA9A26}"/>
              </a:ext>
            </a:extLst>
          </p:cNvPr>
          <p:cNvSpPr>
            <a:spLocks noGrp="1" noChangeArrowheads="1"/>
          </p:cNvSpPr>
          <p:nvPr>
            <p:ph type="title"/>
          </p:nvPr>
        </p:nvSpPr>
        <p:spPr>
          <a:xfrm>
            <a:off x="457200" y="274638"/>
            <a:ext cx="8229600" cy="490537"/>
          </a:xfrm>
        </p:spPr>
        <p:txBody>
          <a:bodyPr/>
          <a:lstStyle/>
          <a:p>
            <a:pPr eaLnBrk="1" hangingPunct="1"/>
            <a:r>
              <a:rPr lang="sk-SK" altLang="en-US" sz="3200" b="1">
                <a:solidFill>
                  <a:srgbClr val="3D1FD3"/>
                </a:solidFill>
              </a:rPr>
              <a:t>Ukážka časti súvahy – strana aktív</a:t>
            </a:r>
          </a:p>
        </p:txBody>
      </p:sp>
      <p:graphicFrame>
        <p:nvGraphicFramePr>
          <p:cNvPr id="938733" name="Group 1773">
            <a:extLst>
              <a:ext uri="{FF2B5EF4-FFF2-40B4-BE49-F238E27FC236}">
                <a16:creationId xmlns:a16="http://schemas.microsoft.com/office/drawing/2014/main" id="{A4477586-B533-4468-A9A5-ECBC704524B9}"/>
              </a:ext>
            </a:extLst>
          </p:cNvPr>
          <p:cNvGraphicFramePr>
            <a:graphicFrameLocks noGrp="1"/>
          </p:cNvGraphicFramePr>
          <p:nvPr>
            <p:ph idx="1"/>
          </p:nvPr>
        </p:nvGraphicFramePr>
        <p:xfrm>
          <a:off x="323850" y="1125538"/>
          <a:ext cx="8229600" cy="4525964"/>
        </p:xfrm>
        <a:graphic>
          <a:graphicData uri="http://schemas.openxmlformats.org/drawingml/2006/table">
            <a:tbl>
              <a:tblPr/>
              <a:tblGrid>
                <a:gridCol w="665163">
                  <a:extLst>
                    <a:ext uri="{9D8B030D-6E8A-4147-A177-3AD203B41FA5}">
                      <a16:colId xmlns:a16="http://schemas.microsoft.com/office/drawing/2014/main" val="20000"/>
                    </a:ext>
                  </a:extLst>
                </a:gridCol>
                <a:gridCol w="3902075">
                  <a:extLst>
                    <a:ext uri="{9D8B030D-6E8A-4147-A177-3AD203B41FA5}">
                      <a16:colId xmlns:a16="http://schemas.microsoft.com/office/drawing/2014/main" val="20001"/>
                    </a:ext>
                  </a:extLst>
                </a:gridCol>
                <a:gridCol w="749300">
                  <a:extLst>
                    <a:ext uri="{9D8B030D-6E8A-4147-A177-3AD203B41FA5}">
                      <a16:colId xmlns:a16="http://schemas.microsoft.com/office/drawing/2014/main" val="20002"/>
                    </a:ext>
                  </a:extLst>
                </a:gridCol>
                <a:gridCol w="706437">
                  <a:extLst>
                    <a:ext uri="{9D8B030D-6E8A-4147-A177-3AD203B41FA5}">
                      <a16:colId xmlns:a16="http://schemas.microsoft.com/office/drawing/2014/main" val="20003"/>
                    </a:ext>
                  </a:extLst>
                </a:gridCol>
                <a:gridCol w="849313">
                  <a:extLst>
                    <a:ext uri="{9D8B030D-6E8A-4147-A177-3AD203B41FA5}">
                      <a16:colId xmlns:a16="http://schemas.microsoft.com/office/drawing/2014/main" val="20004"/>
                    </a:ext>
                  </a:extLst>
                </a:gridCol>
                <a:gridCol w="677862">
                  <a:extLst>
                    <a:ext uri="{9D8B030D-6E8A-4147-A177-3AD203B41FA5}">
                      <a16:colId xmlns:a16="http://schemas.microsoft.com/office/drawing/2014/main" val="20005"/>
                    </a:ext>
                  </a:extLst>
                </a:gridCol>
                <a:gridCol w="679450">
                  <a:extLst>
                    <a:ext uri="{9D8B030D-6E8A-4147-A177-3AD203B41FA5}">
                      <a16:colId xmlns:a16="http://schemas.microsoft.com/office/drawing/2014/main" val="20006"/>
                    </a:ext>
                  </a:extLst>
                </a:gridCol>
              </a:tblGrid>
              <a:tr h="687388">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sk-SK" sz="1200" b="1" i="0" u="none" strike="noStrike" cap="none" normalizeH="0" baseline="0">
                          <a:ln>
                            <a:noFill/>
                          </a:ln>
                          <a:solidFill>
                            <a:schemeClr val="tx1"/>
                          </a:solidFill>
                          <a:effectLst/>
                          <a:latin typeface="Times New Roman" pitchFamily="18" charset="0"/>
                          <a:cs typeface="Times New Roman" pitchFamily="18" charset="0"/>
                        </a:rPr>
                        <a:t>Ozna-čenie</a:t>
                      </a:r>
                      <a:br>
                        <a:rPr kumimoji="0" lang="sk-SK" sz="1200" b="1" i="0" u="none" strike="noStrike" cap="none" normalizeH="0" baseline="0">
                          <a:ln>
                            <a:noFill/>
                          </a:ln>
                          <a:solidFill>
                            <a:schemeClr val="tx1"/>
                          </a:solidFill>
                          <a:effectLst/>
                          <a:latin typeface="Times New Roman" pitchFamily="18" charset="0"/>
                          <a:cs typeface="Times New Roman" pitchFamily="18" charset="0"/>
                        </a:rPr>
                      </a:br>
                      <a:r>
                        <a:rPr kumimoji="0" lang="sk-SK" sz="1200" b="1" i="0" u="none" strike="noStrike" cap="none" normalizeH="0" baseline="0">
                          <a:ln>
                            <a:noFill/>
                          </a:ln>
                          <a:solidFill>
                            <a:schemeClr val="tx1"/>
                          </a:solidFill>
                          <a:effectLst/>
                          <a:latin typeface="Times New Roman" pitchFamily="18" charset="0"/>
                          <a:cs typeface="Times New Roman" pitchFamily="18" charset="0"/>
                        </a:rPr>
                        <a:t>a</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sk-SK" sz="1200" b="1" i="0" u="none" strike="noStrike" cap="none" normalizeH="0" baseline="0">
                          <a:ln>
                            <a:noFill/>
                          </a:ln>
                          <a:solidFill>
                            <a:schemeClr val="tx1"/>
                          </a:solidFill>
                          <a:effectLst/>
                          <a:latin typeface="Times New Roman" pitchFamily="18" charset="0"/>
                          <a:cs typeface="Times New Roman" pitchFamily="18" charset="0"/>
                        </a:rPr>
                        <a:t>Strana aktív</a:t>
                      </a:r>
                      <a:br>
                        <a:rPr kumimoji="0" lang="sk-SK" sz="1200" b="1" i="0" u="none" strike="noStrike" cap="none" normalizeH="0" baseline="0">
                          <a:ln>
                            <a:noFill/>
                          </a:ln>
                          <a:solidFill>
                            <a:schemeClr val="tx1"/>
                          </a:solidFill>
                          <a:effectLst/>
                          <a:latin typeface="Times New Roman" pitchFamily="18" charset="0"/>
                          <a:cs typeface="Times New Roman" pitchFamily="18" charset="0"/>
                        </a:rPr>
                      </a:br>
                      <a:r>
                        <a:rPr kumimoji="0" lang="sk-SK" sz="1200" b="1" i="0" u="none" strike="noStrike" cap="none" normalizeH="0" baseline="0">
                          <a:ln>
                            <a:noFill/>
                          </a:ln>
                          <a:solidFill>
                            <a:schemeClr val="tx1"/>
                          </a:solidFill>
                          <a:effectLst/>
                          <a:latin typeface="Times New Roman" pitchFamily="18" charset="0"/>
                          <a:cs typeface="Times New Roman" pitchFamily="18" charset="0"/>
                        </a:rPr>
                        <a:t>b</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sk-SK" sz="1200" b="1" i="0" u="none" strike="noStrike" cap="none" normalizeH="0" baseline="0">
                          <a:ln>
                            <a:noFill/>
                          </a:ln>
                          <a:solidFill>
                            <a:schemeClr val="tx1"/>
                          </a:solidFill>
                          <a:effectLst/>
                          <a:latin typeface="Times New Roman" pitchFamily="18" charset="0"/>
                          <a:cs typeface="Times New Roman" pitchFamily="18" charset="0"/>
                        </a:rPr>
                        <a:t>Číslo riadku</a:t>
                      </a:r>
                      <a:br>
                        <a:rPr kumimoji="0" lang="sk-SK" sz="1200" b="1" i="0" u="none" strike="noStrike" cap="none" normalizeH="0" baseline="0">
                          <a:ln>
                            <a:noFill/>
                          </a:ln>
                          <a:solidFill>
                            <a:schemeClr val="tx1"/>
                          </a:solidFill>
                          <a:effectLst/>
                          <a:latin typeface="Times New Roman" pitchFamily="18" charset="0"/>
                          <a:cs typeface="Times New Roman" pitchFamily="18" charset="0"/>
                        </a:rPr>
                      </a:br>
                      <a:r>
                        <a:rPr kumimoji="0" lang="sk-SK" sz="1200" b="1" i="0" u="none" strike="noStrike" cap="none" normalizeH="0" baseline="0">
                          <a:ln>
                            <a:noFill/>
                          </a:ln>
                          <a:solidFill>
                            <a:schemeClr val="tx1"/>
                          </a:solidFill>
                          <a:effectLst/>
                          <a:latin typeface="Times New Roman" pitchFamily="18" charset="0"/>
                          <a:cs typeface="Times New Roman" pitchFamily="18" charset="0"/>
                        </a:rPr>
                        <a:t>c</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sk-SK" sz="1200" b="1" i="0" u="none" strike="noStrike" cap="none" normalizeH="0" baseline="0">
                          <a:ln>
                            <a:noFill/>
                          </a:ln>
                          <a:solidFill>
                            <a:schemeClr val="tx1"/>
                          </a:solidFill>
                          <a:effectLst/>
                          <a:latin typeface="Times New Roman" pitchFamily="18" charset="0"/>
                          <a:cs typeface="Times New Roman" pitchFamily="18" charset="0"/>
                        </a:rPr>
                        <a:t>Brutto</a:t>
                      </a:r>
                      <a:br>
                        <a:rPr kumimoji="0" lang="sk-SK" sz="1200" b="1" i="0" u="none" strike="noStrike" cap="none" normalizeH="0" baseline="0">
                          <a:ln>
                            <a:noFill/>
                          </a:ln>
                          <a:solidFill>
                            <a:schemeClr val="tx1"/>
                          </a:solidFill>
                          <a:effectLst/>
                          <a:latin typeface="Times New Roman" pitchFamily="18" charset="0"/>
                          <a:cs typeface="Times New Roman" pitchFamily="18" charset="0"/>
                        </a:rPr>
                      </a:br>
                      <a:r>
                        <a:rPr kumimoji="0" lang="sk-SK" sz="1200" b="1" i="0" u="none" strike="noStrike" cap="none" normalizeH="0" baseline="0">
                          <a:ln>
                            <a:noFill/>
                          </a:ln>
                          <a:solidFill>
                            <a:schemeClr val="tx1"/>
                          </a:solidFill>
                          <a:effectLst/>
                          <a:latin typeface="Times New Roman" pitchFamily="18" charset="0"/>
                          <a:cs typeface="Times New Roman" pitchFamily="18" charset="0"/>
                        </a:rPr>
                        <a:t>1</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sk-SK" sz="1200" b="1" i="0" u="none" strike="noStrike" cap="none" normalizeH="0" baseline="0">
                          <a:ln>
                            <a:noFill/>
                          </a:ln>
                          <a:solidFill>
                            <a:schemeClr val="tx1"/>
                          </a:solidFill>
                          <a:effectLst/>
                          <a:latin typeface="Times New Roman" pitchFamily="18" charset="0"/>
                          <a:cs typeface="Times New Roman" pitchFamily="18" charset="0"/>
                        </a:rPr>
                        <a:t>Korekcia</a:t>
                      </a:r>
                      <a:br>
                        <a:rPr kumimoji="0" lang="sk-SK" sz="1200" b="1" i="0" u="none" strike="noStrike" cap="none" normalizeH="0" baseline="0">
                          <a:ln>
                            <a:noFill/>
                          </a:ln>
                          <a:solidFill>
                            <a:schemeClr val="tx1"/>
                          </a:solidFill>
                          <a:effectLst/>
                          <a:latin typeface="Times New Roman" pitchFamily="18" charset="0"/>
                          <a:cs typeface="Times New Roman" pitchFamily="18" charset="0"/>
                        </a:rPr>
                      </a:br>
                      <a:r>
                        <a:rPr kumimoji="0" lang="sk-SK" sz="1200" b="1" i="0" u="none" strike="noStrike" cap="none" normalizeH="0" baseline="0">
                          <a:ln>
                            <a:noFill/>
                          </a:ln>
                          <a:solidFill>
                            <a:schemeClr val="tx1"/>
                          </a:solidFill>
                          <a:effectLst/>
                          <a:latin typeface="Times New Roman" pitchFamily="18" charset="0"/>
                          <a:cs typeface="Times New Roman" pitchFamily="18" charset="0"/>
                        </a:rPr>
                        <a:t>2</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sk-SK" sz="1200" b="1" i="0" u="none" strike="noStrike" cap="none" normalizeH="0" baseline="0">
                          <a:ln>
                            <a:noFill/>
                          </a:ln>
                          <a:solidFill>
                            <a:schemeClr val="tx1"/>
                          </a:solidFill>
                          <a:effectLst/>
                          <a:latin typeface="Times New Roman" pitchFamily="18" charset="0"/>
                          <a:cs typeface="Times New Roman" pitchFamily="18" charset="0"/>
                        </a:rPr>
                        <a:t>Netto</a:t>
                      </a:r>
                      <a:br>
                        <a:rPr kumimoji="0" lang="sk-SK" sz="1200" b="1" i="0" u="none" strike="noStrike" cap="none" normalizeH="0" baseline="0">
                          <a:ln>
                            <a:noFill/>
                          </a:ln>
                          <a:solidFill>
                            <a:schemeClr val="tx1"/>
                          </a:solidFill>
                          <a:effectLst/>
                          <a:latin typeface="Times New Roman" pitchFamily="18" charset="0"/>
                          <a:cs typeface="Times New Roman" pitchFamily="18" charset="0"/>
                        </a:rPr>
                      </a:br>
                      <a:r>
                        <a:rPr kumimoji="0" lang="sk-SK" sz="1200" b="1" i="0" u="none" strike="noStrike" cap="none" normalizeH="0" baseline="0">
                          <a:ln>
                            <a:noFill/>
                          </a:ln>
                          <a:solidFill>
                            <a:schemeClr val="tx1"/>
                          </a:solidFill>
                          <a:effectLst/>
                          <a:latin typeface="Times New Roman" pitchFamily="18" charset="0"/>
                          <a:cs typeface="Times New Roman" pitchFamily="18" charset="0"/>
                        </a:rPr>
                        <a:t>3</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sk-SK" sz="1200" b="1" i="0" u="none" strike="noStrike" cap="none" normalizeH="0" baseline="0">
                          <a:ln>
                            <a:noFill/>
                          </a:ln>
                          <a:solidFill>
                            <a:schemeClr val="tx1"/>
                          </a:solidFill>
                          <a:effectLst/>
                          <a:latin typeface="Times New Roman" pitchFamily="18" charset="0"/>
                          <a:cs typeface="Times New Roman" pitchFamily="18" charset="0"/>
                        </a:rPr>
                        <a:t>Netto</a:t>
                      </a:r>
                      <a:br>
                        <a:rPr kumimoji="0" lang="sk-SK" sz="1200" b="1" i="0" u="none" strike="noStrike" cap="none" normalizeH="0" baseline="0">
                          <a:ln>
                            <a:noFill/>
                          </a:ln>
                          <a:solidFill>
                            <a:schemeClr val="tx1"/>
                          </a:solidFill>
                          <a:effectLst/>
                          <a:latin typeface="Times New Roman" pitchFamily="18" charset="0"/>
                          <a:cs typeface="Times New Roman" pitchFamily="18" charset="0"/>
                        </a:rPr>
                      </a:br>
                      <a:r>
                        <a:rPr kumimoji="0" lang="sk-SK" sz="1200" b="1" i="0" u="none" strike="noStrike" cap="none" normalizeH="0" baseline="0">
                          <a:ln>
                            <a:noFill/>
                          </a:ln>
                          <a:solidFill>
                            <a:schemeClr val="tx1"/>
                          </a:solidFill>
                          <a:effectLst/>
                          <a:latin typeface="Times New Roman" pitchFamily="18" charset="0"/>
                          <a:cs typeface="Times New Roman" pitchFamily="18" charset="0"/>
                        </a:rPr>
                        <a:t>4</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90538">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 </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1" i="0" u="none" strike="noStrike" cap="none" normalizeH="0" baseline="0">
                          <a:ln>
                            <a:noFill/>
                          </a:ln>
                          <a:solidFill>
                            <a:schemeClr val="tx1"/>
                          </a:solidFill>
                          <a:effectLst/>
                          <a:latin typeface="Times New Roman" pitchFamily="18" charset="0"/>
                          <a:cs typeface="Times New Roman" pitchFamily="18" charset="0"/>
                        </a:rPr>
                        <a:t>SPOLU MAJETOK r. 002 + r. 003 + r. 032 + r. 062</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sk-SK" sz="1200" b="1" i="0" u="none" strike="noStrike" cap="none" normalizeH="0" baseline="0">
                          <a:ln>
                            <a:noFill/>
                          </a:ln>
                          <a:solidFill>
                            <a:schemeClr val="tx1"/>
                          </a:solidFill>
                          <a:effectLst/>
                          <a:latin typeface="Times New Roman" pitchFamily="18" charset="0"/>
                          <a:cs typeface="Times New Roman" pitchFamily="18" charset="0"/>
                        </a:rPr>
                        <a:t>001</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1" i="0" u="none" strike="noStrike" cap="none" normalizeH="0" baseline="0">
                          <a:ln>
                            <a:noFill/>
                          </a:ln>
                          <a:solidFill>
                            <a:schemeClr val="tx1"/>
                          </a:solidFill>
                          <a:effectLst/>
                          <a:latin typeface="Times New Roman" pitchFamily="18" charset="0"/>
                          <a:cs typeface="Times New Roman" pitchFamily="18" charset="0"/>
                        </a:rPr>
                        <a:t> </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1" i="0" u="none" strike="noStrike" cap="none" normalizeH="0" baseline="0">
                          <a:ln>
                            <a:noFill/>
                          </a:ln>
                          <a:solidFill>
                            <a:schemeClr val="tx1"/>
                          </a:solidFill>
                          <a:effectLst/>
                          <a:latin typeface="Times New Roman" pitchFamily="18" charset="0"/>
                          <a:cs typeface="Times New Roman" pitchFamily="18" charset="0"/>
                        </a:rPr>
                        <a:t> </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1" i="0" u="none" strike="noStrike" cap="none" normalizeH="0" baseline="0">
                          <a:ln>
                            <a:noFill/>
                          </a:ln>
                          <a:solidFill>
                            <a:schemeClr val="tx1"/>
                          </a:solidFill>
                          <a:effectLst/>
                          <a:latin typeface="Times New Roman" pitchFamily="18" charset="0"/>
                          <a:cs typeface="Times New Roman" pitchFamily="18" charset="0"/>
                        </a:rPr>
                        <a:t> </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1" i="0" u="none" strike="noStrike" cap="none" normalizeH="0" baseline="0">
                          <a:ln>
                            <a:noFill/>
                          </a:ln>
                          <a:solidFill>
                            <a:schemeClr val="tx1"/>
                          </a:solidFill>
                          <a:effectLst/>
                          <a:latin typeface="Times New Roman" pitchFamily="18" charset="0"/>
                          <a:cs typeface="Times New Roman" pitchFamily="18" charset="0"/>
                        </a:rPr>
                        <a:t> </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1"/>
                  </a:ext>
                </a:extLst>
              </a:tr>
              <a:tr h="295275">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1" i="0" u="none" strike="noStrike" cap="none" normalizeH="0" baseline="0">
                          <a:ln>
                            <a:noFill/>
                          </a:ln>
                          <a:solidFill>
                            <a:schemeClr val="tx1"/>
                          </a:solidFill>
                          <a:effectLst/>
                          <a:latin typeface="Times New Roman" pitchFamily="18" charset="0"/>
                          <a:cs typeface="Times New Roman" pitchFamily="18" charset="0"/>
                        </a:rPr>
                        <a:t>A.</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1" i="0" u="none" strike="noStrike" cap="none" normalizeH="0" baseline="0">
                          <a:ln>
                            <a:noFill/>
                          </a:ln>
                          <a:solidFill>
                            <a:schemeClr val="tx1"/>
                          </a:solidFill>
                          <a:effectLst/>
                          <a:latin typeface="Times New Roman" pitchFamily="18" charset="0"/>
                          <a:cs typeface="Times New Roman" pitchFamily="18" charset="0"/>
                        </a:rPr>
                        <a:t>Pohľadávky za upísané vlastné imanie (353)</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sk-SK" sz="1200" b="1" i="0" u="none" strike="noStrike" cap="none" normalizeH="0" baseline="0">
                          <a:ln>
                            <a:noFill/>
                          </a:ln>
                          <a:solidFill>
                            <a:schemeClr val="tx1"/>
                          </a:solidFill>
                          <a:effectLst/>
                          <a:latin typeface="Times New Roman" pitchFamily="18" charset="0"/>
                          <a:cs typeface="Times New Roman" pitchFamily="18" charset="0"/>
                        </a:rPr>
                        <a:t>002</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 </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 </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 </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 </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95275">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1" i="0" u="none" strike="noStrike" cap="none" normalizeH="0" baseline="0">
                          <a:ln>
                            <a:noFill/>
                          </a:ln>
                          <a:solidFill>
                            <a:schemeClr val="tx1"/>
                          </a:solidFill>
                          <a:effectLst/>
                          <a:latin typeface="Times New Roman" pitchFamily="18" charset="0"/>
                          <a:cs typeface="Times New Roman" pitchFamily="18" charset="0"/>
                        </a:rPr>
                        <a:t>B.</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1" i="0" u="none" strike="noStrike" cap="none" normalizeH="0" baseline="0">
                          <a:ln>
                            <a:noFill/>
                          </a:ln>
                          <a:solidFill>
                            <a:schemeClr val="tx1"/>
                          </a:solidFill>
                          <a:effectLst/>
                          <a:latin typeface="Times New Roman" pitchFamily="18" charset="0"/>
                          <a:cs typeface="Times New Roman" pitchFamily="18" charset="0"/>
                        </a:rPr>
                        <a:t>Neobežný majetok r. 004 + r. 013 + r. 023</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sk-SK" sz="1200" b="1" i="0" u="none" strike="noStrike" cap="none" normalizeH="0" baseline="0">
                          <a:ln>
                            <a:noFill/>
                          </a:ln>
                          <a:solidFill>
                            <a:schemeClr val="tx1"/>
                          </a:solidFill>
                          <a:effectLst/>
                          <a:latin typeface="Times New Roman" pitchFamily="18" charset="0"/>
                          <a:cs typeface="Times New Roman" pitchFamily="18" charset="0"/>
                        </a:rPr>
                        <a:t>003</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1" i="0" u="none" strike="noStrike" cap="none" normalizeH="0" baseline="0">
                          <a:ln>
                            <a:noFill/>
                          </a:ln>
                          <a:solidFill>
                            <a:schemeClr val="tx1"/>
                          </a:solidFill>
                          <a:effectLst/>
                          <a:latin typeface="Times New Roman" pitchFamily="18" charset="0"/>
                          <a:cs typeface="Times New Roman" pitchFamily="18" charset="0"/>
                        </a:rPr>
                        <a:t> </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1" i="0" u="none" strike="noStrike" cap="none" normalizeH="0" baseline="0">
                          <a:ln>
                            <a:noFill/>
                          </a:ln>
                          <a:solidFill>
                            <a:schemeClr val="tx1"/>
                          </a:solidFill>
                          <a:effectLst/>
                          <a:latin typeface="Times New Roman" pitchFamily="18" charset="0"/>
                          <a:cs typeface="Times New Roman" pitchFamily="18" charset="0"/>
                        </a:rPr>
                        <a:t> </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1" i="0" u="none" strike="noStrike" cap="none" normalizeH="0" baseline="0">
                          <a:ln>
                            <a:noFill/>
                          </a:ln>
                          <a:solidFill>
                            <a:schemeClr val="tx1"/>
                          </a:solidFill>
                          <a:effectLst/>
                          <a:latin typeface="Times New Roman" pitchFamily="18" charset="0"/>
                          <a:cs typeface="Times New Roman" pitchFamily="18" charset="0"/>
                        </a:rPr>
                        <a:t> </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1" i="0" u="none" strike="noStrike" cap="none" normalizeH="0" baseline="0">
                          <a:ln>
                            <a:noFill/>
                          </a:ln>
                          <a:solidFill>
                            <a:schemeClr val="tx1"/>
                          </a:solidFill>
                          <a:effectLst/>
                          <a:latin typeface="Times New Roman" pitchFamily="18" charset="0"/>
                          <a:cs typeface="Times New Roman" pitchFamily="18" charset="0"/>
                        </a:rPr>
                        <a:t> </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3"/>
                  </a:ext>
                </a:extLst>
              </a:tr>
              <a:tr h="295275">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1" i="0" u="none" strike="noStrike" cap="none" normalizeH="0" baseline="0">
                          <a:ln>
                            <a:noFill/>
                          </a:ln>
                          <a:solidFill>
                            <a:schemeClr val="tx1"/>
                          </a:solidFill>
                          <a:effectLst/>
                          <a:latin typeface="Times New Roman" pitchFamily="18" charset="0"/>
                          <a:cs typeface="Times New Roman" pitchFamily="18" charset="0"/>
                        </a:rPr>
                        <a:t>B.I.</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1" i="0" u="none" strike="noStrike" cap="none" normalizeH="0" baseline="0">
                          <a:ln>
                            <a:noFill/>
                          </a:ln>
                          <a:solidFill>
                            <a:schemeClr val="tx1"/>
                          </a:solidFill>
                          <a:effectLst/>
                          <a:latin typeface="Times New Roman" pitchFamily="18" charset="0"/>
                          <a:cs typeface="Times New Roman" pitchFamily="18" charset="0"/>
                        </a:rPr>
                        <a:t>Dlhodobý nehmotný majetok súčet (r. 005 až 012)</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sk-SK" sz="1200" b="1" i="0" u="none" strike="noStrike" cap="none" normalizeH="0" baseline="0">
                          <a:ln>
                            <a:noFill/>
                          </a:ln>
                          <a:solidFill>
                            <a:schemeClr val="tx1"/>
                          </a:solidFill>
                          <a:effectLst/>
                          <a:latin typeface="Times New Roman" pitchFamily="18" charset="0"/>
                          <a:cs typeface="Times New Roman" pitchFamily="18" charset="0"/>
                        </a:rPr>
                        <a:t>004</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1" i="0" u="none" strike="noStrike" cap="none" normalizeH="0" baseline="0">
                          <a:ln>
                            <a:noFill/>
                          </a:ln>
                          <a:solidFill>
                            <a:schemeClr val="tx1"/>
                          </a:solidFill>
                          <a:effectLst/>
                          <a:latin typeface="Times New Roman" pitchFamily="18" charset="0"/>
                          <a:cs typeface="Times New Roman" pitchFamily="18" charset="0"/>
                        </a:rPr>
                        <a:t> </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1" i="0" u="none" strike="noStrike" cap="none" normalizeH="0" baseline="0">
                          <a:ln>
                            <a:noFill/>
                          </a:ln>
                          <a:solidFill>
                            <a:schemeClr val="tx1"/>
                          </a:solidFill>
                          <a:effectLst/>
                          <a:latin typeface="Times New Roman" pitchFamily="18" charset="0"/>
                          <a:cs typeface="Times New Roman" pitchFamily="18" charset="0"/>
                        </a:rPr>
                        <a:t> </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1" i="0" u="none" strike="noStrike" cap="none" normalizeH="0" baseline="0">
                          <a:ln>
                            <a:noFill/>
                          </a:ln>
                          <a:solidFill>
                            <a:schemeClr val="tx1"/>
                          </a:solidFill>
                          <a:effectLst/>
                          <a:latin typeface="Times New Roman" pitchFamily="18" charset="0"/>
                          <a:cs typeface="Times New Roman" pitchFamily="18" charset="0"/>
                        </a:rPr>
                        <a:t> </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1" i="0" u="none" strike="noStrike" cap="none" normalizeH="0" baseline="0">
                          <a:ln>
                            <a:noFill/>
                          </a:ln>
                          <a:solidFill>
                            <a:schemeClr val="tx1"/>
                          </a:solidFill>
                          <a:effectLst/>
                          <a:latin typeface="Times New Roman" pitchFamily="18" charset="0"/>
                          <a:cs typeface="Times New Roman" pitchFamily="18" charset="0"/>
                        </a:rPr>
                        <a:t> </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4"/>
                  </a:ext>
                </a:extLst>
              </a:tr>
              <a:tr h="295275">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B.I.1.</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Zriaďovacie náklady (011) - /071, 091A/</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005</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 </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 </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 </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 </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96863">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 2. </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Aktivované náklady na vývoj (012) - /072, 091A/</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006</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 </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 </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 </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 </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95275">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 3. </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Softvér (013) - /073, 091A/</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007</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 </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 </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 </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 </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95275">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 4. </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Oceniteľné práva (014) - /074, 091A/</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008</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 </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 </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 </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 </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95275">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 5. </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Goodwill (015) - /075, 091A/</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009</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 </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 </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 </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 </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492125">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 6. </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Ostatný dlhodobý nehmotný majetok </a:t>
                      </a:r>
                      <a:br>
                        <a:rPr kumimoji="0" lang="sk-SK" sz="1200" b="0" i="0" u="none" strike="noStrike" cap="none" normalizeH="0" baseline="0">
                          <a:ln>
                            <a:noFill/>
                          </a:ln>
                          <a:solidFill>
                            <a:schemeClr val="tx1"/>
                          </a:solidFill>
                          <a:effectLst/>
                          <a:latin typeface="Times New Roman" pitchFamily="18" charset="0"/>
                          <a:cs typeface="Times New Roman" pitchFamily="18" charset="0"/>
                        </a:rPr>
                      </a:br>
                      <a:r>
                        <a:rPr kumimoji="0" lang="sk-SK" sz="1200" b="0" i="0" u="none" strike="noStrike" cap="none" normalizeH="0" baseline="0">
                          <a:ln>
                            <a:noFill/>
                          </a:ln>
                          <a:solidFill>
                            <a:schemeClr val="tx1"/>
                          </a:solidFill>
                          <a:effectLst/>
                          <a:latin typeface="Times New Roman" pitchFamily="18" charset="0"/>
                          <a:cs typeface="Times New Roman" pitchFamily="18" charset="0"/>
                        </a:rPr>
                        <a:t>(019, 01X) - /079, 07X, 091A/</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010</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 </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 </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 </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 </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492125">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 7. </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Obstarávaný dlhodobý nehmotný majetok </a:t>
                      </a:r>
                      <a:br>
                        <a:rPr kumimoji="0" lang="sk-SK" sz="1200" b="0" i="0" u="none" strike="noStrike" cap="none" normalizeH="0" baseline="0">
                          <a:ln>
                            <a:noFill/>
                          </a:ln>
                          <a:solidFill>
                            <a:schemeClr val="tx1"/>
                          </a:solidFill>
                          <a:effectLst/>
                          <a:latin typeface="Times New Roman" pitchFamily="18" charset="0"/>
                          <a:cs typeface="Times New Roman" pitchFamily="18" charset="0"/>
                        </a:rPr>
                      </a:br>
                      <a:r>
                        <a:rPr kumimoji="0" lang="sk-SK" sz="1200" b="0" i="0" u="none" strike="noStrike" cap="none" normalizeH="0" baseline="0">
                          <a:ln>
                            <a:noFill/>
                          </a:ln>
                          <a:solidFill>
                            <a:schemeClr val="tx1"/>
                          </a:solidFill>
                          <a:effectLst/>
                          <a:latin typeface="Times New Roman" pitchFamily="18" charset="0"/>
                          <a:cs typeface="Times New Roman" pitchFamily="18" charset="0"/>
                        </a:rPr>
                        <a:t>(041) - 093</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011</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 </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 </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 </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 </a:t>
                      </a:r>
                      <a:endParaRPr kumimoji="0" lang="sk-SK" sz="24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Zástupný symbol päty 3">
            <a:extLst>
              <a:ext uri="{FF2B5EF4-FFF2-40B4-BE49-F238E27FC236}">
                <a16:creationId xmlns:a16="http://schemas.microsoft.com/office/drawing/2014/main" id="{174D3667-C981-4B35-82D9-FD6AC9148C43}"/>
              </a:ext>
            </a:extLst>
          </p:cNvPr>
          <p:cNvSpPr>
            <a:spLocks noGrp="1"/>
          </p:cNvSpPr>
          <p:nvPr>
            <p:ph type="ftr" sz="quarter" idx="11"/>
          </p:nvPr>
        </p:nvSpPr>
        <p:spPr/>
        <p:txBody>
          <a:bodyPr/>
          <a:lstStyle/>
          <a:p>
            <a:pPr>
              <a:defRPr/>
            </a:pPr>
            <a:r>
              <a:rPr lang="sk-SK"/>
              <a:t>Princípy účtovníctva</a:t>
            </a:r>
          </a:p>
        </p:txBody>
      </p:sp>
      <p:sp>
        <p:nvSpPr>
          <p:cNvPr id="108547" name="Zástupný symbol čísla snímky 4">
            <a:extLst>
              <a:ext uri="{FF2B5EF4-FFF2-40B4-BE49-F238E27FC236}">
                <a16:creationId xmlns:a16="http://schemas.microsoft.com/office/drawing/2014/main" id="{C37698CF-C494-4C44-99A8-342FE2FC958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5-52</a:t>
            </a:r>
          </a:p>
        </p:txBody>
      </p:sp>
      <p:graphicFrame>
        <p:nvGraphicFramePr>
          <p:cNvPr id="942983" name="Group 1927">
            <a:extLst>
              <a:ext uri="{FF2B5EF4-FFF2-40B4-BE49-F238E27FC236}">
                <a16:creationId xmlns:a16="http://schemas.microsoft.com/office/drawing/2014/main" id="{A4C6B501-ABB9-4C05-993D-B0B10BA68C61}"/>
              </a:ext>
            </a:extLst>
          </p:cNvPr>
          <p:cNvGraphicFramePr>
            <a:graphicFrameLocks noGrp="1"/>
          </p:cNvGraphicFramePr>
          <p:nvPr>
            <p:ph/>
          </p:nvPr>
        </p:nvGraphicFramePr>
        <p:xfrm>
          <a:off x="468313" y="1268413"/>
          <a:ext cx="8229600" cy="4560889"/>
        </p:xfrm>
        <a:graphic>
          <a:graphicData uri="http://schemas.openxmlformats.org/drawingml/2006/table">
            <a:tbl>
              <a:tblPr/>
              <a:tblGrid>
                <a:gridCol w="641350">
                  <a:extLst>
                    <a:ext uri="{9D8B030D-6E8A-4147-A177-3AD203B41FA5}">
                      <a16:colId xmlns:a16="http://schemas.microsoft.com/office/drawing/2014/main" val="20000"/>
                    </a:ext>
                  </a:extLst>
                </a:gridCol>
                <a:gridCol w="4827587">
                  <a:extLst>
                    <a:ext uri="{9D8B030D-6E8A-4147-A177-3AD203B41FA5}">
                      <a16:colId xmlns:a16="http://schemas.microsoft.com/office/drawing/2014/main" val="20001"/>
                    </a:ext>
                  </a:extLst>
                </a:gridCol>
                <a:gridCol w="693738">
                  <a:extLst>
                    <a:ext uri="{9D8B030D-6E8A-4147-A177-3AD203B41FA5}">
                      <a16:colId xmlns:a16="http://schemas.microsoft.com/office/drawing/2014/main" val="20002"/>
                    </a:ext>
                  </a:extLst>
                </a:gridCol>
                <a:gridCol w="1033462">
                  <a:extLst>
                    <a:ext uri="{9D8B030D-6E8A-4147-A177-3AD203B41FA5}">
                      <a16:colId xmlns:a16="http://schemas.microsoft.com/office/drawing/2014/main" val="20003"/>
                    </a:ext>
                  </a:extLst>
                </a:gridCol>
                <a:gridCol w="1033463">
                  <a:extLst>
                    <a:ext uri="{9D8B030D-6E8A-4147-A177-3AD203B41FA5}">
                      <a16:colId xmlns:a16="http://schemas.microsoft.com/office/drawing/2014/main" val="20004"/>
                    </a:ext>
                  </a:extLst>
                </a:gridCol>
              </a:tblGrid>
              <a:tr h="850898">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sk-SK" sz="1200" b="1" i="0" u="none" strike="noStrike" cap="none" normalizeH="0" baseline="0">
                          <a:ln>
                            <a:noFill/>
                          </a:ln>
                          <a:solidFill>
                            <a:schemeClr val="tx1"/>
                          </a:solidFill>
                          <a:effectLst/>
                          <a:latin typeface="Times New Roman" pitchFamily="18" charset="0"/>
                          <a:cs typeface="Times New Roman" pitchFamily="18" charset="0"/>
                        </a:rPr>
                        <a:t>Ozna-čenie</a:t>
                      </a:r>
                      <a:br>
                        <a:rPr kumimoji="0" lang="sk-SK" sz="1200" b="1" i="0" u="none" strike="noStrike" cap="none" normalizeH="0" baseline="0">
                          <a:ln>
                            <a:noFill/>
                          </a:ln>
                          <a:solidFill>
                            <a:schemeClr val="tx1"/>
                          </a:solidFill>
                          <a:effectLst/>
                          <a:latin typeface="Times New Roman" pitchFamily="18" charset="0"/>
                          <a:cs typeface="Times New Roman" pitchFamily="18" charset="0"/>
                        </a:rPr>
                      </a:br>
                      <a:r>
                        <a:rPr kumimoji="0" lang="sk-SK" sz="1200" b="1" i="0" u="none" strike="noStrike" cap="none" normalizeH="0" baseline="0">
                          <a:ln>
                            <a:noFill/>
                          </a:ln>
                          <a:solidFill>
                            <a:schemeClr val="tx1"/>
                          </a:solidFill>
                          <a:effectLst/>
                          <a:latin typeface="Times New Roman" pitchFamily="18" charset="0"/>
                          <a:cs typeface="Times New Roman" pitchFamily="18" charset="0"/>
                        </a:rPr>
                        <a:t>a</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sk-SK" sz="1200" b="1" i="0" u="none" strike="noStrike" cap="none" normalizeH="0" baseline="0">
                          <a:ln>
                            <a:noFill/>
                          </a:ln>
                          <a:solidFill>
                            <a:schemeClr val="tx1"/>
                          </a:solidFill>
                          <a:effectLst/>
                          <a:latin typeface="Times New Roman" pitchFamily="18" charset="0"/>
                          <a:cs typeface="Times New Roman" pitchFamily="18" charset="0"/>
                        </a:rPr>
                        <a:t>Strana pasív</a:t>
                      </a:r>
                      <a:br>
                        <a:rPr kumimoji="0" lang="sk-SK" sz="1200" b="1" i="0" u="none" strike="noStrike" cap="none" normalizeH="0" baseline="0">
                          <a:ln>
                            <a:noFill/>
                          </a:ln>
                          <a:solidFill>
                            <a:schemeClr val="tx1"/>
                          </a:solidFill>
                          <a:effectLst/>
                          <a:latin typeface="Times New Roman" pitchFamily="18" charset="0"/>
                          <a:cs typeface="Times New Roman" pitchFamily="18" charset="0"/>
                        </a:rPr>
                      </a:br>
                      <a:r>
                        <a:rPr kumimoji="0" lang="sk-SK" sz="1200" b="1" i="0" u="none" strike="noStrike" cap="none" normalizeH="0" baseline="0">
                          <a:ln>
                            <a:noFill/>
                          </a:ln>
                          <a:solidFill>
                            <a:schemeClr val="tx1"/>
                          </a:solidFill>
                          <a:effectLst/>
                          <a:latin typeface="Times New Roman" pitchFamily="18" charset="0"/>
                          <a:cs typeface="Times New Roman" pitchFamily="18" charset="0"/>
                        </a:rPr>
                        <a:t>b</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sk-SK" sz="1200" b="1" i="0" u="none" strike="noStrike" cap="none" normalizeH="0" baseline="0">
                          <a:ln>
                            <a:noFill/>
                          </a:ln>
                          <a:solidFill>
                            <a:schemeClr val="tx1"/>
                          </a:solidFill>
                          <a:effectLst/>
                          <a:latin typeface="Times New Roman" pitchFamily="18" charset="0"/>
                          <a:cs typeface="Times New Roman" pitchFamily="18" charset="0"/>
                        </a:rPr>
                        <a:t>Číslo riadku</a:t>
                      </a:r>
                      <a:br>
                        <a:rPr kumimoji="0" lang="sk-SK" sz="1200" b="1" i="0" u="none" strike="noStrike" cap="none" normalizeH="0" baseline="0">
                          <a:ln>
                            <a:noFill/>
                          </a:ln>
                          <a:solidFill>
                            <a:schemeClr val="tx1"/>
                          </a:solidFill>
                          <a:effectLst/>
                          <a:latin typeface="Times New Roman" pitchFamily="18" charset="0"/>
                          <a:cs typeface="Times New Roman" pitchFamily="18" charset="0"/>
                        </a:rPr>
                      </a:br>
                      <a:r>
                        <a:rPr kumimoji="0" lang="sk-SK" sz="1200" b="1" i="0" u="none" strike="noStrike" cap="none" normalizeH="0" baseline="0">
                          <a:ln>
                            <a:noFill/>
                          </a:ln>
                          <a:solidFill>
                            <a:schemeClr val="tx1"/>
                          </a:solidFill>
                          <a:effectLst/>
                          <a:latin typeface="Times New Roman" pitchFamily="18" charset="0"/>
                          <a:cs typeface="Times New Roman" pitchFamily="18" charset="0"/>
                        </a:rPr>
                        <a:t>c</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sk-SK" sz="1200" b="1" i="0" u="none" strike="noStrike" cap="none" normalizeH="0" baseline="0">
                          <a:ln>
                            <a:noFill/>
                          </a:ln>
                          <a:solidFill>
                            <a:schemeClr val="tx1"/>
                          </a:solidFill>
                          <a:effectLst/>
                          <a:latin typeface="Times New Roman" pitchFamily="18" charset="0"/>
                          <a:cs typeface="Times New Roman" pitchFamily="18" charset="0"/>
                        </a:rPr>
                        <a:t>Bežné účtovné obdobie</a:t>
                      </a:r>
                      <a:br>
                        <a:rPr kumimoji="0" lang="sk-SK" sz="1200" b="1" i="0" u="none" strike="noStrike" cap="none" normalizeH="0" baseline="0">
                          <a:ln>
                            <a:noFill/>
                          </a:ln>
                          <a:solidFill>
                            <a:schemeClr val="tx1"/>
                          </a:solidFill>
                          <a:effectLst/>
                          <a:latin typeface="Times New Roman" pitchFamily="18" charset="0"/>
                          <a:cs typeface="Times New Roman" pitchFamily="18" charset="0"/>
                        </a:rPr>
                      </a:br>
                      <a:r>
                        <a:rPr kumimoji="0" lang="sk-SK" sz="1200" b="1" i="0" u="none" strike="noStrike" cap="none" normalizeH="0" baseline="0">
                          <a:ln>
                            <a:noFill/>
                          </a:ln>
                          <a:solidFill>
                            <a:schemeClr val="tx1"/>
                          </a:solidFill>
                          <a:effectLst/>
                          <a:latin typeface="Times New Roman" pitchFamily="18" charset="0"/>
                          <a:cs typeface="Times New Roman" pitchFamily="18" charset="0"/>
                        </a:rPr>
                        <a:t>5</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sk-SK" sz="1200" b="1" i="0" u="none" strike="noStrike" cap="none" normalizeH="0" baseline="0">
                          <a:ln>
                            <a:noFill/>
                          </a:ln>
                          <a:solidFill>
                            <a:schemeClr val="tx1"/>
                          </a:solidFill>
                          <a:effectLst/>
                          <a:latin typeface="Times New Roman" pitchFamily="18" charset="0"/>
                          <a:cs typeface="Times New Roman" pitchFamily="18" charset="0"/>
                        </a:rPr>
                        <a:t>Predchádza-júce účtovné obdobie</a:t>
                      </a:r>
                      <a:br>
                        <a:rPr kumimoji="0" lang="sk-SK" sz="1200" b="1" i="0" u="none" strike="noStrike" cap="none" normalizeH="0" baseline="0">
                          <a:ln>
                            <a:noFill/>
                          </a:ln>
                          <a:solidFill>
                            <a:schemeClr val="tx1"/>
                          </a:solidFill>
                          <a:effectLst/>
                          <a:latin typeface="Times New Roman" pitchFamily="18" charset="0"/>
                          <a:cs typeface="Times New Roman" pitchFamily="18" charset="0"/>
                        </a:rPr>
                      </a:br>
                      <a:r>
                        <a:rPr kumimoji="0" lang="sk-SK" sz="1200" b="1" i="0" u="none" strike="noStrike" cap="none" normalizeH="0" baseline="0">
                          <a:ln>
                            <a:noFill/>
                          </a:ln>
                          <a:solidFill>
                            <a:schemeClr val="tx1"/>
                          </a:solidFill>
                          <a:effectLst/>
                          <a:latin typeface="Times New Roman" pitchFamily="18" charset="0"/>
                          <a:cs typeface="Times New Roman" pitchFamily="18" charset="0"/>
                        </a:rPr>
                        <a:t>6</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73063">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1" i="0" u="none" strike="noStrike" cap="none" normalizeH="0" baseline="0">
                          <a:ln>
                            <a:noFill/>
                          </a:ln>
                          <a:solidFill>
                            <a:schemeClr val="tx1"/>
                          </a:solidFill>
                          <a:effectLst/>
                          <a:latin typeface="Times New Roman" pitchFamily="18" charset="0"/>
                          <a:cs typeface="Times New Roman" pitchFamily="18" charset="0"/>
                        </a:rPr>
                        <a:t> </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1" i="0" u="none" strike="noStrike" cap="none" normalizeH="0" baseline="0">
                          <a:ln>
                            <a:noFill/>
                          </a:ln>
                          <a:solidFill>
                            <a:schemeClr val="tx1"/>
                          </a:solidFill>
                          <a:effectLst/>
                          <a:latin typeface="Times New Roman" pitchFamily="18" charset="0"/>
                          <a:cs typeface="Times New Roman" pitchFamily="18" charset="0"/>
                        </a:rPr>
                        <a:t>SPOLU VLASTNÉ IMANIE A ZÁVÄZKY  r. 066 + r. 086 + r. 116</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sk-SK" sz="1200" b="1" i="0" u="none" strike="noStrike" cap="none" normalizeH="0" baseline="0">
                          <a:ln>
                            <a:noFill/>
                          </a:ln>
                          <a:solidFill>
                            <a:schemeClr val="tx1"/>
                          </a:solidFill>
                          <a:effectLst/>
                          <a:latin typeface="Times New Roman" pitchFamily="18" charset="0"/>
                          <a:cs typeface="Times New Roman" pitchFamily="18" charset="0"/>
                        </a:rPr>
                        <a:t>065</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1" i="0" u="none" strike="noStrike" cap="none" normalizeH="0" baseline="0">
                          <a:ln>
                            <a:noFill/>
                          </a:ln>
                          <a:solidFill>
                            <a:schemeClr val="tx1"/>
                          </a:solidFill>
                          <a:effectLst/>
                          <a:latin typeface="Times New Roman" pitchFamily="18" charset="0"/>
                          <a:cs typeface="Times New Roman" pitchFamily="18" charset="0"/>
                        </a:rPr>
                        <a:t> </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1" i="0" u="none" strike="noStrike" cap="none" normalizeH="0" baseline="0">
                          <a:ln>
                            <a:noFill/>
                          </a:ln>
                          <a:solidFill>
                            <a:schemeClr val="tx1"/>
                          </a:solidFill>
                          <a:effectLst/>
                          <a:latin typeface="Times New Roman" pitchFamily="18" charset="0"/>
                          <a:cs typeface="Times New Roman" pitchFamily="18" charset="0"/>
                        </a:rPr>
                        <a:t> </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1"/>
                  </a:ext>
                </a:extLst>
              </a:tr>
              <a:tr h="360363">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1" i="0" u="none" strike="noStrike" cap="none" normalizeH="0" baseline="0">
                          <a:ln>
                            <a:noFill/>
                          </a:ln>
                          <a:solidFill>
                            <a:schemeClr val="tx1"/>
                          </a:solidFill>
                          <a:effectLst/>
                          <a:latin typeface="Times New Roman" pitchFamily="18" charset="0"/>
                          <a:cs typeface="Times New Roman" pitchFamily="18" charset="0"/>
                        </a:rPr>
                        <a:t>A.</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1" i="0" u="none" strike="noStrike" cap="none" normalizeH="0" baseline="0">
                          <a:ln>
                            <a:noFill/>
                          </a:ln>
                          <a:solidFill>
                            <a:schemeClr val="tx1"/>
                          </a:solidFill>
                          <a:effectLst/>
                          <a:latin typeface="Times New Roman" pitchFamily="18" charset="0"/>
                          <a:cs typeface="Times New Roman" pitchFamily="18" charset="0"/>
                        </a:rPr>
                        <a:t>Vlastné imanie  r.067 + r.071 + r.078 + r.082 + r.085 </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sk-SK" sz="1200" b="1" i="0" u="none" strike="noStrike" cap="none" normalizeH="0" baseline="0">
                          <a:ln>
                            <a:noFill/>
                          </a:ln>
                          <a:solidFill>
                            <a:schemeClr val="tx1"/>
                          </a:solidFill>
                          <a:effectLst/>
                          <a:latin typeface="Times New Roman" pitchFamily="18" charset="0"/>
                          <a:cs typeface="Times New Roman" pitchFamily="18" charset="0"/>
                        </a:rPr>
                        <a:t>066</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1" i="0" u="none" strike="noStrike" cap="none" normalizeH="0" baseline="0">
                          <a:ln>
                            <a:noFill/>
                          </a:ln>
                          <a:solidFill>
                            <a:schemeClr val="tx1"/>
                          </a:solidFill>
                          <a:effectLst/>
                          <a:latin typeface="Times New Roman" pitchFamily="18" charset="0"/>
                          <a:cs typeface="Times New Roman" pitchFamily="18" charset="0"/>
                        </a:rPr>
                        <a:t> </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1" i="0" u="none" strike="noStrike" cap="none" normalizeH="0" baseline="0">
                          <a:ln>
                            <a:noFill/>
                          </a:ln>
                          <a:solidFill>
                            <a:schemeClr val="tx1"/>
                          </a:solidFill>
                          <a:effectLst/>
                          <a:latin typeface="Times New Roman" pitchFamily="18" charset="0"/>
                          <a:cs typeface="Times New Roman" pitchFamily="18" charset="0"/>
                        </a:rPr>
                        <a:t> </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2"/>
                  </a:ext>
                </a:extLst>
              </a:tr>
              <a:tr h="358775">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1" i="0" u="none" strike="noStrike" cap="none" normalizeH="0" baseline="0">
                          <a:ln>
                            <a:noFill/>
                          </a:ln>
                          <a:solidFill>
                            <a:schemeClr val="tx1"/>
                          </a:solidFill>
                          <a:effectLst/>
                          <a:latin typeface="Times New Roman" pitchFamily="18" charset="0"/>
                          <a:cs typeface="Times New Roman" pitchFamily="18" charset="0"/>
                        </a:rPr>
                        <a:t>A.I.</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1" i="0" u="none" strike="noStrike" cap="none" normalizeH="0" baseline="0">
                          <a:ln>
                            <a:noFill/>
                          </a:ln>
                          <a:solidFill>
                            <a:schemeClr val="tx1"/>
                          </a:solidFill>
                          <a:effectLst/>
                          <a:latin typeface="Times New Roman" pitchFamily="18" charset="0"/>
                          <a:cs typeface="Times New Roman" pitchFamily="18" charset="0"/>
                        </a:rPr>
                        <a:t>Základné imanie    súčet (r. 068 až 070)</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sk-SK" sz="1200" b="1" i="0" u="none" strike="noStrike" cap="none" normalizeH="0" baseline="0">
                          <a:ln>
                            <a:noFill/>
                          </a:ln>
                          <a:solidFill>
                            <a:schemeClr val="tx1"/>
                          </a:solidFill>
                          <a:effectLst/>
                          <a:latin typeface="Times New Roman" pitchFamily="18" charset="0"/>
                          <a:cs typeface="Times New Roman" pitchFamily="18" charset="0"/>
                        </a:rPr>
                        <a:t>067</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1" i="0" u="none" strike="noStrike" cap="none" normalizeH="0" baseline="0">
                          <a:ln>
                            <a:noFill/>
                          </a:ln>
                          <a:solidFill>
                            <a:schemeClr val="tx1"/>
                          </a:solidFill>
                          <a:effectLst/>
                          <a:latin typeface="Times New Roman" pitchFamily="18" charset="0"/>
                          <a:cs typeface="Times New Roman" pitchFamily="18" charset="0"/>
                        </a:rPr>
                        <a:t> </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1" i="0" u="none" strike="noStrike" cap="none" normalizeH="0" baseline="0">
                          <a:ln>
                            <a:noFill/>
                          </a:ln>
                          <a:solidFill>
                            <a:schemeClr val="tx1"/>
                          </a:solidFill>
                          <a:effectLst/>
                          <a:latin typeface="Times New Roman" pitchFamily="18" charset="0"/>
                          <a:cs typeface="Times New Roman" pitchFamily="18" charset="0"/>
                        </a:rPr>
                        <a:t> </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3"/>
                  </a:ext>
                </a:extLst>
              </a:tr>
              <a:tr h="360363">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A.I.1.</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Základné imanie (411alebo +/- 491)</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068</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 </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 </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60363">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2.</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Vlastné akcie a vlastné obchodné podiely (/-/252)</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069</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 </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 </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60363">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3.</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Zmena základného imania  +/- 419</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070</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 </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 </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60363">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1" i="0" u="none" strike="noStrike" cap="none" normalizeH="0" baseline="0">
                          <a:ln>
                            <a:noFill/>
                          </a:ln>
                          <a:solidFill>
                            <a:schemeClr val="tx1"/>
                          </a:solidFill>
                          <a:effectLst/>
                          <a:latin typeface="Times New Roman" pitchFamily="18" charset="0"/>
                          <a:cs typeface="Times New Roman" pitchFamily="18" charset="0"/>
                        </a:rPr>
                        <a:t>A.II.</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1" i="0" u="none" strike="noStrike" cap="none" normalizeH="0" baseline="0">
                          <a:ln>
                            <a:noFill/>
                          </a:ln>
                          <a:solidFill>
                            <a:schemeClr val="tx1"/>
                          </a:solidFill>
                          <a:effectLst/>
                          <a:latin typeface="Times New Roman" pitchFamily="18" charset="0"/>
                          <a:cs typeface="Times New Roman" pitchFamily="18" charset="0"/>
                        </a:rPr>
                        <a:t>Kapitálové fondy   súčet (r. 072 až 077)</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sk-SK" sz="1200" b="1" i="0" u="none" strike="noStrike" cap="none" normalizeH="0" baseline="0">
                          <a:ln>
                            <a:noFill/>
                          </a:ln>
                          <a:solidFill>
                            <a:schemeClr val="tx1"/>
                          </a:solidFill>
                          <a:effectLst/>
                          <a:latin typeface="Times New Roman" pitchFamily="18" charset="0"/>
                          <a:cs typeface="Times New Roman" pitchFamily="18" charset="0"/>
                        </a:rPr>
                        <a:t>071</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1" i="0" u="none" strike="noStrike" cap="none" normalizeH="0" baseline="0">
                          <a:ln>
                            <a:noFill/>
                          </a:ln>
                          <a:solidFill>
                            <a:schemeClr val="tx1"/>
                          </a:solidFill>
                          <a:effectLst/>
                          <a:latin typeface="Times New Roman" pitchFamily="18" charset="0"/>
                          <a:cs typeface="Times New Roman" pitchFamily="18" charset="0"/>
                        </a:rPr>
                        <a:t> </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1" i="0" u="none" strike="noStrike" cap="none" normalizeH="0" baseline="0">
                          <a:ln>
                            <a:noFill/>
                          </a:ln>
                          <a:solidFill>
                            <a:schemeClr val="tx1"/>
                          </a:solidFill>
                          <a:effectLst/>
                          <a:latin typeface="Times New Roman" pitchFamily="18" charset="0"/>
                          <a:cs typeface="Times New Roman" pitchFamily="18" charset="0"/>
                        </a:rPr>
                        <a:t> </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7"/>
                  </a:ext>
                </a:extLst>
              </a:tr>
              <a:tr h="358775">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A.II.1.</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Emisné ážio (412)</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072</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 </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 </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60363">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2.</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Ostatné kapitálové fondy (413)</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073</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 </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 </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457200">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3.</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Zákonný rezervný fond  ( Nedeliteľný fond) z kapitálových vkladov (417, 418)</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074</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 </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 </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bl>
          </a:graphicData>
        </a:graphic>
      </p:graphicFrame>
      <p:sp>
        <p:nvSpPr>
          <p:cNvPr id="108622" name="Rectangle 1928">
            <a:extLst>
              <a:ext uri="{FF2B5EF4-FFF2-40B4-BE49-F238E27FC236}">
                <a16:creationId xmlns:a16="http://schemas.microsoft.com/office/drawing/2014/main" id="{66DC19E5-72C0-4C3B-956A-930BACBAD6D8}"/>
              </a:ext>
            </a:extLst>
          </p:cNvPr>
          <p:cNvSpPr>
            <a:spLocks noChangeArrowheads="1"/>
          </p:cNvSpPr>
          <p:nvPr/>
        </p:nvSpPr>
        <p:spPr bwMode="auto">
          <a:xfrm>
            <a:off x="457200" y="274638"/>
            <a:ext cx="8229600" cy="490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sk-SK" altLang="en-US" b="1">
                <a:solidFill>
                  <a:srgbClr val="3D1FD3"/>
                </a:solidFill>
              </a:rPr>
              <a:t>Ukážka časti súvahy – strana pasív</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Zástupný symbol päty 2">
            <a:extLst>
              <a:ext uri="{FF2B5EF4-FFF2-40B4-BE49-F238E27FC236}">
                <a16:creationId xmlns:a16="http://schemas.microsoft.com/office/drawing/2014/main" id="{D4186DB3-5410-4214-97D5-8994CBB849D3}"/>
              </a:ext>
            </a:extLst>
          </p:cNvPr>
          <p:cNvSpPr>
            <a:spLocks noGrp="1"/>
          </p:cNvSpPr>
          <p:nvPr>
            <p:ph type="ftr" sz="quarter" idx="11"/>
          </p:nvPr>
        </p:nvSpPr>
        <p:spPr/>
        <p:txBody>
          <a:bodyPr/>
          <a:lstStyle/>
          <a:p>
            <a:pPr>
              <a:defRPr/>
            </a:pPr>
            <a:r>
              <a:rPr lang="sk-SK"/>
              <a:t>Princípy účtovníctva</a:t>
            </a:r>
          </a:p>
        </p:txBody>
      </p:sp>
      <p:sp>
        <p:nvSpPr>
          <p:cNvPr id="110595" name="Zástupný symbol čísla snímky 3">
            <a:extLst>
              <a:ext uri="{FF2B5EF4-FFF2-40B4-BE49-F238E27FC236}">
                <a16:creationId xmlns:a16="http://schemas.microsoft.com/office/drawing/2014/main" id="{D97F2578-8972-4CFE-A42A-FFA8B8FD023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5-53</a:t>
            </a:r>
          </a:p>
        </p:txBody>
      </p:sp>
      <p:graphicFrame>
        <p:nvGraphicFramePr>
          <p:cNvPr id="930985" name="Group 1193">
            <a:extLst>
              <a:ext uri="{FF2B5EF4-FFF2-40B4-BE49-F238E27FC236}">
                <a16:creationId xmlns:a16="http://schemas.microsoft.com/office/drawing/2014/main" id="{A7197F76-CB7B-46E4-844E-6266803F3BA9}"/>
              </a:ext>
            </a:extLst>
          </p:cNvPr>
          <p:cNvGraphicFramePr>
            <a:graphicFrameLocks noGrp="1"/>
          </p:cNvGraphicFramePr>
          <p:nvPr/>
        </p:nvGraphicFramePr>
        <p:xfrm>
          <a:off x="827088" y="1125538"/>
          <a:ext cx="7493000" cy="4572000"/>
        </p:xfrm>
        <a:graphic>
          <a:graphicData uri="http://schemas.openxmlformats.org/drawingml/2006/table">
            <a:tbl>
              <a:tblPr/>
              <a:tblGrid>
                <a:gridCol w="635000">
                  <a:extLst>
                    <a:ext uri="{9D8B030D-6E8A-4147-A177-3AD203B41FA5}">
                      <a16:colId xmlns:a16="http://schemas.microsoft.com/office/drawing/2014/main" val="20000"/>
                    </a:ext>
                  </a:extLst>
                </a:gridCol>
                <a:gridCol w="4038600">
                  <a:extLst>
                    <a:ext uri="{9D8B030D-6E8A-4147-A177-3AD203B41FA5}">
                      <a16:colId xmlns:a16="http://schemas.microsoft.com/office/drawing/2014/main" val="20001"/>
                    </a:ext>
                  </a:extLst>
                </a:gridCol>
                <a:gridCol w="711200">
                  <a:extLst>
                    <a:ext uri="{9D8B030D-6E8A-4147-A177-3AD203B41FA5}">
                      <a16:colId xmlns:a16="http://schemas.microsoft.com/office/drawing/2014/main" val="20002"/>
                    </a:ext>
                  </a:extLst>
                </a:gridCol>
                <a:gridCol w="1054100">
                  <a:extLst>
                    <a:ext uri="{9D8B030D-6E8A-4147-A177-3AD203B41FA5}">
                      <a16:colId xmlns:a16="http://schemas.microsoft.com/office/drawing/2014/main" val="20003"/>
                    </a:ext>
                  </a:extLst>
                </a:gridCol>
                <a:gridCol w="1054100">
                  <a:extLst>
                    <a:ext uri="{9D8B030D-6E8A-4147-A177-3AD203B41FA5}">
                      <a16:colId xmlns:a16="http://schemas.microsoft.com/office/drawing/2014/main" val="20004"/>
                    </a:ext>
                  </a:extLst>
                </a:gridCol>
              </a:tblGrid>
              <a:tr h="647700">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sk-SK" sz="1200" b="1" i="0" u="none" strike="noStrike" cap="none" normalizeH="0" baseline="0">
                          <a:ln>
                            <a:noFill/>
                          </a:ln>
                          <a:solidFill>
                            <a:schemeClr val="tx1"/>
                          </a:solidFill>
                          <a:effectLst/>
                          <a:latin typeface="Times New Roman" pitchFamily="18" charset="0"/>
                          <a:cs typeface="Times New Roman" pitchFamily="18" charset="0"/>
                        </a:rPr>
                        <a:t>Ozna-</a:t>
                      </a:r>
                      <a:br>
                        <a:rPr kumimoji="0" lang="sk-SK" sz="1200" b="1" i="0" u="none" strike="noStrike" cap="none" normalizeH="0" baseline="0">
                          <a:ln>
                            <a:noFill/>
                          </a:ln>
                          <a:solidFill>
                            <a:schemeClr val="tx1"/>
                          </a:solidFill>
                          <a:effectLst/>
                          <a:latin typeface="Times New Roman" pitchFamily="18" charset="0"/>
                          <a:cs typeface="Times New Roman" pitchFamily="18" charset="0"/>
                        </a:rPr>
                      </a:br>
                      <a:r>
                        <a:rPr kumimoji="0" lang="sk-SK" sz="1200" b="1" i="0" u="none" strike="noStrike" cap="none" normalizeH="0" baseline="0">
                          <a:ln>
                            <a:noFill/>
                          </a:ln>
                          <a:solidFill>
                            <a:schemeClr val="tx1"/>
                          </a:solidFill>
                          <a:effectLst/>
                          <a:latin typeface="Times New Roman" pitchFamily="18" charset="0"/>
                          <a:cs typeface="Times New Roman" pitchFamily="18" charset="0"/>
                        </a:rPr>
                        <a:t>čenie</a:t>
                      </a:r>
                      <a:br>
                        <a:rPr kumimoji="0" lang="sk-SK" sz="1200" b="1" i="0" u="none" strike="noStrike" cap="none" normalizeH="0" baseline="0">
                          <a:ln>
                            <a:noFill/>
                          </a:ln>
                          <a:solidFill>
                            <a:schemeClr val="tx1"/>
                          </a:solidFill>
                          <a:effectLst/>
                          <a:latin typeface="Times New Roman" pitchFamily="18" charset="0"/>
                          <a:cs typeface="Times New Roman" pitchFamily="18" charset="0"/>
                        </a:rPr>
                      </a:br>
                      <a:r>
                        <a:rPr kumimoji="0" lang="sk-SK" sz="1200" b="1" i="0" u="none" strike="noStrike" cap="none" normalizeH="0" baseline="0">
                          <a:ln>
                            <a:noFill/>
                          </a:ln>
                          <a:solidFill>
                            <a:schemeClr val="tx1"/>
                          </a:solidFill>
                          <a:effectLst/>
                          <a:latin typeface="Times New Roman" pitchFamily="18" charset="0"/>
                          <a:cs typeface="Times New Roman" pitchFamily="18" charset="0"/>
                        </a:rPr>
                        <a:t>a</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sk-SK" sz="1200" b="1" i="0" u="none" strike="noStrike" cap="none" normalizeH="0" baseline="0">
                          <a:ln>
                            <a:noFill/>
                          </a:ln>
                          <a:solidFill>
                            <a:schemeClr val="tx1"/>
                          </a:solidFill>
                          <a:effectLst/>
                          <a:latin typeface="Times New Roman" pitchFamily="18" charset="0"/>
                          <a:cs typeface="Times New Roman" pitchFamily="18" charset="0"/>
                        </a:rPr>
                        <a:t>Text</a:t>
                      </a:r>
                      <a:br>
                        <a:rPr kumimoji="0" lang="sk-SK" sz="1200" b="1" i="0" u="none" strike="noStrike" cap="none" normalizeH="0" baseline="0">
                          <a:ln>
                            <a:noFill/>
                          </a:ln>
                          <a:solidFill>
                            <a:schemeClr val="tx1"/>
                          </a:solidFill>
                          <a:effectLst/>
                          <a:latin typeface="Times New Roman" pitchFamily="18" charset="0"/>
                          <a:cs typeface="Times New Roman" pitchFamily="18" charset="0"/>
                        </a:rPr>
                      </a:br>
                      <a:r>
                        <a:rPr kumimoji="0" lang="sk-SK" sz="1200" b="1" i="0" u="none" strike="noStrike" cap="none" normalizeH="0" baseline="0">
                          <a:ln>
                            <a:noFill/>
                          </a:ln>
                          <a:solidFill>
                            <a:schemeClr val="tx1"/>
                          </a:solidFill>
                          <a:effectLst/>
                          <a:latin typeface="Times New Roman" pitchFamily="18" charset="0"/>
                          <a:cs typeface="Times New Roman" pitchFamily="18" charset="0"/>
                        </a:rPr>
                        <a:t>b</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sk-SK" sz="1200" b="1" i="0" u="none" strike="noStrike" cap="none" normalizeH="0" baseline="0">
                          <a:ln>
                            <a:noFill/>
                          </a:ln>
                          <a:solidFill>
                            <a:schemeClr val="tx1"/>
                          </a:solidFill>
                          <a:effectLst/>
                          <a:latin typeface="Times New Roman" pitchFamily="18" charset="0"/>
                          <a:cs typeface="Times New Roman" pitchFamily="18" charset="0"/>
                        </a:rPr>
                        <a:t>Číslo riadku</a:t>
                      </a:r>
                      <a:br>
                        <a:rPr kumimoji="0" lang="sk-SK" sz="1200" b="1" i="0" u="none" strike="noStrike" cap="none" normalizeH="0" baseline="0">
                          <a:ln>
                            <a:noFill/>
                          </a:ln>
                          <a:solidFill>
                            <a:schemeClr val="tx1"/>
                          </a:solidFill>
                          <a:effectLst/>
                          <a:latin typeface="Times New Roman" pitchFamily="18" charset="0"/>
                          <a:cs typeface="Times New Roman" pitchFamily="18" charset="0"/>
                        </a:rPr>
                      </a:br>
                      <a:r>
                        <a:rPr kumimoji="0" lang="sk-SK" sz="1200" b="1" i="0" u="none" strike="noStrike" cap="none" normalizeH="0" baseline="0">
                          <a:ln>
                            <a:noFill/>
                          </a:ln>
                          <a:solidFill>
                            <a:schemeClr val="tx1"/>
                          </a:solidFill>
                          <a:effectLst/>
                          <a:latin typeface="Times New Roman" pitchFamily="18" charset="0"/>
                          <a:cs typeface="Times New Roman" pitchFamily="18" charset="0"/>
                        </a:rPr>
                        <a:t>c</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sk-SK" sz="1200" b="1" i="0" u="none" strike="noStrike" cap="none" normalizeH="0" baseline="0">
                          <a:ln>
                            <a:noFill/>
                          </a:ln>
                          <a:solidFill>
                            <a:schemeClr val="tx1"/>
                          </a:solidFill>
                          <a:effectLst/>
                          <a:latin typeface="Times New Roman" pitchFamily="18" charset="0"/>
                          <a:cs typeface="Times New Roman" pitchFamily="18" charset="0"/>
                        </a:rPr>
                        <a:t>Bežné účtovné obdobie</a:t>
                      </a:r>
                      <a:br>
                        <a:rPr kumimoji="0" lang="sk-SK" sz="1200" b="1" i="0" u="none" strike="noStrike" cap="none" normalizeH="0" baseline="0">
                          <a:ln>
                            <a:noFill/>
                          </a:ln>
                          <a:solidFill>
                            <a:schemeClr val="tx1"/>
                          </a:solidFill>
                          <a:effectLst/>
                          <a:latin typeface="Times New Roman" pitchFamily="18" charset="0"/>
                          <a:cs typeface="Times New Roman" pitchFamily="18" charset="0"/>
                        </a:rPr>
                      </a:br>
                      <a:r>
                        <a:rPr kumimoji="0" lang="sk-SK" sz="1200" b="1" i="0" u="none" strike="noStrike" cap="none" normalizeH="0" baseline="0">
                          <a:ln>
                            <a:noFill/>
                          </a:ln>
                          <a:solidFill>
                            <a:schemeClr val="tx1"/>
                          </a:solidFill>
                          <a:effectLst/>
                          <a:latin typeface="Times New Roman" pitchFamily="18" charset="0"/>
                          <a:cs typeface="Times New Roman" pitchFamily="18" charset="0"/>
                        </a:rPr>
                        <a:t>1</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sk-SK" sz="1200" b="1" i="0" u="none" strike="noStrike" cap="none" normalizeH="0" baseline="0">
                          <a:ln>
                            <a:noFill/>
                          </a:ln>
                          <a:solidFill>
                            <a:schemeClr val="tx1"/>
                          </a:solidFill>
                          <a:effectLst/>
                          <a:latin typeface="Times New Roman" pitchFamily="18" charset="0"/>
                          <a:cs typeface="Times New Roman" pitchFamily="18" charset="0"/>
                        </a:rPr>
                        <a:t>Bezprostredne predchádzajúce účtovné obdobie</a:t>
                      </a:r>
                      <a:br>
                        <a:rPr kumimoji="0" lang="sk-SK" sz="1200" b="1" i="0" u="none" strike="noStrike" cap="none" normalizeH="0" baseline="0">
                          <a:ln>
                            <a:noFill/>
                          </a:ln>
                          <a:solidFill>
                            <a:schemeClr val="tx1"/>
                          </a:solidFill>
                          <a:effectLst/>
                          <a:latin typeface="Times New Roman" pitchFamily="18" charset="0"/>
                          <a:cs typeface="Times New Roman" pitchFamily="18" charset="0"/>
                        </a:rPr>
                      </a:br>
                      <a:r>
                        <a:rPr kumimoji="0" lang="sk-SK" sz="1200" b="1" i="0" u="none" strike="noStrike" cap="none" normalizeH="0" baseline="0">
                          <a:ln>
                            <a:noFill/>
                          </a:ln>
                          <a:solidFill>
                            <a:schemeClr val="tx1"/>
                          </a:solidFill>
                          <a:effectLst/>
                          <a:latin typeface="Times New Roman" pitchFamily="18" charset="0"/>
                          <a:cs typeface="Times New Roman" pitchFamily="18" charset="0"/>
                        </a:rPr>
                        <a:t>2</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44475">
                <a:tc>
                  <a:txBody>
                    <a:bodyPr/>
                    <a:lstStyle/>
                    <a:p>
                      <a:pPr marL="0" marR="0" lvl="0" indent="0" algn="r"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I.</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Tržby z predaja tovaru  (604)</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01</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 </a:t>
                      </a:r>
                      <a:endParaRPr kumimoji="0" lang="sk-SK" sz="1200" b="0" i="0" u="none" strike="noStrike" cap="none" normalizeH="0" baseline="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 </a:t>
                      </a:r>
                      <a:endParaRPr kumimoji="0" lang="sk-SK" sz="1200" b="0" i="0" u="none" strike="noStrike" cap="none" normalizeH="0" baseline="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44475">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A.</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Náklady vynaložené na obstaranie predaného tovaru  ( 504)</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02</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 </a:t>
                      </a:r>
                      <a:endParaRPr kumimoji="0" lang="sk-SK" sz="1200" b="0" i="0" u="none" strike="noStrike" cap="none" normalizeH="0" baseline="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 </a:t>
                      </a:r>
                      <a:endParaRPr kumimoji="0" lang="sk-SK" sz="1200" b="0" i="0" u="none" strike="noStrike" cap="none" normalizeH="0" baseline="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44475">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Obchodná marža  r. 01- r. 02</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03</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 </a:t>
                      </a:r>
                      <a:endParaRPr kumimoji="0" lang="sk-SK" sz="1200" b="0" i="0" u="none" strike="noStrike" cap="none" normalizeH="0" baseline="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 </a:t>
                      </a:r>
                      <a:endParaRPr kumimoji="0" lang="sk-SK" sz="1200" b="0" i="0" u="none" strike="noStrike" cap="none" normalizeH="0" baseline="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44475">
                <a:tc>
                  <a:txBody>
                    <a:bodyPr/>
                    <a:lstStyle/>
                    <a:p>
                      <a:pPr marL="0" marR="0" lvl="0" indent="0" algn="r"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II.</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Výroba  r. 05 + r. 06 + r. 07</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04</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 </a:t>
                      </a:r>
                      <a:endParaRPr kumimoji="0" lang="sk-SK" sz="1200" b="0" i="0" u="none" strike="noStrike" cap="none" normalizeH="0" baseline="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 </a:t>
                      </a:r>
                      <a:endParaRPr kumimoji="0" lang="sk-SK" sz="1200" b="0" i="0" u="none" strike="noStrike" cap="none" normalizeH="0" baseline="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4"/>
                  </a:ext>
                </a:extLst>
              </a:tr>
              <a:tr h="244475">
                <a:tc>
                  <a:txBody>
                    <a:bodyPr/>
                    <a:lstStyle/>
                    <a:p>
                      <a:pPr marL="0" marR="0" lvl="0" indent="0" algn="r"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II.1.</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Tržby z predaja vlastných výrobkov a služieb  (601, 602)</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05</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 </a:t>
                      </a:r>
                      <a:endParaRPr kumimoji="0" lang="sk-SK" sz="1200" b="0" i="0" u="none" strike="noStrike" cap="none" normalizeH="0" baseline="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 </a:t>
                      </a:r>
                      <a:endParaRPr kumimoji="0" lang="sk-SK" sz="1200" b="0" i="0" u="none" strike="noStrike" cap="none" normalizeH="0" baseline="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44475">
                <a:tc>
                  <a:txBody>
                    <a:bodyPr/>
                    <a:lstStyle/>
                    <a:p>
                      <a:pPr marL="0" marR="0" lvl="0" indent="0" algn="r"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2.</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Zmeny stavu vnútroorganizačných zásob ( +/-  účtová skupina 61)</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06</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 </a:t>
                      </a:r>
                      <a:endParaRPr kumimoji="0" lang="sk-SK" sz="1200" b="0" i="0" u="none" strike="noStrike" cap="none" normalizeH="0" baseline="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 </a:t>
                      </a:r>
                      <a:endParaRPr kumimoji="0" lang="sk-SK" sz="1200" b="0" i="0" u="none" strike="noStrike" cap="none" normalizeH="0" baseline="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44475">
                <a:tc>
                  <a:txBody>
                    <a:bodyPr/>
                    <a:lstStyle/>
                    <a:p>
                      <a:pPr marL="0" marR="0" lvl="0" indent="0" algn="r"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3.</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Aktivácia   (účtová skupina 62)</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07</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 </a:t>
                      </a:r>
                      <a:endParaRPr kumimoji="0" lang="sk-SK" sz="1200" b="0" i="0" u="none" strike="noStrike" cap="none" normalizeH="0" baseline="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 </a:t>
                      </a:r>
                      <a:endParaRPr kumimoji="0" lang="sk-SK" sz="1200" b="0" i="0" u="none" strike="noStrike" cap="none" normalizeH="0" baseline="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44475">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B.</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Výrobná spotreba  r. 09 + r. 10</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08</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 </a:t>
                      </a:r>
                      <a:endParaRPr kumimoji="0" lang="sk-SK" sz="1200" b="0" i="0" u="none" strike="noStrike" cap="none" normalizeH="0" baseline="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 </a:t>
                      </a:r>
                      <a:endParaRPr kumimoji="0" lang="sk-SK" sz="1200" b="0" i="0" u="none" strike="noStrike" cap="none" normalizeH="0" baseline="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8"/>
                  </a:ext>
                </a:extLst>
              </a:tr>
              <a:tr h="323850">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B.1.</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Spotreba materiálu, energie a ostatných  neskladovateľných dodávok  (501, 502, 503)</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09</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 </a:t>
                      </a:r>
                      <a:endParaRPr kumimoji="0" lang="sk-SK" sz="1200" b="0" i="0" u="none" strike="noStrike" cap="none" normalizeH="0" baseline="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 </a:t>
                      </a:r>
                      <a:endParaRPr kumimoji="0" lang="sk-SK" sz="1200" b="0" i="0" u="none" strike="noStrike" cap="none" normalizeH="0" baseline="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44475">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2.</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Služby  (účtová skupina 51)</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10</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 </a:t>
                      </a:r>
                      <a:endParaRPr kumimoji="0" lang="sk-SK" sz="1200" b="0" i="0" u="none" strike="noStrike" cap="none" normalizeH="0" baseline="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 </a:t>
                      </a:r>
                      <a:endParaRPr kumimoji="0" lang="sk-SK" sz="1200" b="0" i="0" u="none" strike="noStrike" cap="none" normalizeH="0" baseline="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244475">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Pridaná hodnota  r. 03 + r. 04 - r. 08</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ctr"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11</a:t>
                      </a:r>
                      <a:endParaRPr kumimoji="0" lang="sk-SK" sz="1200" b="0" i="0" u="none" strike="noStrike" cap="none" normalizeH="0" baseline="0">
                        <a:ln>
                          <a:noFill/>
                        </a:ln>
                        <a:solidFill>
                          <a:schemeClr val="tx1"/>
                        </a:solidFill>
                        <a:effectLst/>
                        <a:latin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 </a:t>
                      </a:r>
                      <a:endParaRPr kumimoji="0" lang="sk-SK" sz="1200" b="0" i="0" u="none" strike="noStrike" cap="none" normalizeH="0" baseline="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sk-SK" sz="1200" b="0" i="0" u="none" strike="noStrike" cap="none" normalizeH="0" baseline="0">
                          <a:ln>
                            <a:noFill/>
                          </a:ln>
                          <a:solidFill>
                            <a:schemeClr val="tx1"/>
                          </a:solidFill>
                          <a:effectLst/>
                          <a:latin typeface="Times New Roman" pitchFamily="18" charset="0"/>
                          <a:cs typeface="Times New Roman" pitchFamily="18" charset="0"/>
                        </a:rPr>
                        <a:t> </a:t>
                      </a:r>
                      <a:endParaRPr kumimoji="0" lang="sk-SK" sz="1200" b="0" i="0" u="none" strike="noStrike" cap="none" normalizeH="0" baseline="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11"/>
                  </a:ext>
                </a:extLst>
              </a:tr>
            </a:tbl>
          </a:graphicData>
        </a:graphic>
      </p:graphicFrame>
      <p:sp>
        <p:nvSpPr>
          <p:cNvPr id="110676" name="Rectangle 1192">
            <a:extLst>
              <a:ext uri="{FF2B5EF4-FFF2-40B4-BE49-F238E27FC236}">
                <a16:creationId xmlns:a16="http://schemas.microsoft.com/office/drawing/2014/main" id="{D0382829-8D7F-4DCC-BD36-560D01B04294}"/>
              </a:ext>
            </a:extLst>
          </p:cNvPr>
          <p:cNvSpPr>
            <a:spLocks noChangeArrowheads="1"/>
          </p:cNvSpPr>
          <p:nvPr/>
        </p:nvSpPr>
        <p:spPr bwMode="auto">
          <a:xfrm>
            <a:off x="457200" y="274638"/>
            <a:ext cx="8229600" cy="633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sk-SK" altLang="en-US" b="1">
                <a:solidFill>
                  <a:srgbClr val="3D1FD3"/>
                </a:solidFill>
              </a:rPr>
              <a:t>Ukážka časti výkazu ziskov a strát</a:t>
            </a:r>
          </a:p>
        </p:txBody>
      </p:sp>
    </p:spTree>
  </p:cSld>
  <p:clrMapOvr>
    <a:masterClrMapping/>
  </p:clrMapOvr>
</p:sld>
</file>

<file path=ppt/theme/theme1.xml><?xml version="1.0" encoding="utf-8"?>
<a:theme xmlns:a="http://schemas.openxmlformats.org/drawingml/2006/main" name="1_Predvolený návrh">
  <a:themeElements>
    <a:clrScheme name="1_Predvolený návrh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Predvolený návrh">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Predvolený návrh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Predvolený návrh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Predvolený návrh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Predvolený návrh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Predvolený návrh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Predvolený návrh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Predvolený návrh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Predvolený návrh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Predvolený návrh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Predvolený návrh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Predvolený návrh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Predvolený návrh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ív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ív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7415</TotalTime>
  <Words>9435</Words>
  <Application>Microsoft Office PowerPoint</Application>
  <PresentationFormat>Prezentácia na obrazovke (4:3)</PresentationFormat>
  <Paragraphs>644</Paragraphs>
  <Slides>28</Slides>
  <Notes>28</Notes>
  <HiddenSlides>0</HiddenSlides>
  <MMClips>0</MMClips>
  <ScaleCrop>false</ScaleCrop>
  <HeadingPairs>
    <vt:vector size="6" baseType="variant">
      <vt:variant>
        <vt:lpstr>Použité písma</vt:lpstr>
      </vt:variant>
      <vt:variant>
        <vt:i4>2</vt:i4>
      </vt:variant>
      <vt:variant>
        <vt:lpstr>Motív</vt:lpstr>
      </vt:variant>
      <vt:variant>
        <vt:i4>1</vt:i4>
      </vt:variant>
      <vt:variant>
        <vt:lpstr>Nadpisy snímok</vt:lpstr>
      </vt:variant>
      <vt:variant>
        <vt:i4>28</vt:i4>
      </vt:variant>
    </vt:vector>
  </HeadingPairs>
  <TitlesOfParts>
    <vt:vector size="31" baseType="lpstr">
      <vt:lpstr>Arial</vt:lpstr>
      <vt:lpstr>Times New Roman</vt:lpstr>
      <vt:lpstr>1_Predvolený návrh</vt:lpstr>
      <vt:lpstr>Práce na konci účtovného obdobia</vt:lpstr>
      <vt:lpstr>Účtovná uzávierka a účtovná závierka</vt:lpstr>
      <vt:lpstr>Prípravné práce pred uzavretím účtovných kníh</vt:lpstr>
      <vt:lpstr>Inventarizácia</vt:lpstr>
      <vt:lpstr>Ďalšie prípravné práce pred uzavretím účtovných kníh</vt:lpstr>
      <vt:lpstr>Dodržanie akruálneho princípu</vt:lpstr>
      <vt:lpstr>Účet 381 – Náklady budúcich období</vt:lpstr>
      <vt:lpstr>Účet 384 – Výnosy budúcich období</vt:lpstr>
      <vt:lpstr>Účet 383 – Výdavky budúcich období</vt:lpstr>
      <vt:lpstr>Účet 385 – Príjmy budúcich období</vt:lpstr>
      <vt:lpstr>Ďalšie prípravné práce pred uzavretím účtovných kníh</vt:lpstr>
      <vt:lpstr>Zabezpečenie zásady opatrnosti</vt:lpstr>
      <vt:lpstr>Úprava hodnoty dlhodobého majetku</vt:lpstr>
      <vt:lpstr>Príklad na účtovanie odpisov</vt:lpstr>
      <vt:lpstr>Úprava hodnoty obežného majetku</vt:lpstr>
      <vt:lpstr>Príklad na účtovanie opravných položiek</vt:lpstr>
      <vt:lpstr>Doúčtovanie ostatných účtovných prípadov bežného účtovného obdobia (úplnosť)</vt:lpstr>
      <vt:lpstr>Výpočet výsledku hospodárenia, výpočet a zaúčtovanie splatnej dane z príjmov</vt:lpstr>
      <vt:lpstr>Výpočet výsledku hospodárenia, výpočet a zaúčtovanie splatnej dane z príjmov (2)</vt:lpstr>
      <vt:lpstr>Úprava výsledku hospodárenia na daňový základ</vt:lpstr>
      <vt:lpstr>Záver prípravných prác pred uzavretím účtovných kníh</vt:lpstr>
      <vt:lpstr>Uzavretie účtovných kníh a účtovná závierka</vt:lpstr>
      <vt:lpstr>Uzavretie účtovných kníh a účtovná závierka (2)</vt:lpstr>
      <vt:lpstr>Zostavenie účtovnej závierky</vt:lpstr>
      <vt:lpstr>Súvaha pre podnikateľov</vt:lpstr>
      <vt:lpstr>Ukážka časti súvahy – strana aktív</vt:lpstr>
      <vt:lpstr>Prezentácia programu PowerPoint</vt:lpstr>
      <vt:lpstr>Prezentácia programu PowerPoint</vt:lpstr>
    </vt:vector>
  </TitlesOfParts>
  <Company>BULLION MATHIEU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9: Inventories</dc:title>
  <dc:creator>bullion</dc:creator>
  <cp:lastModifiedBy>admin</cp:lastModifiedBy>
  <cp:revision>680</cp:revision>
  <cp:lastPrinted>2002-02-01T09:44:38Z</cp:lastPrinted>
  <dcterms:created xsi:type="dcterms:W3CDTF">2001-06-03T20:32:26Z</dcterms:created>
  <dcterms:modified xsi:type="dcterms:W3CDTF">2023-05-01T23:46:17Z</dcterms:modified>
</cp:coreProperties>
</file>