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1" r:id="rId1"/>
  </p:sldMasterIdLst>
  <p:notesMasterIdLst>
    <p:notesMasterId r:id="rId27"/>
  </p:notesMasterIdLst>
  <p:handoutMasterIdLst>
    <p:handoutMasterId r:id="rId28"/>
  </p:handoutMasterIdLst>
  <p:sldIdLst>
    <p:sldId id="365" r:id="rId2"/>
    <p:sldId id="295" r:id="rId3"/>
    <p:sldId id="339" r:id="rId4"/>
    <p:sldId id="345" r:id="rId5"/>
    <p:sldId id="344" r:id="rId6"/>
    <p:sldId id="343" r:id="rId7"/>
    <p:sldId id="342" r:id="rId8"/>
    <p:sldId id="341" r:id="rId9"/>
    <p:sldId id="340" r:id="rId10"/>
    <p:sldId id="347" r:id="rId11"/>
    <p:sldId id="348" r:id="rId12"/>
    <p:sldId id="346" r:id="rId13"/>
    <p:sldId id="349" r:id="rId14"/>
    <p:sldId id="350" r:id="rId15"/>
    <p:sldId id="351" r:id="rId16"/>
    <p:sldId id="352" r:id="rId17"/>
    <p:sldId id="353" r:id="rId18"/>
    <p:sldId id="364" r:id="rId19"/>
    <p:sldId id="355" r:id="rId20"/>
    <p:sldId id="356" r:id="rId21"/>
    <p:sldId id="357" r:id="rId22"/>
    <p:sldId id="358" r:id="rId23"/>
    <p:sldId id="359" r:id="rId24"/>
    <p:sldId id="360" r:id="rId25"/>
    <p:sldId id="361" r:id="rId26"/>
  </p:sldIdLst>
  <p:sldSz cx="9144000" cy="6858000" type="screen4x3"/>
  <p:notesSz cx="6797675" cy="9926638"/>
  <p:defaultTextStyle>
    <a:defPPr>
      <a:defRPr lang="en-GB"/>
    </a:defPPr>
    <a:lvl1pPr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000" kern="1200">
        <a:solidFill>
          <a:schemeClr val="tx1"/>
        </a:solidFill>
        <a:latin typeface="Arial" panose="020B0604020202020204" pitchFamily="34" charset="0"/>
        <a:ea typeface="+mn-ea"/>
        <a:cs typeface="+mn-cs"/>
      </a:defRPr>
    </a:lvl5pPr>
    <a:lvl6pPr marL="2286000" algn="l" defTabSz="914400" rtl="0" eaLnBrk="1" latinLnBrk="0" hangingPunct="1">
      <a:defRPr sz="1000" kern="1200">
        <a:solidFill>
          <a:schemeClr val="tx1"/>
        </a:solidFill>
        <a:latin typeface="Arial" panose="020B0604020202020204" pitchFamily="34" charset="0"/>
        <a:ea typeface="+mn-ea"/>
        <a:cs typeface="+mn-cs"/>
      </a:defRPr>
    </a:lvl6pPr>
    <a:lvl7pPr marL="2743200" algn="l" defTabSz="914400" rtl="0" eaLnBrk="1" latinLnBrk="0" hangingPunct="1">
      <a:defRPr sz="1000" kern="1200">
        <a:solidFill>
          <a:schemeClr val="tx1"/>
        </a:solidFill>
        <a:latin typeface="Arial" panose="020B0604020202020204" pitchFamily="34" charset="0"/>
        <a:ea typeface="+mn-ea"/>
        <a:cs typeface="+mn-cs"/>
      </a:defRPr>
    </a:lvl7pPr>
    <a:lvl8pPr marL="3200400" algn="l" defTabSz="914400" rtl="0" eaLnBrk="1" latinLnBrk="0" hangingPunct="1">
      <a:defRPr sz="1000" kern="1200">
        <a:solidFill>
          <a:schemeClr val="tx1"/>
        </a:solidFill>
        <a:latin typeface="Arial" panose="020B0604020202020204" pitchFamily="34" charset="0"/>
        <a:ea typeface="+mn-ea"/>
        <a:cs typeface="+mn-cs"/>
      </a:defRPr>
    </a:lvl8pPr>
    <a:lvl9pPr marL="3657600" algn="l" defTabSz="914400" rtl="0" eaLnBrk="1" latinLnBrk="0" hangingPunct="1">
      <a:defRPr sz="10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D1F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4567" autoAdjust="0"/>
    <p:restoredTop sz="86377" autoAdjust="0"/>
  </p:normalViewPr>
  <p:slideViewPr>
    <p:cSldViewPr>
      <p:cViewPr varScale="1">
        <p:scale>
          <a:sx n="68" d="100"/>
          <a:sy n="68" d="100"/>
        </p:scale>
        <p:origin x="532" y="34"/>
      </p:cViewPr>
      <p:guideLst>
        <p:guide orient="horz" pos="2160"/>
        <p:guide pos="2880"/>
      </p:guideLst>
    </p:cSldViewPr>
  </p:slideViewPr>
  <p:outlineViewPr>
    <p:cViewPr>
      <p:scale>
        <a:sx n="33" d="100"/>
        <a:sy n="33" d="100"/>
      </p:scale>
      <p:origin x="0" y="-3288"/>
    </p:cViewPr>
  </p:outlineViewPr>
  <p:notesTextViewPr>
    <p:cViewPr>
      <p:scale>
        <a:sx n="3" d="2"/>
        <a:sy n="3" d="2"/>
      </p:scale>
      <p:origin x="0" y="0"/>
    </p:cViewPr>
  </p:notesTextViewPr>
  <p:sorterViewPr>
    <p:cViewPr>
      <p:scale>
        <a:sx n="66" d="100"/>
        <a:sy n="66" d="100"/>
      </p:scale>
      <p:origin x="0" y="0"/>
    </p:cViewPr>
  </p:sorterViewPr>
  <p:notesViewPr>
    <p:cSldViewPr>
      <p:cViewPr varScale="1">
        <p:scale>
          <a:sx n="47" d="100"/>
          <a:sy n="47" d="100"/>
        </p:scale>
        <p:origin x="2786" y="38"/>
      </p:cViewPr>
      <p:guideLst>
        <p:guide orient="horz" pos="3126"/>
        <p:guide pos="214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1C51FB56-55D3-4FCA-9429-406F6F3D304B}"/>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5" name="Rectangle 3">
            <a:extLst>
              <a:ext uri="{FF2B5EF4-FFF2-40B4-BE49-F238E27FC236}">
                <a16:creationId xmlns:a16="http://schemas.microsoft.com/office/drawing/2014/main" id="{A466C917-883C-456C-936C-1D38C898A59D}"/>
              </a:ext>
            </a:extLst>
          </p:cNvPr>
          <p:cNvSpPr>
            <a:spLocks noGrp="1" noChangeArrowheads="1"/>
          </p:cNvSpPr>
          <p:nvPr>
            <p:ph type="dt" sz="quarter"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84996" name="Rectangle 4">
            <a:extLst>
              <a:ext uri="{FF2B5EF4-FFF2-40B4-BE49-F238E27FC236}">
                <a16:creationId xmlns:a16="http://schemas.microsoft.com/office/drawing/2014/main" id="{33290905-8FAE-47FE-A605-0B9B7C33B79D}"/>
              </a:ext>
            </a:extLst>
          </p:cNvPr>
          <p:cNvSpPr>
            <a:spLocks noGrp="1" noChangeArrowheads="1"/>
          </p:cNvSpPr>
          <p:nvPr>
            <p:ph type="ftr" sz="quarter" idx="2"/>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84997" name="Rectangle 5">
            <a:extLst>
              <a:ext uri="{FF2B5EF4-FFF2-40B4-BE49-F238E27FC236}">
                <a16:creationId xmlns:a16="http://schemas.microsoft.com/office/drawing/2014/main" id="{6943988A-F03B-48EF-A3D6-10BCEF1A6A9B}"/>
              </a:ext>
            </a:extLst>
          </p:cNvPr>
          <p:cNvSpPr>
            <a:spLocks noGrp="1" noChangeArrowheads="1"/>
          </p:cNvSpPr>
          <p:nvPr>
            <p:ph type="sldNum" sz="quarter" idx="3"/>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CB972559-F791-4068-B595-64EBF51904A7}" type="slidenum">
              <a:rPr lang="en-US" altLang="sk-SK"/>
              <a:pPr>
                <a:defRPr/>
              </a:pPr>
              <a:t>‹#›</a:t>
            </a:fld>
            <a:endParaRPr lang="en-US" altLang="sk-SK"/>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9B3CC251-8F26-41A0-A98E-A0F40B1E47F0}"/>
              </a:ext>
            </a:extLst>
          </p:cNvPr>
          <p:cNvSpPr>
            <a:spLocks noGrp="1" noChangeArrowheads="1"/>
          </p:cNvSpPr>
          <p:nvPr>
            <p:ph type="hdr" sz="quarter"/>
          </p:nvPr>
        </p:nvSpPr>
        <p:spPr bwMode="auto">
          <a:xfrm>
            <a:off x="0" y="0"/>
            <a:ext cx="2944813"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67" name="Rectangle 3">
            <a:extLst>
              <a:ext uri="{FF2B5EF4-FFF2-40B4-BE49-F238E27FC236}">
                <a16:creationId xmlns:a16="http://schemas.microsoft.com/office/drawing/2014/main" id="{04DD239B-770B-4C9C-9B25-88B7A3A09E59}"/>
              </a:ext>
            </a:extLst>
          </p:cNvPr>
          <p:cNvSpPr>
            <a:spLocks noGrp="1" noChangeArrowheads="1"/>
          </p:cNvSpPr>
          <p:nvPr>
            <p:ph type="dt" idx="1"/>
          </p:nvPr>
        </p:nvSpPr>
        <p:spPr bwMode="auto">
          <a:xfrm>
            <a:off x="3852863" y="0"/>
            <a:ext cx="2944812" cy="496888"/>
          </a:xfrm>
          <a:prstGeom prst="rect">
            <a:avLst/>
          </a:prstGeom>
          <a:noFill/>
          <a:ln>
            <a:noFill/>
          </a:ln>
          <a:effectLst/>
        </p:spPr>
        <p:txBody>
          <a:bodyPr vert="horz" wrap="square" lIns="95558" tIns="47778" rIns="95558" bIns="47778" numCol="1" anchor="t" anchorCtr="0" compatLnSpc="1">
            <a:prstTxWarp prst="textNoShape">
              <a:avLst/>
            </a:prstTxWarp>
          </a:bodyPr>
          <a:lstStyle>
            <a:lvl1pPr algn="r" defTabSz="955675" eaLnBrk="0" hangingPunct="0">
              <a:defRPr sz="1300">
                <a:latin typeface="Times New Roman" pitchFamily="18" charset="0"/>
              </a:defRPr>
            </a:lvl1pPr>
          </a:lstStyle>
          <a:p>
            <a:pPr>
              <a:defRPr/>
            </a:pPr>
            <a:endParaRPr lang="en-US"/>
          </a:p>
        </p:txBody>
      </p:sp>
      <p:sp>
        <p:nvSpPr>
          <p:cNvPr id="2052" name="Rectangle 4">
            <a:extLst>
              <a:ext uri="{FF2B5EF4-FFF2-40B4-BE49-F238E27FC236}">
                <a16:creationId xmlns:a16="http://schemas.microsoft.com/office/drawing/2014/main" id="{32FBDC5F-0829-46BD-9F80-3208347E8389}"/>
              </a:ext>
            </a:extLst>
          </p:cNvPr>
          <p:cNvSpPr>
            <a:spLocks noGrp="1" noRot="1" noChangeAspect="1" noChangeArrowheads="1" noTextEdit="1"/>
          </p:cNvSpPr>
          <p:nvPr>
            <p:ph type="sldImg" idx="2"/>
          </p:nvPr>
        </p:nvSpPr>
        <p:spPr bwMode="auto">
          <a:xfrm>
            <a:off x="917575" y="744538"/>
            <a:ext cx="4964113" cy="3722687"/>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36869" name="Rectangle 5">
            <a:extLst>
              <a:ext uri="{FF2B5EF4-FFF2-40B4-BE49-F238E27FC236}">
                <a16:creationId xmlns:a16="http://schemas.microsoft.com/office/drawing/2014/main" id="{C4949ADC-B8D6-4503-B664-CBB8F6C46074}"/>
              </a:ext>
            </a:extLst>
          </p:cNvPr>
          <p:cNvSpPr>
            <a:spLocks noGrp="1" noChangeArrowheads="1"/>
          </p:cNvSpPr>
          <p:nvPr>
            <p:ph type="body" sz="quarter" idx="3"/>
          </p:nvPr>
        </p:nvSpPr>
        <p:spPr bwMode="auto">
          <a:xfrm>
            <a:off x="906463" y="4714875"/>
            <a:ext cx="4984750" cy="4467225"/>
          </a:xfrm>
          <a:prstGeom prst="rect">
            <a:avLst/>
          </a:prstGeom>
          <a:noFill/>
          <a:ln>
            <a:noFill/>
          </a:ln>
          <a:effectLst/>
        </p:spPr>
        <p:txBody>
          <a:bodyPr vert="horz" wrap="square" lIns="95558" tIns="47778" rIns="95558" bIns="47778" numCol="1" anchor="t" anchorCtr="0" compatLnSpc="1">
            <a:prstTxWarp prst="textNoShape">
              <a:avLst/>
            </a:prstTxWarp>
          </a:bodyPr>
          <a:lstStyle/>
          <a:p>
            <a:pPr lvl="0"/>
            <a:r>
              <a:rPr lang="en-US" noProof="0"/>
              <a:t>Cliquez pour modifier les styles du texte du masque</a:t>
            </a:r>
          </a:p>
          <a:p>
            <a:pPr lvl="1"/>
            <a:r>
              <a:rPr lang="en-US" noProof="0"/>
              <a:t>Deuxième niveau</a:t>
            </a:r>
          </a:p>
          <a:p>
            <a:pPr lvl="2"/>
            <a:r>
              <a:rPr lang="en-US" noProof="0"/>
              <a:t>Troisième niveau</a:t>
            </a:r>
          </a:p>
          <a:p>
            <a:pPr lvl="3"/>
            <a:r>
              <a:rPr lang="en-US" noProof="0"/>
              <a:t>Quatrième niveau</a:t>
            </a:r>
          </a:p>
          <a:p>
            <a:pPr lvl="4"/>
            <a:r>
              <a:rPr lang="en-US" noProof="0"/>
              <a:t>Cinquième niveau</a:t>
            </a:r>
          </a:p>
        </p:txBody>
      </p:sp>
      <p:sp>
        <p:nvSpPr>
          <p:cNvPr id="36870" name="Rectangle 6">
            <a:extLst>
              <a:ext uri="{FF2B5EF4-FFF2-40B4-BE49-F238E27FC236}">
                <a16:creationId xmlns:a16="http://schemas.microsoft.com/office/drawing/2014/main" id="{E441185B-1C51-4A3E-A8A9-BB9F239A5EA9}"/>
              </a:ext>
            </a:extLst>
          </p:cNvPr>
          <p:cNvSpPr>
            <a:spLocks noGrp="1" noChangeArrowheads="1"/>
          </p:cNvSpPr>
          <p:nvPr>
            <p:ph type="ftr" sz="quarter" idx="4"/>
          </p:nvPr>
        </p:nvSpPr>
        <p:spPr bwMode="auto">
          <a:xfrm>
            <a:off x="0" y="9429750"/>
            <a:ext cx="2944813"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defTabSz="955675" eaLnBrk="0" hangingPunct="0">
              <a:defRPr sz="1300">
                <a:latin typeface="Times New Roman" pitchFamily="18" charset="0"/>
              </a:defRPr>
            </a:lvl1pPr>
          </a:lstStyle>
          <a:p>
            <a:pPr>
              <a:defRPr/>
            </a:pPr>
            <a:endParaRPr lang="en-US"/>
          </a:p>
        </p:txBody>
      </p:sp>
      <p:sp>
        <p:nvSpPr>
          <p:cNvPr id="36871" name="Rectangle 7">
            <a:extLst>
              <a:ext uri="{FF2B5EF4-FFF2-40B4-BE49-F238E27FC236}">
                <a16:creationId xmlns:a16="http://schemas.microsoft.com/office/drawing/2014/main" id="{E747B14F-D4A0-4F9E-8FA5-C1C1C03CF5BB}"/>
              </a:ext>
            </a:extLst>
          </p:cNvPr>
          <p:cNvSpPr>
            <a:spLocks noGrp="1" noChangeArrowheads="1"/>
          </p:cNvSpPr>
          <p:nvPr>
            <p:ph type="sldNum" sz="quarter" idx="5"/>
          </p:nvPr>
        </p:nvSpPr>
        <p:spPr bwMode="auto">
          <a:xfrm>
            <a:off x="3852863" y="9429750"/>
            <a:ext cx="2944812" cy="496888"/>
          </a:xfrm>
          <a:prstGeom prst="rect">
            <a:avLst/>
          </a:prstGeom>
          <a:noFill/>
          <a:ln>
            <a:noFill/>
          </a:ln>
          <a:effectLst/>
        </p:spPr>
        <p:txBody>
          <a:bodyPr vert="horz" wrap="square" lIns="95558" tIns="47778" rIns="95558" bIns="47778" numCol="1" anchor="b" anchorCtr="0" compatLnSpc="1">
            <a:prstTxWarp prst="textNoShape">
              <a:avLst/>
            </a:prstTxWarp>
          </a:bodyPr>
          <a:lstStyle>
            <a:lvl1pPr algn="r" defTabSz="955675">
              <a:defRPr sz="1300" smtClean="0">
                <a:latin typeface="Times New Roman" panose="02020603050405020304" pitchFamily="18" charset="0"/>
              </a:defRPr>
            </a:lvl1pPr>
          </a:lstStyle>
          <a:p>
            <a:pPr>
              <a:defRPr/>
            </a:pPr>
            <a:fld id="{E6A1349C-64EC-4FDF-8A90-8E5C37F9BEF4}" type="slidenum">
              <a:rPr lang="en-US" altLang="sk-SK"/>
              <a:pPr>
                <a:defRPr/>
              </a:pPr>
              <a:t>‹#›</a:t>
            </a:fld>
            <a:endParaRPr lang="en-US" altLang="sk-SK"/>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7">
            <a:extLst>
              <a:ext uri="{FF2B5EF4-FFF2-40B4-BE49-F238E27FC236}">
                <a16:creationId xmlns:a16="http://schemas.microsoft.com/office/drawing/2014/main" id="{B779DB17-AB8F-49D2-AAC9-14A3A2F9B4B0}"/>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9B257D4-B7B0-43BE-84A2-9AA288A5A7E6}" type="slidenum">
              <a:rPr lang="en-US" altLang="en-US" sz="1300"/>
              <a:pPr>
                <a:spcBef>
                  <a:spcPct val="0"/>
                </a:spcBef>
              </a:pPr>
              <a:t>1</a:t>
            </a:fld>
            <a:endParaRPr lang="en-US" altLang="en-US" sz="1300"/>
          </a:p>
        </p:txBody>
      </p:sp>
      <p:sp>
        <p:nvSpPr>
          <p:cNvPr id="5123" name="Rectangle 2">
            <a:extLst>
              <a:ext uri="{FF2B5EF4-FFF2-40B4-BE49-F238E27FC236}">
                <a16:creationId xmlns:a16="http://schemas.microsoft.com/office/drawing/2014/main" id="{73BB6683-17D9-4FA2-BC27-C29EF965648E}"/>
              </a:ext>
            </a:extLst>
          </p:cNvPr>
          <p:cNvSpPr>
            <a:spLocks noGrp="1" noRot="1" noChangeAspect="1" noChangeArrowheads="1" noTextEdit="1"/>
          </p:cNvSpPr>
          <p:nvPr>
            <p:ph type="sldImg"/>
          </p:nvPr>
        </p:nvSpPr>
        <p:spPr>
          <a:xfrm>
            <a:off x="877888" y="787400"/>
            <a:ext cx="4964112" cy="3722688"/>
          </a:xfrm>
          <a:ln/>
        </p:spPr>
      </p:sp>
      <p:sp>
        <p:nvSpPr>
          <p:cNvPr id="5124" name="Rectangle 3">
            <a:extLst>
              <a:ext uri="{FF2B5EF4-FFF2-40B4-BE49-F238E27FC236}">
                <a16:creationId xmlns:a16="http://schemas.microsoft.com/office/drawing/2014/main" id="{6E429D73-C52E-4EB2-BE82-F0BF8F4D4E4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sk-SK"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a:extLst>
              <a:ext uri="{FF2B5EF4-FFF2-40B4-BE49-F238E27FC236}">
                <a16:creationId xmlns:a16="http://schemas.microsoft.com/office/drawing/2014/main" id="{8CC2525E-0D39-486A-8C30-6CA6409CFB8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C170495-0EBB-4475-8EFA-509C9AFB0999}" type="slidenum">
              <a:rPr lang="en-US" altLang="en-US" sz="1300"/>
              <a:pPr>
                <a:spcBef>
                  <a:spcPct val="0"/>
                </a:spcBef>
              </a:pPr>
              <a:t>2</a:t>
            </a:fld>
            <a:endParaRPr lang="en-US" altLang="en-US" sz="1300"/>
          </a:p>
        </p:txBody>
      </p:sp>
      <p:sp>
        <p:nvSpPr>
          <p:cNvPr id="7171" name="Rectangle 2">
            <a:extLst>
              <a:ext uri="{FF2B5EF4-FFF2-40B4-BE49-F238E27FC236}">
                <a16:creationId xmlns:a16="http://schemas.microsoft.com/office/drawing/2014/main" id="{C32C236A-48CF-4166-9E4E-149079611C7A}"/>
              </a:ext>
            </a:extLst>
          </p:cNvPr>
          <p:cNvSpPr>
            <a:spLocks noGrp="1" noRot="1" noChangeAspect="1" noChangeArrowheads="1" noTextEdit="1"/>
          </p:cNvSpPr>
          <p:nvPr>
            <p:ph type="sldImg"/>
          </p:nvPr>
        </p:nvSpPr>
        <p:spPr>
          <a:ln/>
        </p:spPr>
      </p:sp>
      <p:sp>
        <p:nvSpPr>
          <p:cNvPr id="7172" name="Rectangle 3">
            <a:extLst>
              <a:ext uri="{FF2B5EF4-FFF2-40B4-BE49-F238E27FC236}">
                <a16:creationId xmlns:a16="http://schemas.microsoft.com/office/drawing/2014/main" id="{C20DFFFD-5818-42C0-8564-B7ECA46AEF91}"/>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a:t>V predchádzajúcej časti sme sa zaoberali zaznamenávaním účtovných prípadov počas účtovného obdobia. Vysvetlili sme si, ako sa údaje dostávajú do účtovníctva prostredníctvom denníka a (ostatných) účtovných kníh. Hlavnými cieľmi v tejto fáze vedenia účtovníctva je zabezpečiť, aby </a:t>
            </a:r>
          </a:p>
          <a:p>
            <a:r>
              <a:rPr lang="sk-SK" altLang="en-US" sz="1000"/>
              <a:t>- všetky zaznamenané údaje boli relevantné z hľadiska popisu finančnej situácie a finančnej výnosnosti podniku (účtovnej jednotky),</a:t>
            </a:r>
          </a:p>
          <a:p>
            <a:r>
              <a:rPr lang="sk-SK" altLang="en-US" sz="1000"/>
              <a:t>- popis každého účtovného prípadu bolo možné doložiť účtovným dokladom,</a:t>
            </a:r>
          </a:p>
          <a:p>
            <a:r>
              <a:rPr lang="sk-SK" altLang="en-US" sz="1000"/>
              <a:t>- štruktúra údajov v účtovných knihách zodpovedala potrebám manažmentu pri rozhodovaní,</a:t>
            </a:r>
          </a:p>
          <a:p>
            <a:r>
              <a:rPr lang="sk-SK" altLang="en-US" sz="1000"/>
              <a:t>- z účtovných kníh bolo možné na periodickej báze rýchlo získať presné a významné údaje.</a:t>
            </a:r>
          </a:p>
          <a:p>
            <a:r>
              <a:rPr lang="sk-SK" altLang="en-US" sz="1000"/>
              <a:t>Aby sa uvedené ciele naplnili, je potrebné riadiť sa pri vedení účtovníctva istými zásadami, ktoré platia pre účtovníkov na celom svete. V tejto kapitole sa budeme zaoberať týmito zásadami. </a:t>
            </a:r>
          </a:p>
          <a:p>
            <a:r>
              <a:rPr lang="sk-SK" altLang="en-US" sz="1000"/>
              <a:t>Jedným z nástrojov používaných v účtovníctve sú účtovné obdobia. Sú nevyhnutné z hľadiska plnenia jednej z dvoch hlavných úloh účtovníctva, ktorou je vyhodnocovať a vykazovať zainteresovaným osobám v pravidelných intervaloch stav a výnosnosť podniku. </a:t>
            </a:r>
          </a:p>
          <a:p>
            <a:r>
              <a:rPr lang="sk-SK" altLang="en-US" sz="1000"/>
              <a:t>Delenie svojou podstatou nepretržitej činnosti podniku na obdobia však prináša so sebou pre účtovníctvo osobitné problémy, a to najmä s priraďovaním nákladov a výnosov do jednotlivých účtovných období. Preto druhou témou tejto kapitoly sú práce, ktoré je potrebné vykonať na konci účtovného obdobia.</a:t>
            </a:r>
          </a:p>
          <a:p>
            <a:r>
              <a:rPr lang="sk-SK" altLang="en-US" sz="1000"/>
              <a:t>Poznámka: Pri spracovaní tejto časti sme podstatne čerpali z knihy A.Šlosárová a kol.: Analýza účtovnej závierky </a:t>
            </a:r>
            <a:endParaRPr lang="en-US" altLang="en-US" sz="10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a:extLst>
              <a:ext uri="{FF2B5EF4-FFF2-40B4-BE49-F238E27FC236}">
                <a16:creationId xmlns:a16="http://schemas.microsoft.com/office/drawing/2014/main" id="{22A956E7-F76A-4195-9D60-26F09243629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CE9E4DA-225F-4438-9225-1B054FF2C955}" type="slidenum">
              <a:rPr lang="en-US" altLang="en-US" sz="1300"/>
              <a:pPr>
                <a:spcBef>
                  <a:spcPct val="0"/>
                </a:spcBef>
              </a:pPr>
              <a:t>3</a:t>
            </a:fld>
            <a:endParaRPr lang="en-US" altLang="en-US" sz="1300"/>
          </a:p>
        </p:txBody>
      </p:sp>
      <p:sp>
        <p:nvSpPr>
          <p:cNvPr id="9219" name="Rectangle 2">
            <a:extLst>
              <a:ext uri="{FF2B5EF4-FFF2-40B4-BE49-F238E27FC236}">
                <a16:creationId xmlns:a16="http://schemas.microsoft.com/office/drawing/2014/main" id="{F62FC70D-FFB4-46BF-AC78-D6AE5D0658DD}"/>
              </a:ext>
            </a:extLst>
          </p:cNvPr>
          <p:cNvSpPr>
            <a:spLocks noGrp="1" noRot="1" noChangeAspect="1" noChangeArrowheads="1" noTextEdit="1"/>
          </p:cNvSpPr>
          <p:nvPr>
            <p:ph type="sldImg"/>
          </p:nvPr>
        </p:nvSpPr>
        <p:spPr>
          <a:ln/>
        </p:spPr>
      </p:sp>
      <p:sp>
        <p:nvSpPr>
          <p:cNvPr id="9220" name="Rectangle 3">
            <a:extLst>
              <a:ext uri="{FF2B5EF4-FFF2-40B4-BE49-F238E27FC236}">
                <a16:creationId xmlns:a16="http://schemas.microsoft.com/office/drawing/2014/main" id="{6E8CD62F-9F64-48AC-A4A5-77FCEC688CE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Ako sme už viackrát uviedli, aby účtovníctvo mohlo plniť svoje poslanie, musia byť preň stanovené a dodržiavané “pravidlá hry”. Ich úlohu plnia v prvom rade základné pravidlá účtovníctva nazývané účtovnými zásadami. </a:t>
            </a:r>
          </a:p>
          <a:p>
            <a:r>
              <a:rPr lang="sk-SK" altLang="en-US"/>
              <a:t>Pomenovanie a konkrétna formulácia týchto zásad sa líši v závislosti od autorov a krajín, namiesto slova “zásada” sa používajú aj slová princíp (principle), “koncept” (concept), “konvencia” (convention), “predpoklad” (assumption). V krajinách postavených na tradícii rímskeho práva sú tieto zásady obsiahnuté v legislatíve o podnikaní alebo v legislatíve upravujúcej účtovníctvo. Príkladom takýchto krajín je Belgicko, Francúzsko, Švajčiarsko a aj Slovensko. V krajinách so zvykovým právom (common law), príkladom sú anglosasské krajiny, sa sila týchto zásad odvodzuje od všeobecného súhlasu (konsenzu) v rámci účtovníckej profesie a podnikateľského sveta.</a:t>
            </a:r>
          </a:p>
          <a:p>
            <a:r>
              <a:rPr lang="sk-SK" altLang="en-US"/>
              <a:t>Súhrn prijatých zásad v konkrétnej krajine sa označuje ako miestne GAAP (od Generally Accepted Accounting Principles). V rámci tejto konvencie sa hovorí o US GAAP, o nemeckých GAAP a pod. Snahou je dosiahnuť stav, keď bude existovať len jeden medzinárodne akceptovaný systém GAAP. V súčasnosti stále ešte existujú dva hlavné systémy GAAP, a to US GAAP podporované americkými regulačnými orgánmi pre finančný trh a IFRS/IAS GAAP odrážajúce názory širokej medzinárodnej komunity používateľov. Je však snaha o konvergenciu týchto systémov.</a:t>
            </a:r>
          </a:p>
          <a:p>
            <a:r>
              <a:rPr lang="sk-SK" altLang="en-US"/>
              <a:t>My budeme vychádzať z formulácie účtovných zásad používanej na Slovensku. Slovenské GAAP sa postupne približujú k IFRS/IAS GAAP.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a:extLst>
              <a:ext uri="{FF2B5EF4-FFF2-40B4-BE49-F238E27FC236}">
                <a16:creationId xmlns:a16="http://schemas.microsoft.com/office/drawing/2014/main" id="{E8A294FB-3DC2-4E04-A699-BD01AE63E726}"/>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29953ED-C29E-4678-A4BE-EC7B6238ADB8}" type="slidenum">
              <a:rPr lang="en-US" altLang="en-US" sz="1300"/>
              <a:pPr>
                <a:spcBef>
                  <a:spcPct val="0"/>
                </a:spcBef>
              </a:pPr>
              <a:t>4</a:t>
            </a:fld>
            <a:endParaRPr lang="en-US" altLang="en-US" sz="1300"/>
          </a:p>
        </p:txBody>
      </p:sp>
      <p:sp>
        <p:nvSpPr>
          <p:cNvPr id="11267" name="Rectangle 2">
            <a:extLst>
              <a:ext uri="{FF2B5EF4-FFF2-40B4-BE49-F238E27FC236}">
                <a16:creationId xmlns:a16="http://schemas.microsoft.com/office/drawing/2014/main" id="{05585F80-0338-4FA0-A002-556E5D1B7DEF}"/>
              </a:ext>
            </a:extLst>
          </p:cNvPr>
          <p:cNvSpPr>
            <a:spLocks noGrp="1" noRot="1" noChangeAspect="1" noChangeArrowheads="1" noTextEdit="1"/>
          </p:cNvSpPr>
          <p:nvPr>
            <p:ph type="sldImg"/>
          </p:nvPr>
        </p:nvSpPr>
        <p:spPr>
          <a:ln/>
        </p:spPr>
      </p:sp>
      <p:sp>
        <p:nvSpPr>
          <p:cNvPr id="11268" name="Rectangle 3">
            <a:extLst>
              <a:ext uri="{FF2B5EF4-FFF2-40B4-BE49-F238E27FC236}">
                <a16:creationId xmlns:a16="http://schemas.microsoft.com/office/drawing/2014/main" id="{C88A6B0F-81DA-45F5-A3B6-0366CEEB405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Základné predpoklady účtovníctva</a:t>
            </a:r>
            <a:r>
              <a:rPr lang="sk-SK" altLang="en-US" b="1" i="1"/>
              <a:t>   </a:t>
            </a:r>
            <a:r>
              <a:rPr lang="sk-SK" altLang="en-US"/>
              <a:t>V rámci pravidiel, ktorými sa účtovníctvo riadi a ktorých základom sú účtovné zásady, možno ako osobitnú skupinu vyčleniť pravidlá, ktoré sa zvyknú označovať ako základné predpoklady účtovníctva. Tieto sa často zaraďujú medzi účtovné zásady, my ich však uvedieme osobitne.</a:t>
            </a:r>
            <a:endParaRPr lang="en-US" altLang="en-US"/>
          </a:p>
          <a:p>
            <a:r>
              <a:rPr lang="en-US" altLang="en-US"/>
              <a:t>K základným predpokladom účtovníctva patria</a:t>
            </a:r>
          </a:p>
          <a:p>
            <a:r>
              <a:rPr lang="en-US" altLang="en-US"/>
              <a:t>- vymedzenie účtovnej jednotky (entity concept)</a:t>
            </a:r>
          </a:p>
          <a:p>
            <a:r>
              <a:rPr lang="en-US" altLang="en-US"/>
              <a:t>- meranie pomocou peňažnej jednotky (money measurement)</a:t>
            </a:r>
          </a:p>
          <a:p>
            <a:r>
              <a:rPr lang="en-US" altLang="en-US"/>
              <a:t>- účtovné obdobie (accounting period)</a:t>
            </a:r>
          </a:p>
          <a:p>
            <a:r>
              <a:rPr lang="en-US" altLang="en-US"/>
              <a:t>- preukázateľnosť účtovníctva</a:t>
            </a:r>
            <a:endParaRPr lang="sk-SK"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a:extLst>
              <a:ext uri="{FF2B5EF4-FFF2-40B4-BE49-F238E27FC236}">
                <a16:creationId xmlns:a16="http://schemas.microsoft.com/office/drawing/2014/main" id="{1623914F-F214-409B-BEC7-A92503F8EAA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2F93036-037C-4185-A33C-34A09B254F90}" type="slidenum">
              <a:rPr lang="en-US" altLang="en-US" sz="1300"/>
              <a:pPr>
                <a:spcBef>
                  <a:spcPct val="0"/>
                </a:spcBef>
              </a:pPr>
              <a:t>5</a:t>
            </a:fld>
            <a:endParaRPr lang="en-US" altLang="en-US" sz="1300"/>
          </a:p>
        </p:txBody>
      </p:sp>
      <p:sp>
        <p:nvSpPr>
          <p:cNvPr id="13315" name="Rectangle 2">
            <a:extLst>
              <a:ext uri="{FF2B5EF4-FFF2-40B4-BE49-F238E27FC236}">
                <a16:creationId xmlns:a16="http://schemas.microsoft.com/office/drawing/2014/main" id="{C3845C6A-EE64-4CAD-B029-975FD81ACBA8}"/>
              </a:ext>
            </a:extLst>
          </p:cNvPr>
          <p:cNvSpPr>
            <a:spLocks noGrp="1" noRot="1" noChangeAspect="1" noChangeArrowheads="1" noTextEdit="1"/>
          </p:cNvSpPr>
          <p:nvPr>
            <p:ph type="sldImg"/>
          </p:nvPr>
        </p:nvSpPr>
        <p:spPr>
          <a:ln/>
        </p:spPr>
      </p:sp>
      <p:sp>
        <p:nvSpPr>
          <p:cNvPr id="13316" name="Rectangle 3">
            <a:extLst>
              <a:ext uri="{FF2B5EF4-FFF2-40B4-BE49-F238E27FC236}">
                <a16:creationId xmlns:a16="http://schemas.microsoft.com/office/drawing/2014/main" id="{2A49DF8D-71CD-42C8-9CBD-6FFEF45EE0C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Vymedzenie účtovnej jednotky   </a:t>
            </a:r>
            <a:r>
              <a:rPr lang="sk-SK" altLang="en-US" sz="1000"/>
              <a:t>Účtovníctvo zobrazuje procesy a javy za určitý ekonomický celok, ktorý sa označuje pojmom účtovná jednotka. Účtovná jednotka je fyzická alebo právnická osoba, ktorá musí v súlade s príslušnou legislatívou viesť účtovníctvo a na konci účtovného obdobia zostavovať účtovnú závierku (= predpísané finančné výkazy, v našom prípade súvahu a výkaz ziskov, a poznámky).</a:t>
            </a:r>
          </a:p>
          <a:p>
            <a:r>
              <a:rPr lang="sk-SK" altLang="en-US" sz="1000"/>
              <a:t>Podľa slovenského zákona o účtovníctve sú účtovnými jednotkami </a:t>
            </a:r>
          </a:p>
          <a:p>
            <a:pPr>
              <a:buFontTx/>
              <a:buChar char="-"/>
            </a:pPr>
            <a:r>
              <a:rPr lang="sk-SK" altLang="en-US" sz="1000"/>
              <a:t>všetky právnické osoby (podľa Občianskeho zákonníka - právnickými osobami sú: a) združenia fyzických alebo právnických osôb, b) účelové združenia majetku, c) jednotky územnej samosprávy, d) iné subjekty, o ktorých to ustanovuje zákon ), ktoré majú sídlo na území SR, </a:t>
            </a:r>
          </a:p>
          <a:p>
            <a:pPr>
              <a:buFontTx/>
              <a:buChar char="-"/>
            </a:pPr>
            <a:r>
              <a:rPr lang="sk-SK" altLang="en-US" sz="1000"/>
              <a:t>zahraničné osoby (podľa Obchodného zákonníka - zahraničnou osobou sa rozumie fyzická osoba s bydliskom alebo právnická osoba so sídlom mimo územia SR), ak na území Slovenska podnikajú alebo vykonávajú inú činnosť podľa osobitných predpisov</a:t>
            </a:r>
          </a:p>
          <a:p>
            <a:pPr>
              <a:buFontTx/>
              <a:buChar char="-"/>
            </a:pPr>
            <a:r>
              <a:rPr lang="sk-SK" altLang="en-US" sz="1000"/>
              <a:t>fyzické osoby, ktoré podnikajú alebo vykonávajú inú samostatnú zárobkovú činnosť, ak preukazujú svoje výdavky na dosiahnutie, zabezpečenie a udržanie príjmov na účely zistenia základu dane podľa zákona o dani z príjmov (</a:t>
            </a:r>
            <a:r>
              <a:rPr lang="sk-SK" altLang="sk-SK" sz="1000"/>
              <a:t>s výnimkou fyzických osôb, ktoré vedú daňovú evidenciu podľa osobitného predpisu - </a:t>
            </a:r>
            <a:r>
              <a:rPr lang="pl-PL" altLang="sk-SK" sz="1000"/>
              <a:t>§ 6 ods. 11 zákona č. 595/2003 Z. z. o dani z príjmov)</a:t>
            </a:r>
            <a:r>
              <a:rPr lang="sk-SK" altLang="en-US" sz="1000"/>
              <a:t>.</a:t>
            </a:r>
          </a:p>
          <a:p>
            <a:r>
              <a:rPr lang="sk-SK" altLang="en-US" sz="1000"/>
              <a:t>Vymedzenie účtovnej jednotky sa prejaví v troch rovinách:</a:t>
            </a:r>
          </a:p>
          <a:p>
            <a:r>
              <a:rPr lang="sk-SK" altLang="en-US" sz="1000"/>
              <a:t>- účtovná jednotka vedie účtovníctvo a zostavuje účtovnú závierku za účtovnú jednotku ako celok,</a:t>
            </a:r>
          </a:p>
          <a:p>
            <a:r>
              <a:rPr lang="sk-SK" altLang="en-US" sz="1000"/>
              <a:t>- dôsledne sa oddeľuje majetok a záväzky účtovnej jednotky od majetku a záväzkov vlastníka účtovnej jednotky. Účtovná jednotka účtuje a vykazuje len majetok, ktorý jej patrí (resp. ho používa – pozri zásada prednosti podstaty pred formou) a záväzky, ktoré vznikli z jej činnosti,</a:t>
            </a:r>
          </a:p>
          <a:p>
            <a:r>
              <a:rPr lang="sk-SK" altLang="en-US" sz="1000"/>
              <a:t>- účtovná jednotka je zodpovedná za vedenie účtovníctva a zostavenie a predloženie účtovnej závierky, a to aj v prípade, ak poverí vedením účtovníctva inú právnickú alebo fyzickú osobu.</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a:extLst>
              <a:ext uri="{FF2B5EF4-FFF2-40B4-BE49-F238E27FC236}">
                <a16:creationId xmlns:a16="http://schemas.microsoft.com/office/drawing/2014/main" id="{3EA84E1F-750D-4B2B-B247-A20DFAB9C03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C52B1D6-48D4-4846-AE55-B2B143D9AC38}" type="slidenum">
              <a:rPr lang="en-US" altLang="en-US" sz="1300"/>
              <a:pPr>
                <a:spcBef>
                  <a:spcPct val="0"/>
                </a:spcBef>
              </a:pPr>
              <a:t>6</a:t>
            </a:fld>
            <a:endParaRPr lang="en-US" altLang="en-US" sz="1300"/>
          </a:p>
        </p:txBody>
      </p:sp>
      <p:sp>
        <p:nvSpPr>
          <p:cNvPr id="15363" name="Rectangle 2">
            <a:extLst>
              <a:ext uri="{FF2B5EF4-FFF2-40B4-BE49-F238E27FC236}">
                <a16:creationId xmlns:a16="http://schemas.microsoft.com/office/drawing/2014/main" id="{D2D618AE-867F-4AD0-9942-84C258151322}"/>
              </a:ext>
            </a:extLst>
          </p:cNvPr>
          <p:cNvSpPr>
            <a:spLocks noGrp="1" noRot="1" noChangeAspect="1" noChangeArrowheads="1" noTextEdit="1"/>
          </p:cNvSpPr>
          <p:nvPr>
            <p:ph type="sldImg"/>
          </p:nvPr>
        </p:nvSpPr>
        <p:spPr>
          <a:ln/>
        </p:spPr>
      </p:sp>
      <p:sp>
        <p:nvSpPr>
          <p:cNvPr id="15364" name="Rectangle 3">
            <a:extLst>
              <a:ext uri="{FF2B5EF4-FFF2-40B4-BE49-F238E27FC236}">
                <a16:creationId xmlns:a16="http://schemas.microsoft.com/office/drawing/2014/main" id="{118A596E-4B9F-4B27-85D3-F52B6352606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Meranie pomocou peňažnej jednotky   </a:t>
            </a:r>
            <a:r>
              <a:rPr lang="sk-SK" altLang="en-US"/>
              <a:t>Všetky skutočnosti, o ktorých sa účtuje, sa musia oceniť – musia byť vyjadrené v peniazoch. Na Slovensku je meracou jednotkou na oceňovanie skutočností, o ktorých sa účtuje, Euro (od 1.1.2009, dovtedy to bola slovenská koruna).</a:t>
            </a:r>
          </a:p>
          <a:p>
            <a:r>
              <a:rPr lang="sk-SK" altLang="en-US"/>
              <a:t>Skutočnosti, ktoré sa nedajú (v danom momente) spoľahlivo oceniť v peniazoch, je možné uviesť v poznámkach k finančným výkazom aj s približným finančným vyjadrením. Napríklad možno rámcovo oceniť dlh voči životnému prostrediu, ktorý vznikol z používania azbestu v minulosti (ak by sa dôsledkami povedzme zaoberal súd). Uvedením takýchto skutočností v poznámkach sa dosiahne ich potrebné zverejnenie, pričom sa finančné výkazy neznehodnotia nepresnými peňažnými vyjadreniami. Je na každom používateľovi, aby si interpretoval ich možný dopad na finančnú situáciu podniku a vyvodil dôsledky pre svoje rozhodovanie.</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a:extLst>
              <a:ext uri="{FF2B5EF4-FFF2-40B4-BE49-F238E27FC236}">
                <a16:creationId xmlns:a16="http://schemas.microsoft.com/office/drawing/2014/main" id="{9468173D-048B-44CE-BBA1-FE83377CBFB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9AED6BB-6DC3-4560-A89A-5803736DACC2}" type="slidenum">
              <a:rPr lang="en-US" altLang="en-US" sz="1300"/>
              <a:pPr>
                <a:spcBef>
                  <a:spcPct val="0"/>
                </a:spcBef>
              </a:pPr>
              <a:t>7</a:t>
            </a:fld>
            <a:endParaRPr lang="en-US" altLang="en-US" sz="1300"/>
          </a:p>
        </p:txBody>
      </p:sp>
      <p:sp>
        <p:nvSpPr>
          <p:cNvPr id="17411" name="Rectangle 2">
            <a:extLst>
              <a:ext uri="{FF2B5EF4-FFF2-40B4-BE49-F238E27FC236}">
                <a16:creationId xmlns:a16="http://schemas.microsoft.com/office/drawing/2014/main" id="{EDDAA248-293F-43B4-BC04-7C86BC879052}"/>
              </a:ext>
            </a:extLst>
          </p:cNvPr>
          <p:cNvSpPr>
            <a:spLocks noGrp="1" noRot="1" noChangeAspect="1" noChangeArrowheads="1" noTextEdit="1"/>
          </p:cNvSpPr>
          <p:nvPr>
            <p:ph type="sldImg"/>
          </p:nvPr>
        </p:nvSpPr>
        <p:spPr>
          <a:ln/>
        </p:spPr>
      </p:sp>
      <p:sp>
        <p:nvSpPr>
          <p:cNvPr id="17412" name="Rectangle 3">
            <a:extLst>
              <a:ext uri="{FF2B5EF4-FFF2-40B4-BE49-F238E27FC236}">
                <a16:creationId xmlns:a16="http://schemas.microsoft.com/office/drawing/2014/main" id="{2943F2CB-E25F-4AD7-A87C-7F1CAF0ECCF2}"/>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Účtovné obdobie</a:t>
            </a:r>
            <a:r>
              <a:rPr lang="sk-SK" altLang="en-US"/>
              <a:t>   Účtovná jednotka musí zostavovať účtovnú závierku v pravidelných intervaloch, t.j. za účtovné obdobie. Účtovná závierka sa zostavuje vždy k poslednému dňu účtovného obdobia. Pred zostavením účtovnej závierky musí účtovná jednotka účtovnými zápismi uzavrieť účtovné knihy. Na začiatku bezprostredne nasledujúceho účtovného obdobia musí účtovné knihy účtovnými zápismi otvoriť.</a:t>
            </a:r>
          </a:p>
          <a:p>
            <a:r>
              <a:rPr lang="sk-SK" altLang="en-US"/>
              <a:t>Účtovná jednotka účtuje a vykazuje skutočnosti v účtovnom období, s ktorým časovo a vecne súvisia. Ak nemožno zaúčtovať nejakú skutočnosť v období, s ktorým časovo a vecne súvisí, účtovná jednotka zaúčtuje a vykáže skutočnosť v účtovnej závierke v tom účtovnom období, v ktorom sa skutočnosť zistí, a informáciu o tom uvedie v poznámkach.</a:t>
            </a:r>
          </a:p>
          <a:p>
            <a:r>
              <a:rPr lang="sk-SK" altLang="en-US"/>
              <a:t>Účtovným obdobím na Slovensku môže byť kalendárny rok alebo hospodársky rok, čo je obdobie 12 mesiacov idúcich nepretržite po sebe.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a:extLst>
              <a:ext uri="{FF2B5EF4-FFF2-40B4-BE49-F238E27FC236}">
                <a16:creationId xmlns:a16="http://schemas.microsoft.com/office/drawing/2014/main" id="{6D658F6C-515B-4E77-92CB-A7F3EE141EB2}"/>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D8A1789-755D-4028-BC11-00FCDD878D03}" type="slidenum">
              <a:rPr lang="en-US" altLang="en-US" sz="1300"/>
              <a:pPr>
                <a:spcBef>
                  <a:spcPct val="0"/>
                </a:spcBef>
              </a:pPr>
              <a:t>8</a:t>
            </a:fld>
            <a:endParaRPr lang="en-US" altLang="en-US" sz="1300"/>
          </a:p>
        </p:txBody>
      </p:sp>
      <p:sp>
        <p:nvSpPr>
          <p:cNvPr id="19459" name="Rectangle 2">
            <a:extLst>
              <a:ext uri="{FF2B5EF4-FFF2-40B4-BE49-F238E27FC236}">
                <a16:creationId xmlns:a16="http://schemas.microsoft.com/office/drawing/2014/main" id="{31576728-C0FE-48E4-ADE9-34BAD0FC899A}"/>
              </a:ext>
            </a:extLst>
          </p:cNvPr>
          <p:cNvSpPr>
            <a:spLocks noGrp="1" noRot="1" noChangeAspect="1" noChangeArrowheads="1" noTextEdit="1"/>
          </p:cNvSpPr>
          <p:nvPr>
            <p:ph type="sldImg"/>
          </p:nvPr>
        </p:nvSpPr>
        <p:spPr>
          <a:ln/>
        </p:spPr>
      </p:sp>
      <p:sp>
        <p:nvSpPr>
          <p:cNvPr id="19460" name="Rectangle 3">
            <a:extLst>
              <a:ext uri="{FF2B5EF4-FFF2-40B4-BE49-F238E27FC236}">
                <a16:creationId xmlns:a16="http://schemas.microsoft.com/office/drawing/2014/main" id="{4819BF69-D6AD-4DDA-9797-E3ED7DAFDA3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Preukázateľnosť účtovníctva</a:t>
            </a:r>
            <a:r>
              <a:rPr lang="sk-SK" altLang="en-US"/>
              <a:t>   Účtovníctvo sa musí viesť ako sústava účtovných záznamov. Súhrn všetkých účtovných záznamov tvorí účtovnú dokumentáciu účtovnej jednotky. Každú informáciu uvedenú v účtovnej závierke musí účtovná jednotka dokázať zdokumentovať.</a:t>
            </a:r>
          </a:p>
          <a:p>
            <a:r>
              <a:rPr lang="sk-SK" altLang="en-US"/>
              <a:t>Účtovný záznam je údaj, ktorý je nositeľom informácie dotýkajúcej sa predmetu účtovníctva alebo spôsobu vedenia účtovníctva. Účtovný záznam môže mať písomnú alebo technickú formu. Účtovnými záznamami sú najmä účtovné doklady, účtovné zápisy, účtovné knihy, odpisový plán, inventúrne súpisy, účtový rozvrh, účtovná závierka a výročná správa. </a:t>
            </a:r>
          </a:p>
          <a:p>
            <a:r>
              <a:rPr lang="sk-SK" altLang="en-US"/>
              <a:t>Účtovníctvo účtovnej jednotky je preukázateľné, ak sú preukázateľné všetky účtovné záznamy a účtovná jednotka vykonala inventarizáciu.</a:t>
            </a:r>
          </a:p>
          <a:p>
            <a:r>
              <a:rPr lang="sk-SK" altLang="en-US"/>
              <a:t>Preukázateľný účtovný záznam je taký účtovný záznam, ktorého obsah priamo alebo nepriamo dokazuje predmetnú skutočnosť. Napríklad výpis z bankového účtu priamo dokazuje stav peňažných prostriedkov na príslušnom účte v banke. Účtovný záznam súvaha, ktorá obsahuje súvahovú položku “účty v bankách”, dokazuje stav peňažných prostriedkov nepriamo pomocou účtovných dokladov.</a:t>
            </a:r>
          </a:p>
          <a:p>
            <a:r>
              <a:rPr lang="sk-SK" altLang="en-US"/>
              <a:t>Okrem preukázateľných účtovných záznamov sa preukázateľnosť účtovníctva zabezpečuje aj vykonaním inventarizácie ku dňu, ku ktorému sa zostavuje účtovná závierka. Inventarizáciou sa overuje vecná správnosť účtovníctva a je základnou uzávierkovou činnosťou v každej účtovnej jednotke.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a:extLst>
              <a:ext uri="{FF2B5EF4-FFF2-40B4-BE49-F238E27FC236}">
                <a16:creationId xmlns:a16="http://schemas.microsoft.com/office/drawing/2014/main" id="{B0D7978A-0B13-4BFD-8998-04F57643C2E9}"/>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1F2C706C-95DA-4A8F-9B3D-4B7F5B26C419}" type="slidenum">
              <a:rPr lang="en-US" altLang="en-US" sz="1300"/>
              <a:pPr>
                <a:spcBef>
                  <a:spcPct val="0"/>
                </a:spcBef>
              </a:pPr>
              <a:t>9</a:t>
            </a:fld>
            <a:endParaRPr lang="en-US" altLang="en-US" sz="1300"/>
          </a:p>
        </p:txBody>
      </p:sp>
      <p:sp>
        <p:nvSpPr>
          <p:cNvPr id="21507" name="Rectangle 2">
            <a:extLst>
              <a:ext uri="{FF2B5EF4-FFF2-40B4-BE49-F238E27FC236}">
                <a16:creationId xmlns:a16="http://schemas.microsoft.com/office/drawing/2014/main" id="{7D770E0F-9D7D-4ACD-88B1-0C550394636E}"/>
              </a:ext>
            </a:extLst>
          </p:cNvPr>
          <p:cNvSpPr>
            <a:spLocks noGrp="1" noRot="1" noChangeAspect="1" noChangeArrowheads="1" noTextEdit="1"/>
          </p:cNvSpPr>
          <p:nvPr>
            <p:ph type="sldImg"/>
          </p:nvPr>
        </p:nvSpPr>
        <p:spPr>
          <a:ln/>
        </p:spPr>
      </p:sp>
      <p:sp>
        <p:nvSpPr>
          <p:cNvPr id="21508" name="Rectangle 3">
            <a:extLst>
              <a:ext uri="{FF2B5EF4-FFF2-40B4-BE49-F238E27FC236}">
                <a16:creationId xmlns:a16="http://schemas.microsoft.com/office/drawing/2014/main" id="{DDD23760-8513-4242-9EC5-256E41D066A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Účtovné zásady   </a:t>
            </a:r>
            <a:r>
              <a:rPr lang="sk-SK" altLang="en-US"/>
              <a:t>Základnou zásadou účtovníctva je zásada verného a pravdivého zobrazenia skutočností, ktoré sú predmetom účtovníctva (true and fair view). Všetky ostatné zásady sú podriadené zásade verného a pravdivého zobrazenia skutočností.</a:t>
            </a:r>
          </a:p>
          <a:p>
            <a:r>
              <a:rPr lang="sk-SK" altLang="en-US"/>
              <a:t>Ak účtovná jednotka zistí, že ňou použité účtovné postupy nevedú k vernému a pravdivému zobrazeniu skutočností, musí tento nedostatok odstrániť, a to aj za cenu nedodržania niektorých iných zásad, pokiaľ ich dodržanie spôsobuje tento nedostatok. </a:t>
            </a:r>
          </a:p>
          <a:p>
            <a:r>
              <a:rPr lang="sk-SK" altLang="en-US"/>
              <a:t>Zásada verného a pravdivého zobrazenia skutočností je nadradená všetkým ostatným zásadám a možno ju označiť za najvyšší princíp podvojného účtovníctva. Tento princíp sa prakticky napĺňa dodržiavaním všetkých ostatných účtovných zásad aplikovaných v podmienkach účtovnej jednotky. Ostatné účtovné zásady nie je možné hierarchicky zoradiť, všetky sú rovnocenné, pretože každá je zameraná na inú oblasť.</a:t>
            </a:r>
          </a:p>
          <a:p>
            <a:r>
              <a:rPr lang="sk-SK" altLang="en-US"/>
              <a:t>Poznámka: Koncepčný rámec IASB spomína charakteristiku „true and fair view“, ale explicitne uvádza, že sa priamo s takýmito pojmami nezaoberá. Za všeobecne akceptovateľné však možno považovať tvrdenie, že aplikáciou všeobecne uznávaných účtovných zásad pri vedení účtovníctva a zostavovaní finančných výkazov sa požadované “true and fair view” dosiahne.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a:extLst>
              <a:ext uri="{FF2B5EF4-FFF2-40B4-BE49-F238E27FC236}">
                <a16:creationId xmlns:a16="http://schemas.microsoft.com/office/drawing/2014/main" id="{D35C623C-4155-4CBF-9C26-25418413E41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519EBEA-D3CC-4E80-84EF-E5F9E07F0D95}" type="slidenum">
              <a:rPr lang="en-US" altLang="en-US" sz="1300"/>
              <a:pPr>
                <a:spcBef>
                  <a:spcPct val="0"/>
                </a:spcBef>
              </a:pPr>
              <a:t>10</a:t>
            </a:fld>
            <a:endParaRPr lang="en-US" altLang="en-US" sz="1300"/>
          </a:p>
        </p:txBody>
      </p:sp>
      <p:sp>
        <p:nvSpPr>
          <p:cNvPr id="23555" name="Rectangle 2">
            <a:extLst>
              <a:ext uri="{FF2B5EF4-FFF2-40B4-BE49-F238E27FC236}">
                <a16:creationId xmlns:a16="http://schemas.microsoft.com/office/drawing/2014/main" id="{6EF5BA1B-B619-4FE1-94B0-24E63A5AC30A}"/>
              </a:ext>
            </a:extLst>
          </p:cNvPr>
          <p:cNvSpPr>
            <a:spLocks noGrp="1" noRot="1" noChangeAspect="1" noChangeArrowheads="1" noTextEdit="1"/>
          </p:cNvSpPr>
          <p:nvPr>
            <p:ph type="sldImg"/>
          </p:nvPr>
        </p:nvSpPr>
        <p:spPr>
          <a:ln/>
        </p:spPr>
      </p:sp>
      <p:sp>
        <p:nvSpPr>
          <p:cNvPr id="23556" name="Rectangle 3">
            <a:extLst>
              <a:ext uri="{FF2B5EF4-FFF2-40B4-BE49-F238E27FC236}">
                <a16:creationId xmlns:a16="http://schemas.microsoft.com/office/drawing/2014/main" id="{348F5EC9-B5A7-47A6-86A0-5AED68C8163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Za základné všeobecne uznávané účtovné zásady sa považujú tieto:</a:t>
            </a:r>
          </a:p>
          <a:p>
            <a:r>
              <a:rPr lang="sk-SK" altLang="en-US"/>
              <a:t>- zásada bilančnej kontinuity</a:t>
            </a:r>
          </a:p>
          <a:p>
            <a:r>
              <a:rPr lang="sk-SK" altLang="en-US"/>
              <a:t>- kontinuita v používaní účtovných zásad a účtovných metód (consistency)</a:t>
            </a:r>
          </a:p>
          <a:p>
            <a:r>
              <a:rPr lang="sk-SK" altLang="en-US"/>
              <a:t>- prednosť podstaty pred formou (substance over form)</a:t>
            </a:r>
          </a:p>
          <a:p>
            <a:r>
              <a:rPr lang="sk-SK" altLang="en-US"/>
              <a:t>- zákaz kompenzácie (vzájomného vyrovnávania) majetku a záväzkov, nákladov a výnosov, príjmov a výdavkov (no offsetting)</a:t>
            </a:r>
          </a:p>
          <a:p>
            <a:r>
              <a:rPr lang="sk-SK" altLang="en-US"/>
              <a:t>- zohľadnenie všetkých nákladov a výnosov v účtovnom období, v ktorom vznikli, bez ohľadu na deň ich úhrady, inkasa, alebo na deň vyrovnania iným spôsobom (accrual basis)</a:t>
            </a:r>
          </a:p>
          <a:p>
            <a:r>
              <a:rPr lang="sk-SK" altLang="en-US"/>
              <a:t>- nepretržitosť pokračovania v činnosti (going concern)</a:t>
            </a:r>
          </a:p>
          <a:p>
            <a:r>
              <a:rPr lang="sk-SK" altLang="en-US"/>
              <a:t>- oceňovacie zásady (basis of valuation)</a:t>
            </a:r>
          </a:p>
          <a:p>
            <a:r>
              <a:rPr lang="sk-SK" altLang="en-US"/>
              <a:t>- zásada opatrnosti (prudence)</a:t>
            </a:r>
          </a:p>
          <a:p>
            <a:r>
              <a:rPr lang="sk-SK" altLang="en-US"/>
              <a:t>- vecné a časové priraďovanie nákladov k výnosom (matching)</a:t>
            </a:r>
          </a:p>
          <a:p>
            <a:r>
              <a:rPr lang="sk-SK" altLang="en-US"/>
              <a:t>- princíp vysvetľovania (objasňovania, osvetľovania) hodnoty</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a:extLst>
              <a:ext uri="{FF2B5EF4-FFF2-40B4-BE49-F238E27FC236}">
                <a16:creationId xmlns:a16="http://schemas.microsoft.com/office/drawing/2014/main" id="{FF9EF718-6170-4FBC-B4C7-9DBC994384B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355055BC-2E2E-424B-8699-3AB6CC33F4E7}" type="slidenum">
              <a:rPr lang="en-US" altLang="en-US" sz="1300"/>
              <a:pPr>
                <a:spcBef>
                  <a:spcPct val="0"/>
                </a:spcBef>
              </a:pPr>
              <a:t>11</a:t>
            </a:fld>
            <a:endParaRPr lang="en-US" altLang="en-US" sz="1300"/>
          </a:p>
        </p:txBody>
      </p:sp>
      <p:sp>
        <p:nvSpPr>
          <p:cNvPr id="25603" name="Rectangle 2">
            <a:extLst>
              <a:ext uri="{FF2B5EF4-FFF2-40B4-BE49-F238E27FC236}">
                <a16:creationId xmlns:a16="http://schemas.microsoft.com/office/drawing/2014/main" id="{AE95BCA6-0B2B-4DCD-A435-E6E752495639}"/>
              </a:ext>
            </a:extLst>
          </p:cNvPr>
          <p:cNvSpPr>
            <a:spLocks noGrp="1" noRot="1" noChangeAspect="1" noChangeArrowheads="1" noTextEdit="1"/>
          </p:cNvSpPr>
          <p:nvPr>
            <p:ph type="sldImg"/>
          </p:nvPr>
        </p:nvSpPr>
        <p:spPr>
          <a:ln/>
        </p:spPr>
      </p:sp>
      <p:sp>
        <p:nvSpPr>
          <p:cNvPr id="25604" name="Rectangle 3">
            <a:extLst>
              <a:ext uri="{FF2B5EF4-FFF2-40B4-BE49-F238E27FC236}">
                <a16:creationId xmlns:a16="http://schemas.microsoft.com/office/drawing/2014/main" id="{6C1006EF-0EA3-4ACC-97C5-11F335B9EC94}"/>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Zásada bilančnej kontinuity   </a:t>
            </a:r>
            <a:r>
              <a:rPr lang="sk-SK" altLang="en-US"/>
              <a:t>Podľa tejto zásady konečné zostatky účtov, ktoré sa vykazujú v súvahe k poslednému dňu účtovného obdobia, musia byť zhodné so začiatočnými stavmi týchto účtov k prvému dňu bezprostredne nasledujúceho účtovného obdobia. Na Slovensku sa táto zásada technicky zabezpečuje prostredníctvom uzávierkových účtov, a to </a:t>
            </a:r>
            <a:r>
              <a:rPr lang="sk-SK" altLang="en-US" i="1"/>
              <a:t>Konečného účtu súvahového</a:t>
            </a:r>
            <a:r>
              <a:rPr lang="sk-SK" altLang="en-US"/>
              <a:t> k poslednému dňu účtovného obdobia a </a:t>
            </a:r>
            <a:r>
              <a:rPr lang="sk-SK" altLang="en-US" i="1"/>
              <a:t>Začiatočného účtu súvahového</a:t>
            </a:r>
            <a:r>
              <a:rPr lang="sk-SK" altLang="en-US"/>
              <a:t> k prvému dňu nasledujúceho účtovného obdobia.</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a:extLst>
              <a:ext uri="{FF2B5EF4-FFF2-40B4-BE49-F238E27FC236}">
                <a16:creationId xmlns:a16="http://schemas.microsoft.com/office/drawing/2014/main" id="{FB62B7C1-D591-49C9-B800-C19BFCC79013}"/>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8B664598-CBC6-4022-A8CF-5CA628A63196}" type="slidenum">
              <a:rPr lang="en-US" altLang="en-US" sz="1300"/>
              <a:pPr>
                <a:spcBef>
                  <a:spcPct val="0"/>
                </a:spcBef>
              </a:pPr>
              <a:t>12</a:t>
            </a:fld>
            <a:endParaRPr lang="en-US" altLang="en-US" sz="1300"/>
          </a:p>
        </p:txBody>
      </p:sp>
      <p:sp>
        <p:nvSpPr>
          <p:cNvPr id="27651" name="Rectangle 2">
            <a:extLst>
              <a:ext uri="{FF2B5EF4-FFF2-40B4-BE49-F238E27FC236}">
                <a16:creationId xmlns:a16="http://schemas.microsoft.com/office/drawing/2014/main" id="{4C5B824A-442E-48AC-9BDA-9EA5DE8C0921}"/>
              </a:ext>
            </a:extLst>
          </p:cNvPr>
          <p:cNvSpPr>
            <a:spLocks noGrp="1" noRot="1" noChangeAspect="1" noChangeArrowheads="1" noTextEdit="1"/>
          </p:cNvSpPr>
          <p:nvPr>
            <p:ph type="sldImg"/>
          </p:nvPr>
        </p:nvSpPr>
        <p:spPr>
          <a:ln/>
        </p:spPr>
      </p:sp>
      <p:sp>
        <p:nvSpPr>
          <p:cNvPr id="27652" name="Rectangle 3">
            <a:extLst>
              <a:ext uri="{FF2B5EF4-FFF2-40B4-BE49-F238E27FC236}">
                <a16:creationId xmlns:a16="http://schemas.microsoft.com/office/drawing/2014/main" id="{7DAE2909-C884-44E9-90FB-F3D42A2A3095}"/>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Kontinuita v používaní účtovných zásad a účtovných metód</a:t>
            </a:r>
            <a:r>
              <a:rPr lang="sk-SK" altLang="en-US"/>
              <a:t>   Podľa tejto zásady musia byť informácie v účtovných závierkach zostavených v bezprostredne za sebou nasledujúcich účtovných obdobiach porovnateľné. </a:t>
            </a:r>
          </a:p>
          <a:p>
            <a:r>
              <a:rPr lang="sk-SK" altLang="en-US"/>
              <a:t>Požiadavka kontinuity v používaní účtovných zásad a účtovných metód sa prejavuje v dvoch smeroch: </a:t>
            </a:r>
          </a:p>
          <a:p>
            <a:r>
              <a:rPr lang="sk-SK" altLang="en-US"/>
              <a:t>- v zabezpečení formálnej kontinuity – ide o rovnaké usporiadanie položiek účtovnej závierky a ich rovnakú prezentáciu v každom účtovnom období,</a:t>
            </a:r>
          </a:p>
          <a:p>
            <a:r>
              <a:rPr lang="sk-SK" altLang="en-US"/>
              <a:t>- v zabezpečení vecnej kontinuity – ide o používanie rovnakej právnej úpravy a používanie rovnakých spôsobov oceňovania a postupov účtovania počas celého účtovného obdobia a v dvoch po sebe idúcich účtovných obdobiach.</a:t>
            </a:r>
          </a:p>
          <a:p>
            <a:r>
              <a:rPr lang="sk-SK" altLang="en-US"/>
              <a:t>Ak v dôsledku uplatnenia zásady verného a pravdivého zobrazenia skutočností účtovná jednotka zmení používané účtovné zásady a účtovné metódy, musí tieto používať od prvého dňa účtovného obdobia. O zmene informuje v poznámkach.</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a:extLst>
              <a:ext uri="{FF2B5EF4-FFF2-40B4-BE49-F238E27FC236}">
                <a16:creationId xmlns:a16="http://schemas.microsoft.com/office/drawing/2014/main" id="{E537D07F-3A00-4A4C-9B2F-A56DEAADECAF}"/>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7CEAE01-72FB-459B-9924-A66707E0679D}" type="slidenum">
              <a:rPr lang="en-US" altLang="en-US" sz="1300"/>
              <a:pPr>
                <a:spcBef>
                  <a:spcPct val="0"/>
                </a:spcBef>
              </a:pPr>
              <a:t>13</a:t>
            </a:fld>
            <a:endParaRPr lang="en-US" altLang="en-US" sz="1300"/>
          </a:p>
        </p:txBody>
      </p:sp>
      <p:sp>
        <p:nvSpPr>
          <p:cNvPr id="29699" name="Rectangle 2">
            <a:extLst>
              <a:ext uri="{FF2B5EF4-FFF2-40B4-BE49-F238E27FC236}">
                <a16:creationId xmlns:a16="http://schemas.microsoft.com/office/drawing/2014/main" id="{E7A6A5F8-D23B-4B50-9414-A8D99EDD2403}"/>
              </a:ext>
            </a:extLst>
          </p:cNvPr>
          <p:cNvSpPr>
            <a:spLocks noGrp="1" noRot="1" noChangeAspect="1" noChangeArrowheads="1" noTextEdit="1"/>
          </p:cNvSpPr>
          <p:nvPr>
            <p:ph type="sldImg"/>
          </p:nvPr>
        </p:nvSpPr>
        <p:spPr>
          <a:ln/>
        </p:spPr>
      </p:sp>
      <p:sp>
        <p:nvSpPr>
          <p:cNvPr id="29700" name="Rectangle 3">
            <a:extLst>
              <a:ext uri="{FF2B5EF4-FFF2-40B4-BE49-F238E27FC236}">
                <a16:creationId xmlns:a16="http://schemas.microsoft.com/office/drawing/2014/main" id="{B49EDF00-CC1E-4E68-B365-C3578304EE5B}"/>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Prednosť podstaty pred formou</a:t>
            </a:r>
            <a:r>
              <a:rPr lang="sk-SK" altLang="en-US"/>
              <a:t>   Ak majú informácie v účtovnej závierke zobrazovať transakcie a udalosti verne a pravdivo, musia sa vykazovať podľa ich podstaty a ekonomickej reality, a nie len podľa právnej formy. Podľa tejto zásady napríklad o majetku účtuje a vykazuje ho účtovná jednotka, ktorá majetok využíva, bez ohľadu na to, kto je jeho vlastníkom (napríklad auto prenajaté formou finančného prenájmu od lízingovej spoločnosti má v účtovníctve nájomca, hoci ho vlastní prenajímateľ, teda lízingová spoločnosť). Je potrebné odlíšiť vlastnícke právo k majetku a prinášanie ekonomického úžitku.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a:extLst>
              <a:ext uri="{FF2B5EF4-FFF2-40B4-BE49-F238E27FC236}">
                <a16:creationId xmlns:a16="http://schemas.microsoft.com/office/drawing/2014/main" id="{ABA525AA-93EB-4130-827D-9373703C60C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44F4F19A-6871-4B16-8666-B5A94BA6B5C3}" type="slidenum">
              <a:rPr lang="en-US" altLang="en-US" sz="1300"/>
              <a:pPr>
                <a:spcBef>
                  <a:spcPct val="0"/>
                </a:spcBef>
              </a:pPr>
              <a:t>14</a:t>
            </a:fld>
            <a:endParaRPr lang="en-US" altLang="en-US" sz="1300"/>
          </a:p>
        </p:txBody>
      </p:sp>
      <p:sp>
        <p:nvSpPr>
          <p:cNvPr id="31747" name="Rectangle 2">
            <a:extLst>
              <a:ext uri="{FF2B5EF4-FFF2-40B4-BE49-F238E27FC236}">
                <a16:creationId xmlns:a16="http://schemas.microsoft.com/office/drawing/2014/main" id="{47232B9F-89A3-49C3-A43E-4AD8C0A61E49}"/>
              </a:ext>
            </a:extLst>
          </p:cNvPr>
          <p:cNvSpPr>
            <a:spLocks noGrp="1" noRot="1" noChangeAspect="1" noChangeArrowheads="1" noTextEdit="1"/>
          </p:cNvSpPr>
          <p:nvPr>
            <p:ph type="sldImg"/>
          </p:nvPr>
        </p:nvSpPr>
        <p:spPr>
          <a:ln/>
        </p:spPr>
      </p:sp>
      <p:sp>
        <p:nvSpPr>
          <p:cNvPr id="31748" name="Rectangle 3">
            <a:extLst>
              <a:ext uri="{FF2B5EF4-FFF2-40B4-BE49-F238E27FC236}">
                <a16:creationId xmlns:a16="http://schemas.microsoft.com/office/drawing/2014/main" id="{9B2B8EE9-E9CF-48AD-8105-DF4D2A52D84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Zákaz kompenzácie (vzájomného vyrovnávania) majetku a záväzkov, nákladov a výnosov, príjmov a výdavkov </a:t>
            </a:r>
            <a:r>
              <a:rPr lang="sk-SK" altLang="en-US" sz="1000"/>
              <a:t>  Vzájomná kompenzácia (započítanie) účinkov rôznych transakcií môže zakryť niečo z toho, čo by účtovníctvo malo vykázať. Takýto postup skrýva v sebe riziká a nevedie k vernému a pravdivému obrazu. Napríklad: prečerpanie na bankovom účte v jednej banke a kladný zostatok na bankovom účte v inej banke môže v súčte dávať nulový alebo aj kladný výsledok, ale riziká, ktoré táto situácia prináša a signály, ktoré vyvoláva, určite nezodpovedajú situácii, keby k prečerpaniu nedošlo. </a:t>
            </a:r>
          </a:p>
          <a:p>
            <a:r>
              <a:rPr lang="sk-SK" altLang="en-US" sz="1000"/>
              <a:t>Z uvedeného vyplýva zásada uvedená v § 32 štandardu IAS 1, ktorá hovorí, že majetok a záväzky a výnosy a náklady nemožno kompenzovať, ak to nevyžaduje alebo nepovoľuje štandard alebo interpretácia. </a:t>
            </a:r>
          </a:p>
          <a:p>
            <a:r>
              <a:rPr lang="sk-SK" altLang="en-US" sz="1000"/>
              <a:t>Z uvedeného dôvodu musia byť vo všetkých účtovných knihách zaznamenané všetky podrobnosti transakcií, bez vzájomných kompenzácií. Cieľom účtovníctva nie je len vykázať aká je finančná situácia podniku, ale aj zaznamenať a archivovať, ako sa podnik do tejto situácie dostal. Je to dôležité pre lepšie porozumenie toho, čo bolo v činnosti podniku dobré a čo zlé a vyvodenie dôsledkov pre budúcnosť.</a:t>
            </a:r>
          </a:p>
          <a:p>
            <a:r>
              <a:rPr lang="sk-SK" altLang="en-US" sz="1000"/>
              <a:t>Príklad 1: Predpokladajme, že podnik má bankový účet v Acme Bank s kladným zostatkom 1 000 CU a druhý bankový účet v Everyone Thrift Bank so záporným zostatkom 400 CU. Pri použití kompenzácie by sa na účte zodpovedajúcom peňažným prostriedkom v bankách vykázal kladný zostatok 600 CU. Zásada zákazu kompenzácie vyžaduje, aby v súvahe bol kladný zostatok vykázaný na strane majetku a záporný zostatok vykázaný na strane záväzkov. </a:t>
            </a:r>
          </a:p>
          <a:p>
            <a:r>
              <a:rPr lang="sk-SK" altLang="en-US" sz="1000"/>
              <a:t>Príklad 2: Ak podnik dlží dodávateľovi 5 000 CU a zároveň má nárok na ten istý objem od toho istého dodávateľa (napríklad ako výsledok zálohovej platby v rámci inej objednávky), nedáva zmysel kompenzovať tieto dve udalosti, pretože sa dotýkajú dvoch rôznych záležitostí. Dlh bude vykazovaný ako záväzok a pohľadávka voči dodávateľovi ako majetok.</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a:extLst>
              <a:ext uri="{FF2B5EF4-FFF2-40B4-BE49-F238E27FC236}">
                <a16:creationId xmlns:a16="http://schemas.microsoft.com/office/drawing/2014/main" id="{9088CAAE-51D2-4311-82FB-D89EEC1BA0DE}"/>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53FE727-B2BA-4C6E-AC4A-CC312E0DEE59}" type="slidenum">
              <a:rPr lang="en-US" altLang="en-US" sz="1300"/>
              <a:pPr>
                <a:spcBef>
                  <a:spcPct val="0"/>
                </a:spcBef>
              </a:pPr>
              <a:t>15</a:t>
            </a:fld>
            <a:endParaRPr lang="en-US" altLang="en-US" sz="1300"/>
          </a:p>
        </p:txBody>
      </p:sp>
      <p:sp>
        <p:nvSpPr>
          <p:cNvPr id="33795" name="Rectangle 2">
            <a:extLst>
              <a:ext uri="{FF2B5EF4-FFF2-40B4-BE49-F238E27FC236}">
                <a16:creationId xmlns:a16="http://schemas.microsoft.com/office/drawing/2014/main" id="{4AACC8C7-7FDD-4C28-B5E4-89CF7C390B0F}"/>
              </a:ext>
            </a:extLst>
          </p:cNvPr>
          <p:cNvSpPr>
            <a:spLocks noGrp="1" noRot="1" noChangeAspect="1" noChangeArrowheads="1" noTextEdit="1"/>
          </p:cNvSpPr>
          <p:nvPr>
            <p:ph type="sldImg"/>
          </p:nvPr>
        </p:nvSpPr>
        <p:spPr>
          <a:ln/>
        </p:spPr>
      </p:sp>
      <p:sp>
        <p:nvSpPr>
          <p:cNvPr id="33796" name="Rectangle 3">
            <a:extLst>
              <a:ext uri="{FF2B5EF4-FFF2-40B4-BE49-F238E27FC236}">
                <a16:creationId xmlns:a16="http://schemas.microsoft.com/office/drawing/2014/main" id="{146EA518-B10E-41FD-B7CA-444884CEBF0A}"/>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Zohľadnenie všetkých nákladov a výnosov v účtovnom období, v ktorom vznikli, bez ohľadu na deň ich úhrady, inkasa, alebo na deň vyrovnania iným spôsobom   </a:t>
            </a:r>
            <a:r>
              <a:rPr lang="sk-SK" altLang="en-US"/>
              <a:t>Podľa tejto zásady sa transakcie a udalosti vykazujú v čase ich vzniku (a nie v čase príjmu alebo výdavku peňažných prostriedkov alebo ich ekvivalentov) a sú vykázané v účtovnom období a vo finančných výkazoch obdobia, s ktorým súvisia. Táto zásada odlišuje moderné účtovníctvo od účtovníctva na hotovostnej báze (cash basis accounting), v ktorom sa transakcie a udalosti zaznamenávajú v čase peňažného toku, ktorý vyvolajú. V akruálnom účtovníctve sa časovo rozlišuje vykazovanie výnosov a nákladov a ich peňažných dôsledkov.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a:extLst>
              <a:ext uri="{FF2B5EF4-FFF2-40B4-BE49-F238E27FC236}">
                <a16:creationId xmlns:a16="http://schemas.microsoft.com/office/drawing/2014/main" id="{3935643D-AEA3-4A27-B293-63C483B014B8}"/>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D1BABF94-9C78-48BB-B985-3D66284C0043}" type="slidenum">
              <a:rPr lang="en-US" altLang="en-US" sz="1300"/>
              <a:pPr>
                <a:spcBef>
                  <a:spcPct val="0"/>
                </a:spcBef>
              </a:pPr>
              <a:t>16</a:t>
            </a:fld>
            <a:endParaRPr lang="en-US" altLang="en-US" sz="1300"/>
          </a:p>
        </p:txBody>
      </p:sp>
      <p:sp>
        <p:nvSpPr>
          <p:cNvPr id="35843" name="Rectangle 2">
            <a:extLst>
              <a:ext uri="{FF2B5EF4-FFF2-40B4-BE49-F238E27FC236}">
                <a16:creationId xmlns:a16="http://schemas.microsoft.com/office/drawing/2014/main" id="{9E1DCC64-E8D0-431C-99E4-9857EBB3C911}"/>
              </a:ext>
            </a:extLst>
          </p:cNvPr>
          <p:cNvSpPr>
            <a:spLocks noGrp="1" noRot="1" noChangeAspect="1" noChangeArrowheads="1" noTextEdit="1"/>
          </p:cNvSpPr>
          <p:nvPr>
            <p:ph type="sldImg"/>
          </p:nvPr>
        </p:nvSpPr>
        <p:spPr>
          <a:ln/>
        </p:spPr>
      </p:sp>
      <p:sp>
        <p:nvSpPr>
          <p:cNvPr id="35844" name="Rectangle 3">
            <a:extLst>
              <a:ext uri="{FF2B5EF4-FFF2-40B4-BE49-F238E27FC236}">
                <a16:creationId xmlns:a16="http://schemas.microsoft.com/office/drawing/2014/main" id="{21192768-B307-422A-9913-70EEC911027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Nepretržitosť pokračovania v činnosti</a:t>
            </a:r>
            <a:r>
              <a:rPr lang="sk-SK" altLang="en-US"/>
              <a:t>   Účtovná jednotka je povinná použiť účtovné zásady a účtovné metódy spôsobom, ktorý vychádza z predpokladu, že bude nepretržite pokračovať vo svojej činnosti. Ak má informácie o tom, že nastáva skutočnosť, ktorá by ju obmedzovala v činnosti, musí použiť tomu zodpovedajúci spôsob účtovania a informovať o tejto skutočnosti v poznámkach.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F0E337CD-347B-437B-B72B-DFABBF41E4ED}"/>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9AA9E941-8610-4874-902C-876ED414B4F7}" type="slidenum">
              <a:rPr lang="en-US" altLang="en-US" sz="1300"/>
              <a:pPr>
                <a:spcBef>
                  <a:spcPct val="0"/>
                </a:spcBef>
              </a:pPr>
              <a:t>17</a:t>
            </a:fld>
            <a:endParaRPr lang="en-US" altLang="en-US" sz="1300"/>
          </a:p>
        </p:txBody>
      </p:sp>
      <p:sp>
        <p:nvSpPr>
          <p:cNvPr id="37891" name="Rectangle 2">
            <a:extLst>
              <a:ext uri="{FF2B5EF4-FFF2-40B4-BE49-F238E27FC236}">
                <a16:creationId xmlns:a16="http://schemas.microsoft.com/office/drawing/2014/main" id="{486FF577-1502-47E8-B0E0-3CCA6F68D0B7}"/>
              </a:ext>
            </a:extLst>
          </p:cNvPr>
          <p:cNvSpPr>
            <a:spLocks noGrp="1" noRot="1" noChangeAspect="1" noChangeArrowheads="1" noTextEdit="1"/>
          </p:cNvSpPr>
          <p:nvPr>
            <p:ph type="sldImg"/>
          </p:nvPr>
        </p:nvSpPr>
        <p:spPr>
          <a:ln/>
        </p:spPr>
      </p:sp>
      <p:sp>
        <p:nvSpPr>
          <p:cNvPr id="37892" name="Rectangle 3">
            <a:extLst>
              <a:ext uri="{FF2B5EF4-FFF2-40B4-BE49-F238E27FC236}">
                <a16:creationId xmlns:a16="http://schemas.microsoft.com/office/drawing/2014/main" id="{011AA0C3-AF7B-41AE-B999-0582B03585B3}"/>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Oceňovacie zásady</a:t>
            </a:r>
            <a:r>
              <a:rPr lang="sk-SK" altLang="en-US"/>
              <a:t>   Základnou zásadou, ktorá sa aplikuje pri oceňovaní majetku a záväzkov, je ocenenie v historickej cene (princíp historickej ceny). Historické ceny sa vzťahujú na obdobie, keď bol majetok kúpený, vytvorený vlastnou činnosťou alebo vznikol iným spôsobom a na obdobie, keď vznikol záväzok. V tomto prípade ide o prvotné ocenenie majetku a dňom ocenenia je deň uskutočnenia účtovného prípadu.</a:t>
            </a:r>
          </a:p>
          <a:p>
            <a:r>
              <a:rPr lang="sk-SK" altLang="en-US"/>
              <a:t>Princíp historickej ceny sa aplikuje nasledovne:</a:t>
            </a:r>
          </a:p>
          <a:p>
            <a:r>
              <a:rPr lang="sk-SK" altLang="en-US"/>
              <a:t>- majetok je ocenený peňažnou sumou určenou nasledovne:</a:t>
            </a:r>
          </a:p>
          <a:p>
            <a:r>
              <a:rPr lang="sk-SK" altLang="en-US"/>
              <a:t>	- ak bol obstaraný kúpou, ocení sa obstarávacou cenou</a:t>
            </a:r>
          </a:p>
          <a:p>
            <a:r>
              <a:rPr lang="sk-SK" altLang="en-US"/>
              <a:t>	- ak bol vytvorený vlastnou činnosťou, ocení sa vlastnými 		nákladmi</a:t>
            </a:r>
          </a:p>
          <a:p>
            <a:r>
              <a:rPr lang="sk-SK" altLang="en-US"/>
              <a:t>- pohľadávky sa pri ich vzniku ocenia menovitou hodnotou</a:t>
            </a:r>
          </a:p>
          <a:p>
            <a:r>
              <a:rPr lang="sk-SK" altLang="en-US"/>
              <a:t>- v stanovených prípadoch sa majetok ocení reprodukčnou obstarávacou cenou (to jest cenou, za ktorú by sa majetok obstaral v čase, keď sa o ňom účtuje)</a:t>
            </a:r>
          </a:p>
          <a:p>
            <a:r>
              <a:rPr lang="sk-SK" altLang="en-US"/>
              <a:t>- záväzky sa pri ich vzniku ocenia menovitou hodnotou.</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A906713D-3CEF-4D04-83E8-EB767A282524}"/>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CFFC96BC-4CFB-425D-8B0B-95B2BC4BCBEB}" type="slidenum">
              <a:rPr lang="en-US" altLang="en-US" sz="1300"/>
              <a:pPr>
                <a:spcBef>
                  <a:spcPct val="0"/>
                </a:spcBef>
              </a:pPr>
              <a:t>18</a:t>
            </a:fld>
            <a:endParaRPr lang="en-US" altLang="en-US" sz="1300"/>
          </a:p>
        </p:txBody>
      </p:sp>
      <p:sp>
        <p:nvSpPr>
          <p:cNvPr id="39939" name="Rectangle 2">
            <a:extLst>
              <a:ext uri="{FF2B5EF4-FFF2-40B4-BE49-F238E27FC236}">
                <a16:creationId xmlns:a16="http://schemas.microsoft.com/office/drawing/2014/main" id="{C7717173-1684-4B34-87C4-A987BD41FBDA}"/>
              </a:ext>
            </a:extLst>
          </p:cNvPr>
          <p:cNvSpPr>
            <a:spLocks noGrp="1" noRot="1" noChangeAspect="1" noChangeArrowheads="1" noTextEdit="1"/>
          </p:cNvSpPr>
          <p:nvPr>
            <p:ph type="sldImg"/>
          </p:nvPr>
        </p:nvSpPr>
        <p:spPr>
          <a:ln/>
        </p:spPr>
      </p:sp>
      <p:sp>
        <p:nvSpPr>
          <p:cNvPr id="39940" name="Rectangle 3">
            <a:extLst>
              <a:ext uri="{FF2B5EF4-FFF2-40B4-BE49-F238E27FC236}">
                <a16:creationId xmlns:a16="http://schemas.microsoft.com/office/drawing/2014/main" id="{4540ED6B-3811-4F1F-A102-F130CC69BC38}"/>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nSpc>
                <a:spcPct val="90000"/>
              </a:lnSpc>
            </a:pPr>
            <a:r>
              <a:rPr lang="sk-SK" altLang="en-US"/>
              <a:t>Nevýhodou historických cien je, že konzervujú minulosť. Neberú do úvahy vplyv zmien cien a pokles kúpnej sily peňazí (infláciu). Ich výhodou je preukázateľnosť.</a:t>
            </a:r>
          </a:p>
          <a:p>
            <a:pPr>
              <a:lnSpc>
                <a:spcPct val="90000"/>
              </a:lnSpc>
            </a:pPr>
            <a:r>
              <a:rPr lang="sk-SK" altLang="en-US"/>
              <a:t>V súvahe sa historické ceny objavujú v stĺpci „brutto“. Poznámka: Súvaha podľa slovenskej legislatívy obsahuje na strane aktív 4 stĺpce: „brutto“, „korekcia“, „netto“ (za bežné účtovné obdobie) a „netto“ (za bezprostredne predchádzajúce účtovné obdobie). V stĺpci „brutto“ sa uvádzajú historické ceny majetku, v stĺpci „korekcie“ sa uvádzajú úpravy historických cien (odpisy, opravné položky) a stĺpci „netto“ sa uvádzajú upravené ceny.</a:t>
            </a:r>
          </a:p>
          <a:p>
            <a:pPr>
              <a:lnSpc>
                <a:spcPct val="90000"/>
              </a:lnSpc>
            </a:pPr>
            <a:r>
              <a:rPr lang="sk-SK" altLang="en-US"/>
              <a:t>Uplatňovaním ďalších účtovných zásad ku dňu ocenenia, ktorým je</a:t>
            </a:r>
          </a:p>
          <a:p>
            <a:pPr>
              <a:lnSpc>
                <a:spcPct val="90000"/>
              </a:lnSpc>
            </a:pPr>
            <a:r>
              <a:rPr lang="sk-SK" altLang="en-US"/>
              <a:t>- deň, ku ktorému sa zostavuje účtovná závierka (finančné výkazy)</a:t>
            </a:r>
          </a:p>
          <a:p>
            <a:pPr>
              <a:lnSpc>
                <a:spcPct val="90000"/>
              </a:lnSpc>
            </a:pPr>
            <a:r>
              <a:rPr lang="sk-SK" altLang="en-US"/>
              <a:t>- iný deň v priebehu účtovného obdobia, ak sa to vyžaduje podľa osobitného predpisu</a:t>
            </a:r>
          </a:p>
          <a:p>
            <a:pPr>
              <a:lnSpc>
                <a:spcPct val="90000"/>
              </a:lnSpc>
            </a:pPr>
            <a:r>
              <a:rPr lang="sk-SK" altLang="en-US"/>
              <a:t>sa prvotné ocenenie upravuje na účtovné ceny (označované tiež aj ako účtovné hodnoty). V súvahe sa tieto ceny pri majetku uvádzajú v stĺpci „netto“. </a:t>
            </a:r>
          </a:p>
          <a:p>
            <a:pPr>
              <a:lnSpc>
                <a:spcPct val="90000"/>
              </a:lnSpc>
            </a:pPr>
            <a:r>
              <a:rPr lang="sk-SK" altLang="en-US"/>
              <a:t>Úprava historickej ceny na účtovnú cenu sa riadi predovšetkým zásadou opatrnosti, na základe ktorej sa upravuje ocenenie majetku smerom dolu a ocenenie záväzkov smerom hore.</a:t>
            </a:r>
          </a:p>
          <a:p>
            <a:pPr>
              <a:lnSpc>
                <a:spcPct val="90000"/>
              </a:lnSpc>
            </a:pPr>
            <a:r>
              <a:rPr lang="sk-SK" altLang="en-US"/>
              <a:t>Vybrané druhy majetku a záväzkov (napríklad majetok nadobudnutý vkladom) sa oceňujú reálnou hodnotou (nazýva sa aj objektívnou hodnotou – ide o trhovú cenu alebo ocenenie kvalifikovaným odhadom alebo posudkom znalca).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a:extLst>
              <a:ext uri="{FF2B5EF4-FFF2-40B4-BE49-F238E27FC236}">
                <a16:creationId xmlns:a16="http://schemas.microsoft.com/office/drawing/2014/main" id="{86B1CD07-59DF-4582-A242-FD790DA6C0A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4E248B-D5B3-4219-A304-8AE11BACAFF1}" type="slidenum">
              <a:rPr lang="en-US" altLang="en-US" sz="1300"/>
              <a:pPr>
                <a:spcBef>
                  <a:spcPct val="0"/>
                </a:spcBef>
              </a:pPr>
              <a:t>19</a:t>
            </a:fld>
            <a:endParaRPr lang="en-US" altLang="en-US" sz="1300"/>
          </a:p>
        </p:txBody>
      </p:sp>
      <p:sp>
        <p:nvSpPr>
          <p:cNvPr id="41987" name="Rectangle 2">
            <a:extLst>
              <a:ext uri="{FF2B5EF4-FFF2-40B4-BE49-F238E27FC236}">
                <a16:creationId xmlns:a16="http://schemas.microsoft.com/office/drawing/2014/main" id="{3C72AF40-5C92-4356-AC29-36AFE16D657C}"/>
              </a:ext>
            </a:extLst>
          </p:cNvPr>
          <p:cNvSpPr>
            <a:spLocks noGrp="1" noRot="1" noChangeAspect="1" noChangeArrowheads="1" noTextEdit="1"/>
          </p:cNvSpPr>
          <p:nvPr>
            <p:ph type="sldImg"/>
          </p:nvPr>
        </p:nvSpPr>
        <p:spPr>
          <a:ln/>
        </p:spPr>
      </p:sp>
      <p:sp>
        <p:nvSpPr>
          <p:cNvPr id="41988" name="Rectangle 3">
            <a:extLst>
              <a:ext uri="{FF2B5EF4-FFF2-40B4-BE49-F238E27FC236}">
                <a16:creationId xmlns:a16="http://schemas.microsoft.com/office/drawing/2014/main" id="{CF0385F2-41BD-42FD-B4EE-2AAF6B3E1B57}"/>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Zásada opatrnosti   </a:t>
            </a:r>
            <a:r>
              <a:rPr lang="sk-SK" altLang="en-US"/>
              <a:t>Pri zostavovaní finančných výkazov sa vyskytujú neistoty, ktoré sú nevyhnutne spojené s mnohými udalosťami a okolnosťami, ako je inkasovateľnosť pochybných pohľadávok, pravdepodobná doba použiteľnosti budov a zariadení a počet záručných reklamácií, ktoré sa môžu vyskytnúť. Opatrnosť znamená postupovať s istou obozretnosťou pri rozhodovaní spojenom s tvorbou požadovaných odhadov v takýchto neistých podmienkach tak, aby majetok alebo výnosy neboli nadhodnotené a záväzky alebo náklady neboli podhodnotené. S odvolaním sa na dodržiavanie opatrnosti však nie povolené napríklad vytváranie skrytých rezerv alebo nadmerných rezerv, úmyselné podhodnotenie majetku alebo výnosov alebo úmyselné nadhodnotenie záväzkov alebo nákladov, pretože finančné výkazy by neboli neutrálne, a preto by nespĺňali požiadavku spoľahlivosti. (Koncepčný rámec IASB § 37).</a:t>
            </a:r>
          </a:p>
          <a:p>
            <a:r>
              <a:rPr lang="sk-SK" altLang="en-US"/>
              <a:t>Zásada opatrnosti v praxi znamená, že nemožno vopred vykazovať zisk. Nemožno napríklad zaúčtovať predaj na základe obdržania objednávky, ale až keď tovar bol dodaný a fakturovaný.</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a:extLst>
              <a:ext uri="{FF2B5EF4-FFF2-40B4-BE49-F238E27FC236}">
                <a16:creationId xmlns:a16="http://schemas.microsoft.com/office/drawing/2014/main" id="{FCC59FCA-6B94-439F-A473-C96EF2F297DA}"/>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700AECC5-219D-4A2A-AB64-0E184D99D8C2}" type="slidenum">
              <a:rPr lang="en-US" altLang="en-US" sz="1300"/>
              <a:pPr>
                <a:spcBef>
                  <a:spcPct val="0"/>
                </a:spcBef>
              </a:pPr>
              <a:t>20</a:t>
            </a:fld>
            <a:endParaRPr lang="en-US" altLang="en-US" sz="1300"/>
          </a:p>
        </p:txBody>
      </p:sp>
      <p:sp>
        <p:nvSpPr>
          <p:cNvPr id="44035" name="Rectangle 2">
            <a:extLst>
              <a:ext uri="{FF2B5EF4-FFF2-40B4-BE49-F238E27FC236}">
                <a16:creationId xmlns:a16="http://schemas.microsoft.com/office/drawing/2014/main" id="{6007DADF-2931-43F1-97B4-AE7233087A70}"/>
              </a:ext>
            </a:extLst>
          </p:cNvPr>
          <p:cNvSpPr>
            <a:spLocks noGrp="1" noRot="1" noChangeAspect="1" noChangeArrowheads="1" noTextEdit="1"/>
          </p:cNvSpPr>
          <p:nvPr>
            <p:ph type="sldImg"/>
          </p:nvPr>
        </p:nvSpPr>
        <p:spPr>
          <a:ln/>
        </p:spPr>
      </p:sp>
      <p:sp>
        <p:nvSpPr>
          <p:cNvPr id="44036" name="Rectangle 3">
            <a:extLst>
              <a:ext uri="{FF2B5EF4-FFF2-40B4-BE49-F238E27FC236}">
                <a16:creationId xmlns:a16="http://schemas.microsoft.com/office/drawing/2014/main" id="{B0F176A7-D610-4FF2-8593-E366C2864C3C}"/>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Opačný postup sa uplatňuje pri stratách. Ak napríklad predajná cena nejakej položky zásob klesá pod hodnotu obstarávacej ceny alebo výrobných nákladov, musí byť strata hodnoty ihneď zaúčtovaná, a to aj v prípade, keď položka nie je predaná. </a:t>
            </a:r>
          </a:p>
          <a:p>
            <a:r>
              <a:rPr lang="sk-SK" altLang="en-US"/>
              <a:t>Takýto prístup sa nazýva imparitný (nerovnaký) princíp.</a:t>
            </a:r>
          </a:p>
          <a:p>
            <a:r>
              <a:rPr lang="sk-SK" altLang="en-US"/>
              <a:t>Aplikácia zásady opatrnosti sa zabezpečuje aj realizačným princípom, na základe ktorého rozdiel medzi historickou cenou, ktorou je majetok ocenený v účtovníctve a jeho možnou predajnou cenou, ktorá je ku dňu, ku ktorému sa zostavuje účtovná závierka vyššia ako historická cena, sa prejaví ako zisk až pri predaji (realizácii) majetku. Podľa realizačného princípu sa výnosy zo zvýšenia hodnoty majetku uznávajú až v tom účtovnom období, v ktorom bol majetok predaný.</a:t>
            </a:r>
          </a:p>
          <a:p>
            <a:r>
              <a:rPr lang="sk-SK" altLang="en-US"/>
              <a:t>Predpokladané riziká, straty a zníženia hodnoty majetku a záväzkov sa vyjadrujú pomocou rezerv, opravných položiek a odpisov (pozri ďalej).</a:t>
            </a:r>
          </a:p>
          <a:p>
            <a:r>
              <a:rPr lang="sk-SK" altLang="en-US"/>
              <a:t>Opatrnosť je, podobne ako historická cena pri oceňovacích základoch, všeobecne akceptovanou, ale niekedy spornou, zásadou, pretože existuje veľa situácií, v ktorých je jeho užitočnosť diskutabilná.</a:t>
            </a:r>
          </a:p>
          <a:p>
            <a:endParaRPr lang="sk-SK"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a:extLst>
              <a:ext uri="{FF2B5EF4-FFF2-40B4-BE49-F238E27FC236}">
                <a16:creationId xmlns:a16="http://schemas.microsoft.com/office/drawing/2014/main" id="{E483B336-0A48-4ECB-A6E9-8EABD557251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00620294-49EB-4407-B366-BBD2843C3A7E}" type="slidenum">
              <a:rPr lang="en-US" altLang="en-US" sz="1300"/>
              <a:pPr>
                <a:spcBef>
                  <a:spcPct val="0"/>
                </a:spcBef>
              </a:pPr>
              <a:t>21</a:t>
            </a:fld>
            <a:endParaRPr lang="en-US" altLang="en-US" sz="1300"/>
          </a:p>
        </p:txBody>
      </p:sp>
      <p:sp>
        <p:nvSpPr>
          <p:cNvPr id="46083" name="Rectangle 2">
            <a:extLst>
              <a:ext uri="{FF2B5EF4-FFF2-40B4-BE49-F238E27FC236}">
                <a16:creationId xmlns:a16="http://schemas.microsoft.com/office/drawing/2014/main" id="{A0CFF131-1125-4BA0-BBA3-64315211B6C5}"/>
              </a:ext>
            </a:extLst>
          </p:cNvPr>
          <p:cNvSpPr>
            <a:spLocks noGrp="1" noRot="1" noChangeAspect="1" noChangeArrowheads="1" noTextEdit="1"/>
          </p:cNvSpPr>
          <p:nvPr>
            <p:ph type="sldImg"/>
          </p:nvPr>
        </p:nvSpPr>
        <p:spPr>
          <a:ln/>
        </p:spPr>
      </p:sp>
      <p:sp>
        <p:nvSpPr>
          <p:cNvPr id="46084" name="Rectangle 3">
            <a:extLst>
              <a:ext uri="{FF2B5EF4-FFF2-40B4-BE49-F238E27FC236}">
                <a16:creationId xmlns:a16="http://schemas.microsoft.com/office/drawing/2014/main" id="{8F211FC2-4E03-463F-AC3A-C3E9C4B7A1A0}"/>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Vecné a časové priraďovanie nákladov k výnosom   </a:t>
            </a:r>
            <a:r>
              <a:rPr lang="sk-SK" altLang="en-US"/>
              <a:t>Podstatu uvedenej zásady tvorí princíp súmerateľnosti výnosov a nákladov, ktorý predpokladá priraďovanie nákladov k výnosom týkajúcim sa daného účtovného obdobia. Účtovná jednotka účtuje a vykazuje účtovné prípady v tom účtovnom období, s ktorým časovo a vecne súvisia a za toto účtovné obdobie vyčísli porovnaním zaúčtovaných nákladov a výnosov výsledok hospodárenia. Z uvedeného vyplýva:</a:t>
            </a:r>
          </a:p>
          <a:p>
            <a:r>
              <a:rPr lang="sk-SK" altLang="en-US"/>
              <a:t>- ak v účtovnom období vznikol náklad, účtovná jednotka je povinná zaúčtovať výnos, ktorý s ním súvisí. Napríklad, ak účtovná jednotka poskytuje poradenské služby a počas účtovného obdobia v súvislosti s nimi vznikli náklady (spotreba materiálu, energie, atď.), je povinná v súmerateľnej výške v tomto účtovnom období účtovať výnosy (bez ohľadu na to, či ich fakturovala alebo inkasovala). </a:t>
            </a:r>
          </a:p>
          <a:p>
            <a:r>
              <a:rPr lang="sk-SK" altLang="en-US"/>
              <a:t>- ak v účtovnom období vznikol výnos, účtovná jednotka je povinná zaúčtovať náklad, ktorý s ním súvisí. Napríklad, ak účtovná jednotka predáva tovar a v tejto súvislosti účtuje výnosy (tržby), je povinná v súmerateľnej výške zaúčtovať aj náklady v podobe predaného tovaru oceneného v obstarávacej cene.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a:extLst>
              <a:ext uri="{FF2B5EF4-FFF2-40B4-BE49-F238E27FC236}">
                <a16:creationId xmlns:a16="http://schemas.microsoft.com/office/drawing/2014/main" id="{36A779C7-8932-43E6-9118-C6286879A37B}"/>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E0664A45-90AD-4F48-BB5D-4FE5DBA6C506}" type="slidenum">
              <a:rPr lang="en-US" altLang="en-US" sz="1300"/>
              <a:pPr>
                <a:spcBef>
                  <a:spcPct val="0"/>
                </a:spcBef>
              </a:pPr>
              <a:t>22</a:t>
            </a:fld>
            <a:endParaRPr lang="en-US" altLang="en-US" sz="1300"/>
          </a:p>
        </p:txBody>
      </p:sp>
      <p:sp>
        <p:nvSpPr>
          <p:cNvPr id="48131" name="Rectangle 2">
            <a:extLst>
              <a:ext uri="{FF2B5EF4-FFF2-40B4-BE49-F238E27FC236}">
                <a16:creationId xmlns:a16="http://schemas.microsoft.com/office/drawing/2014/main" id="{E5A74EFF-05BB-46D7-9BBC-EA9AEF884E7F}"/>
              </a:ext>
            </a:extLst>
          </p:cNvPr>
          <p:cNvSpPr>
            <a:spLocks noGrp="1" noRot="1" noChangeAspect="1" noChangeArrowheads="1" noTextEdit="1"/>
          </p:cNvSpPr>
          <p:nvPr>
            <p:ph type="sldImg"/>
          </p:nvPr>
        </p:nvSpPr>
        <p:spPr>
          <a:ln/>
        </p:spPr>
      </p:sp>
      <p:sp>
        <p:nvSpPr>
          <p:cNvPr id="48132" name="Rectangle 3">
            <a:extLst>
              <a:ext uri="{FF2B5EF4-FFF2-40B4-BE49-F238E27FC236}">
                <a16:creationId xmlns:a16="http://schemas.microsoft.com/office/drawing/2014/main" id="{D032C75B-E917-44AB-89F1-B90BDA2EE6C9}"/>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Prakticky sa princíp súmerateľnosti výnosov a nákladov aplikuje dvoma spôsobmi:</a:t>
            </a:r>
          </a:p>
          <a:p>
            <a:r>
              <a:rPr lang="sk-SK" altLang="en-US"/>
              <a:t>1. za základ sa berú výnosy a k nim sa priraďujú náklady, ktoré s nimi súvisia. Takýto postup sa aplikuje v IAS a US GAAP.</a:t>
            </a:r>
          </a:p>
          <a:p>
            <a:r>
              <a:rPr lang="sk-SK" altLang="en-US"/>
              <a:t>2. za základ sa berú náklady a k nim sa priraďujú výnosy, ktoré s týmito nákladmi súvisia. Takýto prístup sa uplatňuje v SR.</a:t>
            </a:r>
          </a:p>
          <a:p>
            <a:r>
              <a:rPr lang="sk-SK" altLang="en-US"/>
              <a:t>Rozdiel medzi týmito dvoma prístupmi je v tom, čo je pri zisťovaní výsledku hospodárenia určujúce.</a:t>
            </a:r>
          </a:p>
          <a:p>
            <a:r>
              <a:rPr lang="sk-SK" altLang="en-US"/>
              <a:t>Ak sú určujúce náklady, ide o koncepciu založenú na vyprodukovanom (vyrobenom) výsledku hospodárenia. O náklady na nepredané produkty za zvýšia zásoby a toto zvýšenie sa súvzťažne účtuje výnos na účet príslušnej zmeny stavu zásob (nedokončená výroba, polotovary , hotové výrobky). </a:t>
            </a:r>
          </a:p>
          <a:p>
            <a:r>
              <a:rPr lang="sk-SK" altLang="en-US"/>
              <a:t>Ak sú určujúce výnosy, ide o koncepciu založenú na realizovanom (predanom, odovzdanom) výsledku hospodárenia. O náklady na nepredané produkty za zvýšia zásoby a toto zvýšenie sa súvzťažne účtuje znížením príslušných nákladov. </a:t>
            </a:r>
          </a:p>
          <a:p>
            <a:r>
              <a:rPr lang="sk-SK" altLang="en-US"/>
              <a:t>Pre priraďovanie výnosov k nákladom a nákladov k výnosom v danom účtovnom období je rozhodujúci stupeň dokončenia transakcie.</a:t>
            </a:r>
          </a:p>
          <a:p>
            <a:r>
              <a:rPr lang="sk-SK" altLang="en-US"/>
              <a:t>Rozdiel koncepcií založených na vyprodukovanom a realizovanom výsledku hospodárenia sa prejavuje predovšetkým v oblasti účtovania a vykazovania zásob vlastnej výroby.</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91CD8456-F10D-49C4-A5AE-B5DC54B9E0F1}"/>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6B399163-DD60-409F-A9C9-245AEC20DAE9}" type="slidenum">
              <a:rPr lang="en-US" altLang="en-US" sz="1300"/>
              <a:pPr>
                <a:spcBef>
                  <a:spcPct val="0"/>
                </a:spcBef>
              </a:pPr>
              <a:t>23</a:t>
            </a:fld>
            <a:endParaRPr lang="en-US" altLang="en-US" sz="1300"/>
          </a:p>
        </p:txBody>
      </p:sp>
      <p:sp>
        <p:nvSpPr>
          <p:cNvPr id="50179" name="Rectangle 2">
            <a:extLst>
              <a:ext uri="{FF2B5EF4-FFF2-40B4-BE49-F238E27FC236}">
                <a16:creationId xmlns:a16="http://schemas.microsoft.com/office/drawing/2014/main" id="{20A38230-2CF7-421A-8589-269C48AE26BB}"/>
              </a:ext>
            </a:extLst>
          </p:cNvPr>
          <p:cNvSpPr>
            <a:spLocks noGrp="1" noRot="1" noChangeAspect="1" noChangeArrowheads="1" noTextEdit="1"/>
          </p:cNvSpPr>
          <p:nvPr>
            <p:ph type="sldImg"/>
          </p:nvPr>
        </p:nvSpPr>
        <p:spPr>
          <a:ln/>
        </p:spPr>
      </p:sp>
      <p:sp>
        <p:nvSpPr>
          <p:cNvPr id="50180" name="Rectangle 3">
            <a:extLst>
              <a:ext uri="{FF2B5EF4-FFF2-40B4-BE49-F238E27FC236}">
                <a16:creationId xmlns:a16="http://schemas.microsoft.com/office/drawing/2014/main" id="{31235FE3-762D-48DE-98B2-A3E2BA21DB7D}"/>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b="1"/>
              <a:t>Princíp vysvetľovania (objasňovania, osvetľovania) hodnoty</a:t>
            </a:r>
            <a:r>
              <a:rPr lang="sk-SK" altLang="en-US"/>
              <a:t>   V účtovnej závierke sa uvádzajú informácie podľa stavu ku dňu, ku ktorému sa zostavuje účtovná závierka. Medzi dňom, ku ktorému sa účtovná závierka zostavuje a dňom jej skutočného zostavenia môžu nastať udalosti, ktoré:</a:t>
            </a:r>
          </a:p>
          <a:p>
            <a:r>
              <a:rPr lang="sk-SK" altLang="en-US"/>
              <a:t>- poskytujú dôkaz o stave, ktorý existoval ku dňu, ku ktorému sa zostavuje účtovná závierka (takéto udalosti vyžadujú úpravu v účtovnej závierke),</a:t>
            </a:r>
          </a:p>
          <a:p>
            <a:r>
              <a:rPr lang="sk-SK" altLang="en-US"/>
              <a:t>- hovoria o stave, ktorý vznikol po dni, ku ktorému sa zostavuje účtovná závierka (takéto udalosti nevyžadujú úpravu účtovnej závierky).</a:t>
            </a:r>
          </a:p>
          <a:p>
            <a:r>
              <a:rPr lang="sk-SK" altLang="en-US"/>
              <a:t>Udalosti, ktoré poskytujú dôkaz o stave, ktorý existoval ku dňu, ku ktorému sa zostavuje účtovná závierka, si môžu vyžadovať úpravu pôvodných súm (napríklad rezerv, opravných položiek) alebo si takúto úpravu nevyžadujú a uvedú sa preto len v poznámkach. Udalosti, ktoré hovoria o stave, ktorý vznikol po dni, ku ktorému sa zostavuje účtovná závierka, ak sú významné, uvádzajú sa v poznámkach.</a:t>
            </a:r>
          </a:p>
          <a:p>
            <a:r>
              <a:rPr lang="sk-SK" altLang="en-US"/>
              <a:t>V dôsledku uplatnenia princípu osvetľovania hodnoty účtovná jednotka uvedie v poznámkach informácie o skutočnostiach, ktoré nastali v čase odo dňa, ku ktorému sa zostavuje účtovná závierka, do dňa jej zostavenia spolu s odôvodnením zmien, ktoré na ich základe uskutočnila.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a:extLst>
              <a:ext uri="{FF2B5EF4-FFF2-40B4-BE49-F238E27FC236}">
                <a16:creationId xmlns:a16="http://schemas.microsoft.com/office/drawing/2014/main" id="{FB9D16AC-9FBC-4207-A068-2B7B7DC40AAC}"/>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A9B2F6B4-FEA0-4CD6-8AC6-C55959139CEC}" type="slidenum">
              <a:rPr lang="en-US" altLang="en-US" sz="1300"/>
              <a:pPr>
                <a:spcBef>
                  <a:spcPct val="0"/>
                </a:spcBef>
              </a:pPr>
              <a:t>24</a:t>
            </a:fld>
            <a:endParaRPr lang="en-US" altLang="en-US" sz="1300"/>
          </a:p>
        </p:txBody>
      </p:sp>
      <p:sp>
        <p:nvSpPr>
          <p:cNvPr id="52227" name="Rectangle 2">
            <a:extLst>
              <a:ext uri="{FF2B5EF4-FFF2-40B4-BE49-F238E27FC236}">
                <a16:creationId xmlns:a16="http://schemas.microsoft.com/office/drawing/2014/main" id="{07AB4AEB-91CA-46FB-8BDA-6104D7E477A8}"/>
              </a:ext>
            </a:extLst>
          </p:cNvPr>
          <p:cNvSpPr>
            <a:spLocks noGrp="1" noRot="1" noChangeAspect="1" noChangeArrowheads="1" noTextEdit="1"/>
          </p:cNvSpPr>
          <p:nvPr>
            <p:ph type="sldImg"/>
          </p:nvPr>
        </p:nvSpPr>
        <p:spPr>
          <a:ln/>
        </p:spPr>
      </p:sp>
      <p:sp>
        <p:nvSpPr>
          <p:cNvPr id="52228" name="Rectangle 3">
            <a:extLst>
              <a:ext uri="{FF2B5EF4-FFF2-40B4-BE49-F238E27FC236}">
                <a16:creationId xmlns:a16="http://schemas.microsoft.com/office/drawing/2014/main" id="{AAE66B13-F7E4-44CF-939D-D4A3D83C1DD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sz="1000" b="1"/>
              <a:t>Účtovné zásady, účtovné metódy a kvalitatívne charakteristiky finančných výkazov   </a:t>
            </a:r>
            <a:r>
              <a:rPr lang="sk-SK" altLang="en-US" sz="1000"/>
              <a:t>Pri vedení účtovníctva musia účtovné jednotky dodržiavať účtovné zásady a účtovné metódy, o ktorých musia v požadovaných prípadoch informovať v poznámkach účtovnej závierky.</a:t>
            </a:r>
          </a:p>
          <a:p>
            <a:r>
              <a:rPr lang="sk-SK" altLang="en-US" sz="1000" b="1"/>
              <a:t>Účtovné metódy</a:t>
            </a:r>
            <a:r>
              <a:rPr lang="sk-SK" altLang="en-US" sz="1000"/>
              <a:t> sú spôsoby a postupy, ktoré účtovné jednotky využívajú na </a:t>
            </a:r>
            <a:r>
              <a:rPr lang="sk-SK" altLang="en-US" sz="1000" b="1"/>
              <a:t>zabezpečenie dodržania účtovných zásad</a:t>
            </a:r>
            <a:r>
              <a:rPr lang="sk-SK" altLang="en-US" sz="1000"/>
              <a:t>. Účtovné metódy sa dotýkajú napríklad oblasti oceňovania a účtovania zásob. Účtovná jednotka si vo viacerých oblastiach môže vybrať z niekoľkých metód oceňovania. Napríklad úbytok zásob zaobstaraných za rôzne obstarávacie ceny sa  môže oceniť individuálnymi cenami, cenou zistenou váženým aritmetickým priemerom alebo systémom FIFO. Iný príklad: Hmotný majetok s použiteľnosťou viac ako rok, ale s cenou menšou ako 1700 € možno účtovať do nákladov alebo ako dlhodobý hmotný majetok a odpisovať ho.   </a:t>
            </a:r>
          </a:p>
          <a:p>
            <a:r>
              <a:rPr lang="sk-SK" altLang="en-US" sz="1000"/>
              <a:t>Účtovná jednotka musí dodržať každú účtovnú zásadu, pričom si sama volí metódu, ktorou zabezpečí dodržanie tejto zásady. Voľba účtovnej metódy je však obmedzená právnymi predpismi.</a:t>
            </a:r>
          </a:p>
          <a:p>
            <a:r>
              <a:rPr lang="sk-SK" altLang="en-US" sz="1000"/>
              <a:t>Účtovné zásady a účtovné metódy nie sú upravené samostatnou právnou úpravou. Na Slovensku sú zakomponované do zákona o účtovníctve a opatrení ministerstva financií. Sú zhodné s účtovnými zásadami a účtovnými metódami, ktorými sa riadi účtovníctvo vo svete.</a:t>
            </a:r>
          </a:p>
          <a:p>
            <a:r>
              <a:rPr lang="sk-SK" altLang="en-US" sz="1000"/>
              <a:t>Účtovné zásady nemožno zamieňať s kvalitatívnymi charakteristikami finančných výkazov. Je medzi nimi zásadný rozdiel. </a:t>
            </a:r>
          </a:p>
          <a:p>
            <a:r>
              <a:rPr lang="sk-SK" altLang="en-US" sz="1000"/>
              <a:t>Kvalitatívne charakteristiky finančných výkazov (zrozumiteľnosť, relevantnosť, spoľahlivosť a porovnateľnosť) sú </a:t>
            </a:r>
            <a:r>
              <a:rPr lang="sk-SK" altLang="en-US" sz="1000" b="1"/>
              <a:t>vlastnosti</a:t>
            </a:r>
            <a:r>
              <a:rPr lang="sk-SK" altLang="en-US" sz="1000"/>
              <a:t> účtovnej závierky, ktoré robia informácie v nej užitočné pre používateľov.</a:t>
            </a:r>
          </a:p>
          <a:p>
            <a:r>
              <a:rPr lang="sk-SK" altLang="en-US" sz="1000"/>
              <a:t>Účtovné zásady sú </a:t>
            </a:r>
            <a:r>
              <a:rPr lang="sk-SK" altLang="en-US" sz="1000" b="1"/>
              <a:t>pravidlá, </a:t>
            </a:r>
            <a:r>
              <a:rPr lang="sk-SK" altLang="en-US" sz="1000"/>
              <a:t>ktoré uplatňuje účtovná jednotka tak, aby účtovná závierka bola v súlade s právnou úpravou a poskytovala verný a pravdivý obraz o skutočnostiach pre používateľov.</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a:extLst>
              <a:ext uri="{FF2B5EF4-FFF2-40B4-BE49-F238E27FC236}">
                <a16:creationId xmlns:a16="http://schemas.microsoft.com/office/drawing/2014/main" id="{929E1DBC-750F-4DA1-8874-435D913AE567}"/>
              </a:ext>
            </a:extLst>
          </p:cNvPr>
          <p:cNvSpPr>
            <a:spLocks noGrp="1" noChangeArrowheads="1"/>
          </p:cNvSpPr>
          <p:nvPr>
            <p:ph type="sldNum" sz="quarter" idx="5"/>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defTabSz="955675">
              <a:spcBef>
                <a:spcPct val="30000"/>
              </a:spcBef>
              <a:defRPr sz="1200">
                <a:solidFill>
                  <a:schemeClr val="tx1"/>
                </a:solidFill>
                <a:latin typeface="Times New Roman" panose="02020603050405020304" pitchFamily="18" charset="0"/>
              </a:defRPr>
            </a:lvl1pPr>
            <a:lvl2pPr marL="742950" indent="-285750" defTabSz="955675">
              <a:spcBef>
                <a:spcPct val="30000"/>
              </a:spcBef>
              <a:defRPr sz="1200">
                <a:solidFill>
                  <a:schemeClr val="tx1"/>
                </a:solidFill>
                <a:latin typeface="Times New Roman" panose="02020603050405020304" pitchFamily="18" charset="0"/>
              </a:defRPr>
            </a:lvl2pPr>
            <a:lvl3pPr marL="1143000" indent="-228600" defTabSz="955675">
              <a:spcBef>
                <a:spcPct val="30000"/>
              </a:spcBef>
              <a:defRPr sz="1200">
                <a:solidFill>
                  <a:schemeClr val="tx1"/>
                </a:solidFill>
                <a:latin typeface="Times New Roman" panose="02020603050405020304" pitchFamily="18" charset="0"/>
              </a:defRPr>
            </a:lvl3pPr>
            <a:lvl4pPr marL="1600200" indent="-228600" defTabSz="955675">
              <a:spcBef>
                <a:spcPct val="30000"/>
              </a:spcBef>
              <a:defRPr sz="1200">
                <a:solidFill>
                  <a:schemeClr val="tx1"/>
                </a:solidFill>
                <a:latin typeface="Times New Roman" panose="02020603050405020304" pitchFamily="18" charset="0"/>
              </a:defRPr>
            </a:lvl4pPr>
            <a:lvl5pPr marL="2057400" indent="-228600" defTabSz="955675">
              <a:spcBef>
                <a:spcPct val="30000"/>
              </a:spcBef>
              <a:defRPr sz="1200">
                <a:solidFill>
                  <a:schemeClr val="tx1"/>
                </a:solidFill>
                <a:latin typeface="Times New Roman" panose="02020603050405020304" pitchFamily="18" charset="0"/>
              </a:defRPr>
            </a:lvl5pPr>
            <a:lvl6pPr marL="2514600" indent="-228600" defTabSz="955675" eaLnBrk="0" fontAlgn="base" hangingPunct="0">
              <a:spcBef>
                <a:spcPct val="30000"/>
              </a:spcBef>
              <a:spcAft>
                <a:spcPct val="0"/>
              </a:spcAft>
              <a:defRPr sz="1200">
                <a:solidFill>
                  <a:schemeClr val="tx1"/>
                </a:solidFill>
                <a:latin typeface="Times New Roman" panose="02020603050405020304" pitchFamily="18" charset="0"/>
              </a:defRPr>
            </a:lvl6pPr>
            <a:lvl7pPr marL="2971800" indent="-228600" defTabSz="955675" eaLnBrk="0" fontAlgn="base" hangingPunct="0">
              <a:spcBef>
                <a:spcPct val="30000"/>
              </a:spcBef>
              <a:spcAft>
                <a:spcPct val="0"/>
              </a:spcAft>
              <a:defRPr sz="1200">
                <a:solidFill>
                  <a:schemeClr val="tx1"/>
                </a:solidFill>
                <a:latin typeface="Times New Roman" panose="02020603050405020304" pitchFamily="18" charset="0"/>
              </a:defRPr>
            </a:lvl7pPr>
            <a:lvl8pPr marL="3429000" indent="-228600" defTabSz="955675" eaLnBrk="0" fontAlgn="base" hangingPunct="0">
              <a:spcBef>
                <a:spcPct val="30000"/>
              </a:spcBef>
              <a:spcAft>
                <a:spcPct val="0"/>
              </a:spcAft>
              <a:defRPr sz="1200">
                <a:solidFill>
                  <a:schemeClr val="tx1"/>
                </a:solidFill>
                <a:latin typeface="Times New Roman" panose="02020603050405020304" pitchFamily="18" charset="0"/>
              </a:defRPr>
            </a:lvl8pPr>
            <a:lvl9pPr marL="3886200" indent="-228600" defTabSz="955675" eaLnBrk="0" fontAlgn="base" hangingPunct="0">
              <a:spcBef>
                <a:spcPct val="30000"/>
              </a:spcBef>
              <a:spcAft>
                <a:spcPct val="0"/>
              </a:spcAft>
              <a:defRPr sz="1200">
                <a:solidFill>
                  <a:schemeClr val="tx1"/>
                </a:solidFill>
                <a:latin typeface="Times New Roman" panose="02020603050405020304" pitchFamily="18" charset="0"/>
              </a:defRPr>
            </a:lvl9pPr>
          </a:lstStyle>
          <a:p>
            <a:pPr>
              <a:spcBef>
                <a:spcPct val="0"/>
              </a:spcBef>
            </a:pPr>
            <a:fld id="{5BA8BEBF-3160-4DEE-8440-00E48E0F6525}" type="slidenum">
              <a:rPr lang="en-US" altLang="en-US" sz="1300"/>
              <a:pPr>
                <a:spcBef>
                  <a:spcPct val="0"/>
                </a:spcBef>
              </a:pPr>
              <a:t>25</a:t>
            </a:fld>
            <a:endParaRPr lang="en-US" altLang="en-US" sz="1300"/>
          </a:p>
        </p:txBody>
      </p:sp>
      <p:sp>
        <p:nvSpPr>
          <p:cNvPr id="54275" name="Rectangle 2">
            <a:extLst>
              <a:ext uri="{FF2B5EF4-FFF2-40B4-BE49-F238E27FC236}">
                <a16:creationId xmlns:a16="http://schemas.microsoft.com/office/drawing/2014/main" id="{89B3CE14-5CEB-4764-9C0A-A92EA41BB97C}"/>
              </a:ext>
            </a:extLst>
          </p:cNvPr>
          <p:cNvSpPr>
            <a:spLocks noGrp="1" noRot="1" noChangeAspect="1" noChangeArrowheads="1" noTextEdit="1"/>
          </p:cNvSpPr>
          <p:nvPr>
            <p:ph type="sldImg"/>
          </p:nvPr>
        </p:nvSpPr>
        <p:spPr>
          <a:ln/>
        </p:spPr>
      </p:sp>
      <p:sp>
        <p:nvSpPr>
          <p:cNvPr id="54276" name="Rectangle 3">
            <a:extLst>
              <a:ext uri="{FF2B5EF4-FFF2-40B4-BE49-F238E27FC236}">
                <a16:creationId xmlns:a16="http://schemas.microsoft.com/office/drawing/2014/main" id="{9C695C41-4E51-478B-B4F2-DBE0D6D53F8E}"/>
              </a:ext>
            </a:extLst>
          </p:cNvPr>
          <p:cNvSpPr>
            <a:spLocks noGrp="1" noChangeArrowheads="1"/>
          </p:cNvSpPr>
          <p:nvPr>
            <p:ph type="body" idx="1"/>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r>
              <a:rPr lang="sk-SK" altLang="en-US"/>
              <a:t>Príkladom použitia účtovných metód súvisiacich s oceňovaním je vytváranie tichých rezerv. Môžu sa v účtovnej jednotke vytvárať neúmyselne aj úmyselne. Ich názov pochádza z toho, že sa nedajú zistiť priamo zo súvahy. </a:t>
            </a:r>
          </a:p>
          <a:p>
            <a:r>
              <a:rPr lang="sk-SK" altLang="en-US"/>
              <a:t>Tiché rezervy sú nástrojom manažmentu a vytvárajú sa pred zostavením účtovnej závierky. Ovplyvňujú výsledok hospodárenia. Vo všeobecnosti platí, že sa vytvárajú podhodnotením majetku alebo nadhodnotením záväzkov. V účtovnom období, v ktorom sa vytvoria, znižujú výsledok hospodárenia. Tiché rezervy možno v inom účtovnom období využiť na zníženie nákladov a tak zase výsledok hospodárenia zlepšiť. </a:t>
            </a:r>
          </a:p>
          <a:p>
            <a:r>
              <a:rPr lang="sk-SK" altLang="en-US"/>
              <a:t>Tiché rezervy sa obyčajne neuznávajú ako náklad na dosiahnutie, zabezpečenie a udržanie príjmov pri vyčísľovaní základu dane z príjmov a preto daň neovplyvnia.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á snímka">
    <p:spTree>
      <p:nvGrpSpPr>
        <p:cNvPr id="1" name=""/>
        <p:cNvGrpSpPr/>
        <p:nvPr/>
      </p:nvGrpSpPr>
      <p:grpSpPr>
        <a:xfrm>
          <a:off x="0" y="0"/>
          <a:ext cx="0" cy="0"/>
          <a:chOff x="0" y="0"/>
          <a:chExt cx="0" cy="0"/>
        </a:xfrm>
      </p:grpSpPr>
      <p:sp>
        <p:nvSpPr>
          <p:cNvPr id="2" name="Nadpis 1"/>
          <p:cNvSpPr>
            <a:spLocks noGrp="1"/>
          </p:cNvSpPr>
          <p:nvPr>
            <p:ph type="ctrTitle"/>
          </p:nvPr>
        </p:nvSpPr>
        <p:spPr>
          <a:xfrm>
            <a:off x="685800" y="2130425"/>
            <a:ext cx="7772400" cy="1470025"/>
          </a:xfrm>
        </p:spPr>
        <p:txBody>
          <a:bodyPr/>
          <a:lstStyle/>
          <a:p>
            <a:r>
              <a:rPr lang="sk-SK"/>
              <a:t>Upravte štýly predlohy textu</a:t>
            </a:r>
          </a:p>
        </p:txBody>
      </p:sp>
      <p:sp>
        <p:nvSpPr>
          <p:cNvPr id="3" name="Podnadpis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k-SK"/>
              <a:t>Upravte štýl predlohy podnadpisov</a:t>
            </a:r>
          </a:p>
        </p:txBody>
      </p:sp>
      <p:sp>
        <p:nvSpPr>
          <p:cNvPr id="4" name="Rectangle 4">
            <a:extLst>
              <a:ext uri="{FF2B5EF4-FFF2-40B4-BE49-F238E27FC236}">
                <a16:creationId xmlns:a16="http://schemas.microsoft.com/office/drawing/2014/main" id="{60B4D7A5-2941-4369-852F-A25B2B771F55}"/>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EA2C1AC0-B763-4488-A429-9E199211041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EEE644E8-8259-4473-9E75-D73345D20B89}"/>
              </a:ext>
            </a:extLst>
          </p:cNvPr>
          <p:cNvSpPr>
            <a:spLocks noGrp="1" noChangeArrowheads="1"/>
          </p:cNvSpPr>
          <p:nvPr>
            <p:ph type="sldNum" sz="quarter" idx="12"/>
          </p:nvPr>
        </p:nvSpPr>
        <p:spPr>
          <a:ln/>
        </p:spPr>
        <p:txBody>
          <a:bodyPr/>
          <a:lstStyle>
            <a:lvl1pPr>
              <a:defRPr/>
            </a:lvl1pPr>
          </a:lstStyle>
          <a:p>
            <a:pPr>
              <a:defRPr/>
            </a:pPr>
            <a:r>
              <a:rPr lang="sk-SK" altLang="sk-SK"/>
              <a:t>5-</a:t>
            </a:r>
            <a:fld id="{A1EB4B89-E6ED-44B3-A899-204A2E01AF49}" type="slidenum">
              <a:rPr lang="sk-SK" altLang="sk-SK" smtClean="0"/>
              <a:pPr>
                <a:defRPr/>
              </a:pPr>
              <a:t>‹#›</a:t>
            </a:fld>
            <a:endParaRPr lang="sk-SK" altLang="sk-SK"/>
          </a:p>
        </p:txBody>
      </p:sp>
    </p:spTree>
    <p:extLst>
      <p:ext uri="{BB962C8B-B14F-4D97-AF65-F5344CB8AC3E}">
        <p14:creationId xmlns:p14="http://schemas.microsoft.com/office/powerpoint/2010/main" val="11108070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idx="1"/>
          </p:nvPr>
        </p:nvSpPr>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9AC2CB60-632D-4997-BF0D-979DD7D0625A}"/>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F2002268-4C91-44BC-8938-12659E470DF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D2D8A503-4B29-4847-83D7-86AB33730F55}"/>
              </a:ext>
            </a:extLst>
          </p:cNvPr>
          <p:cNvSpPr>
            <a:spLocks noGrp="1" noChangeArrowheads="1"/>
          </p:cNvSpPr>
          <p:nvPr>
            <p:ph type="sldNum" sz="quarter" idx="12"/>
          </p:nvPr>
        </p:nvSpPr>
        <p:spPr>
          <a:ln/>
        </p:spPr>
        <p:txBody>
          <a:bodyPr/>
          <a:lstStyle>
            <a:lvl1pPr>
              <a:defRPr/>
            </a:lvl1pPr>
          </a:lstStyle>
          <a:p>
            <a:pPr>
              <a:defRPr/>
            </a:pPr>
            <a:r>
              <a:rPr lang="sk-SK" altLang="sk-SK"/>
              <a:t>5-</a:t>
            </a:r>
            <a:fld id="{F1FCE96D-7151-4A94-8A7A-5828BBEE5D3B}" type="slidenum">
              <a:rPr lang="sk-SK" altLang="sk-SK" smtClean="0"/>
              <a:pPr>
                <a:defRPr/>
              </a:pPr>
              <a:t>‹#›</a:t>
            </a:fld>
            <a:endParaRPr lang="sk-SK" altLang="sk-SK"/>
          </a:p>
        </p:txBody>
      </p:sp>
    </p:spTree>
    <p:extLst>
      <p:ext uri="{BB962C8B-B14F-4D97-AF65-F5344CB8AC3E}">
        <p14:creationId xmlns:p14="http://schemas.microsoft.com/office/powerpoint/2010/main" val="3372107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Hlavička sekcie">
    <p:spTree>
      <p:nvGrpSpPr>
        <p:cNvPr id="1" name=""/>
        <p:cNvGrpSpPr/>
        <p:nvPr/>
      </p:nvGrpSpPr>
      <p:grpSpPr>
        <a:xfrm>
          <a:off x="0" y="0"/>
          <a:ext cx="0" cy="0"/>
          <a:chOff x="0" y="0"/>
          <a:chExt cx="0" cy="0"/>
        </a:xfrm>
      </p:grpSpPr>
      <p:sp>
        <p:nvSpPr>
          <p:cNvPr id="2" name="Nadpis 1"/>
          <p:cNvSpPr>
            <a:spLocks noGrp="1"/>
          </p:cNvSpPr>
          <p:nvPr>
            <p:ph type="title"/>
          </p:nvPr>
        </p:nvSpPr>
        <p:spPr>
          <a:xfrm>
            <a:off x="722313" y="4406900"/>
            <a:ext cx="7772400" cy="1362075"/>
          </a:xfrm>
        </p:spPr>
        <p:txBody>
          <a:bodyPr anchor="t"/>
          <a:lstStyle>
            <a:lvl1pPr algn="l">
              <a:defRPr sz="4000" b="1" cap="all"/>
            </a:lvl1pPr>
          </a:lstStyle>
          <a:p>
            <a:r>
              <a:rPr lang="sk-SK"/>
              <a:t>Upravte štýly predlohy textu</a:t>
            </a:r>
          </a:p>
        </p:txBody>
      </p:sp>
      <p:sp>
        <p:nvSpPr>
          <p:cNvPr id="3" name="Zástupný symbol textu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k-SK"/>
              <a:t>Upravte štýl predlohy textu.</a:t>
            </a:r>
          </a:p>
        </p:txBody>
      </p:sp>
      <p:sp>
        <p:nvSpPr>
          <p:cNvPr id="4" name="Rectangle 4">
            <a:extLst>
              <a:ext uri="{FF2B5EF4-FFF2-40B4-BE49-F238E27FC236}">
                <a16:creationId xmlns:a16="http://schemas.microsoft.com/office/drawing/2014/main" id="{0DB60681-4C0B-43BE-B818-D7079328622B}"/>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0807238-D4B0-47DF-892D-C1D72E485C9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95C368B3-AAE1-40F5-9926-7267A8D02983}"/>
              </a:ext>
            </a:extLst>
          </p:cNvPr>
          <p:cNvSpPr>
            <a:spLocks noGrp="1" noChangeArrowheads="1"/>
          </p:cNvSpPr>
          <p:nvPr>
            <p:ph type="sldNum" sz="quarter" idx="12"/>
          </p:nvPr>
        </p:nvSpPr>
        <p:spPr>
          <a:ln/>
        </p:spPr>
        <p:txBody>
          <a:bodyPr/>
          <a:lstStyle>
            <a:lvl1pPr>
              <a:defRPr/>
            </a:lvl1pPr>
          </a:lstStyle>
          <a:p>
            <a:pPr>
              <a:defRPr/>
            </a:pPr>
            <a:r>
              <a:rPr lang="sk-SK" altLang="sk-SK"/>
              <a:t>5-</a:t>
            </a:r>
            <a:fld id="{5AD7B03F-5E90-4716-9F60-267186DB3B82}" type="slidenum">
              <a:rPr lang="sk-SK" altLang="sk-SK" smtClean="0"/>
              <a:pPr>
                <a:defRPr/>
              </a:pPr>
              <a:t>‹#›</a:t>
            </a:fld>
            <a:endParaRPr lang="sk-SK" altLang="sk-SK"/>
          </a:p>
        </p:txBody>
      </p:sp>
    </p:spTree>
    <p:extLst>
      <p:ext uri="{BB962C8B-B14F-4D97-AF65-F5344CB8AC3E}">
        <p14:creationId xmlns:p14="http://schemas.microsoft.com/office/powerpoint/2010/main" val="38474066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obsah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B09A8F29-03A8-4427-BC1D-91658F2440B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7A12FAE5-49F8-46D8-A782-F04023691C8C}"/>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4E35C0B8-CB74-44D6-B048-605B2F307EC5}"/>
              </a:ext>
            </a:extLst>
          </p:cNvPr>
          <p:cNvSpPr>
            <a:spLocks noGrp="1" noChangeArrowheads="1"/>
          </p:cNvSpPr>
          <p:nvPr>
            <p:ph type="sldNum" sz="quarter" idx="12"/>
          </p:nvPr>
        </p:nvSpPr>
        <p:spPr>
          <a:ln/>
        </p:spPr>
        <p:txBody>
          <a:bodyPr/>
          <a:lstStyle>
            <a:lvl1pPr>
              <a:defRPr/>
            </a:lvl1pPr>
          </a:lstStyle>
          <a:p>
            <a:pPr>
              <a:defRPr/>
            </a:pPr>
            <a:r>
              <a:rPr lang="sk-SK" altLang="sk-SK"/>
              <a:t>5-</a:t>
            </a:r>
            <a:fld id="{7FA02D50-8B7B-4CFB-9CBF-D13441AA847B}" type="slidenum">
              <a:rPr lang="sk-SK" altLang="sk-SK" smtClean="0"/>
              <a:pPr>
                <a:defRPr/>
              </a:pPr>
              <a:t>‹#›</a:t>
            </a:fld>
            <a:endParaRPr lang="sk-SK" altLang="sk-SK"/>
          </a:p>
        </p:txBody>
      </p:sp>
    </p:spTree>
    <p:extLst>
      <p:ext uri="{BB962C8B-B14F-4D97-AF65-F5344CB8AC3E}">
        <p14:creationId xmlns:p14="http://schemas.microsoft.com/office/powerpoint/2010/main" val="5612923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anie">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lvl1pPr>
              <a:defRPr/>
            </a:lvl1pPr>
          </a:lstStyle>
          <a:p>
            <a:r>
              <a:rPr lang="sk-SK"/>
              <a:t>Upravte štýly predlohy textu</a:t>
            </a:r>
          </a:p>
        </p:txBody>
      </p:sp>
      <p:sp>
        <p:nvSpPr>
          <p:cNvPr id="3" name="Zástupný symbol tex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4" name="Zástupný symbol obsah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tex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k-SK"/>
              <a:t>Upravte štýl predlohy textu.</a:t>
            </a:r>
          </a:p>
        </p:txBody>
      </p:sp>
      <p:sp>
        <p:nvSpPr>
          <p:cNvPr id="6" name="Zástupný symbol obsah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7" name="Rectangle 4">
            <a:extLst>
              <a:ext uri="{FF2B5EF4-FFF2-40B4-BE49-F238E27FC236}">
                <a16:creationId xmlns:a16="http://schemas.microsoft.com/office/drawing/2014/main" id="{0856BBBE-0731-4D5D-9599-08E9BDBC44BB}"/>
              </a:ext>
            </a:extLst>
          </p:cNvPr>
          <p:cNvSpPr>
            <a:spLocks noGrp="1" noChangeArrowheads="1"/>
          </p:cNvSpPr>
          <p:nvPr>
            <p:ph type="dt" sz="half" idx="10"/>
          </p:nvPr>
        </p:nvSpPr>
        <p:spPr>
          <a:ln/>
        </p:spPr>
        <p:txBody>
          <a:bodyPr/>
          <a:lstStyle>
            <a:lvl1pPr>
              <a:defRPr/>
            </a:lvl1pPr>
          </a:lstStyle>
          <a:p>
            <a:pPr>
              <a:defRPr/>
            </a:pPr>
            <a:endParaRPr lang="sk-SK"/>
          </a:p>
        </p:txBody>
      </p:sp>
      <p:sp>
        <p:nvSpPr>
          <p:cNvPr id="8" name="Rectangle 5">
            <a:extLst>
              <a:ext uri="{FF2B5EF4-FFF2-40B4-BE49-F238E27FC236}">
                <a16:creationId xmlns:a16="http://schemas.microsoft.com/office/drawing/2014/main" id="{3413707D-3A3E-4477-902A-033327794E3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9" name="Rectangle 6">
            <a:extLst>
              <a:ext uri="{FF2B5EF4-FFF2-40B4-BE49-F238E27FC236}">
                <a16:creationId xmlns:a16="http://schemas.microsoft.com/office/drawing/2014/main" id="{FCF6ED35-E55A-4B03-B282-5B59480D98DE}"/>
              </a:ext>
            </a:extLst>
          </p:cNvPr>
          <p:cNvSpPr>
            <a:spLocks noGrp="1" noChangeArrowheads="1"/>
          </p:cNvSpPr>
          <p:nvPr>
            <p:ph type="sldNum" sz="quarter" idx="12"/>
          </p:nvPr>
        </p:nvSpPr>
        <p:spPr>
          <a:ln/>
        </p:spPr>
        <p:txBody>
          <a:bodyPr/>
          <a:lstStyle>
            <a:lvl1pPr>
              <a:defRPr/>
            </a:lvl1pPr>
          </a:lstStyle>
          <a:p>
            <a:pPr>
              <a:defRPr/>
            </a:pPr>
            <a:r>
              <a:rPr lang="sk-SK" altLang="sk-SK"/>
              <a:t>5-</a:t>
            </a:r>
            <a:fld id="{9461A501-0549-49A5-8FDF-57C63D57F61E}" type="slidenum">
              <a:rPr lang="sk-SK" altLang="sk-SK" smtClean="0"/>
              <a:pPr>
                <a:defRPr/>
              </a:pPr>
              <a:t>‹#›</a:t>
            </a:fld>
            <a:endParaRPr lang="sk-SK" altLang="sk-SK"/>
          </a:p>
        </p:txBody>
      </p:sp>
    </p:spTree>
    <p:extLst>
      <p:ext uri="{BB962C8B-B14F-4D97-AF65-F5344CB8AC3E}">
        <p14:creationId xmlns:p14="http://schemas.microsoft.com/office/powerpoint/2010/main" val="30107552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Len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Rectangle 4">
            <a:extLst>
              <a:ext uri="{FF2B5EF4-FFF2-40B4-BE49-F238E27FC236}">
                <a16:creationId xmlns:a16="http://schemas.microsoft.com/office/drawing/2014/main" id="{CD024D31-FABA-4D7A-9028-A5A2D1D6C9E4}"/>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7B0E75FF-8D90-40F3-AEA9-33E394E21672}"/>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8B7C234D-51FC-47F7-9BD5-47A2C4835DF1}"/>
              </a:ext>
            </a:extLst>
          </p:cNvPr>
          <p:cNvSpPr>
            <a:spLocks noGrp="1" noChangeArrowheads="1"/>
          </p:cNvSpPr>
          <p:nvPr>
            <p:ph type="sldNum" sz="quarter" idx="12"/>
          </p:nvPr>
        </p:nvSpPr>
        <p:spPr>
          <a:ln/>
        </p:spPr>
        <p:txBody>
          <a:bodyPr/>
          <a:lstStyle>
            <a:lvl1pPr>
              <a:defRPr/>
            </a:lvl1pPr>
          </a:lstStyle>
          <a:p>
            <a:pPr>
              <a:defRPr/>
            </a:pPr>
            <a:r>
              <a:rPr lang="sk-SK" altLang="sk-SK"/>
              <a:t>5-</a:t>
            </a:r>
            <a:fld id="{23919443-AB25-4849-A6EF-CCE6FD4694F5}" type="slidenum">
              <a:rPr lang="sk-SK" altLang="sk-SK" smtClean="0"/>
              <a:pPr>
                <a:defRPr/>
              </a:pPr>
              <a:t>‹#›</a:t>
            </a:fld>
            <a:endParaRPr lang="sk-SK" altLang="sk-SK"/>
          </a:p>
        </p:txBody>
      </p:sp>
    </p:spTree>
    <p:extLst>
      <p:ext uri="{BB962C8B-B14F-4D97-AF65-F5344CB8AC3E}">
        <p14:creationId xmlns:p14="http://schemas.microsoft.com/office/powerpoint/2010/main" val="9902880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a">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AD01DAA0-99F7-44B9-A38B-21220A334E26}"/>
              </a:ext>
            </a:extLst>
          </p:cNvPr>
          <p:cNvSpPr>
            <a:spLocks noGrp="1" noChangeArrowheads="1"/>
          </p:cNvSpPr>
          <p:nvPr>
            <p:ph type="dt" sz="half" idx="10"/>
          </p:nvPr>
        </p:nvSpPr>
        <p:spPr>
          <a:ln/>
        </p:spPr>
        <p:txBody>
          <a:bodyPr/>
          <a:lstStyle>
            <a:lvl1pPr>
              <a:defRPr/>
            </a:lvl1pPr>
          </a:lstStyle>
          <a:p>
            <a:pPr>
              <a:defRPr/>
            </a:pPr>
            <a:endParaRPr lang="sk-SK"/>
          </a:p>
        </p:txBody>
      </p:sp>
      <p:sp>
        <p:nvSpPr>
          <p:cNvPr id="3" name="Rectangle 5">
            <a:extLst>
              <a:ext uri="{FF2B5EF4-FFF2-40B4-BE49-F238E27FC236}">
                <a16:creationId xmlns:a16="http://schemas.microsoft.com/office/drawing/2014/main" id="{09BEBCDC-F46A-49F4-B426-053C16BB32D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4" name="Rectangle 6">
            <a:extLst>
              <a:ext uri="{FF2B5EF4-FFF2-40B4-BE49-F238E27FC236}">
                <a16:creationId xmlns:a16="http://schemas.microsoft.com/office/drawing/2014/main" id="{176663B2-29C4-4F10-933F-EACB3094E854}"/>
              </a:ext>
            </a:extLst>
          </p:cNvPr>
          <p:cNvSpPr>
            <a:spLocks noGrp="1" noChangeArrowheads="1"/>
          </p:cNvSpPr>
          <p:nvPr>
            <p:ph type="sldNum" sz="quarter" idx="12"/>
          </p:nvPr>
        </p:nvSpPr>
        <p:spPr>
          <a:ln/>
        </p:spPr>
        <p:txBody>
          <a:bodyPr/>
          <a:lstStyle>
            <a:lvl1pPr>
              <a:defRPr/>
            </a:lvl1pPr>
          </a:lstStyle>
          <a:p>
            <a:pPr>
              <a:defRPr/>
            </a:pPr>
            <a:r>
              <a:rPr lang="sk-SK" altLang="sk-SK"/>
              <a:t>5-</a:t>
            </a:r>
            <a:fld id="{38CE93C0-4752-4B86-A0DC-066DF7E7CCEC}" type="slidenum">
              <a:rPr lang="sk-SK" altLang="sk-SK" smtClean="0"/>
              <a:pPr>
                <a:defRPr/>
              </a:pPr>
              <a:t>‹#›</a:t>
            </a:fld>
            <a:endParaRPr lang="sk-SK" altLang="sk-SK"/>
          </a:p>
        </p:txBody>
      </p:sp>
    </p:spTree>
    <p:extLst>
      <p:ext uri="{BB962C8B-B14F-4D97-AF65-F5344CB8AC3E}">
        <p14:creationId xmlns:p14="http://schemas.microsoft.com/office/powerpoint/2010/main" val="1887539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popisom">
    <p:spTree>
      <p:nvGrpSpPr>
        <p:cNvPr id="1" name=""/>
        <p:cNvGrpSpPr/>
        <p:nvPr/>
      </p:nvGrpSpPr>
      <p:grpSpPr>
        <a:xfrm>
          <a:off x="0" y="0"/>
          <a:ext cx="0" cy="0"/>
          <a:chOff x="0" y="0"/>
          <a:chExt cx="0" cy="0"/>
        </a:xfrm>
      </p:grpSpPr>
      <p:sp>
        <p:nvSpPr>
          <p:cNvPr id="2" name="Nadpis 1"/>
          <p:cNvSpPr>
            <a:spLocks noGrp="1"/>
          </p:cNvSpPr>
          <p:nvPr>
            <p:ph type="title"/>
          </p:nvPr>
        </p:nvSpPr>
        <p:spPr>
          <a:xfrm>
            <a:off x="457200" y="273050"/>
            <a:ext cx="3008313" cy="1162050"/>
          </a:xfrm>
        </p:spPr>
        <p:txBody>
          <a:bodyPr anchor="b"/>
          <a:lstStyle>
            <a:lvl1pPr algn="l">
              <a:defRPr sz="2000" b="1"/>
            </a:lvl1pPr>
          </a:lstStyle>
          <a:p>
            <a:r>
              <a:rPr lang="sk-SK"/>
              <a:t>Upravte štýly predlohy textu</a:t>
            </a:r>
          </a:p>
        </p:txBody>
      </p:sp>
      <p:sp>
        <p:nvSpPr>
          <p:cNvPr id="3" name="Zástupný symbol obsah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tex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23F3D2F5-7181-48E9-8A50-182A22E28B95}"/>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8818C730-2CBE-4151-A4A4-AFD040F1425D}"/>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5EE9A049-E468-402E-9266-3EB9DB085E81}"/>
              </a:ext>
            </a:extLst>
          </p:cNvPr>
          <p:cNvSpPr>
            <a:spLocks noGrp="1" noChangeArrowheads="1"/>
          </p:cNvSpPr>
          <p:nvPr>
            <p:ph type="sldNum" sz="quarter" idx="12"/>
          </p:nvPr>
        </p:nvSpPr>
        <p:spPr>
          <a:ln/>
        </p:spPr>
        <p:txBody>
          <a:bodyPr/>
          <a:lstStyle>
            <a:lvl1pPr>
              <a:defRPr/>
            </a:lvl1pPr>
          </a:lstStyle>
          <a:p>
            <a:pPr>
              <a:defRPr/>
            </a:pPr>
            <a:r>
              <a:rPr lang="sk-SK" altLang="sk-SK"/>
              <a:t>5-</a:t>
            </a:r>
            <a:fld id="{EE980D2B-DBBE-478C-AAFA-DCAF3EAA87DE}" type="slidenum">
              <a:rPr lang="sk-SK" altLang="sk-SK" smtClean="0"/>
              <a:pPr>
                <a:defRPr/>
              </a:pPr>
              <a:t>‹#›</a:t>
            </a:fld>
            <a:endParaRPr lang="sk-SK" altLang="sk-SK"/>
          </a:p>
        </p:txBody>
      </p:sp>
    </p:spTree>
    <p:extLst>
      <p:ext uri="{BB962C8B-B14F-4D97-AF65-F5344CB8AC3E}">
        <p14:creationId xmlns:p14="http://schemas.microsoft.com/office/powerpoint/2010/main" val="2682169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ok s popisom">
    <p:spTree>
      <p:nvGrpSpPr>
        <p:cNvPr id="1" name=""/>
        <p:cNvGrpSpPr/>
        <p:nvPr/>
      </p:nvGrpSpPr>
      <p:grpSpPr>
        <a:xfrm>
          <a:off x="0" y="0"/>
          <a:ext cx="0" cy="0"/>
          <a:chOff x="0" y="0"/>
          <a:chExt cx="0" cy="0"/>
        </a:xfrm>
      </p:grpSpPr>
      <p:sp>
        <p:nvSpPr>
          <p:cNvPr id="2" name="Nadpis 1"/>
          <p:cNvSpPr>
            <a:spLocks noGrp="1"/>
          </p:cNvSpPr>
          <p:nvPr>
            <p:ph type="title"/>
          </p:nvPr>
        </p:nvSpPr>
        <p:spPr>
          <a:xfrm>
            <a:off x="1792288" y="4800600"/>
            <a:ext cx="5486400" cy="566738"/>
          </a:xfrm>
        </p:spPr>
        <p:txBody>
          <a:bodyPr anchor="b"/>
          <a:lstStyle>
            <a:lvl1pPr algn="l">
              <a:defRPr sz="2000" b="1"/>
            </a:lvl1pPr>
          </a:lstStyle>
          <a:p>
            <a:r>
              <a:rPr lang="sk-SK"/>
              <a:t>Upravte štýly predlohy textu</a:t>
            </a:r>
          </a:p>
        </p:txBody>
      </p:sp>
      <p:sp>
        <p:nvSpPr>
          <p:cNvPr id="3" name="Zástupný symbol obrázka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k-SK" noProof="0"/>
          </a:p>
        </p:txBody>
      </p:sp>
      <p:sp>
        <p:nvSpPr>
          <p:cNvPr id="4" name="Zástupný symbol tex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k-SK"/>
              <a:t>Upravte štýl predlohy textu.</a:t>
            </a:r>
          </a:p>
        </p:txBody>
      </p:sp>
      <p:sp>
        <p:nvSpPr>
          <p:cNvPr id="5" name="Rectangle 4">
            <a:extLst>
              <a:ext uri="{FF2B5EF4-FFF2-40B4-BE49-F238E27FC236}">
                <a16:creationId xmlns:a16="http://schemas.microsoft.com/office/drawing/2014/main" id="{3B333403-F55B-4E51-ADF3-6DD4294F2893}"/>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8CEC3E0D-E6CC-4107-9B07-613111C61D1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FD8A17DB-E5B1-4E46-93EC-9E838F7C4EF9}"/>
              </a:ext>
            </a:extLst>
          </p:cNvPr>
          <p:cNvSpPr>
            <a:spLocks noGrp="1" noChangeArrowheads="1"/>
          </p:cNvSpPr>
          <p:nvPr>
            <p:ph type="sldNum" sz="quarter" idx="12"/>
          </p:nvPr>
        </p:nvSpPr>
        <p:spPr>
          <a:ln/>
        </p:spPr>
        <p:txBody>
          <a:bodyPr/>
          <a:lstStyle>
            <a:lvl1pPr>
              <a:defRPr/>
            </a:lvl1pPr>
          </a:lstStyle>
          <a:p>
            <a:pPr>
              <a:defRPr/>
            </a:pPr>
            <a:r>
              <a:rPr lang="sk-SK" altLang="sk-SK"/>
              <a:t>5-</a:t>
            </a:r>
            <a:fld id="{C15253D2-6AD2-4786-BC99-CEA0DC5D3387}" type="slidenum">
              <a:rPr lang="sk-SK" altLang="sk-SK" smtClean="0"/>
              <a:pPr>
                <a:defRPr/>
              </a:pPr>
              <a:t>‹#›</a:t>
            </a:fld>
            <a:endParaRPr lang="sk-SK" altLang="sk-SK"/>
          </a:p>
        </p:txBody>
      </p:sp>
    </p:spTree>
    <p:extLst>
      <p:ext uri="{BB962C8B-B14F-4D97-AF65-F5344CB8AC3E}">
        <p14:creationId xmlns:p14="http://schemas.microsoft.com/office/powerpoint/2010/main" val="373132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z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sk-SK"/>
              <a:t>Upravte štýly predlohy textu</a:t>
            </a:r>
          </a:p>
        </p:txBody>
      </p:sp>
      <p:sp>
        <p:nvSpPr>
          <p:cNvPr id="3" name="Zástupný symbol zvislého textu 2"/>
          <p:cNvSpPr>
            <a:spLocks noGrp="1"/>
          </p:cNvSpPr>
          <p:nvPr>
            <p:ph type="body" orient="vert" idx="1"/>
          </p:nvPr>
        </p:nvSpPr>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8B6F57D8-4C62-48A6-88BA-A61DC5AF4514}"/>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3187F1F6-7294-4084-A642-F3FEA82CFA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29A54A7A-7591-49DF-813A-9D002D3952AE}"/>
              </a:ext>
            </a:extLst>
          </p:cNvPr>
          <p:cNvSpPr>
            <a:spLocks noGrp="1" noChangeArrowheads="1"/>
          </p:cNvSpPr>
          <p:nvPr>
            <p:ph type="sldNum" sz="quarter" idx="12"/>
          </p:nvPr>
        </p:nvSpPr>
        <p:spPr>
          <a:ln/>
        </p:spPr>
        <p:txBody>
          <a:bodyPr/>
          <a:lstStyle>
            <a:lvl1pPr>
              <a:defRPr/>
            </a:lvl1pPr>
          </a:lstStyle>
          <a:p>
            <a:pPr>
              <a:defRPr/>
            </a:pPr>
            <a:r>
              <a:rPr lang="sk-SK" altLang="sk-SK"/>
              <a:t>5-</a:t>
            </a:r>
            <a:fld id="{D40049B4-EB25-457D-AE94-7FE1F275F08B}" type="slidenum">
              <a:rPr lang="sk-SK" altLang="sk-SK" smtClean="0"/>
              <a:pPr>
                <a:defRPr/>
              </a:pPr>
              <a:t>‹#›</a:t>
            </a:fld>
            <a:endParaRPr lang="sk-SK" altLang="sk-SK"/>
          </a:p>
        </p:txBody>
      </p:sp>
    </p:spTree>
    <p:extLst>
      <p:ext uri="{BB962C8B-B14F-4D97-AF65-F5344CB8AC3E}">
        <p14:creationId xmlns:p14="http://schemas.microsoft.com/office/powerpoint/2010/main" val="2365017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Zvislý nadpis a text">
    <p:spTree>
      <p:nvGrpSpPr>
        <p:cNvPr id="1" name=""/>
        <p:cNvGrpSpPr/>
        <p:nvPr/>
      </p:nvGrpSpPr>
      <p:grpSpPr>
        <a:xfrm>
          <a:off x="0" y="0"/>
          <a:ext cx="0" cy="0"/>
          <a:chOff x="0" y="0"/>
          <a:chExt cx="0" cy="0"/>
        </a:xfrm>
      </p:grpSpPr>
      <p:sp>
        <p:nvSpPr>
          <p:cNvPr id="2" name="Zvislý nadpis 1"/>
          <p:cNvSpPr>
            <a:spLocks noGrp="1"/>
          </p:cNvSpPr>
          <p:nvPr>
            <p:ph type="title" orient="vert"/>
          </p:nvPr>
        </p:nvSpPr>
        <p:spPr>
          <a:xfrm>
            <a:off x="6629400" y="274638"/>
            <a:ext cx="2057400" cy="5851525"/>
          </a:xfrm>
        </p:spPr>
        <p:txBody>
          <a:bodyPr vert="eaVert"/>
          <a:lstStyle/>
          <a:p>
            <a:r>
              <a:rPr lang="sk-SK"/>
              <a:t>Upravte štýly predlohy textu</a:t>
            </a:r>
          </a:p>
        </p:txBody>
      </p:sp>
      <p:sp>
        <p:nvSpPr>
          <p:cNvPr id="3" name="Zástupný symbol zvislého textu 2"/>
          <p:cNvSpPr>
            <a:spLocks noGrp="1"/>
          </p:cNvSpPr>
          <p:nvPr>
            <p:ph type="body" orient="vert" idx="1"/>
          </p:nvPr>
        </p:nvSpPr>
        <p:spPr>
          <a:xfrm>
            <a:off x="457200" y="274638"/>
            <a:ext cx="6019800" cy="5851525"/>
          </a:xfrm>
        </p:spPr>
        <p:txBody>
          <a:bodyPr vert="eaVert"/>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Rectangle 4">
            <a:extLst>
              <a:ext uri="{FF2B5EF4-FFF2-40B4-BE49-F238E27FC236}">
                <a16:creationId xmlns:a16="http://schemas.microsoft.com/office/drawing/2014/main" id="{841620D9-2EFD-46EF-AA94-C59D5D4A4910}"/>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BADD186C-9580-4856-A055-376B6B809548}"/>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14EE316A-F9E4-491F-88D4-7CBB68801B67}"/>
              </a:ext>
            </a:extLst>
          </p:cNvPr>
          <p:cNvSpPr>
            <a:spLocks noGrp="1" noChangeArrowheads="1"/>
          </p:cNvSpPr>
          <p:nvPr>
            <p:ph type="sldNum" sz="quarter" idx="12"/>
          </p:nvPr>
        </p:nvSpPr>
        <p:spPr>
          <a:ln/>
        </p:spPr>
        <p:txBody>
          <a:bodyPr/>
          <a:lstStyle>
            <a:lvl1pPr>
              <a:defRPr/>
            </a:lvl1pPr>
          </a:lstStyle>
          <a:p>
            <a:pPr>
              <a:defRPr/>
            </a:pPr>
            <a:r>
              <a:rPr lang="sk-SK" altLang="sk-SK"/>
              <a:t>5-</a:t>
            </a:r>
            <a:fld id="{E6766A3F-C5B7-4E00-9F15-45D8D634A1E5}" type="slidenum">
              <a:rPr lang="sk-SK" altLang="sk-SK" smtClean="0"/>
              <a:pPr>
                <a:defRPr/>
              </a:pPr>
              <a:t>‹#›</a:t>
            </a:fld>
            <a:endParaRPr lang="sk-SK" altLang="sk-SK"/>
          </a:p>
        </p:txBody>
      </p:sp>
    </p:spTree>
    <p:extLst>
      <p:ext uri="{BB962C8B-B14F-4D97-AF65-F5344CB8AC3E}">
        <p14:creationId xmlns:p14="http://schemas.microsoft.com/office/powerpoint/2010/main" val="32874459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ext a dva objekty">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extu 2"/>
          <p:cNvSpPr>
            <a:spLocks noGrp="1"/>
          </p:cNvSpPr>
          <p:nvPr>
            <p:ph type="body" sz="half" idx="1"/>
          </p:nvPr>
        </p:nvSpPr>
        <p:spPr>
          <a:xfrm>
            <a:off x="457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quarter" idx="2"/>
          </p:nvPr>
        </p:nvSpPr>
        <p:spPr>
          <a:xfrm>
            <a:off x="4648200" y="1600200"/>
            <a:ext cx="4038600" cy="2185988"/>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Zástupný symbol obsahu 4"/>
          <p:cNvSpPr>
            <a:spLocks noGrp="1"/>
          </p:cNvSpPr>
          <p:nvPr>
            <p:ph sz="quarter" idx="3"/>
          </p:nvPr>
        </p:nvSpPr>
        <p:spPr>
          <a:xfrm>
            <a:off x="4648200" y="3938588"/>
            <a:ext cx="4038600" cy="218757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6" name="Rectangle 4">
            <a:extLst>
              <a:ext uri="{FF2B5EF4-FFF2-40B4-BE49-F238E27FC236}">
                <a16:creationId xmlns:a16="http://schemas.microsoft.com/office/drawing/2014/main" id="{6E3065D0-BF4C-46C2-9F95-608802BB2A2B}"/>
              </a:ext>
            </a:extLst>
          </p:cNvPr>
          <p:cNvSpPr>
            <a:spLocks noGrp="1" noChangeArrowheads="1"/>
          </p:cNvSpPr>
          <p:nvPr>
            <p:ph type="dt" sz="half" idx="10"/>
          </p:nvPr>
        </p:nvSpPr>
        <p:spPr>
          <a:ln/>
        </p:spPr>
        <p:txBody>
          <a:bodyPr/>
          <a:lstStyle>
            <a:lvl1pPr>
              <a:defRPr/>
            </a:lvl1pPr>
          </a:lstStyle>
          <a:p>
            <a:pPr>
              <a:defRPr/>
            </a:pPr>
            <a:endParaRPr lang="sk-SK"/>
          </a:p>
        </p:txBody>
      </p:sp>
      <p:sp>
        <p:nvSpPr>
          <p:cNvPr id="7" name="Rectangle 5">
            <a:extLst>
              <a:ext uri="{FF2B5EF4-FFF2-40B4-BE49-F238E27FC236}">
                <a16:creationId xmlns:a16="http://schemas.microsoft.com/office/drawing/2014/main" id="{C206E213-6918-42D6-A0F2-A0A029B7E634}"/>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8" name="Rectangle 6">
            <a:extLst>
              <a:ext uri="{FF2B5EF4-FFF2-40B4-BE49-F238E27FC236}">
                <a16:creationId xmlns:a16="http://schemas.microsoft.com/office/drawing/2014/main" id="{A5EA2198-53EB-48AB-83A5-91CE9B9C52E9}"/>
              </a:ext>
            </a:extLst>
          </p:cNvPr>
          <p:cNvSpPr>
            <a:spLocks noGrp="1" noChangeArrowheads="1"/>
          </p:cNvSpPr>
          <p:nvPr>
            <p:ph type="sldNum" sz="quarter" idx="12"/>
          </p:nvPr>
        </p:nvSpPr>
        <p:spPr>
          <a:ln/>
        </p:spPr>
        <p:txBody>
          <a:bodyPr/>
          <a:lstStyle>
            <a:lvl1pPr>
              <a:defRPr/>
            </a:lvl1pPr>
          </a:lstStyle>
          <a:p>
            <a:pPr>
              <a:defRPr/>
            </a:pPr>
            <a:r>
              <a:rPr lang="sk-SK" altLang="sk-SK"/>
              <a:t>5-</a:t>
            </a:r>
            <a:fld id="{8F3266EF-25C3-4D32-B125-8FA826FE5A20}" type="slidenum">
              <a:rPr lang="sk-SK" altLang="sk-SK" smtClean="0"/>
              <a:pPr>
                <a:defRPr/>
              </a:pPr>
              <a:t>‹#›</a:t>
            </a:fld>
            <a:endParaRPr lang="sk-SK" altLang="sk-SK"/>
          </a:p>
        </p:txBody>
      </p:sp>
    </p:spTree>
    <p:extLst>
      <p:ext uri="{BB962C8B-B14F-4D97-AF65-F5344CB8AC3E}">
        <p14:creationId xmlns:p14="http://schemas.microsoft.com/office/powerpoint/2010/main" val="2786170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Nadpis, text a obsah">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extu 2"/>
          <p:cNvSpPr>
            <a:spLocks noGrp="1"/>
          </p:cNvSpPr>
          <p:nvPr>
            <p:ph type="body" sz="half" idx="1"/>
          </p:nvPr>
        </p:nvSpPr>
        <p:spPr>
          <a:xfrm>
            <a:off x="457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4" name="Zástupný symbol obsahu 3"/>
          <p:cNvSpPr>
            <a:spLocks noGrp="1"/>
          </p:cNvSpPr>
          <p:nvPr>
            <p:ph sz="half" idx="2"/>
          </p:nvPr>
        </p:nvSpPr>
        <p:spPr>
          <a:xfrm>
            <a:off x="4648200" y="1600200"/>
            <a:ext cx="4038600" cy="4525963"/>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5" name="Rectangle 4">
            <a:extLst>
              <a:ext uri="{FF2B5EF4-FFF2-40B4-BE49-F238E27FC236}">
                <a16:creationId xmlns:a16="http://schemas.microsoft.com/office/drawing/2014/main" id="{3359EDD8-12F7-42D4-BC57-599D04B36890}"/>
              </a:ext>
            </a:extLst>
          </p:cNvPr>
          <p:cNvSpPr>
            <a:spLocks noGrp="1" noChangeArrowheads="1"/>
          </p:cNvSpPr>
          <p:nvPr>
            <p:ph type="dt" sz="half" idx="10"/>
          </p:nvPr>
        </p:nvSpPr>
        <p:spPr>
          <a:ln/>
        </p:spPr>
        <p:txBody>
          <a:bodyPr/>
          <a:lstStyle>
            <a:lvl1pPr>
              <a:defRPr/>
            </a:lvl1pPr>
          </a:lstStyle>
          <a:p>
            <a:pPr>
              <a:defRPr/>
            </a:pPr>
            <a:endParaRPr lang="sk-SK"/>
          </a:p>
        </p:txBody>
      </p:sp>
      <p:sp>
        <p:nvSpPr>
          <p:cNvPr id="6" name="Rectangle 5">
            <a:extLst>
              <a:ext uri="{FF2B5EF4-FFF2-40B4-BE49-F238E27FC236}">
                <a16:creationId xmlns:a16="http://schemas.microsoft.com/office/drawing/2014/main" id="{22E88143-895D-4A52-8AAE-22C1CF8051A7}"/>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7" name="Rectangle 6">
            <a:extLst>
              <a:ext uri="{FF2B5EF4-FFF2-40B4-BE49-F238E27FC236}">
                <a16:creationId xmlns:a16="http://schemas.microsoft.com/office/drawing/2014/main" id="{A6CBDBCC-E61E-48C3-99DC-795D572E0AF0}"/>
              </a:ext>
            </a:extLst>
          </p:cNvPr>
          <p:cNvSpPr>
            <a:spLocks noGrp="1" noChangeArrowheads="1"/>
          </p:cNvSpPr>
          <p:nvPr>
            <p:ph type="sldNum" sz="quarter" idx="12"/>
          </p:nvPr>
        </p:nvSpPr>
        <p:spPr>
          <a:ln/>
        </p:spPr>
        <p:txBody>
          <a:bodyPr/>
          <a:lstStyle>
            <a:lvl1pPr>
              <a:defRPr/>
            </a:lvl1pPr>
          </a:lstStyle>
          <a:p>
            <a:pPr>
              <a:defRPr/>
            </a:pPr>
            <a:r>
              <a:rPr lang="sk-SK" altLang="sk-SK"/>
              <a:t>5-</a:t>
            </a:r>
            <a:fld id="{19510DCC-3709-40D7-958A-08D31BE8BB4A}" type="slidenum">
              <a:rPr lang="sk-SK" altLang="sk-SK" smtClean="0"/>
              <a:pPr>
                <a:defRPr/>
              </a:pPr>
              <a:t>‹#›</a:t>
            </a:fld>
            <a:endParaRPr lang="sk-SK" altLang="sk-SK"/>
          </a:p>
        </p:txBody>
      </p:sp>
    </p:spTree>
    <p:extLst>
      <p:ext uri="{BB962C8B-B14F-4D97-AF65-F5344CB8AC3E}">
        <p14:creationId xmlns:p14="http://schemas.microsoft.com/office/powerpoint/2010/main" val="2316470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bl" preserve="1">
  <p:cSld name="Nadpis a tabuľka">
    <p:spTree>
      <p:nvGrpSpPr>
        <p:cNvPr id="1" name=""/>
        <p:cNvGrpSpPr/>
        <p:nvPr/>
      </p:nvGrpSpPr>
      <p:grpSpPr>
        <a:xfrm>
          <a:off x="0" y="0"/>
          <a:ext cx="0" cy="0"/>
          <a:chOff x="0" y="0"/>
          <a:chExt cx="0" cy="0"/>
        </a:xfrm>
      </p:grpSpPr>
      <p:sp>
        <p:nvSpPr>
          <p:cNvPr id="2" name="Nadpis 1"/>
          <p:cNvSpPr>
            <a:spLocks noGrp="1"/>
          </p:cNvSpPr>
          <p:nvPr>
            <p:ph type="title"/>
          </p:nvPr>
        </p:nvSpPr>
        <p:spPr>
          <a:xfrm>
            <a:off x="457200" y="274638"/>
            <a:ext cx="8229600" cy="1143000"/>
          </a:xfrm>
        </p:spPr>
        <p:txBody>
          <a:bodyPr/>
          <a:lstStyle/>
          <a:p>
            <a:r>
              <a:rPr lang="sk-SK"/>
              <a:t>Upravte štýly predlohy textu</a:t>
            </a:r>
          </a:p>
        </p:txBody>
      </p:sp>
      <p:sp>
        <p:nvSpPr>
          <p:cNvPr id="3" name="Zástupný symbol tabuľky 2"/>
          <p:cNvSpPr>
            <a:spLocks noGrp="1"/>
          </p:cNvSpPr>
          <p:nvPr>
            <p:ph type="tbl" idx="1"/>
          </p:nvPr>
        </p:nvSpPr>
        <p:spPr>
          <a:xfrm>
            <a:off x="457200" y="1600200"/>
            <a:ext cx="8229600" cy="4525963"/>
          </a:xfrm>
        </p:spPr>
        <p:txBody>
          <a:bodyPr/>
          <a:lstStyle/>
          <a:p>
            <a:pPr lvl="0"/>
            <a:endParaRPr lang="sk-SK" noProof="0"/>
          </a:p>
        </p:txBody>
      </p:sp>
      <p:sp>
        <p:nvSpPr>
          <p:cNvPr id="4" name="Rectangle 4">
            <a:extLst>
              <a:ext uri="{FF2B5EF4-FFF2-40B4-BE49-F238E27FC236}">
                <a16:creationId xmlns:a16="http://schemas.microsoft.com/office/drawing/2014/main" id="{338DD35B-7927-4ED0-9374-D3DF622DEDF9}"/>
              </a:ext>
            </a:extLst>
          </p:cNvPr>
          <p:cNvSpPr>
            <a:spLocks noGrp="1" noChangeArrowheads="1"/>
          </p:cNvSpPr>
          <p:nvPr>
            <p:ph type="dt" sz="half" idx="10"/>
          </p:nvPr>
        </p:nvSpPr>
        <p:spPr>
          <a:ln/>
        </p:spPr>
        <p:txBody>
          <a:bodyPr/>
          <a:lstStyle>
            <a:lvl1pPr>
              <a:defRPr/>
            </a:lvl1pPr>
          </a:lstStyle>
          <a:p>
            <a:pPr>
              <a:defRPr/>
            </a:pPr>
            <a:endParaRPr lang="sk-SK"/>
          </a:p>
        </p:txBody>
      </p:sp>
      <p:sp>
        <p:nvSpPr>
          <p:cNvPr id="5" name="Rectangle 5">
            <a:extLst>
              <a:ext uri="{FF2B5EF4-FFF2-40B4-BE49-F238E27FC236}">
                <a16:creationId xmlns:a16="http://schemas.microsoft.com/office/drawing/2014/main" id="{C2EEEB06-CDAE-4560-8528-3F5D25B28423}"/>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6" name="Rectangle 6">
            <a:extLst>
              <a:ext uri="{FF2B5EF4-FFF2-40B4-BE49-F238E27FC236}">
                <a16:creationId xmlns:a16="http://schemas.microsoft.com/office/drawing/2014/main" id="{7BEBA41D-D805-44C9-92EB-8B61F76F0424}"/>
              </a:ext>
            </a:extLst>
          </p:cNvPr>
          <p:cNvSpPr>
            <a:spLocks noGrp="1" noChangeArrowheads="1"/>
          </p:cNvSpPr>
          <p:nvPr>
            <p:ph type="sldNum" sz="quarter" idx="12"/>
          </p:nvPr>
        </p:nvSpPr>
        <p:spPr>
          <a:ln/>
        </p:spPr>
        <p:txBody>
          <a:bodyPr/>
          <a:lstStyle>
            <a:lvl1pPr>
              <a:defRPr/>
            </a:lvl1pPr>
          </a:lstStyle>
          <a:p>
            <a:pPr>
              <a:defRPr/>
            </a:pPr>
            <a:r>
              <a:rPr lang="sk-SK" altLang="sk-SK"/>
              <a:t>5-</a:t>
            </a:r>
            <a:fld id="{22AF9D36-303E-40AD-AF6C-8FA803E6984C}" type="slidenum">
              <a:rPr lang="sk-SK" altLang="sk-SK" smtClean="0"/>
              <a:pPr>
                <a:defRPr/>
              </a:pPr>
              <a:t>‹#›</a:t>
            </a:fld>
            <a:endParaRPr lang="sk-SK" altLang="sk-SK"/>
          </a:p>
        </p:txBody>
      </p:sp>
    </p:spTree>
    <p:extLst>
      <p:ext uri="{BB962C8B-B14F-4D97-AF65-F5344CB8AC3E}">
        <p14:creationId xmlns:p14="http://schemas.microsoft.com/office/powerpoint/2010/main" val="8173562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Only" preserve="1">
  <p:cSld name="Obsah">
    <p:spTree>
      <p:nvGrpSpPr>
        <p:cNvPr id="1" name=""/>
        <p:cNvGrpSpPr/>
        <p:nvPr/>
      </p:nvGrpSpPr>
      <p:grpSpPr>
        <a:xfrm>
          <a:off x="0" y="0"/>
          <a:ext cx="0" cy="0"/>
          <a:chOff x="0" y="0"/>
          <a:chExt cx="0" cy="0"/>
        </a:xfrm>
      </p:grpSpPr>
      <p:sp>
        <p:nvSpPr>
          <p:cNvPr id="2" name="Zástupný symbol obsahu 1"/>
          <p:cNvSpPr>
            <a:spLocks noGrp="1"/>
          </p:cNvSpPr>
          <p:nvPr>
            <p:ph/>
          </p:nvPr>
        </p:nvSpPr>
        <p:spPr>
          <a:xfrm>
            <a:off x="457200" y="274638"/>
            <a:ext cx="8229600" cy="5851525"/>
          </a:xfrm>
        </p:spPr>
        <p:txBody>
          <a:bodyPr/>
          <a:lstStyle/>
          <a:p>
            <a:pPr lvl="0"/>
            <a:r>
              <a:rPr lang="sk-SK"/>
              <a:t>Upravte štýl predlohy textu.</a:t>
            </a:r>
          </a:p>
          <a:p>
            <a:pPr lvl="1"/>
            <a:r>
              <a:rPr lang="sk-SK"/>
              <a:t>Druhá úroveň</a:t>
            </a:r>
          </a:p>
          <a:p>
            <a:pPr lvl="2"/>
            <a:r>
              <a:rPr lang="sk-SK"/>
              <a:t>Tretia úroveň</a:t>
            </a:r>
          </a:p>
          <a:p>
            <a:pPr lvl="3"/>
            <a:r>
              <a:rPr lang="sk-SK"/>
              <a:t>Štvrtá úroveň</a:t>
            </a:r>
          </a:p>
          <a:p>
            <a:pPr lvl="4"/>
            <a:r>
              <a:rPr lang="sk-SK"/>
              <a:t>Piata úroveň</a:t>
            </a:r>
          </a:p>
        </p:txBody>
      </p:sp>
      <p:sp>
        <p:nvSpPr>
          <p:cNvPr id="3" name="Rectangle 4">
            <a:extLst>
              <a:ext uri="{FF2B5EF4-FFF2-40B4-BE49-F238E27FC236}">
                <a16:creationId xmlns:a16="http://schemas.microsoft.com/office/drawing/2014/main" id="{DE82CC5F-575E-496C-8C32-48F936808204}"/>
              </a:ext>
            </a:extLst>
          </p:cNvPr>
          <p:cNvSpPr>
            <a:spLocks noGrp="1" noChangeArrowheads="1"/>
          </p:cNvSpPr>
          <p:nvPr>
            <p:ph type="dt" sz="half" idx="10"/>
          </p:nvPr>
        </p:nvSpPr>
        <p:spPr>
          <a:ln/>
        </p:spPr>
        <p:txBody>
          <a:bodyPr/>
          <a:lstStyle>
            <a:lvl1pPr>
              <a:defRPr/>
            </a:lvl1pPr>
          </a:lstStyle>
          <a:p>
            <a:pPr>
              <a:defRPr/>
            </a:pPr>
            <a:endParaRPr lang="sk-SK"/>
          </a:p>
        </p:txBody>
      </p:sp>
      <p:sp>
        <p:nvSpPr>
          <p:cNvPr id="4" name="Rectangle 5">
            <a:extLst>
              <a:ext uri="{FF2B5EF4-FFF2-40B4-BE49-F238E27FC236}">
                <a16:creationId xmlns:a16="http://schemas.microsoft.com/office/drawing/2014/main" id="{3B40ABE8-C0B9-4D9A-B6C7-12FF62BE8D2B}"/>
              </a:ext>
            </a:extLst>
          </p:cNvPr>
          <p:cNvSpPr>
            <a:spLocks noGrp="1" noChangeArrowheads="1"/>
          </p:cNvSpPr>
          <p:nvPr>
            <p:ph type="ftr" sz="quarter" idx="11"/>
          </p:nvPr>
        </p:nvSpPr>
        <p:spPr>
          <a:ln/>
        </p:spPr>
        <p:txBody>
          <a:bodyPr/>
          <a:lstStyle>
            <a:lvl1pPr>
              <a:defRPr/>
            </a:lvl1pPr>
          </a:lstStyle>
          <a:p>
            <a:pPr>
              <a:defRPr/>
            </a:pPr>
            <a:r>
              <a:rPr lang="sk-SK"/>
              <a:t>Princípy účtovníctva</a:t>
            </a:r>
          </a:p>
        </p:txBody>
      </p:sp>
      <p:sp>
        <p:nvSpPr>
          <p:cNvPr id="5" name="Rectangle 6">
            <a:extLst>
              <a:ext uri="{FF2B5EF4-FFF2-40B4-BE49-F238E27FC236}">
                <a16:creationId xmlns:a16="http://schemas.microsoft.com/office/drawing/2014/main" id="{3BA39F56-F361-4637-AA23-51D652B6E300}"/>
              </a:ext>
            </a:extLst>
          </p:cNvPr>
          <p:cNvSpPr>
            <a:spLocks noGrp="1" noChangeArrowheads="1"/>
          </p:cNvSpPr>
          <p:nvPr>
            <p:ph type="sldNum" sz="quarter" idx="12"/>
          </p:nvPr>
        </p:nvSpPr>
        <p:spPr>
          <a:ln/>
        </p:spPr>
        <p:txBody>
          <a:bodyPr/>
          <a:lstStyle>
            <a:lvl1pPr>
              <a:defRPr/>
            </a:lvl1pPr>
          </a:lstStyle>
          <a:p>
            <a:pPr>
              <a:defRPr/>
            </a:pPr>
            <a:r>
              <a:rPr lang="sk-SK" altLang="sk-SK"/>
              <a:t>5-</a:t>
            </a:r>
            <a:fld id="{85F17182-1250-43AF-ACF2-8BF57F0C27B9}" type="slidenum">
              <a:rPr lang="sk-SK" altLang="sk-SK" smtClean="0"/>
              <a:pPr>
                <a:defRPr/>
              </a:pPr>
              <a:t>‹#›</a:t>
            </a:fld>
            <a:endParaRPr lang="sk-SK" altLang="sk-SK"/>
          </a:p>
        </p:txBody>
      </p:sp>
    </p:spTree>
    <p:extLst>
      <p:ext uri="{BB962C8B-B14F-4D97-AF65-F5344CB8AC3E}">
        <p14:creationId xmlns:p14="http://schemas.microsoft.com/office/powerpoint/2010/main" val="3467934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8D26D939-8677-499E-AC72-095B5AEE4D17}"/>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sk-SK" altLang="en-US"/>
              <a:t>Kliknite sem a upravte štýl predlohy nadpisov.</a:t>
            </a:r>
          </a:p>
        </p:txBody>
      </p:sp>
      <p:sp>
        <p:nvSpPr>
          <p:cNvPr id="1027" name="Rectangle 3">
            <a:extLst>
              <a:ext uri="{FF2B5EF4-FFF2-40B4-BE49-F238E27FC236}">
                <a16:creationId xmlns:a16="http://schemas.microsoft.com/office/drawing/2014/main" id="{BB25F19F-81FF-43F9-A71C-DB07B23E09C5}"/>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sk-SK" altLang="en-US"/>
              <a:t>Kliknite sem a upravte štýly predlohy textu.</a:t>
            </a:r>
          </a:p>
          <a:p>
            <a:pPr lvl="1"/>
            <a:r>
              <a:rPr lang="sk-SK" altLang="en-US"/>
              <a:t>Druhá úroveň</a:t>
            </a:r>
          </a:p>
          <a:p>
            <a:pPr lvl="2"/>
            <a:r>
              <a:rPr lang="sk-SK" altLang="en-US"/>
              <a:t>Tretia úroveň</a:t>
            </a:r>
          </a:p>
          <a:p>
            <a:pPr lvl="3"/>
            <a:r>
              <a:rPr lang="sk-SK" altLang="en-US"/>
              <a:t>Štvrtá úroveň</a:t>
            </a:r>
          </a:p>
          <a:p>
            <a:pPr lvl="4"/>
            <a:r>
              <a:rPr lang="sk-SK" altLang="en-US"/>
              <a:t>Piata úroveň</a:t>
            </a:r>
          </a:p>
        </p:txBody>
      </p:sp>
      <p:sp>
        <p:nvSpPr>
          <p:cNvPr id="689156" name="Rectangle 4">
            <a:extLst>
              <a:ext uri="{FF2B5EF4-FFF2-40B4-BE49-F238E27FC236}">
                <a16:creationId xmlns:a16="http://schemas.microsoft.com/office/drawing/2014/main" id="{4B8B455B-A767-4E6D-B0BE-EBDD6EE07C29}"/>
              </a:ext>
            </a:extLst>
          </p:cNvPr>
          <p:cNvSpPr>
            <a:spLocks noGrp="1" noChangeArrowheads="1"/>
          </p:cNvSpPr>
          <p:nvPr>
            <p:ph type="dt" sz="half" idx="2"/>
          </p:nvPr>
        </p:nvSpPr>
        <p:spPr bwMode="auto">
          <a:xfrm>
            <a:off x="457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400">
                <a:latin typeface="+mn-lt"/>
              </a:defRPr>
            </a:lvl1pPr>
          </a:lstStyle>
          <a:p>
            <a:pPr>
              <a:defRPr/>
            </a:pPr>
            <a:endParaRPr lang="sk-SK"/>
          </a:p>
        </p:txBody>
      </p:sp>
      <p:sp>
        <p:nvSpPr>
          <p:cNvPr id="689157" name="Rectangle 5">
            <a:extLst>
              <a:ext uri="{FF2B5EF4-FFF2-40B4-BE49-F238E27FC236}">
                <a16:creationId xmlns:a16="http://schemas.microsoft.com/office/drawing/2014/main" id="{F4541D48-54C3-4D5F-A8CB-15DA28C29916}"/>
              </a:ext>
            </a:extLst>
          </p:cNvPr>
          <p:cNvSpPr>
            <a:spLocks noGrp="1" noChangeArrowheads="1"/>
          </p:cNvSpPr>
          <p:nvPr>
            <p:ph type="ftr" sz="quarter" idx="3"/>
          </p:nvPr>
        </p:nvSpPr>
        <p:spPr bwMode="auto">
          <a:xfrm>
            <a:off x="3124200" y="6245225"/>
            <a:ext cx="2895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sz="1400">
                <a:latin typeface="+mn-lt"/>
              </a:defRPr>
            </a:lvl1pPr>
          </a:lstStyle>
          <a:p>
            <a:pPr>
              <a:defRPr/>
            </a:pPr>
            <a:r>
              <a:rPr lang="sk-SK"/>
              <a:t>Princípy účtovníctva</a:t>
            </a:r>
          </a:p>
        </p:txBody>
      </p:sp>
      <p:sp>
        <p:nvSpPr>
          <p:cNvPr id="689158" name="Rectangle 6">
            <a:extLst>
              <a:ext uri="{FF2B5EF4-FFF2-40B4-BE49-F238E27FC236}">
                <a16:creationId xmlns:a16="http://schemas.microsoft.com/office/drawing/2014/main" id="{A5928C4F-09DD-4B2F-B85C-2DADCD97AAC9}"/>
              </a:ext>
            </a:extLst>
          </p:cNvPr>
          <p:cNvSpPr>
            <a:spLocks noGrp="1" noChangeArrowheads="1"/>
          </p:cNvSpPr>
          <p:nvPr>
            <p:ph type="sldNum" sz="quarter" idx="4"/>
          </p:nvPr>
        </p:nvSpPr>
        <p:spPr bwMode="auto">
          <a:xfrm>
            <a:off x="6553200" y="6245225"/>
            <a:ext cx="21336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400">
                <a:latin typeface="Times New Roman" panose="02020603050405020304" pitchFamily="18" charset="0"/>
              </a:defRPr>
            </a:lvl1pPr>
          </a:lstStyle>
          <a:p>
            <a:pPr>
              <a:defRPr/>
            </a:pPr>
            <a:r>
              <a:rPr lang="sk-SK" altLang="sk-SK"/>
              <a:t>5-</a:t>
            </a:r>
            <a:fld id="{B74ECDAF-24FA-42CE-A05A-B447AA08080B}" type="slidenum">
              <a:rPr lang="sk-SK" altLang="sk-SK" smtClean="0"/>
              <a:pPr>
                <a:defRPr/>
              </a:pPr>
              <a:t>‹#›</a:t>
            </a:fld>
            <a:endParaRPr lang="sk-SK" altLang="sk-SK"/>
          </a:p>
        </p:txBody>
      </p:sp>
    </p:spTree>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4" r:id="rId13"/>
    <p:sldLayoutId id="2147483665" r:id="rId14"/>
    <p:sldLayoutId id="2147483666" r:id="rId15"/>
  </p:sldLayoutIdLst>
  <p:hf hdr="0" dt="0"/>
  <p:txStyles>
    <p:titleStyle>
      <a:lvl1pPr algn="ctr" rtl="0" eaLnBrk="0" fontAlgn="base" hangingPunct="0">
        <a:spcBef>
          <a:spcPct val="0"/>
        </a:spcBef>
        <a:spcAft>
          <a:spcPct val="0"/>
        </a:spcAft>
        <a:defRPr sz="4000">
          <a:solidFill>
            <a:schemeClr val="tx2"/>
          </a:solidFill>
          <a:latin typeface="+mj-lt"/>
          <a:ea typeface="+mj-ea"/>
          <a:cs typeface="+mj-cs"/>
        </a:defRPr>
      </a:lvl1pPr>
      <a:lvl2pPr algn="ctr" rtl="0" eaLnBrk="0" fontAlgn="base" hangingPunct="0">
        <a:spcBef>
          <a:spcPct val="0"/>
        </a:spcBef>
        <a:spcAft>
          <a:spcPct val="0"/>
        </a:spcAft>
        <a:defRPr sz="4000">
          <a:solidFill>
            <a:schemeClr val="tx2"/>
          </a:solidFill>
          <a:latin typeface="Times New Roman" pitchFamily="18" charset="0"/>
        </a:defRPr>
      </a:lvl2pPr>
      <a:lvl3pPr algn="ctr" rtl="0" eaLnBrk="0" fontAlgn="base" hangingPunct="0">
        <a:spcBef>
          <a:spcPct val="0"/>
        </a:spcBef>
        <a:spcAft>
          <a:spcPct val="0"/>
        </a:spcAft>
        <a:defRPr sz="4000">
          <a:solidFill>
            <a:schemeClr val="tx2"/>
          </a:solidFill>
          <a:latin typeface="Times New Roman" pitchFamily="18" charset="0"/>
        </a:defRPr>
      </a:lvl3pPr>
      <a:lvl4pPr algn="ctr" rtl="0" eaLnBrk="0" fontAlgn="base" hangingPunct="0">
        <a:spcBef>
          <a:spcPct val="0"/>
        </a:spcBef>
        <a:spcAft>
          <a:spcPct val="0"/>
        </a:spcAft>
        <a:defRPr sz="4000">
          <a:solidFill>
            <a:schemeClr val="tx2"/>
          </a:solidFill>
          <a:latin typeface="Times New Roman" pitchFamily="18" charset="0"/>
        </a:defRPr>
      </a:lvl4pPr>
      <a:lvl5pPr algn="ctr" rtl="0" eaLnBrk="0" fontAlgn="base" hangingPunct="0">
        <a:spcBef>
          <a:spcPct val="0"/>
        </a:spcBef>
        <a:spcAft>
          <a:spcPct val="0"/>
        </a:spcAft>
        <a:defRPr sz="4000">
          <a:solidFill>
            <a:schemeClr val="tx2"/>
          </a:solidFill>
          <a:latin typeface="Times New Roman" pitchFamily="18" charset="0"/>
        </a:defRPr>
      </a:lvl5pPr>
      <a:lvl6pPr marL="457200" algn="ctr" rtl="0" fontAlgn="base">
        <a:spcBef>
          <a:spcPct val="0"/>
        </a:spcBef>
        <a:spcAft>
          <a:spcPct val="0"/>
        </a:spcAft>
        <a:defRPr sz="4000">
          <a:solidFill>
            <a:schemeClr val="tx2"/>
          </a:solidFill>
          <a:latin typeface="Times New Roman" pitchFamily="18" charset="0"/>
        </a:defRPr>
      </a:lvl6pPr>
      <a:lvl7pPr marL="914400" algn="ctr" rtl="0" fontAlgn="base">
        <a:spcBef>
          <a:spcPct val="0"/>
        </a:spcBef>
        <a:spcAft>
          <a:spcPct val="0"/>
        </a:spcAft>
        <a:defRPr sz="4000">
          <a:solidFill>
            <a:schemeClr val="tx2"/>
          </a:solidFill>
          <a:latin typeface="Times New Roman" pitchFamily="18" charset="0"/>
        </a:defRPr>
      </a:lvl7pPr>
      <a:lvl8pPr marL="1371600" algn="ctr" rtl="0" fontAlgn="base">
        <a:spcBef>
          <a:spcPct val="0"/>
        </a:spcBef>
        <a:spcAft>
          <a:spcPct val="0"/>
        </a:spcAft>
        <a:defRPr sz="4000">
          <a:solidFill>
            <a:schemeClr val="tx2"/>
          </a:solidFill>
          <a:latin typeface="Times New Roman" pitchFamily="18" charset="0"/>
        </a:defRPr>
      </a:lvl8pPr>
      <a:lvl9pPr marL="1828800" algn="ctr" rtl="0" fontAlgn="base">
        <a:spcBef>
          <a:spcPct val="0"/>
        </a:spcBef>
        <a:spcAft>
          <a:spcPct val="0"/>
        </a:spcAft>
        <a:defRPr sz="40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k-S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B3EF589D-1AD8-4975-9F70-0E4CD9EE5A0A}"/>
              </a:ext>
            </a:extLst>
          </p:cNvPr>
          <p:cNvSpPr>
            <a:spLocks noGrp="1"/>
          </p:cNvSpPr>
          <p:nvPr>
            <p:ph type="ftr" sz="quarter" idx="11"/>
          </p:nvPr>
        </p:nvSpPr>
        <p:spPr/>
        <p:txBody>
          <a:bodyPr/>
          <a:lstStyle/>
          <a:p>
            <a:pPr>
              <a:defRPr/>
            </a:pPr>
            <a:r>
              <a:rPr lang="sk-SK"/>
              <a:t>Princípy účtovníctva</a:t>
            </a:r>
          </a:p>
        </p:txBody>
      </p:sp>
      <p:sp>
        <p:nvSpPr>
          <p:cNvPr id="4099" name="Zástupný symbol čísla snímky 5">
            <a:extLst>
              <a:ext uri="{FF2B5EF4-FFF2-40B4-BE49-F238E27FC236}">
                <a16:creationId xmlns:a16="http://schemas.microsoft.com/office/drawing/2014/main" id="{BA3133CC-43B6-4FFD-A716-F1369FE3974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8296F8BA-0D0B-418A-B159-E29B752BA520}" type="slidenum">
              <a:rPr lang="sk-SK" altLang="sk-SK" sz="1400" smtClean="0"/>
              <a:pPr>
                <a:spcBef>
                  <a:spcPct val="0"/>
                </a:spcBef>
                <a:buFontTx/>
                <a:buNone/>
              </a:pPr>
              <a:t>1</a:t>
            </a:fld>
            <a:endParaRPr lang="sk-SK" altLang="sk-SK" sz="1400"/>
          </a:p>
        </p:txBody>
      </p:sp>
      <p:sp>
        <p:nvSpPr>
          <p:cNvPr id="4100" name="Rectangle 2">
            <a:extLst>
              <a:ext uri="{FF2B5EF4-FFF2-40B4-BE49-F238E27FC236}">
                <a16:creationId xmlns:a16="http://schemas.microsoft.com/office/drawing/2014/main" id="{A61C94B6-6534-4411-9951-0D0719AD0095}"/>
              </a:ext>
            </a:extLst>
          </p:cNvPr>
          <p:cNvSpPr>
            <a:spLocks noGrp="1" noChangeArrowheads="1"/>
          </p:cNvSpPr>
          <p:nvPr>
            <p:ph type="ctrTitle"/>
          </p:nvPr>
        </p:nvSpPr>
        <p:spPr>
          <a:xfrm>
            <a:off x="685800" y="1700809"/>
            <a:ext cx="7772400" cy="1899642"/>
          </a:xfrm>
        </p:spPr>
        <p:txBody>
          <a:bodyPr/>
          <a:lstStyle/>
          <a:p>
            <a:pPr eaLnBrk="1" hangingPunct="1"/>
            <a:r>
              <a:rPr lang="sk-SK" altLang="en-US" sz="3200" b="1">
                <a:solidFill>
                  <a:srgbClr val="3D1FD3"/>
                </a:solidFill>
              </a:rPr>
              <a:t>Kapitola</a:t>
            </a:r>
            <a:r>
              <a:rPr lang="en-GB" altLang="en-US" sz="3200" b="1">
                <a:solidFill>
                  <a:srgbClr val="3D1FD3"/>
                </a:solidFill>
              </a:rPr>
              <a:t> </a:t>
            </a:r>
            <a:r>
              <a:rPr lang="sk-SK" altLang="en-US" sz="3200" b="1">
                <a:solidFill>
                  <a:srgbClr val="3D1FD3"/>
                </a:solidFill>
              </a:rPr>
              <a:t>5</a:t>
            </a:r>
            <a:br>
              <a:rPr lang="en-GB" altLang="en-US" sz="3200" b="1">
                <a:solidFill>
                  <a:srgbClr val="3D1FD3"/>
                </a:solidFill>
              </a:rPr>
            </a:br>
            <a:r>
              <a:rPr lang="en-GB" altLang="en-US" sz="3200" b="1">
                <a:solidFill>
                  <a:srgbClr val="3D1FD3"/>
                </a:solidFill>
              </a:rPr>
              <a:t> </a:t>
            </a:r>
            <a:r>
              <a:rPr lang="sk-SK" altLang="en-US" sz="3200" b="1">
                <a:solidFill>
                  <a:srgbClr val="3D1FD3"/>
                </a:solidFill>
              </a:rPr>
              <a:t>Účtovné zásady a práce na konci účtovného obdobia</a:t>
            </a:r>
            <a:endParaRPr lang="en-US" altLang="en-US" sz="2400">
              <a:solidFill>
                <a:srgbClr val="3D1FD3"/>
              </a:solidFill>
            </a:endParaRPr>
          </a:p>
        </p:txBody>
      </p:sp>
      <p:sp>
        <p:nvSpPr>
          <p:cNvPr id="4101" name="Rectangle 3">
            <a:extLst>
              <a:ext uri="{FF2B5EF4-FFF2-40B4-BE49-F238E27FC236}">
                <a16:creationId xmlns:a16="http://schemas.microsoft.com/office/drawing/2014/main" id="{9EB6A211-F17E-4419-9CA9-9FFD10980C3A}"/>
              </a:ext>
            </a:extLst>
          </p:cNvPr>
          <p:cNvSpPr>
            <a:spLocks noGrp="1" noChangeArrowheads="1"/>
          </p:cNvSpPr>
          <p:nvPr>
            <p:ph type="subTitle" idx="1"/>
          </p:nvPr>
        </p:nvSpPr>
        <p:spPr/>
        <p:txBody>
          <a:bodyPr/>
          <a:lstStyle/>
          <a:p>
            <a:pPr eaLnBrk="1" hangingPunct="1"/>
            <a:endParaRPr lang="sk-SK"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514B5F8-D93A-4235-AD44-3FC9EBC90560}"/>
              </a:ext>
            </a:extLst>
          </p:cNvPr>
          <p:cNvSpPr>
            <a:spLocks noGrp="1"/>
          </p:cNvSpPr>
          <p:nvPr>
            <p:ph type="ftr" sz="quarter" idx="11"/>
          </p:nvPr>
        </p:nvSpPr>
        <p:spPr/>
        <p:txBody>
          <a:bodyPr/>
          <a:lstStyle/>
          <a:p>
            <a:pPr>
              <a:defRPr/>
            </a:pPr>
            <a:r>
              <a:rPr lang="sk-SK"/>
              <a:t>Princípy účtovníctva</a:t>
            </a:r>
          </a:p>
        </p:txBody>
      </p:sp>
      <p:sp>
        <p:nvSpPr>
          <p:cNvPr id="6147" name="Zástupný symbol čísla snímky 5">
            <a:extLst>
              <a:ext uri="{FF2B5EF4-FFF2-40B4-BE49-F238E27FC236}">
                <a16:creationId xmlns:a16="http://schemas.microsoft.com/office/drawing/2014/main" id="{D4ACDD20-DC58-483D-9B53-5C5327C6464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BD1E847A-49F3-419E-9EEA-266BD436C490}" type="slidenum">
              <a:rPr lang="sk-SK" altLang="sk-SK" sz="1400" smtClean="0"/>
              <a:pPr>
                <a:spcBef>
                  <a:spcPct val="0"/>
                </a:spcBef>
                <a:buFontTx/>
                <a:buNone/>
              </a:pPr>
              <a:t>2</a:t>
            </a:fld>
            <a:endParaRPr lang="sk-SK" altLang="sk-SK" sz="1400"/>
          </a:p>
        </p:txBody>
      </p:sp>
      <p:sp>
        <p:nvSpPr>
          <p:cNvPr id="6148" name="Rectangle 2">
            <a:extLst>
              <a:ext uri="{FF2B5EF4-FFF2-40B4-BE49-F238E27FC236}">
                <a16:creationId xmlns:a16="http://schemas.microsoft.com/office/drawing/2014/main" id="{DF11A6E4-2FF2-4633-80D9-EBA7883EA8ED}"/>
              </a:ext>
            </a:extLst>
          </p:cNvPr>
          <p:cNvSpPr>
            <a:spLocks noGrp="1" noChangeArrowheads="1"/>
          </p:cNvSpPr>
          <p:nvPr>
            <p:ph type="title"/>
          </p:nvPr>
        </p:nvSpPr>
        <p:spPr/>
        <p:txBody>
          <a:bodyPr/>
          <a:lstStyle/>
          <a:p>
            <a:pPr eaLnBrk="1" hangingPunct="1"/>
            <a:r>
              <a:rPr lang="sk-SK" altLang="en-US" sz="3200" b="1">
                <a:solidFill>
                  <a:srgbClr val="3D1FD3"/>
                </a:solidFill>
              </a:rPr>
              <a:t>Hlavné témy</a:t>
            </a:r>
            <a:endParaRPr lang="en-US" altLang="en-US" sz="3200" b="1">
              <a:solidFill>
                <a:srgbClr val="3D1FD3"/>
              </a:solidFill>
            </a:endParaRPr>
          </a:p>
        </p:txBody>
      </p:sp>
      <p:sp>
        <p:nvSpPr>
          <p:cNvPr id="6149" name="Rectangle 3">
            <a:extLst>
              <a:ext uri="{FF2B5EF4-FFF2-40B4-BE49-F238E27FC236}">
                <a16:creationId xmlns:a16="http://schemas.microsoft.com/office/drawing/2014/main" id="{83CDA7AC-486A-4DF1-978F-84214CB2B213}"/>
              </a:ext>
            </a:extLst>
          </p:cNvPr>
          <p:cNvSpPr>
            <a:spLocks noGrp="1" noChangeArrowheads="1"/>
          </p:cNvSpPr>
          <p:nvPr>
            <p:ph type="body" idx="1"/>
          </p:nvPr>
        </p:nvSpPr>
        <p:spPr/>
        <p:txBody>
          <a:bodyPr/>
          <a:lstStyle/>
          <a:p>
            <a:pPr eaLnBrk="1" hangingPunct="1"/>
            <a:endParaRPr lang="en-US" altLang="en-US">
              <a:solidFill>
                <a:srgbClr val="000000"/>
              </a:solidFill>
            </a:endParaRPr>
          </a:p>
          <a:p>
            <a:pPr eaLnBrk="1" hangingPunct="1"/>
            <a:r>
              <a:rPr lang="sk-SK" altLang="en-US" sz="2400">
                <a:solidFill>
                  <a:srgbClr val="000000"/>
                </a:solidFill>
              </a:rPr>
              <a:t>Základné pravidlá účtovníctva</a:t>
            </a:r>
            <a:endParaRPr lang="en-US" altLang="en-US" sz="2400">
              <a:solidFill>
                <a:srgbClr val="000000"/>
              </a:solidFill>
            </a:endParaRPr>
          </a:p>
          <a:p>
            <a:pPr eaLnBrk="1" hangingPunct="1"/>
            <a:r>
              <a:rPr lang="sk-SK" altLang="en-US" sz="2400"/>
              <a:t>Základné predpoklady účtovníctva </a:t>
            </a:r>
            <a:endParaRPr lang="en-US" altLang="en-US" sz="2400">
              <a:solidFill>
                <a:srgbClr val="000000"/>
              </a:solidFill>
            </a:endParaRPr>
          </a:p>
          <a:p>
            <a:pPr eaLnBrk="1" hangingPunct="1"/>
            <a:r>
              <a:rPr lang="sk-SK" altLang="en-US" sz="2400">
                <a:solidFill>
                  <a:srgbClr val="000000"/>
                </a:solidFill>
              </a:rPr>
              <a:t>Účtovné zásady</a:t>
            </a:r>
            <a:endParaRPr lang="en-US" altLang="en-US" sz="2400">
              <a:solidFill>
                <a:srgbClr val="000000"/>
              </a:solidFill>
            </a:endParaRPr>
          </a:p>
          <a:p>
            <a:pPr eaLnBrk="1" hangingPunct="1"/>
            <a:r>
              <a:rPr lang="sk-SK" altLang="en-US" sz="2400">
                <a:solidFill>
                  <a:srgbClr val="000000"/>
                </a:solidFill>
              </a:rPr>
              <a:t>Práce na konci účtovného obdobia</a:t>
            </a:r>
            <a:endParaRPr lang="en-US" altLang="en-US" sz="2400">
              <a:solidFill>
                <a:srgbClr val="000000"/>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A5B508E-1168-478D-95AD-53C34B1EFFC3}"/>
              </a:ext>
            </a:extLst>
          </p:cNvPr>
          <p:cNvSpPr>
            <a:spLocks noGrp="1"/>
          </p:cNvSpPr>
          <p:nvPr>
            <p:ph type="ftr" sz="quarter" idx="11"/>
          </p:nvPr>
        </p:nvSpPr>
        <p:spPr/>
        <p:txBody>
          <a:bodyPr/>
          <a:lstStyle/>
          <a:p>
            <a:pPr>
              <a:defRPr/>
            </a:pPr>
            <a:r>
              <a:rPr lang="sk-SK"/>
              <a:t>Princípy účtovníctva</a:t>
            </a:r>
          </a:p>
        </p:txBody>
      </p:sp>
      <p:sp>
        <p:nvSpPr>
          <p:cNvPr id="8195" name="Zástupný symbol čísla snímky 5">
            <a:extLst>
              <a:ext uri="{FF2B5EF4-FFF2-40B4-BE49-F238E27FC236}">
                <a16:creationId xmlns:a16="http://schemas.microsoft.com/office/drawing/2014/main" id="{2166714F-F804-4F74-96EF-441A7445B57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C5587EEC-0F78-4EBA-B8A0-D7F7878687B1}" type="slidenum">
              <a:rPr lang="sk-SK" altLang="sk-SK" sz="1400" smtClean="0"/>
              <a:pPr>
                <a:spcBef>
                  <a:spcPct val="0"/>
                </a:spcBef>
                <a:buFontTx/>
                <a:buNone/>
              </a:pPr>
              <a:t>3</a:t>
            </a:fld>
            <a:endParaRPr lang="sk-SK" altLang="sk-SK" sz="1400"/>
          </a:p>
        </p:txBody>
      </p:sp>
      <p:sp>
        <p:nvSpPr>
          <p:cNvPr id="8196" name="Rectangle 2">
            <a:extLst>
              <a:ext uri="{FF2B5EF4-FFF2-40B4-BE49-F238E27FC236}">
                <a16:creationId xmlns:a16="http://schemas.microsoft.com/office/drawing/2014/main" id="{823D8C84-4C09-4351-B372-814800994FCE}"/>
              </a:ext>
            </a:extLst>
          </p:cNvPr>
          <p:cNvSpPr>
            <a:spLocks noGrp="1" noChangeArrowheads="1"/>
          </p:cNvSpPr>
          <p:nvPr>
            <p:ph type="title"/>
          </p:nvPr>
        </p:nvSpPr>
        <p:spPr>
          <a:xfrm>
            <a:off x="457200" y="274638"/>
            <a:ext cx="8229600" cy="777875"/>
          </a:xfrm>
        </p:spPr>
        <p:txBody>
          <a:bodyPr/>
          <a:lstStyle/>
          <a:p>
            <a:pPr eaLnBrk="1" hangingPunct="1"/>
            <a:r>
              <a:rPr lang="sk-SK" altLang="en-US" sz="3200" b="1">
                <a:solidFill>
                  <a:srgbClr val="3D1FD3"/>
                </a:solidFill>
              </a:rPr>
              <a:t>Základné pravidlá účtovníctva</a:t>
            </a:r>
          </a:p>
        </p:txBody>
      </p:sp>
      <p:sp>
        <p:nvSpPr>
          <p:cNvPr id="8197" name="Rectangle 3">
            <a:extLst>
              <a:ext uri="{FF2B5EF4-FFF2-40B4-BE49-F238E27FC236}">
                <a16:creationId xmlns:a16="http://schemas.microsoft.com/office/drawing/2014/main" id="{5E8AE4F8-7674-4D83-95DB-CE0D29FA2DB3}"/>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000"/>
              <a:t>Aby účtovníctvo mohlo plniť svoje poslanie, musí mať stanovené “pravidlá hry”. Základnými pravidlami účtovníctva sú účtovné zásady </a:t>
            </a:r>
          </a:p>
          <a:p>
            <a:pPr eaLnBrk="1" hangingPunct="1">
              <a:lnSpc>
                <a:spcPct val="80000"/>
              </a:lnSpc>
            </a:pPr>
            <a:r>
              <a:rPr lang="sk-SK" altLang="en-US" sz="2000"/>
              <a:t>Pomenovanie a konkrétna formulácia účtovných zásad sa líši v závislosti od autorov a krajín</a:t>
            </a:r>
          </a:p>
          <a:p>
            <a:pPr eaLnBrk="1" hangingPunct="1">
              <a:lnSpc>
                <a:spcPct val="80000"/>
              </a:lnSpc>
            </a:pPr>
            <a:r>
              <a:rPr lang="sk-SK" altLang="en-US" sz="2000"/>
              <a:t>V krajinách postavených na tradícii rímskeho práva sú účtovné zásady obsiahnuté v legislatíve. V krajinách so zvykovým právom (common law) sa sila týchto zásad odvodzuje od všeobecného súhlasu (konsenzu) v rámci účtovníckej profesie a podnikateľského sveta</a:t>
            </a:r>
          </a:p>
          <a:p>
            <a:pPr eaLnBrk="1" hangingPunct="1">
              <a:lnSpc>
                <a:spcPct val="80000"/>
              </a:lnSpc>
            </a:pPr>
            <a:r>
              <a:rPr lang="sk-SK" altLang="en-US" sz="2000"/>
              <a:t>Súhrn prijatých zásad v konkrétnej krajine sa označuje ako miestne GAAP (od Generally Accepted Accounting Principles)</a:t>
            </a:r>
          </a:p>
          <a:p>
            <a:pPr eaLnBrk="1" hangingPunct="1">
              <a:lnSpc>
                <a:spcPct val="80000"/>
              </a:lnSpc>
            </a:pPr>
            <a:r>
              <a:rPr lang="sk-SK" altLang="en-US" sz="2000"/>
              <a:t>Snahou je dosiahnuť stav, keď bude existovať len jeden medzinárodne akceptovaný systém GAAP. V súčasnosti stále ešte existujú dva hlavné systémy GAAP, a to US GAAP podporované americkými regulačnými orgánmi pre finančný trh a IFRS/IAS GAAP odrážajúce názory širokej medzinárodnej komunity používateľov. Je však snaha o konvergenciu týchto systémov</a:t>
            </a:r>
          </a:p>
          <a:p>
            <a:pPr eaLnBrk="1" hangingPunct="1">
              <a:lnSpc>
                <a:spcPct val="80000"/>
              </a:lnSpc>
            </a:pPr>
            <a:r>
              <a:rPr lang="sk-SK" altLang="en-US" sz="2000"/>
              <a:t>My budeme vychádzať z formulácie účtovných zásad používanej na Slovensku. Slovenské GAAP sa postupne približujú IFRS/IAS GAAP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64965D1-852A-4CF3-AF02-B5FEF9F500F4}"/>
              </a:ext>
            </a:extLst>
          </p:cNvPr>
          <p:cNvSpPr>
            <a:spLocks noGrp="1"/>
          </p:cNvSpPr>
          <p:nvPr>
            <p:ph type="ftr" sz="quarter" idx="11"/>
          </p:nvPr>
        </p:nvSpPr>
        <p:spPr/>
        <p:txBody>
          <a:bodyPr/>
          <a:lstStyle/>
          <a:p>
            <a:pPr>
              <a:defRPr/>
            </a:pPr>
            <a:r>
              <a:rPr lang="sk-SK"/>
              <a:t>Princípy účtovníctva</a:t>
            </a:r>
          </a:p>
        </p:txBody>
      </p:sp>
      <p:sp>
        <p:nvSpPr>
          <p:cNvPr id="10243" name="Zástupný symbol čísla snímky 5">
            <a:extLst>
              <a:ext uri="{FF2B5EF4-FFF2-40B4-BE49-F238E27FC236}">
                <a16:creationId xmlns:a16="http://schemas.microsoft.com/office/drawing/2014/main" id="{6FCA0977-F9F5-44B2-A60C-83AAD881DC34}"/>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ABB3876E-EC79-42B8-97A8-BC3EA3696D4D}" type="slidenum">
              <a:rPr lang="sk-SK" altLang="sk-SK" sz="1400" smtClean="0"/>
              <a:pPr>
                <a:spcBef>
                  <a:spcPct val="0"/>
                </a:spcBef>
                <a:buFontTx/>
                <a:buNone/>
              </a:pPr>
              <a:t>4</a:t>
            </a:fld>
            <a:endParaRPr lang="sk-SK" altLang="sk-SK" sz="1400"/>
          </a:p>
        </p:txBody>
      </p:sp>
      <p:sp>
        <p:nvSpPr>
          <p:cNvPr id="10244" name="Rectangle 2">
            <a:extLst>
              <a:ext uri="{FF2B5EF4-FFF2-40B4-BE49-F238E27FC236}">
                <a16:creationId xmlns:a16="http://schemas.microsoft.com/office/drawing/2014/main" id="{47A6EE00-6B58-4CB9-8B79-0DB0F10F3AD1}"/>
              </a:ext>
            </a:extLst>
          </p:cNvPr>
          <p:cNvSpPr>
            <a:spLocks noGrp="1" noChangeArrowheads="1"/>
          </p:cNvSpPr>
          <p:nvPr>
            <p:ph type="title"/>
          </p:nvPr>
        </p:nvSpPr>
        <p:spPr/>
        <p:txBody>
          <a:bodyPr/>
          <a:lstStyle/>
          <a:p>
            <a:pPr eaLnBrk="1" hangingPunct="1"/>
            <a:r>
              <a:rPr lang="sk-SK" altLang="en-US" sz="3200" b="1">
                <a:solidFill>
                  <a:srgbClr val="3D1FD3"/>
                </a:solidFill>
              </a:rPr>
              <a:t>Základné predpoklady účtovníctva</a:t>
            </a:r>
          </a:p>
        </p:txBody>
      </p:sp>
      <p:sp>
        <p:nvSpPr>
          <p:cNvPr id="10245" name="Rectangle 3">
            <a:extLst>
              <a:ext uri="{FF2B5EF4-FFF2-40B4-BE49-F238E27FC236}">
                <a16:creationId xmlns:a16="http://schemas.microsoft.com/office/drawing/2014/main" id="{73552CA7-74DD-47B1-AC03-5AE58180723C}"/>
              </a:ext>
            </a:extLst>
          </p:cNvPr>
          <p:cNvSpPr>
            <a:spLocks noGrp="1" noChangeArrowheads="1"/>
          </p:cNvSpPr>
          <p:nvPr>
            <p:ph type="body" idx="1"/>
          </p:nvPr>
        </p:nvSpPr>
        <p:spPr>
          <a:xfrm>
            <a:off x="457200" y="1600200"/>
            <a:ext cx="8229600" cy="3916363"/>
          </a:xfrm>
        </p:spPr>
        <p:txBody>
          <a:bodyPr/>
          <a:lstStyle/>
          <a:p>
            <a:pPr eaLnBrk="1" hangingPunct="1"/>
            <a:r>
              <a:rPr lang="sk-SK" altLang="en-US" sz="2400"/>
              <a:t>V rámci pravidiel účtovníctva možno ako osobitnú skupinu vyčleniť pravidlá nazývané základné predpoklady účtovníctva</a:t>
            </a:r>
          </a:p>
          <a:p>
            <a:pPr eaLnBrk="1" hangingPunct="1"/>
            <a:r>
              <a:rPr lang="en-US" altLang="en-US" sz="2400"/>
              <a:t>K základným predpokladom účtovníctva patria</a:t>
            </a:r>
          </a:p>
          <a:p>
            <a:pPr lvl="1" eaLnBrk="1" hangingPunct="1"/>
            <a:r>
              <a:rPr lang="en-US" altLang="en-US" sz="2000"/>
              <a:t>vymedzenie účtovnej jednotky (entity concept)</a:t>
            </a:r>
          </a:p>
          <a:p>
            <a:pPr lvl="1" eaLnBrk="1" hangingPunct="1"/>
            <a:r>
              <a:rPr lang="en-US" altLang="en-US" sz="2000"/>
              <a:t>meranie pomocou peňažnej jednotky (money measurement)</a:t>
            </a:r>
          </a:p>
          <a:p>
            <a:pPr lvl="1" eaLnBrk="1" hangingPunct="1"/>
            <a:r>
              <a:rPr lang="en-US" altLang="en-US" sz="2000"/>
              <a:t>účtovné obdobie (accounting period)</a:t>
            </a:r>
          </a:p>
          <a:p>
            <a:pPr lvl="1" eaLnBrk="1" hangingPunct="1"/>
            <a:r>
              <a:rPr lang="en-US" altLang="en-US" sz="2000"/>
              <a:t>preukázateľnosť účtovníctva</a:t>
            </a:r>
            <a:endParaRPr lang="sk-SK" altLang="en-US" sz="2000"/>
          </a:p>
          <a:p>
            <a:pPr eaLnBrk="1" hangingPunct="1"/>
            <a:r>
              <a:rPr lang="sk-SK" altLang="en-US" sz="2400"/>
              <a:t>Tieto pravidlá sa často zaraďujú medzi účtovné zásady, my ich však uvedieme osobitne</a:t>
            </a:r>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1C736343-6EFB-4ABC-AA75-6342A62AB017}"/>
              </a:ext>
            </a:extLst>
          </p:cNvPr>
          <p:cNvSpPr>
            <a:spLocks noGrp="1"/>
          </p:cNvSpPr>
          <p:nvPr>
            <p:ph type="ftr" sz="quarter" idx="11"/>
          </p:nvPr>
        </p:nvSpPr>
        <p:spPr/>
        <p:txBody>
          <a:bodyPr/>
          <a:lstStyle/>
          <a:p>
            <a:pPr>
              <a:defRPr/>
            </a:pPr>
            <a:r>
              <a:rPr lang="sk-SK"/>
              <a:t>Princípy účtovníctva</a:t>
            </a:r>
          </a:p>
        </p:txBody>
      </p:sp>
      <p:sp>
        <p:nvSpPr>
          <p:cNvPr id="12291" name="Zástupný symbol čísla snímky 5">
            <a:extLst>
              <a:ext uri="{FF2B5EF4-FFF2-40B4-BE49-F238E27FC236}">
                <a16:creationId xmlns:a16="http://schemas.microsoft.com/office/drawing/2014/main" id="{49DC26A0-AE9D-49D0-9699-DBAF62262191}"/>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D2673CD7-F288-4C16-99D9-816C7B8B3C79}" type="slidenum">
              <a:rPr lang="sk-SK" altLang="sk-SK" sz="1400" smtClean="0"/>
              <a:pPr>
                <a:spcBef>
                  <a:spcPct val="0"/>
                </a:spcBef>
                <a:buFontTx/>
                <a:buNone/>
              </a:pPr>
              <a:t>5</a:t>
            </a:fld>
            <a:endParaRPr lang="sk-SK" altLang="sk-SK" sz="1400"/>
          </a:p>
        </p:txBody>
      </p:sp>
      <p:sp>
        <p:nvSpPr>
          <p:cNvPr id="12292" name="Rectangle 2">
            <a:extLst>
              <a:ext uri="{FF2B5EF4-FFF2-40B4-BE49-F238E27FC236}">
                <a16:creationId xmlns:a16="http://schemas.microsoft.com/office/drawing/2014/main" id="{FD68EE76-C2A0-4C00-A84A-6B8F4E5F6F8C}"/>
              </a:ext>
            </a:extLst>
          </p:cNvPr>
          <p:cNvSpPr>
            <a:spLocks noGrp="1" noChangeArrowheads="1"/>
          </p:cNvSpPr>
          <p:nvPr>
            <p:ph type="title"/>
          </p:nvPr>
        </p:nvSpPr>
        <p:spPr>
          <a:xfrm>
            <a:off x="468313" y="187325"/>
            <a:ext cx="8229600" cy="865188"/>
          </a:xfrm>
        </p:spPr>
        <p:txBody>
          <a:bodyPr/>
          <a:lstStyle/>
          <a:p>
            <a:pPr eaLnBrk="1" hangingPunct="1"/>
            <a:r>
              <a:rPr lang="en-US" altLang="en-US" sz="3200" b="1">
                <a:solidFill>
                  <a:srgbClr val="3D1FD3"/>
                </a:solidFill>
              </a:rPr>
              <a:t>Vymedzenie účtovnej jednotky</a:t>
            </a:r>
            <a:endParaRPr lang="sk-SK" altLang="en-US" sz="3200" b="1">
              <a:solidFill>
                <a:srgbClr val="3D1FD3"/>
              </a:solidFill>
            </a:endParaRPr>
          </a:p>
        </p:txBody>
      </p:sp>
      <p:sp>
        <p:nvSpPr>
          <p:cNvPr id="12293" name="Rectangle 3">
            <a:extLst>
              <a:ext uri="{FF2B5EF4-FFF2-40B4-BE49-F238E27FC236}">
                <a16:creationId xmlns:a16="http://schemas.microsoft.com/office/drawing/2014/main" id="{29A1F385-81A7-4006-8437-5C1632F00C55}"/>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1800"/>
              <a:t>Účtovníctvo zobrazuje procesy a javy za určitý ekonomický celok, ktorý sa označuje pojmom účtovná jednotka</a:t>
            </a:r>
          </a:p>
          <a:p>
            <a:pPr eaLnBrk="1" hangingPunct="1">
              <a:lnSpc>
                <a:spcPct val="80000"/>
              </a:lnSpc>
            </a:pPr>
            <a:r>
              <a:rPr lang="sk-SK" altLang="en-US" sz="1800"/>
              <a:t>Účtovná jednotka musí v súlade s príslušnou legislatívou viesť účtovníctvo a na konci účtovného obdobia zostavovať účtovnú závierku (= predpísané finančné výkazy, v našom prípade súvahu a výkaz ziskov a strát a poznámky)</a:t>
            </a:r>
          </a:p>
          <a:p>
            <a:pPr eaLnBrk="1" hangingPunct="1">
              <a:lnSpc>
                <a:spcPct val="80000"/>
              </a:lnSpc>
            </a:pPr>
            <a:r>
              <a:rPr lang="sk-SK" altLang="en-US" sz="1800"/>
              <a:t>Účtovnými jednotkami podľa zákona o účtovníctve sú</a:t>
            </a:r>
          </a:p>
          <a:p>
            <a:pPr lvl="1" eaLnBrk="1" hangingPunct="1">
              <a:lnSpc>
                <a:spcPct val="80000"/>
              </a:lnSpc>
            </a:pPr>
            <a:r>
              <a:rPr lang="sk-SK" altLang="en-US" sz="1600"/>
              <a:t>všetky právnické osoby so sídlom na území SR</a:t>
            </a:r>
          </a:p>
          <a:p>
            <a:pPr lvl="1" eaLnBrk="1" hangingPunct="1">
              <a:lnSpc>
                <a:spcPct val="80000"/>
              </a:lnSpc>
            </a:pPr>
            <a:r>
              <a:rPr lang="sk-SK" altLang="en-US" sz="1600"/>
              <a:t>zahraničné osoby, ak na území Slovenska podnikajú alebo vykonávajú inú činnosť</a:t>
            </a:r>
          </a:p>
          <a:p>
            <a:pPr lvl="1" eaLnBrk="1" hangingPunct="1">
              <a:lnSpc>
                <a:spcPct val="80000"/>
              </a:lnSpc>
            </a:pPr>
            <a:r>
              <a:rPr lang="sk-SK" altLang="en-US" sz="1600"/>
              <a:t>fyzické osoby, ktoré podnikajú alebo vykonávajú inú samostatnú zárobkovú činnosť, ak preukazujú svoje výdavky na dosiahnutie, zabezpečenie a udržanie príjmov na účely zistenia základu dane podľa zákona o dani z príjmov</a:t>
            </a:r>
            <a:r>
              <a:rPr lang="sk-SK" altLang="en-US" sz="1800"/>
              <a:t> </a:t>
            </a:r>
            <a:r>
              <a:rPr lang="sk-SK" altLang="en-US" sz="1600"/>
              <a:t>(</a:t>
            </a:r>
            <a:r>
              <a:rPr lang="sk-SK" altLang="sk-SK" sz="1600"/>
              <a:t>s výnimkou fyzických osôb, ktoré vedú daňovú evidenciu podľa osobitného predpisu)</a:t>
            </a:r>
            <a:endParaRPr lang="sk-SK" altLang="en-US" sz="1600"/>
          </a:p>
          <a:p>
            <a:pPr eaLnBrk="1" hangingPunct="1">
              <a:lnSpc>
                <a:spcPct val="80000"/>
              </a:lnSpc>
            </a:pPr>
            <a:r>
              <a:rPr lang="sk-SK" altLang="en-US" sz="1800"/>
              <a:t>Vymedzenie účtovnej jednotky sa prejaví v troch rovinách:</a:t>
            </a:r>
          </a:p>
          <a:p>
            <a:pPr lvl="1" eaLnBrk="1" hangingPunct="1">
              <a:lnSpc>
                <a:spcPct val="80000"/>
              </a:lnSpc>
            </a:pPr>
            <a:r>
              <a:rPr lang="sk-SK" altLang="en-US" sz="1600"/>
              <a:t>účtovná jednotka vedie účtovníctvo a zostavuje účtovnú závierku za účtovnú jednotku ako celok</a:t>
            </a:r>
          </a:p>
          <a:p>
            <a:pPr lvl="1" eaLnBrk="1" hangingPunct="1">
              <a:lnSpc>
                <a:spcPct val="80000"/>
              </a:lnSpc>
            </a:pPr>
            <a:r>
              <a:rPr lang="sk-SK" altLang="en-US" sz="1600"/>
              <a:t>dôsledne sa oddeľuje majetok a záväzky účtovnej jednotky od majetku a záväzkov vlastníka účtovnej jednotky</a:t>
            </a:r>
          </a:p>
          <a:p>
            <a:pPr lvl="1" eaLnBrk="1" hangingPunct="1">
              <a:lnSpc>
                <a:spcPct val="80000"/>
              </a:lnSpc>
            </a:pPr>
            <a:r>
              <a:rPr lang="sk-SK" altLang="en-US" sz="1600"/>
              <a:t>účtovná jednotka je zodpovedná za vedenie účtovníctva a zostavenie a predloženie účtovnej závierky, a to aj v prípade, ak poverí vedením účtovníctva inú právnickú alebo fyzickú osobu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6230824-CF21-4E6E-9F46-2A843B1B284C}"/>
              </a:ext>
            </a:extLst>
          </p:cNvPr>
          <p:cNvSpPr>
            <a:spLocks noGrp="1"/>
          </p:cNvSpPr>
          <p:nvPr>
            <p:ph type="ftr" sz="quarter" idx="11"/>
          </p:nvPr>
        </p:nvSpPr>
        <p:spPr/>
        <p:txBody>
          <a:bodyPr/>
          <a:lstStyle/>
          <a:p>
            <a:pPr>
              <a:defRPr/>
            </a:pPr>
            <a:r>
              <a:rPr lang="sk-SK"/>
              <a:t>Princípy účtovníctva</a:t>
            </a:r>
          </a:p>
        </p:txBody>
      </p:sp>
      <p:sp>
        <p:nvSpPr>
          <p:cNvPr id="14339" name="Zástupný symbol čísla snímky 5">
            <a:extLst>
              <a:ext uri="{FF2B5EF4-FFF2-40B4-BE49-F238E27FC236}">
                <a16:creationId xmlns:a16="http://schemas.microsoft.com/office/drawing/2014/main" id="{29663595-1A1B-468F-80B4-0B95A508898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468855D8-4A7E-4CF2-BC45-414544978047}" type="slidenum">
              <a:rPr lang="sk-SK" altLang="sk-SK" sz="1400" smtClean="0"/>
              <a:pPr>
                <a:spcBef>
                  <a:spcPct val="0"/>
                </a:spcBef>
                <a:buFontTx/>
                <a:buNone/>
              </a:pPr>
              <a:t>6</a:t>
            </a:fld>
            <a:endParaRPr lang="sk-SK" altLang="sk-SK" sz="1400"/>
          </a:p>
        </p:txBody>
      </p:sp>
      <p:sp>
        <p:nvSpPr>
          <p:cNvPr id="14340" name="Rectangle 2">
            <a:extLst>
              <a:ext uri="{FF2B5EF4-FFF2-40B4-BE49-F238E27FC236}">
                <a16:creationId xmlns:a16="http://schemas.microsoft.com/office/drawing/2014/main" id="{835AAE73-8AC1-48F8-A263-306F1C60CB7C}"/>
              </a:ext>
            </a:extLst>
          </p:cNvPr>
          <p:cNvSpPr>
            <a:spLocks noGrp="1" noChangeArrowheads="1"/>
          </p:cNvSpPr>
          <p:nvPr>
            <p:ph type="title"/>
          </p:nvPr>
        </p:nvSpPr>
        <p:spPr/>
        <p:txBody>
          <a:bodyPr/>
          <a:lstStyle/>
          <a:p>
            <a:pPr eaLnBrk="1" hangingPunct="1"/>
            <a:r>
              <a:rPr lang="en-US" altLang="en-US" sz="3200" b="1">
                <a:solidFill>
                  <a:srgbClr val="3D1FD3"/>
                </a:solidFill>
              </a:rPr>
              <a:t>Meranie pomocou peňažnej jednotky</a:t>
            </a:r>
            <a:endParaRPr lang="sk-SK" altLang="en-US" sz="3200" b="1">
              <a:solidFill>
                <a:srgbClr val="3D1FD3"/>
              </a:solidFill>
            </a:endParaRPr>
          </a:p>
        </p:txBody>
      </p:sp>
      <p:sp>
        <p:nvSpPr>
          <p:cNvPr id="14341" name="Rectangle 3">
            <a:extLst>
              <a:ext uri="{FF2B5EF4-FFF2-40B4-BE49-F238E27FC236}">
                <a16:creationId xmlns:a16="http://schemas.microsoft.com/office/drawing/2014/main" id="{C489AA3D-ADA9-4E19-B994-A4AE98DC888A}"/>
              </a:ext>
            </a:extLst>
          </p:cNvPr>
          <p:cNvSpPr>
            <a:spLocks noGrp="1" noChangeArrowheads="1"/>
          </p:cNvSpPr>
          <p:nvPr>
            <p:ph type="body" idx="1"/>
          </p:nvPr>
        </p:nvSpPr>
        <p:spPr/>
        <p:txBody>
          <a:bodyPr/>
          <a:lstStyle/>
          <a:p>
            <a:pPr eaLnBrk="1" hangingPunct="1">
              <a:lnSpc>
                <a:spcPct val="80000"/>
              </a:lnSpc>
            </a:pPr>
            <a:r>
              <a:rPr lang="sk-SK" altLang="en-US" sz="2400"/>
              <a:t>Všetky skutočnosti, o ktorých sa účtuje, sa musia oceniť – musia byť vyjadrené v peniazoch</a:t>
            </a:r>
          </a:p>
          <a:p>
            <a:pPr eaLnBrk="1" hangingPunct="1">
              <a:lnSpc>
                <a:spcPct val="80000"/>
              </a:lnSpc>
            </a:pPr>
            <a:r>
              <a:rPr lang="sk-SK" altLang="en-US" sz="2400"/>
              <a:t>Na Slovensku je meracou jednotkou na oceňovanie skutočností, o ktorých sa účtuje, Euro (od 1.1.2009)</a:t>
            </a:r>
          </a:p>
          <a:p>
            <a:pPr eaLnBrk="1" hangingPunct="1">
              <a:lnSpc>
                <a:spcPct val="80000"/>
              </a:lnSpc>
            </a:pPr>
            <a:r>
              <a:rPr lang="sk-SK" altLang="en-US" sz="2400"/>
              <a:t>Skutočnosti, ktoré sa nedajú spoľahlivo oceniť v peniazoch, je možné uviesť v poznámkach k finančným výkazom aj s približným finančným vyjadrením. Príklad: dlh voči životnému prostrediu, ktorý vznikol z používania azbestu v minulosti</a:t>
            </a:r>
          </a:p>
          <a:p>
            <a:pPr eaLnBrk="1" hangingPunct="1">
              <a:lnSpc>
                <a:spcPct val="80000"/>
              </a:lnSpc>
            </a:pPr>
            <a:r>
              <a:rPr lang="sk-SK" altLang="en-US" sz="2400"/>
              <a:t>Uvedením takýchto skutočností v poznámkach sa dosiahne ich potrebné zverejnenie, pričom sa finančné výkazy neznehodnotia nepresnými peňažnými vyjadreniami. Používateľ si interpretuje ich možný dopad na finančnú situáciu podniku a vyvodí dôsledky pre svoje rozhodovanie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D62133D-4340-45F2-A7F2-BA63595EED74}"/>
              </a:ext>
            </a:extLst>
          </p:cNvPr>
          <p:cNvSpPr>
            <a:spLocks noGrp="1"/>
          </p:cNvSpPr>
          <p:nvPr>
            <p:ph type="ftr" sz="quarter" idx="11"/>
          </p:nvPr>
        </p:nvSpPr>
        <p:spPr/>
        <p:txBody>
          <a:bodyPr/>
          <a:lstStyle/>
          <a:p>
            <a:pPr>
              <a:defRPr/>
            </a:pPr>
            <a:r>
              <a:rPr lang="sk-SK"/>
              <a:t>Princípy účtovníctva</a:t>
            </a:r>
          </a:p>
        </p:txBody>
      </p:sp>
      <p:sp>
        <p:nvSpPr>
          <p:cNvPr id="16387" name="Zástupný symbol čísla snímky 5">
            <a:extLst>
              <a:ext uri="{FF2B5EF4-FFF2-40B4-BE49-F238E27FC236}">
                <a16:creationId xmlns:a16="http://schemas.microsoft.com/office/drawing/2014/main" id="{66ADE796-CCAD-4DD6-8479-B5CE13862E57}"/>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FCACA8D7-3A66-4FF2-A85F-701D2E1F49AC}" type="slidenum">
              <a:rPr lang="sk-SK" altLang="sk-SK" sz="1400" smtClean="0"/>
              <a:pPr>
                <a:spcBef>
                  <a:spcPct val="0"/>
                </a:spcBef>
                <a:buFontTx/>
                <a:buNone/>
              </a:pPr>
              <a:t>7</a:t>
            </a:fld>
            <a:endParaRPr lang="sk-SK" altLang="sk-SK" sz="1400"/>
          </a:p>
        </p:txBody>
      </p:sp>
      <p:sp>
        <p:nvSpPr>
          <p:cNvPr id="16388" name="Rectangle 2">
            <a:extLst>
              <a:ext uri="{FF2B5EF4-FFF2-40B4-BE49-F238E27FC236}">
                <a16:creationId xmlns:a16="http://schemas.microsoft.com/office/drawing/2014/main" id="{EFE18388-2275-4DB6-AF6F-C9A1EC276F7F}"/>
              </a:ext>
            </a:extLst>
          </p:cNvPr>
          <p:cNvSpPr>
            <a:spLocks noGrp="1" noChangeArrowheads="1"/>
          </p:cNvSpPr>
          <p:nvPr>
            <p:ph type="title"/>
          </p:nvPr>
        </p:nvSpPr>
        <p:spPr>
          <a:xfrm>
            <a:off x="457200" y="274638"/>
            <a:ext cx="8229600" cy="777875"/>
          </a:xfrm>
        </p:spPr>
        <p:txBody>
          <a:bodyPr/>
          <a:lstStyle/>
          <a:p>
            <a:pPr eaLnBrk="1" hangingPunct="1"/>
            <a:r>
              <a:rPr lang="en-US" altLang="en-US" sz="3200" b="1">
                <a:solidFill>
                  <a:srgbClr val="3D1FD3"/>
                </a:solidFill>
              </a:rPr>
              <a:t>Účtovné obdobie</a:t>
            </a:r>
            <a:endParaRPr lang="sk-SK" altLang="en-US" sz="3200" b="1">
              <a:solidFill>
                <a:srgbClr val="3D1FD3"/>
              </a:solidFill>
            </a:endParaRPr>
          </a:p>
        </p:txBody>
      </p:sp>
      <p:sp>
        <p:nvSpPr>
          <p:cNvPr id="16389" name="Rectangle 3">
            <a:extLst>
              <a:ext uri="{FF2B5EF4-FFF2-40B4-BE49-F238E27FC236}">
                <a16:creationId xmlns:a16="http://schemas.microsoft.com/office/drawing/2014/main" id="{55096A3D-C4AD-49CC-A40B-0423D9F750A2}"/>
              </a:ext>
            </a:extLst>
          </p:cNvPr>
          <p:cNvSpPr>
            <a:spLocks noGrp="1" noChangeArrowheads="1"/>
          </p:cNvSpPr>
          <p:nvPr>
            <p:ph type="body" idx="1"/>
          </p:nvPr>
        </p:nvSpPr>
        <p:spPr>
          <a:xfrm>
            <a:off x="457200" y="1125538"/>
            <a:ext cx="8229600" cy="5000625"/>
          </a:xfrm>
        </p:spPr>
        <p:txBody>
          <a:bodyPr/>
          <a:lstStyle/>
          <a:p>
            <a:pPr eaLnBrk="1" hangingPunct="1">
              <a:lnSpc>
                <a:spcPct val="90000"/>
              </a:lnSpc>
            </a:pPr>
            <a:r>
              <a:rPr lang="sk-SK" altLang="en-US" sz="2400"/>
              <a:t>Účtovná jednotka musí zostavovať účtovnú závierku v pravidelných intervaloch, t.j. za účtovné obdobie. Účtovná závierka sa zostavuje vždy k poslednému dňu účtovného obdobia</a:t>
            </a:r>
          </a:p>
          <a:p>
            <a:pPr eaLnBrk="1" hangingPunct="1">
              <a:lnSpc>
                <a:spcPct val="90000"/>
              </a:lnSpc>
            </a:pPr>
            <a:r>
              <a:rPr lang="sk-SK" altLang="en-US" sz="2400"/>
              <a:t>Pred zostavením účtovnej závierky musí účtovná jednotka účtovnými zápismi uzavrieť účtovné knihy. Na začiatku bezprostredne nasledujúceho účtovného obdobia musí účtovné knihy účtovnými zápismi otvoriť</a:t>
            </a:r>
          </a:p>
          <a:p>
            <a:pPr eaLnBrk="1" hangingPunct="1">
              <a:lnSpc>
                <a:spcPct val="90000"/>
              </a:lnSpc>
            </a:pPr>
            <a:r>
              <a:rPr lang="sk-SK" altLang="en-US" sz="2400"/>
              <a:t>Účtovná jednotka účtuje a vykazuje skutočnosti v účtovnom období, s ktorým časovo a vecne súvisia</a:t>
            </a:r>
          </a:p>
          <a:p>
            <a:pPr eaLnBrk="1" hangingPunct="1">
              <a:lnSpc>
                <a:spcPct val="90000"/>
              </a:lnSpc>
            </a:pPr>
            <a:r>
              <a:rPr lang="sk-SK" altLang="en-US" sz="2400"/>
              <a:t>Účtovným obdobím na Slovensku môže byť kalendárny rok alebo hospodársky rok (12 mesiacov po sebe)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8E46315F-79E3-4D8D-850A-FD22C958649B}"/>
              </a:ext>
            </a:extLst>
          </p:cNvPr>
          <p:cNvSpPr>
            <a:spLocks noGrp="1"/>
          </p:cNvSpPr>
          <p:nvPr>
            <p:ph type="ftr" sz="quarter" idx="11"/>
          </p:nvPr>
        </p:nvSpPr>
        <p:spPr/>
        <p:txBody>
          <a:bodyPr/>
          <a:lstStyle/>
          <a:p>
            <a:pPr>
              <a:defRPr/>
            </a:pPr>
            <a:r>
              <a:rPr lang="sk-SK"/>
              <a:t>Princípy účtovníctva</a:t>
            </a:r>
          </a:p>
        </p:txBody>
      </p:sp>
      <p:sp>
        <p:nvSpPr>
          <p:cNvPr id="18435" name="Zástupný symbol čísla snímky 5">
            <a:extLst>
              <a:ext uri="{FF2B5EF4-FFF2-40B4-BE49-F238E27FC236}">
                <a16:creationId xmlns:a16="http://schemas.microsoft.com/office/drawing/2014/main" id="{5BFE4834-B5A1-47E4-AB1C-C14B77743E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DC750C08-73E5-4055-833F-A80BA2D09F8C}" type="slidenum">
              <a:rPr lang="sk-SK" altLang="sk-SK" sz="1400" smtClean="0"/>
              <a:pPr>
                <a:spcBef>
                  <a:spcPct val="0"/>
                </a:spcBef>
                <a:buFontTx/>
                <a:buNone/>
              </a:pPr>
              <a:t>8</a:t>
            </a:fld>
            <a:endParaRPr lang="sk-SK" altLang="sk-SK" sz="1400"/>
          </a:p>
        </p:txBody>
      </p:sp>
      <p:sp>
        <p:nvSpPr>
          <p:cNvPr id="18436" name="Rectangle 2">
            <a:extLst>
              <a:ext uri="{FF2B5EF4-FFF2-40B4-BE49-F238E27FC236}">
                <a16:creationId xmlns:a16="http://schemas.microsoft.com/office/drawing/2014/main" id="{7750445D-8F36-4D2E-B155-3F072411CF40}"/>
              </a:ext>
            </a:extLst>
          </p:cNvPr>
          <p:cNvSpPr>
            <a:spLocks noGrp="1" noChangeArrowheads="1"/>
          </p:cNvSpPr>
          <p:nvPr>
            <p:ph type="title"/>
          </p:nvPr>
        </p:nvSpPr>
        <p:spPr>
          <a:xfrm>
            <a:off x="468313" y="188913"/>
            <a:ext cx="8229600" cy="777875"/>
          </a:xfrm>
        </p:spPr>
        <p:txBody>
          <a:bodyPr/>
          <a:lstStyle/>
          <a:p>
            <a:pPr eaLnBrk="1" hangingPunct="1"/>
            <a:r>
              <a:rPr lang="en-US" altLang="en-US" sz="3200" b="1">
                <a:solidFill>
                  <a:srgbClr val="3D1FD3"/>
                </a:solidFill>
              </a:rPr>
              <a:t>Preukázateľnosť účtovníctva</a:t>
            </a:r>
            <a:endParaRPr lang="sk-SK" altLang="en-US" sz="3200" b="1">
              <a:solidFill>
                <a:srgbClr val="3D1FD3"/>
              </a:solidFill>
            </a:endParaRPr>
          </a:p>
        </p:txBody>
      </p:sp>
      <p:sp>
        <p:nvSpPr>
          <p:cNvPr id="18437" name="Rectangle 3">
            <a:extLst>
              <a:ext uri="{FF2B5EF4-FFF2-40B4-BE49-F238E27FC236}">
                <a16:creationId xmlns:a16="http://schemas.microsoft.com/office/drawing/2014/main" id="{38B405D1-0FC8-4F6D-BA91-B77DEABC39FA}"/>
              </a:ext>
            </a:extLst>
          </p:cNvPr>
          <p:cNvSpPr>
            <a:spLocks noGrp="1" noChangeArrowheads="1"/>
          </p:cNvSpPr>
          <p:nvPr>
            <p:ph type="body" idx="1"/>
          </p:nvPr>
        </p:nvSpPr>
        <p:spPr>
          <a:xfrm>
            <a:off x="468313" y="908050"/>
            <a:ext cx="8229600" cy="5400675"/>
          </a:xfrm>
        </p:spPr>
        <p:txBody>
          <a:bodyPr/>
          <a:lstStyle/>
          <a:p>
            <a:pPr eaLnBrk="1" hangingPunct="1">
              <a:lnSpc>
                <a:spcPct val="80000"/>
              </a:lnSpc>
            </a:pPr>
            <a:r>
              <a:rPr lang="sk-SK" altLang="en-US" sz="2200"/>
              <a:t>Účtovníctvo sa musí viesť ako sústava účtovných záznamov. Účtovnými záznamami sú najmä účtovné doklady, účtovné zápisy, účtovné knihy, odpisový plán, inventúrne súpisy, účtový rozvrh, účtovná závierka a výročná správa. Súhrn všetkých účtovných záznamov tvorí účtovnú dokumentáciu</a:t>
            </a:r>
          </a:p>
          <a:p>
            <a:pPr eaLnBrk="1" hangingPunct="1">
              <a:lnSpc>
                <a:spcPct val="80000"/>
              </a:lnSpc>
            </a:pPr>
            <a:r>
              <a:rPr lang="sk-SK" altLang="en-US" sz="2200"/>
              <a:t>Každú informáciu uvedenú v účtovnej závierke musí účtovná jednotka dokázať zdokumentovať</a:t>
            </a:r>
          </a:p>
          <a:p>
            <a:pPr eaLnBrk="1" hangingPunct="1">
              <a:lnSpc>
                <a:spcPct val="80000"/>
              </a:lnSpc>
            </a:pPr>
            <a:r>
              <a:rPr lang="sk-SK" altLang="en-US" sz="2200"/>
              <a:t>Účtovníctvo účtovnej jednotky je preukázateľné, ak sú preuká-zateľné všetky účtovné záznamy a účtovná jednotka vykonala inventarizáciu</a:t>
            </a:r>
          </a:p>
          <a:p>
            <a:pPr eaLnBrk="1" hangingPunct="1">
              <a:lnSpc>
                <a:spcPct val="80000"/>
              </a:lnSpc>
            </a:pPr>
            <a:r>
              <a:rPr lang="sk-SK" altLang="en-US" sz="2200"/>
              <a:t>Preukázateľný účtovný záznam je taký účtovný záznam, ktorého obsah priamo alebo nepriamo dokazuje predmetnú skutočnosť. Napríklad výpis z bankového účtu priamo dokazuje stav peňažných prostriedkov na príslušnom účte v banke. Súvaha cez položku “účty v bankách”, dokazuje stav peňažných prostriedkov nepriamo pomocou účtovných dokladov</a:t>
            </a:r>
          </a:p>
          <a:p>
            <a:pPr eaLnBrk="1" hangingPunct="1">
              <a:lnSpc>
                <a:spcPct val="80000"/>
              </a:lnSpc>
            </a:pPr>
            <a:r>
              <a:rPr lang="sk-SK" altLang="en-US" sz="2200"/>
              <a:t>Preukázateľnosť účtovníctva sa zabezpečuje aj vykonaním inventarizácie ku dňu, ku ktorému sa zostavuje účtovná závierka. Inventarizáciou sa overuje vecná správnosť účtovníctva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53A2B63-4DC7-468D-9FF8-2BB0CAEAB42A}"/>
              </a:ext>
            </a:extLst>
          </p:cNvPr>
          <p:cNvSpPr>
            <a:spLocks noGrp="1"/>
          </p:cNvSpPr>
          <p:nvPr>
            <p:ph type="ftr" sz="quarter" idx="11"/>
          </p:nvPr>
        </p:nvSpPr>
        <p:spPr/>
        <p:txBody>
          <a:bodyPr/>
          <a:lstStyle/>
          <a:p>
            <a:pPr>
              <a:defRPr/>
            </a:pPr>
            <a:r>
              <a:rPr lang="sk-SK"/>
              <a:t>Princípy účtovníctva</a:t>
            </a:r>
          </a:p>
        </p:txBody>
      </p:sp>
      <p:sp>
        <p:nvSpPr>
          <p:cNvPr id="20483" name="Zástupný symbol čísla snímky 5">
            <a:extLst>
              <a:ext uri="{FF2B5EF4-FFF2-40B4-BE49-F238E27FC236}">
                <a16:creationId xmlns:a16="http://schemas.microsoft.com/office/drawing/2014/main" id="{1F70EB3C-9B27-4588-8584-29D7AE6CB38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04256FFB-6D66-4C2D-957E-E7858A84B4EB}" type="slidenum">
              <a:rPr lang="sk-SK" altLang="sk-SK" sz="1400" smtClean="0"/>
              <a:pPr>
                <a:spcBef>
                  <a:spcPct val="0"/>
                </a:spcBef>
                <a:buFontTx/>
                <a:buNone/>
              </a:pPr>
              <a:t>9</a:t>
            </a:fld>
            <a:endParaRPr lang="sk-SK" altLang="sk-SK" sz="1400"/>
          </a:p>
        </p:txBody>
      </p:sp>
      <p:sp>
        <p:nvSpPr>
          <p:cNvPr id="20484" name="Rectangle 2">
            <a:extLst>
              <a:ext uri="{FF2B5EF4-FFF2-40B4-BE49-F238E27FC236}">
                <a16:creationId xmlns:a16="http://schemas.microsoft.com/office/drawing/2014/main" id="{7926EB9E-E1AA-4B4D-8A13-1BD015E83A55}"/>
              </a:ext>
            </a:extLst>
          </p:cNvPr>
          <p:cNvSpPr>
            <a:spLocks noGrp="1" noChangeArrowheads="1"/>
          </p:cNvSpPr>
          <p:nvPr>
            <p:ph type="title"/>
          </p:nvPr>
        </p:nvSpPr>
        <p:spPr>
          <a:xfrm>
            <a:off x="457200" y="274638"/>
            <a:ext cx="8229600" cy="777875"/>
          </a:xfrm>
        </p:spPr>
        <p:txBody>
          <a:bodyPr/>
          <a:lstStyle/>
          <a:p>
            <a:pPr eaLnBrk="1" hangingPunct="1"/>
            <a:r>
              <a:rPr lang="en-US" altLang="en-US" sz="3200" b="1">
                <a:solidFill>
                  <a:srgbClr val="3D1FD3"/>
                </a:solidFill>
              </a:rPr>
              <a:t>Účtovné zásady</a:t>
            </a:r>
            <a:endParaRPr lang="sk-SK" altLang="en-US" sz="3200" b="1">
              <a:solidFill>
                <a:srgbClr val="3D1FD3"/>
              </a:solidFill>
            </a:endParaRPr>
          </a:p>
        </p:txBody>
      </p:sp>
      <p:sp>
        <p:nvSpPr>
          <p:cNvPr id="20485" name="Rectangle 3">
            <a:extLst>
              <a:ext uri="{FF2B5EF4-FFF2-40B4-BE49-F238E27FC236}">
                <a16:creationId xmlns:a16="http://schemas.microsoft.com/office/drawing/2014/main" id="{6152B7B9-0FF0-4537-8D98-7211DBA8985B}"/>
              </a:ext>
            </a:extLst>
          </p:cNvPr>
          <p:cNvSpPr>
            <a:spLocks noGrp="1" noChangeArrowheads="1"/>
          </p:cNvSpPr>
          <p:nvPr>
            <p:ph type="body" idx="1"/>
          </p:nvPr>
        </p:nvSpPr>
        <p:spPr>
          <a:xfrm>
            <a:off x="457200" y="1125538"/>
            <a:ext cx="8229600" cy="5000625"/>
          </a:xfrm>
        </p:spPr>
        <p:txBody>
          <a:bodyPr/>
          <a:lstStyle/>
          <a:p>
            <a:pPr eaLnBrk="1" hangingPunct="1">
              <a:lnSpc>
                <a:spcPct val="80000"/>
              </a:lnSpc>
            </a:pPr>
            <a:r>
              <a:rPr lang="sk-SK" altLang="en-US" sz="2400"/>
              <a:t>Základnou zásadou účtovníctva je zásada verného a pravdivého zobrazenia skutočností, ktoré sú predmetom účtovníctva (true and fair view)</a:t>
            </a:r>
          </a:p>
          <a:p>
            <a:pPr eaLnBrk="1" hangingPunct="1">
              <a:lnSpc>
                <a:spcPct val="80000"/>
              </a:lnSpc>
            </a:pPr>
            <a:r>
              <a:rPr lang="sk-SK" altLang="en-US" sz="2400"/>
              <a:t>Ak použité účtovné postupy nevedú k vernému a pravdivému zobrazeniu skutočností, musí účtovná jednotka tento nedostatok odstrániť, a to aj za cenu nedodržania niektorých iných zásad, pokiaľ ich dodržanie spôsobuje tento nedostatok</a:t>
            </a:r>
          </a:p>
          <a:p>
            <a:pPr eaLnBrk="1" hangingPunct="1">
              <a:lnSpc>
                <a:spcPct val="80000"/>
              </a:lnSpc>
            </a:pPr>
            <a:r>
              <a:rPr lang="sk-SK" altLang="en-US" sz="2400"/>
              <a:t>Zásada verného a pravdivého zobrazenia skutočností je nadradená všetkým ostatným zásadám a možno ju označiť za najvyšší princíp podvojného účtovníctva. Tento princíp sa prakticky napĺňa dodržiavaním všetkých ostatných účtovných zásad aplikovaných v podmienkach účtovnej jednotky</a:t>
            </a:r>
          </a:p>
          <a:p>
            <a:pPr eaLnBrk="1" hangingPunct="1">
              <a:lnSpc>
                <a:spcPct val="80000"/>
              </a:lnSpc>
            </a:pPr>
            <a:r>
              <a:rPr lang="sk-SK" altLang="en-US" sz="2400"/>
              <a:t>Poznámka: Koncepčný rámec IASB spomína charakteristiku „true and fair view“, ale explicitne uvádza, že sa priamo s takýmito pojmami nezaoberá</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44E87E39-AA70-447B-A4A1-E452F1084506}"/>
              </a:ext>
            </a:extLst>
          </p:cNvPr>
          <p:cNvSpPr>
            <a:spLocks noGrp="1"/>
          </p:cNvSpPr>
          <p:nvPr>
            <p:ph type="ftr" sz="quarter" idx="11"/>
          </p:nvPr>
        </p:nvSpPr>
        <p:spPr/>
        <p:txBody>
          <a:bodyPr/>
          <a:lstStyle/>
          <a:p>
            <a:pPr>
              <a:defRPr/>
            </a:pPr>
            <a:r>
              <a:rPr lang="sk-SK"/>
              <a:t>Princípy účtovníctva</a:t>
            </a:r>
          </a:p>
        </p:txBody>
      </p:sp>
      <p:sp>
        <p:nvSpPr>
          <p:cNvPr id="22531" name="Zástupný symbol čísla snímky 5">
            <a:extLst>
              <a:ext uri="{FF2B5EF4-FFF2-40B4-BE49-F238E27FC236}">
                <a16:creationId xmlns:a16="http://schemas.microsoft.com/office/drawing/2014/main" id="{73973512-7EEC-45C8-BABE-0804BDFC5CC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38786239-9FC8-47DA-8252-1CCB0DCB2323}" type="slidenum">
              <a:rPr lang="sk-SK" altLang="sk-SK" sz="1400" smtClean="0"/>
              <a:pPr>
                <a:spcBef>
                  <a:spcPct val="0"/>
                </a:spcBef>
                <a:buFontTx/>
                <a:buNone/>
              </a:pPr>
              <a:t>10</a:t>
            </a:fld>
            <a:endParaRPr lang="sk-SK" altLang="sk-SK" sz="1400"/>
          </a:p>
        </p:txBody>
      </p:sp>
      <p:sp>
        <p:nvSpPr>
          <p:cNvPr id="22532" name="Rectangle 2">
            <a:extLst>
              <a:ext uri="{FF2B5EF4-FFF2-40B4-BE49-F238E27FC236}">
                <a16:creationId xmlns:a16="http://schemas.microsoft.com/office/drawing/2014/main" id="{D3863717-2F7E-4556-8D85-C89035D5782C}"/>
              </a:ext>
            </a:extLst>
          </p:cNvPr>
          <p:cNvSpPr>
            <a:spLocks noGrp="1" noChangeArrowheads="1"/>
          </p:cNvSpPr>
          <p:nvPr>
            <p:ph type="title"/>
          </p:nvPr>
        </p:nvSpPr>
        <p:spPr>
          <a:xfrm>
            <a:off x="457200" y="274638"/>
            <a:ext cx="8229600" cy="706437"/>
          </a:xfrm>
        </p:spPr>
        <p:txBody>
          <a:bodyPr/>
          <a:lstStyle/>
          <a:p>
            <a:pPr eaLnBrk="1" hangingPunct="1"/>
            <a:r>
              <a:rPr lang="sk-SK" altLang="en-US" sz="3200" b="1">
                <a:solidFill>
                  <a:srgbClr val="3D1FD3"/>
                </a:solidFill>
              </a:rPr>
              <a:t>Prehľad účtovných zásad</a:t>
            </a:r>
          </a:p>
        </p:txBody>
      </p:sp>
      <p:sp>
        <p:nvSpPr>
          <p:cNvPr id="22533" name="Rectangle 3">
            <a:extLst>
              <a:ext uri="{FF2B5EF4-FFF2-40B4-BE49-F238E27FC236}">
                <a16:creationId xmlns:a16="http://schemas.microsoft.com/office/drawing/2014/main" id="{C7DBBE94-D027-45B2-8D59-9CF34E1C58A4}"/>
              </a:ext>
            </a:extLst>
          </p:cNvPr>
          <p:cNvSpPr>
            <a:spLocks noGrp="1" noChangeArrowheads="1"/>
          </p:cNvSpPr>
          <p:nvPr>
            <p:ph type="body" idx="1"/>
          </p:nvPr>
        </p:nvSpPr>
        <p:spPr>
          <a:xfrm>
            <a:off x="457200" y="1052513"/>
            <a:ext cx="8229600" cy="5073650"/>
          </a:xfrm>
        </p:spPr>
        <p:txBody>
          <a:bodyPr/>
          <a:lstStyle/>
          <a:p>
            <a:pPr marL="0" indent="0" eaLnBrk="1" hangingPunct="1">
              <a:lnSpc>
                <a:spcPct val="90000"/>
              </a:lnSpc>
              <a:buFontTx/>
              <a:buNone/>
            </a:pPr>
            <a:r>
              <a:rPr lang="sk-SK" altLang="en-US" sz="2400"/>
              <a:t>Za základné všeobecne uznávané účtovné zásady sa považujú </a:t>
            </a:r>
          </a:p>
          <a:p>
            <a:pPr lvl="1" eaLnBrk="1" hangingPunct="1">
              <a:lnSpc>
                <a:spcPct val="90000"/>
              </a:lnSpc>
            </a:pPr>
            <a:r>
              <a:rPr lang="sk-SK" altLang="en-US" sz="2000"/>
              <a:t>zásada bilančnej kontinuity</a:t>
            </a:r>
          </a:p>
          <a:p>
            <a:pPr lvl="1" eaLnBrk="1" hangingPunct="1">
              <a:lnSpc>
                <a:spcPct val="90000"/>
              </a:lnSpc>
            </a:pPr>
            <a:r>
              <a:rPr lang="sk-SK" altLang="en-US" sz="2000"/>
              <a:t>kontinuita v používaní účtovných zásad a účtovných metód (consistency)</a:t>
            </a:r>
          </a:p>
          <a:p>
            <a:pPr lvl="1" eaLnBrk="1" hangingPunct="1">
              <a:lnSpc>
                <a:spcPct val="90000"/>
              </a:lnSpc>
            </a:pPr>
            <a:r>
              <a:rPr lang="sk-SK" altLang="en-US" sz="2000"/>
              <a:t>prednosť podstaty pred formou (substance over form)</a:t>
            </a:r>
          </a:p>
          <a:p>
            <a:pPr lvl="1" eaLnBrk="1" hangingPunct="1">
              <a:lnSpc>
                <a:spcPct val="90000"/>
              </a:lnSpc>
            </a:pPr>
            <a:r>
              <a:rPr lang="sk-SK" altLang="en-US" sz="2000"/>
              <a:t>zákaz kompenzácie (vzájomného vyrovnávania) majetku a záväzkov, nákladov a výnosov, príjmov a výdavkov (no offsetting)</a:t>
            </a:r>
          </a:p>
          <a:p>
            <a:pPr lvl="1" eaLnBrk="1" hangingPunct="1">
              <a:lnSpc>
                <a:spcPct val="90000"/>
              </a:lnSpc>
            </a:pPr>
            <a:r>
              <a:rPr lang="sk-SK" altLang="en-US" sz="2000"/>
              <a:t>zohľadnenie všetkých nákladov a výnosov v účtovnom období, v ktorom vznikli, bez ohľadu na deň ich úhrady, inkasa, alebo na deň vyrovnania iným spôsobom (accrual basis)</a:t>
            </a:r>
          </a:p>
          <a:p>
            <a:pPr lvl="1" eaLnBrk="1" hangingPunct="1">
              <a:lnSpc>
                <a:spcPct val="90000"/>
              </a:lnSpc>
            </a:pPr>
            <a:r>
              <a:rPr lang="sk-SK" altLang="en-US" sz="2000"/>
              <a:t>nepretržitosť pokračovania v činnosti (going concern)</a:t>
            </a:r>
          </a:p>
          <a:p>
            <a:pPr lvl="1" eaLnBrk="1" hangingPunct="1">
              <a:lnSpc>
                <a:spcPct val="90000"/>
              </a:lnSpc>
            </a:pPr>
            <a:r>
              <a:rPr lang="sk-SK" altLang="en-US" sz="2000"/>
              <a:t>oceňovacie zásady (basis of valuation)</a:t>
            </a:r>
          </a:p>
          <a:p>
            <a:pPr lvl="1" eaLnBrk="1" hangingPunct="1">
              <a:lnSpc>
                <a:spcPct val="90000"/>
              </a:lnSpc>
            </a:pPr>
            <a:r>
              <a:rPr lang="sk-SK" altLang="en-US" sz="2000"/>
              <a:t>zásada opatrnosti (prudence)</a:t>
            </a:r>
          </a:p>
          <a:p>
            <a:pPr lvl="1" eaLnBrk="1" hangingPunct="1">
              <a:lnSpc>
                <a:spcPct val="90000"/>
              </a:lnSpc>
            </a:pPr>
            <a:r>
              <a:rPr lang="sk-SK" altLang="en-US" sz="2000"/>
              <a:t>vecné a časové priraďovanie nákladov k výnosom (matching)</a:t>
            </a:r>
          </a:p>
          <a:p>
            <a:pPr lvl="1" eaLnBrk="1" hangingPunct="1">
              <a:lnSpc>
                <a:spcPct val="90000"/>
              </a:lnSpc>
            </a:pPr>
            <a:r>
              <a:rPr lang="sk-SK" altLang="en-US" sz="2000"/>
              <a:t>princíp vysvetľovania (objasňovania, osvetľovania) hodnoty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98729D2-8605-48B7-BD1F-225F4BED2F7F}"/>
              </a:ext>
            </a:extLst>
          </p:cNvPr>
          <p:cNvSpPr>
            <a:spLocks noGrp="1"/>
          </p:cNvSpPr>
          <p:nvPr>
            <p:ph type="ftr" sz="quarter" idx="11"/>
          </p:nvPr>
        </p:nvSpPr>
        <p:spPr/>
        <p:txBody>
          <a:bodyPr/>
          <a:lstStyle/>
          <a:p>
            <a:pPr>
              <a:defRPr/>
            </a:pPr>
            <a:r>
              <a:rPr lang="sk-SK"/>
              <a:t>Princípy účtovníctva</a:t>
            </a:r>
          </a:p>
        </p:txBody>
      </p:sp>
      <p:sp>
        <p:nvSpPr>
          <p:cNvPr id="24579" name="Zástupný symbol čísla snímky 5">
            <a:extLst>
              <a:ext uri="{FF2B5EF4-FFF2-40B4-BE49-F238E27FC236}">
                <a16:creationId xmlns:a16="http://schemas.microsoft.com/office/drawing/2014/main" id="{058869CF-5394-4421-998D-9BB6ABA5AA15}"/>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FEEDF926-9EC6-40D6-BF18-171034B95A6E}" type="slidenum">
              <a:rPr lang="sk-SK" altLang="sk-SK" sz="1400" smtClean="0"/>
              <a:pPr>
                <a:spcBef>
                  <a:spcPct val="0"/>
                </a:spcBef>
                <a:buFontTx/>
                <a:buNone/>
              </a:pPr>
              <a:t>11</a:t>
            </a:fld>
            <a:endParaRPr lang="sk-SK" altLang="sk-SK" sz="1400"/>
          </a:p>
        </p:txBody>
      </p:sp>
      <p:sp>
        <p:nvSpPr>
          <p:cNvPr id="24580" name="Rectangle 2">
            <a:extLst>
              <a:ext uri="{FF2B5EF4-FFF2-40B4-BE49-F238E27FC236}">
                <a16:creationId xmlns:a16="http://schemas.microsoft.com/office/drawing/2014/main" id="{161D3B14-4A5E-4F29-82CD-74D9CA3DE645}"/>
              </a:ext>
            </a:extLst>
          </p:cNvPr>
          <p:cNvSpPr>
            <a:spLocks noGrp="1" noChangeArrowheads="1"/>
          </p:cNvSpPr>
          <p:nvPr>
            <p:ph type="title"/>
          </p:nvPr>
        </p:nvSpPr>
        <p:spPr/>
        <p:txBody>
          <a:bodyPr/>
          <a:lstStyle/>
          <a:p>
            <a:pPr eaLnBrk="1" hangingPunct="1"/>
            <a:r>
              <a:rPr lang="sk-SK" altLang="en-US" sz="3200" b="1">
                <a:solidFill>
                  <a:srgbClr val="3D1FD3"/>
                </a:solidFill>
              </a:rPr>
              <a:t>Zásada bilančnej kontinuity</a:t>
            </a:r>
          </a:p>
        </p:txBody>
      </p:sp>
      <p:sp>
        <p:nvSpPr>
          <p:cNvPr id="24581" name="Rectangle 3">
            <a:extLst>
              <a:ext uri="{FF2B5EF4-FFF2-40B4-BE49-F238E27FC236}">
                <a16:creationId xmlns:a16="http://schemas.microsoft.com/office/drawing/2014/main" id="{AF535C7B-F636-4D2C-8263-59B611127E99}"/>
              </a:ext>
            </a:extLst>
          </p:cNvPr>
          <p:cNvSpPr>
            <a:spLocks noGrp="1" noChangeArrowheads="1"/>
          </p:cNvSpPr>
          <p:nvPr>
            <p:ph type="body" idx="1"/>
          </p:nvPr>
        </p:nvSpPr>
        <p:spPr>
          <a:xfrm>
            <a:off x="457200" y="1600200"/>
            <a:ext cx="8229600" cy="3844925"/>
          </a:xfrm>
        </p:spPr>
        <p:txBody>
          <a:bodyPr/>
          <a:lstStyle/>
          <a:p>
            <a:pPr eaLnBrk="1" hangingPunct="1"/>
            <a:r>
              <a:rPr lang="sk-SK" altLang="en-US" sz="2400"/>
              <a:t>Konečné zostatky účtov, ktoré sa vykazujú v súvahe k poslednému dňu účtovného obdobia, musia byť zhodné so začiatočnými stavmi týchto účtov k prvému dňu bezprostredne nasledujúceho účtovného obdobia</a:t>
            </a:r>
          </a:p>
          <a:p>
            <a:pPr eaLnBrk="1" hangingPunct="1"/>
            <a:r>
              <a:rPr lang="sk-SK" altLang="en-US" sz="2400"/>
              <a:t>Na Slovensku sa táto zásada technicky zabezpečuje prostredníctvom uzávierkových účtov, a to: </a:t>
            </a:r>
          </a:p>
          <a:p>
            <a:pPr lvl="1" eaLnBrk="1" hangingPunct="1"/>
            <a:r>
              <a:rPr lang="sk-SK" altLang="en-US" sz="2000" i="1"/>
              <a:t>Konečného účtu súvahového</a:t>
            </a:r>
            <a:r>
              <a:rPr lang="sk-SK" altLang="en-US" sz="2000"/>
              <a:t> k poslednému dňu účtovného obdobia </a:t>
            </a:r>
          </a:p>
          <a:p>
            <a:pPr lvl="1" eaLnBrk="1" hangingPunct="1"/>
            <a:r>
              <a:rPr lang="sk-SK" altLang="en-US" sz="2000" i="1"/>
              <a:t>Začiatočného účtu súvahového</a:t>
            </a:r>
            <a:r>
              <a:rPr lang="sk-SK" altLang="en-US" sz="2000"/>
              <a:t> k prvému dňu nasledujúceho účtovného obdobia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6523928-A451-4632-BB3B-E7087282671B}"/>
              </a:ext>
            </a:extLst>
          </p:cNvPr>
          <p:cNvSpPr>
            <a:spLocks noGrp="1"/>
          </p:cNvSpPr>
          <p:nvPr>
            <p:ph type="ftr" sz="quarter" idx="11"/>
          </p:nvPr>
        </p:nvSpPr>
        <p:spPr/>
        <p:txBody>
          <a:bodyPr/>
          <a:lstStyle/>
          <a:p>
            <a:pPr>
              <a:defRPr/>
            </a:pPr>
            <a:r>
              <a:rPr lang="sk-SK"/>
              <a:t>Princípy účtovníctva</a:t>
            </a:r>
          </a:p>
        </p:txBody>
      </p:sp>
      <p:sp>
        <p:nvSpPr>
          <p:cNvPr id="26627" name="Zástupný symbol čísla snímky 5">
            <a:extLst>
              <a:ext uri="{FF2B5EF4-FFF2-40B4-BE49-F238E27FC236}">
                <a16:creationId xmlns:a16="http://schemas.microsoft.com/office/drawing/2014/main" id="{92137442-F089-455B-A6B0-8F44A6AFDBF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D1232A39-6555-43FA-B2FF-B3CEE02C98B0}" type="slidenum">
              <a:rPr lang="sk-SK" altLang="sk-SK" sz="1400" smtClean="0"/>
              <a:pPr>
                <a:spcBef>
                  <a:spcPct val="0"/>
                </a:spcBef>
                <a:buFontTx/>
                <a:buNone/>
              </a:pPr>
              <a:t>12</a:t>
            </a:fld>
            <a:endParaRPr lang="sk-SK" altLang="sk-SK" sz="1400"/>
          </a:p>
        </p:txBody>
      </p:sp>
      <p:sp>
        <p:nvSpPr>
          <p:cNvPr id="26628" name="Rectangle 2">
            <a:extLst>
              <a:ext uri="{FF2B5EF4-FFF2-40B4-BE49-F238E27FC236}">
                <a16:creationId xmlns:a16="http://schemas.microsoft.com/office/drawing/2014/main" id="{09F68AC8-5735-4CA3-806B-E0DCBC821269}"/>
              </a:ext>
            </a:extLst>
          </p:cNvPr>
          <p:cNvSpPr>
            <a:spLocks noGrp="1" noChangeArrowheads="1"/>
          </p:cNvSpPr>
          <p:nvPr>
            <p:ph type="title"/>
          </p:nvPr>
        </p:nvSpPr>
        <p:spPr>
          <a:xfrm>
            <a:off x="457200" y="274638"/>
            <a:ext cx="8229600" cy="922337"/>
          </a:xfrm>
        </p:spPr>
        <p:txBody>
          <a:bodyPr/>
          <a:lstStyle/>
          <a:p>
            <a:pPr eaLnBrk="1" hangingPunct="1"/>
            <a:r>
              <a:rPr lang="sk-SK" altLang="en-US" sz="3200" b="1">
                <a:solidFill>
                  <a:srgbClr val="3D1FD3"/>
                </a:solidFill>
              </a:rPr>
              <a:t>Kontinuita v používaní účtovných zásad a účtovných metód</a:t>
            </a:r>
          </a:p>
        </p:txBody>
      </p:sp>
      <p:sp>
        <p:nvSpPr>
          <p:cNvPr id="26629" name="Rectangle 3">
            <a:extLst>
              <a:ext uri="{FF2B5EF4-FFF2-40B4-BE49-F238E27FC236}">
                <a16:creationId xmlns:a16="http://schemas.microsoft.com/office/drawing/2014/main" id="{FFEC5300-D70F-4E50-BF63-FBF8C43454BC}"/>
              </a:ext>
            </a:extLst>
          </p:cNvPr>
          <p:cNvSpPr>
            <a:spLocks noGrp="1" noChangeArrowheads="1"/>
          </p:cNvSpPr>
          <p:nvPr>
            <p:ph type="body" idx="1"/>
          </p:nvPr>
        </p:nvSpPr>
        <p:spPr>
          <a:xfrm>
            <a:off x="457200" y="1412875"/>
            <a:ext cx="8229600" cy="4713288"/>
          </a:xfrm>
        </p:spPr>
        <p:txBody>
          <a:bodyPr/>
          <a:lstStyle/>
          <a:p>
            <a:pPr eaLnBrk="1" hangingPunct="1">
              <a:lnSpc>
                <a:spcPct val="80000"/>
              </a:lnSpc>
            </a:pPr>
            <a:r>
              <a:rPr lang="sk-SK" altLang="en-US" sz="2400"/>
              <a:t>Informácie v účtovných závierkach zostavených v bezpro-stredne za sebou nasledujúcich účtovných obdobiach musia byť porovnateľné</a:t>
            </a:r>
          </a:p>
          <a:p>
            <a:pPr eaLnBrk="1" hangingPunct="1">
              <a:lnSpc>
                <a:spcPct val="80000"/>
              </a:lnSpc>
            </a:pPr>
            <a:r>
              <a:rPr lang="sk-SK" altLang="en-US" sz="2400"/>
              <a:t>Kontinuita v používaní účtovných zásad a účtovných metód sa prejavuje</a:t>
            </a:r>
          </a:p>
          <a:p>
            <a:pPr lvl="1" eaLnBrk="1" hangingPunct="1">
              <a:lnSpc>
                <a:spcPct val="80000"/>
              </a:lnSpc>
            </a:pPr>
            <a:r>
              <a:rPr lang="sk-SK" altLang="en-US" sz="2000"/>
              <a:t>v zabezpečení formálnej kontinuity – ide o rovnaké usporiadanie položiek účtovnej závierky a ich rovnakú prezentáciu v každom účtovnom období</a:t>
            </a:r>
          </a:p>
          <a:p>
            <a:pPr lvl="1" eaLnBrk="1" hangingPunct="1">
              <a:lnSpc>
                <a:spcPct val="80000"/>
              </a:lnSpc>
            </a:pPr>
            <a:r>
              <a:rPr lang="sk-SK" altLang="en-US" sz="2000"/>
              <a:t>v zabezpečení vecnej kontinuity – ide o používanie rovnakej právnej úpravy a používanie rovnakých spôsobov oceňovania a postupov účtovania počas celého účtovného obdobia a v po sebe idúcich účtovných obdobiach</a:t>
            </a:r>
          </a:p>
          <a:p>
            <a:pPr eaLnBrk="1" hangingPunct="1">
              <a:lnSpc>
                <a:spcPct val="80000"/>
              </a:lnSpc>
            </a:pPr>
            <a:r>
              <a:rPr lang="sk-SK" altLang="en-US" sz="2400"/>
              <a:t>Ak v dôsledku uplatnenia zásady verného a pravdivého zobra-zenia skutočností účtovná jednotka zmení používané účtovné zásady a účtovné metódy, musí tieto používať od prvého dňa účtovného obdobia. O zmene informuje v poznámkach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6B0B53B7-C0B4-455D-9CD1-A57BEC979673}"/>
              </a:ext>
            </a:extLst>
          </p:cNvPr>
          <p:cNvSpPr>
            <a:spLocks noGrp="1"/>
          </p:cNvSpPr>
          <p:nvPr>
            <p:ph type="ftr" sz="quarter" idx="11"/>
          </p:nvPr>
        </p:nvSpPr>
        <p:spPr/>
        <p:txBody>
          <a:bodyPr/>
          <a:lstStyle/>
          <a:p>
            <a:pPr>
              <a:defRPr/>
            </a:pPr>
            <a:r>
              <a:rPr lang="sk-SK"/>
              <a:t>Princípy účtovníctva</a:t>
            </a:r>
          </a:p>
        </p:txBody>
      </p:sp>
      <p:sp>
        <p:nvSpPr>
          <p:cNvPr id="28675" name="Zástupný symbol čísla snímky 5">
            <a:extLst>
              <a:ext uri="{FF2B5EF4-FFF2-40B4-BE49-F238E27FC236}">
                <a16:creationId xmlns:a16="http://schemas.microsoft.com/office/drawing/2014/main" id="{0B695745-8DAA-4CB2-948A-D7EF55DC658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0E3082B0-BD43-49F0-9B9D-FCF43DE202C8}" type="slidenum">
              <a:rPr lang="sk-SK" altLang="sk-SK" sz="1400" smtClean="0"/>
              <a:pPr>
                <a:spcBef>
                  <a:spcPct val="0"/>
                </a:spcBef>
                <a:buFontTx/>
                <a:buNone/>
              </a:pPr>
              <a:t>13</a:t>
            </a:fld>
            <a:endParaRPr lang="sk-SK" altLang="sk-SK" sz="1400"/>
          </a:p>
        </p:txBody>
      </p:sp>
      <p:sp>
        <p:nvSpPr>
          <p:cNvPr id="28676" name="Rectangle 2">
            <a:extLst>
              <a:ext uri="{FF2B5EF4-FFF2-40B4-BE49-F238E27FC236}">
                <a16:creationId xmlns:a16="http://schemas.microsoft.com/office/drawing/2014/main" id="{90AF4A18-8F7F-4D3A-954A-82AC728B2374}"/>
              </a:ext>
            </a:extLst>
          </p:cNvPr>
          <p:cNvSpPr>
            <a:spLocks noGrp="1" noChangeArrowheads="1"/>
          </p:cNvSpPr>
          <p:nvPr>
            <p:ph type="title"/>
          </p:nvPr>
        </p:nvSpPr>
        <p:spPr/>
        <p:txBody>
          <a:bodyPr/>
          <a:lstStyle/>
          <a:p>
            <a:pPr eaLnBrk="1" hangingPunct="1"/>
            <a:r>
              <a:rPr lang="sk-SK" altLang="en-US" sz="3200" b="1">
                <a:solidFill>
                  <a:srgbClr val="3D1FD3"/>
                </a:solidFill>
              </a:rPr>
              <a:t>Prednosť podstaty pred formou</a:t>
            </a:r>
          </a:p>
        </p:txBody>
      </p:sp>
      <p:sp>
        <p:nvSpPr>
          <p:cNvPr id="28677" name="Rectangle 3">
            <a:extLst>
              <a:ext uri="{FF2B5EF4-FFF2-40B4-BE49-F238E27FC236}">
                <a16:creationId xmlns:a16="http://schemas.microsoft.com/office/drawing/2014/main" id="{85F8A20A-5751-4526-9449-D56724C6AC9A}"/>
              </a:ext>
            </a:extLst>
          </p:cNvPr>
          <p:cNvSpPr>
            <a:spLocks noGrp="1" noChangeArrowheads="1"/>
          </p:cNvSpPr>
          <p:nvPr>
            <p:ph type="body" idx="1"/>
          </p:nvPr>
        </p:nvSpPr>
        <p:spPr>
          <a:xfrm>
            <a:off x="457200" y="1600200"/>
            <a:ext cx="8229600" cy="3989388"/>
          </a:xfrm>
        </p:spPr>
        <p:txBody>
          <a:bodyPr/>
          <a:lstStyle/>
          <a:p>
            <a:pPr eaLnBrk="1" hangingPunct="1"/>
            <a:r>
              <a:rPr lang="sk-SK" altLang="en-US" sz="2400"/>
              <a:t>Ak majú informácie v účtovnej závierke zobrazovať transakcie a udalosti verne a pravdivo, musia sa vykazovať podľa ich podstaty a ekonomickej reality, a nie len podľa právnej formy</a:t>
            </a:r>
          </a:p>
          <a:p>
            <a:pPr eaLnBrk="1" hangingPunct="1"/>
            <a:r>
              <a:rPr lang="sk-SK" altLang="en-US" sz="2400"/>
              <a:t>Príklad: o majetku účtuje a vykazuje ho účtovná jednotka, ktorá majetok využíva, bez ohľadu na to, kto je jeho vlastníkom (napríklad auto prenajaté formou finančného prenájmu od lízingovej spoločnosti má v účtovníctve nájomca, hoci ho vlastní prenajímateľ, teda lízingová spoločnosť). Je potrebné odlíšiť vlastnícke právo k majetku a prinášanie ekonomického úžitku</a:t>
            </a:r>
            <a:r>
              <a:rPr lang="sk-SK" altLang="en-US"/>
              <a:t>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200C7587-507B-4A3E-89C3-C557A9B4D572}"/>
              </a:ext>
            </a:extLst>
          </p:cNvPr>
          <p:cNvSpPr>
            <a:spLocks noGrp="1"/>
          </p:cNvSpPr>
          <p:nvPr>
            <p:ph type="ftr" sz="quarter" idx="11"/>
          </p:nvPr>
        </p:nvSpPr>
        <p:spPr/>
        <p:txBody>
          <a:bodyPr/>
          <a:lstStyle/>
          <a:p>
            <a:pPr>
              <a:defRPr/>
            </a:pPr>
            <a:r>
              <a:rPr lang="sk-SK"/>
              <a:t>Princípy účtovníctva</a:t>
            </a:r>
          </a:p>
        </p:txBody>
      </p:sp>
      <p:sp>
        <p:nvSpPr>
          <p:cNvPr id="30723" name="Zástupný symbol čísla snímky 5">
            <a:extLst>
              <a:ext uri="{FF2B5EF4-FFF2-40B4-BE49-F238E27FC236}">
                <a16:creationId xmlns:a16="http://schemas.microsoft.com/office/drawing/2014/main" id="{ACAF3F79-572F-48ED-8ACC-F1FE83ACE80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E9B798F2-8E63-4A67-B8E0-D56C9A7FDBA8}" type="slidenum">
              <a:rPr lang="sk-SK" altLang="sk-SK" sz="1400" smtClean="0"/>
              <a:pPr>
                <a:spcBef>
                  <a:spcPct val="0"/>
                </a:spcBef>
                <a:buFontTx/>
                <a:buNone/>
              </a:pPr>
              <a:t>14</a:t>
            </a:fld>
            <a:endParaRPr lang="sk-SK" altLang="sk-SK" sz="1400"/>
          </a:p>
        </p:txBody>
      </p:sp>
      <p:sp>
        <p:nvSpPr>
          <p:cNvPr id="30724" name="Rectangle 2">
            <a:extLst>
              <a:ext uri="{FF2B5EF4-FFF2-40B4-BE49-F238E27FC236}">
                <a16:creationId xmlns:a16="http://schemas.microsoft.com/office/drawing/2014/main" id="{CACC8CF0-138B-4296-9D04-81B46A65151B}"/>
              </a:ext>
            </a:extLst>
          </p:cNvPr>
          <p:cNvSpPr>
            <a:spLocks noGrp="1" noChangeArrowheads="1"/>
          </p:cNvSpPr>
          <p:nvPr>
            <p:ph type="title"/>
          </p:nvPr>
        </p:nvSpPr>
        <p:spPr/>
        <p:txBody>
          <a:bodyPr/>
          <a:lstStyle/>
          <a:p>
            <a:pPr eaLnBrk="1" hangingPunct="1"/>
            <a:r>
              <a:rPr lang="sk-SK" altLang="en-US" sz="2800" b="1">
                <a:solidFill>
                  <a:srgbClr val="3D1FD3"/>
                </a:solidFill>
              </a:rPr>
              <a:t>Zákaz kompenzácie (vzájomného vyrovnávania) majetku a záväzkov, nákladov a výnosov, príjmov a výdavkov</a:t>
            </a:r>
          </a:p>
        </p:txBody>
      </p:sp>
      <p:sp>
        <p:nvSpPr>
          <p:cNvPr id="30725" name="Rectangle 3">
            <a:extLst>
              <a:ext uri="{FF2B5EF4-FFF2-40B4-BE49-F238E27FC236}">
                <a16:creationId xmlns:a16="http://schemas.microsoft.com/office/drawing/2014/main" id="{2605389E-433E-4CDD-84E9-7B2942CC471B}"/>
              </a:ext>
            </a:extLst>
          </p:cNvPr>
          <p:cNvSpPr>
            <a:spLocks noGrp="1" noChangeArrowheads="1"/>
          </p:cNvSpPr>
          <p:nvPr>
            <p:ph type="body" idx="1"/>
          </p:nvPr>
        </p:nvSpPr>
        <p:spPr/>
        <p:txBody>
          <a:bodyPr/>
          <a:lstStyle/>
          <a:p>
            <a:pPr eaLnBrk="1" hangingPunct="1">
              <a:lnSpc>
                <a:spcPct val="80000"/>
              </a:lnSpc>
            </a:pPr>
            <a:r>
              <a:rPr lang="sk-SK" altLang="en-US" sz="2200"/>
              <a:t>Vzájomná kompenzácia (započítanie) účinkov rôznych transakcií môže zakryť niečo z toho, čo by účtovníctvo malo vykázať</a:t>
            </a:r>
          </a:p>
          <a:p>
            <a:pPr eaLnBrk="1" hangingPunct="1">
              <a:lnSpc>
                <a:spcPct val="80000"/>
              </a:lnSpc>
            </a:pPr>
            <a:r>
              <a:rPr lang="sk-SK" altLang="en-US" sz="2200"/>
              <a:t>Kompenzácia skrýva v sebe riziká a nevedie k vernému a pravdivému obrazu. </a:t>
            </a:r>
          </a:p>
          <a:p>
            <a:pPr eaLnBrk="1" hangingPunct="1">
              <a:lnSpc>
                <a:spcPct val="80000"/>
              </a:lnSpc>
            </a:pPr>
            <a:r>
              <a:rPr lang="sk-SK" altLang="en-US" sz="2200"/>
              <a:t>Vo všetkých účtovných knihách musia byť zaznamenané všetky podrobnosti transakcií, bez vzájomných kompenzácií. Cieľom účtovníctva nie je len vykázať aká je finančná situácia podniku, ale aj zaznamenať a archivovať, ako sa podnik do tejto situácie dostal</a:t>
            </a:r>
          </a:p>
          <a:p>
            <a:pPr eaLnBrk="1" hangingPunct="1">
              <a:lnSpc>
                <a:spcPct val="80000"/>
              </a:lnSpc>
            </a:pPr>
            <a:r>
              <a:rPr lang="sk-SK" altLang="en-US" sz="2200"/>
              <a:t>Príklad: Podnik má bankový účet v jednej banke s kladným zostatkom 1 000 CU a druhý bankový účet v druhej banke so záporným zostatkom 400 CU. Pri použití kompenzácie by sa na účte zodpovedajúcom peňažným prostriedkom v bankách vykázal kladný zostatok 600 CU. Zásada zákazu kompenzácie vyžaduje, aby v súvahe bol kladný zostatok vykázaný na strane majetku a záporný zostatok vykázaný na strane záväzkov</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AB8C023A-DB4C-4BF7-A781-4A4168830AEF}"/>
              </a:ext>
            </a:extLst>
          </p:cNvPr>
          <p:cNvSpPr>
            <a:spLocks noGrp="1"/>
          </p:cNvSpPr>
          <p:nvPr>
            <p:ph type="ftr" sz="quarter" idx="11"/>
          </p:nvPr>
        </p:nvSpPr>
        <p:spPr/>
        <p:txBody>
          <a:bodyPr/>
          <a:lstStyle/>
          <a:p>
            <a:pPr>
              <a:defRPr/>
            </a:pPr>
            <a:r>
              <a:rPr lang="sk-SK"/>
              <a:t>Princípy účtovníctva</a:t>
            </a:r>
          </a:p>
        </p:txBody>
      </p:sp>
      <p:sp>
        <p:nvSpPr>
          <p:cNvPr id="32771" name="Zástupný symbol čísla snímky 5">
            <a:extLst>
              <a:ext uri="{FF2B5EF4-FFF2-40B4-BE49-F238E27FC236}">
                <a16:creationId xmlns:a16="http://schemas.microsoft.com/office/drawing/2014/main" id="{ED103F50-2166-475E-BB0F-5266FB5D67F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881F9EAB-C83F-46CA-AF8D-BD24416BD101}" type="slidenum">
              <a:rPr lang="sk-SK" altLang="sk-SK" sz="1400" smtClean="0"/>
              <a:pPr>
                <a:spcBef>
                  <a:spcPct val="0"/>
                </a:spcBef>
                <a:buFontTx/>
                <a:buNone/>
              </a:pPr>
              <a:t>15</a:t>
            </a:fld>
            <a:endParaRPr lang="sk-SK" altLang="sk-SK" sz="1400"/>
          </a:p>
        </p:txBody>
      </p:sp>
      <p:sp>
        <p:nvSpPr>
          <p:cNvPr id="32772" name="Rectangle 2">
            <a:extLst>
              <a:ext uri="{FF2B5EF4-FFF2-40B4-BE49-F238E27FC236}">
                <a16:creationId xmlns:a16="http://schemas.microsoft.com/office/drawing/2014/main" id="{690994FA-1DCA-41E5-B674-169A4387DBC9}"/>
              </a:ext>
            </a:extLst>
          </p:cNvPr>
          <p:cNvSpPr>
            <a:spLocks noGrp="1" noChangeArrowheads="1"/>
          </p:cNvSpPr>
          <p:nvPr>
            <p:ph type="title"/>
          </p:nvPr>
        </p:nvSpPr>
        <p:spPr>
          <a:xfrm>
            <a:off x="457200" y="274638"/>
            <a:ext cx="8229600" cy="1858962"/>
          </a:xfrm>
        </p:spPr>
        <p:txBody>
          <a:bodyPr/>
          <a:lstStyle/>
          <a:p>
            <a:pPr eaLnBrk="1" hangingPunct="1"/>
            <a:r>
              <a:rPr lang="sk-SK" altLang="en-US" sz="2800" b="1">
                <a:solidFill>
                  <a:srgbClr val="3D1FD3"/>
                </a:solidFill>
              </a:rPr>
              <a:t>Zohľadnenie všetkých nákladov a výnosov v účtovnom období, v ktorom vznikli, bez ohľadu na deň ich úhrady, inkasa, alebo na deň vyrovnania iným spôsobom (akruálna báza)</a:t>
            </a:r>
            <a:endParaRPr lang="sk-SK" altLang="en-US" sz="2800">
              <a:solidFill>
                <a:srgbClr val="3D1FD3"/>
              </a:solidFill>
            </a:endParaRPr>
          </a:p>
        </p:txBody>
      </p:sp>
      <p:sp>
        <p:nvSpPr>
          <p:cNvPr id="32773" name="Rectangle 3">
            <a:extLst>
              <a:ext uri="{FF2B5EF4-FFF2-40B4-BE49-F238E27FC236}">
                <a16:creationId xmlns:a16="http://schemas.microsoft.com/office/drawing/2014/main" id="{853BD343-B165-40F6-92C0-B52024C50B7C}"/>
              </a:ext>
            </a:extLst>
          </p:cNvPr>
          <p:cNvSpPr>
            <a:spLocks noGrp="1" noChangeArrowheads="1"/>
          </p:cNvSpPr>
          <p:nvPr>
            <p:ph type="body" idx="1"/>
          </p:nvPr>
        </p:nvSpPr>
        <p:spPr>
          <a:xfrm>
            <a:off x="457200" y="2349500"/>
            <a:ext cx="8229600" cy="3776663"/>
          </a:xfrm>
        </p:spPr>
        <p:txBody>
          <a:bodyPr/>
          <a:lstStyle/>
          <a:p>
            <a:pPr eaLnBrk="1" hangingPunct="1"/>
            <a:r>
              <a:rPr lang="sk-SK" altLang="en-US" sz="2400"/>
              <a:t>Akruálna báza znamená, že sa transakcie a udalosti vykazujú v čase ich vzniku (a nie v čase príjmu alebo výdavku peňažných prostriedkov alebo ich ekvivalentov) a sú vykázané v účtovnom období a vo finančných výkazoch obdobia, s ktorým súvisia</a:t>
            </a:r>
          </a:p>
          <a:p>
            <a:pPr eaLnBrk="1" hangingPunct="1"/>
            <a:r>
              <a:rPr lang="sk-SK" altLang="en-US" sz="2400"/>
              <a:t>Táto zásada odlišuje moderné účtovníctvo od účtovníctva na hotovostnej báze (cash basis accounting), v ktorom sa transakcie a udalosti zaznamenávajú v čase peňažného toku, ktorý vyvolajú</a:t>
            </a:r>
          </a:p>
          <a:p>
            <a:pPr eaLnBrk="1" hangingPunct="1"/>
            <a:endParaRPr lang="sk-SK" altLang="en-US" sz="2400"/>
          </a:p>
          <a:p>
            <a:pPr eaLnBrk="1" hangingPunct="1"/>
            <a:endParaRPr lang="sk-SK"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ED4F3271-B06E-460C-9AE4-9472FF21ACBC}"/>
              </a:ext>
            </a:extLst>
          </p:cNvPr>
          <p:cNvSpPr>
            <a:spLocks noGrp="1"/>
          </p:cNvSpPr>
          <p:nvPr>
            <p:ph type="ftr" sz="quarter" idx="11"/>
          </p:nvPr>
        </p:nvSpPr>
        <p:spPr/>
        <p:txBody>
          <a:bodyPr/>
          <a:lstStyle/>
          <a:p>
            <a:pPr>
              <a:defRPr/>
            </a:pPr>
            <a:r>
              <a:rPr lang="sk-SK"/>
              <a:t>Princípy účtovníctva</a:t>
            </a:r>
          </a:p>
        </p:txBody>
      </p:sp>
      <p:sp>
        <p:nvSpPr>
          <p:cNvPr id="34819" name="Zástupný symbol čísla snímky 5">
            <a:extLst>
              <a:ext uri="{FF2B5EF4-FFF2-40B4-BE49-F238E27FC236}">
                <a16:creationId xmlns:a16="http://schemas.microsoft.com/office/drawing/2014/main" id="{2BB74F97-A1CD-4F3D-90FC-A17AC4C372A2}"/>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12D957D4-7FD3-403A-9A84-59C6BF42D053}" type="slidenum">
              <a:rPr lang="sk-SK" altLang="sk-SK" sz="1400" smtClean="0"/>
              <a:pPr>
                <a:spcBef>
                  <a:spcPct val="0"/>
                </a:spcBef>
                <a:buFontTx/>
                <a:buNone/>
              </a:pPr>
              <a:t>16</a:t>
            </a:fld>
            <a:endParaRPr lang="sk-SK" altLang="sk-SK" sz="1400"/>
          </a:p>
        </p:txBody>
      </p:sp>
      <p:sp>
        <p:nvSpPr>
          <p:cNvPr id="34820" name="Rectangle 2">
            <a:extLst>
              <a:ext uri="{FF2B5EF4-FFF2-40B4-BE49-F238E27FC236}">
                <a16:creationId xmlns:a16="http://schemas.microsoft.com/office/drawing/2014/main" id="{B721EE06-4F64-44F5-B3A3-5280857C1C6B}"/>
              </a:ext>
            </a:extLst>
          </p:cNvPr>
          <p:cNvSpPr>
            <a:spLocks noGrp="1" noChangeArrowheads="1"/>
          </p:cNvSpPr>
          <p:nvPr>
            <p:ph type="title"/>
          </p:nvPr>
        </p:nvSpPr>
        <p:spPr/>
        <p:txBody>
          <a:bodyPr/>
          <a:lstStyle/>
          <a:p>
            <a:pPr eaLnBrk="1" hangingPunct="1"/>
            <a:r>
              <a:rPr lang="sk-SK" altLang="en-US" sz="3200" b="1">
                <a:solidFill>
                  <a:srgbClr val="3D1FD3"/>
                </a:solidFill>
              </a:rPr>
              <a:t>Nepretržitosť pokračovania v činnosti</a:t>
            </a:r>
          </a:p>
        </p:txBody>
      </p:sp>
      <p:sp>
        <p:nvSpPr>
          <p:cNvPr id="34821" name="Rectangle 3">
            <a:extLst>
              <a:ext uri="{FF2B5EF4-FFF2-40B4-BE49-F238E27FC236}">
                <a16:creationId xmlns:a16="http://schemas.microsoft.com/office/drawing/2014/main" id="{47F2ECE4-BB21-4F2B-ABD6-E781E2D0AC8D}"/>
              </a:ext>
            </a:extLst>
          </p:cNvPr>
          <p:cNvSpPr>
            <a:spLocks noGrp="1" noChangeArrowheads="1"/>
          </p:cNvSpPr>
          <p:nvPr>
            <p:ph type="body" idx="1"/>
          </p:nvPr>
        </p:nvSpPr>
        <p:spPr>
          <a:xfrm>
            <a:off x="468313" y="1628775"/>
            <a:ext cx="8229600" cy="4525963"/>
          </a:xfrm>
        </p:spPr>
        <p:txBody>
          <a:bodyPr/>
          <a:lstStyle/>
          <a:p>
            <a:pPr eaLnBrk="1" hangingPunct="1">
              <a:lnSpc>
                <a:spcPct val="90000"/>
              </a:lnSpc>
            </a:pPr>
            <a:r>
              <a:rPr lang="sk-SK" altLang="en-US" sz="2400"/>
              <a:t>Účtovná jednotka je povinná použiť účtovné zásady a účtovné metódy spôsobom, ktorý vychádza z predpokladu, že bude nepretržite pokračovať vo svojej činnosti</a:t>
            </a:r>
          </a:p>
          <a:p>
            <a:pPr eaLnBrk="1" hangingPunct="1">
              <a:lnSpc>
                <a:spcPct val="90000"/>
              </a:lnSpc>
            </a:pPr>
            <a:r>
              <a:rPr lang="sk-SK" altLang="en-US" sz="2400"/>
              <a:t>Ak má účtovná jednotka informácie o tom, že nastáva skutočnosť, ktorá by ju obmedzovala v činnosti, musí použiť tomu zodpovedajúci spôsob účtovania a informovať o tejto skutočnosti v poznámkach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3A31233A-4F42-459E-8687-47B5BF1786F2}"/>
              </a:ext>
            </a:extLst>
          </p:cNvPr>
          <p:cNvSpPr>
            <a:spLocks noGrp="1"/>
          </p:cNvSpPr>
          <p:nvPr>
            <p:ph type="ftr" sz="quarter" idx="11"/>
          </p:nvPr>
        </p:nvSpPr>
        <p:spPr/>
        <p:txBody>
          <a:bodyPr/>
          <a:lstStyle/>
          <a:p>
            <a:pPr>
              <a:defRPr/>
            </a:pPr>
            <a:r>
              <a:rPr lang="sk-SK"/>
              <a:t>Princípy účtovníctva</a:t>
            </a:r>
          </a:p>
        </p:txBody>
      </p:sp>
      <p:sp>
        <p:nvSpPr>
          <p:cNvPr id="36867" name="Zástupný symbol čísla snímky 5">
            <a:extLst>
              <a:ext uri="{FF2B5EF4-FFF2-40B4-BE49-F238E27FC236}">
                <a16:creationId xmlns:a16="http://schemas.microsoft.com/office/drawing/2014/main" id="{59D39681-946D-4C9D-B81C-A49CFE23C090}"/>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465392E4-6AC8-4E66-B410-E4AC92B54BD1}" type="slidenum">
              <a:rPr lang="sk-SK" altLang="sk-SK" sz="1400" smtClean="0"/>
              <a:pPr>
                <a:spcBef>
                  <a:spcPct val="0"/>
                </a:spcBef>
                <a:buFontTx/>
                <a:buNone/>
              </a:pPr>
              <a:t>17</a:t>
            </a:fld>
            <a:endParaRPr lang="sk-SK" altLang="sk-SK" sz="1400"/>
          </a:p>
        </p:txBody>
      </p:sp>
      <p:sp>
        <p:nvSpPr>
          <p:cNvPr id="36868" name="Rectangle 2">
            <a:extLst>
              <a:ext uri="{FF2B5EF4-FFF2-40B4-BE49-F238E27FC236}">
                <a16:creationId xmlns:a16="http://schemas.microsoft.com/office/drawing/2014/main" id="{8F057243-968C-443B-A253-D7CBFD660A20}"/>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Oceňovacie zásady</a:t>
            </a:r>
          </a:p>
        </p:txBody>
      </p:sp>
      <p:sp>
        <p:nvSpPr>
          <p:cNvPr id="36869" name="Rectangle 3">
            <a:extLst>
              <a:ext uri="{FF2B5EF4-FFF2-40B4-BE49-F238E27FC236}">
                <a16:creationId xmlns:a16="http://schemas.microsoft.com/office/drawing/2014/main" id="{9E615A3C-CAD2-47F5-8705-0344C6AE0643}"/>
              </a:ext>
            </a:extLst>
          </p:cNvPr>
          <p:cNvSpPr>
            <a:spLocks noGrp="1" noChangeArrowheads="1"/>
          </p:cNvSpPr>
          <p:nvPr>
            <p:ph type="body" idx="1"/>
          </p:nvPr>
        </p:nvSpPr>
        <p:spPr>
          <a:xfrm>
            <a:off x="457200" y="981075"/>
            <a:ext cx="8229600" cy="5145088"/>
          </a:xfrm>
        </p:spPr>
        <p:txBody>
          <a:bodyPr/>
          <a:lstStyle/>
          <a:p>
            <a:pPr eaLnBrk="1" hangingPunct="1">
              <a:lnSpc>
                <a:spcPct val="80000"/>
              </a:lnSpc>
            </a:pPr>
            <a:r>
              <a:rPr lang="sk-SK" altLang="en-US" sz="2400"/>
              <a:t>Základnou zásadou je ocenenie v historickej cene</a:t>
            </a:r>
          </a:p>
          <a:p>
            <a:pPr eaLnBrk="1" hangingPunct="1">
              <a:lnSpc>
                <a:spcPct val="80000"/>
              </a:lnSpc>
            </a:pPr>
            <a:r>
              <a:rPr lang="sk-SK" altLang="en-US" sz="2400"/>
              <a:t>Historické ceny sa vzťahujú na obdobie, keď bol majetok kúpený, vytvorený vlastnou činnosťou alebo vznikol iným spôsobom a na obdobie, keď vznikol záväzok</a:t>
            </a:r>
          </a:p>
          <a:p>
            <a:pPr eaLnBrk="1" hangingPunct="1">
              <a:lnSpc>
                <a:spcPct val="80000"/>
              </a:lnSpc>
            </a:pPr>
            <a:r>
              <a:rPr lang="sk-SK" altLang="en-US" sz="2400"/>
              <a:t>Ide o prvotné ocenenie majetku a dňom ocenenia je deň uskutočnenia účtovného prípadu</a:t>
            </a:r>
          </a:p>
          <a:p>
            <a:pPr eaLnBrk="1" hangingPunct="1">
              <a:lnSpc>
                <a:spcPct val="80000"/>
              </a:lnSpc>
            </a:pPr>
            <a:r>
              <a:rPr lang="sk-SK" altLang="en-US" sz="2400"/>
              <a:t>Historická cena majetku</a:t>
            </a:r>
          </a:p>
          <a:p>
            <a:pPr lvl="1" eaLnBrk="1" hangingPunct="1">
              <a:lnSpc>
                <a:spcPct val="80000"/>
              </a:lnSpc>
            </a:pPr>
            <a:r>
              <a:rPr lang="sk-SK" altLang="en-US" sz="2000"/>
              <a:t>pri kúpe sa rovná obstarávacej cene</a:t>
            </a:r>
          </a:p>
          <a:p>
            <a:pPr lvl="1" eaLnBrk="1" hangingPunct="1">
              <a:lnSpc>
                <a:spcPct val="80000"/>
              </a:lnSpc>
            </a:pPr>
            <a:r>
              <a:rPr lang="sk-SK" altLang="en-US" sz="2000"/>
              <a:t>pri vytvorení vlastnou činnosťou sa rovná vlastným nákladom</a:t>
            </a:r>
          </a:p>
          <a:p>
            <a:pPr lvl="1" eaLnBrk="1" hangingPunct="1">
              <a:lnSpc>
                <a:spcPct val="80000"/>
              </a:lnSpc>
            </a:pPr>
            <a:r>
              <a:rPr lang="sk-SK" altLang="en-US" sz="2000"/>
              <a:t>pri pohľadávkach sa rovná menovitej hodnote</a:t>
            </a:r>
          </a:p>
          <a:p>
            <a:pPr lvl="1" eaLnBrk="1" hangingPunct="1">
              <a:lnSpc>
                <a:spcPct val="80000"/>
              </a:lnSpc>
            </a:pPr>
            <a:r>
              <a:rPr lang="sk-SK" altLang="en-US" sz="2000"/>
              <a:t>v stanovených prípadoch (napríklad pri bezodplatnom nadobudnutí alebo pri preradení z osobného vlastníctva do podnikania) sa rovná reprodukčnej obstarávacej cene (teda cene, za ktorú by sa majetok obstaral v čase, keď sa o ňom účtuje)</a:t>
            </a:r>
          </a:p>
          <a:p>
            <a:pPr eaLnBrk="1" hangingPunct="1">
              <a:lnSpc>
                <a:spcPct val="80000"/>
              </a:lnSpc>
            </a:pPr>
            <a:r>
              <a:rPr lang="sk-SK" altLang="en-US" sz="2400"/>
              <a:t>Historická cena záväzkov sa rovná ich menovitej hodnote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DA0F5A64-D4B9-41FD-9166-32BC8A5260FC}"/>
              </a:ext>
            </a:extLst>
          </p:cNvPr>
          <p:cNvSpPr>
            <a:spLocks noGrp="1"/>
          </p:cNvSpPr>
          <p:nvPr>
            <p:ph type="ftr" sz="quarter" idx="11"/>
          </p:nvPr>
        </p:nvSpPr>
        <p:spPr/>
        <p:txBody>
          <a:bodyPr/>
          <a:lstStyle/>
          <a:p>
            <a:pPr>
              <a:defRPr/>
            </a:pPr>
            <a:r>
              <a:rPr lang="sk-SK"/>
              <a:t>Princípy účtovníctva</a:t>
            </a:r>
          </a:p>
        </p:txBody>
      </p:sp>
      <p:sp>
        <p:nvSpPr>
          <p:cNvPr id="38915" name="Zástupný symbol čísla snímky 5">
            <a:extLst>
              <a:ext uri="{FF2B5EF4-FFF2-40B4-BE49-F238E27FC236}">
                <a16:creationId xmlns:a16="http://schemas.microsoft.com/office/drawing/2014/main" id="{A8DC13F6-2BD6-4D15-B587-7AFDE5290F7B}"/>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606CE1D6-8CD8-45A5-B27F-C0007F1B7CFB}" type="slidenum">
              <a:rPr lang="sk-SK" altLang="sk-SK" sz="1400" smtClean="0"/>
              <a:pPr>
                <a:spcBef>
                  <a:spcPct val="0"/>
                </a:spcBef>
                <a:buFontTx/>
                <a:buNone/>
              </a:pPr>
              <a:t>18</a:t>
            </a:fld>
            <a:endParaRPr lang="sk-SK" altLang="sk-SK" sz="1400"/>
          </a:p>
        </p:txBody>
      </p:sp>
      <p:sp>
        <p:nvSpPr>
          <p:cNvPr id="38916" name="Rectangle 2">
            <a:extLst>
              <a:ext uri="{FF2B5EF4-FFF2-40B4-BE49-F238E27FC236}">
                <a16:creationId xmlns:a16="http://schemas.microsoft.com/office/drawing/2014/main" id="{F375C16B-5F8E-46E4-8BEC-9D10A4CCD547}"/>
              </a:ext>
            </a:extLst>
          </p:cNvPr>
          <p:cNvSpPr>
            <a:spLocks noGrp="1" noChangeArrowheads="1"/>
          </p:cNvSpPr>
          <p:nvPr>
            <p:ph type="title"/>
          </p:nvPr>
        </p:nvSpPr>
        <p:spPr>
          <a:xfrm>
            <a:off x="457200" y="274638"/>
            <a:ext cx="8229600" cy="561975"/>
          </a:xfrm>
        </p:spPr>
        <p:txBody>
          <a:bodyPr/>
          <a:lstStyle/>
          <a:p>
            <a:pPr eaLnBrk="1" hangingPunct="1"/>
            <a:r>
              <a:rPr lang="sk-SK" altLang="en-US" sz="3200" b="1">
                <a:solidFill>
                  <a:srgbClr val="3D1FD3"/>
                </a:solidFill>
              </a:rPr>
              <a:t>Oceňovacie zásady </a:t>
            </a:r>
            <a:r>
              <a:rPr lang="sk-SK" altLang="en-US" sz="2000">
                <a:solidFill>
                  <a:srgbClr val="3D1FD3"/>
                </a:solidFill>
              </a:rPr>
              <a:t>(2)</a:t>
            </a:r>
          </a:p>
        </p:txBody>
      </p:sp>
      <p:sp>
        <p:nvSpPr>
          <p:cNvPr id="38917" name="Rectangle 3">
            <a:extLst>
              <a:ext uri="{FF2B5EF4-FFF2-40B4-BE49-F238E27FC236}">
                <a16:creationId xmlns:a16="http://schemas.microsoft.com/office/drawing/2014/main" id="{B1108C89-6242-4EDC-AA67-3D6637CFDB93}"/>
              </a:ext>
            </a:extLst>
          </p:cNvPr>
          <p:cNvSpPr>
            <a:spLocks noGrp="1" noChangeArrowheads="1"/>
          </p:cNvSpPr>
          <p:nvPr>
            <p:ph type="body" idx="1"/>
          </p:nvPr>
        </p:nvSpPr>
        <p:spPr>
          <a:xfrm>
            <a:off x="457200" y="981075"/>
            <a:ext cx="8229600" cy="5145088"/>
          </a:xfrm>
        </p:spPr>
        <p:txBody>
          <a:bodyPr/>
          <a:lstStyle/>
          <a:p>
            <a:pPr eaLnBrk="1" hangingPunct="1">
              <a:lnSpc>
                <a:spcPct val="80000"/>
              </a:lnSpc>
            </a:pPr>
            <a:r>
              <a:rPr lang="sk-SK" altLang="en-US" sz="2400"/>
              <a:t>Nevýhodou historických cien je, že konzervujú minulosť. Neberú do úvahy vplyv zmien cien a pokles kúpnej sily peňazí (infláciu)</a:t>
            </a:r>
          </a:p>
          <a:p>
            <a:pPr eaLnBrk="1" hangingPunct="1">
              <a:lnSpc>
                <a:spcPct val="80000"/>
              </a:lnSpc>
            </a:pPr>
            <a:r>
              <a:rPr lang="sk-SK" altLang="en-US" sz="2400"/>
              <a:t>Výhodou historických cien je preukázateľnosť</a:t>
            </a:r>
          </a:p>
          <a:p>
            <a:pPr eaLnBrk="1" hangingPunct="1">
              <a:lnSpc>
                <a:spcPct val="80000"/>
              </a:lnSpc>
            </a:pPr>
            <a:r>
              <a:rPr lang="sk-SK" altLang="en-US" sz="2400"/>
              <a:t>V súvahe sa historické ceny objavujú v stĺpci „brutto“</a:t>
            </a:r>
          </a:p>
          <a:p>
            <a:pPr eaLnBrk="1" hangingPunct="1">
              <a:lnSpc>
                <a:spcPct val="80000"/>
              </a:lnSpc>
            </a:pPr>
            <a:r>
              <a:rPr lang="sk-SK" altLang="en-US" sz="2400"/>
              <a:t>Prvotné ocenenie sa upravuje na účtovné ceny (označované tiež aj ako účtovné hodnoty) uplatňovaním ďalších účtovných zásad ku dňu ocenenia, ktorým je</a:t>
            </a:r>
          </a:p>
          <a:p>
            <a:pPr lvl="1" eaLnBrk="1" hangingPunct="1">
              <a:lnSpc>
                <a:spcPct val="80000"/>
              </a:lnSpc>
            </a:pPr>
            <a:r>
              <a:rPr lang="sk-SK" altLang="en-US" sz="2000"/>
              <a:t>deň, ku ktorému sa zostavuje účtovná závierka (finančné výkazy)</a:t>
            </a:r>
          </a:p>
          <a:p>
            <a:pPr lvl="1" eaLnBrk="1" hangingPunct="1">
              <a:lnSpc>
                <a:spcPct val="80000"/>
              </a:lnSpc>
            </a:pPr>
            <a:r>
              <a:rPr lang="sk-SK" altLang="en-US" sz="2000"/>
              <a:t>iný deň v priebehu účtovného obdobia, ak sa to vyžaduje podľa osobitného predpisu</a:t>
            </a:r>
          </a:p>
          <a:p>
            <a:pPr eaLnBrk="1" hangingPunct="1">
              <a:lnSpc>
                <a:spcPct val="80000"/>
              </a:lnSpc>
            </a:pPr>
            <a:r>
              <a:rPr lang="sk-SK" altLang="en-US" sz="2400"/>
              <a:t>V súvahe sa účtovné ceny pri majetku uvádzajú v stĺpci „netto“</a:t>
            </a:r>
          </a:p>
          <a:p>
            <a:pPr eaLnBrk="1" hangingPunct="1">
              <a:lnSpc>
                <a:spcPct val="80000"/>
              </a:lnSpc>
            </a:pPr>
            <a:r>
              <a:rPr lang="sk-SK" altLang="en-US" sz="2400"/>
              <a:t>Vybrané druhy majetku (napríklad majetok nadobudnutý vkladom) a záväzkov sa oceňujú reálnou hodnotou (trhová cenu alebo ocenenie znalcom)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BDB0147-1C52-416C-B35C-A6BBBA1E169C}"/>
              </a:ext>
            </a:extLst>
          </p:cNvPr>
          <p:cNvSpPr>
            <a:spLocks noGrp="1"/>
          </p:cNvSpPr>
          <p:nvPr>
            <p:ph type="ftr" sz="quarter" idx="11"/>
          </p:nvPr>
        </p:nvSpPr>
        <p:spPr/>
        <p:txBody>
          <a:bodyPr/>
          <a:lstStyle/>
          <a:p>
            <a:pPr>
              <a:defRPr/>
            </a:pPr>
            <a:r>
              <a:rPr lang="sk-SK"/>
              <a:t>Princípy účtovníctva</a:t>
            </a:r>
          </a:p>
        </p:txBody>
      </p:sp>
      <p:sp>
        <p:nvSpPr>
          <p:cNvPr id="40963" name="Zástupný symbol čísla snímky 5">
            <a:extLst>
              <a:ext uri="{FF2B5EF4-FFF2-40B4-BE49-F238E27FC236}">
                <a16:creationId xmlns:a16="http://schemas.microsoft.com/office/drawing/2014/main" id="{655FC19B-7845-436E-A122-0A410BDE50BA}"/>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12367986-69C3-4215-A421-980B89673E59}" type="slidenum">
              <a:rPr lang="sk-SK" altLang="sk-SK" sz="1400" smtClean="0"/>
              <a:pPr>
                <a:spcBef>
                  <a:spcPct val="0"/>
                </a:spcBef>
                <a:buFontTx/>
                <a:buNone/>
              </a:pPr>
              <a:t>19</a:t>
            </a:fld>
            <a:endParaRPr lang="sk-SK" altLang="sk-SK" sz="1400"/>
          </a:p>
        </p:txBody>
      </p:sp>
      <p:sp>
        <p:nvSpPr>
          <p:cNvPr id="40964" name="Rectangle 2">
            <a:extLst>
              <a:ext uri="{FF2B5EF4-FFF2-40B4-BE49-F238E27FC236}">
                <a16:creationId xmlns:a16="http://schemas.microsoft.com/office/drawing/2014/main" id="{2B551324-AFCE-471F-A099-796B5043CE4C}"/>
              </a:ext>
            </a:extLst>
          </p:cNvPr>
          <p:cNvSpPr>
            <a:spLocks noGrp="1" noChangeArrowheads="1"/>
          </p:cNvSpPr>
          <p:nvPr>
            <p:ph type="title"/>
          </p:nvPr>
        </p:nvSpPr>
        <p:spPr>
          <a:xfrm>
            <a:off x="457200" y="274638"/>
            <a:ext cx="8229600" cy="633412"/>
          </a:xfrm>
        </p:spPr>
        <p:txBody>
          <a:bodyPr/>
          <a:lstStyle/>
          <a:p>
            <a:pPr eaLnBrk="1" hangingPunct="1"/>
            <a:r>
              <a:rPr lang="sk-SK" altLang="en-US" sz="3200" b="1">
                <a:solidFill>
                  <a:srgbClr val="3D1FD3"/>
                </a:solidFill>
              </a:rPr>
              <a:t>Zásada opatrnosti</a:t>
            </a:r>
          </a:p>
        </p:txBody>
      </p:sp>
      <p:sp>
        <p:nvSpPr>
          <p:cNvPr id="40965" name="Rectangle 3">
            <a:extLst>
              <a:ext uri="{FF2B5EF4-FFF2-40B4-BE49-F238E27FC236}">
                <a16:creationId xmlns:a16="http://schemas.microsoft.com/office/drawing/2014/main" id="{045FA1C1-4D3F-4D31-8A9D-7FACB7770870}"/>
              </a:ext>
            </a:extLst>
          </p:cNvPr>
          <p:cNvSpPr>
            <a:spLocks noGrp="1" noChangeArrowheads="1"/>
          </p:cNvSpPr>
          <p:nvPr>
            <p:ph type="body" idx="1"/>
          </p:nvPr>
        </p:nvSpPr>
        <p:spPr>
          <a:xfrm>
            <a:off x="468313" y="1052513"/>
            <a:ext cx="8229600" cy="5173662"/>
          </a:xfrm>
        </p:spPr>
        <p:txBody>
          <a:bodyPr/>
          <a:lstStyle/>
          <a:p>
            <a:pPr eaLnBrk="1" hangingPunct="1">
              <a:lnSpc>
                <a:spcPct val="90000"/>
              </a:lnSpc>
            </a:pPr>
            <a:r>
              <a:rPr lang="sk-SK" altLang="en-US" sz="2400"/>
              <a:t>Pri zostavovaní finančných výkazov sa vyskytujú neistoty (inkasovateľnosť pochybných pohľadávok, počet záručných reklamácií)</a:t>
            </a:r>
          </a:p>
          <a:p>
            <a:pPr eaLnBrk="1" hangingPunct="1">
              <a:lnSpc>
                <a:spcPct val="90000"/>
              </a:lnSpc>
            </a:pPr>
            <a:r>
              <a:rPr lang="sk-SK" altLang="en-US" sz="2400"/>
              <a:t>Opatrnosť znamená postupovať s istou obozretnosťou pri tvorbe odhadov v neistých podmienkach, aby majetok alebo výnosy neboli nadhodnotené a záväzky alebo náklady neboli podhodnotené</a:t>
            </a:r>
          </a:p>
          <a:p>
            <a:pPr eaLnBrk="1" hangingPunct="1">
              <a:lnSpc>
                <a:spcPct val="90000"/>
              </a:lnSpc>
            </a:pPr>
            <a:r>
              <a:rPr lang="sk-SK" altLang="en-US" sz="2400"/>
              <a:t>Nie je však povolené vytváranie skrytých rezerv alebo nadmerných rezerv, úmyselné podhodnotenie majetku alebo výnosov alebo úmyselné nadhodnotenie záväzkov alebo nákladov</a:t>
            </a:r>
          </a:p>
          <a:p>
            <a:pPr eaLnBrk="1" hangingPunct="1">
              <a:lnSpc>
                <a:spcPct val="90000"/>
              </a:lnSpc>
            </a:pPr>
            <a:r>
              <a:rPr lang="sk-SK" altLang="en-US" sz="2400"/>
              <a:t>Zásada opatrnosti v praxi znamená, že nemožno vopred vykazovať zisk. Príklad: Predaj sa neúčtuje na základe objednávky, ale až keď tovar bol dodaný a fakturovaný</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B91D69F-DA4D-4EC7-98D5-12E629942C33}"/>
              </a:ext>
            </a:extLst>
          </p:cNvPr>
          <p:cNvSpPr>
            <a:spLocks noGrp="1"/>
          </p:cNvSpPr>
          <p:nvPr>
            <p:ph type="ftr" sz="quarter" idx="11"/>
          </p:nvPr>
        </p:nvSpPr>
        <p:spPr/>
        <p:txBody>
          <a:bodyPr/>
          <a:lstStyle/>
          <a:p>
            <a:pPr>
              <a:defRPr/>
            </a:pPr>
            <a:r>
              <a:rPr lang="sk-SK"/>
              <a:t>Princípy účtovníctva</a:t>
            </a:r>
          </a:p>
        </p:txBody>
      </p:sp>
      <p:sp>
        <p:nvSpPr>
          <p:cNvPr id="43011" name="Zástupný symbol čísla snímky 5">
            <a:extLst>
              <a:ext uri="{FF2B5EF4-FFF2-40B4-BE49-F238E27FC236}">
                <a16:creationId xmlns:a16="http://schemas.microsoft.com/office/drawing/2014/main" id="{41BC64FD-A9CF-4871-A3BA-37C0FA900E59}"/>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8C2613C2-EAC1-4460-9A83-4ECAEDB0F5B4}" type="slidenum">
              <a:rPr lang="sk-SK" altLang="sk-SK" sz="1400" smtClean="0"/>
              <a:pPr>
                <a:spcBef>
                  <a:spcPct val="0"/>
                </a:spcBef>
                <a:buFontTx/>
                <a:buNone/>
              </a:pPr>
              <a:t>20</a:t>
            </a:fld>
            <a:endParaRPr lang="sk-SK" altLang="sk-SK" sz="1400"/>
          </a:p>
        </p:txBody>
      </p:sp>
      <p:sp>
        <p:nvSpPr>
          <p:cNvPr id="43012" name="Rectangle 2">
            <a:extLst>
              <a:ext uri="{FF2B5EF4-FFF2-40B4-BE49-F238E27FC236}">
                <a16:creationId xmlns:a16="http://schemas.microsoft.com/office/drawing/2014/main" id="{3A948593-3AE4-450A-870C-DE3D25846A74}"/>
              </a:ext>
            </a:extLst>
          </p:cNvPr>
          <p:cNvSpPr>
            <a:spLocks noGrp="1" noChangeArrowheads="1"/>
          </p:cNvSpPr>
          <p:nvPr>
            <p:ph type="title"/>
          </p:nvPr>
        </p:nvSpPr>
        <p:spPr>
          <a:xfrm>
            <a:off x="468313" y="188913"/>
            <a:ext cx="8229600" cy="850900"/>
          </a:xfrm>
        </p:spPr>
        <p:txBody>
          <a:bodyPr/>
          <a:lstStyle/>
          <a:p>
            <a:pPr eaLnBrk="1" hangingPunct="1"/>
            <a:r>
              <a:rPr lang="sk-SK" altLang="en-US" sz="3200" b="1">
                <a:solidFill>
                  <a:srgbClr val="3D1FD3"/>
                </a:solidFill>
              </a:rPr>
              <a:t>Zásada opatrnosti </a:t>
            </a:r>
            <a:r>
              <a:rPr lang="sk-SK" altLang="en-US" sz="2000">
                <a:solidFill>
                  <a:srgbClr val="3D1FD3"/>
                </a:solidFill>
              </a:rPr>
              <a:t>(2)</a:t>
            </a:r>
          </a:p>
        </p:txBody>
      </p:sp>
      <p:sp>
        <p:nvSpPr>
          <p:cNvPr id="43013" name="Rectangle 3">
            <a:extLst>
              <a:ext uri="{FF2B5EF4-FFF2-40B4-BE49-F238E27FC236}">
                <a16:creationId xmlns:a16="http://schemas.microsoft.com/office/drawing/2014/main" id="{2DA7E3AD-BD8D-4AC6-A22F-0AA0B5472171}"/>
              </a:ext>
            </a:extLst>
          </p:cNvPr>
          <p:cNvSpPr>
            <a:spLocks noGrp="1" noChangeArrowheads="1"/>
          </p:cNvSpPr>
          <p:nvPr>
            <p:ph type="body" idx="1"/>
          </p:nvPr>
        </p:nvSpPr>
        <p:spPr>
          <a:xfrm>
            <a:off x="468313" y="1052513"/>
            <a:ext cx="8229600" cy="5000625"/>
          </a:xfrm>
        </p:spPr>
        <p:txBody>
          <a:bodyPr/>
          <a:lstStyle/>
          <a:p>
            <a:pPr eaLnBrk="1" hangingPunct="1">
              <a:lnSpc>
                <a:spcPct val="80000"/>
              </a:lnSpc>
            </a:pPr>
            <a:r>
              <a:rPr lang="sk-SK" altLang="en-US" sz="2200"/>
              <a:t>Pri stratách sa uplatňuje opačný postup ako pri ziskoch (imparitný princíp)</a:t>
            </a:r>
          </a:p>
          <a:p>
            <a:pPr eaLnBrk="1" hangingPunct="1">
              <a:lnSpc>
                <a:spcPct val="80000"/>
              </a:lnSpc>
            </a:pPr>
            <a:r>
              <a:rPr lang="sk-SK" altLang="en-US" sz="2200"/>
              <a:t>Príklad: Ak predajná cena nejakej položky zásob klesá pod hodnotu obstarávacej ceny alebo výrobných nákladov, musí byť strata hodnoty ihneď zaúčtovaná, a to aj v prípade, keď položka nie je predaná</a:t>
            </a:r>
          </a:p>
          <a:p>
            <a:pPr eaLnBrk="1" hangingPunct="1">
              <a:lnSpc>
                <a:spcPct val="80000"/>
              </a:lnSpc>
            </a:pPr>
            <a:r>
              <a:rPr lang="sk-SK" altLang="en-US" sz="2200"/>
              <a:t>Realizačný princíp: rozdiel medzi historickou cenou majetku a jeho možnou vyššou predajnou cenou sa prejaví ako zisk až pri predaji (realizácii) majetku. Výnosy zo zvýšenia hodnoty majetku sa uznávajú až v tom účtovnom období, v ktorom bol majetok predaný</a:t>
            </a:r>
          </a:p>
          <a:p>
            <a:pPr eaLnBrk="1" hangingPunct="1">
              <a:lnSpc>
                <a:spcPct val="80000"/>
              </a:lnSpc>
            </a:pPr>
            <a:r>
              <a:rPr lang="sk-SK" altLang="en-US" sz="2200"/>
              <a:t>Predpokladané riziká, straty a zníženia hodnoty majetku a záväzkov sa vyjadrujú pomocou rezerv, opravných položiek a odpisov</a:t>
            </a:r>
          </a:p>
          <a:p>
            <a:pPr eaLnBrk="1" hangingPunct="1">
              <a:lnSpc>
                <a:spcPct val="80000"/>
              </a:lnSpc>
            </a:pPr>
            <a:r>
              <a:rPr lang="sk-SK" altLang="en-US" sz="2200"/>
              <a:t>Opatrnosť je, podobne ako historická cena pri oceňovacích základoch, všeobecne akceptovanou, ale niekedy spornou, zásadou, pretože existuje veľa situácií, v ktorých je jeho užitočnosť diskutabilná, napríklad v niektorých prípadoch oceňovania cenných papierov</a:t>
            </a:r>
          </a:p>
          <a:p>
            <a:pPr eaLnBrk="1" hangingPunct="1">
              <a:lnSpc>
                <a:spcPct val="80000"/>
              </a:lnSpc>
            </a:pPr>
            <a:endParaRPr lang="sk-SK" altLang="en-US" sz="22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80EB5D6B-C8E7-4C3D-92B7-59720713C6A5}"/>
              </a:ext>
            </a:extLst>
          </p:cNvPr>
          <p:cNvSpPr>
            <a:spLocks noGrp="1"/>
          </p:cNvSpPr>
          <p:nvPr>
            <p:ph type="ftr" sz="quarter" idx="11"/>
          </p:nvPr>
        </p:nvSpPr>
        <p:spPr/>
        <p:txBody>
          <a:bodyPr/>
          <a:lstStyle/>
          <a:p>
            <a:pPr>
              <a:defRPr/>
            </a:pPr>
            <a:r>
              <a:rPr lang="sk-SK"/>
              <a:t>Princípy účtovníctva</a:t>
            </a:r>
          </a:p>
        </p:txBody>
      </p:sp>
      <p:sp>
        <p:nvSpPr>
          <p:cNvPr id="45059" name="Zástupný symbol čísla snímky 5">
            <a:extLst>
              <a:ext uri="{FF2B5EF4-FFF2-40B4-BE49-F238E27FC236}">
                <a16:creationId xmlns:a16="http://schemas.microsoft.com/office/drawing/2014/main" id="{0303F92B-454A-4182-B655-AFD702D9DDD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E3E62BB1-3012-4D69-8FAC-02A576ACF1B7}" type="slidenum">
              <a:rPr lang="sk-SK" altLang="sk-SK" sz="1400" smtClean="0"/>
              <a:pPr>
                <a:spcBef>
                  <a:spcPct val="0"/>
                </a:spcBef>
                <a:buFontTx/>
                <a:buNone/>
              </a:pPr>
              <a:t>21</a:t>
            </a:fld>
            <a:endParaRPr lang="sk-SK" altLang="sk-SK" sz="1400"/>
          </a:p>
        </p:txBody>
      </p:sp>
      <p:sp>
        <p:nvSpPr>
          <p:cNvPr id="45060" name="Rectangle 2">
            <a:extLst>
              <a:ext uri="{FF2B5EF4-FFF2-40B4-BE49-F238E27FC236}">
                <a16:creationId xmlns:a16="http://schemas.microsoft.com/office/drawing/2014/main" id="{ADAAA2AA-9028-4EDA-A8BE-199477D4BA0A}"/>
              </a:ext>
            </a:extLst>
          </p:cNvPr>
          <p:cNvSpPr>
            <a:spLocks noGrp="1" noChangeArrowheads="1"/>
          </p:cNvSpPr>
          <p:nvPr>
            <p:ph type="title"/>
          </p:nvPr>
        </p:nvSpPr>
        <p:spPr>
          <a:xfrm>
            <a:off x="457200" y="274638"/>
            <a:ext cx="8229600" cy="922337"/>
          </a:xfrm>
        </p:spPr>
        <p:txBody>
          <a:bodyPr/>
          <a:lstStyle/>
          <a:p>
            <a:pPr eaLnBrk="1" hangingPunct="1"/>
            <a:r>
              <a:rPr lang="sk-SK" altLang="en-US" sz="3200" b="1">
                <a:solidFill>
                  <a:srgbClr val="3D1FD3"/>
                </a:solidFill>
              </a:rPr>
              <a:t>Vecné a časové priraďovanie nákladov k výnosom</a:t>
            </a:r>
            <a:endParaRPr lang="sk-SK" altLang="en-US" sz="2000">
              <a:solidFill>
                <a:srgbClr val="3D1FD3"/>
              </a:solidFill>
            </a:endParaRPr>
          </a:p>
        </p:txBody>
      </p:sp>
      <p:sp>
        <p:nvSpPr>
          <p:cNvPr id="45061" name="Rectangle 3">
            <a:extLst>
              <a:ext uri="{FF2B5EF4-FFF2-40B4-BE49-F238E27FC236}">
                <a16:creationId xmlns:a16="http://schemas.microsoft.com/office/drawing/2014/main" id="{746ACFC7-C5FE-4854-920C-9101F041EBF8}"/>
              </a:ext>
            </a:extLst>
          </p:cNvPr>
          <p:cNvSpPr>
            <a:spLocks noGrp="1" noChangeArrowheads="1"/>
          </p:cNvSpPr>
          <p:nvPr>
            <p:ph type="body" idx="1"/>
          </p:nvPr>
        </p:nvSpPr>
        <p:spPr>
          <a:xfrm>
            <a:off x="457200" y="1268413"/>
            <a:ext cx="8229600" cy="4857750"/>
          </a:xfrm>
        </p:spPr>
        <p:txBody>
          <a:bodyPr/>
          <a:lstStyle/>
          <a:p>
            <a:pPr eaLnBrk="1" hangingPunct="1">
              <a:lnSpc>
                <a:spcPct val="80000"/>
              </a:lnSpc>
            </a:pPr>
            <a:r>
              <a:rPr lang="sk-SK" altLang="en-US" sz="2000"/>
              <a:t>Ide o princíp súmerateľnosti výnosov a nákladov, ktorý predpokladá priraďovanie nákladov k výnosom týkajúcim sa daného účtovného obdobia </a:t>
            </a:r>
          </a:p>
          <a:p>
            <a:pPr eaLnBrk="1" hangingPunct="1">
              <a:lnSpc>
                <a:spcPct val="80000"/>
              </a:lnSpc>
            </a:pPr>
            <a:r>
              <a:rPr lang="sk-SK" altLang="en-US" sz="2000"/>
              <a:t>Účtovná jednotka účtuje a vykazuje účtovné prípady v tom účtovnom období, s ktorým časovo a vecne súvisia a za toto účtovné obdobie vyčísli porovnaním zaúčtovaných nákladov a výnosov výsledok hospodárenia</a:t>
            </a:r>
          </a:p>
          <a:p>
            <a:pPr eaLnBrk="1" hangingPunct="1">
              <a:lnSpc>
                <a:spcPct val="80000"/>
              </a:lnSpc>
            </a:pPr>
            <a:r>
              <a:rPr lang="sk-SK" altLang="en-US" sz="2000"/>
              <a:t>Z uvedeného vyplýva:</a:t>
            </a:r>
          </a:p>
          <a:p>
            <a:pPr lvl="1" eaLnBrk="1" hangingPunct="1">
              <a:lnSpc>
                <a:spcPct val="80000"/>
              </a:lnSpc>
            </a:pPr>
            <a:r>
              <a:rPr lang="sk-SK" altLang="en-US" sz="1800"/>
              <a:t>ak v účtovnom období vznikol náklad, účtovná jednotka je povinná zaúčtovať výnos, ktorý s ním súvisí. Napríklad, ak účtovná jednotka poskytuje poradenské služby a počas účtovného obdobia v súvislosti s nimi vznikli náklady (spotreba materiálu, energie, atď.), je povinná v súmerateľnej výške v tomto účtovnom období účtovať výnosy (bez ohľadu na to, či ich fakturovala alebo inkasovala)</a:t>
            </a:r>
          </a:p>
          <a:p>
            <a:pPr lvl="1" eaLnBrk="1" hangingPunct="1">
              <a:lnSpc>
                <a:spcPct val="80000"/>
              </a:lnSpc>
            </a:pPr>
            <a:r>
              <a:rPr lang="sk-SK" altLang="en-US" sz="1800"/>
              <a:t>ak v účtovnom období vznikol výnos, účtovná jednotka je povinná zaúčtovať náklad, ktorý s ním súvisí. Napríklad, ak účtovná jednotka predáva tovar a v tejto súvislosti účtuje výnosy (tržby), je povinná v súmerateľnej výške zaúčtovať aj náklady v podobe predaného tovaru oceneného v obstarávacej cene</a:t>
            </a:r>
          </a:p>
          <a:p>
            <a:pPr eaLnBrk="1" hangingPunct="1">
              <a:lnSpc>
                <a:spcPct val="80000"/>
              </a:lnSpc>
            </a:pPr>
            <a:endParaRPr lang="sk-SK" altLang="en-US" sz="20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50E103EB-B77E-420D-8738-288555B5A475}"/>
              </a:ext>
            </a:extLst>
          </p:cNvPr>
          <p:cNvSpPr>
            <a:spLocks noGrp="1"/>
          </p:cNvSpPr>
          <p:nvPr>
            <p:ph type="ftr" sz="quarter" idx="11"/>
          </p:nvPr>
        </p:nvSpPr>
        <p:spPr/>
        <p:txBody>
          <a:bodyPr/>
          <a:lstStyle/>
          <a:p>
            <a:pPr>
              <a:defRPr/>
            </a:pPr>
            <a:r>
              <a:rPr lang="sk-SK"/>
              <a:t>Princípy účtovníctva</a:t>
            </a:r>
          </a:p>
        </p:txBody>
      </p:sp>
      <p:sp>
        <p:nvSpPr>
          <p:cNvPr id="47107" name="Zástupný symbol čísla snímky 5">
            <a:extLst>
              <a:ext uri="{FF2B5EF4-FFF2-40B4-BE49-F238E27FC236}">
                <a16:creationId xmlns:a16="http://schemas.microsoft.com/office/drawing/2014/main" id="{51F38C0D-3EEE-4219-9915-3968DD6D05CD}"/>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6E79B823-4BCA-4335-8043-899367236839}" type="slidenum">
              <a:rPr lang="sk-SK" altLang="sk-SK" sz="1400" smtClean="0"/>
              <a:pPr>
                <a:spcBef>
                  <a:spcPct val="0"/>
                </a:spcBef>
                <a:buFontTx/>
                <a:buNone/>
              </a:pPr>
              <a:t>22</a:t>
            </a:fld>
            <a:endParaRPr lang="sk-SK" altLang="sk-SK" sz="1400"/>
          </a:p>
        </p:txBody>
      </p:sp>
      <p:sp>
        <p:nvSpPr>
          <p:cNvPr id="47108" name="Rectangle 2">
            <a:extLst>
              <a:ext uri="{FF2B5EF4-FFF2-40B4-BE49-F238E27FC236}">
                <a16:creationId xmlns:a16="http://schemas.microsoft.com/office/drawing/2014/main" id="{F2E868BF-2859-4DFB-BC09-A7125F999275}"/>
              </a:ext>
            </a:extLst>
          </p:cNvPr>
          <p:cNvSpPr>
            <a:spLocks noGrp="1" noChangeArrowheads="1"/>
          </p:cNvSpPr>
          <p:nvPr>
            <p:ph type="title"/>
          </p:nvPr>
        </p:nvSpPr>
        <p:spPr>
          <a:xfrm>
            <a:off x="468313" y="115888"/>
            <a:ext cx="8229600" cy="1143000"/>
          </a:xfrm>
        </p:spPr>
        <p:txBody>
          <a:bodyPr/>
          <a:lstStyle/>
          <a:p>
            <a:pPr eaLnBrk="1" hangingPunct="1"/>
            <a:r>
              <a:rPr lang="sk-SK" altLang="en-US" sz="3200" b="1">
                <a:solidFill>
                  <a:srgbClr val="3D1FD3"/>
                </a:solidFill>
              </a:rPr>
              <a:t>Vecné a časové priraďovanie nákladov k výnosom </a:t>
            </a:r>
            <a:r>
              <a:rPr lang="sk-SK" altLang="en-US" sz="2000">
                <a:solidFill>
                  <a:srgbClr val="3D1FD3"/>
                </a:solidFill>
              </a:rPr>
              <a:t>(2)</a:t>
            </a:r>
          </a:p>
        </p:txBody>
      </p:sp>
      <p:sp>
        <p:nvSpPr>
          <p:cNvPr id="47109" name="Rectangle 3">
            <a:extLst>
              <a:ext uri="{FF2B5EF4-FFF2-40B4-BE49-F238E27FC236}">
                <a16:creationId xmlns:a16="http://schemas.microsoft.com/office/drawing/2014/main" id="{8E069213-E5D9-484E-82A4-6BC114207A92}"/>
              </a:ext>
            </a:extLst>
          </p:cNvPr>
          <p:cNvSpPr>
            <a:spLocks noGrp="1" noChangeArrowheads="1"/>
          </p:cNvSpPr>
          <p:nvPr>
            <p:ph type="body" idx="1"/>
          </p:nvPr>
        </p:nvSpPr>
        <p:spPr>
          <a:xfrm>
            <a:off x="457200" y="1341438"/>
            <a:ext cx="8229600" cy="4784725"/>
          </a:xfrm>
        </p:spPr>
        <p:txBody>
          <a:bodyPr/>
          <a:lstStyle/>
          <a:p>
            <a:pPr eaLnBrk="1" hangingPunct="1">
              <a:lnSpc>
                <a:spcPct val="80000"/>
              </a:lnSpc>
            </a:pPr>
            <a:r>
              <a:rPr lang="sk-SK" altLang="en-US" sz="2400"/>
              <a:t>Prakticky sa princíp súmerateľnosti výnosov a nákladov aplikuje dvoma spôsobmi:</a:t>
            </a:r>
          </a:p>
          <a:p>
            <a:pPr lvl="1" eaLnBrk="1" hangingPunct="1">
              <a:lnSpc>
                <a:spcPct val="80000"/>
              </a:lnSpc>
            </a:pPr>
            <a:r>
              <a:rPr lang="sk-SK" altLang="en-US" sz="2000"/>
              <a:t>za základ sa berú výnosy a k nim sa priraďujú náklady, ktoré s nimi súvisia. Takýto postup sa aplikuje v IAS a US GAAP</a:t>
            </a:r>
          </a:p>
          <a:p>
            <a:pPr lvl="1" eaLnBrk="1" hangingPunct="1">
              <a:lnSpc>
                <a:spcPct val="80000"/>
              </a:lnSpc>
            </a:pPr>
            <a:r>
              <a:rPr lang="sk-SK" altLang="en-US" sz="2000"/>
              <a:t>za základ sa berú náklady a k nim sa priraďujú výnosy, ktoré s týmito nákladmi súvisia (takýto prístup sa uplatňuje v SR)</a:t>
            </a:r>
          </a:p>
          <a:p>
            <a:pPr eaLnBrk="1" hangingPunct="1">
              <a:lnSpc>
                <a:spcPct val="80000"/>
              </a:lnSpc>
            </a:pPr>
            <a:r>
              <a:rPr lang="sk-SK" altLang="en-US" sz="2400"/>
              <a:t>Rozdiel medzi týmito dvoma prístupmi je v tom, čo je pri zisťovaní výsledku hospodárenia určujúce</a:t>
            </a:r>
          </a:p>
          <a:p>
            <a:pPr lvl="1" eaLnBrk="1" hangingPunct="1">
              <a:lnSpc>
                <a:spcPct val="80000"/>
              </a:lnSpc>
            </a:pPr>
            <a:r>
              <a:rPr lang="sk-SK" altLang="en-US" sz="2000"/>
              <a:t>ak sú určujúce náklady, ide o koncepciu založenú na vyprodukovanom (vyrobenom) výsledku hospodárenia</a:t>
            </a:r>
          </a:p>
          <a:p>
            <a:pPr lvl="1" eaLnBrk="1" hangingPunct="1">
              <a:lnSpc>
                <a:spcPct val="80000"/>
              </a:lnSpc>
            </a:pPr>
            <a:r>
              <a:rPr lang="sk-SK" altLang="en-US" sz="2000"/>
              <a:t>ak sú určujúce výnosy, ide o koncepciu založenú na realizovanom (predanom, odovzdanom) výsledku hospodárenia</a:t>
            </a:r>
          </a:p>
          <a:p>
            <a:pPr eaLnBrk="1" hangingPunct="1">
              <a:lnSpc>
                <a:spcPct val="80000"/>
              </a:lnSpc>
            </a:pPr>
            <a:r>
              <a:rPr lang="sk-SK" altLang="en-US" sz="2400"/>
              <a:t>Rozdiel koncepcií založených na vyprodukovanom a realizovanom výsledku hospodárenia sa prejavuje predovšetkým v oblasti účtovania a vykazovania zásob vlastnej výroby</a:t>
            </a:r>
          </a:p>
          <a:p>
            <a:pPr eaLnBrk="1" hangingPunct="1">
              <a:lnSpc>
                <a:spcPct val="80000"/>
              </a:lnSpc>
            </a:pPr>
            <a:endParaRPr lang="sk-SK" altLang="en-US" sz="24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CD03E427-C63A-41D9-8BBB-A7B2C4CEFCEE}"/>
              </a:ext>
            </a:extLst>
          </p:cNvPr>
          <p:cNvSpPr>
            <a:spLocks noGrp="1"/>
          </p:cNvSpPr>
          <p:nvPr>
            <p:ph type="ftr" sz="quarter" idx="11"/>
          </p:nvPr>
        </p:nvSpPr>
        <p:spPr/>
        <p:txBody>
          <a:bodyPr/>
          <a:lstStyle/>
          <a:p>
            <a:pPr>
              <a:defRPr/>
            </a:pPr>
            <a:r>
              <a:rPr lang="sk-SK"/>
              <a:t>Princípy účtovníctva</a:t>
            </a:r>
          </a:p>
        </p:txBody>
      </p:sp>
      <p:sp>
        <p:nvSpPr>
          <p:cNvPr id="49155" name="Zástupný symbol čísla snímky 5">
            <a:extLst>
              <a:ext uri="{FF2B5EF4-FFF2-40B4-BE49-F238E27FC236}">
                <a16:creationId xmlns:a16="http://schemas.microsoft.com/office/drawing/2014/main" id="{6C1643A1-CAF3-43FB-A553-B501638F7D28}"/>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2057C67A-357A-47A8-A5BE-368B38E0B4B8}" type="slidenum">
              <a:rPr lang="sk-SK" altLang="sk-SK" sz="1400" smtClean="0"/>
              <a:pPr>
                <a:spcBef>
                  <a:spcPct val="0"/>
                </a:spcBef>
                <a:buFontTx/>
                <a:buNone/>
              </a:pPr>
              <a:t>23</a:t>
            </a:fld>
            <a:endParaRPr lang="sk-SK" altLang="sk-SK" sz="1400"/>
          </a:p>
        </p:txBody>
      </p:sp>
      <p:sp>
        <p:nvSpPr>
          <p:cNvPr id="49156" name="Rectangle 2">
            <a:extLst>
              <a:ext uri="{FF2B5EF4-FFF2-40B4-BE49-F238E27FC236}">
                <a16:creationId xmlns:a16="http://schemas.microsoft.com/office/drawing/2014/main" id="{7A11AA8D-8158-4630-9A28-BFD0E0E7FDC1}"/>
              </a:ext>
            </a:extLst>
          </p:cNvPr>
          <p:cNvSpPr>
            <a:spLocks noGrp="1" noChangeArrowheads="1"/>
          </p:cNvSpPr>
          <p:nvPr>
            <p:ph type="title"/>
          </p:nvPr>
        </p:nvSpPr>
        <p:spPr>
          <a:xfrm>
            <a:off x="468313" y="115888"/>
            <a:ext cx="8229600" cy="1009650"/>
          </a:xfrm>
        </p:spPr>
        <p:txBody>
          <a:bodyPr/>
          <a:lstStyle/>
          <a:p>
            <a:pPr eaLnBrk="1" hangingPunct="1"/>
            <a:r>
              <a:rPr lang="sk-SK" altLang="en-US" sz="3200" b="1">
                <a:solidFill>
                  <a:srgbClr val="3D1FD3"/>
                </a:solidFill>
              </a:rPr>
              <a:t>Princíp vysvetľovania (objasňovania, osvetľovania) hodnoty</a:t>
            </a:r>
          </a:p>
        </p:txBody>
      </p:sp>
      <p:sp>
        <p:nvSpPr>
          <p:cNvPr id="49157" name="Rectangle 3">
            <a:extLst>
              <a:ext uri="{FF2B5EF4-FFF2-40B4-BE49-F238E27FC236}">
                <a16:creationId xmlns:a16="http://schemas.microsoft.com/office/drawing/2014/main" id="{884DB85D-833A-46D6-A8EB-DC30EC2944C9}"/>
              </a:ext>
            </a:extLst>
          </p:cNvPr>
          <p:cNvSpPr>
            <a:spLocks noGrp="1" noChangeArrowheads="1"/>
          </p:cNvSpPr>
          <p:nvPr>
            <p:ph type="body" idx="1"/>
          </p:nvPr>
        </p:nvSpPr>
        <p:spPr>
          <a:xfrm>
            <a:off x="457200" y="1052513"/>
            <a:ext cx="8229600" cy="5184775"/>
          </a:xfrm>
        </p:spPr>
        <p:txBody>
          <a:bodyPr/>
          <a:lstStyle/>
          <a:p>
            <a:pPr eaLnBrk="1" hangingPunct="1">
              <a:lnSpc>
                <a:spcPct val="80000"/>
              </a:lnSpc>
            </a:pPr>
            <a:r>
              <a:rPr lang="sk-SK" altLang="en-US" sz="2200"/>
              <a:t>V účtovnej závierke sa uvádzajú informácie podľa stavu ku dňu, ku ktorému sa zostavuje</a:t>
            </a:r>
          </a:p>
          <a:p>
            <a:pPr eaLnBrk="1" hangingPunct="1">
              <a:lnSpc>
                <a:spcPct val="80000"/>
              </a:lnSpc>
            </a:pPr>
            <a:r>
              <a:rPr lang="sk-SK" altLang="en-US" sz="2200"/>
              <a:t>Medzi dňom, ku ktorému sa účtovná závierka zostavuje a dňom jej skutočného zostavenia môžu nastať udalosti, ktoré:</a:t>
            </a:r>
          </a:p>
          <a:p>
            <a:pPr lvl="1" eaLnBrk="1" hangingPunct="1">
              <a:lnSpc>
                <a:spcPct val="80000"/>
              </a:lnSpc>
            </a:pPr>
            <a:r>
              <a:rPr lang="sk-SK" altLang="en-US" sz="2000"/>
              <a:t>poskytujú dôkaz o stave, ktorý existoval ku dňu, ku ktorému sa zostavuje účtovná závierka (takéto udalosti vyžadujú úpravu v účtovnej závierke)</a:t>
            </a:r>
          </a:p>
          <a:p>
            <a:pPr lvl="1" eaLnBrk="1" hangingPunct="1">
              <a:lnSpc>
                <a:spcPct val="80000"/>
              </a:lnSpc>
            </a:pPr>
            <a:r>
              <a:rPr lang="sk-SK" altLang="en-US" sz="2000"/>
              <a:t>hovoria o stave, ktorý vznikol po dni, ku ktorému sa zostavuje účtovná závierka (takéto udalosti nevyžadujú úpravu účtovnej závierky)</a:t>
            </a:r>
          </a:p>
          <a:p>
            <a:pPr eaLnBrk="1" hangingPunct="1">
              <a:lnSpc>
                <a:spcPct val="80000"/>
              </a:lnSpc>
            </a:pPr>
            <a:r>
              <a:rPr lang="sk-SK" altLang="en-US" sz="2200"/>
              <a:t>Udalosti, ktoré poskytujú dôkaz o stave, ktorý existoval ku dňu, ku ktorému sa zostavuje účtovná závierka</a:t>
            </a:r>
          </a:p>
          <a:p>
            <a:pPr lvl="1" eaLnBrk="1" hangingPunct="1">
              <a:lnSpc>
                <a:spcPct val="80000"/>
              </a:lnSpc>
            </a:pPr>
            <a:r>
              <a:rPr lang="sk-SK" altLang="en-US" sz="2000"/>
              <a:t>si môžu vyžadovať úpravu pôvodných súm (napríklad rezerv, opravných položiek – úprava sa realizuje pomocou tzv. upravujúcich závierkových účtovných prípadov)</a:t>
            </a:r>
          </a:p>
          <a:p>
            <a:pPr lvl="1" eaLnBrk="1" hangingPunct="1">
              <a:lnSpc>
                <a:spcPct val="80000"/>
              </a:lnSpc>
            </a:pPr>
            <a:r>
              <a:rPr lang="sk-SK" altLang="en-US" sz="2000"/>
              <a:t>si takúto úpravu nevyžadujú a uvedú sa preto len v poznámkach</a:t>
            </a:r>
          </a:p>
          <a:p>
            <a:pPr eaLnBrk="1" hangingPunct="1">
              <a:lnSpc>
                <a:spcPct val="80000"/>
              </a:lnSpc>
            </a:pPr>
            <a:r>
              <a:rPr lang="sk-SK" altLang="en-US" sz="2200"/>
              <a:t>Udalosti, ktoré hovoria o stave, ktorý vznikol po dni, ku ktorému sa zostavuje účtovná závierka, ak sú významné, uvádzajú sa v poznámkach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04D68CEC-DBF2-4874-BA9D-4E935C5F3ADC}"/>
              </a:ext>
            </a:extLst>
          </p:cNvPr>
          <p:cNvSpPr>
            <a:spLocks noGrp="1"/>
          </p:cNvSpPr>
          <p:nvPr>
            <p:ph type="ftr" sz="quarter" idx="11"/>
          </p:nvPr>
        </p:nvSpPr>
        <p:spPr/>
        <p:txBody>
          <a:bodyPr/>
          <a:lstStyle/>
          <a:p>
            <a:pPr>
              <a:defRPr/>
            </a:pPr>
            <a:r>
              <a:rPr lang="sk-SK"/>
              <a:t>Princípy účtovníctva</a:t>
            </a:r>
          </a:p>
        </p:txBody>
      </p:sp>
      <p:sp>
        <p:nvSpPr>
          <p:cNvPr id="51203" name="Zástupný symbol čísla snímky 5">
            <a:extLst>
              <a:ext uri="{FF2B5EF4-FFF2-40B4-BE49-F238E27FC236}">
                <a16:creationId xmlns:a16="http://schemas.microsoft.com/office/drawing/2014/main" id="{0FCE425B-2D16-46FC-9C32-61EA83BCD906}"/>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3A82FA27-F95D-4B42-9E58-52FEBFCDF532}" type="slidenum">
              <a:rPr lang="sk-SK" altLang="sk-SK" sz="1400" smtClean="0"/>
              <a:pPr>
                <a:spcBef>
                  <a:spcPct val="0"/>
                </a:spcBef>
                <a:buFontTx/>
                <a:buNone/>
              </a:pPr>
              <a:t>24</a:t>
            </a:fld>
            <a:endParaRPr lang="sk-SK" altLang="sk-SK" sz="1400"/>
          </a:p>
        </p:txBody>
      </p:sp>
      <p:sp>
        <p:nvSpPr>
          <p:cNvPr id="51204" name="Rectangle 2">
            <a:extLst>
              <a:ext uri="{FF2B5EF4-FFF2-40B4-BE49-F238E27FC236}">
                <a16:creationId xmlns:a16="http://schemas.microsoft.com/office/drawing/2014/main" id="{3AF92955-262D-4A81-8175-36A872B40A2B}"/>
              </a:ext>
            </a:extLst>
          </p:cNvPr>
          <p:cNvSpPr>
            <a:spLocks noGrp="1" noChangeArrowheads="1"/>
          </p:cNvSpPr>
          <p:nvPr>
            <p:ph type="title"/>
          </p:nvPr>
        </p:nvSpPr>
        <p:spPr>
          <a:xfrm>
            <a:off x="468313" y="115888"/>
            <a:ext cx="8229600" cy="865187"/>
          </a:xfrm>
        </p:spPr>
        <p:txBody>
          <a:bodyPr/>
          <a:lstStyle/>
          <a:p>
            <a:pPr eaLnBrk="1" hangingPunct="1"/>
            <a:r>
              <a:rPr lang="sk-SK" altLang="en-US" sz="2800" b="1">
                <a:solidFill>
                  <a:srgbClr val="3D1FD3"/>
                </a:solidFill>
              </a:rPr>
              <a:t>Účtovné zásady, účtovné metódy a kvalitatívne charakteristiky finančných výkazov</a:t>
            </a:r>
          </a:p>
        </p:txBody>
      </p:sp>
      <p:sp>
        <p:nvSpPr>
          <p:cNvPr id="51205" name="Rectangle 3">
            <a:extLst>
              <a:ext uri="{FF2B5EF4-FFF2-40B4-BE49-F238E27FC236}">
                <a16:creationId xmlns:a16="http://schemas.microsoft.com/office/drawing/2014/main" id="{D7249A33-A961-4CF4-BE3E-FC00236504AB}"/>
              </a:ext>
            </a:extLst>
          </p:cNvPr>
          <p:cNvSpPr>
            <a:spLocks noGrp="1" noChangeArrowheads="1"/>
          </p:cNvSpPr>
          <p:nvPr>
            <p:ph type="body" idx="1"/>
          </p:nvPr>
        </p:nvSpPr>
        <p:spPr>
          <a:xfrm>
            <a:off x="457200" y="1052513"/>
            <a:ext cx="8229600" cy="5073650"/>
          </a:xfrm>
        </p:spPr>
        <p:txBody>
          <a:bodyPr/>
          <a:lstStyle/>
          <a:p>
            <a:pPr eaLnBrk="1" hangingPunct="1">
              <a:lnSpc>
                <a:spcPct val="80000"/>
              </a:lnSpc>
            </a:pPr>
            <a:r>
              <a:rPr lang="sk-SK" altLang="en-US" sz="2000"/>
              <a:t>Pri vedení účtovníctva musia účtovné jednotky dodržiavať účtovné zásady a účtovné metódy, o ktorých musia v požadovaných prípadoch informovať v poznámkach účtovnej závierky</a:t>
            </a:r>
          </a:p>
          <a:p>
            <a:pPr eaLnBrk="1" hangingPunct="1">
              <a:lnSpc>
                <a:spcPct val="80000"/>
              </a:lnSpc>
            </a:pPr>
            <a:r>
              <a:rPr lang="sk-SK" altLang="en-US" sz="2000" b="1"/>
              <a:t>Účtovné metódy</a:t>
            </a:r>
            <a:r>
              <a:rPr lang="sk-SK" altLang="en-US" sz="2000"/>
              <a:t> sú spôsoby a postupy, ktoré účtovné jednotky využívajú na </a:t>
            </a:r>
            <a:r>
              <a:rPr lang="sk-SK" altLang="en-US" sz="2000" b="1"/>
              <a:t>zabezpečenie dodržania účtovných zásad. </a:t>
            </a:r>
            <a:r>
              <a:rPr lang="sk-SK" altLang="en-US" sz="2000"/>
              <a:t>Účtovné metódy sa dotýkajú napríklad oblasti oceňovania a účtovania zásob</a:t>
            </a:r>
            <a:endParaRPr lang="sk-SK" altLang="en-US" sz="2000" b="1"/>
          </a:p>
          <a:p>
            <a:pPr eaLnBrk="1" hangingPunct="1">
              <a:lnSpc>
                <a:spcPct val="80000"/>
              </a:lnSpc>
            </a:pPr>
            <a:r>
              <a:rPr lang="sk-SK" altLang="en-US" sz="2000"/>
              <a:t>Účtovná jednotka musí dodržať každú účtovnú zásadu, pričom si sama volí účtovnú metódu. Voľba účtovnej metódy je obmedzená právnymi predpismi</a:t>
            </a:r>
          </a:p>
          <a:p>
            <a:pPr eaLnBrk="1" hangingPunct="1">
              <a:lnSpc>
                <a:spcPct val="80000"/>
              </a:lnSpc>
            </a:pPr>
            <a:r>
              <a:rPr lang="sk-SK" altLang="en-US" sz="2000"/>
              <a:t>Účtovné zásady a účtovné metódy nie sú upravené samostatnou právnou úpravou. Na Slovensku sú zakomponované do zákona o účtovníctve a opatrení ministerstva financií</a:t>
            </a:r>
          </a:p>
          <a:p>
            <a:pPr eaLnBrk="1" hangingPunct="1">
              <a:lnSpc>
                <a:spcPct val="80000"/>
              </a:lnSpc>
            </a:pPr>
            <a:r>
              <a:rPr lang="sk-SK" altLang="en-US" sz="2000"/>
              <a:t>Účtovné zásady </a:t>
            </a:r>
            <a:r>
              <a:rPr lang="sk-SK" altLang="en-US" sz="2000" b="1"/>
              <a:t>nemožno zamieňať</a:t>
            </a:r>
            <a:r>
              <a:rPr lang="sk-SK" altLang="en-US" sz="2000"/>
              <a:t> s kvalitatívnymi charakteristikami finančných výkazov</a:t>
            </a:r>
          </a:p>
          <a:p>
            <a:pPr lvl="1" eaLnBrk="1" hangingPunct="1">
              <a:lnSpc>
                <a:spcPct val="80000"/>
              </a:lnSpc>
            </a:pPr>
            <a:r>
              <a:rPr lang="sk-SK" altLang="en-US" sz="1600"/>
              <a:t>kvalitatívne charakteristiky finančných výkazov (zrozumiteľnosť, relevantnosť, spoľahlivosť a porovnateľnosť) sú </a:t>
            </a:r>
            <a:r>
              <a:rPr lang="sk-SK" altLang="en-US" sz="1600" b="1"/>
              <a:t>vlastnosti </a:t>
            </a:r>
            <a:r>
              <a:rPr lang="sk-SK" altLang="en-US" sz="1600"/>
              <a:t>finančných výkazov, ktoré robia informácie v nich užitočnými pre používateľov</a:t>
            </a:r>
          </a:p>
          <a:p>
            <a:pPr lvl="1" eaLnBrk="1" hangingPunct="1">
              <a:lnSpc>
                <a:spcPct val="80000"/>
              </a:lnSpc>
            </a:pPr>
            <a:r>
              <a:rPr lang="sk-SK" altLang="en-US" sz="1600"/>
              <a:t>účtovné zásady sú </a:t>
            </a:r>
            <a:r>
              <a:rPr lang="sk-SK" altLang="en-US" sz="1600" b="1"/>
              <a:t>pravidlá, </a:t>
            </a:r>
            <a:r>
              <a:rPr lang="sk-SK" altLang="en-US" sz="1600"/>
              <a:t>ktoré uplatňuje účtovná jednotka tak, aby účtovná závierka bola v súlade s právnou úpravou a poskytovala verný a pravdivý obraz o skutočnostiach pre používateľov</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Zástupný symbol päty 4">
            <a:extLst>
              <a:ext uri="{FF2B5EF4-FFF2-40B4-BE49-F238E27FC236}">
                <a16:creationId xmlns:a16="http://schemas.microsoft.com/office/drawing/2014/main" id="{72B96584-3182-463D-A5D3-2E5F5BCDB2CC}"/>
              </a:ext>
            </a:extLst>
          </p:cNvPr>
          <p:cNvSpPr>
            <a:spLocks noGrp="1"/>
          </p:cNvSpPr>
          <p:nvPr>
            <p:ph type="ftr" sz="quarter" idx="11"/>
          </p:nvPr>
        </p:nvSpPr>
        <p:spPr/>
        <p:txBody>
          <a:bodyPr/>
          <a:lstStyle/>
          <a:p>
            <a:pPr>
              <a:defRPr/>
            </a:pPr>
            <a:r>
              <a:rPr lang="sk-SK"/>
              <a:t>Princípy účtovníctva</a:t>
            </a:r>
          </a:p>
        </p:txBody>
      </p:sp>
      <p:sp>
        <p:nvSpPr>
          <p:cNvPr id="53251" name="Zástupný symbol čísla snímky 5">
            <a:extLst>
              <a:ext uri="{FF2B5EF4-FFF2-40B4-BE49-F238E27FC236}">
                <a16:creationId xmlns:a16="http://schemas.microsoft.com/office/drawing/2014/main" id="{E4DECF16-A707-417B-9CCD-CD60E5C57BC3}"/>
              </a:ext>
            </a:extLst>
          </p:cNvPr>
          <p:cNvSpPr>
            <a:spLocks noGrp="1"/>
          </p:cNvSpPr>
          <p:nvPr>
            <p:ph type="sldNum" sz="quarter" idx="12"/>
          </p:nvPr>
        </p:nvSpPr>
        <p:spPr>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Times New Roman" panose="02020603050405020304" pitchFamily="18" charset="0"/>
              </a:defRPr>
            </a:lvl1pPr>
            <a:lvl2pPr marL="742950" indent="-285750">
              <a:spcBef>
                <a:spcPct val="20000"/>
              </a:spcBef>
              <a:buChar char="–"/>
              <a:defRPr sz="2800">
                <a:solidFill>
                  <a:schemeClr val="tx1"/>
                </a:solidFill>
                <a:latin typeface="Times New Roman" panose="02020603050405020304" pitchFamily="18" charset="0"/>
              </a:defRPr>
            </a:lvl2pPr>
            <a:lvl3pPr marL="1143000" indent="-228600">
              <a:spcBef>
                <a:spcPct val="20000"/>
              </a:spcBef>
              <a:buChar char="•"/>
              <a:defRPr sz="2400">
                <a:solidFill>
                  <a:schemeClr val="tx1"/>
                </a:solidFill>
                <a:latin typeface="Times New Roman" panose="02020603050405020304" pitchFamily="18" charset="0"/>
              </a:defRPr>
            </a:lvl3pPr>
            <a:lvl4pPr marL="1600200" indent="-228600">
              <a:spcBef>
                <a:spcPct val="20000"/>
              </a:spcBef>
              <a:buChar char="–"/>
              <a:defRPr sz="2000">
                <a:solidFill>
                  <a:schemeClr val="tx1"/>
                </a:solidFill>
                <a:latin typeface="Times New Roman" panose="02020603050405020304" pitchFamily="18" charset="0"/>
              </a:defRPr>
            </a:lvl4pPr>
            <a:lvl5pPr marL="2057400" indent="-228600">
              <a:spcBef>
                <a:spcPct val="20000"/>
              </a:spcBef>
              <a:buChar char="»"/>
              <a:defRPr sz="2000">
                <a:solidFill>
                  <a:schemeClr val="tx1"/>
                </a:solidFill>
                <a:latin typeface="Times New Roman" panose="02020603050405020304" pitchFamily="18" charset="0"/>
              </a:defRPr>
            </a:lvl5pPr>
            <a:lvl6pPr marL="2514600" indent="-228600" eaLnBrk="0" fontAlgn="base" hangingPunct="0">
              <a:spcBef>
                <a:spcPct val="20000"/>
              </a:spcBef>
              <a:spcAft>
                <a:spcPct val="0"/>
              </a:spcAft>
              <a:buChar char="»"/>
              <a:defRPr sz="2000">
                <a:solidFill>
                  <a:schemeClr val="tx1"/>
                </a:solidFill>
                <a:latin typeface="Times New Roman" panose="02020603050405020304" pitchFamily="18" charset="0"/>
              </a:defRPr>
            </a:lvl6pPr>
            <a:lvl7pPr marL="2971800" indent="-228600" eaLnBrk="0" fontAlgn="base" hangingPunct="0">
              <a:spcBef>
                <a:spcPct val="20000"/>
              </a:spcBef>
              <a:spcAft>
                <a:spcPct val="0"/>
              </a:spcAft>
              <a:buChar char="»"/>
              <a:defRPr sz="2000">
                <a:solidFill>
                  <a:schemeClr val="tx1"/>
                </a:solidFill>
                <a:latin typeface="Times New Roman" panose="02020603050405020304" pitchFamily="18" charset="0"/>
              </a:defRPr>
            </a:lvl7pPr>
            <a:lvl8pPr marL="3429000" indent="-228600" eaLnBrk="0" fontAlgn="base" hangingPunct="0">
              <a:spcBef>
                <a:spcPct val="20000"/>
              </a:spcBef>
              <a:spcAft>
                <a:spcPct val="0"/>
              </a:spcAft>
              <a:buChar char="»"/>
              <a:defRPr sz="2000">
                <a:solidFill>
                  <a:schemeClr val="tx1"/>
                </a:solidFill>
                <a:latin typeface="Times New Roman" panose="02020603050405020304" pitchFamily="18" charset="0"/>
              </a:defRPr>
            </a:lvl8pPr>
            <a:lvl9pPr marL="3886200" indent="-228600" eaLnBrk="0" fontAlgn="base" hangingPunct="0">
              <a:spcBef>
                <a:spcPct val="20000"/>
              </a:spcBef>
              <a:spcAft>
                <a:spcPct val="0"/>
              </a:spcAft>
              <a:buChar char="»"/>
              <a:defRPr sz="2000">
                <a:solidFill>
                  <a:schemeClr val="tx1"/>
                </a:solidFill>
                <a:latin typeface="Times New Roman" panose="02020603050405020304" pitchFamily="18" charset="0"/>
              </a:defRPr>
            </a:lvl9pPr>
          </a:lstStyle>
          <a:p>
            <a:pPr>
              <a:spcBef>
                <a:spcPct val="0"/>
              </a:spcBef>
              <a:buFontTx/>
              <a:buNone/>
            </a:pPr>
            <a:r>
              <a:rPr lang="sk-SK" altLang="sk-SK" sz="1400"/>
              <a:t>5-</a:t>
            </a:r>
            <a:fld id="{9A823C96-886E-45E5-95A0-F2211F20B3A0}" type="slidenum">
              <a:rPr lang="sk-SK" altLang="sk-SK" sz="1400" smtClean="0"/>
              <a:pPr>
                <a:spcBef>
                  <a:spcPct val="0"/>
                </a:spcBef>
                <a:buFontTx/>
                <a:buNone/>
              </a:pPr>
              <a:t>25</a:t>
            </a:fld>
            <a:endParaRPr lang="sk-SK" altLang="sk-SK" sz="1400"/>
          </a:p>
        </p:txBody>
      </p:sp>
      <p:sp>
        <p:nvSpPr>
          <p:cNvPr id="53252" name="Rectangle 2">
            <a:extLst>
              <a:ext uri="{FF2B5EF4-FFF2-40B4-BE49-F238E27FC236}">
                <a16:creationId xmlns:a16="http://schemas.microsoft.com/office/drawing/2014/main" id="{1C2C5D58-88A5-4345-A6C2-49CD9678A2D9}"/>
              </a:ext>
            </a:extLst>
          </p:cNvPr>
          <p:cNvSpPr>
            <a:spLocks noGrp="1" noChangeArrowheads="1"/>
          </p:cNvSpPr>
          <p:nvPr>
            <p:ph type="title"/>
          </p:nvPr>
        </p:nvSpPr>
        <p:spPr>
          <a:xfrm>
            <a:off x="468313" y="0"/>
            <a:ext cx="8229600" cy="981075"/>
          </a:xfrm>
        </p:spPr>
        <p:txBody>
          <a:bodyPr/>
          <a:lstStyle/>
          <a:p>
            <a:pPr eaLnBrk="1" hangingPunct="1"/>
            <a:r>
              <a:rPr lang="sk-SK" altLang="en-US" sz="3200" b="1">
                <a:solidFill>
                  <a:srgbClr val="3D1FD3"/>
                </a:solidFill>
              </a:rPr>
              <a:t>Tiché rezervy</a:t>
            </a:r>
          </a:p>
        </p:txBody>
      </p:sp>
      <p:sp>
        <p:nvSpPr>
          <p:cNvPr id="53253" name="Rectangle 3">
            <a:extLst>
              <a:ext uri="{FF2B5EF4-FFF2-40B4-BE49-F238E27FC236}">
                <a16:creationId xmlns:a16="http://schemas.microsoft.com/office/drawing/2014/main" id="{A41B4847-3EED-4FD5-A37B-56CAC81BECE8}"/>
              </a:ext>
            </a:extLst>
          </p:cNvPr>
          <p:cNvSpPr>
            <a:spLocks noGrp="1" noChangeArrowheads="1"/>
          </p:cNvSpPr>
          <p:nvPr>
            <p:ph type="body" idx="1"/>
          </p:nvPr>
        </p:nvSpPr>
        <p:spPr>
          <a:xfrm>
            <a:off x="457200" y="981075"/>
            <a:ext cx="8229600" cy="5145088"/>
          </a:xfrm>
        </p:spPr>
        <p:txBody>
          <a:bodyPr/>
          <a:lstStyle/>
          <a:p>
            <a:pPr eaLnBrk="1" hangingPunct="1">
              <a:lnSpc>
                <a:spcPct val="80000"/>
              </a:lnSpc>
            </a:pPr>
            <a:r>
              <a:rPr lang="sk-SK" altLang="en-US" sz="2400"/>
              <a:t>Príkladom použitia </a:t>
            </a:r>
            <a:r>
              <a:rPr lang="sk-SK" altLang="en-US" sz="2400" b="1"/>
              <a:t>účtovných metód</a:t>
            </a:r>
            <a:r>
              <a:rPr lang="sk-SK" altLang="en-US" sz="2400"/>
              <a:t> súvisiacich s oceňovaním je vytváranie tichých rezerv. Môžu sa v účtovnej jednotke vytvárať neúmyselne aj úmyselne. Ich názov pochádza z toho, že sa nedajú zistiť priamo zo súvahy</a:t>
            </a:r>
          </a:p>
          <a:p>
            <a:pPr eaLnBrk="1" hangingPunct="1">
              <a:lnSpc>
                <a:spcPct val="80000"/>
              </a:lnSpc>
            </a:pPr>
            <a:r>
              <a:rPr lang="sk-SK" altLang="en-US" sz="2400"/>
              <a:t>Tiché rezervy sú nástrojom manažmentu a vytvárajú sa pred zostavením účtovnej závierky. Ovplyvňujú výsledok hospodárenia. Vo všeobecnosti platí, že sa vytvárajú podhodnotením majetku alebo nadhodnotením záväzkov</a:t>
            </a:r>
          </a:p>
          <a:p>
            <a:pPr eaLnBrk="1" hangingPunct="1">
              <a:lnSpc>
                <a:spcPct val="80000"/>
              </a:lnSpc>
            </a:pPr>
            <a:r>
              <a:rPr lang="sk-SK" altLang="en-US" sz="2400"/>
              <a:t>V účtovnom období, v ktorom sa tiché rezervy vytvoria, znižujú výsledok hospodárenia. Tiché rezervy možno v inom účtovnom období využiť na zníženie nákladov, a tak zase výsledok hospodárenia zlepšiť</a:t>
            </a:r>
          </a:p>
          <a:p>
            <a:pPr eaLnBrk="1" hangingPunct="1">
              <a:lnSpc>
                <a:spcPct val="80000"/>
              </a:lnSpc>
            </a:pPr>
            <a:r>
              <a:rPr lang="sk-SK" altLang="en-US" sz="2400"/>
              <a:t>Tiché rezervy sa obyčajne neuznávajú ako náklad na dosiahnutie, zabezpečenie a udržanie príjmov pri vyčísľovaní základu dane z príjmov, a preto daň neovplyvnia</a:t>
            </a:r>
          </a:p>
        </p:txBody>
      </p:sp>
    </p:spTree>
  </p:cSld>
  <p:clrMapOvr>
    <a:masterClrMapping/>
  </p:clrMapOvr>
</p:sld>
</file>

<file path=ppt/theme/theme1.xml><?xml version="1.0" encoding="utf-8"?>
<a:theme xmlns:a="http://schemas.openxmlformats.org/drawingml/2006/main" name="1_Predvolený návrh">
  <a:themeElements>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Predvolený návrh">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Predvolený návrh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Predvolený návrh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Predvolený návrh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Predvolený návrh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Predvolený návrh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Predvolený návrh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Predvolený návrh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Predvolený návrh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Predvolený návrh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Predvolený návrh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Predvolený návrh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Predvolený návrh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ív Offic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7355</TotalTime>
  <Words>7290</Words>
  <Application>Microsoft Office PowerPoint</Application>
  <PresentationFormat>Prezentácia na obrazovke (4:3)</PresentationFormat>
  <Paragraphs>348</Paragraphs>
  <Slides>25</Slides>
  <Notes>25</Notes>
  <HiddenSlides>0</HiddenSlides>
  <MMClips>0</MMClips>
  <ScaleCrop>false</ScaleCrop>
  <HeadingPairs>
    <vt:vector size="6" baseType="variant">
      <vt:variant>
        <vt:lpstr>Použité písma</vt:lpstr>
      </vt:variant>
      <vt:variant>
        <vt:i4>2</vt:i4>
      </vt:variant>
      <vt:variant>
        <vt:lpstr>Motív</vt:lpstr>
      </vt:variant>
      <vt:variant>
        <vt:i4>1</vt:i4>
      </vt:variant>
      <vt:variant>
        <vt:lpstr>Nadpisy snímok</vt:lpstr>
      </vt:variant>
      <vt:variant>
        <vt:i4>25</vt:i4>
      </vt:variant>
    </vt:vector>
  </HeadingPairs>
  <TitlesOfParts>
    <vt:vector size="28" baseType="lpstr">
      <vt:lpstr>Arial</vt:lpstr>
      <vt:lpstr>Times New Roman</vt:lpstr>
      <vt:lpstr>1_Predvolený návrh</vt:lpstr>
      <vt:lpstr>Kapitola 5  Účtovné zásady a práce na konci účtovného obdobia</vt:lpstr>
      <vt:lpstr>Hlavné témy</vt:lpstr>
      <vt:lpstr>Základné pravidlá účtovníctva</vt:lpstr>
      <vt:lpstr>Základné predpoklady účtovníctva</vt:lpstr>
      <vt:lpstr>Vymedzenie účtovnej jednotky</vt:lpstr>
      <vt:lpstr>Meranie pomocou peňažnej jednotky</vt:lpstr>
      <vt:lpstr>Účtovné obdobie</vt:lpstr>
      <vt:lpstr>Preukázateľnosť účtovníctva</vt:lpstr>
      <vt:lpstr>Účtovné zásady</vt:lpstr>
      <vt:lpstr>Prehľad účtovných zásad</vt:lpstr>
      <vt:lpstr>Zásada bilančnej kontinuity</vt:lpstr>
      <vt:lpstr>Kontinuita v používaní účtovných zásad a účtovných metód</vt:lpstr>
      <vt:lpstr>Prednosť podstaty pred formou</vt:lpstr>
      <vt:lpstr>Zákaz kompenzácie (vzájomného vyrovnávania) majetku a záväzkov, nákladov a výnosov, príjmov a výdavkov</vt:lpstr>
      <vt:lpstr>Zohľadnenie všetkých nákladov a výnosov v účtovnom období, v ktorom vznikli, bez ohľadu na deň ich úhrady, inkasa, alebo na deň vyrovnania iným spôsobom (akruálna báza)</vt:lpstr>
      <vt:lpstr>Nepretržitosť pokračovania v činnosti</vt:lpstr>
      <vt:lpstr>Oceňovacie zásady</vt:lpstr>
      <vt:lpstr>Oceňovacie zásady (2)</vt:lpstr>
      <vt:lpstr>Zásada opatrnosti</vt:lpstr>
      <vt:lpstr>Zásada opatrnosti (2)</vt:lpstr>
      <vt:lpstr>Vecné a časové priraďovanie nákladov k výnosom</vt:lpstr>
      <vt:lpstr>Vecné a časové priraďovanie nákladov k výnosom (2)</vt:lpstr>
      <vt:lpstr>Princíp vysvetľovania (objasňovania, osvetľovania) hodnoty</vt:lpstr>
      <vt:lpstr>Účtovné zásady, účtovné metódy a kvalitatívne charakteristiky finančných výkazov</vt:lpstr>
      <vt:lpstr>Tiché rezervy</vt:lpstr>
    </vt:vector>
  </TitlesOfParts>
  <Company>BULLION MATHIEU</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9: Inventories</dc:title>
  <dc:creator>bullion</dc:creator>
  <cp:lastModifiedBy>admin</cp:lastModifiedBy>
  <cp:revision>678</cp:revision>
  <cp:lastPrinted>2002-02-01T09:44:38Z</cp:lastPrinted>
  <dcterms:created xsi:type="dcterms:W3CDTF">2001-06-03T20:32:26Z</dcterms:created>
  <dcterms:modified xsi:type="dcterms:W3CDTF">2023-04-24T18:08:43Z</dcterms:modified>
</cp:coreProperties>
</file>