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36"/>
  </p:notesMasterIdLst>
  <p:handoutMasterIdLst>
    <p:handoutMasterId r:id="rId37"/>
  </p:handoutMasterIdLst>
  <p:sldIdLst>
    <p:sldId id="340" r:id="rId2"/>
    <p:sldId id="341" r:id="rId3"/>
    <p:sldId id="297" r:id="rId4"/>
    <p:sldId id="298" r:id="rId5"/>
    <p:sldId id="300" r:id="rId6"/>
    <p:sldId id="299" r:id="rId7"/>
    <p:sldId id="338" r:id="rId8"/>
    <p:sldId id="303" r:id="rId9"/>
    <p:sldId id="306" r:id="rId10"/>
    <p:sldId id="329" r:id="rId11"/>
    <p:sldId id="307" r:id="rId12"/>
    <p:sldId id="330" r:id="rId13"/>
    <p:sldId id="331" r:id="rId14"/>
    <p:sldId id="309" r:id="rId15"/>
    <p:sldId id="310" r:id="rId16"/>
    <p:sldId id="311" r:id="rId17"/>
    <p:sldId id="339" r:id="rId18"/>
    <p:sldId id="312" r:id="rId19"/>
    <p:sldId id="313" r:id="rId20"/>
    <p:sldId id="314" r:id="rId21"/>
    <p:sldId id="346" r:id="rId22"/>
    <p:sldId id="315" r:id="rId23"/>
    <p:sldId id="316" r:id="rId24"/>
    <p:sldId id="317" r:id="rId25"/>
    <p:sldId id="347" r:id="rId26"/>
    <p:sldId id="320" r:id="rId27"/>
    <p:sldId id="325" r:id="rId28"/>
    <p:sldId id="348" r:id="rId29"/>
    <p:sldId id="343" r:id="rId30"/>
    <p:sldId id="333" r:id="rId31"/>
    <p:sldId id="336" r:id="rId32"/>
    <p:sldId id="337" r:id="rId33"/>
    <p:sldId id="334" r:id="rId34"/>
    <p:sldId id="335" r:id="rId35"/>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8" d="100"/>
          <a:sy n="68" d="100"/>
        </p:scale>
        <p:origin x="123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0" d="100"/>
          <a:sy n="60" d="100"/>
        </p:scale>
        <p:origin x="2510" y="-41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54E05156-9A7A-4572-AB00-A69E74568CC7}"/>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1A348141-CC3F-4393-A04C-14CE570BAECB}"/>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883CF570-247E-4AB7-B36C-71AA5CE23B42}"/>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EAE6B482-0CE6-4F16-A6FB-370D05AA8DF9}"/>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AD81FBCA-6E5E-429A-B121-0FA4E7CD16DF}" type="slidenum">
              <a:rPr lang="en-US" altLang="sk-SK"/>
              <a:pPr>
                <a:defRPr/>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6DF4B02-AA0B-4D19-AC3B-A67E25381EEB}"/>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269BBD3A-3FAE-4197-B9E1-1B35CE0797AB}"/>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BE1A70AC-F014-42B6-B57B-5AA52442F7FE}"/>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6D45CC6A-7005-4CCC-B7ED-0A890FD8FE57}"/>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5B5C1CC8-740B-49FE-8EBF-C3C683006F1F}"/>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5AB509BA-4312-40F2-9C92-1D39A9DEFE3C}"/>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24992176-D73C-46B9-BC2B-C76935B0EB7D}" type="slidenum">
              <a:rPr lang="en-US" altLang="sk-SK"/>
              <a:pPr>
                <a:defRPr/>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0FE0A94-842B-4ED7-B76E-10F8E9B0EA0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28E0D43-E748-4020-AD77-38D2CAD969A9}" type="slidenum">
              <a:rPr lang="en-US" altLang="en-US" sz="1300"/>
              <a:pPr>
                <a:spcBef>
                  <a:spcPct val="0"/>
                </a:spcBef>
              </a:pPr>
              <a:t>1</a:t>
            </a:fld>
            <a:endParaRPr lang="en-US" altLang="en-US" sz="1300"/>
          </a:p>
        </p:txBody>
      </p:sp>
      <p:sp>
        <p:nvSpPr>
          <p:cNvPr id="5123" name="Rectangle 2">
            <a:extLst>
              <a:ext uri="{FF2B5EF4-FFF2-40B4-BE49-F238E27FC236}">
                <a16:creationId xmlns:a16="http://schemas.microsoft.com/office/drawing/2014/main" id="{4D5447C8-EDCC-42ED-860B-35857BB9E5F2}"/>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2AB6DA97-5225-4A8A-ADFA-FA2ED325AF3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F9D682CF-E454-4B1F-A8A1-25879CE9C0A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9E7819-2656-4459-A58C-61D8D132CBDE}" type="slidenum">
              <a:rPr lang="en-US" altLang="en-US" sz="1300"/>
              <a:pPr>
                <a:spcBef>
                  <a:spcPct val="0"/>
                </a:spcBef>
              </a:pPr>
              <a:t>2</a:t>
            </a:fld>
            <a:endParaRPr lang="en-US" altLang="en-US" sz="1300"/>
          </a:p>
        </p:txBody>
      </p:sp>
      <p:sp>
        <p:nvSpPr>
          <p:cNvPr id="7171" name="Rectangle 2">
            <a:extLst>
              <a:ext uri="{FF2B5EF4-FFF2-40B4-BE49-F238E27FC236}">
                <a16:creationId xmlns:a16="http://schemas.microsoft.com/office/drawing/2014/main" id="{AD8550EA-DACE-466D-A247-5C5CA3A3C391}"/>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BF14CFFE-F350-4047-81CB-32B89166E67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97F9F56F-3B47-4740-856D-04FA7117B8E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32EE6D-C412-4094-9647-0B3EE55B7023}" type="slidenum">
              <a:rPr lang="en-US" altLang="en-US" sz="1300"/>
              <a:pPr>
                <a:spcBef>
                  <a:spcPct val="0"/>
                </a:spcBef>
              </a:pPr>
              <a:t>3</a:t>
            </a:fld>
            <a:endParaRPr lang="en-US" altLang="en-US" sz="1300"/>
          </a:p>
        </p:txBody>
      </p:sp>
      <p:sp>
        <p:nvSpPr>
          <p:cNvPr id="9219" name="Rectangle 2">
            <a:extLst>
              <a:ext uri="{FF2B5EF4-FFF2-40B4-BE49-F238E27FC236}">
                <a16:creationId xmlns:a16="http://schemas.microsoft.com/office/drawing/2014/main" id="{1CB4C6BB-062F-45E2-A99B-B83C9F74F1EF}"/>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5B5A36B7-52E5-4E35-8038-5ABB5E3981B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b="1"/>
              <a:t>Úvod k vedeniu účtovníctva   </a:t>
            </a:r>
            <a:r>
              <a:rPr lang="sk-SK" altLang="en-US"/>
              <a:t>Finančné výkazy sú výstupom z (finančného) účtovníctva. Aby podnik (účtovná jednotka) mohol zostavovať finančné výkazy, musí mať zavedený účtovný systém a organizovane ho používať. Ide pritom o viacstupňový proces, ktorý sa označuje ako </a:t>
            </a:r>
            <a:r>
              <a:rPr lang="sk-SK" altLang="en-US" b="1"/>
              <a:t>vedenie účtovníctva</a:t>
            </a:r>
            <a:r>
              <a:rPr lang="sk-SK" altLang="en-US"/>
              <a:t> (accounting process). </a:t>
            </a:r>
            <a:endParaRPr lang="sk-SK" altLang="en-US" b="1"/>
          </a:p>
          <a:p>
            <a:pPr>
              <a:lnSpc>
                <a:spcPct val="90000"/>
              </a:lnSpc>
            </a:pPr>
            <a:r>
              <a:rPr lang="sk-SK" altLang="en-US" b="1"/>
              <a:t>Poznámka:</a:t>
            </a:r>
            <a:r>
              <a:rPr lang="sk-SK" altLang="en-US"/>
              <a:t> slovenský zákon o účtovníctve rozlišuje vedenie účtovníctva a účtovnú závierku. Účtovnú závierku tvoria, okrem všeobecných náležitostí (ako sú identifikácia účtovnej jednotky a časové údaje viažuce sa k účtovnej závierke), finančné výkazy súvaha a výkaz ziskov a strát a poznámky. Vedenie účtovníctva sú účtovnícke činnosti, ktoré je potrebné vykonať, aby sa účtovná závierka, teda finančné výkazy a poznámky, dala zostaviť. Pre vedenie účtovníctva sa zvykne používať aj názov „bežné účtovníctvo“.</a:t>
            </a:r>
          </a:p>
          <a:p>
            <a:pPr>
              <a:lnSpc>
                <a:spcPct val="90000"/>
              </a:lnSpc>
            </a:pPr>
            <a:r>
              <a:rPr lang="sk-SK" altLang="en-US"/>
              <a:t>Vedenie účtovníctva nespočíva len v mechanickom používaní technických postupov, ale si vyžaduje zásahy a rozhodovanie príslušných pracovníkov (hlavne pri zaraďovaní záznamov jednotlivých transakcií do zodpovedajúcich kategórií). Dôležitosť ľudského faktora v účtovníctve sa nikdy nesmie podceniť. </a:t>
            </a:r>
          </a:p>
          <a:p>
            <a:pPr>
              <a:lnSpc>
                <a:spcPct val="90000"/>
              </a:lnSpc>
            </a:pPr>
            <a:r>
              <a:rPr lang="sk-SK" altLang="en-US"/>
              <a:t>Táto skutočnosť sa zvykne charakterizovať aj slovami, že účtovníctvo </a:t>
            </a:r>
            <a:r>
              <a:rPr lang="sk-SK" altLang="en-US" b="1"/>
              <a:t>je vedou aj umením súčasne</a:t>
            </a:r>
            <a:r>
              <a:rPr lang="sk-SK" altLang="en-US"/>
              <a:t>. Umenie v účtovníctve spočíva v použití limitovaných údajov na čo najpresnejší popis stavu a výkonnosti firmy. Účtovníctvo nie je to isté čo skutočnosť, je to len jej obraz a presnosť tohto obrazu závisí od schopnosti účtovníkov sformulovať rozumné predpoklady a určiť primerané odhady (citát z knihy Karen Berman, Joe Knight: Financial Intelligence).</a:t>
            </a:r>
            <a:endParaRPr lang="en-US" altLang="en-US"/>
          </a:p>
          <a:p>
            <a:pPr>
              <a:lnSpc>
                <a:spcPct val="90000"/>
              </a:lnSpc>
            </a:pP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ED3D14D8-23BE-4C82-938F-BAD7F3CF8D8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835F5B9-345E-45AB-BFC7-F839E5B82B25}" type="slidenum">
              <a:rPr lang="en-US" altLang="en-US" sz="1300"/>
              <a:pPr>
                <a:spcBef>
                  <a:spcPct val="0"/>
                </a:spcBef>
              </a:pPr>
              <a:t>4</a:t>
            </a:fld>
            <a:endParaRPr lang="en-US" altLang="en-US" sz="1300"/>
          </a:p>
        </p:txBody>
      </p:sp>
      <p:sp>
        <p:nvSpPr>
          <p:cNvPr id="11267" name="Rectangle 2">
            <a:extLst>
              <a:ext uri="{FF2B5EF4-FFF2-40B4-BE49-F238E27FC236}">
                <a16:creationId xmlns:a16="http://schemas.microsoft.com/office/drawing/2014/main" id="{60F47FF0-6C94-479A-B439-4BA57F6E3305}"/>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4CF7875C-B29C-40E3-AF44-4B34E9888D2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i="1"/>
              <a:t>Účty   </a:t>
            </a:r>
            <a:r>
              <a:rPr lang="sk-SK" altLang="en-US"/>
              <a:t>Položky súvahy a výkazu ziskov a strát sa počas účtovného obdobia v dôsledku uskutočnených transakcií menia. Ako jeden z extrémnych prípadov možno uviesť najväčší svetový obchodný reťazec Wal-Mart (Spojené štáty), o ktorom sa hovorí, že denne obslúži 45 miliónov zákazníkov a má 1,6 milióna zamestnancov – jeho činnosť vytvára milióny transakcií, ktoré sa zaznamenávajú v jeho účtovníctva).</a:t>
            </a:r>
          </a:p>
          <a:p>
            <a:r>
              <a:rPr lang="sk-SK" altLang="en-US"/>
              <a:t>Z uvedeného dôvodu je v reálnom živote prakticky nerealizovateľné sledovať v účtovníctve zmeny súvahy a výkazu ziskov a strát po každej transakcii. Namiesto toho sa pre každú položku súvahy a výkazu ziskov a strát zaviedol ako technický nástroj na sledovanie  vývoja  tejto položky počas účtovného obdobia tzv. T-účet. T-účet má dva strany, na jednu z nich sa zaznamenávajú nárasty príslušnej položky a na druhú úbytky tejto položky. </a:t>
            </a:r>
          </a:p>
          <a:p>
            <a:r>
              <a:rPr lang="sk-SK" altLang="en-US"/>
              <a:t>Každá transakcia v závislosti od svojho typu ovplyvní niektorý z účtov, z ktorých pozostáva súvaha a výkaz ziskov a strát. Pri zostavovaní súvahy a výkazu ziskov a strát na konci účtovného obdobia sa do nich zaradia len sumárne údaje o jednotlivých účtoch, tzv. zostatky účtov (account balance).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66C188DC-FD0F-4359-9C32-F340B94C82C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19CB34-2B29-4341-A92B-93878BE1A96F}" type="slidenum">
              <a:rPr lang="en-US" altLang="en-US" sz="1300"/>
              <a:pPr>
                <a:spcBef>
                  <a:spcPct val="0"/>
                </a:spcBef>
              </a:pPr>
              <a:t>5</a:t>
            </a:fld>
            <a:endParaRPr lang="en-US" altLang="en-US" sz="1300"/>
          </a:p>
        </p:txBody>
      </p:sp>
      <p:sp>
        <p:nvSpPr>
          <p:cNvPr id="13315" name="Rectangle 2">
            <a:extLst>
              <a:ext uri="{FF2B5EF4-FFF2-40B4-BE49-F238E27FC236}">
                <a16:creationId xmlns:a16="http://schemas.microsoft.com/office/drawing/2014/main" id="{3054B53B-2DCB-42D5-ACB8-9834B6C93CDF}"/>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DD9088B0-E37D-492F-B0BF-94BF7B8DD9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tabuľke 4.1 sú ako príklad uvedené zmeny účtu a zostatok účtu peňažných prostriedkov spoločnosti Verdi k 30. aprílu X1 (pozri príklad v kapitole 2 - zostatok tohto účtu je uvedený v súvahe spoločnosti Verdi v tabuľke 2.3).</a:t>
            </a:r>
          </a:p>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E5D8070E-3A1D-422F-9091-28E8151972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ACF37D-950C-4F71-9F62-20335B840AE7}" type="slidenum">
              <a:rPr lang="en-US" altLang="en-US" sz="1300"/>
              <a:pPr>
                <a:spcBef>
                  <a:spcPct val="0"/>
                </a:spcBef>
              </a:pPr>
              <a:t>6</a:t>
            </a:fld>
            <a:endParaRPr lang="en-US" altLang="en-US" sz="1300"/>
          </a:p>
        </p:txBody>
      </p:sp>
      <p:sp>
        <p:nvSpPr>
          <p:cNvPr id="15363" name="Rectangle 2">
            <a:extLst>
              <a:ext uri="{FF2B5EF4-FFF2-40B4-BE49-F238E27FC236}">
                <a16:creationId xmlns:a16="http://schemas.microsoft.com/office/drawing/2014/main" id="{DAA99A12-3A3B-4C50-BCA2-01E101829B6F}"/>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A6279E56-FAEB-4196-8C94-D1C72900CE0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Aby sa v súvislosti s nárastmi a poklesmi predišlo nedorozumeniam pri používaní T-účtov, zaviedlo sa pomenovanie ich strán. Ľavá strana T-účtu sa nazýva dlžnícka strana (debetná strana – debit side) alebo strana MÁ DAŤ, v skratke MD. Pravá strana T-účtu sa nazýva veriteľská strana (kreditná strana – credit side) alebo strana DAL, v skratke D. Zápis na stranu MD (ľavú) sa tiež označuje ako účtovanie na ťarchu účtu, zápis na stranu D (pravú) sa označuje ako účtovanie v prospech účtu. </a:t>
            </a:r>
          </a:p>
          <a:p>
            <a:endParaRPr lang="sk-SK"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4EE6F93-495A-41A7-955F-8F72E5BABE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2074DF-2BCE-42EF-8BC1-29412435A982}" type="slidenum">
              <a:rPr lang="en-US" altLang="en-US" sz="1300"/>
              <a:pPr>
                <a:spcBef>
                  <a:spcPct val="0"/>
                </a:spcBef>
              </a:pPr>
              <a:t>7</a:t>
            </a:fld>
            <a:endParaRPr lang="en-US" altLang="en-US" sz="1300"/>
          </a:p>
        </p:txBody>
      </p:sp>
      <p:sp>
        <p:nvSpPr>
          <p:cNvPr id="17411" name="Rectangle 2">
            <a:extLst>
              <a:ext uri="{FF2B5EF4-FFF2-40B4-BE49-F238E27FC236}">
                <a16:creationId xmlns:a16="http://schemas.microsoft.com/office/drawing/2014/main" id="{F64B861F-6C26-40D4-943D-2639F534CFC5}"/>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28541C0B-333F-4E6F-9F4E-0CB049AE5F5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9F52661B-4D89-43E9-9EAF-DE66EE533C1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BE4D19-3FA3-4C50-B378-8C0B93781D45}" type="slidenum">
              <a:rPr lang="en-US" altLang="en-US" sz="1300"/>
              <a:pPr>
                <a:spcBef>
                  <a:spcPct val="0"/>
                </a:spcBef>
              </a:pPr>
              <a:t>8</a:t>
            </a:fld>
            <a:endParaRPr lang="en-US" altLang="en-US" sz="1300"/>
          </a:p>
        </p:txBody>
      </p:sp>
      <p:sp>
        <p:nvSpPr>
          <p:cNvPr id="19459" name="Rectangle 2">
            <a:extLst>
              <a:ext uri="{FF2B5EF4-FFF2-40B4-BE49-F238E27FC236}">
                <a16:creationId xmlns:a16="http://schemas.microsoft.com/office/drawing/2014/main" id="{471AA04F-26FA-4229-B193-9FEAB46A43A9}"/>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71128CA3-5FCE-4277-BB8D-50CFF07A959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súlade s tým, čo sme uviedli pri zavedení T-účtov, pre účty zodpovedajúce položkám na </a:t>
            </a:r>
            <a:r>
              <a:rPr lang="sk-SK" altLang="en-US" b="1"/>
              <a:t>ľavej </a:t>
            </a:r>
            <a:r>
              <a:rPr lang="sk-SK" altLang="en-US"/>
              <a:t>strane súvahy sa </a:t>
            </a:r>
            <a:r>
              <a:rPr lang="sk-SK" altLang="en-US" b="1"/>
              <a:t>nárasty</a:t>
            </a:r>
            <a:r>
              <a:rPr lang="sk-SK" altLang="en-US"/>
              <a:t> zaznamenávajú na </a:t>
            </a:r>
            <a:r>
              <a:rPr lang="sk-SK" altLang="en-US" b="1"/>
              <a:t>stranu MD</a:t>
            </a:r>
            <a:r>
              <a:rPr lang="sk-SK" altLang="en-US"/>
              <a:t> a poklesy na stranu D. Začiatočný kladný zostatok sa zapíše na stranu MD. Pre účty zodpovedajúce položkám na </a:t>
            </a:r>
            <a:r>
              <a:rPr lang="sk-SK" altLang="en-US" b="1"/>
              <a:t>pravej</a:t>
            </a:r>
            <a:r>
              <a:rPr lang="sk-SK" altLang="en-US"/>
              <a:t> strane súvahy sa </a:t>
            </a:r>
            <a:r>
              <a:rPr lang="sk-SK" altLang="en-US" b="1"/>
              <a:t>nárasty</a:t>
            </a:r>
            <a:r>
              <a:rPr lang="sk-SK" altLang="en-US"/>
              <a:t> zaznamenávajú </a:t>
            </a:r>
            <a:r>
              <a:rPr lang="sk-SK" altLang="en-US" b="1"/>
              <a:t>na stranu D</a:t>
            </a:r>
            <a:r>
              <a:rPr lang="sk-SK" altLang="en-US"/>
              <a:t> a poklesy na stranu MD. Začiatočný kladný zostatok sa zapíše na stranu D. </a:t>
            </a:r>
          </a:p>
          <a:p>
            <a:r>
              <a:rPr lang="sk-SK" altLang="en-US"/>
              <a:t>S účtami </a:t>
            </a:r>
            <a:r>
              <a:rPr lang="sk-SK" altLang="en-US" b="1"/>
              <a:t>nákladov</a:t>
            </a:r>
            <a:r>
              <a:rPr lang="sk-SK" altLang="en-US"/>
              <a:t> sa pracuje rovnako ako s účtami na </a:t>
            </a:r>
            <a:r>
              <a:rPr lang="sk-SK" altLang="en-US" b="1"/>
              <a:t>ľavej</a:t>
            </a:r>
            <a:r>
              <a:rPr lang="sk-SK" altLang="en-US"/>
              <a:t> strane súvahy, s účtami </a:t>
            </a:r>
            <a:r>
              <a:rPr lang="sk-SK" altLang="en-US" b="1"/>
              <a:t>výnosov</a:t>
            </a:r>
            <a:r>
              <a:rPr lang="sk-SK" altLang="en-US"/>
              <a:t> sa pracuje rovnako ako s účtami na </a:t>
            </a:r>
            <a:r>
              <a:rPr lang="sk-SK" altLang="en-US" b="1"/>
              <a:t>pravej</a:t>
            </a:r>
            <a:r>
              <a:rPr lang="sk-SK" altLang="en-US"/>
              <a:t> strane súvahy.</a:t>
            </a:r>
          </a:p>
          <a:p>
            <a:r>
              <a:rPr lang="sk-SK" altLang="en-US"/>
              <a:t>Je dôležité si zapamätať, že strana MD a strana D (debetná resp. kreditná strana) je len pomenovanie pre ľavú resp. pravú stranu T-účtu. Tieto označenia nemožno stotožniť s označením “nárast” a “pokles”.  </a:t>
            </a:r>
          </a:p>
          <a:p>
            <a:r>
              <a:rPr lang="sk-SK" altLang="en-US"/>
              <a:t>Spôsob účtovania na účtoch výnosov a účtoch nákladov sa dá zapamätať keď si uvedomíme, že výnosy zvyšujú vlastné imanie, čo je položka na pravej strane súvahy. Preto sa účty výnosov chovajú ako účty zodpovedajúce položkám na pravej strane súvahy, teda ich nárasty sa zapisujú na stranu D. Účty nákladov sa správajú opačne.</a:t>
            </a:r>
            <a:endParaRPr lang="sk-SK" altLang="en-US" b="1"/>
          </a:p>
          <a:p>
            <a:endParaRPr lang="sk-SK"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58D4A129-8CC8-42CB-9BD0-103B95BA232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9B77E1-FD7D-4383-942C-FD652E5C8E93}" type="slidenum">
              <a:rPr lang="en-US" altLang="en-US" sz="1300"/>
              <a:pPr>
                <a:spcBef>
                  <a:spcPct val="0"/>
                </a:spcBef>
              </a:pPr>
              <a:t>9</a:t>
            </a:fld>
            <a:endParaRPr lang="en-US" altLang="en-US" sz="1300"/>
          </a:p>
        </p:txBody>
      </p:sp>
      <p:sp>
        <p:nvSpPr>
          <p:cNvPr id="21507" name="Rectangle 2">
            <a:extLst>
              <a:ext uri="{FF2B5EF4-FFF2-40B4-BE49-F238E27FC236}">
                <a16:creationId xmlns:a16="http://schemas.microsoft.com/office/drawing/2014/main" id="{31D3FA5B-574D-45D1-B26E-962646D6EAEE}"/>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F5300451-DDA4-422A-A9D8-14201E89542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9FDE3C58-E269-4D93-A94C-ADF886D04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9F24B7-1AA2-49D6-8707-498B77C5A05E}" type="slidenum">
              <a:rPr lang="en-US" altLang="en-US" sz="1300"/>
              <a:pPr>
                <a:spcBef>
                  <a:spcPct val="0"/>
                </a:spcBef>
              </a:pPr>
              <a:t>10</a:t>
            </a:fld>
            <a:endParaRPr lang="en-US" altLang="en-US" sz="1300"/>
          </a:p>
        </p:txBody>
      </p:sp>
      <p:sp>
        <p:nvSpPr>
          <p:cNvPr id="23555" name="Rectangle 2">
            <a:extLst>
              <a:ext uri="{FF2B5EF4-FFF2-40B4-BE49-F238E27FC236}">
                <a16:creationId xmlns:a16="http://schemas.microsoft.com/office/drawing/2014/main" id="{8333129B-ED54-4996-BA12-CD13E255E1D4}"/>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952AD464-5ABF-41E5-95D3-5720F08F2F7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Pôvod názvov a ako si zapamätať správne používanie strán T-účtov</a:t>
            </a:r>
            <a:r>
              <a:rPr lang="sk-SK" altLang="en-US"/>
              <a:t>   Názvy debetná a kreditná strana účtu majú svoj pôvod v histórii a dajú sa odôvodniť viacerými spôsobmi, ktoré sa obyčajne uvádzajú v učebniciach na ľahšie zapamätanie si významu strán účtov. My si ako pomôcku uvedieme len jedno z možných odôvodnení: všetok majetok firmy je krytý nejakými zdrojmi, alebo inak povedané, niekomu patrí, predstavuje teda dlh firmy voči niekomu. Preto sa majetok zaznamenáva na dlžnícku (debetnú) stranu. Vlastné imanie a záväzky predstavujú zdroje, ktoré firme niekto (nejaký veriteľ) poskytol (podielnici, tretie strany). Preto sa vlastné imanie a záväzky zaznamenávajú na veriteľskú (kreditnú) stranu. </a:t>
            </a:r>
          </a:p>
          <a:p>
            <a:r>
              <a:rPr lang="sk-SK" altLang="en-US"/>
              <a:t>Za najspoľahlivejší spôsob zapamätania si správneho používania strán T-účtov však pokladáme rozumieť logike ich vzniku vychádzajúcej z pochopenia modelu podnikania, súvahy, výkazu ziskov a strát a úlohy T-účtov.</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EC73485B-CB2E-47B7-9BA7-0225D835E5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80EB5F-C913-445F-BADD-C3FE8412C066}" type="slidenum">
              <a:rPr lang="en-US" altLang="en-US" sz="1300"/>
              <a:pPr>
                <a:spcBef>
                  <a:spcPct val="0"/>
                </a:spcBef>
              </a:pPr>
              <a:t>11</a:t>
            </a:fld>
            <a:endParaRPr lang="en-US" altLang="en-US" sz="1300"/>
          </a:p>
        </p:txBody>
      </p:sp>
      <p:sp>
        <p:nvSpPr>
          <p:cNvPr id="25603" name="Rectangle 2">
            <a:extLst>
              <a:ext uri="{FF2B5EF4-FFF2-40B4-BE49-F238E27FC236}">
                <a16:creationId xmlns:a16="http://schemas.microsoft.com/office/drawing/2014/main" id="{80596029-BE1B-46F1-8B25-B2BCCFB1EB74}"/>
              </a:ext>
            </a:extLst>
          </p:cNvPr>
          <p:cNvSpPr>
            <a:spLocks noGrp="1" noRot="1" noChangeAspect="1" noChangeArrowheads="1" noTextEdit="1"/>
          </p:cNvSpPr>
          <p:nvPr>
            <p:ph type="sldImg"/>
          </p:nvPr>
        </p:nvSpPr>
        <p:spPr>
          <a:xfrm>
            <a:off x="877888" y="787400"/>
            <a:ext cx="4964112" cy="3722688"/>
          </a:xfrm>
          <a:ln/>
        </p:spPr>
      </p:sp>
      <p:sp>
        <p:nvSpPr>
          <p:cNvPr id="25604" name="Rectangle 3">
            <a:extLst>
              <a:ext uri="{FF2B5EF4-FFF2-40B4-BE49-F238E27FC236}">
                <a16:creationId xmlns:a16="http://schemas.microsoft.com/office/drawing/2014/main" id="{EFC9A1A5-50CD-4644-9C14-4C10185DB3E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Pri podnikateľskej činnosti prichádza k transakciám a iným udalostiam, ktorých dôsledkom sú zmeny foriem a zdrojov majetku. Pre tieto zmeny sa v slovenčine používa aj označenie </a:t>
            </a:r>
            <a:r>
              <a:rPr lang="sk-SK" altLang="en-US" b="1"/>
              <a:t>hospodárske operácie</a:t>
            </a:r>
            <a:r>
              <a:rPr lang="sk-SK" altLang="en-US"/>
              <a:t>. Hospodárske operácie vyjadrené v peniazoch, sa zaznamenávajú v účtovníctve a nazývajú sa  </a:t>
            </a:r>
            <a:r>
              <a:rPr lang="sk-SK" altLang="en-US" b="1"/>
              <a:t>účtovné prípady</a:t>
            </a:r>
            <a:r>
              <a:rPr lang="sk-SK" altLang="en-US"/>
              <a:t> (accounting transaction).</a:t>
            </a:r>
          </a:p>
          <a:p>
            <a:r>
              <a:rPr lang="sk-SK" altLang="en-US"/>
              <a:t>Účtovné prípady zahŕňajú okrem hospodárskych operácií aj niektoré technické prípady, ktoré nie sú hospodárskymi operáciami (lebo nezodpovedajú žiadnym zmenám foriem majetku ani zdrojov krytia). Tieto nazývame </a:t>
            </a:r>
            <a:r>
              <a:rPr lang="sk-SK" altLang="en-US" b="1"/>
              <a:t>účtovnými operáciami</a:t>
            </a:r>
            <a:r>
              <a:rPr lang="sk-SK" altLang="en-US"/>
              <a:t> (napríklad oprava chyby).</a:t>
            </a:r>
          </a:p>
          <a:p>
            <a:r>
              <a:rPr lang="sk-SK" altLang="en-US"/>
              <a:t>Základom </a:t>
            </a:r>
            <a:r>
              <a:rPr lang="sk-SK" altLang="en-US" b="1"/>
              <a:t>podvojného účtovníctva</a:t>
            </a:r>
            <a:r>
              <a:rPr lang="sk-SK" altLang="en-US"/>
              <a:t> je pravidlo, že každý účtovný prípad sa zaznamenáva (účtuje) najmenej na dvoch účtoch, pričom súčet zaznamenaných hodnôt na strane MD sa rovná súčtu zaznamenaných hodnôt na strane D. V najbežnejšom prípade ide o záznam na 2 účty, na jednom sa príslušná čiastka zaznamená (zaúčtuje) na stranu MD a na druhom sa tá istá čiastka zaznamená na stranu D. </a:t>
            </a:r>
          </a:p>
          <a:p>
            <a:r>
              <a:rPr lang="sk-SK" altLang="en-US"/>
              <a:t>Napríklad pri účtovaní o peniazoch podvojnosť znamená, že na jednej strane sa zaznamená dôvod, prečo podnik obdržal alebo vydal peniaze (napríklad inkaso pohľadávky, vyrovnanie záväzku) a na druhej strane, na ktorom účte prišlo k nárastu alebo poklesu peňažných prostriedkov.</a:t>
            </a:r>
          </a:p>
          <a:p>
            <a:endParaRPr lang="sk-SK"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1542F63D-C73B-4F11-B999-B0C7572DBAE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39E9AD-88EF-43FD-9912-F81CC39504C7}" type="slidenum">
              <a:rPr lang="en-US" altLang="en-US" sz="1300"/>
              <a:pPr>
                <a:spcBef>
                  <a:spcPct val="0"/>
                </a:spcBef>
              </a:pPr>
              <a:t>12</a:t>
            </a:fld>
            <a:endParaRPr lang="en-US" altLang="en-US" sz="1300"/>
          </a:p>
        </p:txBody>
      </p:sp>
      <p:sp>
        <p:nvSpPr>
          <p:cNvPr id="27651" name="Rectangle 2">
            <a:extLst>
              <a:ext uri="{FF2B5EF4-FFF2-40B4-BE49-F238E27FC236}">
                <a16:creationId xmlns:a16="http://schemas.microsoft.com/office/drawing/2014/main" id="{AAAB907A-05A6-4517-8562-4E1B215E236F}"/>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F6B3980A-817C-45D8-9E0C-56DCC6C9FC4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Ako sme už uviedli, z praktických dôvodov sa nevykazuje po zaúčtovaní každého účtovného prípadu jeho úplný dopad na vlastné imanie (teda po každom zaznamenaní účtovného prípadu sa nezostavujú finančné výkazy). Jednotlivé účtovné prípady sa účtujú dohodnutým spôsobom v rámci tzv. vedenia účtovníctva (accounting process). Vedenie účtovníctva je proces pozostávajúci zo zaznamenania a štruktúrovanej viacstupňovej postupnej agregácie základných údajov. Tento proces je navrhnutý tak, aby bol jednak vyčerpávajúci (teda zachytil všetko podstatné) a jednak úsporný (efficient). Je ilustrovaný na obr. 4.5.</a:t>
            </a:r>
          </a:p>
          <a:p>
            <a:r>
              <a:rPr lang="sk-SK" altLang="en-US"/>
              <a:t>Každý účtovný prípad musí byť doložený zodpovedajúcim </a:t>
            </a:r>
            <a:r>
              <a:rPr lang="sk-SK" altLang="en-US" b="1"/>
              <a:t>účtovným dokladom</a:t>
            </a:r>
            <a:r>
              <a:rPr lang="sk-SK" altLang="en-US"/>
              <a:t>. Na jeho základe sa uskutoční </a:t>
            </a:r>
            <a:r>
              <a:rPr lang="sk-SK" altLang="en-US" b="1"/>
              <a:t>účtovný zápis</a:t>
            </a:r>
            <a:r>
              <a:rPr lang="sk-SK" altLang="en-US"/>
              <a:t> do </a:t>
            </a:r>
            <a:r>
              <a:rPr lang="sk-SK" altLang="en-US" b="1"/>
              <a:t>denníka</a:t>
            </a:r>
            <a:r>
              <a:rPr lang="sk-SK" altLang="en-US"/>
              <a:t> Denník (journal) obsahuje chronologický zoznam účtovných zápisov všetkých účtovných prípadov. Zápisy z denníka sa prenášajú do špecializovaných </a:t>
            </a:r>
            <a:r>
              <a:rPr lang="sk-SK" altLang="en-US" b="1"/>
              <a:t>účtovných kníh</a:t>
            </a:r>
            <a:r>
              <a:rPr lang="sk-SK" altLang="en-US"/>
              <a:t> (ledgers), kde sú usporiadané do viacerých tried homogénnych z hľadiska druhu a typu účtovných prípadov. Zo zostatkov účtov v knihách, ktoré sú súhrnným (aggregated) výsledkom účtovných prípadov, sa zostavujú finančné výkazy súvaha a výkaz ziskov a strát.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EB335352-F535-4418-8BDB-DC331BF870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531198-04D4-4778-8EF6-24A1D887D14B}" type="slidenum">
              <a:rPr lang="en-US" altLang="en-US" sz="1300"/>
              <a:pPr>
                <a:spcBef>
                  <a:spcPct val="0"/>
                </a:spcBef>
              </a:pPr>
              <a:t>13</a:t>
            </a:fld>
            <a:endParaRPr lang="en-US" altLang="en-US" sz="1300"/>
          </a:p>
        </p:txBody>
      </p:sp>
      <p:sp>
        <p:nvSpPr>
          <p:cNvPr id="29699" name="Rectangle 2">
            <a:extLst>
              <a:ext uri="{FF2B5EF4-FFF2-40B4-BE49-F238E27FC236}">
                <a16:creationId xmlns:a16="http://schemas.microsoft.com/office/drawing/2014/main" id="{E70CF0E9-052A-49E3-8B28-47A76D64043B}"/>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46125CDC-13FC-4A8C-8E20-5623500C4F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93D57167-1ACE-4728-955A-2E62DA373B3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23EAD7A-2BC8-4772-80C9-6AD4265A5D71}" type="slidenum">
              <a:rPr lang="en-US" altLang="en-US" sz="1300"/>
              <a:pPr>
                <a:spcBef>
                  <a:spcPct val="0"/>
                </a:spcBef>
              </a:pPr>
              <a:t>14</a:t>
            </a:fld>
            <a:endParaRPr lang="en-US" altLang="en-US" sz="1300"/>
          </a:p>
        </p:txBody>
      </p:sp>
      <p:sp>
        <p:nvSpPr>
          <p:cNvPr id="31747" name="Rectangle 2">
            <a:extLst>
              <a:ext uri="{FF2B5EF4-FFF2-40B4-BE49-F238E27FC236}">
                <a16:creationId xmlns:a16="http://schemas.microsoft.com/office/drawing/2014/main" id="{C5069298-D8C5-43F2-A85B-02A4C367F67A}"/>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23B8D682-5D3D-4D63-8954-633191C7E5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900"/>
              <a:t>Účtovnými dokladmi sú dokumenty, ktorými sa preukazuje existencia a charakteristiky účtovných prípadov. Typickým účtovným dokladom je napríklad faktúra doplnená prípadne o niektoré údaje (vyžadované príslušnou legislatívou).</a:t>
            </a:r>
          </a:p>
          <a:p>
            <a:pPr>
              <a:lnSpc>
                <a:spcPct val="80000"/>
              </a:lnSpc>
            </a:pPr>
            <a:r>
              <a:rPr lang="sk-SK" altLang="en-US" sz="900"/>
              <a:t>Slovenský zákon o účtovníctve charakterizuje v § 10 ods. 1 účtovný doklad nasledovne:</a:t>
            </a:r>
          </a:p>
          <a:p>
            <a:pPr>
              <a:lnSpc>
                <a:spcPct val="80000"/>
              </a:lnSpc>
            </a:pPr>
            <a:r>
              <a:rPr lang="sk-SK" altLang="en-US" sz="900"/>
              <a:t>Účtovný doklad je preukázateľný </a:t>
            </a:r>
            <a:r>
              <a:rPr lang="sk-SK" altLang="en-US" sz="900" b="1"/>
              <a:t>účtovný záznam</a:t>
            </a:r>
            <a:r>
              <a:rPr lang="sk-SK" altLang="en-US" sz="900"/>
              <a:t>, ktorý musí obsahovať:</a:t>
            </a:r>
            <a:endParaRPr lang="sk-SK" altLang="en-US" sz="900" b="1"/>
          </a:p>
          <a:p>
            <a:pPr>
              <a:lnSpc>
                <a:spcPct val="80000"/>
              </a:lnSpc>
            </a:pPr>
            <a:r>
              <a:rPr lang="sk-SK" altLang="en-US" sz="900" b="1"/>
              <a:t>a) označenie účtovného dokladu</a:t>
            </a:r>
          </a:p>
          <a:p>
            <a:pPr>
              <a:lnSpc>
                <a:spcPct val="80000"/>
              </a:lnSpc>
            </a:pPr>
            <a:r>
              <a:rPr lang="sk-SK" altLang="en-US" sz="900" b="1"/>
              <a:t>b) obsah účtovného prípadu </a:t>
            </a:r>
            <a:r>
              <a:rPr lang="sk-SK" altLang="en-US" sz="900"/>
              <a:t>a označenie jeho účastníkov</a:t>
            </a:r>
            <a:endParaRPr lang="sk-SK" altLang="en-US" sz="900" b="1"/>
          </a:p>
          <a:p>
            <a:pPr>
              <a:lnSpc>
                <a:spcPct val="80000"/>
              </a:lnSpc>
            </a:pPr>
            <a:r>
              <a:rPr lang="sk-SK" altLang="en-US" sz="900" b="1"/>
              <a:t>c) peňažnú sumu </a:t>
            </a:r>
            <a:r>
              <a:rPr lang="sk-SK" altLang="en-US" sz="900"/>
              <a:t>alebo údaj o cene za mernú jednotku a vyjadrenie množstva</a:t>
            </a:r>
            <a:endParaRPr lang="sk-SK" altLang="en-US" sz="900" b="1"/>
          </a:p>
          <a:p>
            <a:pPr>
              <a:lnSpc>
                <a:spcPct val="80000"/>
              </a:lnSpc>
            </a:pPr>
            <a:r>
              <a:rPr lang="sk-SK" altLang="en-US" sz="900" b="1"/>
              <a:t>d) dátum vyhotovenia </a:t>
            </a:r>
            <a:r>
              <a:rPr lang="sk-SK" altLang="en-US" sz="900"/>
              <a:t>účtovného dokladu</a:t>
            </a:r>
            <a:endParaRPr lang="sk-SK" altLang="en-US" sz="900" b="1"/>
          </a:p>
          <a:p>
            <a:pPr>
              <a:lnSpc>
                <a:spcPct val="80000"/>
              </a:lnSpc>
            </a:pPr>
            <a:r>
              <a:rPr lang="sk-SK" altLang="en-US" sz="900" b="1"/>
              <a:t>e) dátum uskutočnenia </a:t>
            </a:r>
            <a:r>
              <a:rPr lang="sk-SK" altLang="en-US" sz="900"/>
              <a:t>účtovného prípadu, ak nie je zhodný s dátumom vyhotovenia</a:t>
            </a:r>
            <a:endParaRPr lang="sk-SK" altLang="en-US" sz="900" b="1"/>
          </a:p>
          <a:p>
            <a:pPr>
              <a:lnSpc>
                <a:spcPct val="80000"/>
              </a:lnSpc>
            </a:pPr>
            <a:r>
              <a:rPr lang="sk-SK" altLang="en-US" sz="900" b="1"/>
              <a:t>f) podpisový záznam (§ 32 ods. 3) osoby zodpovednej za účtovný prípad</a:t>
            </a:r>
            <a:r>
              <a:rPr lang="sk-SK" altLang="en-US" sz="900"/>
              <a:t> v účtovnej jednotke a podpisový záznam osoby zodpovednej za jeho zaúčtovanie,</a:t>
            </a:r>
            <a:endParaRPr lang="sk-SK" altLang="en-US" sz="900" b="1"/>
          </a:p>
          <a:p>
            <a:pPr>
              <a:lnSpc>
                <a:spcPct val="80000"/>
              </a:lnSpc>
            </a:pPr>
            <a:r>
              <a:rPr lang="sk-SK" altLang="en-US" sz="900" b="1"/>
              <a:t>g) označenie účtov, </a:t>
            </a:r>
            <a:r>
              <a:rPr lang="sk-SK" altLang="en-US" sz="900"/>
              <a:t>na ktorých sa účtovný prípad zaúčtuje v účtovných jednotkách účtujúcich v sústave podvojného účtovníctva, ak to nevyplýva z programového vybavenia.</a:t>
            </a:r>
          </a:p>
          <a:p>
            <a:pPr>
              <a:lnSpc>
                <a:spcPct val="80000"/>
              </a:lnSpc>
            </a:pPr>
            <a:r>
              <a:rPr lang="sk-SK" altLang="en-US" sz="900"/>
              <a:t>V praxi sa z faktúry stane účtovný doklad tak, že sa k nej pripojí tzv. likvidačný list, na ktorý príslušní pracovníci doplnia údaje vyžadované zákonom. Účtovným dokladom potom je faktúra spolu s likvidačným listom. </a:t>
            </a:r>
          </a:p>
          <a:p>
            <a:pPr>
              <a:lnSpc>
                <a:spcPct val="80000"/>
              </a:lnSpc>
            </a:pPr>
            <a:r>
              <a:rPr lang="sk-SK" altLang="en-US" sz="900"/>
              <a:t>K pojmu „</a:t>
            </a:r>
            <a:r>
              <a:rPr lang="sk-SK" altLang="en-US" sz="900" b="1"/>
              <a:t>účtovný záznam</a:t>
            </a:r>
            <a:r>
              <a:rPr lang="sk-SK" altLang="en-US" sz="900"/>
              <a:t>“: Podľa § 4 ods. 5 zákona sa ním rozumie „údaj, ktorý je nositeľom informácie týkajúcej sa predmetu účtovníctva alebo spôsobu jeho vedenia. Každú informáciu týkajúcu sa predmetu účtovníctva alebo spôsobu jeho vedenia je účtovná jednotka povinná zaznamenávať len účtovnými záznamami“. Podľa § 4 ods. 6: Účtovnými záznamami sú najmä účtovné doklady, účtovné zápisy, účtovné knihy, odpisový plán, inventúrne súpisy, účtový rozvrh, účtovná závierka a výročná správa. A podľa § 31 ods. 2 môže mať účtovný záznam písomnú formu (ak je vykonaný rukopisom, písacím strojom, tlačiarenskými alebo reprografickými technikami, alebo tlačiarenským výstupným zariadením výpočtovej techniky, ktorého obsah je pre fyzickú osobu čitateľný) alebo technickú formu (ak je vykonaný elektronickým, optickým alebo iným spôsobom neuvedeným v písmene a), ktorý umožňuje jeho prevedenie do písomnej formy; prevedenie do písomnej formy sa nevyžaduje pri podpisovom zázname podľa § 32 ods. 3). </a:t>
            </a:r>
            <a:r>
              <a:rPr lang="sk-SK" altLang="en-US" sz="900" b="1"/>
              <a:t>Voľne povedané</a:t>
            </a:r>
            <a:r>
              <a:rPr lang="sk-SK" altLang="en-US" sz="900"/>
              <a:t>: Účtovný záznam je médium so zachytenou informáciou týkajúcou sa predmetu účtovníctva. To médium môže byť popísaný alebo potlačený papier (= „písomná forma“) alebo iné médium s informáciou, ktorá sa dá preniesť na papier (= „technická forma“). Výnimku z možnosti prenesenia na papier tvorí podpisový záznam (elektronické podpisy sa na papier nedajú preniesť). Uvedenou konštrukciou využívajúcou pojem účtovného záznamu reagoval zákon na pokrok v technológiách využívaných v účtovníctve.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38E27933-E48A-46F9-9624-1716E25ECB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5F0BA6-7486-44F2-AA8E-062B9105E221}" type="slidenum">
              <a:rPr lang="en-US" altLang="en-US" sz="1300"/>
              <a:pPr>
                <a:spcBef>
                  <a:spcPct val="0"/>
                </a:spcBef>
              </a:pPr>
              <a:t>15</a:t>
            </a:fld>
            <a:endParaRPr lang="en-US" altLang="en-US" sz="1300"/>
          </a:p>
        </p:txBody>
      </p:sp>
      <p:sp>
        <p:nvSpPr>
          <p:cNvPr id="33795" name="Rectangle 2">
            <a:extLst>
              <a:ext uri="{FF2B5EF4-FFF2-40B4-BE49-F238E27FC236}">
                <a16:creationId xmlns:a16="http://schemas.microsoft.com/office/drawing/2014/main" id="{65882FE5-88E1-4945-B0B3-19FDB9429248}"/>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4BB981AD-6130-483D-BD71-76403B8F7DB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Denník je chronologicky usporiadaný register (zoznam) účtovných informácií (účtovných zápisov) zaznamenaných z účtovných dokladov prislúchajúcich k jednotlivým účtovným prípadom. Denník sa často označuje aj ako “kniha prvotných vstupov” (book of original entry, record of prime entry), pretože predstavuje prvú formálnu fázu vedenia účtovníctva. </a:t>
            </a:r>
          </a:p>
          <a:p>
            <a:pPr>
              <a:lnSpc>
                <a:spcPct val="90000"/>
              </a:lnSpc>
            </a:pPr>
            <a:r>
              <a:rPr lang="sk-SK" altLang="en-US"/>
              <a:t>Informácie zaznamenané do denníka musia byť dostatočne podrobné na to, aby umožnili manažmentu potrebné analýzy a zároveň umožnili splniť požiadavky stanovené príslušnou legislatívou vo vzťahu k výročným finančným výkazom.</a:t>
            </a:r>
          </a:p>
          <a:p>
            <a:pPr>
              <a:lnSpc>
                <a:spcPct val="90000"/>
              </a:lnSpc>
            </a:pPr>
            <a:r>
              <a:rPr lang="sk-SK" altLang="en-US"/>
              <a:t>Jeden centralizovaný denník sa v praxi používa zriedka, a ak, tak len v malých podnikoch. Obvykle sa v rámci účtovného systému používa viacero špecializovaných čiastkových denníkov, napríklad pokladničný denník (označovaný aj ako pokladničná kniha), denník prijatých faktúr (s alternatívnym označením kniha došlých faktúr alebo kniha dodávateľských faktúr), denník vystavených faktúr (nazývaný tiež kniha odberateľských faktúr) a pod.  </a:t>
            </a:r>
          </a:p>
          <a:p>
            <a:pPr>
              <a:lnSpc>
                <a:spcPct val="90000"/>
              </a:lnSpc>
            </a:pPr>
            <a:r>
              <a:rPr lang="sk-SK" altLang="en-US"/>
              <a:t>V denníku sa účtovné prípady vykážu v chronologickom poradí. V následných krokoch prichádza k ich preorganizovaniu, klasifikácii a sumarizácii v rámci určených skupín, čo umožní porovnanie s predchádzajúcimi údajmi podniku alebo so štandardnými hodnotami pre príslušné odvetvie. Tieto aktivity sa vykonávajú v účtovných knihách.</a:t>
            </a:r>
          </a:p>
          <a:p>
            <a:pPr>
              <a:lnSpc>
                <a:spcPct val="90000"/>
              </a:lnSpc>
            </a:pPr>
            <a:r>
              <a:rPr lang="sk-SK" altLang="en-US"/>
              <a:t>V súčasnosti sa účtovníctvo vrátane vedenia denníka realizuje takmer výlučne na počítačoch, a teda jeho konkrétny tvar je určený príslušným softvérom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0DBF34-DF40-444F-B035-CC190A69C6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6B25A8-B67E-4F85-BA89-76F599095837}" type="slidenum">
              <a:rPr lang="en-US" altLang="en-US" sz="1300"/>
              <a:pPr>
                <a:spcBef>
                  <a:spcPct val="0"/>
                </a:spcBef>
              </a:pPr>
              <a:t>16</a:t>
            </a:fld>
            <a:endParaRPr lang="en-US" altLang="en-US" sz="1300"/>
          </a:p>
        </p:txBody>
      </p:sp>
      <p:sp>
        <p:nvSpPr>
          <p:cNvPr id="35843" name="Rectangle 2">
            <a:extLst>
              <a:ext uri="{FF2B5EF4-FFF2-40B4-BE49-F238E27FC236}">
                <a16:creationId xmlns:a16="http://schemas.microsoft.com/office/drawing/2014/main" id="{6CDF1597-ECEA-4B80-8101-9795D84BF19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7C471769-2C25-4D12-935D-8ACE51FAC57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V tabuľke 4.2. sú položky zaznamenané do denníka zodpovedajúce 10 transakciám spoločnosti Verdi. Zodpovedá to situácii, keď denník je vedený ako jeden centrálny register.</a:t>
            </a:r>
          </a:p>
          <a:p>
            <a:r>
              <a:rPr lang="sk-SK" altLang="en-US" sz="1000"/>
              <a:t>Vysvetlivky k tabuľke 4.2:</a:t>
            </a:r>
          </a:p>
          <a:p>
            <a:r>
              <a:rPr lang="sk-SK" altLang="en-US" sz="1000"/>
              <a:t>- v prvých dvoch stĺpcoch sa obvykle uvádzajú číselné označenia príslušných účtov – každý účet má svoje číslo. Princípmi číslovania účtov a účtovej osnovy sa zaoberáme neskôr. V tomto príklade používame z pedagogických dôvodov prvé 2 stĺpce na indikáciu dopadu jednotlivých účtov na finančné výkazy. V použitých skratkách znamená S – súvaha, V – výkaz ziskov a strát, M+/- - nárast/pokles majetku, I+/- - nárast/pokles vlastného imania, Z+/- nárast/pokles záväzkov, V+/- - nárast/pokles výnosov, N+/- - nárast/pokles nákladov.</a:t>
            </a:r>
          </a:p>
          <a:p>
            <a:r>
              <a:rPr lang="sk-SK" altLang="en-US" sz="1000"/>
              <a:t>- dva stredné stĺpce sa používajú na zápis názvov účtov, na ťarchu resp. v prospech ktorých sa účtuje. Podľa prijatej konvencie sa najprv vľavo hore uvedie účet, na ťarchu ktorého sa účtuje. Potom sa vpravo dolu uvedie účet v prospech ktorého sa účtuje,</a:t>
            </a:r>
          </a:p>
          <a:p>
            <a:r>
              <a:rPr lang="sk-SK" altLang="en-US" sz="1000"/>
              <a:t>- posledné dva stĺpce sú určené ako strany MD a D účtov a zapisujú sa do nich príslušné hodnoty.</a:t>
            </a:r>
          </a:p>
          <a:p>
            <a:r>
              <a:rPr lang="sk-SK" altLang="en-US" sz="1000"/>
              <a:t>Každý účtovný prípad sa popíše aj slovne, čo umožní čitateľovi pochopiť jeho druh. Často sa uvedie aj číslo účtovného dokladu, ktoré sa na tento účel priebežne číslujú. Pri jednotlivých položkách sa uvádza aj dátum uskutočnenia účtovného prípadu (v našom prípade ho pre jednoduchosť vynechávame). </a:t>
            </a:r>
          </a:p>
          <a:p>
            <a:r>
              <a:rPr lang="sk-SK" altLang="en-US" sz="1000"/>
              <a:t>Všetky údaje v stĺpci MD sa sčítajú a všetky údaje v stĺpci D sa sčítajú. Súčty oboch stĺpcov sa musia presne rovnať, v opačnom prípade nastala pri účtovaní chyba, pretože pre každú položku denníka sa súčet strany MD musí rovnať súčtu strany D.</a:t>
            </a:r>
          </a:p>
          <a:p>
            <a:endParaRPr lang="sk-SK" altLang="en-US" sz="10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a:p>
        </p:txBody>
      </p:sp>
      <p:sp>
        <p:nvSpPr>
          <p:cNvPr id="4" name="Zástupný objekt pre číslo snímky 3"/>
          <p:cNvSpPr>
            <a:spLocks noGrp="1"/>
          </p:cNvSpPr>
          <p:nvPr>
            <p:ph type="sldNum" sz="quarter" idx="5"/>
          </p:nvPr>
        </p:nvSpPr>
        <p:spPr/>
        <p:txBody>
          <a:bodyPr/>
          <a:lstStyle/>
          <a:p>
            <a:pPr>
              <a:defRPr/>
            </a:pPr>
            <a:fld id="{24992176-D73C-46B9-BC2B-C76935B0EB7D}" type="slidenum">
              <a:rPr lang="en-US" altLang="sk-SK" smtClean="0"/>
              <a:pPr>
                <a:defRPr/>
              </a:pPr>
              <a:t>17</a:t>
            </a:fld>
            <a:endParaRPr lang="en-US" altLang="sk-SK"/>
          </a:p>
        </p:txBody>
      </p:sp>
    </p:spTree>
    <p:extLst>
      <p:ext uri="{BB962C8B-B14F-4D97-AF65-F5344CB8AC3E}">
        <p14:creationId xmlns:p14="http://schemas.microsoft.com/office/powerpoint/2010/main" val="3592636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AB97BCDE-C971-4872-B658-9019889A19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8AF572-5F00-4790-9C92-8495116353ED}" type="slidenum">
              <a:rPr lang="en-US" altLang="en-US" sz="1300"/>
              <a:pPr>
                <a:spcBef>
                  <a:spcPct val="0"/>
                </a:spcBef>
              </a:pPr>
              <a:t>18</a:t>
            </a:fld>
            <a:endParaRPr lang="en-US" altLang="en-US" sz="1300"/>
          </a:p>
        </p:txBody>
      </p:sp>
      <p:sp>
        <p:nvSpPr>
          <p:cNvPr id="38915" name="Rectangle 2">
            <a:extLst>
              <a:ext uri="{FF2B5EF4-FFF2-40B4-BE49-F238E27FC236}">
                <a16:creationId xmlns:a16="http://schemas.microsoft.com/office/drawing/2014/main" id="{89525F90-7610-48B5-8488-CC3D78775AA6}"/>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7D5D63F5-C41A-40E6-9BD4-E2E14D7C425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800"/>
              <a:t>Účtovné prípady zaznamenané formou účtovných zápisov v denníku chronologicky sa spracovávajú v ďalšom po obsahovej stránke. Spracovanie spočíva v ich klasifikácii – rozčlenení do určených skupín (podľa potrieb manažmentu resp. podľa požiadaviek legislatívy) a sumarizácii v rámci týchto skupín. Toto spracovávanie sa vykonáva v účtovných knihách (ledger).</a:t>
            </a:r>
          </a:p>
          <a:p>
            <a:pPr>
              <a:lnSpc>
                <a:spcPct val="80000"/>
              </a:lnSpc>
            </a:pPr>
            <a:r>
              <a:rPr lang="sk-SK" altLang="en-US" sz="800"/>
              <a:t>Ústredné postavenie medzi účtovnými knihami má hlavná kniha (general ledger). Hlavná kniha zahŕňa všetky účtovné zápisy nachádzajúce sa v denníku usporiadané podľa jednotlivých účtov, teda z vecného hľadiska. V minulosti mala hlavná kniha podobu viazanej knihy, kde boli účtovné zápisy zoradené podľa jednotlivých účtov. V súčasných softvérových účtovných systémoch má hlavná kniha formu výstupnej zostavy (pozri nižšie).</a:t>
            </a:r>
          </a:p>
          <a:p>
            <a:pPr>
              <a:lnSpc>
                <a:spcPct val="80000"/>
              </a:lnSpc>
            </a:pPr>
            <a:r>
              <a:rPr lang="sk-SK" altLang="en-US" sz="800"/>
              <a:t>Podnik si okrem hlavnej knihy môže podľa svojich potrieb vytvárať aj ďalšie, špecializované knihy (specialized ledger). V jednotlivých špecializovaných knihách sústreďuje účtovné zápisy na vybrané skupiny účtov. Napríklad všetky účty, na ktoré sa zaznamenáva obstaranie prostriedkov na úver tvoria knihu dodávateľov (alebo záväzkov – payables ledger). Na základe údajov v tejto knihe má podnik prehľad o záväzkoch voči jednotlivým svojim dodávateľom. Upozornenie: je potrebné odlíšiť vyššie uvedenú knihu došlých faktúr, ktorá tiež obsahuje záväzky voči dodávateľom, od knihy dodávateľov. Kniha došlých faktúr je denník, teda účtovné zápisy sú v nej usporiadané chronologicky. Kniha dodávateľov je usporiadaná vecne (podľa dodávateľov).</a:t>
            </a:r>
          </a:p>
          <a:p>
            <a:pPr>
              <a:lnSpc>
                <a:spcPct val="80000"/>
              </a:lnSpc>
            </a:pPr>
            <a:r>
              <a:rPr lang="sk-SK" altLang="en-US" sz="800"/>
              <a:t>Údaje z denníka, pre ktoré sú vytvorené špecializované knihy, sú prepisované do týchto špecializovaných kníh a následne do hlavnej knihy. V účtovných knihách nevznikajú nové údaje, v nich sa len odkrýva informačný obsah údajov vytváraním ich účelných zoskupení. Výhodou účtovnej knihy je, že celý jej historický obsah je stále k dispozícii pre účely analýzy.</a:t>
            </a:r>
          </a:p>
          <a:p>
            <a:pPr>
              <a:lnSpc>
                <a:spcPct val="80000"/>
              </a:lnSpc>
            </a:pPr>
            <a:r>
              <a:rPr lang="sk-SK" altLang="en-US" sz="800"/>
              <a:t>Prenos položiek z denníka do účtovnej knihy sa nazýva zaúčtovanie (posting). Každý zápis na účet v denníku, či už na stranu MD alebo D, sa prenesie ako zápis na príslušnú stranu príslušného účtu do hlavnej knihy a do príslušnej špecializovanej knihy (ak je pre predmetný účet vedená). Zaúčtovanie je čisto mechanická práca, nevyžaduje žiadnu analýzu. Preto sa dá veľmi jednoducho realizovať softvérovo a automatizácia tejto časti vedenia účtovníctva je jednou z významných výhod používania účtovníckeho softvéru, pretože šetrí podnikateľom veľa času a eliminuje odstraňuje jeden zdroj chýb v účtovníctve. </a:t>
            </a:r>
          </a:p>
          <a:p>
            <a:pPr>
              <a:lnSpc>
                <a:spcPct val="80000"/>
              </a:lnSpc>
            </a:pPr>
            <a:r>
              <a:rPr lang="sk-SK" altLang="en-US" sz="800"/>
              <a:t>Poznámka: v slovenčine sa pomenovaním nerozlišuje zápis do denníka od zápisu do kníh – obe činnosti sa nazývajú zaúčtovanie.</a:t>
            </a:r>
          </a:p>
          <a:p>
            <a:pPr>
              <a:lnSpc>
                <a:spcPct val="80000"/>
              </a:lnSpc>
            </a:pPr>
            <a:r>
              <a:rPr lang="sk-SK" altLang="en-US" sz="800"/>
              <a:t>V modernom účtovníckom softvéri sa modelujú jednotlivé kroky pri vedení účtovníctva s využitím databázových systémov. Vytvára sa centrálna databáza účtovných záznamov a jednotlivé účtovné knihy vznikajú ako rôzne pohľady na obsah tejto databázy.</a:t>
            </a:r>
          </a:p>
          <a:p>
            <a:pPr>
              <a:lnSpc>
                <a:spcPct val="80000"/>
              </a:lnSpc>
            </a:pPr>
            <a:r>
              <a:rPr lang="sk-SK" altLang="en-US" sz="800"/>
              <a:t>Terminologická poznámka k situácii na Slovensku: zákon o účtovníctve v § 12 ods. 1 ustanovuje, že </a:t>
            </a:r>
          </a:p>
          <a:p>
            <a:pPr>
              <a:lnSpc>
                <a:spcPct val="80000"/>
              </a:lnSpc>
            </a:pPr>
            <a:r>
              <a:rPr lang="sk-SK" altLang="en-US" sz="800"/>
              <a:t>Účtovná jednotka účtujúca v sústave podvojného účtovníctva účtuje v týchto účtovných knihách: </a:t>
            </a:r>
          </a:p>
          <a:p>
            <a:pPr>
              <a:lnSpc>
                <a:spcPct val="80000"/>
              </a:lnSpc>
            </a:pPr>
            <a:r>
              <a:rPr lang="sk-SK" altLang="en-US" sz="800"/>
              <a:t>a) v denníku, v ktorom sa účtovné zápisy usporadúvajú chronologicky a ktorým sa preukazuje zaúčtovanie všetkých účtovných prípadov v účtovnom období, </a:t>
            </a:r>
          </a:p>
          <a:p>
            <a:pPr>
              <a:lnSpc>
                <a:spcPct val="80000"/>
              </a:lnSpc>
            </a:pPr>
            <a:r>
              <a:rPr lang="sk-SK" altLang="en-US" sz="800"/>
              <a:t>b) v hlavnej knihe, v ktorej sa účtovné zápisy usporadúvajú z vecného hľadiska systematicky a v ktorej sa preukazuje zaúčtovanie všetkých účtovných prípadov na účty majetku, záväzkov, rozdielu majetku a záväzkov, nákladov a výnosov v účtovnom období. </a:t>
            </a:r>
          </a:p>
          <a:p>
            <a:pPr>
              <a:lnSpc>
                <a:spcPct val="80000"/>
              </a:lnSpc>
            </a:pPr>
            <a:r>
              <a:rPr lang="sk-SK" altLang="en-US" sz="800"/>
              <a:t>To znamená, že na rozdiel od predchádzajúceho textu sa pod označením „účtovná kniha“ rozumie v zákone aj  denník.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DD8F0B6-91C7-4A7E-9B85-9E03BA477AA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7998ED-7D3E-4A30-97EF-7441C3538529}" type="slidenum">
              <a:rPr lang="en-US" altLang="en-US" sz="1300"/>
              <a:pPr>
                <a:spcBef>
                  <a:spcPct val="0"/>
                </a:spcBef>
              </a:pPr>
              <a:t>19</a:t>
            </a:fld>
            <a:endParaRPr lang="en-US" altLang="en-US" sz="1300"/>
          </a:p>
        </p:txBody>
      </p:sp>
      <p:sp>
        <p:nvSpPr>
          <p:cNvPr id="40963" name="Rectangle 2">
            <a:extLst>
              <a:ext uri="{FF2B5EF4-FFF2-40B4-BE49-F238E27FC236}">
                <a16:creationId xmlns:a16="http://schemas.microsoft.com/office/drawing/2014/main" id="{AC91AD97-8584-4D79-82C5-F998B0B07D80}"/>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1055F560-57EF-4A76-9DBE-D26EC6D1399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B440CBC1-72CD-4A61-8C2F-56E1666181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420BB1-0BB6-4957-BDD6-884F58982F1C}" type="slidenum">
              <a:rPr lang="en-US" altLang="en-US" sz="1300"/>
              <a:pPr>
                <a:spcBef>
                  <a:spcPct val="0"/>
                </a:spcBef>
              </a:pPr>
              <a:t>20</a:t>
            </a:fld>
            <a:endParaRPr lang="en-US" altLang="en-US" sz="1300"/>
          </a:p>
        </p:txBody>
      </p:sp>
      <p:sp>
        <p:nvSpPr>
          <p:cNvPr id="43011" name="Rectangle 2">
            <a:extLst>
              <a:ext uri="{FF2B5EF4-FFF2-40B4-BE49-F238E27FC236}">
                <a16:creationId xmlns:a16="http://schemas.microsoft.com/office/drawing/2014/main" id="{CE6D58E8-20F1-40EF-B8B5-E09D2C376651}"/>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B3446A50-0227-4D4D-94F8-2E3AF5F951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Zástupný symbol obrazu snímky 1">
            <a:extLst>
              <a:ext uri="{FF2B5EF4-FFF2-40B4-BE49-F238E27FC236}">
                <a16:creationId xmlns:a16="http://schemas.microsoft.com/office/drawing/2014/main" id="{89B01D03-810E-4DFF-9AE5-87550A4FA19E}"/>
              </a:ext>
            </a:extLst>
          </p:cNvPr>
          <p:cNvSpPr>
            <a:spLocks noGrp="1" noRot="1" noChangeAspect="1" noChangeArrowheads="1" noTextEdit="1"/>
          </p:cNvSpPr>
          <p:nvPr>
            <p:ph type="sldImg"/>
          </p:nvPr>
        </p:nvSpPr>
        <p:spPr>
          <a:ln/>
        </p:spPr>
      </p:sp>
      <p:sp>
        <p:nvSpPr>
          <p:cNvPr id="45059" name="Zástupný symbol poznámok 2">
            <a:extLst>
              <a:ext uri="{FF2B5EF4-FFF2-40B4-BE49-F238E27FC236}">
                <a16:creationId xmlns:a16="http://schemas.microsoft.com/office/drawing/2014/main" id="{11B5ED4D-071B-426A-9B45-62585E5D398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Realistický príklad hlavnej knihy</a:t>
            </a:r>
          </a:p>
        </p:txBody>
      </p:sp>
      <p:sp>
        <p:nvSpPr>
          <p:cNvPr id="45060" name="Zástupný symbol čísla snímky 3">
            <a:extLst>
              <a:ext uri="{FF2B5EF4-FFF2-40B4-BE49-F238E27FC236}">
                <a16:creationId xmlns:a16="http://schemas.microsoft.com/office/drawing/2014/main" id="{5E4EAFA7-EE1D-4BE3-A090-122ACACFB21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C21BC5-A987-4E89-9C53-16862AA2D9F9}" type="slidenum">
              <a:rPr lang="en-US" altLang="en-US" sz="1300"/>
              <a:pPr>
                <a:spcBef>
                  <a:spcPct val="0"/>
                </a:spcBef>
              </a:pPr>
              <a:t>21</a:t>
            </a:fld>
            <a:endParaRPr lang="en-US" altLang="en-US"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84D3D36F-64B8-4B60-8397-DA681FF6DE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D604F21-0F5B-42E6-87FF-C27044B6638D}" type="slidenum">
              <a:rPr lang="en-US" altLang="en-US" sz="1300"/>
              <a:pPr>
                <a:spcBef>
                  <a:spcPct val="0"/>
                </a:spcBef>
              </a:pPr>
              <a:t>22</a:t>
            </a:fld>
            <a:endParaRPr lang="en-US" altLang="en-US" sz="1300"/>
          </a:p>
        </p:txBody>
      </p:sp>
      <p:sp>
        <p:nvSpPr>
          <p:cNvPr id="47107" name="Rectangle 2">
            <a:extLst>
              <a:ext uri="{FF2B5EF4-FFF2-40B4-BE49-F238E27FC236}">
                <a16:creationId xmlns:a16="http://schemas.microsoft.com/office/drawing/2014/main" id="{E3EFF829-F543-49D1-B22E-40CBF88FBDA0}"/>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EEBF2B9C-1F21-45A2-AD79-B8003A9F171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Pred zostavením finančných výkazov účtovníci pripravujú “skúšobnú súvahu” – predvahu (trial balance). Predvaha obsahuje všetky účty použité v sledovanom období, ich začiatočné stavy, obraty (teda súčty všetkých položiek) strán MD a D a ich zostatky. Pomocou predvahy sa kontroluje formálne dodržanie podvojnosti zápisov na účtoch. Súčet všetkých položiek na strane MD sa musí rovnať súčtu všetkých položiek na strane D.</a:t>
            </a:r>
          </a:p>
          <a:p>
            <a:r>
              <a:rPr lang="sk-SK" altLang="en-US" sz="1000"/>
              <a:t>Formát predvahy sa môže u rôznych softvérových produktov líšiť. </a:t>
            </a:r>
          </a:p>
          <a:p>
            <a:r>
              <a:rPr lang="sk-SK" altLang="en-US" sz="1000"/>
              <a:t>Pôvodný účel predvahy bola priama aritmetická kontrola, či bolo dodržané pravidlo podvojnosti a či pri prepise položiek z denníka do hlavnej knihy neprišlo k chybe. Po prechode na účtovanie na počítači sa význam tohto účelu značne znížil, pretože tieto kontroly vo väčšine prípadov robí softvér. Napriek tomu sa predvaha stále zostavuje, a to z nasledujúcich dôvodov:</a:t>
            </a:r>
          </a:p>
          <a:p>
            <a:r>
              <a:rPr lang="sk-SK" altLang="en-US" sz="1000"/>
              <a:t>- je užitočným nástrojom na odhalenie potenciálnych chýb, ktoré sa môžu prejaviť neobvyklými zostatkami na účtoch z hľadiska strany účtu (napríklad zostatok účtu základného imania na strane MD, zostatok účtu zariadení na strane D) alebo neobvyklými zostatkami na účtoch z hľadiska veľkosti,</a:t>
            </a:r>
          </a:p>
          <a:p>
            <a:r>
              <a:rPr lang="sk-SK" altLang="en-US" sz="1000"/>
              <a:t>- poskytuje jednoduchú možnosť určenia zisku resp. straty ešte pred zostavením výkazu ziskov a strát a súvahy. Túto vlastnosť možno využiť v prípade, že predvaha pozostáva z časti obsahujúcej súvahové účty a z časti obsahujúcej výsledkové účty (teda účty výnosov a nákladov). Výsledok hospodárenia je potom určený ako rozdiel súčtov strán D a MD výsledkových účtov, ktorý sa musí rovnať rozdielu súčtov strán MD a D súvahových účtov.</a:t>
            </a:r>
          </a:p>
          <a:p>
            <a:r>
              <a:rPr lang="sk-SK" altLang="en-US" sz="1000"/>
              <a:t>Aj keď moderný softvér zabezpečí indikáciu štandardných numerických chýb, neodporúča sa zostavovať finančné výkazy bez zostavenia predvahy, pretože predvaha umožní zachytiť aj ďalšie chyby (napríklad chybu pri výbere účtov, ktorá sa môže prejaviť neobvyklými zostatkami na niektorých účtoch).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1E35F0BF-A3DF-490B-A9DB-44F71ED3BA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1E63B5D-D382-4BC9-B095-022E338F46BA}" type="slidenum">
              <a:rPr lang="en-US" altLang="en-US" sz="1300"/>
              <a:pPr>
                <a:spcBef>
                  <a:spcPct val="0"/>
                </a:spcBef>
              </a:pPr>
              <a:t>23</a:t>
            </a:fld>
            <a:endParaRPr lang="en-US" altLang="en-US" sz="1300"/>
          </a:p>
        </p:txBody>
      </p:sp>
      <p:sp>
        <p:nvSpPr>
          <p:cNvPr id="49155" name="Rectangle 2">
            <a:extLst>
              <a:ext uri="{FF2B5EF4-FFF2-40B4-BE49-F238E27FC236}">
                <a16:creationId xmlns:a16="http://schemas.microsoft.com/office/drawing/2014/main" id="{1A11E337-1ABC-48FF-9CA7-FAC2E068ACA7}"/>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C0436DE1-C084-436A-9C71-0B1CBEBB1C9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Tabuľka 4.4 obsahuje predvahu pre spoločnosť Verdi.</a:t>
            </a:r>
          </a:p>
          <a:p>
            <a:endParaRPr lang="sk-SK"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308490BE-C245-4D25-89B1-AB261C9D10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75D488-7B5E-4575-9E57-39AFE7EAFB8D}" type="slidenum">
              <a:rPr lang="en-US" altLang="en-US" sz="1300"/>
              <a:pPr>
                <a:spcBef>
                  <a:spcPct val="0"/>
                </a:spcBef>
              </a:pPr>
              <a:t>24</a:t>
            </a:fld>
            <a:endParaRPr lang="en-US" altLang="en-US" sz="1300"/>
          </a:p>
        </p:txBody>
      </p:sp>
      <p:sp>
        <p:nvSpPr>
          <p:cNvPr id="51203" name="Rectangle 2">
            <a:extLst>
              <a:ext uri="{FF2B5EF4-FFF2-40B4-BE49-F238E27FC236}">
                <a16:creationId xmlns:a16="http://schemas.microsoft.com/office/drawing/2014/main" id="{2268A859-F817-40B4-A175-FC40044A5031}"/>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529DF716-0898-4959-9B83-82E4765A33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a:p>
        </p:txBody>
      </p:sp>
      <p:sp>
        <p:nvSpPr>
          <p:cNvPr id="4" name="Zástupný objekt pre číslo snímky 3"/>
          <p:cNvSpPr>
            <a:spLocks noGrp="1"/>
          </p:cNvSpPr>
          <p:nvPr>
            <p:ph type="sldNum" sz="quarter" idx="5"/>
          </p:nvPr>
        </p:nvSpPr>
        <p:spPr/>
        <p:txBody>
          <a:bodyPr/>
          <a:lstStyle/>
          <a:p>
            <a:pPr>
              <a:defRPr/>
            </a:pPr>
            <a:fld id="{24992176-D73C-46B9-BC2B-C76935B0EB7D}" type="slidenum">
              <a:rPr lang="en-US" altLang="sk-SK" smtClean="0"/>
              <a:pPr>
                <a:defRPr/>
              </a:pPr>
              <a:t>25</a:t>
            </a:fld>
            <a:endParaRPr lang="en-US" altLang="sk-SK"/>
          </a:p>
        </p:txBody>
      </p:sp>
    </p:spTree>
    <p:extLst>
      <p:ext uri="{BB962C8B-B14F-4D97-AF65-F5344CB8AC3E}">
        <p14:creationId xmlns:p14="http://schemas.microsoft.com/office/powerpoint/2010/main" val="3650630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DEE2F6F-0E92-4140-99E5-70D5FF56B2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83D019-9464-4716-880E-BDEE8FAC1850}" type="slidenum">
              <a:rPr lang="en-US" altLang="en-US" sz="1300"/>
              <a:pPr>
                <a:spcBef>
                  <a:spcPct val="0"/>
                </a:spcBef>
              </a:pPr>
              <a:t>26</a:t>
            </a:fld>
            <a:endParaRPr lang="en-US" altLang="en-US" sz="1300"/>
          </a:p>
        </p:txBody>
      </p:sp>
      <p:sp>
        <p:nvSpPr>
          <p:cNvPr id="54275" name="Rectangle 2">
            <a:extLst>
              <a:ext uri="{FF2B5EF4-FFF2-40B4-BE49-F238E27FC236}">
                <a16:creationId xmlns:a16="http://schemas.microsoft.com/office/drawing/2014/main" id="{6938ED48-B329-4E74-879C-A483AF60690F}"/>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422B15E4-98F7-46FB-85EA-CDC773F61A3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Proces vedenia účtovníctva v účtovnom období končí zostavením účtovnej závierky obsahujúcej, okrem všeobecných náležitostí ako sú údaje identifikujúce podnik, dátum, ku ktorému sa závierka zostavuje a obdobie, za ktoré sa zostavuje, predpísané finančné výkazy a poznámky. </a:t>
            </a:r>
          </a:p>
          <a:p>
            <a:r>
              <a:rPr lang="sk-SK" altLang="en-US"/>
              <a:t>Súčasný slovenský zákon o účtovníctve vyžaduje ako súčasť účtovnej závierky finančné výkazy súvahu a výkaz ziskov a strát.</a:t>
            </a: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DDC54268-D0D3-482E-81C4-440B45F16F3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4E8916-DC60-45A9-86CE-4BEE251BAE6E}" type="slidenum">
              <a:rPr lang="en-US" altLang="en-US" sz="1300"/>
              <a:pPr>
                <a:spcBef>
                  <a:spcPct val="0"/>
                </a:spcBef>
              </a:pPr>
              <a:t>27</a:t>
            </a:fld>
            <a:endParaRPr lang="en-US" altLang="en-US" sz="1300"/>
          </a:p>
        </p:txBody>
      </p:sp>
      <p:sp>
        <p:nvSpPr>
          <p:cNvPr id="56323" name="Rectangle 2">
            <a:extLst>
              <a:ext uri="{FF2B5EF4-FFF2-40B4-BE49-F238E27FC236}">
                <a16:creationId xmlns:a16="http://schemas.microsoft.com/office/drawing/2014/main" id="{B4330184-BBB4-4839-B367-32D41F374E2A}"/>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3D49DC63-E5AB-40F0-9133-CBFA41CA372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Účtový rozvrh (chart of accounts)   </a:t>
            </a:r>
            <a:r>
              <a:rPr lang="sk-SK" altLang="en-US" sz="1000"/>
              <a:t>Účtový rozvrh je logicky usporiadaný zoznam všetkých účtov používaných pri účtovaní v podniku (účtovnej jednotke). V účtovom rozvrhu je obvykle ku každému účtu okrem názvu jednoznačne priradený aj kód (číslo) účtu.</a:t>
            </a:r>
            <a:endParaRPr lang="sk-SK" altLang="en-US" sz="1000" b="1"/>
          </a:p>
          <a:p>
            <a:r>
              <a:rPr lang="sk-SK" altLang="en-US" sz="1000"/>
              <a:t>Pre priraďovanie kódov účtom sa používa viacero metód: alfabetické, numerické a alfanumerické. Kódy účtov uľahčujú spracovávanie účtovných prípadov. </a:t>
            </a:r>
          </a:p>
          <a:p>
            <a:r>
              <a:rPr lang="sk-SK" altLang="en-US" sz="1000"/>
              <a:t>Alfabetické kódovanie, či už s použitím úplných názvov účtov alebo skratiek nie je príliš praktické. Preto sa takmer výlučne používa kódovanie numerické alebo alfanumerické. Na Slovensku sa používa kódovanie numerické, teda každému účtu je jednoznačne priradené číslo účtu. </a:t>
            </a:r>
          </a:p>
          <a:p>
            <a:r>
              <a:rPr lang="sk-SK" altLang="en-US" sz="1000"/>
              <a:t>Účtové rozvrhy bývajú obvykle založené na hierarchickej klasifikácii. To znamená, že pozostávajú z tried účtov, ktoré sa ďalej delia podľa potreby na podtriedy a samotné účty. Stupňov hierarchie môže byť vo všeobecnosti aj viac. Na Slovensku sa používa trojstupňová klasifikácia: účtová trieda – účtová skupina – účet.</a:t>
            </a:r>
            <a:endParaRPr lang="sk-SK" altLang="en-US" sz="1000" b="1"/>
          </a:p>
          <a:p>
            <a:r>
              <a:rPr lang="sk-SK" altLang="en-US" sz="1000" b="1"/>
              <a:t>Štandardizované účtové rozvrhy   </a:t>
            </a:r>
            <a:r>
              <a:rPr lang="sk-SK" altLang="en-US" sz="1000"/>
              <a:t>V niektorých krajinách ako sú Belgicko, Francúzsko, Portugalsko, Španielsko je centrálne predpísaná štruktúra účtového rozvrhu. Tak je tomu aj na Slovensku, kde sa pre túto štruktúru používa názov “rámcová účtová osnova”. V  iných krajinách, napríklad v Taliansku, Holandsku, Švajčiarsku, Veľkej Británii a Spojených štátoch je výber štruktúry účtov ponechaný na rozhodnutí manažmentu podnikov.</a:t>
            </a:r>
          </a:p>
          <a:p>
            <a:r>
              <a:rPr lang="sk-SK" altLang="en-US" sz="1000"/>
              <a:t>V oblasti účtových rozvrhov neexistuje žiadna medzinárodná štandardizácia.</a:t>
            </a:r>
            <a:endParaRPr lang="sk-SK" altLang="en-US" sz="1000" b="1"/>
          </a:p>
          <a:p>
            <a:r>
              <a:rPr lang="sk-SK" altLang="en-US" sz="1000" b="1"/>
              <a:t>Argumenty podporujúce štandardizovanú štruktúru   </a:t>
            </a:r>
            <a:r>
              <a:rPr lang="sk-SK" altLang="en-US" sz="1000"/>
              <a:t>Zástancovia štandardizovanej štruktúry účtového rozvrhu uvádzajú na jej podporu nasledovné argumenty:</a:t>
            </a:r>
          </a:p>
          <a:p>
            <a:r>
              <a:rPr lang="sk-SK" altLang="en-US" sz="1000"/>
              <a:t>- uľahčuje mobilitu kvalifikovaných účtovníkov, pretože všetky firmy používajú rovnakú základnú štruktúru účtov,</a:t>
            </a:r>
          </a:p>
          <a:p>
            <a:r>
              <a:rPr lang="sk-SK" altLang="en-US" sz="1000"/>
              <a:t>- znižuje cenu účtovného softvéru,</a:t>
            </a:r>
          </a:p>
          <a:p>
            <a:r>
              <a:rPr lang="sk-SK" altLang="en-US" sz="1000"/>
              <a:t>- uľahčuje porovnávanie výkazov medzi rôznymi podnikmi.</a:t>
            </a:r>
          </a:p>
          <a:p>
            <a:endParaRPr lang="sk-SK" altLang="en-US" sz="1000"/>
          </a:p>
          <a:p>
            <a:endParaRPr lang="sk-SK" altLang="en-US" sz="10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D060D3CD-CE9F-4C94-B283-936E71CE0C7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EDC9CF-DC84-420B-B52E-1E650E5D8124}" type="slidenum">
              <a:rPr lang="en-US" altLang="en-US" sz="1300"/>
              <a:pPr>
                <a:spcBef>
                  <a:spcPct val="0"/>
                </a:spcBef>
              </a:pPr>
              <a:t>28</a:t>
            </a:fld>
            <a:endParaRPr lang="en-US" altLang="en-US" sz="1300"/>
          </a:p>
        </p:txBody>
      </p:sp>
      <p:sp>
        <p:nvSpPr>
          <p:cNvPr id="58371" name="Rectangle 2">
            <a:extLst>
              <a:ext uri="{FF2B5EF4-FFF2-40B4-BE49-F238E27FC236}">
                <a16:creationId xmlns:a16="http://schemas.microsoft.com/office/drawing/2014/main" id="{A56081B7-6A67-4418-8959-C88CF84E5D9C}"/>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AA7E6B94-B356-4CA2-A977-62DA854115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Vnútorná logika hierarchického číslovania účtov pomáha pri pochopení povahy a úlohy účtu častokrát viac ako slovná charakteristika. Číselné kódy účtov umožňujú ďalšiu dekompozíciu účtov na “podúčty” ak sa to ukáže ako potreba.</a:t>
            </a:r>
          </a:p>
          <a:p>
            <a:r>
              <a:rPr lang="sk-SK" altLang="en-US"/>
              <a:t>Na Slovensku sa na “delenie” účtov prebratých z rámcovej účtovej osnovy používa tzv. analytické členenie. Účty obsiahnuté v účtovej osnove sa nazývajú syntetické. Ich rozčlenenie sa uskutoční pomocou rozšírenia ich číselného kódu ďalšími číslicami. Napríklad účet s označením 512 – Cestovné je syntetický účet. Ak chceme osobitne sledovať cestovné domáce a cestovné v zahraničí, vytvoríme analytické účty 512001 – Domáce cestovné a 512002 – Zahraničné cestovné. Účty 512001 a 512002 sú hierarchicky pod účtom 512.</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a:p>
        </p:txBody>
      </p:sp>
      <p:sp>
        <p:nvSpPr>
          <p:cNvPr id="4" name="Zástupný objekt pre číslo snímky 3"/>
          <p:cNvSpPr>
            <a:spLocks noGrp="1"/>
          </p:cNvSpPr>
          <p:nvPr>
            <p:ph type="sldNum" sz="quarter" idx="5"/>
          </p:nvPr>
        </p:nvSpPr>
        <p:spPr/>
        <p:txBody>
          <a:bodyPr/>
          <a:lstStyle/>
          <a:p>
            <a:pPr>
              <a:defRPr/>
            </a:pPr>
            <a:fld id="{24992176-D73C-46B9-BC2B-C76935B0EB7D}" type="slidenum">
              <a:rPr lang="en-US" altLang="sk-SK" smtClean="0"/>
              <a:pPr>
                <a:defRPr/>
              </a:pPr>
              <a:t>29</a:t>
            </a:fld>
            <a:endParaRPr lang="en-US" altLang="sk-SK"/>
          </a:p>
        </p:txBody>
      </p:sp>
    </p:spTree>
    <p:extLst>
      <p:ext uri="{BB962C8B-B14F-4D97-AF65-F5344CB8AC3E}">
        <p14:creationId xmlns:p14="http://schemas.microsoft.com/office/powerpoint/2010/main" val="3314565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AF349C21-04DB-468C-89C9-A957C4C1DB4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267191-FCCD-4421-9FB8-153B1012DF7D}" type="slidenum">
              <a:rPr lang="en-US" altLang="en-US" sz="1300"/>
              <a:pPr>
                <a:spcBef>
                  <a:spcPct val="0"/>
                </a:spcBef>
              </a:pPr>
              <a:t>30</a:t>
            </a:fld>
            <a:endParaRPr lang="en-US" altLang="en-US" sz="1300"/>
          </a:p>
        </p:txBody>
      </p:sp>
      <p:sp>
        <p:nvSpPr>
          <p:cNvPr id="61443" name="Rectangle 2">
            <a:extLst>
              <a:ext uri="{FF2B5EF4-FFF2-40B4-BE49-F238E27FC236}">
                <a16:creationId xmlns:a16="http://schemas.microsoft.com/office/drawing/2014/main" id="{2E31E763-211D-44C0-B58F-29D57C2992E2}"/>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B81D7CD1-72C1-47DC-B60F-59B7622877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Slovensku sú pre jednotlivé skupiny účtovných jednotiek, ako sú podnikatelia, rozpočtové a príspevkové organizácie, obce, VÚC, organizácie, ktoré neboli založené alebo zriadené za účelom podnikania, legislatívne predpísané rámcové účtové osnovy.</a:t>
            </a:r>
          </a:p>
          <a:p>
            <a:r>
              <a:rPr lang="sk-SK" altLang="en-US" b="1"/>
              <a:t>Rámcová účtová osnova pre podnikateľov</a:t>
            </a:r>
            <a:r>
              <a:rPr lang="sk-SK" altLang="en-US"/>
              <a:t> je vydaná Opatrením Minister-stva financií Slovenskej republiky, ktorými sa ustanovujú podrobnosti o postupoch účtovania a rámcovej účtovej osnove pre podnikateľov účtujúcich v sústave podvojného účtovníctva.</a:t>
            </a:r>
          </a:p>
          <a:p>
            <a:r>
              <a:rPr lang="sk-SK" altLang="en-US"/>
              <a:t>Rámcová účtová osnova pre podnikateľov pozostáva z 255 účtov rozdelených do 9 účtových tried, z ktorých 2 (8 a 9) sú rezervované pre vnútroorganizačné účtovníctvo a 63 účtových skupín, z ktorých 5 (74 až 79) je rezervovaných pre podsúvahové účty.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F065FEF-CD24-49AD-AB54-0EE48A5919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8E0BA8E-2D95-46C1-84CB-98AF989ECA38}" type="slidenum">
              <a:rPr lang="en-US" altLang="en-US" sz="1300"/>
              <a:pPr>
                <a:spcBef>
                  <a:spcPct val="0"/>
                </a:spcBef>
              </a:pPr>
              <a:t>31</a:t>
            </a:fld>
            <a:endParaRPr lang="en-US" altLang="en-US" sz="1300"/>
          </a:p>
        </p:txBody>
      </p:sp>
      <p:sp>
        <p:nvSpPr>
          <p:cNvPr id="63491" name="Rectangle 2">
            <a:extLst>
              <a:ext uri="{FF2B5EF4-FFF2-40B4-BE49-F238E27FC236}">
                <a16:creationId xmlns:a16="http://schemas.microsoft.com/office/drawing/2014/main" id="{32415BC7-DC70-4B6C-B733-9B4FCE02056B}"/>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F4DC27BD-0BFA-4510-9B5B-15E247E4098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4673EB0F-CCBB-4C74-9D8F-C3D407F648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9F5897-7E4A-4AA0-AF46-CB0822CD6F73}" type="slidenum">
              <a:rPr lang="en-US" altLang="en-US" sz="1300"/>
              <a:pPr>
                <a:spcBef>
                  <a:spcPct val="0"/>
                </a:spcBef>
              </a:pPr>
              <a:t>32</a:t>
            </a:fld>
            <a:endParaRPr lang="en-US" altLang="en-US" sz="1300"/>
          </a:p>
        </p:txBody>
      </p:sp>
      <p:sp>
        <p:nvSpPr>
          <p:cNvPr id="65539" name="Rectangle 2">
            <a:extLst>
              <a:ext uri="{FF2B5EF4-FFF2-40B4-BE49-F238E27FC236}">
                <a16:creationId xmlns:a16="http://schemas.microsoft.com/office/drawing/2014/main" id="{15E09218-AC02-4723-A134-BA448B2BF85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163BA649-5067-48A5-AA87-9C8E7B6294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4BD665A6-7227-4379-A786-328047ECA80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411D5F-AF3E-4782-9072-9AF872308D98}" type="slidenum">
              <a:rPr lang="en-US" altLang="en-US" sz="1300"/>
              <a:pPr>
                <a:spcBef>
                  <a:spcPct val="0"/>
                </a:spcBef>
              </a:pPr>
              <a:t>33</a:t>
            </a:fld>
            <a:endParaRPr lang="en-US" altLang="en-US" sz="1300"/>
          </a:p>
        </p:txBody>
      </p:sp>
      <p:sp>
        <p:nvSpPr>
          <p:cNvPr id="67587" name="Rectangle 2">
            <a:extLst>
              <a:ext uri="{FF2B5EF4-FFF2-40B4-BE49-F238E27FC236}">
                <a16:creationId xmlns:a16="http://schemas.microsoft.com/office/drawing/2014/main" id="{1B8E90F6-D37F-49A3-9B27-EF4E9EDE0D7E}"/>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5EEDD0EF-E443-419B-A718-8E539E8D537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07F5F6CB-2056-4ACC-B976-91E897DAF8A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CF3801-E01B-4036-9196-0F7773ABD8DA}" type="slidenum">
              <a:rPr lang="en-US" altLang="en-US" sz="1300"/>
              <a:pPr>
                <a:spcBef>
                  <a:spcPct val="0"/>
                </a:spcBef>
              </a:pPr>
              <a:t>34</a:t>
            </a:fld>
            <a:endParaRPr lang="en-US" altLang="en-US" sz="1300"/>
          </a:p>
        </p:txBody>
      </p:sp>
      <p:sp>
        <p:nvSpPr>
          <p:cNvPr id="69635" name="Rectangle 2">
            <a:extLst>
              <a:ext uri="{FF2B5EF4-FFF2-40B4-BE49-F238E27FC236}">
                <a16:creationId xmlns:a16="http://schemas.microsoft.com/office/drawing/2014/main" id="{B7811765-04C1-4C10-92A6-A24950EB2D44}"/>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757873A5-A769-4C33-9FC5-EAF170DF93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FD52019D-088A-43FD-AA9E-EDD4C5543B13}"/>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3D8DF6E1-6031-4D61-9DD4-112B62E3AB2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952C84FB-293C-4503-BC5F-44F5D9328764}"/>
              </a:ext>
            </a:extLst>
          </p:cNvPr>
          <p:cNvSpPr>
            <a:spLocks noGrp="1" noChangeArrowheads="1"/>
          </p:cNvSpPr>
          <p:nvPr>
            <p:ph type="sldNum" sz="quarter" idx="12"/>
          </p:nvPr>
        </p:nvSpPr>
        <p:spPr>
          <a:ln/>
        </p:spPr>
        <p:txBody>
          <a:bodyPr/>
          <a:lstStyle>
            <a:lvl1pPr>
              <a:defRPr/>
            </a:lvl1pPr>
          </a:lstStyle>
          <a:p>
            <a:pPr>
              <a:defRPr/>
            </a:pPr>
            <a:r>
              <a:rPr lang="sk-SK" altLang="sk-SK"/>
              <a:t>4-</a:t>
            </a:r>
            <a:fld id="{5D4745F4-BC9E-4302-863F-105491770874}" type="slidenum">
              <a:rPr lang="sk-SK" altLang="sk-SK" smtClean="0"/>
              <a:pPr>
                <a:defRPr/>
              </a:pPr>
              <a:t>‹#›</a:t>
            </a:fld>
            <a:endParaRPr lang="sk-SK" altLang="sk-SK"/>
          </a:p>
        </p:txBody>
      </p:sp>
    </p:spTree>
    <p:extLst>
      <p:ext uri="{BB962C8B-B14F-4D97-AF65-F5344CB8AC3E}">
        <p14:creationId xmlns:p14="http://schemas.microsoft.com/office/powerpoint/2010/main" val="268853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82DE85ED-E0A7-4861-96FC-F0E87E109A1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3B9D9F1E-BD09-4F4C-856C-41F6C3DDE76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C08E7AF5-D4DA-402D-AEC4-60465A88A25B}"/>
              </a:ext>
            </a:extLst>
          </p:cNvPr>
          <p:cNvSpPr>
            <a:spLocks noGrp="1" noChangeArrowheads="1"/>
          </p:cNvSpPr>
          <p:nvPr>
            <p:ph type="sldNum" sz="quarter" idx="12"/>
          </p:nvPr>
        </p:nvSpPr>
        <p:spPr>
          <a:ln/>
        </p:spPr>
        <p:txBody>
          <a:bodyPr/>
          <a:lstStyle>
            <a:lvl1pPr>
              <a:defRPr/>
            </a:lvl1pPr>
          </a:lstStyle>
          <a:p>
            <a:pPr>
              <a:defRPr/>
            </a:pPr>
            <a:r>
              <a:rPr lang="sk-SK" altLang="sk-SK"/>
              <a:t>4-</a:t>
            </a:r>
            <a:fld id="{221F4ADD-6E73-4A0B-B84D-12EEF09DBB8C}" type="slidenum">
              <a:rPr lang="sk-SK" altLang="sk-SK" smtClean="0"/>
              <a:pPr>
                <a:defRPr/>
              </a:pPr>
              <a:t>‹#›</a:t>
            </a:fld>
            <a:endParaRPr lang="sk-SK" altLang="sk-SK"/>
          </a:p>
        </p:txBody>
      </p:sp>
    </p:spTree>
    <p:extLst>
      <p:ext uri="{BB962C8B-B14F-4D97-AF65-F5344CB8AC3E}">
        <p14:creationId xmlns:p14="http://schemas.microsoft.com/office/powerpoint/2010/main" val="3247990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43E01A7A-E946-49B9-930B-51AD63F58EBE}"/>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8A6BFF7C-99ED-49AB-BDC6-A7E5D22C265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9F052C0F-8135-4E11-AFB7-7EB54B1D2FD4}"/>
              </a:ext>
            </a:extLst>
          </p:cNvPr>
          <p:cNvSpPr>
            <a:spLocks noGrp="1" noChangeArrowheads="1"/>
          </p:cNvSpPr>
          <p:nvPr>
            <p:ph type="sldNum" sz="quarter" idx="12"/>
          </p:nvPr>
        </p:nvSpPr>
        <p:spPr>
          <a:ln/>
        </p:spPr>
        <p:txBody>
          <a:bodyPr/>
          <a:lstStyle>
            <a:lvl1pPr>
              <a:defRPr/>
            </a:lvl1pPr>
          </a:lstStyle>
          <a:p>
            <a:pPr>
              <a:defRPr/>
            </a:pPr>
            <a:r>
              <a:rPr lang="sk-SK" altLang="sk-SK"/>
              <a:t>4-</a:t>
            </a:r>
            <a:fld id="{945988FA-B2A3-4256-9855-DF45DD2B87D6}" type="slidenum">
              <a:rPr lang="sk-SK" altLang="sk-SK" smtClean="0"/>
              <a:pPr>
                <a:defRPr/>
              </a:pPr>
              <a:t>‹#›</a:t>
            </a:fld>
            <a:endParaRPr lang="sk-SK" altLang="sk-SK"/>
          </a:p>
        </p:txBody>
      </p:sp>
    </p:spTree>
    <p:extLst>
      <p:ext uri="{BB962C8B-B14F-4D97-AF65-F5344CB8AC3E}">
        <p14:creationId xmlns:p14="http://schemas.microsoft.com/office/powerpoint/2010/main" val="93289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96A8A573-1037-465F-9B6B-1023ED4080AE}"/>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013AD166-0ABE-4178-BD5B-BF9AF437798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812669E8-8856-42E3-A5AE-9DC2DC52A97C}"/>
              </a:ext>
            </a:extLst>
          </p:cNvPr>
          <p:cNvSpPr>
            <a:spLocks noGrp="1" noChangeArrowheads="1"/>
          </p:cNvSpPr>
          <p:nvPr>
            <p:ph type="sldNum" sz="quarter" idx="12"/>
          </p:nvPr>
        </p:nvSpPr>
        <p:spPr>
          <a:ln/>
        </p:spPr>
        <p:txBody>
          <a:bodyPr/>
          <a:lstStyle>
            <a:lvl1pPr>
              <a:defRPr/>
            </a:lvl1pPr>
          </a:lstStyle>
          <a:p>
            <a:pPr>
              <a:defRPr/>
            </a:pPr>
            <a:r>
              <a:rPr lang="sk-SK" altLang="sk-SK"/>
              <a:t>4-</a:t>
            </a:r>
            <a:fld id="{E6E5BA3E-70A0-41EB-A9E6-F9697F599AE9}" type="slidenum">
              <a:rPr lang="sk-SK" altLang="sk-SK" smtClean="0"/>
              <a:pPr>
                <a:defRPr/>
              </a:pPr>
              <a:t>‹#›</a:t>
            </a:fld>
            <a:endParaRPr lang="sk-SK" altLang="sk-SK"/>
          </a:p>
        </p:txBody>
      </p:sp>
    </p:spTree>
    <p:extLst>
      <p:ext uri="{BB962C8B-B14F-4D97-AF65-F5344CB8AC3E}">
        <p14:creationId xmlns:p14="http://schemas.microsoft.com/office/powerpoint/2010/main" val="2592235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02019856-4622-4D26-B9A0-A1EDB27EAEB2}"/>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9474693F-6960-4940-A9B2-14BBF8134B8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0F46D70C-DB2F-494C-8ECA-F823B4A6A946}"/>
              </a:ext>
            </a:extLst>
          </p:cNvPr>
          <p:cNvSpPr>
            <a:spLocks noGrp="1" noChangeArrowheads="1"/>
          </p:cNvSpPr>
          <p:nvPr>
            <p:ph type="sldNum" sz="quarter" idx="12"/>
          </p:nvPr>
        </p:nvSpPr>
        <p:spPr>
          <a:ln/>
        </p:spPr>
        <p:txBody>
          <a:bodyPr/>
          <a:lstStyle>
            <a:lvl1pPr>
              <a:defRPr/>
            </a:lvl1pPr>
          </a:lstStyle>
          <a:p>
            <a:pPr>
              <a:defRPr/>
            </a:pPr>
            <a:r>
              <a:rPr lang="sk-SK" altLang="sk-SK"/>
              <a:t>4-</a:t>
            </a:r>
            <a:fld id="{BD532367-609F-4B7A-99C2-829CA174655B}" type="slidenum">
              <a:rPr lang="sk-SK" altLang="sk-SK" smtClean="0"/>
              <a:pPr>
                <a:defRPr/>
              </a:pPr>
              <a:t>‹#›</a:t>
            </a:fld>
            <a:endParaRPr lang="sk-SK" altLang="sk-SK"/>
          </a:p>
        </p:txBody>
      </p:sp>
    </p:spTree>
    <p:extLst>
      <p:ext uri="{BB962C8B-B14F-4D97-AF65-F5344CB8AC3E}">
        <p14:creationId xmlns:p14="http://schemas.microsoft.com/office/powerpoint/2010/main" val="4153051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2CC636F1-B6FC-4346-862B-E7EC0B7EBD71}"/>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E72415F6-E764-41D4-8AC0-C1524BF03FA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61ABEC25-FB48-472A-B577-781AD52D6FE7}"/>
              </a:ext>
            </a:extLst>
          </p:cNvPr>
          <p:cNvSpPr>
            <a:spLocks noGrp="1" noChangeArrowheads="1"/>
          </p:cNvSpPr>
          <p:nvPr>
            <p:ph type="sldNum" sz="quarter" idx="12"/>
          </p:nvPr>
        </p:nvSpPr>
        <p:spPr>
          <a:ln/>
        </p:spPr>
        <p:txBody>
          <a:bodyPr/>
          <a:lstStyle>
            <a:lvl1pPr>
              <a:defRPr/>
            </a:lvl1pPr>
          </a:lstStyle>
          <a:p>
            <a:pPr>
              <a:defRPr/>
            </a:pPr>
            <a:r>
              <a:rPr lang="sk-SK" altLang="sk-SK"/>
              <a:t>4-</a:t>
            </a:r>
            <a:fld id="{F0C18566-85FA-4520-AE68-E42E74132DDE}" type="slidenum">
              <a:rPr lang="sk-SK" altLang="sk-SK" smtClean="0"/>
              <a:pPr>
                <a:defRPr/>
              </a:pPr>
              <a:t>‹#›</a:t>
            </a:fld>
            <a:endParaRPr lang="sk-SK" altLang="sk-SK"/>
          </a:p>
        </p:txBody>
      </p:sp>
    </p:spTree>
    <p:extLst>
      <p:ext uri="{BB962C8B-B14F-4D97-AF65-F5344CB8AC3E}">
        <p14:creationId xmlns:p14="http://schemas.microsoft.com/office/powerpoint/2010/main" val="319587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CE20506-72D2-44AF-873A-C66B5C0FB6F8}"/>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3D191E33-AD0B-42C4-A15B-D4DF0703BF6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C53F190B-0D16-4937-94DE-48AD8E6F45CE}"/>
              </a:ext>
            </a:extLst>
          </p:cNvPr>
          <p:cNvSpPr>
            <a:spLocks noGrp="1" noChangeArrowheads="1"/>
          </p:cNvSpPr>
          <p:nvPr>
            <p:ph type="sldNum" sz="quarter" idx="12"/>
          </p:nvPr>
        </p:nvSpPr>
        <p:spPr>
          <a:ln/>
        </p:spPr>
        <p:txBody>
          <a:bodyPr/>
          <a:lstStyle>
            <a:lvl1pPr>
              <a:defRPr/>
            </a:lvl1pPr>
          </a:lstStyle>
          <a:p>
            <a:pPr>
              <a:defRPr/>
            </a:pPr>
            <a:r>
              <a:rPr lang="sk-SK" altLang="sk-SK"/>
              <a:t>4-</a:t>
            </a:r>
            <a:fld id="{0578F1B3-A23C-4625-BB76-CE29114E3C02}" type="slidenum">
              <a:rPr lang="sk-SK" altLang="sk-SK" smtClean="0"/>
              <a:pPr>
                <a:defRPr/>
              </a:pPr>
              <a:t>‹#›</a:t>
            </a:fld>
            <a:endParaRPr lang="sk-SK" altLang="sk-SK"/>
          </a:p>
        </p:txBody>
      </p:sp>
    </p:spTree>
    <p:extLst>
      <p:ext uri="{BB962C8B-B14F-4D97-AF65-F5344CB8AC3E}">
        <p14:creationId xmlns:p14="http://schemas.microsoft.com/office/powerpoint/2010/main" val="3104301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22C3C732-E1FC-4ADE-9C81-4FB3CB1F1E21}"/>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F691A308-7F26-45D7-B8C5-40CB55C3B4C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D5E207F6-649A-4C8A-BF4B-D30496084199}"/>
              </a:ext>
            </a:extLst>
          </p:cNvPr>
          <p:cNvSpPr>
            <a:spLocks noGrp="1" noChangeArrowheads="1"/>
          </p:cNvSpPr>
          <p:nvPr>
            <p:ph type="sldNum" sz="quarter" idx="12"/>
          </p:nvPr>
        </p:nvSpPr>
        <p:spPr>
          <a:ln/>
        </p:spPr>
        <p:txBody>
          <a:bodyPr/>
          <a:lstStyle>
            <a:lvl1pPr>
              <a:defRPr/>
            </a:lvl1pPr>
          </a:lstStyle>
          <a:p>
            <a:pPr>
              <a:defRPr/>
            </a:pPr>
            <a:r>
              <a:rPr lang="sk-SK" altLang="sk-SK"/>
              <a:t>4-</a:t>
            </a:r>
            <a:fld id="{A2A1FC5B-3294-4539-B1EE-950EBEDE69D4}" type="slidenum">
              <a:rPr lang="sk-SK" altLang="sk-SK" smtClean="0"/>
              <a:pPr>
                <a:defRPr/>
              </a:pPr>
              <a:t>‹#›</a:t>
            </a:fld>
            <a:endParaRPr lang="sk-SK" altLang="sk-SK"/>
          </a:p>
        </p:txBody>
      </p:sp>
    </p:spTree>
    <p:extLst>
      <p:ext uri="{BB962C8B-B14F-4D97-AF65-F5344CB8AC3E}">
        <p14:creationId xmlns:p14="http://schemas.microsoft.com/office/powerpoint/2010/main" val="997539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5063E0F2-A682-49A5-A6B2-C16B67F89B86}"/>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137246C9-099D-4377-936E-8C4B072BAB11}"/>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CCC83B62-27FE-4348-9DCB-1C26E53C7744}"/>
              </a:ext>
            </a:extLst>
          </p:cNvPr>
          <p:cNvSpPr>
            <a:spLocks noGrp="1" noChangeArrowheads="1"/>
          </p:cNvSpPr>
          <p:nvPr>
            <p:ph type="sldNum" sz="quarter" idx="12"/>
          </p:nvPr>
        </p:nvSpPr>
        <p:spPr>
          <a:ln/>
        </p:spPr>
        <p:txBody>
          <a:bodyPr/>
          <a:lstStyle>
            <a:lvl1pPr>
              <a:defRPr/>
            </a:lvl1pPr>
          </a:lstStyle>
          <a:p>
            <a:pPr>
              <a:defRPr/>
            </a:pPr>
            <a:r>
              <a:rPr lang="sk-SK" altLang="sk-SK"/>
              <a:t>4-</a:t>
            </a:r>
            <a:fld id="{F7116F08-1609-462B-983C-18489957AB27}" type="slidenum">
              <a:rPr lang="sk-SK" altLang="sk-SK" smtClean="0"/>
              <a:pPr>
                <a:defRPr/>
              </a:pPr>
              <a:t>‹#›</a:t>
            </a:fld>
            <a:endParaRPr lang="sk-SK" altLang="sk-SK"/>
          </a:p>
        </p:txBody>
      </p:sp>
    </p:spTree>
    <p:extLst>
      <p:ext uri="{BB962C8B-B14F-4D97-AF65-F5344CB8AC3E}">
        <p14:creationId xmlns:p14="http://schemas.microsoft.com/office/powerpoint/2010/main" val="76757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02CF3BB2-C82C-4BA6-BEF8-2E91D6E9FF7E}"/>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7D4E775-8BA1-4403-9324-B1F2CE56684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0A219482-D944-4468-9FC5-4448AEAA4066}"/>
              </a:ext>
            </a:extLst>
          </p:cNvPr>
          <p:cNvSpPr>
            <a:spLocks noGrp="1" noChangeArrowheads="1"/>
          </p:cNvSpPr>
          <p:nvPr>
            <p:ph type="sldNum" sz="quarter" idx="12"/>
          </p:nvPr>
        </p:nvSpPr>
        <p:spPr>
          <a:ln/>
        </p:spPr>
        <p:txBody>
          <a:bodyPr/>
          <a:lstStyle>
            <a:lvl1pPr>
              <a:defRPr/>
            </a:lvl1pPr>
          </a:lstStyle>
          <a:p>
            <a:pPr>
              <a:defRPr/>
            </a:pPr>
            <a:r>
              <a:rPr lang="sk-SK" altLang="sk-SK"/>
              <a:t>4-</a:t>
            </a:r>
            <a:fld id="{6B6D788D-57BA-489F-A373-E1D18F81BC4F}" type="slidenum">
              <a:rPr lang="sk-SK" altLang="sk-SK" smtClean="0"/>
              <a:pPr>
                <a:defRPr/>
              </a:pPr>
              <a:t>‹#›</a:t>
            </a:fld>
            <a:endParaRPr lang="sk-SK" altLang="sk-SK"/>
          </a:p>
        </p:txBody>
      </p:sp>
    </p:spTree>
    <p:extLst>
      <p:ext uri="{BB962C8B-B14F-4D97-AF65-F5344CB8AC3E}">
        <p14:creationId xmlns:p14="http://schemas.microsoft.com/office/powerpoint/2010/main" val="74987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19CBDED9-745F-4EDC-952D-DB543E83568C}"/>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D1CF67B-FD8D-4F75-A80C-E9115F1011E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D60393F-4C7F-4544-8A19-FB1419E8E9ED}"/>
              </a:ext>
            </a:extLst>
          </p:cNvPr>
          <p:cNvSpPr>
            <a:spLocks noGrp="1" noChangeArrowheads="1"/>
          </p:cNvSpPr>
          <p:nvPr>
            <p:ph type="sldNum" sz="quarter" idx="12"/>
          </p:nvPr>
        </p:nvSpPr>
        <p:spPr>
          <a:ln/>
        </p:spPr>
        <p:txBody>
          <a:bodyPr/>
          <a:lstStyle>
            <a:lvl1pPr>
              <a:defRPr/>
            </a:lvl1pPr>
          </a:lstStyle>
          <a:p>
            <a:pPr>
              <a:defRPr/>
            </a:pPr>
            <a:r>
              <a:rPr lang="sk-SK" altLang="sk-SK"/>
              <a:t>4-</a:t>
            </a:r>
            <a:fld id="{DC455470-5B69-4C49-BF4D-ECC49B4E09D3}" type="slidenum">
              <a:rPr lang="sk-SK" altLang="sk-SK" smtClean="0"/>
              <a:pPr>
                <a:defRPr/>
              </a:pPr>
              <a:t>‹#›</a:t>
            </a:fld>
            <a:endParaRPr lang="sk-SK" altLang="sk-SK"/>
          </a:p>
        </p:txBody>
      </p:sp>
    </p:spTree>
    <p:extLst>
      <p:ext uri="{BB962C8B-B14F-4D97-AF65-F5344CB8AC3E}">
        <p14:creationId xmlns:p14="http://schemas.microsoft.com/office/powerpoint/2010/main" val="110823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4F3D2D1-5C35-4D79-9433-6F6172B6CC2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DBBC8EFB-B36C-4458-B5CA-6BEBBA95D7DB}"/>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689156" name="Rectangle 4">
            <a:extLst>
              <a:ext uri="{FF2B5EF4-FFF2-40B4-BE49-F238E27FC236}">
                <a16:creationId xmlns:a16="http://schemas.microsoft.com/office/drawing/2014/main" id="{22B5CBCA-B1C7-4BC2-8318-C497A8A010E3}"/>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689157" name="Rectangle 5">
            <a:extLst>
              <a:ext uri="{FF2B5EF4-FFF2-40B4-BE49-F238E27FC236}">
                <a16:creationId xmlns:a16="http://schemas.microsoft.com/office/drawing/2014/main" id="{2C3456AE-1B2F-4EC2-975D-A70E0A7C0B25}"/>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689158" name="Rectangle 6">
            <a:extLst>
              <a:ext uri="{FF2B5EF4-FFF2-40B4-BE49-F238E27FC236}">
                <a16:creationId xmlns:a16="http://schemas.microsoft.com/office/drawing/2014/main" id="{A048E1AF-B2EF-4822-8D46-429E8791402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r>
              <a:rPr lang="sk-SK" altLang="sk-SK"/>
              <a:t>4-</a:t>
            </a:r>
            <a:fld id="{D3E32B70-1CA2-40C5-86E5-C79CC04A8CA4}" type="slidenum">
              <a:rPr lang="sk-SK" altLang="sk-SK" smtClean="0"/>
              <a:pPr>
                <a:defRPr/>
              </a:pPr>
              <a:t>‹#›</a:t>
            </a:fld>
            <a:endParaRPr lang="sk-SK" altLang="sk-SK"/>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0.emf"/></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8F3ED3C-594C-4DAA-A68A-B7906F1CEAE8}"/>
              </a:ext>
            </a:extLst>
          </p:cNvPr>
          <p:cNvSpPr>
            <a:spLocks noGrp="1"/>
          </p:cNvSpPr>
          <p:nvPr>
            <p:ph type="ftr" sz="quarter" idx="11"/>
          </p:nvPr>
        </p:nvSpPr>
        <p:spPr/>
        <p:txBody>
          <a:bodyPr/>
          <a:lstStyle/>
          <a:p>
            <a:pPr>
              <a:defRPr/>
            </a:pPr>
            <a:r>
              <a:rPr lang="sk-SK"/>
              <a:t>Princípy účtovníctva</a:t>
            </a:r>
          </a:p>
        </p:txBody>
      </p:sp>
      <p:sp>
        <p:nvSpPr>
          <p:cNvPr id="4099" name="Zástupný symbol čísla snímky 5">
            <a:extLst>
              <a:ext uri="{FF2B5EF4-FFF2-40B4-BE49-F238E27FC236}">
                <a16:creationId xmlns:a16="http://schemas.microsoft.com/office/drawing/2014/main" id="{A3AB9AB0-5092-4776-AEF1-C361E94EE5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BE7E03B1-477C-4C84-82A8-E22411656544}" type="slidenum">
              <a:rPr lang="sk-SK" altLang="sk-SK" sz="1400" smtClean="0"/>
              <a:pPr>
                <a:spcBef>
                  <a:spcPct val="0"/>
                </a:spcBef>
                <a:buFontTx/>
                <a:buNone/>
              </a:pPr>
              <a:t>1</a:t>
            </a:fld>
            <a:endParaRPr lang="sk-SK" altLang="sk-SK" sz="1400"/>
          </a:p>
        </p:txBody>
      </p:sp>
      <p:sp>
        <p:nvSpPr>
          <p:cNvPr id="4100" name="Rectangle 2">
            <a:extLst>
              <a:ext uri="{FF2B5EF4-FFF2-40B4-BE49-F238E27FC236}">
                <a16:creationId xmlns:a16="http://schemas.microsoft.com/office/drawing/2014/main" id="{22713460-26B1-4BD9-A88F-0A9C9FC80ED1}"/>
              </a:ext>
            </a:extLst>
          </p:cNvPr>
          <p:cNvSpPr>
            <a:spLocks noGrp="1" noChangeArrowheads="1"/>
          </p:cNvSpPr>
          <p:nvPr>
            <p:ph type="ctrTitle"/>
          </p:nvPr>
        </p:nvSpPr>
        <p:spPr/>
        <p:txBody>
          <a:bodyPr/>
          <a:lstStyle/>
          <a:p>
            <a:pPr eaLnBrk="1" hangingPunct="1"/>
            <a:r>
              <a:rPr lang="sk-SK" altLang="en-US" sz="3200" b="1">
                <a:solidFill>
                  <a:srgbClr val="3D1FD3"/>
                </a:solidFill>
              </a:rPr>
              <a:t>Kapitola</a:t>
            </a:r>
            <a:r>
              <a:rPr lang="en-GB" altLang="en-US" sz="3200" b="1">
                <a:solidFill>
                  <a:srgbClr val="3D1FD3"/>
                </a:solidFill>
              </a:rPr>
              <a:t> </a:t>
            </a:r>
            <a:r>
              <a:rPr lang="sk-SK" altLang="en-US" sz="3200" b="1">
                <a:solidFill>
                  <a:srgbClr val="3D1FD3"/>
                </a:solidFill>
              </a:rPr>
              <a:t>4</a:t>
            </a:r>
            <a:br>
              <a:rPr lang="en-GB" altLang="en-US" sz="3200" b="1">
                <a:solidFill>
                  <a:srgbClr val="3D1FD3"/>
                </a:solidFill>
              </a:rPr>
            </a:br>
            <a:r>
              <a:rPr lang="en-GB" altLang="en-US" sz="3200" b="1">
                <a:solidFill>
                  <a:srgbClr val="3D1FD3"/>
                </a:solidFill>
              </a:rPr>
              <a:t> </a:t>
            </a:r>
            <a:r>
              <a:rPr lang="sk-SK" altLang="en-US" sz="3200" b="1">
                <a:solidFill>
                  <a:srgbClr val="3D1FD3"/>
                </a:solidFill>
              </a:rPr>
              <a:t>Vedenie účtovníctva</a:t>
            </a:r>
            <a:endParaRPr lang="en-US" altLang="en-US" sz="2400" b="1">
              <a:solidFill>
                <a:schemeClr val="tx1"/>
              </a:solidFill>
            </a:endParaRPr>
          </a:p>
        </p:txBody>
      </p:sp>
      <p:sp>
        <p:nvSpPr>
          <p:cNvPr id="4101" name="Rectangle 3">
            <a:extLst>
              <a:ext uri="{FF2B5EF4-FFF2-40B4-BE49-F238E27FC236}">
                <a16:creationId xmlns:a16="http://schemas.microsoft.com/office/drawing/2014/main" id="{5C2AD45C-D04E-449C-B9AE-D5D7AA1C0E95}"/>
              </a:ext>
            </a:extLst>
          </p:cNvPr>
          <p:cNvSpPr>
            <a:spLocks noGrp="1" noChangeArrowheads="1"/>
          </p:cNvSpPr>
          <p:nvPr>
            <p:ph type="subTitle" idx="1"/>
          </p:nvPr>
        </p:nvSpPr>
        <p:spPr/>
        <p:txBody>
          <a:bodyPr/>
          <a:lstStyle/>
          <a:p>
            <a:pPr eaLnBrk="1" hangingPunct="1"/>
            <a:endParaRPr lang="sk-SK" altLang="en-US"/>
          </a:p>
        </p:txBody>
      </p:sp>
    </p:spTree>
  </p:cSld>
  <p:clrMapOvr>
    <a:masterClrMapping/>
  </p:clrMapOvr>
  <mc:AlternateContent xmlns:mc="http://schemas.openxmlformats.org/markup-compatibility/2006" xmlns:p14="http://schemas.microsoft.com/office/powerpoint/2010/main">
    <mc:Choice Requires="p14">
      <p:transition spd="slow" p14:dur="2000" advTm="11822"/>
    </mc:Choice>
    <mc:Fallback xmlns="">
      <p:transition spd="slow" advTm="1182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F6E1866-099C-4685-87B5-38A5E10B6F2E}"/>
              </a:ext>
            </a:extLst>
          </p:cNvPr>
          <p:cNvSpPr>
            <a:spLocks noGrp="1"/>
          </p:cNvSpPr>
          <p:nvPr>
            <p:ph type="ftr" sz="quarter" idx="11"/>
          </p:nvPr>
        </p:nvSpPr>
        <p:spPr/>
        <p:txBody>
          <a:bodyPr/>
          <a:lstStyle/>
          <a:p>
            <a:pPr>
              <a:defRPr/>
            </a:pPr>
            <a:r>
              <a:rPr lang="sk-SK"/>
              <a:t>Princípy účtovníctva</a:t>
            </a:r>
          </a:p>
        </p:txBody>
      </p:sp>
      <p:sp>
        <p:nvSpPr>
          <p:cNvPr id="6147" name="Zástupný symbol čísla snímky 5">
            <a:extLst>
              <a:ext uri="{FF2B5EF4-FFF2-40B4-BE49-F238E27FC236}">
                <a16:creationId xmlns:a16="http://schemas.microsoft.com/office/drawing/2014/main" id="{A34B1128-69B3-407C-9E0C-DFB08EFF67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6BEE874B-F9A9-405B-81CF-B1C81E6E5D33}" type="slidenum">
              <a:rPr lang="sk-SK" altLang="sk-SK" sz="1400" smtClean="0"/>
              <a:pPr>
                <a:spcBef>
                  <a:spcPct val="0"/>
                </a:spcBef>
                <a:buFontTx/>
                <a:buNone/>
              </a:pPr>
              <a:t>2</a:t>
            </a:fld>
            <a:endParaRPr lang="sk-SK" altLang="sk-SK" sz="1400"/>
          </a:p>
        </p:txBody>
      </p:sp>
      <p:sp>
        <p:nvSpPr>
          <p:cNvPr id="6148" name="Rectangle 2">
            <a:extLst>
              <a:ext uri="{FF2B5EF4-FFF2-40B4-BE49-F238E27FC236}">
                <a16:creationId xmlns:a16="http://schemas.microsoft.com/office/drawing/2014/main" id="{8ACD2471-9EC4-4D4C-B253-81607245B1AB}"/>
              </a:ext>
            </a:extLst>
          </p:cNvPr>
          <p:cNvSpPr>
            <a:spLocks noGrp="1" noChangeArrowheads="1"/>
          </p:cNvSpPr>
          <p:nvPr>
            <p:ph type="title"/>
          </p:nvPr>
        </p:nvSpPr>
        <p:spPr/>
        <p:txBody>
          <a:bodyPr/>
          <a:lstStyle/>
          <a:p>
            <a:pPr eaLnBrk="1" hangingPunct="1"/>
            <a:r>
              <a:rPr lang="sk-SK" altLang="en-US" sz="3200" b="1">
                <a:solidFill>
                  <a:srgbClr val="3D1FD3"/>
                </a:solidFill>
              </a:rPr>
              <a:t>Hlavné témy</a:t>
            </a:r>
            <a:endParaRPr lang="en-US" altLang="en-US" sz="3200" b="1">
              <a:solidFill>
                <a:srgbClr val="3D1FD3"/>
              </a:solidFill>
            </a:endParaRPr>
          </a:p>
        </p:txBody>
      </p:sp>
      <p:sp>
        <p:nvSpPr>
          <p:cNvPr id="6149" name="Rectangle 3">
            <a:extLst>
              <a:ext uri="{FF2B5EF4-FFF2-40B4-BE49-F238E27FC236}">
                <a16:creationId xmlns:a16="http://schemas.microsoft.com/office/drawing/2014/main" id="{B9D7F7CA-89B3-4CB4-BA4A-18133628B117}"/>
              </a:ext>
            </a:extLst>
          </p:cNvPr>
          <p:cNvSpPr>
            <a:spLocks noGrp="1" noChangeArrowheads="1"/>
          </p:cNvSpPr>
          <p:nvPr>
            <p:ph type="body" idx="1"/>
          </p:nvPr>
        </p:nvSpPr>
        <p:spPr/>
        <p:txBody>
          <a:bodyPr/>
          <a:lstStyle/>
          <a:p>
            <a:pPr eaLnBrk="1" hangingPunct="1"/>
            <a:endParaRPr lang="en-US" altLang="en-US">
              <a:solidFill>
                <a:srgbClr val="000000"/>
              </a:solidFill>
            </a:endParaRPr>
          </a:p>
          <a:p>
            <a:pPr eaLnBrk="1" hangingPunct="1"/>
            <a:r>
              <a:rPr lang="sk-SK" altLang="en-US" sz="2400">
                <a:solidFill>
                  <a:srgbClr val="000000"/>
                </a:solidFill>
              </a:rPr>
              <a:t>Účty</a:t>
            </a:r>
            <a:endParaRPr lang="en-US" altLang="en-US" sz="2400">
              <a:solidFill>
                <a:srgbClr val="000000"/>
              </a:solidFill>
            </a:endParaRPr>
          </a:p>
          <a:p>
            <a:pPr eaLnBrk="1" hangingPunct="1"/>
            <a:r>
              <a:rPr lang="sk-SK" altLang="en-US" sz="2400">
                <a:solidFill>
                  <a:srgbClr val="000000"/>
                </a:solidFill>
              </a:rPr>
              <a:t>Debetná (MD) a kreditná (D) strana účtu</a:t>
            </a:r>
            <a:endParaRPr lang="en-US" altLang="en-US" sz="2400">
              <a:solidFill>
                <a:srgbClr val="000000"/>
              </a:solidFill>
            </a:endParaRPr>
          </a:p>
          <a:p>
            <a:pPr eaLnBrk="1" hangingPunct="1"/>
            <a:r>
              <a:rPr lang="sk-SK" altLang="en-US" sz="2400">
                <a:solidFill>
                  <a:srgbClr val="000000"/>
                </a:solidFill>
              </a:rPr>
              <a:t>Vedenie účtovníctva</a:t>
            </a:r>
            <a:endParaRPr lang="en-US" altLang="en-US" sz="2400">
              <a:solidFill>
                <a:srgbClr val="000000"/>
              </a:solidFill>
            </a:endParaRPr>
          </a:p>
          <a:p>
            <a:pPr eaLnBrk="1" hangingPunct="1"/>
            <a:r>
              <a:rPr lang="sk-SK" altLang="en-US" sz="2400">
                <a:solidFill>
                  <a:srgbClr val="000000"/>
                </a:solidFill>
              </a:rPr>
              <a:t>Účtová osnova</a:t>
            </a:r>
            <a:endParaRPr lang="en-US" altLang="en-US" sz="240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2852"/>
    </mc:Choice>
    <mc:Fallback xmlns="">
      <p:transition spd="slow" advTm="2285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5D12E3A-6DF2-4783-9A9D-909C79BE8625}"/>
              </a:ext>
            </a:extLst>
          </p:cNvPr>
          <p:cNvSpPr>
            <a:spLocks noGrp="1"/>
          </p:cNvSpPr>
          <p:nvPr>
            <p:ph type="ftr" sz="quarter" idx="11"/>
          </p:nvPr>
        </p:nvSpPr>
        <p:spPr/>
        <p:txBody>
          <a:bodyPr/>
          <a:lstStyle/>
          <a:p>
            <a:pPr>
              <a:defRPr/>
            </a:pPr>
            <a:r>
              <a:rPr lang="sk-SK"/>
              <a:t>Princípy účtovníctva</a:t>
            </a:r>
          </a:p>
        </p:txBody>
      </p:sp>
      <p:sp>
        <p:nvSpPr>
          <p:cNvPr id="8195" name="Zástupný symbol čísla snímky 5">
            <a:extLst>
              <a:ext uri="{FF2B5EF4-FFF2-40B4-BE49-F238E27FC236}">
                <a16:creationId xmlns:a16="http://schemas.microsoft.com/office/drawing/2014/main" id="{E23428D6-D3BC-4A05-9201-4C12BABCB9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AA438DF9-8C75-46CC-AEC1-1B74B3ACBB05}" type="slidenum">
              <a:rPr lang="sk-SK" altLang="sk-SK" sz="1400" smtClean="0"/>
              <a:pPr>
                <a:spcBef>
                  <a:spcPct val="0"/>
                </a:spcBef>
                <a:buFontTx/>
                <a:buNone/>
              </a:pPr>
              <a:t>3</a:t>
            </a:fld>
            <a:endParaRPr lang="sk-SK" altLang="sk-SK" sz="1400"/>
          </a:p>
        </p:txBody>
      </p:sp>
      <p:sp>
        <p:nvSpPr>
          <p:cNvPr id="8196" name="Rectangle 2">
            <a:extLst>
              <a:ext uri="{FF2B5EF4-FFF2-40B4-BE49-F238E27FC236}">
                <a16:creationId xmlns:a16="http://schemas.microsoft.com/office/drawing/2014/main" id="{37F99E0D-5098-4413-AA0E-B8312E60EA5B}"/>
              </a:ext>
            </a:extLst>
          </p:cNvPr>
          <p:cNvSpPr>
            <a:spLocks noGrp="1" noChangeArrowheads="1"/>
          </p:cNvSpPr>
          <p:nvPr>
            <p:ph type="title"/>
          </p:nvPr>
        </p:nvSpPr>
        <p:spPr>
          <a:xfrm>
            <a:off x="468313" y="188913"/>
            <a:ext cx="8229600" cy="777875"/>
          </a:xfrm>
        </p:spPr>
        <p:txBody>
          <a:bodyPr/>
          <a:lstStyle/>
          <a:p>
            <a:pPr eaLnBrk="1" hangingPunct="1"/>
            <a:r>
              <a:rPr lang="sk-SK" altLang="en-US" sz="3200" b="1">
                <a:solidFill>
                  <a:srgbClr val="3D1FD3"/>
                </a:solidFill>
              </a:rPr>
              <a:t>Úvod k vedeniu účtovníctva</a:t>
            </a:r>
            <a:endParaRPr lang="en-US" altLang="en-US" sz="3200" b="1">
              <a:solidFill>
                <a:srgbClr val="3D1FD3"/>
              </a:solidFill>
            </a:endParaRPr>
          </a:p>
        </p:txBody>
      </p:sp>
      <p:sp>
        <p:nvSpPr>
          <p:cNvPr id="8197" name="Rectangle 3">
            <a:extLst>
              <a:ext uri="{FF2B5EF4-FFF2-40B4-BE49-F238E27FC236}">
                <a16:creationId xmlns:a16="http://schemas.microsoft.com/office/drawing/2014/main" id="{1807E469-B36C-4FB3-A65B-5C410E722083}"/>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2200"/>
              <a:t>Aby podnik mohol zostavovať finančné výkazy, musí mať zavedený </a:t>
            </a:r>
            <a:r>
              <a:rPr lang="sk-SK" altLang="en-US" sz="2200" b="1"/>
              <a:t>účtovný systém</a:t>
            </a:r>
            <a:r>
              <a:rPr lang="sk-SK" altLang="en-US" sz="2200"/>
              <a:t> a organizovane ho používať</a:t>
            </a:r>
          </a:p>
          <a:p>
            <a:pPr eaLnBrk="1" hangingPunct="1">
              <a:lnSpc>
                <a:spcPct val="80000"/>
              </a:lnSpc>
            </a:pPr>
            <a:r>
              <a:rPr lang="sk-SK" altLang="en-US" sz="2200"/>
              <a:t>Ide o viacstupňový proces, ktorý sa označuje ako </a:t>
            </a:r>
            <a:r>
              <a:rPr lang="sk-SK" altLang="en-US" sz="2200" b="1"/>
              <a:t>vedenie účtovníctva</a:t>
            </a:r>
            <a:r>
              <a:rPr lang="sk-SK" altLang="en-US" sz="2200"/>
              <a:t> (accounting process)</a:t>
            </a:r>
            <a:endParaRPr lang="sk-SK" altLang="en-US" sz="2200" b="1"/>
          </a:p>
          <a:p>
            <a:pPr eaLnBrk="1" hangingPunct="1">
              <a:lnSpc>
                <a:spcPct val="80000"/>
              </a:lnSpc>
            </a:pPr>
            <a:r>
              <a:rPr lang="sk-SK" altLang="en-US" sz="2200"/>
              <a:t>Slovenský zákon o účtovníctve rozlišuje vedenie účtovníctva a účtovnú závierku. Účtovná závierka zahŕňa súvahu a výkaz ziskov a strát a poznámky. Vedenie účtovníctva sú účtovnícke činnosti, ktoré je potrebné vykonať, aby sa účtovná závierka dala zostaviť </a:t>
            </a:r>
          </a:p>
          <a:p>
            <a:pPr eaLnBrk="1" hangingPunct="1">
              <a:lnSpc>
                <a:spcPct val="80000"/>
              </a:lnSpc>
            </a:pPr>
            <a:r>
              <a:rPr lang="sk-SK" altLang="en-US" sz="2200"/>
              <a:t>Vedenie účtovníctva nespočíva len v mechanickom používaní technických postupov, ale si vyžaduje zásahy a rozhodovanie príslušných pracovníkov</a:t>
            </a:r>
          </a:p>
          <a:p>
            <a:pPr eaLnBrk="1" hangingPunct="1">
              <a:lnSpc>
                <a:spcPct val="80000"/>
              </a:lnSpc>
            </a:pPr>
            <a:r>
              <a:rPr lang="sk-SK" altLang="en-US" sz="2200"/>
              <a:t>Účtovníctvo </a:t>
            </a:r>
            <a:r>
              <a:rPr lang="sk-SK" altLang="en-US" sz="2200" b="1"/>
              <a:t>je vedou aj umením súčasne</a:t>
            </a:r>
            <a:r>
              <a:rPr lang="sk-SK" altLang="en-US" sz="2200"/>
              <a:t>. Umenie v účtovníctve spočíva v použití limitovaných údajov na čo najpresnejší popis stavu a výkonnosti firmy. Účtovníctvo nie je to isté čo skutočnosť, je to len jej obraz a presnosť tohto obrazu závisí od schopnosti účtovní-kov sformulovať rozumné predpoklady a určiť primerané odhady (citát z knihy Karen Berman, Joe Knight: Financial Intelligence)</a:t>
            </a:r>
            <a:endParaRPr lang="en-US" altLang="en-US" sz="2200"/>
          </a:p>
        </p:txBody>
      </p:sp>
    </p:spTree>
  </p:cSld>
  <p:clrMapOvr>
    <a:masterClrMapping/>
  </p:clrMapOvr>
  <mc:AlternateContent xmlns:mc="http://schemas.openxmlformats.org/markup-compatibility/2006" xmlns:p14="http://schemas.microsoft.com/office/powerpoint/2010/main">
    <mc:Choice Requires="p14">
      <p:transition spd="slow" p14:dur="2000" advTm="214171"/>
    </mc:Choice>
    <mc:Fallback xmlns="">
      <p:transition spd="slow" advTm="21417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C261C2F-C8BE-4672-B693-6872B8104B95}"/>
              </a:ext>
            </a:extLst>
          </p:cNvPr>
          <p:cNvSpPr>
            <a:spLocks noGrp="1"/>
          </p:cNvSpPr>
          <p:nvPr>
            <p:ph type="ftr" sz="quarter" idx="11"/>
          </p:nvPr>
        </p:nvSpPr>
        <p:spPr/>
        <p:txBody>
          <a:bodyPr/>
          <a:lstStyle/>
          <a:p>
            <a:pPr>
              <a:defRPr/>
            </a:pPr>
            <a:r>
              <a:rPr lang="sk-SK"/>
              <a:t>Princípy účtovníctva</a:t>
            </a:r>
          </a:p>
        </p:txBody>
      </p:sp>
      <p:sp>
        <p:nvSpPr>
          <p:cNvPr id="10243" name="Zástupný symbol čísla snímky 5">
            <a:extLst>
              <a:ext uri="{FF2B5EF4-FFF2-40B4-BE49-F238E27FC236}">
                <a16:creationId xmlns:a16="http://schemas.microsoft.com/office/drawing/2014/main" id="{77B38D0B-C06B-454F-895A-9057D0201C4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990B5846-F247-4251-A785-9C0A49860ED4}" type="slidenum">
              <a:rPr lang="sk-SK" altLang="sk-SK" sz="1400" smtClean="0"/>
              <a:pPr>
                <a:spcBef>
                  <a:spcPct val="0"/>
                </a:spcBef>
                <a:buFontTx/>
                <a:buNone/>
              </a:pPr>
              <a:t>4</a:t>
            </a:fld>
            <a:endParaRPr lang="sk-SK" altLang="sk-SK" sz="1400"/>
          </a:p>
        </p:txBody>
      </p:sp>
      <p:sp>
        <p:nvSpPr>
          <p:cNvPr id="10244" name="Rectangle 2">
            <a:extLst>
              <a:ext uri="{FF2B5EF4-FFF2-40B4-BE49-F238E27FC236}">
                <a16:creationId xmlns:a16="http://schemas.microsoft.com/office/drawing/2014/main" id="{B3212103-7D7C-4100-9360-4A036DC10DE8}"/>
              </a:ext>
            </a:extLst>
          </p:cNvPr>
          <p:cNvSpPr>
            <a:spLocks noGrp="1" noChangeArrowheads="1"/>
          </p:cNvSpPr>
          <p:nvPr>
            <p:ph type="title"/>
          </p:nvPr>
        </p:nvSpPr>
        <p:spPr>
          <a:xfrm>
            <a:off x="685800" y="304800"/>
            <a:ext cx="7772400" cy="820738"/>
          </a:xfrm>
        </p:spPr>
        <p:txBody>
          <a:bodyPr/>
          <a:lstStyle/>
          <a:p>
            <a:pPr eaLnBrk="1" hangingPunct="1"/>
            <a:r>
              <a:rPr lang="sk-SK" altLang="en-US" sz="3200" b="1">
                <a:solidFill>
                  <a:srgbClr val="3D1FD3"/>
                </a:solidFill>
              </a:rPr>
              <a:t>Účty</a:t>
            </a:r>
            <a:endParaRPr lang="en-US" altLang="en-US" sz="3200" b="1">
              <a:solidFill>
                <a:srgbClr val="3D1FD3"/>
              </a:solidFill>
            </a:endParaRPr>
          </a:p>
        </p:txBody>
      </p:sp>
      <p:sp>
        <p:nvSpPr>
          <p:cNvPr id="10245" name="Rectangle 3">
            <a:extLst>
              <a:ext uri="{FF2B5EF4-FFF2-40B4-BE49-F238E27FC236}">
                <a16:creationId xmlns:a16="http://schemas.microsoft.com/office/drawing/2014/main" id="{F891E4E5-DF20-422F-AEF0-371B72DD1E88}"/>
              </a:ext>
            </a:extLst>
          </p:cNvPr>
          <p:cNvSpPr>
            <a:spLocks noGrp="1" noChangeArrowheads="1"/>
          </p:cNvSpPr>
          <p:nvPr>
            <p:ph type="body" idx="1"/>
          </p:nvPr>
        </p:nvSpPr>
        <p:spPr>
          <a:xfrm>
            <a:off x="762000" y="1196975"/>
            <a:ext cx="7772400" cy="5127625"/>
          </a:xfrm>
        </p:spPr>
        <p:txBody>
          <a:bodyPr/>
          <a:lstStyle/>
          <a:p>
            <a:pPr eaLnBrk="1" hangingPunct="1">
              <a:lnSpc>
                <a:spcPct val="80000"/>
              </a:lnSpc>
            </a:pPr>
            <a:r>
              <a:rPr lang="sk-SK" altLang="en-US" sz="2400"/>
              <a:t>Položky súvahy a výkazu ziskov a strát sa počas účtovného obdobia v dôsledku uskutočnených transakcií menia</a:t>
            </a:r>
          </a:p>
          <a:p>
            <a:pPr eaLnBrk="1" hangingPunct="1">
              <a:lnSpc>
                <a:spcPct val="80000"/>
              </a:lnSpc>
            </a:pPr>
            <a:r>
              <a:rPr lang="sk-SK" altLang="en-US" sz="2400"/>
              <a:t>Príklad: Najväčší svetový obchodný reťazec Wal-Mart, ktorý denne obslúži 45 miliónov zákazníkov a má 1,6 milióna zamestnancov, vytvára milióny transakcií zaznamenávaných v účtovníctve</a:t>
            </a:r>
          </a:p>
          <a:p>
            <a:pPr eaLnBrk="1" hangingPunct="1">
              <a:lnSpc>
                <a:spcPct val="80000"/>
              </a:lnSpc>
            </a:pPr>
            <a:r>
              <a:rPr lang="sk-SK" altLang="en-US" sz="2400"/>
              <a:t>Je nerealizovateľné sledovať v účtovníctve zmeny súvahy a výkazu ziskov a strát po každej transakcii</a:t>
            </a:r>
          </a:p>
          <a:p>
            <a:pPr eaLnBrk="1" hangingPunct="1">
              <a:lnSpc>
                <a:spcPct val="80000"/>
              </a:lnSpc>
            </a:pPr>
            <a:r>
              <a:rPr lang="sk-SK" altLang="en-US" sz="2400"/>
              <a:t>Pre každú položku súvahy a výkazu ziskov a strát sa zaviedol ako technický nástroj na sledovanie  vývoja tejto položky počas účtovného roku tzv. T-účet</a:t>
            </a:r>
          </a:p>
          <a:p>
            <a:pPr eaLnBrk="1" hangingPunct="1">
              <a:lnSpc>
                <a:spcPct val="80000"/>
              </a:lnSpc>
            </a:pPr>
            <a:r>
              <a:rPr lang="en-US" altLang="en-US" sz="2400"/>
              <a:t>T-účet má dva strany, na jednu z nich sa zaznamenávajú </a:t>
            </a:r>
            <a:r>
              <a:rPr lang="sk-SK" altLang="en-US" sz="2400"/>
              <a:t>nárasty </a:t>
            </a:r>
            <a:r>
              <a:rPr lang="en-US" altLang="en-US" sz="2400"/>
              <a:t>a na druhú </a:t>
            </a:r>
            <a:r>
              <a:rPr lang="sk-SK" altLang="en-US" sz="2400"/>
              <a:t>poklesy</a:t>
            </a:r>
            <a:r>
              <a:rPr lang="en-US" altLang="en-US" sz="2400"/>
              <a:t> </a:t>
            </a:r>
            <a:r>
              <a:rPr lang="sk-SK" altLang="en-US" sz="2400"/>
              <a:t>príslušnej</a:t>
            </a:r>
            <a:r>
              <a:rPr lang="en-US" altLang="en-US" sz="2400"/>
              <a:t> položky</a:t>
            </a:r>
            <a:endParaRPr lang="sk-SK" altLang="en-US" sz="2400"/>
          </a:p>
          <a:p>
            <a:pPr eaLnBrk="1" hangingPunct="1">
              <a:lnSpc>
                <a:spcPct val="80000"/>
              </a:lnSpc>
            </a:pPr>
            <a:r>
              <a:rPr lang="sk-SK" altLang="en-US" sz="2400"/>
              <a:t>Na konci účtovného obdobia sa do finančných výkazov zaradia len zostatky účtov (account balance)</a:t>
            </a:r>
          </a:p>
        </p:txBody>
      </p:sp>
    </p:spTree>
  </p:cSld>
  <p:clrMapOvr>
    <a:masterClrMapping/>
  </p:clrMapOvr>
  <mc:AlternateContent xmlns:mc="http://schemas.openxmlformats.org/markup-compatibility/2006" xmlns:p14="http://schemas.microsoft.com/office/powerpoint/2010/main">
    <mc:Choice Requires="p14">
      <p:transition spd="slow" p14:dur="2000" advTm="137924"/>
    </mc:Choice>
    <mc:Fallback xmlns="">
      <p:transition spd="slow" advTm="13792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EA3765E6-39A0-49AA-ADA7-93A8E69BDC5E}"/>
              </a:ext>
            </a:extLst>
          </p:cNvPr>
          <p:cNvSpPr>
            <a:spLocks noGrp="1"/>
          </p:cNvSpPr>
          <p:nvPr>
            <p:ph type="ftr" sz="quarter" idx="11"/>
          </p:nvPr>
        </p:nvSpPr>
        <p:spPr/>
        <p:txBody>
          <a:bodyPr/>
          <a:lstStyle/>
          <a:p>
            <a:pPr>
              <a:defRPr/>
            </a:pPr>
            <a:r>
              <a:rPr lang="sk-SK"/>
              <a:t>Princípy účtovníctva</a:t>
            </a:r>
          </a:p>
        </p:txBody>
      </p:sp>
      <p:sp>
        <p:nvSpPr>
          <p:cNvPr id="12291" name="Zástupný symbol čísla snímky 4">
            <a:extLst>
              <a:ext uri="{FF2B5EF4-FFF2-40B4-BE49-F238E27FC236}">
                <a16:creationId xmlns:a16="http://schemas.microsoft.com/office/drawing/2014/main" id="{AD0D8133-A768-4869-A902-85537B5A7DF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19CF80B6-31CA-4A1B-846A-B5C1E131C6F0}" type="slidenum">
              <a:rPr lang="sk-SK" altLang="sk-SK" sz="1400" smtClean="0"/>
              <a:pPr>
                <a:spcBef>
                  <a:spcPct val="0"/>
                </a:spcBef>
                <a:buFontTx/>
                <a:buNone/>
              </a:pPr>
              <a:t>5</a:t>
            </a:fld>
            <a:endParaRPr lang="sk-SK" altLang="sk-SK" sz="1400"/>
          </a:p>
        </p:txBody>
      </p:sp>
      <p:sp>
        <p:nvSpPr>
          <p:cNvPr id="12292" name="Rectangle 2">
            <a:extLst>
              <a:ext uri="{FF2B5EF4-FFF2-40B4-BE49-F238E27FC236}">
                <a16:creationId xmlns:a16="http://schemas.microsoft.com/office/drawing/2014/main" id="{E64A24A5-6375-4B21-974A-37F619E02D1D}"/>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 </a:t>
            </a:r>
            <a:r>
              <a:rPr lang="en-US" altLang="en-US" sz="3200" b="1">
                <a:solidFill>
                  <a:srgbClr val="3D1FD3"/>
                </a:solidFill>
              </a:rPr>
              <a:t>4.1 </a:t>
            </a:r>
            <a:r>
              <a:rPr lang="sk-SK" altLang="en-US" sz="3200">
                <a:solidFill>
                  <a:srgbClr val="3D1FD3"/>
                </a:solidFill>
              </a:rPr>
              <a:t>Účet peňažných prostriedkov spoločnosti Verdi</a:t>
            </a:r>
            <a:endParaRPr lang="en-US" altLang="en-US" sz="3200">
              <a:solidFill>
                <a:srgbClr val="3D1FD3"/>
              </a:solidFill>
            </a:endParaRPr>
          </a:p>
        </p:txBody>
      </p:sp>
      <p:graphicFrame>
        <p:nvGraphicFramePr>
          <p:cNvPr id="12293" name="Object 6">
            <a:extLst>
              <a:ext uri="{FF2B5EF4-FFF2-40B4-BE49-F238E27FC236}">
                <a16:creationId xmlns:a16="http://schemas.microsoft.com/office/drawing/2014/main" id="{12C0B4AE-BA7F-4C69-879A-B2740391D600}"/>
              </a:ext>
            </a:extLst>
          </p:cNvPr>
          <p:cNvGraphicFramePr>
            <a:graphicFrameLocks noChangeAspect="1"/>
          </p:cNvGraphicFramePr>
          <p:nvPr/>
        </p:nvGraphicFramePr>
        <p:xfrm>
          <a:off x="-841375" y="1968500"/>
          <a:ext cx="10707688" cy="3362325"/>
        </p:xfrm>
        <a:graphic>
          <a:graphicData uri="http://schemas.openxmlformats.org/presentationml/2006/ole">
            <mc:AlternateContent xmlns:mc="http://schemas.openxmlformats.org/markup-compatibility/2006">
              <mc:Choice xmlns:v="urn:schemas-microsoft-com:vml" Requires="v">
                <p:oleObj name="Dokument" r:id="rId3" imgW="5859700" imgH="1846047" progId="Word.Document.8">
                  <p:embed/>
                </p:oleObj>
              </mc:Choice>
              <mc:Fallback>
                <p:oleObj name="Dokument" r:id="rId3" imgW="5859700" imgH="1846047" progId="Word.Documen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375" y="1968500"/>
                        <a:ext cx="10707688"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44703"/>
    </mc:Choice>
    <mc:Fallback xmlns="">
      <p:transition spd="slow" advTm="14470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AF2F443-D17A-4CA1-B2A1-65E312434F27}"/>
              </a:ext>
            </a:extLst>
          </p:cNvPr>
          <p:cNvSpPr>
            <a:spLocks noGrp="1"/>
          </p:cNvSpPr>
          <p:nvPr>
            <p:ph type="ftr" sz="quarter" idx="11"/>
          </p:nvPr>
        </p:nvSpPr>
        <p:spPr/>
        <p:txBody>
          <a:bodyPr/>
          <a:lstStyle/>
          <a:p>
            <a:pPr>
              <a:defRPr/>
            </a:pPr>
            <a:r>
              <a:rPr lang="sk-SK"/>
              <a:t>Princípy účtovníctva</a:t>
            </a:r>
          </a:p>
        </p:txBody>
      </p:sp>
      <p:sp>
        <p:nvSpPr>
          <p:cNvPr id="14339" name="Zástupný symbol čísla snímky 5">
            <a:extLst>
              <a:ext uri="{FF2B5EF4-FFF2-40B4-BE49-F238E27FC236}">
                <a16:creationId xmlns:a16="http://schemas.microsoft.com/office/drawing/2014/main" id="{B900EB77-BEA1-4120-9CFB-9527663994D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FB414466-8282-4D13-9594-25080F4AE780}" type="slidenum">
              <a:rPr lang="sk-SK" altLang="sk-SK" sz="1400" smtClean="0"/>
              <a:pPr>
                <a:spcBef>
                  <a:spcPct val="0"/>
                </a:spcBef>
                <a:buFontTx/>
                <a:buNone/>
              </a:pPr>
              <a:t>6</a:t>
            </a:fld>
            <a:endParaRPr lang="sk-SK" altLang="sk-SK" sz="1400"/>
          </a:p>
        </p:txBody>
      </p:sp>
      <p:sp>
        <p:nvSpPr>
          <p:cNvPr id="14340" name="Rectangle 2">
            <a:extLst>
              <a:ext uri="{FF2B5EF4-FFF2-40B4-BE49-F238E27FC236}">
                <a16:creationId xmlns:a16="http://schemas.microsoft.com/office/drawing/2014/main" id="{83573901-0FF8-485D-B931-A0D3F37E02E4}"/>
              </a:ext>
            </a:extLst>
          </p:cNvPr>
          <p:cNvSpPr>
            <a:spLocks noGrp="1" noChangeArrowheads="1"/>
          </p:cNvSpPr>
          <p:nvPr>
            <p:ph type="title"/>
          </p:nvPr>
        </p:nvSpPr>
        <p:spPr>
          <a:xfrm>
            <a:off x="457200" y="274638"/>
            <a:ext cx="8229600" cy="777875"/>
          </a:xfrm>
        </p:spPr>
        <p:txBody>
          <a:bodyPr/>
          <a:lstStyle/>
          <a:p>
            <a:pPr eaLnBrk="1" hangingPunct="1"/>
            <a:r>
              <a:rPr lang="sk-SK" altLang="en-US" sz="3200" b="1">
                <a:solidFill>
                  <a:srgbClr val="3D1FD3"/>
                </a:solidFill>
              </a:rPr>
              <a:t>Debetná a kreditná strana účtu</a:t>
            </a:r>
            <a:endParaRPr lang="en-US" altLang="en-US" sz="3200" b="1">
              <a:solidFill>
                <a:srgbClr val="3D1FD3"/>
              </a:solidFill>
            </a:endParaRPr>
          </a:p>
        </p:txBody>
      </p:sp>
      <p:sp>
        <p:nvSpPr>
          <p:cNvPr id="14341" name="Rectangle 3">
            <a:extLst>
              <a:ext uri="{FF2B5EF4-FFF2-40B4-BE49-F238E27FC236}">
                <a16:creationId xmlns:a16="http://schemas.microsoft.com/office/drawing/2014/main" id="{01E6A9BE-147E-4295-BE90-B2A12E1B7360}"/>
              </a:ext>
            </a:extLst>
          </p:cNvPr>
          <p:cNvSpPr>
            <a:spLocks noGrp="1" noChangeArrowheads="1"/>
          </p:cNvSpPr>
          <p:nvPr>
            <p:ph type="body" idx="1"/>
          </p:nvPr>
        </p:nvSpPr>
        <p:spPr>
          <a:xfrm>
            <a:off x="457200" y="1412875"/>
            <a:ext cx="8229600" cy="4525963"/>
          </a:xfrm>
        </p:spPr>
        <p:txBody>
          <a:bodyPr/>
          <a:lstStyle/>
          <a:p>
            <a:pPr eaLnBrk="1" hangingPunct="1"/>
            <a:r>
              <a:rPr lang="sk-SK" altLang="en-US" sz="2400"/>
              <a:t>V súvislosti s nárastmi a poklesmi T-účtov vznikajú niekedy nedorozumenia, preto sa zaviedlo pomenovanie ich strán </a:t>
            </a:r>
          </a:p>
          <a:p>
            <a:pPr eaLnBrk="1" hangingPunct="1"/>
            <a:r>
              <a:rPr lang="sk-SK" altLang="en-US" sz="2400" b="1"/>
              <a:t>Ľavá</a:t>
            </a:r>
            <a:r>
              <a:rPr lang="sk-SK" altLang="en-US" sz="2400"/>
              <a:t> strana T-účtu sa nazýva dlžnícka strana (debetná strana – debit side) alebo strana MÁ DAŤ, v skratke MD. Zápis na ľavú stranu účtu sa tiež označuje ako účtovanie </a:t>
            </a:r>
            <a:r>
              <a:rPr lang="sk-SK" altLang="en-US" sz="2400" b="1"/>
              <a:t>na ťarchu účtu</a:t>
            </a:r>
          </a:p>
          <a:p>
            <a:pPr eaLnBrk="1" hangingPunct="1"/>
            <a:r>
              <a:rPr lang="sk-SK" altLang="en-US" sz="2400" b="1"/>
              <a:t>Pravá</a:t>
            </a:r>
            <a:r>
              <a:rPr lang="sk-SK" altLang="en-US" sz="2400"/>
              <a:t> strana T-účtu sa nazýva veriteľská strana (kreditná strana – credit side) alebo strana DAL, v skratke D. Zápis na pravú stranu účtu sa tiež označuje ako účtovanie </a:t>
            </a:r>
            <a:r>
              <a:rPr lang="sk-SK" altLang="en-US" sz="2400" b="1"/>
              <a:t>v prospech účtu</a:t>
            </a:r>
            <a:r>
              <a:rPr lang="sk-SK" altLang="en-US" sz="2800"/>
              <a:t> </a:t>
            </a:r>
          </a:p>
        </p:txBody>
      </p:sp>
    </p:spTree>
  </p:cSld>
  <p:clrMapOvr>
    <a:masterClrMapping/>
  </p:clrMapOvr>
  <mc:AlternateContent xmlns:mc="http://schemas.openxmlformats.org/markup-compatibility/2006" xmlns:p14="http://schemas.microsoft.com/office/powerpoint/2010/main">
    <mc:Choice Requires="p14">
      <p:transition spd="slow" p14:dur="2000" advTm="181895"/>
    </mc:Choice>
    <mc:Fallback xmlns="">
      <p:transition spd="slow" advTm="18189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3FF93A5-BEF5-4A89-AFAD-E03EDCC43874}"/>
              </a:ext>
            </a:extLst>
          </p:cNvPr>
          <p:cNvSpPr>
            <a:spLocks noGrp="1"/>
          </p:cNvSpPr>
          <p:nvPr>
            <p:ph type="ftr" sz="quarter" idx="11"/>
          </p:nvPr>
        </p:nvSpPr>
        <p:spPr/>
        <p:txBody>
          <a:bodyPr/>
          <a:lstStyle/>
          <a:p>
            <a:pPr>
              <a:defRPr/>
            </a:pPr>
            <a:r>
              <a:rPr lang="sk-SK"/>
              <a:t>Princípy účtovníctva</a:t>
            </a:r>
          </a:p>
        </p:txBody>
      </p:sp>
      <p:sp>
        <p:nvSpPr>
          <p:cNvPr id="16387" name="Zástupný symbol čísla snímky 5">
            <a:extLst>
              <a:ext uri="{FF2B5EF4-FFF2-40B4-BE49-F238E27FC236}">
                <a16:creationId xmlns:a16="http://schemas.microsoft.com/office/drawing/2014/main" id="{61BAACE6-1328-4C1D-98D8-C4714048469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FF6A8041-176F-4ADC-A7D1-A76BCD0E3BCE}" type="slidenum">
              <a:rPr lang="sk-SK" altLang="sk-SK" sz="1400" smtClean="0"/>
              <a:pPr>
                <a:spcBef>
                  <a:spcPct val="0"/>
                </a:spcBef>
                <a:buFontTx/>
                <a:buNone/>
              </a:pPr>
              <a:t>7</a:t>
            </a:fld>
            <a:endParaRPr lang="sk-SK" altLang="sk-SK" sz="1400"/>
          </a:p>
        </p:txBody>
      </p:sp>
      <p:sp>
        <p:nvSpPr>
          <p:cNvPr id="16388" name="Rectangle 2">
            <a:extLst>
              <a:ext uri="{FF2B5EF4-FFF2-40B4-BE49-F238E27FC236}">
                <a16:creationId xmlns:a16="http://schemas.microsoft.com/office/drawing/2014/main" id="{988257B5-941D-4E62-8E82-51C0D03CB007}"/>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Ilustrácia použitia pomenovania strán účtov</a:t>
            </a:r>
          </a:p>
        </p:txBody>
      </p:sp>
      <p:sp>
        <p:nvSpPr>
          <p:cNvPr id="16389" name="Rectangle 3">
            <a:extLst>
              <a:ext uri="{FF2B5EF4-FFF2-40B4-BE49-F238E27FC236}">
                <a16:creationId xmlns:a16="http://schemas.microsoft.com/office/drawing/2014/main" id="{BD3523B9-38AD-4E65-8C3C-70434F6EC21B}"/>
              </a:ext>
            </a:extLst>
          </p:cNvPr>
          <p:cNvSpPr>
            <a:spLocks noGrp="1" noChangeArrowheads="1"/>
          </p:cNvSpPr>
          <p:nvPr>
            <p:ph type="body" idx="1"/>
          </p:nvPr>
        </p:nvSpPr>
        <p:spPr>
          <a:xfrm>
            <a:off x="457200" y="981075"/>
            <a:ext cx="8229600" cy="5145088"/>
          </a:xfrm>
        </p:spPr>
        <p:txBody>
          <a:bodyPr/>
          <a:lstStyle/>
          <a:p>
            <a:pPr eaLnBrk="1" hangingPunct="1">
              <a:buFontTx/>
              <a:buNone/>
            </a:pPr>
            <a:r>
              <a:rPr lang="sk-SK" altLang="en-US" sz="2400"/>
              <a:t>Citát z legislatívneho predpisu:</a:t>
            </a:r>
          </a:p>
          <a:p>
            <a:pPr eaLnBrk="1" hangingPunct="1">
              <a:buFontTx/>
              <a:buNone/>
            </a:pPr>
            <a:r>
              <a:rPr lang="sk-SK" altLang="en-US" sz="2400"/>
              <a:t>(4) Na účte </a:t>
            </a:r>
            <a:r>
              <a:rPr lang="sk-SK" altLang="en-US" sz="2400" i="1"/>
              <a:t>231 –</a:t>
            </a:r>
            <a:r>
              <a:rPr lang="sk-SK" altLang="en-US" sz="2400"/>
              <a:t> </a:t>
            </a:r>
            <a:r>
              <a:rPr lang="sk-SK" altLang="en-US" sz="2400" i="1"/>
              <a:t>Krátkodobé bankové úvery</a:t>
            </a:r>
          </a:p>
          <a:p>
            <a:pPr eaLnBrk="1" hangingPunct="1">
              <a:buFontTx/>
              <a:buNone/>
            </a:pPr>
            <a:r>
              <a:rPr lang="sk-SK" altLang="en-US" sz="2400"/>
              <a:t>sa účtujú úvery poskytnuté bankou na čas jedného</a:t>
            </a:r>
          </a:p>
          <a:p>
            <a:pPr eaLnBrk="1" hangingPunct="1">
              <a:buFontTx/>
              <a:buNone/>
            </a:pPr>
            <a:r>
              <a:rPr lang="sk-SK" altLang="en-US" sz="2400"/>
              <a:t>roka a kratšie so súvzťažným zápisom </a:t>
            </a:r>
            <a:r>
              <a:rPr lang="sk-SK" altLang="en-US" sz="2400" b="1" u="sng"/>
              <a:t>na</a:t>
            </a:r>
          </a:p>
          <a:p>
            <a:pPr eaLnBrk="1" hangingPunct="1">
              <a:buFontTx/>
              <a:buNone/>
            </a:pPr>
            <a:r>
              <a:rPr lang="sk-SK" altLang="en-US" sz="2400" b="1" u="sng"/>
              <a:t>ťarchu účtu</a:t>
            </a:r>
            <a:r>
              <a:rPr lang="sk-SK" altLang="en-US" sz="2400"/>
              <a:t> </a:t>
            </a:r>
            <a:r>
              <a:rPr lang="sk-SK" altLang="en-US" sz="2400" i="1"/>
              <a:t>221 – Bankové účty</a:t>
            </a:r>
            <a:r>
              <a:rPr lang="sk-SK" altLang="en-US" sz="2400"/>
              <a:t>. Ak uhradí banka</a:t>
            </a:r>
          </a:p>
          <a:p>
            <a:pPr eaLnBrk="1" hangingPunct="1">
              <a:buFontTx/>
              <a:buNone/>
            </a:pPr>
            <a:r>
              <a:rPr lang="sk-SK" altLang="en-US" sz="2400"/>
              <a:t>platobný doklad priamo z bankového úveru,</a:t>
            </a:r>
          </a:p>
          <a:p>
            <a:pPr eaLnBrk="1" hangingPunct="1">
              <a:buFontTx/>
              <a:buNone/>
            </a:pPr>
            <a:r>
              <a:rPr lang="sk-SK" altLang="en-US" sz="2400"/>
              <a:t>účtuje sa poskytnutý úver vo výške vykonanej</a:t>
            </a:r>
          </a:p>
          <a:p>
            <a:pPr eaLnBrk="1" hangingPunct="1">
              <a:buFontTx/>
              <a:buNone/>
            </a:pPr>
            <a:r>
              <a:rPr lang="sk-SK" altLang="en-US" sz="2400"/>
              <a:t>úhrady </a:t>
            </a:r>
            <a:r>
              <a:rPr lang="sk-SK" altLang="en-US" sz="2400" b="1" u="sng"/>
              <a:t>v prospech príslušného bankového úveru</a:t>
            </a:r>
          </a:p>
          <a:p>
            <a:pPr eaLnBrk="1" hangingPunct="1">
              <a:buFontTx/>
              <a:buNone/>
            </a:pPr>
            <a:r>
              <a:rPr lang="sk-SK" altLang="en-US" sz="2400"/>
              <a:t>so súvzťažným zápisom </a:t>
            </a:r>
            <a:r>
              <a:rPr lang="sk-SK" altLang="en-US" sz="2400" b="1" u="sng"/>
              <a:t>na ťarchu</a:t>
            </a:r>
            <a:r>
              <a:rPr lang="sk-SK" altLang="en-US" sz="2400" u="sng"/>
              <a:t> </a:t>
            </a:r>
            <a:r>
              <a:rPr lang="sk-SK" altLang="en-US" sz="2400" b="1" u="sng"/>
              <a:t>príslušného</a:t>
            </a:r>
          </a:p>
          <a:p>
            <a:pPr eaLnBrk="1" hangingPunct="1">
              <a:buFontTx/>
              <a:buNone/>
            </a:pPr>
            <a:r>
              <a:rPr lang="sk-SK" altLang="en-US" sz="2400" b="1" u="sng"/>
              <a:t>účtu</a:t>
            </a:r>
            <a:r>
              <a:rPr lang="sk-SK" altLang="en-US" sz="2400"/>
              <a:t> záväzku, napríklad účtu </a:t>
            </a:r>
            <a:r>
              <a:rPr lang="sk-SK" altLang="en-US" sz="2400" i="1"/>
              <a:t>321 – Dodávatelia</a:t>
            </a:r>
            <a:r>
              <a:rPr lang="sk-SK" altLang="en-US" sz="2400"/>
              <a:t>.</a:t>
            </a:r>
          </a:p>
          <a:p>
            <a:pPr eaLnBrk="1" hangingPunct="1">
              <a:buFontTx/>
              <a:buNone/>
            </a:pPr>
            <a:endParaRPr lang="sk-SK" altLang="en-US" sz="2800"/>
          </a:p>
        </p:txBody>
      </p:sp>
    </p:spTree>
  </p:cSld>
  <p:clrMapOvr>
    <a:masterClrMapping/>
  </p:clrMapOvr>
  <mc:AlternateContent xmlns:mc="http://schemas.openxmlformats.org/markup-compatibility/2006" xmlns:p14="http://schemas.microsoft.com/office/powerpoint/2010/main">
    <mc:Choice Requires="p14">
      <p:transition spd="slow" p14:dur="2000" advTm="496479"/>
    </mc:Choice>
    <mc:Fallback xmlns="">
      <p:transition spd="slow" advTm="49647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DFC71BC2-98B6-4DA1-878A-9956291AF912}"/>
              </a:ext>
            </a:extLst>
          </p:cNvPr>
          <p:cNvSpPr>
            <a:spLocks noGrp="1"/>
          </p:cNvSpPr>
          <p:nvPr>
            <p:ph type="ftr" sz="quarter" idx="11"/>
          </p:nvPr>
        </p:nvSpPr>
        <p:spPr/>
        <p:txBody>
          <a:bodyPr/>
          <a:lstStyle/>
          <a:p>
            <a:pPr>
              <a:defRPr/>
            </a:pPr>
            <a:r>
              <a:rPr lang="sk-SK"/>
              <a:t>Princípy účtovníctva</a:t>
            </a:r>
          </a:p>
        </p:txBody>
      </p:sp>
      <p:sp>
        <p:nvSpPr>
          <p:cNvPr id="18435" name="Zástupný symbol čísla snímky 4">
            <a:extLst>
              <a:ext uri="{FF2B5EF4-FFF2-40B4-BE49-F238E27FC236}">
                <a16:creationId xmlns:a16="http://schemas.microsoft.com/office/drawing/2014/main" id="{EC09BEF4-FDF2-43DA-91C8-1D1B41A0CD6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54F9B15C-2039-4195-A957-48E0CAC7D681}" type="slidenum">
              <a:rPr lang="sk-SK" altLang="sk-SK" sz="1400" smtClean="0"/>
              <a:pPr>
                <a:spcBef>
                  <a:spcPct val="0"/>
                </a:spcBef>
                <a:buFontTx/>
                <a:buNone/>
              </a:pPr>
              <a:t>8</a:t>
            </a:fld>
            <a:endParaRPr lang="sk-SK" altLang="sk-SK" sz="1400"/>
          </a:p>
        </p:txBody>
      </p:sp>
      <p:sp>
        <p:nvSpPr>
          <p:cNvPr id="18436" name="Rectangle 2">
            <a:extLst>
              <a:ext uri="{FF2B5EF4-FFF2-40B4-BE49-F238E27FC236}">
                <a16:creationId xmlns:a16="http://schemas.microsoft.com/office/drawing/2014/main" id="{6ED4464E-F381-4C02-BFBF-22F05D3A869E}"/>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4.1 </a:t>
            </a:r>
            <a:r>
              <a:rPr lang="sk-SK" altLang="en-US" sz="3200">
                <a:solidFill>
                  <a:srgbClr val="3D1FD3"/>
                </a:solidFill>
              </a:rPr>
              <a:t>Základná rovnica podnikania a pojmy debetu (MD) a kreditu (D)</a:t>
            </a:r>
            <a:endParaRPr lang="en-US" altLang="en-US" sz="3200">
              <a:solidFill>
                <a:srgbClr val="3D1FD3"/>
              </a:solidFill>
            </a:endParaRPr>
          </a:p>
        </p:txBody>
      </p:sp>
      <p:graphicFrame>
        <p:nvGraphicFramePr>
          <p:cNvPr id="18437" name="Object 7">
            <a:extLst>
              <a:ext uri="{FF2B5EF4-FFF2-40B4-BE49-F238E27FC236}">
                <a16:creationId xmlns:a16="http://schemas.microsoft.com/office/drawing/2014/main" id="{FD5DB5E9-2A46-46C8-87A5-3584C02F2017}"/>
              </a:ext>
            </a:extLst>
          </p:cNvPr>
          <p:cNvGraphicFramePr>
            <a:graphicFrameLocks noChangeAspect="1"/>
          </p:cNvGraphicFramePr>
          <p:nvPr/>
        </p:nvGraphicFramePr>
        <p:xfrm>
          <a:off x="301625" y="1909763"/>
          <a:ext cx="8577263" cy="3827462"/>
        </p:xfrm>
        <a:graphic>
          <a:graphicData uri="http://schemas.openxmlformats.org/presentationml/2006/ole">
            <mc:AlternateContent xmlns:mc="http://schemas.openxmlformats.org/markup-compatibility/2006">
              <mc:Choice xmlns:v="urn:schemas-microsoft-com:vml" Requires="v">
                <p:oleObj name="Dokument" r:id="rId3" imgW="5864378" imgH="2620312" progId="Word.Document.8">
                  <p:embed/>
                </p:oleObj>
              </mc:Choice>
              <mc:Fallback>
                <p:oleObj name="Dokument" r:id="rId3" imgW="5864378" imgH="2620312"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 y="1909763"/>
                        <a:ext cx="8577263" cy="3827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67262"/>
    </mc:Choice>
    <mc:Fallback xmlns="">
      <p:transition spd="slow" advTm="16726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3DAB6AF1-BA34-4B51-9C8A-029BF961E399}"/>
              </a:ext>
            </a:extLst>
          </p:cNvPr>
          <p:cNvSpPr>
            <a:spLocks noGrp="1"/>
          </p:cNvSpPr>
          <p:nvPr>
            <p:ph type="ftr" sz="quarter" idx="11"/>
          </p:nvPr>
        </p:nvSpPr>
        <p:spPr/>
        <p:txBody>
          <a:bodyPr/>
          <a:lstStyle/>
          <a:p>
            <a:pPr>
              <a:defRPr/>
            </a:pPr>
            <a:r>
              <a:rPr lang="sk-SK"/>
              <a:t>Princípy účtovníctva</a:t>
            </a:r>
          </a:p>
        </p:txBody>
      </p:sp>
      <p:sp>
        <p:nvSpPr>
          <p:cNvPr id="20483" name="Zástupný symbol čísla snímky 4">
            <a:extLst>
              <a:ext uri="{FF2B5EF4-FFF2-40B4-BE49-F238E27FC236}">
                <a16:creationId xmlns:a16="http://schemas.microsoft.com/office/drawing/2014/main" id="{D6432EB1-4548-45C7-BBBA-AB13DACABA6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6DC49AEE-7192-4189-B1BD-FA9DA6EE7A3E}" type="slidenum">
              <a:rPr lang="sk-SK" altLang="sk-SK" sz="1400" smtClean="0"/>
              <a:pPr>
                <a:spcBef>
                  <a:spcPct val="0"/>
                </a:spcBef>
                <a:buFontTx/>
                <a:buNone/>
              </a:pPr>
              <a:t>9</a:t>
            </a:fld>
            <a:endParaRPr lang="sk-SK" altLang="sk-SK" sz="1400"/>
          </a:p>
        </p:txBody>
      </p:sp>
      <p:sp>
        <p:nvSpPr>
          <p:cNvPr id="20484" name="Rectangle 2">
            <a:extLst>
              <a:ext uri="{FF2B5EF4-FFF2-40B4-BE49-F238E27FC236}">
                <a16:creationId xmlns:a16="http://schemas.microsoft.com/office/drawing/2014/main" id="{16B7F9D0-2CBA-47A4-A66E-B2B18B17E1D3}"/>
              </a:ext>
            </a:extLst>
          </p:cNvPr>
          <p:cNvSpPr>
            <a:spLocks noGrp="1" noChangeArrowheads="1"/>
          </p:cNvSpPr>
          <p:nvPr>
            <p:ph type="title"/>
          </p:nvPr>
        </p:nvSpPr>
        <p:spPr/>
        <p:txBody>
          <a:bodyPr/>
          <a:lstStyle/>
          <a:p>
            <a:pPr eaLnBrk="1" hangingPunct="1"/>
            <a:r>
              <a:rPr lang="sk-SK" altLang="en-US" sz="3200" b="1">
                <a:solidFill>
                  <a:srgbClr val="3D1FD3"/>
                </a:solidFill>
              </a:rPr>
              <a:t>Obr. </a:t>
            </a:r>
            <a:r>
              <a:rPr lang="en-US" altLang="en-US" sz="3200" b="1">
                <a:solidFill>
                  <a:srgbClr val="3D1FD3"/>
                </a:solidFill>
              </a:rPr>
              <a:t>4.4</a:t>
            </a:r>
            <a:r>
              <a:rPr lang="en-US" altLang="en-US" sz="3200">
                <a:solidFill>
                  <a:srgbClr val="3D1FD3"/>
                </a:solidFill>
              </a:rPr>
              <a:t> </a:t>
            </a:r>
            <a:r>
              <a:rPr lang="sk-SK" altLang="en-US" sz="3200">
                <a:solidFill>
                  <a:srgbClr val="3D1FD3"/>
                </a:solidFill>
              </a:rPr>
              <a:t>Základné pravidlá pre </a:t>
            </a:r>
            <a:r>
              <a:rPr lang="en-US" altLang="en-US" sz="3200">
                <a:solidFill>
                  <a:srgbClr val="3D1FD3"/>
                </a:solidFill>
              </a:rPr>
              <a:t>deb</a:t>
            </a:r>
            <a:r>
              <a:rPr lang="sk-SK" altLang="en-US" sz="3200">
                <a:solidFill>
                  <a:srgbClr val="3D1FD3"/>
                </a:solidFill>
              </a:rPr>
              <a:t>e</a:t>
            </a:r>
            <a:r>
              <a:rPr lang="en-US" altLang="en-US" sz="3200">
                <a:solidFill>
                  <a:srgbClr val="3D1FD3"/>
                </a:solidFill>
              </a:rPr>
              <a:t>t </a:t>
            </a:r>
            <a:r>
              <a:rPr lang="sk-SK" altLang="en-US" sz="3200">
                <a:solidFill>
                  <a:srgbClr val="3D1FD3"/>
                </a:solidFill>
              </a:rPr>
              <a:t>(MD) </a:t>
            </a:r>
            <a:r>
              <a:rPr lang="en-US" altLang="en-US" sz="3200">
                <a:solidFill>
                  <a:srgbClr val="3D1FD3"/>
                </a:solidFill>
              </a:rPr>
              <a:t>a </a:t>
            </a:r>
            <a:r>
              <a:rPr lang="sk-SK" altLang="en-US" sz="3200">
                <a:solidFill>
                  <a:srgbClr val="3D1FD3"/>
                </a:solidFill>
              </a:rPr>
              <a:t>k</a:t>
            </a:r>
            <a:r>
              <a:rPr lang="en-US" altLang="en-US" sz="3200">
                <a:solidFill>
                  <a:srgbClr val="3D1FD3"/>
                </a:solidFill>
              </a:rPr>
              <a:t>redit</a:t>
            </a:r>
            <a:r>
              <a:rPr lang="sk-SK" altLang="en-US" sz="3200">
                <a:solidFill>
                  <a:srgbClr val="3D1FD3"/>
                </a:solidFill>
              </a:rPr>
              <a:t> (D)</a:t>
            </a:r>
            <a:endParaRPr lang="en-US" altLang="en-US" sz="3200">
              <a:solidFill>
                <a:srgbClr val="3D1FD3"/>
              </a:solidFill>
            </a:endParaRPr>
          </a:p>
        </p:txBody>
      </p:sp>
      <p:graphicFrame>
        <p:nvGraphicFramePr>
          <p:cNvPr id="20485" name="Object 3">
            <a:extLst>
              <a:ext uri="{FF2B5EF4-FFF2-40B4-BE49-F238E27FC236}">
                <a16:creationId xmlns:a16="http://schemas.microsoft.com/office/drawing/2014/main" id="{D237694A-3106-44CA-A83F-CCD50F330A33}"/>
              </a:ext>
            </a:extLst>
          </p:cNvPr>
          <p:cNvGraphicFramePr>
            <a:graphicFrameLocks noChangeAspect="1"/>
          </p:cNvGraphicFramePr>
          <p:nvPr/>
        </p:nvGraphicFramePr>
        <p:xfrm>
          <a:off x="-3125788" y="1628775"/>
          <a:ext cx="14900276" cy="4056063"/>
        </p:xfrm>
        <a:graphic>
          <a:graphicData uri="http://schemas.openxmlformats.org/presentationml/2006/ole">
            <mc:AlternateContent xmlns:mc="http://schemas.openxmlformats.org/markup-compatibility/2006">
              <mc:Choice xmlns:v="urn:schemas-microsoft-com:vml" Requires="v">
                <p:oleObj name="Dokument" r:id="rId3" imgW="6068088" imgH="1655997" progId="Word.Document.8">
                  <p:embed/>
                </p:oleObj>
              </mc:Choice>
              <mc:Fallback>
                <p:oleObj name="Dokument" r:id="rId3" imgW="6068088" imgH="165599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1628775"/>
                        <a:ext cx="14900276" cy="405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9998"/>
    </mc:Choice>
    <mc:Fallback xmlns="">
      <p:transition spd="slow" advTm="999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99FE8C2-3D82-47D3-B8BF-4E99052236B7}"/>
              </a:ext>
            </a:extLst>
          </p:cNvPr>
          <p:cNvSpPr>
            <a:spLocks noGrp="1"/>
          </p:cNvSpPr>
          <p:nvPr>
            <p:ph type="ftr" sz="quarter" idx="11"/>
          </p:nvPr>
        </p:nvSpPr>
        <p:spPr/>
        <p:txBody>
          <a:bodyPr/>
          <a:lstStyle/>
          <a:p>
            <a:pPr>
              <a:defRPr/>
            </a:pPr>
            <a:r>
              <a:rPr lang="sk-SK"/>
              <a:t>Princípy účtovníctva</a:t>
            </a:r>
          </a:p>
        </p:txBody>
      </p:sp>
      <p:sp>
        <p:nvSpPr>
          <p:cNvPr id="22531" name="Zástupný symbol čísla snímky 5">
            <a:extLst>
              <a:ext uri="{FF2B5EF4-FFF2-40B4-BE49-F238E27FC236}">
                <a16:creationId xmlns:a16="http://schemas.microsoft.com/office/drawing/2014/main" id="{43DD6B75-A31D-4169-BE50-50DEE87B5D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3BB9646A-8073-48EC-88D3-DA205B4CB230}" type="slidenum">
              <a:rPr lang="sk-SK" altLang="sk-SK" sz="1400" smtClean="0"/>
              <a:pPr>
                <a:spcBef>
                  <a:spcPct val="0"/>
                </a:spcBef>
                <a:buFontTx/>
                <a:buNone/>
              </a:pPr>
              <a:t>10</a:t>
            </a:fld>
            <a:endParaRPr lang="sk-SK" altLang="sk-SK" sz="1400"/>
          </a:p>
        </p:txBody>
      </p:sp>
      <p:sp>
        <p:nvSpPr>
          <p:cNvPr id="22532" name="Rectangle 2">
            <a:extLst>
              <a:ext uri="{FF2B5EF4-FFF2-40B4-BE49-F238E27FC236}">
                <a16:creationId xmlns:a16="http://schemas.microsoft.com/office/drawing/2014/main" id="{EEE6E5BA-0279-449A-84CB-C383E619BB73}"/>
              </a:ext>
            </a:extLst>
          </p:cNvPr>
          <p:cNvSpPr>
            <a:spLocks noGrp="1" noChangeArrowheads="1"/>
          </p:cNvSpPr>
          <p:nvPr>
            <p:ph type="title"/>
          </p:nvPr>
        </p:nvSpPr>
        <p:spPr/>
        <p:txBody>
          <a:bodyPr/>
          <a:lstStyle/>
          <a:p>
            <a:pPr eaLnBrk="1" hangingPunct="1"/>
            <a:r>
              <a:rPr lang="sk-SK" altLang="en-US" sz="3200" b="1">
                <a:solidFill>
                  <a:srgbClr val="3D1FD3"/>
                </a:solidFill>
              </a:rPr>
              <a:t>Ako si zapamätať správne používanie strán T-účtov</a:t>
            </a:r>
            <a:r>
              <a:rPr lang="sk-SK" altLang="en-US" sz="3600">
                <a:solidFill>
                  <a:srgbClr val="3D1FD3"/>
                </a:solidFill>
              </a:rPr>
              <a:t> </a:t>
            </a:r>
          </a:p>
        </p:txBody>
      </p:sp>
      <p:sp>
        <p:nvSpPr>
          <p:cNvPr id="22533" name="Rectangle 3">
            <a:extLst>
              <a:ext uri="{FF2B5EF4-FFF2-40B4-BE49-F238E27FC236}">
                <a16:creationId xmlns:a16="http://schemas.microsoft.com/office/drawing/2014/main" id="{C6CBE216-D3CC-41C3-8776-87C268A8BACD}"/>
              </a:ext>
            </a:extLst>
          </p:cNvPr>
          <p:cNvSpPr>
            <a:spLocks noGrp="1" noChangeArrowheads="1"/>
          </p:cNvSpPr>
          <p:nvPr>
            <p:ph type="body" idx="1"/>
          </p:nvPr>
        </p:nvSpPr>
        <p:spPr/>
        <p:txBody>
          <a:bodyPr/>
          <a:lstStyle/>
          <a:p>
            <a:pPr eaLnBrk="1" hangingPunct="1">
              <a:lnSpc>
                <a:spcPct val="90000"/>
              </a:lnSpc>
            </a:pPr>
            <a:r>
              <a:rPr lang="sk-SK" altLang="en-US" sz="2400"/>
              <a:t>Názvy debetná a kreditná strana účtu majú svoj pôvod v histórii a dajú sa odôvodniť viacerými spôsobmi</a:t>
            </a:r>
          </a:p>
          <a:p>
            <a:pPr eaLnBrk="1" hangingPunct="1">
              <a:lnSpc>
                <a:spcPct val="90000"/>
              </a:lnSpc>
            </a:pPr>
            <a:r>
              <a:rPr lang="sk-SK" altLang="en-US" sz="2400"/>
              <a:t>Jedno z možných odôvodnení: </a:t>
            </a:r>
          </a:p>
          <a:p>
            <a:pPr lvl="1" eaLnBrk="1" hangingPunct="1">
              <a:lnSpc>
                <a:spcPct val="90000"/>
              </a:lnSpc>
            </a:pPr>
            <a:r>
              <a:rPr lang="sk-SK" altLang="en-US" sz="2000"/>
              <a:t>všetok majetok firmy je krytý nejakými zdrojmi, alebo inak povedané, niekomu patrí, predstavuje teda dlh firmy voči niekomu. Preto sa majetok zaznamenáva na dlžnícku (debetnú) stranu</a:t>
            </a:r>
          </a:p>
          <a:p>
            <a:pPr lvl="1" eaLnBrk="1" hangingPunct="1">
              <a:lnSpc>
                <a:spcPct val="90000"/>
              </a:lnSpc>
            </a:pPr>
            <a:r>
              <a:rPr lang="sk-SK" altLang="en-US" sz="2000"/>
              <a:t>vlastné imanie a záväzky predstavujú zdroje, ktoré firme niekto (nejaký veriteľ) poskytol (podielnici, tretie strany). Preto sa vlastné imanie a záväzky zaznamenávajú na veriteľskú (kreditnú) stranu </a:t>
            </a:r>
          </a:p>
          <a:p>
            <a:pPr eaLnBrk="1" hangingPunct="1">
              <a:lnSpc>
                <a:spcPct val="90000"/>
              </a:lnSpc>
            </a:pPr>
            <a:r>
              <a:rPr lang="sk-SK" altLang="en-US" sz="2400"/>
              <a:t>Najspoľahlivejší spôsob zapamätania si správneho používania strán T-účtov: rozumieť logike vzniku T-účtov</a:t>
            </a:r>
          </a:p>
        </p:txBody>
      </p:sp>
    </p:spTree>
  </p:cSld>
  <p:clrMapOvr>
    <a:masterClrMapping/>
  </p:clrMapOvr>
  <mc:AlternateContent xmlns:mc="http://schemas.openxmlformats.org/markup-compatibility/2006" xmlns:p14="http://schemas.microsoft.com/office/powerpoint/2010/main">
    <mc:Choice Requires="p14">
      <p:transition spd="slow" p14:dur="2000" advTm="116670"/>
    </mc:Choice>
    <mc:Fallback xmlns="">
      <p:transition spd="slow" advTm="11667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12E0089-0C7B-49AF-831A-95C896457958}"/>
              </a:ext>
            </a:extLst>
          </p:cNvPr>
          <p:cNvSpPr>
            <a:spLocks noGrp="1"/>
          </p:cNvSpPr>
          <p:nvPr>
            <p:ph type="ftr" sz="quarter" idx="11"/>
          </p:nvPr>
        </p:nvSpPr>
        <p:spPr/>
        <p:txBody>
          <a:bodyPr/>
          <a:lstStyle/>
          <a:p>
            <a:pPr>
              <a:defRPr/>
            </a:pPr>
            <a:r>
              <a:rPr lang="sk-SK"/>
              <a:t>Princípy účtovníctva</a:t>
            </a:r>
          </a:p>
        </p:txBody>
      </p:sp>
      <p:sp>
        <p:nvSpPr>
          <p:cNvPr id="24579" name="Zástupný symbol čísla snímky 5">
            <a:extLst>
              <a:ext uri="{FF2B5EF4-FFF2-40B4-BE49-F238E27FC236}">
                <a16:creationId xmlns:a16="http://schemas.microsoft.com/office/drawing/2014/main" id="{8079A368-043E-424A-AAF0-0084D0D4C0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B7D89D2D-05DA-44F5-8483-FC671BAE404A}" type="slidenum">
              <a:rPr lang="sk-SK" altLang="sk-SK" sz="1400" smtClean="0"/>
              <a:pPr>
                <a:spcBef>
                  <a:spcPct val="0"/>
                </a:spcBef>
                <a:buFontTx/>
                <a:buNone/>
              </a:pPr>
              <a:t>11</a:t>
            </a:fld>
            <a:endParaRPr lang="sk-SK" altLang="sk-SK" sz="1400"/>
          </a:p>
        </p:txBody>
      </p:sp>
      <p:sp>
        <p:nvSpPr>
          <p:cNvPr id="24580" name="Rectangle 2">
            <a:extLst>
              <a:ext uri="{FF2B5EF4-FFF2-40B4-BE49-F238E27FC236}">
                <a16:creationId xmlns:a16="http://schemas.microsoft.com/office/drawing/2014/main" id="{F630C7C0-7FAD-4B16-B574-0D77901BF231}"/>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Vedenie účtovníctva</a:t>
            </a:r>
            <a:endParaRPr lang="en-US" altLang="en-US" sz="3200" b="1">
              <a:solidFill>
                <a:srgbClr val="3D1FD3"/>
              </a:solidFill>
            </a:endParaRPr>
          </a:p>
        </p:txBody>
      </p:sp>
      <p:sp>
        <p:nvSpPr>
          <p:cNvPr id="24581" name="Rectangle 3">
            <a:extLst>
              <a:ext uri="{FF2B5EF4-FFF2-40B4-BE49-F238E27FC236}">
                <a16:creationId xmlns:a16="http://schemas.microsoft.com/office/drawing/2014/main" id="{9AAA6D05-7ADD-4EC2-8477-2147D190DB21}"/>
              </a:ext>
            </a:extLst>
          </p:cNvPr>
          <p:cNvSpPr>
            <a:spLocks noGrp="1" noChangeArrowheads="1"/>
          </p:cNvSpPr>
          <p:nvPr>
            <p:ph type="body" idx="1"/>
          </p:nvPr>
        </p:nvSpPr>
        <p:spPr>
          <a:xfrm>
            <a:off x="323850" y="908050"/>
            <a:ext cx="8229600" cy="5256213"/>
          </a:xfrm>
        </p:spPr>
        <p:txBody>
          <a:bodyPr/>
          <a:lstStyle/>
          <a:p>
            <a:pPr eaLnBrk="1" hangingPunct="1">
              <a:lnSpc>
                <a:spcPct val="80000"/>
              </a:lnSpc>
            </a:pPr>
            <a:r>
              <a:rPr lang="sk-SK" altLang="en-US" sz="2200"/>
              <a:t>Pri podnikateľskej činnosti prichádza k neustálym zmenám foriem a zdrojov majetku. Pre tieto zmeny sa v slovenčine používa aj označenie </a:t>
            </a:r>
            <a:r>
              <a:rPr lang="sk-SK" altLang="en-US" sz="2200" b="1"/>
              <a:t>hospodárske operácie</a:t>
            </a:r>
            <a:endParaRPr lang="sk-SK" altLang="en-US" sz="2200"/>
          </a:p>
          <a:p>
            <a:pPr eaLnBrk="1" hangingPunct="1">
              <a:lnSpc>
                <a:spcPct val="80000"/>
              </a:lnSpc>
            </a:pPr>
            <a:r>
              <a:rPr lang="sk-SK" altLang="en-US" sz="2200"/>
              <a:t>Hospodárske operácie vyjadrené v peniazoch sa zaznamenávajú v účtovníctve a nazývajú sa  </a:t>
            </a:r>
            <a:r>
              <a:rPr lang="sk-SK" altLang="en-US" sz="2200" b="1"/>
              <a:t>účtovné prípady</a:t>
            </a:r>
            <a:r>
              <a:rPr lang="sk-SK" altLang="en-US" sz="2200"/>
              <a:t> (accounting transaction)</a:t>
            </a:r>
          </a:p>
          <a:p>
            <a:pPr eaLnBrk="1" hangingPunct="1">
              <a:lnSpc>
                <a:spcPct val="80000"/>
              </a:lnSpc>
            </a:pPr>
            <a:r>
              <a:rPr lang="sk-SK" altLang="en-US" sz="2200"/>
              <a:t>Účtovné prípady zahŕňajú aj niektoré technické prípady, ktoré nie sú hospodárskymi operáciami. Tieto nazývame </a:t>
            </a:r>
            <a:r>
              <a:rPr lang="sk-SK" altLang="en-US" sz="2200" b="1"/>
              <a:t>účtovnými operáciami</a:t>
            </a:r>
            <a:r>
              <a:rPr lang="sk-SK" altLang="en-US" sz="2200"/>
              <a:t> (napríklad oprava chyby)</a:t>
            </a:r>
          </a:p>
          <a:p>
            <a:pPr eaLnBrk="1" hangingPunct="1">
              <a:lnSpc>
                <a:spcPct val="80000"/>
              </a:lnSpc>
            </a:pPr>
            <a:r>
              <a:rPr lang="sk-SK" altLang="en-US" sz="2200"/>
              <a:t>Základom </a:t>
            </a:r>
            <a:r>
              <a:rPr lang="sk-SK" altLang="en-US" sz="2200" b="1"/>
              <a:t>podvojného účtovníctva</a:t>
            </a:r>
            <a:r>
              <a:rPr lang="sk-SK" altLang="en-US" sz="2200"/>
              <a:t> je pravidlo, že každý účtovný prípad sa zaznamenáva (účtuje) najmenej na dvoch účtoch, pričom súčet zaznamenaných hodnôt na strane MD sa rovná súčtu zaznamenaných hodnôt na strane D</a:t>
            </a:r>
          </a:p>
          <a:p>
            <a:pPr eaLnBrk="1" hangingPunct="1">
              <a:lnSpc>
                <a:spcPct val="80000"/>
              </a:lnSpc>
            </a:pPr>
            <a:r>
              <a:rPr lang="sk-SK" altLang="en-US" sz="2200"/>
              <a:t>Napríklad pri účtovaní o peniazoch podvojnosť znamená, že na jednej strane sa zaznamená dôvod, prečo podnik obdržal alebo vydal peniaze (napríklad inkaso pohľadávky, vyrovnanie záväzku) a na druhej strane sa zaznamená, na ktorom účte prišlo k nárastu alebo poklesu peňažných prostriedkov</a:t>
            </a:r>
          </a:p>
        </p:txBody>
      </p:sp>
    </p:spTree>
  </p:cSld>
  <p:clrMapOvr>
    <a:masterClrMapping/>
  </p:clrMapOvr>
  <mc:AlternateContent xmlns:mc="http://schemas.openxmlformats.org/markup-compatibility/2006" xmlns:p14="http://schemas.microsoft.com/office/powerpoint/2010/main">
    <mc:Choice Requires="p14">
      <p:transition spd="slow" p14:dur="2000" advTm="233851"/>
    </mc:Choice>
    <mc:Fallback xmlns="">
      <p:transition spd="slow" advTm="23385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605F7BD-634E-45A7-B693-E3859A32CABA}"/>
              </a:ext>
            </a:extLst>
          </p:cNvPr>
          <p:cNvSpPr>
            <a:spLocks noGrp="1"/>
          </p:cNvSpPr>
          <p:nvPr>
            <p:ph type="ftr" sz="quarter" idx="11"/>
          </p:nvPr>
        </p:nvSpPr>
        <p:spPr/>
        <p:txBody>
          <a:bodyPr/>
          <a:lstStyle/>
          <a:p>
            <a:pPr>
              <a:defRPr/>
            </a:pPr>
            <a:r>
              <a:rPr lang="sk-SK"/>
              <a:t>Princípy účtovníctva</a:t>
            </a:r>
          </a:p>
        </p:txBody>
      </p:sp>
      <p:sp>
        <p:nvSpPr>
          <p:cNvPr id="26627" name="Zástupný symbol čísla snímky 5">
            <a:extLst>
              <a:ext uri="{FF2B5EF4-FFF2-40B4-BE49-F238E27FC236}">
                <a16:creationId xmlns:a16="http://schemas.microsoft.com/office/drawing/2014/main" id="{37ECF624-92FD-4C60-A551-89B9555DF58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D4020130-895D-4C0C-911E-5D89B3AA8317}" type="slidenum">
              <a:rPr lang="sk-SK" altLang="sk-SK" sz="1400" smtClean="0"/>
              <a:pPr>
                <a:spcBef>
                  <a:spcPct val="0"/>
                </a:spcBef>
                <a:buFontTx/>
                <a:buNone/>
              </a:pPr>
              <a:t>12</a:t>
            </a:fld>
            <a:endParaRPr lang="sk-SK" altLang="sk-SK" sz="1400"/>
          </a:p>
        </p:txBody>
      </p:sp>
      <p:sp>
        <p:nvSpPr>
          <p:cNvPr id="26628" name="Rectangle 2">
            <a:extLst>
              <a:ext uri="{FF2B5EF4-FFF2-40B4-BE49-F238E27FC236}">
                <a16:creationId xmlns:a16="http://schemas.microsoft.com/office/drawing/2014/main" id="{B16C6715-90CE-4EE9-959E-6F7794C2A80D}"/>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Vedenie účtovníctva </a:t>
            </a:r>
            <a:r>
              <a:rPr lang="sk-SK" altLang="en-US" sz="2000">
                <a:solidFill>
                  <a:srgbClr val="3D1FD3"/>
                </a:solidFill>
              </a:rPr>
              <a:t>(2)</a:t>
            </a:r>
          </a:p>
        </p:txBody>
      </p:sp>
      <p:sp>
        <p:nvSpPr>
          <p:cNvPr id="26629" name="Rectangle 3">
            <a:extLst>
              <a:ext uri="{FF2B5EF4-FFF2-40B4-BE49-F238E27FC236}">
                <a16:creationId xmlns:a16="http://schemas.microsoft.com/office/drawing/2014/main" id="{8A9D10C1-F967-45E2-A645-047EC2FEC167}"/>
              </a:ext>
            </a:extLst>
          </p:cNvPr>
          <p:cNvSpPr>
            <a:spLocks noGrp="1" noChangeArrowheads="1"/>
          </p:cNvSpPr>
          <p:nvPr>
            <p:ph type="body" idx="1"/>
          </p:nvPr>
        </p:nvSpPr>
        <p:spPr>
          <a:xfrm>
            <a:off x="457200" y="908050"/>
            <a:ext cx="8229600" cy="5218113"/>
          </a:xfrm>
        </p:spPr>
        <p:txBody>
          <a:bodyPr/>
          <a:lstStyle/>
          <a:p>
            <a:pPr eaLnBrk="1" hangingPunct="1">
              <a:lnSpc>
                <a:spcPct val="80000"/>
              </a:lnSpc>
            </a:pPr>
            <a:r>
              <a:rPr lang="sk-SK" altLang="en-US" sz="2200"/>
              <a:t>Z praktických dôvodov sa nezostavujú po zaúčtovaní každého účtovného prípadu finančné výkazy</a:t>
            </a:r>
          </a:p>
          <a:p>
            <a:pPr eaLnBrk="1" hangingPunct="1">
              <a:lnSpc>
                <a:spcPct val="80000"/>
              </a:lnSpc>
            </a:pPr>
            <a:r>
              <a:rPr lang="sk-SK" altLang="en-US" sz="2200"/>
              <a:t>Jednotlivé účtovné prípady sa účtujú dohodnutým spôsobom v rámci tzv. </a:t>
            </a:r>
            <a:r>
              <a:rPr lang="sk-SK" altLang="en-US" sz="2200" b="1"/>
              <a:t>vedenia účtovníctva</a:t>
            </a:r>
            <a:r>
              <a:rPr lang="sk-SK" altLang="en-US" sz="2200"/>
              <a:t> (accounting process)</a:t>
            </a:r>
          </a:p>
          <a:p>
            <a:pPr eaLnBrk="1" hangingPunct="1">
              <a:lnSpc>
                <a:spcPct val="80000"/>
              </a:lnSpc>
            </a:pPr>
            <a:r>
              <a:rPr lang="sk-SK" altLang="en-US" sz="2200"/>
              <a:t>Vedenie účtovníctva je proces pozostávajúci zo </a:t>
            </a:r>
            <a:r>
              <a:rPr lang="sk-SK" altLang="en-US" sz="2200" b="1"/>
              <a:t>zaznamenania</a:t>
            </a:r>
            <a:r>
              <a:rPr lang="sk-SK" altLang="en-US" sz="2200"/>
              <a:t> a štruktúrovanej viacstupňovej postupnej </a:t>
            </a:r>
            <a:r>
              <a:rPr lang="sk-SK" altLang="en-US" sz="2200" b="1"/>
              <a:t>agregácie</a:t>
            </a:r>
            <a:r>
              <a:rPr lang="sk-SK" altLang="en-US" sz="2200"/>
              <a:t> základných údajov. Tento proces je navrhnutý tak, aby bol jednak </a:t>
            </a:r>
            <a:r>
              <a:rPr lang="sk-SK" altLang="en-US" sz="2200" b="1"/>
              <a:t>vyčerpávajúci</a:t>
            </a:r>
            <a:r>
              <a:rPr lang="sk-SK" altLang="en-US" sz="2200"/>
              <a:t> (teda zachytil všetko podstatné) a jednak </a:t>
            </a:r>
            <a:r>
              <a:rPr lang="sk-SK" altLang="en-US" sz="2200" b="1"/>
              <a:t>úsporný</a:t>
            </a:r>
            <a:r>
              <a:rPr lang="sk-SK" altLang="en-US" sz="2200"/>
              <a:t> (efficient)</a:t>
            </a:r>
          </a:p>
          <a:p>
            <a:pPr eaLnBrk="1" hangingPunct="1">
              <a:lnSpc>
                <a:spcPct val="80000"/>
              </a:lnSpc>
            </a:pPr>
            <a:r>
              <a:rPr lang="sk-SK" altLang="en-US" sz="2200"/>
              <a:t>Každý účtovný prípad musí byť doložený zodpovedajúcim </a:t>
            </a:r>
            <a:r>
              <a:rPr lang="sk-SK" altLang="en-US" sz="2200" b="1"/>
              <a:t>účtovným dokladom</a:t>
            </a:r>
            <a:r>
              <a:rPr lang="sk-SK" altLang="en-US" sz="2200"/>
              <a:t>. Na jeho základe sa uskutoční </a:t>
            </a:r>
            <a:r>
              <a:rPr lang="sk-SK" altLang="en-US" sz="2200" b="1"/>
              <a:t>účtovný zápis</a:t>
            </a:r>
            <a:r>
              <a:rPr lang="sk-SK" altLang="en-US" sz="2200"/>
              <a:t> do </a:t>
            </a:r>
            <a:r>
              <a:rPr lang="sk-SK" altLang="en-US" sz="2200" b="1"/>
              <a:t>denníka.</a:t>
            </a:r>
            <a:r>
              <a:rPr lang="sk-SK" altLang="en-US" sz="2200"/>
              <a:t> Denník (journal) obsahuje chronologický zoznam účtovných zápisov všetkých účtovných prípadov. Zápisy z denníka sa prenášajú do </a:t>
            </a:r>
            <a:r>
              <a:rPr lang="sk-SK" altLang="en-US" sz="2200" b="1"/>
              <a:t>účtovných kníh</a:t>
            </a:r>
            <a:r>
              <a:rPr lang="sk-SK" altLang="en-US" sz="2200"/>
              <a:t> (ledgers), kde sú usporiadané do viacerých tried homogénnych z hľadiska druhu a typu účtovných prípadov. Zo zostatkov účtov v knihách, ktoré sú súhrnným (aggregated) výsledkom účtovných prípadov, sa zostavujú finančné výkazy súvaha a výkaz ziskov a strát</a:t>
            </a:r>
          </a:p>
        </p:txBody>
      </p:sp>
    </p:spTree>
  </p:cSld>
  <p:clrMapOvr>
    <a:masterClrMapping/>
  </p:clrMapOvr>
  <mc:AlternateContent xmlns:mc="http://schemas.openxmlformats.org/markup-compatibility/2006" xmlns:p14="http://schemas.microsoft.com/office/powerpoint/2010/main">
    <mc:Choice Requires="p14">
      <p:transition spd="slow" p14:dur="2000" advTm="183805"/>
    </mc:Choice>
    <mc:Fallback xmlns="">
      <p:transition spd="slow" advTm="18380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Zástupný symbol päty 3">
            <a:extLst>
              <a:ext uri="{FF2B5EF4-FFF2-40B4-BE49-F238E27FC236}">
                <a16:creationId xmlns:a16="http://schemas.microsoft.com/office/drawing/2014/main" id="{0D4F49AF-5424-4BD2-A4C9-A6535D737568}"/>
              </a:ext>
            </a:extLst>
          </p:cNvPr>
          <p:cNvSpPr>
            <a:spLocks noGrp="1"/>
          </p:cNvSpPr>
          <p:nvPr>
            <p:ph type="ftr" sz="quarter" idx="11"/>
          </p:nvPr>
        </p:nvSpPr>
        <p:spPr/>
        <p:txBody>
          <a:bodyPr/>
          <a:lstStyle/>
          <a:p>
            <a:pPr>
              <a:defRPr/>
            </a:pPr>
            <a:r>
              <a:rPr lang="sk-SK"/>
              <a:t>Princípy účtovníctva</a:t>
            </a:r>
          </a:p>
        </p:txBody>
      </p:sp>
      <p:sp>
        <p:nvSpPr>
          <p:cNvPr id="28675" name="Zástupný symbol čísla snímky 4">
            <a:extLst>
              <a:ext uri="{FF2B5EF4-FFF2-40B4-BE49-F238E27FC236}">
                <a16:creationId xmlns:a16="http://schemas.microsoft.com/office/drawing/2014/main" id="{21FC6E0E-746D-4B11-91FB-B4C1F5200E9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D23EAA8C-E987-4A86-8646-E34A439471B9}" type="slidenum">
              <a:rPr lang="sk-SK" altLang="sk-SK" sz="1400" smtClean="0"/>
              <a:pPr>
                <a:spcBef>
                  <a:spcPct val="0"/>
                </a:spcBef>
                <a:buFontTx/>
                <a:buNone/>
              </a:pPr>
              <a:t>13</a:t>
            </a:fld>
            <a:endParaRPr lang="sk-SK" altLang="sk-SK" sz="1400"/>
          </a:p>
        </p:txBody>
      </p:sp>
      <p:sp>
        <p:nvSpPr>
          <p:cNvPr id="28676" name="Rectangle 2">
            <a:extLst>
              <a:ext uri="{FF2B5EF4-FFF2-40B4-BE49-F238E27FC236}">
                <a16:creationId xmlns:a16="http://schemas.microsoft.com/office/drawing/2014/main" id="{1508D59E-1857-490D-BB42-6FB00C97092A}"/>
              </a:ext>
            </a:extLst>
          </p:cNvPr>
          <p:cNvSpPr>
            <a:spLocks noGrp="1" noChangeArrowheads="1"/>
          </p:cNvSpPr>
          <p:nvPr>
            <p:ph type="title"/>
          </p:nvPr>
        </p:nvSpPr>
        <p:spPr>
          <a:xfrm>
            <a:off x="228600" y="228600"/>
            <a:ext cx="2590800" cy="2895600"/>
          </a:xfrm>
        </p:spPr>
        <p:txBody>
          <a:bodyPr/>
          <a:lstStyle/>
          <a:p>
            <a:pPr eaLnBrk="1" hangingPunct="1"/>
            <a:r>
              <a:rPr lang="sk-SK" altLang="en-US" sz="3200" b="1">
                <a:solidFill>
                  <a:srgbClr val="3D1FD3"/>
                </a:solidFill>
              </a:rPr>
              <a:t>Obr.</a:t>
            </a:r>
            <a:r>
              <a:rPr lang="en-US" altLang="en-US" sz="3200" b="1">
                <a:solidFill>
                  <a:srgbClr val="3D1FD3"/>
                </a:solidFill>
              </a:rPr>
              <a:t> 4.5</a:t>
            </a:r>
            <a:r>
              <a:rPr lang="en-US" altLang="en-US" sz="3200">
                <a:solidFill>
                  <a:srgbClr val="3D1FD3"/>
                </a:solidFill>
              </a:rPr>
              <a:t> </a:t>
            </a:r>
            <a:r>
              <a:rPr lang="sk-SK" altLang="en-US" sz="3200">
                <a:solidFill>
                  <a:srgbClr val="3D1FD3"/>
                </a:solidFill>
              </a:rPr>
              <a:t>Vedenie účtovníctva</a:t>
            </a:r>
            <a:r>
              <a:rPr lang="en-US" altLang="en-US" sz="3200">
                <a:solidFill>
                  <a:srgbClr val="3D1FD3"/>
                </a:solidFill>
              </a:rPr>
              <a:t>/</a:t>
            </a:r>
            <a:br>
              <a:rPr lang="en-US" altLang="en-US" sz="3200">
                <a:solidFill>
                  <a:srgbClr val="3D1FD3"/>
                </a:solidFill>
              </a:rPr>
            </a:br>
            <a:r>
              <a:rPr lang="sk-SK" altLang="en-US" sz="3200">
                <a:solidFill>
                  <a:srgbClr val="3D1FD3"/>
                </a:solidFill>
              </a:rPr>
              <a:t>Účtovný systém</a:t>
            </a:r>
            <a:endParaRPr lang="en-US" altLang="en-US" sz="3200">
              <a:solidFill>
                <a:srgbClr val="3D1FD3"/>
              </a:solidFill>
            </a:endParaRPr>
          </a:p>
        </p:txBody>
      </p:sp>
      <p:sp>
        <p:nvSpPr>
          <p:cNvPr id="28677" name="AutoShape 4">
            <a:extLst>
              <a:ext uri="{FF2B5EF4-FFF2-40B4-BE49-F238E27FC236}">
                <a16:creationId xmlns:a16="http://schemas.microsoft.com/office/drawing/2014/main" id="{74917DD7-253D-4A53-8333-08C00E2A0963}"/>
              </a:ext>
            </a:extLst>
          </p:cNvPr>
          <p:cNvSpPr>
            <a:spLocks noChangeAspect="1" noChangeArrowheads="1" noTextEdit="1"/>
          </p:cNvSpPr>
          <p:nvPr/>
        </p:nvSpPr>
        <p:spPr bwMode="auto">
          <a:xfrm>
            <a:off x="2819400" y="698500"/>
            <a:ext cx="6096000" cy="524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28678" name="Rectangle 7">
            <a:extLst>
              <a:ext uri="{FF2B5EF4-FFF2-40B4-BE49-F238E27FC236}">
                <a16:creationId xmlns:a16="http://schemas.microsoft.com/office/drawing/2014/main" id="{0E2BE9EE-4D70-461A-9549-1538D3AE2DB9}"/>
              </a:ext>
            </a:extLst>
          </p:cNvPr>
          <p:cNvSpPr>
            <a:spLocks noChangeArrowheads="1"/>
          </p:cNvSpPr>
          <p:nvPr/>
        </p:nvSpPr>
        <p:spPr bwMode="auto">
          <a:xfrm>
            <a:off x="8159750" y="3159125"/>
            <a:ext cx="746125"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79" name="Rectangle 8">
            <a:extLst>
              <a:ext uri="{FF2B5EF4-FFF2-40B4-BE49-F238E27FC236}">
                <a16:creationId xmlns:a16="http://schemas.microsoft.com/office/drawing/2014/main" id="{7E3FAFA1-E8C7-44B3-9592-9B4F409788CC}"/>
              </a:ext>
            </a:extLst>
          </p:cNvPr>
          <p:cNvSpPr>
            <a:spLocks noChangeArrowheads="1"/>
          </p:cNvSpPr>
          <p:nvPr/>
        </p:nvSpPr>
        <p:spPr bwMode="auto">
          <a:xfrm>
            <a:off x="8502650" y="3189288"/>
            <a:ext cx="1016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D</a:t>
            </a:r>
            <a:endParaRPr lang="sk-SK" altLang="en-US" sz="1800">
              <a:latin typeface="Arial" panose="020B0604020202020204" pitchFamily="34" charset="0"/>
            </a:endParaRPr>
          </a:p>
        </p:txBody>
      </p:sp>
      <p:sp>
        <p:nvSpPr>
          <p:cNvPr id="28680" name="Rectangle 9">
            <a:extLst>
              <a:ext uri="{FF2B5EF4-FFF2-40B4-BE49-F238E27FC236}">
                <a16:creationId xmlns:a16="http://schemas.microsoft.com/office/drawing/2014/main" id="{C76B1C79-1136-4CA3-98C7-3131D2C607FE}"/>
              </a:ext>
            </a:extLst>
          </p:cNvPr>
          <p:cNvSpPr>
            <a:spLocks noChangeArrowheads="1"/>
          </p:cNvSpPr>
          <p:nvPr/>
        </p:nvSpPr>
        <p:spPr bwMode="auto">
          <a:xfrm>
            <a:off x="8699500" y="321627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681" name="Rectangle 10">
            <a:extLst>
              <a:ext uri="{FF2B5EF4-FFF2-40B4-BE49-F238E27FC236}">
                <a16:creationId xmlns:a16="http://schemas.microsoft.com/office/drawing/2014/main" id="{F240076E-EE10-4C01-984A-9918740F4BB8}"/>
              </a:ext>
            </a:extLst>
          </p:cNvPr>
          <p:cNvSpPr>
            <a:spLocks noChangeArrowheads="1"/>
          </p:cNvSpPr>
          <p:nvPr/>
        </p:nvSpPr>
        <p:spPr bwMode="auto">
          <a:xfrm>
            <a:off x="6132513" y="2092325"/>
            <a:ext cx="639762" cy="322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82" name="Rectangle 11">
            <a:extLst>
              <a:ext uri="{FF2B5EF4-FFF2-40B4-BE49-F238E27FC236}">
                <a16:creationId xmlns:a16="http://schemas.microsoft.com/office/drawing/2014/main" id="{BD6A1BE3-D5C9-4DC7-978E-7A0E282DD3CD}"/>
              </a:ext>
            </a:extLst>
          </p:cNvPr>
          <p:cNvSpPr>
            <a:spLocks noChangeArrowheads="1"/>
          </p:cNvSpPr>
          <p:nvPr/>
        </p:nvSpPr>
        <p:spPr bwMode="auto">
          <a:xfrm>
            <a:off x="5886450" y="2149475"/>
            <a:ext cx="1133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Peňažné prostriedky</a:t>
            </a:r>
            <a:endParaRPr lang="sk-SK" altLang="en-US" sz="1800">
              <a:latin typeface="Arial" panose="020B0604020202020204" pitchFamily="34" charset="0"/>
            </a:endParaRPr>
          </a:p>
        </p:txBody>
      </p:sp>
      <p:sp>
        <p:nvSpPr>
          <p:cNvPr id="28683" name="Rectangle 12">
            <a:extLst>
              <a:ext uri="{FF2B5EF4-FFF2-40B4-BE49-F238E27FC236}">
                <a16:creationId xmlns:a16="http://schemas.microsoft.com/office/drawing/2014/main" id="{58297A22-F292-421B-A944-CF8FE4DCDF1E}"/>
              </a:ext>
            </a:extLst>
          </p:cNvPr>
          <p:cNvSpPr>
            <a:spLocks noChangeArrowheads="1"/>
          </p:cNvSpPr>
          <p:nvPr/>
        </p:nvSpPr>
        <p:spPr bwMode="auto">
          <a:xfrm>
            <a:off x="6586538" y="214947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684" name="Rectangle 13">
            <a:extLst>
              <a:ext uri="{FF2B5EF4-FFF2-40B4-BE49-F238E27FC236}">
                <a16:creationId xmlns:a16="http://schemas.microsoft.com/office/drawing/2014/main" id="{EE2CFBD3-BCC9-4473-8D7C-8E083DDDEBBB}"/>
              </a:ext>
            </a:extLst>
          </p:cNvPr>
          <p:cNvSpPr>
            <a:spLocks noChangeArrowheads="1"/>
          </p:cNvSpPr>
          <p:nvPr/>
        </p:nvSpPr>
        <p:spPr bwMode="auto">
          <a:xfrm>
            <a:off x="4425950" y="1558925"/>
            <a:ext cx="1068388" cy="322263"/>
          </a:xfrm>
          <a:prstGeom prst="rect">
            <a:avLst/>
          </a:prstGeom>
          <a:solidFill>
            <a:srgbClr val="FFFFFF"/>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85" name="Rectangle 14">
            <a:extLst>
              <a:ext uri="{FF2B5EF4-FFF2-40B4-BE49-F238E27FC236}">
                <a16:creationId xmlns:a16="http://schemas.microsoft.com/office/drawing/2014/main" id="{14ABE67E-08EF-433B-84FC-1CAD1DC3373E}"/>
              </a:ext>
            </a:extLst>
          </p:cNvPr>
          <p:cNvSpPr>
            <a:spLocks noChangeArrowheads="1"/>
          </p:cNvSpPr>
          <p:nvPr/>
        </p:nvSpPr>
        <p:spPr bwMode="auto">
          <a:xfrm>
            <a:off x="4621213" y="1622425"/>
            <a:ext cx="58261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DENNÍK</a:t>
            </a:r>
            <a:endParaRPr lang="sk-SK" altLang="en-US" sz="1800">
              <a:latin typeface="Arial" panose="020B0604020202020204" pitchFamily="34" charset="0"/>
            </a:endParaRPr>
          </a:p>
        </p:txBody>
      </p:sp>
      <p:sp>
        <p:nvSpPr>
          <p:cNvPr id="28686" name="Rectangle 15">
            <a:extLst>
              <a:ext uri="{FF2B5EF4-FFF2-40B4-BE49-F238E27FC236}">
                <a16:creationId xmlns:a16="http://schemas.microsoft.com/office/drawing/2014/main" id="{5C58F8AA-6492-4472-A247-EC382DBEFBFC}"/>
              </a:ext>
            </a:extLst>
          </p:cNvPr>
          <p:cNvSpPr>
            <a:spLocks noChangeArrowheads="1"/>
          </p:cNvSpPr>
          <p:nvPr/>
        </p:nvSpPr>
        <p:spPr bwMode="auto">
          <a:xfrm>
            <a:off x="5294313" y="1622425"/>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687" name="Oval 16">
            <a:extLst>
              <a:ext uri="{FF2B5EF4-FFF2-40B4-BE49-F238E27FC236}">
                <a16:creationId xmlns:a16="http://schemas.microsoft.com/office/drawing/2014/main" id="{295873DD-0253-4B6A-8C11-22CD3E07D978}"/>
              </a:ext>
            </a:extLst>
          </p:cNvPr>
          <p:cNvSpPr>
            <a:spLocks noChangeArrowheads="1"/>
          </p:cNvSpPr>
          <p:nvPr/>
        </p:nvSpPr>
        <p:spPr bwMode="auto">
          <a:xfrm>
            <a:off x="2824163" y="1452563"/>
            <a:ext cx="1282700" cy="655637"/>
          </a:xfrm>
          <a:prstGeom prst="ellipse">
            <a:avLst/>
          </a:prstGeom>
          <a:solidFill>
            <a:srgbClr val="CCFFFF"/>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88" name="Rectangle 17">
            <a:extLst>
              <a:ext uri="{FF2B5EF4-FFF2-40B4-BE49-F238E27FC236}">
                <a16:creationId xmlns:a16="http://schemas.microsoft.com/office/drawing/2014/main" id="{0381E583-A694-48A0-9C5B-5F0C0C905BEC}"/>
              </a:ext>
            </a:extLst>
          </p:cNvPr>
          <p:cNvSpPr>
            <a:spLocks noChangeArrowheads="1"/>
          </p:cNvSpPr>
          <p:nvPr/>
        </p:nvSpPr>
        <p:spPr bwMode="auto">
          <a:xfrm>
            <a:off x="2916238" y="1592263"/>
            <a:ext cx="11334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Analýza dokladov</a:t>
            </a:r>
          </a:p>
          <a:p>
            <a:pPr eaLnBrk="1" hangingPunct="1">
              <a:spcBef>
                <a:spcPct val="0"/>
              </a:spcBef>
              <a:buFontTx/>
              <a:buNone/>
            </a:pPr>
            <a:r>
              <a:rPr lang="sk-SK" altLang="en-US" sz="1200">
                <a:solidFill>
                  <a:srgbClr val="000000"/>
                </a:solidFill>
              </a:rPr>
              <a:t>a zápis do denníka</a:t>
            </a:r>
            <a:endParaRPr lang="sk-SK" altLang="en-US" sz="1800">
              <a:latin typeface="Arial" panose="020B0604020202020204" pitchFamily="34" charset="0"/>
            </a:endParaRPr>
          </a:p>
        </p:txBody>
      </p:sp>
      <p:sp>
        <p:nvSpPr>
          <p:cNvPr id="28689" name="Rectangle 20">
            <a:extLst>
              <a:ext uri="{FF2B5EF4-FFF2-40B4-BE49-F238E27FC236}">
                <a16:creationId xmlns:a16="http://schemas.microsoft.com/office/drawing/2014/main" id="{3C3290A1-1860-4018-B0DD-9343E7C0BAA6}"/>
              </a:ext>
            </a:extLst>
          </p:cNvPr>
          <p:cNvSpPr>
            <a:spLocks noChangeArrowheads="1"/>
          </p:cNvSpPr>
          <p:nvPr/>
        </p:nvSpPr>
        <p:spPr bwMode="auto">
          <a:xfrm>
            <a:off x="4284663" y="2357438"/>
            <a:ext cx="1439862" cy="566737"/>
          </a:xfrm>
          <a:prstGeom prst="rect">
            <a:avLst/>
          </a:prstGeom>
          <a:solidFill>
            <a:srgbClr val="FFFFFF"/>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90" name="Rectangle 21">
            <a:extLst>
              <a:ext uri="{FF2B5EF4-FFF2-40B4-BE49-F238E27FC236}">
                <a16:creationId xmlns:a16="http://schemas.microsoft.com/office/drawing/2014/main" id="{CA1A203C-7194-43F5-9CF4-9A5E2DD4691E}"/>
              </a:ext>
            </a:extLst>
          </p:cNvPr>
          <p:cNvSpPr>
            <a:spLocks noChangeArrowheads="1"/>
          </p:cNvSpPr>
          <p:nvPr/>
        </p:nvSpPr>
        <p:spPr bwMode="auto">
          <a:xfrm>
            <a:off x="4335463" y="2487613"/>
            <a:ext cx="1316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ÚČTOVNÉ KNIHY</a:t>
            </a:r>
          </a:p>
          <a:p>
            <a:pPr eaLnBrk="1" hangingPunct="1">
              <a:spcBef>
                <a:spcPct val="0"/>
              </a:spcBef>
              <a:buFontTx/>
              <a:buNone/>
            </a:pPr>
            <a:r>
              <a:rPr lang="sk-SK" altLang="en-US" sz="1200">
                <a:solidFill>
                  <a:srgbClr val="000000"/>
                </a:solidFill>
              </a:rPr>
              <a:t>A HLAVNÁ KNIHA</a:t>
            </a:r>
            <a:endParaRPr lang="sk-SK" altLang="en-US" sz="1800">
              <a:latin typeface="Arial" panose="020B0604020202020204" pitchFamily="34" charset="0"/>
            </a:endParaRPr>
          </a:p>
        </p:txBody>
      </p:sp>
      <p:sp>
        <p:nvSpPr>
          <p:cNvPr id="28691" name="Rectangle 25">
            <a:extLst>
              <a:ext uri="{FF2B5EF4-FFF2-40B4-BE49-F238E27FC236}">
                <a16:creationId xmlns:a16="http://schemas.microsoft.com/office/drawing/2014/main" id="{541C1ED7-ED30-469F-B60D-254DCE86CE53}"/>
              </a:ext>
            </a:extLst>
          </p:cNvPr>
          <p:cNvSpPr>
            <a:spLocks noChangeArrowheads="1"/>
          </p:cNvSpPr>
          <p:nvPr/>
        </p:nvSpPr>
        <p:spPr bwMode="auto">
          <a:xfrm>
            <a:off x="5213350" y="2759075"/>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692" name="Rectangle 26">
            <a:extLst>
              <a:ext uri="{FF2B5EF4-FFF2-40B4-BE49-F238E27FC236}">
                <a16:creationId xmlns:a16="http://schemas.microsoft.com/office/drawing/2014/main" id="{7780FFEB-E25B-43B9-9ACC-07022CE081DC}"/>
              </a:ext>
            </a:extLst>
          </p:cNvPr>
          <p:cNvSpPr>
            <a:spLocks noChangeArrowheads="1"/>
          </p:cNvSpPr>
          <p:nvPr/>
        </p:nvSpPr>
        <p:spPr bwMode="auto">
          <a:xfrm>
            <a:off x="4425950" y="3798888"/>
            <a:ext cx="1068388" cy="520700"/>
          </a:xfrm>
          <a:prstGeom prst="rect">
            <a:avLst/>
          </a:prstGeom>
          <a:solidFill>
            <a:srgbClr val="FFFFFF"/>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93" name="Rectangle 27">
            <a:extLst>
              <a:ext uri="{FF2B5EF4-FFF2-40B4-BE49-F238E27FC236}">
                <a16:creationId xmlns:a16="http://schemas.microsoft.com/office/drawing/2014/main" id="{6BAF0770-805C-4D69-BEB8-6A7C3FDC9298}"/>
              </a:ext>
            </a:extLst>
          </p:cNvPr>
          <p:cNvSpPr>
            <a:spLocks noChangeArrowheads="1"/>
          </p:cNvSpPr>
          <p:nvPr/>
        </p:nvSpPr>
        <p:spPr bwMode="auto">
          <a:xfrm>
            <a:off x="4572000" y="3967163"/>
            <a:ext cx="865188"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PREDVAHA </a:t>
            </a:r>
            <a:endParaRPr lang="sk-SK" altLang="en-US" sz="1800">
              <a:latin typeface="Arial" panose="020B0604020202020204" pitchFamily="34" charset="0"/>
            </a:endParaRPr>
          </a:p>
        </p:txBody>
      </p:sp>
      <p:sp>
        <p:nvSpPr>
          <p:cNvPr id="28694" name="Rectangle 29">
            <a:extLst>
              <a:ext uri="{FF2B5EF4-FFF2-40B4-BE49-F238E27FC236}">
                <a16:creationId xmlns:a16="http://schemas.microsoft.com/office/drawing/2014/main" id="{59C7DFD8-644A-4FD0-82CD-9E2DC6EB4B2E}"/>
              </a:ext>
            </a:extLst>
          </p:cNvPr>
          <p:cNvSpPr>
            <a:spLocks noChangeArrowheads="1"/>
          </p:cNvSpPr>
          <p:nvPr/>
        </p:nvSpPr>
        <p:spPr bwMode="auto">
          <a:xfrm>
            <a:off x="5307013" y="4033838"/>
            <a:ext cx="381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695" name="Oval 30">
            <a:extLst>
              <a:ext uri="{FF2B5EF4-FFF2-40B4-BE49-F238E27FC236}">
                <a16:creationId xmlns:a16="http://schemas.microsoft.com/office/drawing/2014/main" id="{6D6403C0-885B-4B7B-AF8C-371BA2ECE19C}"/>
              </a:ext>
            </a:extLst>
          </p:cNvPr>
          <p:cNvSpPr>
            <a:spLocks noChangeArrowheads="1"/>
          </p:cNvSpPr>
          <p:nvPr/>
        </p:nvSpPr>
        <p:spPr bwMode="auto">
          <a:xfrm>
            <a:off x="2824163" y="2306638"/>
            <a:ext cx="1176337" cy="641350"/>
          </a:xfrm>
          <a:prstGeom prst="ellipse">
            <a:avLst/>
          </a:prstGeom>
          <a:solidFill>
            <a:srgbClr val="CCFFFF"/>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96" name="Rectangle 31">
            <a:extLst>
              <a:ext uri="{FF2B5EF4-FFF2-40B4-BE49-F238E27FC236}">
                <a16:creationId xmlns:a16="http://schemas.microsoft.com/office/drawing/2014/main" id="{4042D189-06E1-4D1B-8C47-BB77B1C6B689}"/>
              </a:ext>
            </a:extLst>
          </p:cNvPr>
          <p:cNvSpPr>
            <a:spLocks noChangeArrowheads="1"/>
          </p:cNvSpPr>
          <p:nvPr/>
        </p:nvSpPr>
        <p:spPr bwMode="auto">
          <a:xfrm>
            <a:off x="2987675" y="2420938"/>
            <a:ext cx="949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Zaúčtovanie</a:t>
            </a:r>
          </a:p>
          <a:p>
            <a:pPr eaLnBrk="1" hangingPunct="1">
              <a:spcBef>
                <a:spcPct val="0"/>
              </a:spcBef>
              <a:buFontTx/>
              <a:buNone/>
            </a:pPr>
            <a:r>
              <a:rPr lang="sk-SK" altLang="en-US" sz="1200">
                <a:solidFill>
                  <a:srgbClr val="000000"/>
                </a:solidFill>
              </a:rPr>
              <a:t>do knihy (kníh)</a:t>
            </a:r>
            <a:endParaRPr lang="sk-SK" altLang="en-US" sz="1800">
              <a:latin typeface="Arial" panose="020B0604020202020204" pitchFamily="34" charset="0"/>
            </a:endParaRPr>
          </a:p>
        </p:txBody>
      </p:sp>
      <p:sp>
        <p:nvSpPr>
          <p:cNvPr id="28697" name="Oval 34">
            <a:extLst>
              <a:ext uri="{FF2B5EF4-FFF2-40B4-BE49-F238E27FC236}">
                <a16:creationId xmlns:a16="http://schemas.microsoft.com/office/drawing/2014/main" id="{89BD739F-B820-4D93-BFDC-A02B32B5A1EB}"/>
              </a:ext>
            </a:extLst>
          </p:cNvPr>
          <p:cNvSpPr>
            <a:spLocks noChangeArrowheads="1"/>
          </p:cNvSpPr>
          <p:nvPr/>
        </p:nvSpPr>
        <p:spPr bwMode="auto">
          <a:xfrm>
            <a:off x="2932113" y="3798888"/>
            <a:ext cx="1068387" cy="447675"/>
          </a:xfrm>
          <a:prstGeom prst="ellipse">
            <a:avLst/>
          </a:prstGeom>
          <a:solidFill>
            <a:srgbClr val="CCFFFF"/>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698" name="Rectangle 35">
            <a:extLst>
              <a:ext uri="{FF2B5EF4-FFF2-40B4-BE49-F238E27FC236}">
                <a16:creationId xmlns:a16="http://schemas.microsoft.com/office/drawing/2014/main" id="{F6461A68-5D4C-4D53-9EC2-BEA0553C6B2F}"/>
              </a:ext>
            </a:extLst>
          </p:cNvPr>
          <p:cNvSpPr>
            <a:spLocks noChangeArrowheads="1"/>
          </p:cNvSpPr>
          <p:nvPr/>
        </p:nvSpPr>
        <p:spPr bwMode="auto">
          <a:xfrm>
            <a:off x="3203575" y="3911600"/>
            <a:ext cx="5429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Kontrola</a:t>
            </a:r>
            <a:endParaRPr lang="sk-SK" altLang="en-US" sz="1800">
              <a:latin typeface="Arial" panose="020B0604020202020204" pitchFamily="34" charset="0"/>
            </a:endParaRPr>
          </a:p>
        </p:txBody>
      </p:sp>
      <p:sp>
        <p:nvSpPr>
          <p:cNvPr id="28699" name="Rectangle 36">
            <a:extLst>
              <a:ext uri="{FF2B5EF4-FFF2-40B4-BE49-F238E27FC236}">
                <a16:creationId xmlns:a16="http://schemas.microsoft.com/office/drawing/2014/main" id="{0E67E785-58CE-46AF-B06B-2FBAE8C0FDF7}"/>
              </a:ext>
            </a:extLst>
          </p:cNvPr>
          <p:cNvSpPr>
            <a:spLocks noChangeArrowheads="1"/>
          </p:cNvSpPr>
          <p:nvPr/>
        </p:nvSpPr>
        <p:spPr bwMode="auto">
          <a:xfrm>
            <a:off x="3690938" y="388302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28700" name="Rectangle 37">
            <a:extLst>
              <a:ext uri="{FF2B5EF4-FFF2-40B4-BE49-F238E27FC236}">
                <a16:creationId xmlns:a16="http://schemas.microsoft.com/office/drawing/2014/main" id="{FAC8FAC8-EE2A-40F4-A0E6-3A0B2082DBC0}"/>
              </a:ext>
            </a:extLst>
          </p:cNvPr>
          <p:cNvSpPr>
            <a:spLocks noChangeArrowheads="1"/>
          </p:cNvSpPr>
          <p:nvPr/>
        </p:nvSpPr>
        <p:spPr bwMode="auto">
          <a:xfrm>
            <a:off x="4211638" y="5400675"/>
            <a:ext cx="1389062" cy="534988"/>
          </a:xfrm>
          <a:prstGeom prst="rect">
            <a:avLst/>
          </a:prstGeom>
          <a:solidFill>
            <a:srgbClr val="FFFFFF"/>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01" name="Rectangle 38">
            <a:extLst>
              <a:ext uri="{FF2B5EF4-FFF2-40B4-BE49-F238E27FC236}">
                <a16:creationId xmlns:a16="http://schemas.microsoft.com/office/drawing/2014/main" id="{13C85CD7-D8D8-4884-ABB9-198E1A6508DD}"/>
              </a:ext>
            </a:extLst>
          </p:cNvPr>
          <p:cNvSpPr>
            <a:spLocks noChangeArrowheads="1"/>
          </p:cNvSpPr>
          <p:nvPr/>
        </p:nvSpPr>
        <p:spPr bwMode="auto">
          <a:xfrm>
            <a:off x="4506913" y="5461000"/>
            <a:ext cx="768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200">
                <a:solidFill>
                  <a:srgbClr val="000000"/>
                </a:solidFill>
              </a:rPr>
              <a:t>FINANČNÉ</a:t>
            </a:r>
          </a:p>
          <a:p>
            <a:pPr algn="ctr" eaLnBrk="1" hangingPunct="1">
              <a:spcBef>
                <a:spcPct val="0"/>
              </a:spcBef>
              <a:buFontTx/>
              <a:buNone/>
            </a:pPr>
            <a:r>
              <a:rPr lang="sk-SK" altLang="en-US" sz="1200">
                <a:solidFill>
                  <a:srgbClr val="000000"/>
                </a:solidFill>
              </a:rPr>
              <a:t>VÝKAZY </a:t>
            </a:r>
            <a:endParaRPr lang="sk-SK" altLang="en-US" sz="1800">
              <a:latin typeface="Arial" panose="020B0604020202020204" pitchFamily="34" charset="0"/>
            </a:endParaRPr>
          </a:p>
        </p:txBody>
      </p:sp>
      <p:sp>
        <p:nvSpPr>
          <p:cNvPr id="28702" name="Oval 41">
            <a:extLst>
              <a:ext uri="{FF2B5EF4-FFF2-40B4-BE49-F238E27FC236}">
                <a16:creationId xmlns:a16="http://schemas.microsoft.com/office/drawing/2014/main" id="{CE527131-503D-4D4F-A8FA-45D9F7968A99}"/>
              </a:ext>
            </a:extLst>
          </p:cNvPr>
          <p:cNvSpPr>
            <a:spLocks noChangeArrowheads="1"/>
          </p:cNvSpPr>
          <p:nvPr/>
        </p:nvSpPr>
        <p:spPr bwMode="auto">
          <a:xfrm>
            <a:off x="2932113" y="5507038"/>
            <a:ext cx="1068387" cy="428625"/>
          </a:xfrm>
          <a:prstGeom prst="ellipse">
            <a:avLst/>
          </a:prstGeom>
          <a:solidFill>
            <a:srgbClr val="CCFFFF"/>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03" name="Rectangle 42">
            <a:extLst>
              <a:ext uri="{FF2B5EF4-FFF2-40B4-BE49-F238E27FC236}">
                <a16:creationId xmlns:a16="http://schemas.microsoft.com/office/drawing/2014/main" id="{85BAE7D5-5224-43D2-A067-06512D93C5FB}"/>
              </a:ext>
            </a:extLst>
          </p:cNvPr>
          <p:cNvSpPr>
            <a:spLocks noChangeArrowheads="1"/>
          </p:cNvSpPr>
          <p:nvPr/>
        </p:nvSpPr>
        <p:spPr bwMode="auto">
          <a:xfrm>
            <a:off x="3224213" y="5616575"/>
            <a:ext cx="484187"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Syntéza</a:t>
            </a:r>
            <a:endParaRPr lang="sk-SK" altLang="en-US" sz="1800">
              <a:latin typeface="Arial" panose="020B0604020202020204" pitchFamily="34" charset="0"/>
            </a:endParaRPr>
          </a:p>
        </p:txBody>
      </p:sp>
      <p:sp>
        <p:nvSpPr>
          <p:cNvPr id="28704" name="Rectangle 43">
            <a:extLst>
              <a:ext uri="{FF2B5EF4-FFF2-40B4-BE49-F238E27FC236}">
                <a16:creationId xmlns:a16="http://schemas.microsoft.com/office/drawing/2014/main" id="{D3208892-9B4C-467E-B0A4-BF9A7DAF615D}"/>
              </a:ext>
            </a:extLst>
          </p:cNvPr>
          <p:cNvSpPr>
            <a:spLocks noChangeArrowheads="1"/>
          </p:cNvSpPr>
          <p:nvPr/>
        </p:nvSpPr>
        <p:spPr bwMode="auto">
          <a:xfrm>
            <a:off x="3749675" y="55880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28705" name="Rectangle 44">
            <a:extLst>
              <a:ext uri="{FF2B5EF4-FFF2-40B4-BE49-F238E27FC236}">
                <a16:creationId xmlns:a16="http://schemas.microsoft.com/office/drawing/2014/main" id="{430678F0-C1D9-45D1-8F76-AD12DE49EF84}"/>
              </a:ext>
            </a:extLst>
          </p:cNvPr>
          <p:cNvSpPr>
            <a:spLocks noChangeArrowheads="1"/>
          </p:cNvSpPr>
          <p:nvPr/>
        </p:nvSpPr>
        <p:spPr bwMode="auto">
          <a:xfrm>
            <a:off x="6772275" y="1703388"/>
            <a:ext cx="854075" cy="319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06" name="Rectangle 45">
            <a:extLst>
              <a:ext uri="{FF2B5EF4-FFF2-40B4-BE49-F238E27FC236}">
                <a16:creationId xmlns:a16="http://schemas.microsoft.com/office/drawing/2014/main" id="{1B726E88-95FB-415E-8D77-7A399BAFE250}"/>
              </a:ext>
            </a:extLst>
          </p:cNvPr>
          <p:cNvSpPr>
            <a:spLocks noChangeArrowheads="1"/>
          </p:cNvSpPr>
          <p:nvPr/>
        </p:nvSpPr>
        <p:spPr bwMode="auto">
          <a:xfrm>
            <a:off x="6804025" y="1760538"/>
            <a:ext cx="9318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Základné imanie</a:t>
            </a:r>
            <a:endParaRPr lang="sk-SK" altLang="en-US" sz="1800">
              <a:latin typeface="Arial" panose="020B0604020202020204" pitchFamily="34" charset="0"/>
            </a:endParaRPr>
          </a:p>
        </p:txBody>
      </p:sp>
      <p:sp>
        <p:nvSpPr>
          <p:cNvPr id="28707" name="Rectangle 46">
            <a:extLst>
              <a:ext uri="{FF2B5EF4-FFF2-40B4-BE49-F238E27FC236}">
                <a16:creationId xmlns:a16="http://schemas.microsoft.com/office/drawing/2014/main" id="{B6277577-B5EB-4AD5-ABC0-6A276E9A2111}"/>
              </a:ext>
            </a:extLst>
          </p:cNvPr>
          <p:cNvSpPr>
            <a:spLocks noChangeArrowheads="1"/>
          </p:cNvSpPr>
          <p:nvPr/>
        </p:nvSpPr>
        <p:spPr bwMode="auto">
          <a:xfrm>
            <a:off x="7264400" y="1760538"/>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08" name="Line 47">
            <a:extLst>
              <a:ext uri="{FF2B5EF4-FFF2-40B4-BE49-F238E27FC236}">
                <a16:creationId xmlns:a16="http://schemas.microsoft.com/office/drawing/2014/main" id="{AC18C709-197D-4938-9202-E1A7E93EFAE2}"/>
              </a:ext>
            </a:extLst>
          </p:cNvPr>
          <p:cNvSpPr>
            <a:spLocks noChangeShapeType="1"/>
          </p:cNvSpPr>
          <p:nvPr/>
        </p:nvSpPr>
        <p:spPr bwMode="auto">
          <a:xfrm>
            <a:off x="5811838" y="1392238"/>
            <a:ext cx="854075"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09" name="Line 48">
            <a:extLst>
              <a:ext uri="{FF2B5EF4-FFF2-40B4-BE49-F238E27FC236}">
                <a16:creationId xmlns:a16="http://schemas.microsoft.com/office/drawing/2014/main" id="{8FEABCF5-D846-4B1C-BB9B-A52F0D3E3BBD}"/>
              </a:ext>
            </a:extLst>
          </p:cNvPr>
          <p:cNvSpPr>
            <a:spLocks noChangeShapeType="1"/>
          </p:cNvSpPr>
          <p:nvPr/>
        </p:nvSpPr>
        <p:spPr bwMode="auto">
          <a:xfrm>
            <a:off x="6986588" y="1392238"/>
            <a:ext cx="852487"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0" name="Line 49">
            <a:extLst>
              <a:ext uri="{FF2B5EF4-FFF2-40B4-BE49-F238E27FC236}">
                <a16:creationId xmlns:a16="http://schemas.microsoft.com/office/drawing/2014/main" id="{CC5C0BC8-0964-40D5-AFF4-DD720C5B0B7D}"/>
              </a:ext>
            </a:extLst>
          </p:cNvPr>
          <p:cNvSpPr>
            <a:spLocks noChangeShapeType="1"/>
          </p:cNvSpPr>
          <p:nvPr/>
        </p:nvSpPr>
        <p:spPr bwMode="auto">
          <a:xfrm>
            <a:off x="5811838" y="2032000"/>
            <a:ext cx="854075" cy="158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1" name="Line 50">
            <a:extLst>
              <a:ext uri="{FF2B5EF4-FFF2-40B4-BE49-F238E27FC236}">
                <a16:creationId xmlns:a16="http://schemas.microsoft.com/office/drawing/2014/main" id="{06A78BBF-FE12-4511-A833-8B378ADDF17A}"/>
              </a:ext>
            </a:extLst>
          </p:cNvPr>
          <p:cNvSpPr>
            <a:spLocks noChangeShapeType="1"/>
          </p:cNvSpPr>
          <p:nvPr/>
        </p:nvSpPr>
        <p:spPr bwMode="auto">
          <a:xfrm>
            <a:off x="6986588" y="2032000"/>
            <a:ext cx="852487" cy="158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2" name="Rectangle 51">
            <a:extLst>
              <a:ext uri="{FF2B5EF4-FFF2-40B4-BE49-F238E27FC236}">
                <a16:creationId xmlns:a16="http://schemas.microsoft.com/office/drawing/2014/main" id="{50728D1C-D82E-4A6F-9110-E26F0524AA39}"/>
              </a:ext>
            </a:extLst>
          </p:cNvPr>
          <p:cNvSpPr>
            <a:spLocks noChangeArrowheads="1"/>
          </p:cNvSpPr>
          <p:nvPr/>
        </p:nvSpPr>
        <p:spPr bwMode="auto">
          <a:xfrm>
            <a:off x="5918200" y="1498600"/>
            <a:ext cx="64135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13" name="Rectangle 52">
            <a:extLst>
              <a:ext uri="{FF2B5EF4-FFF2-40B4-BE49-F238E27FC236}">
                <a16:creationId xmlns:a16="http://schemas.microsoft.com/office/drawing/2014/main" id="{B49B9798-A241-48AE-A048-440D7E05471B}"/>
              </a:ext>
            </a:extLst>
          </p:cNvPr>
          <p:cNvSpPr>
            <a:spLocks noChangeArrowheads="1"/>
          </p:cNvSpPr>
          <p:nvPr/>
        </p:nvSpPr>
        <p:spPr bwMode="auto">
          <a:xfrm>
            <a:off x="5886450" y="1555750"/>
            <a:ext cx="1133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Peňažné prostriedky</a:t>
            </a:r>
            <a:endParaRPr lang="sk-SK" altLang="en-US" sz="1800">
              <a:latin typeface="Arial" panose="020B0604020202020204" pitchFamily="34" charset="0"/>
            </a:endParaRPr>
          </a:p>
        </p:txBody>
      </p:sp>
      <p:sp>
        <p:nvSpPr>
          <p:cNvPr id="28714" name="Rectangle 53">
            <a:extLst>
              <a:ext uri="{FF2B5EF4-FFF2-40B4-BE49-F238E27FC236}">
                <a16:creationId xmlns:a16="http://schemas.microsoft.com/office/drawing/2014/main" id="{A3699205-226F-4FEC-8820-A447962C71BD}"/>
              </a:ext>
            </a:extLst>
          </p:cNvPr>
          <p:cNvSpPr>
            <a:spLocks noChangeArrowheads="1"/>
          </p:cNvSpPr>
          <p:nvPr/>
        </p:nvSpPr>
        <p:spPr bwMode="auto">
          <a:xfrm>
            <a:off x="6292850" y="155575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15" name="Line 54">
            <a:extLst>
              <a:ext uri="{FF2B5EF4-FFF2-40B4-BE49-F238E27FC236}">
                <a16:creationId xmlns:a16="http://schemas.microsoft.com/office/drawing/2014/main" id="{39F8257D-9BF8-4925-834A-BE36252BAD25}"/>
              </a:ext>
            </a:extLst>
          </p:cNvPr>
          <p:cNvSpPr>
            <a:spLocks noChangeShapeType="1"/>
          </p:cNvSpPr>
          <p:nvPr/>
        </p:nvSpPr>
        <p:spPr bwMode="auto">
          <a:xfrm>
            <a:off x="7839075" y="1392238"/>
            <a:ext cx="1588" cy="63976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6" name="Line 55">
            <a:extLst>
              <a:ext uri="{FF2B5EF4-FFF2-40B4-BE49-F238E27FC236}">
                <a16:creationId xmlns:a16="http://schemas.microsoft.com/office/drawing/2014/main" id="{326836AB-B68B-44FD-835B-C60D9E992E77}"/>
              </a:ext>
            </a:extLst>
          </p:cNvPr>
          <p:cNvSpPr>
            <a:spLocks noChangeShapeType="1"/>
          </p:cNvSpPr>
          <p:nvPr/>
        </p:nvSpPr>
        <p:spPr bwMode="auto">
          <a:xfrm>
            <a:off x="5811838" y="1392238"/>
            <a:ext cx="1587" cy="63976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7" name="Line 56">
            <a:extLst>
              <a:ext uri="{FF2B5EF4-FFF2-40B4-BE49-F238E27FC236}">
                <a16:creationId xmlns:a16="http://schemas.microsoft.com/office/drawing/2014/main" id="{23648E77-7C59-48F2-98D9-8C26DD3C3307}"/>
              </a:ext>
            </a:extLst>
          </p:cNvPr>
          <p:cNvSpPr>
            <a:spLocks noChangeShapeType="1"/>
          </p:cNvSpPr>
          <p:nvPr/>
        </p:nvSpPr>
        <p:spPr bwMode="auto">
          <a:xfrm>
            <a:off x="8372475" y="1392238"/>
            <a:ext cx="1588" cy="63976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8" name="Line 57">
            <a:extLst>
              <a:ext uri="{FF2B5EF4-FFF2-40B4-BE49-F238E27FC236}">
                <a16:creationId xmlns:a16="http://schemas.microsoft.com/office/drawing/2014/main" id="{AEC0DC5B-E725-4EC7-A5B5-8B021D1DD6A2}"/>
              </a:ext>
            </a:extLst>
          </p:cNvPr>
          <p:cNvSpPr>
            <a:spLocks noChangeShapeType="1"/>
          </p:cNvSpPr>
          <p:nvPr/>
        </p:nvSpPr>
        <p:spPr bwMode="auto">
          <a:xfrm>
            <a:off x="8905875" y="1392238"/>
            <a:ext cx="1588" cy="63976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9" name="Rectangle 58">
            <a:extLst>
              <a:ext uri="{FF2B5EF4-FFF2-40B4-BE49-F238E27FC236}">
                <a16:creationId xmlns:a16="http://schemas.microsoft.com/office/drawing/2014/main" id="{8F1630DB-3213-4C32-80EE-5B7F4D574E99}"/>
              </a:ext>
            </a:extLst>
          </p:cNvPr>
          <p:cNvSpPr>
            <a:spLocks noChangeArrowheads="1"/>
          </p:cNvSpPr>
          <p:nvPr/>
        </p:nvSpPr>
        <p:spPr bwMode="auto">
          <a:xfrm>
            <a:off x="7945438" y="1498600"/>
            <a:ext cx="427037"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20" name="Rectangle 59">
            <a:extLst>
              <a:ext uri="{FF2B5EF4-FFF2-40B4-BE49-F238E27FC236}">
                <a16:creationId xmlns:a16="http://schemas.microsoft.com/office/drawing/2014/main" id="{AD618920-4C6B-43A5-8969-8C98DC560B02}"/>
              </a:ext>
            </a:extLst>
          </p:cNvPr>
          <p:cNvSpPr>
            <a:spLocks noChangeArrowheads="1"/>
          </p:cNvSpPr>
          <p:nvPr/>
        </p:nvSpPr>
        <p:spPr bwMode="auto">
          <a:xfrm>
            <a:off x="8053388" y="1555750"/>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21" name="Rectangle 60">
            <a:extLst>
              <a:ext uri="{FF2B5EF4-FFF2-40B4-BE49-F238E27FC236}">
                <a16:creationId xmlns:a16="http://schemas.microsoft.com/office/drawing/2014/main" id="{2963C61E-DDF6-4F82-9556-71B81BFD701C}"/>
              </a:ext>
            </a:extLst>
          </p:cNvPr>
          <p:cNvSpPr>
            <a:spLocks noChangeArrowheads="1"/>
          </p:cNvSpPr>
          <p:nvPr/>
        </p:nvSpPr>
        <p:spPr bwMode="auto">
          <a:xfrm>
            <a:off x="8188325" y="155575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22" name="Rectangle 61">
            <a:extLst>
              <a:ext uri="{FF2B5EF4-FFF2-40B4-BE49-F238E27FC236}">
                <a16:creationId xmlns:a16="http://schemas.microsoft.com/office/drawing/2014/main" id="{C1AEABB0-03A9-436F-AEE3-C21DB3613785}"/>
              </a:ext>
            </a:extLst>
          </p:cNvPr>
          <p:cNvSpPr>
            <a:spLocks noChangeArrowheads="1"/>
          </p:cNvSpPr>
          <p:nvPr/>
        </p:nvSpPr>
        <p:spPr bwMode="auto">
          <a:xfrm>
            <a:off x="8480425" y="1711325"/>
            <a:ext cx="42545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23" name="Rectangle 62">
            <a:extLst>
              <a:ext uri="{FF2B5EF4-FFF2-40B4-BE49-F238E27FC236}">
                <a16:creationId xmlns:a16="http://schemas.microsoft.com/office/drawing/2014/main" id="{DD0D12FD-77E8-4DEE-BD44-747158CDA123}"/>
              </a:ext>
            </a:extLst>
          </p:cNvPr>
          <p:cNvSpPr>
            <a:spLocks noChangeArrowheads="1"/>
          </p:cNvSpPr>
          <p:nvPr/>
        </p:nvSpPr>
        <p:spPr bwMode="auto">
          <a:xfrm>
            <a:off x="8586788" y="1768475"/>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24" name="Rectangle 63">
            <a:extLst>
              <a:ext uri="{FF2B5EF4-FFF2-40B4-BE49-F238E27FC236}">
                <a16:creationId xmlns:a16="http://schemas.microsoft.com/office/drawing/2014/main" id="{0459E884-ADB2-4F13-94C4-F0F541F4C1A3}"/>
              </a:ext>
            </a:extLst>
          </p:cNvPr>
          <p:cNvSpPr>
            <a:spLocks noChangeArrowheads="1"/>
          </p:cNvSpPr>
          <p:nvPr/>
        </p:nvSpPr>
        <p:spPr bwMode="auto">
          <a:xfrm>
            <a:off x="8721725" y="176847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25" name="Freeform 64">
            <a:extLst>
              <a:ext uri="{FF2B5EF4-FFF2-40B4-BE49-F238E27FC236}">
                <a16:creationId xmlns:a16="http://schemas.microsoft.com/office/drawing/2014/main" id="{D18E959F-B9A6-4494-BE3D-7F6A828247EB}"/>
              </a:ext>
            </a:extLst>
          </p:cNvPr>
          <p:cNvSpPr>
            <a:spLocks/>
          </p:cNvSpPr>
          <p:nvPr/>
        </p:nvSpPr>
        <p:spPr bwMode="auto">
          <a:xfrm>
            <a:off x="2932113" y="703263"/>
            <a:ext cx="1066800" cy="552450"/>
          </a:xfrm>
          <a:custGeom>
            <a:avLst/>
            <a:gdLst>
              <a:gd name="T0" fmla="*/ 2147483646 w 672"/>
              <a:gd name="T1" fmla="*/ 0 h 348"/>
              <a:gd name="T2" fmla="*/ 2147483646 w 672"/>
              <a:gd name="T3" fmla="*/ 2147483646 h 348"/>
              <a:gd name="T4" fmla="*/ 2147483646 w 672"/>
              <a:gd name="T5" fmla="*/ 2147483646 h 348"/>
              <a:gd name="T6" fmla="*/ 2147483646 w 672"/>
              <a:gd name="T7" fmla="*/ 2147483646 h 348"/>
              <a:gd name="T8" fmla="*/ 2147483646 w 672"/>
              <a:gd name="T9" fmla="*/ 2147483646 h 348"/>
              <a:gd name="T10" fmla="*/ 2147483646 w 672"/>
              <a:gd name="T11" fmla="*/ 2147483646 h 348"/>
              <a:gd name="T12" fmla="*/ 2147483646 w 672"/>
              <a:gd name="T13" fmla="*/ 2147483646 h 348"/>
              <a:gd name="T14" fmla="*/ 2147483646 w 672"/>
              <a:gd name="T15" fmla="*/ 2147483646 h 348"/>
              <a:gd name="T16" fmla="*/ 0 w 672"/>
              <a:gd name="T17" fmla="*/ 2147483646 h 348"/>
              <a:gd name="T18" fmla="*/ 0 w 672"/>
              <a:gd name="T19" fmla="*/ 2147483646 h 348"/>
              <a:gd name="T20" fmla="*/ 2147483646 w 672"/>
              <a:gd name="T21" fmla="*/ 2147483646 h 348"/>
              <a:gd name="T22" fmla="*/ 2147483646 w 672"/>
              <a:gd name="T23" fmla="*/ 2147483646 h 348"/>
              <a:gd name="T24" fmla="*/ 2147483646 w 672"/>
              <a:gd name="T25" fmla="*/ 2147483646 h 348"/>
              <a:gd name="T26" fmla="*/ 2147483646 w 672"/>
              <a:gd name="T27" fmla="*/ 2147483646 h 348"/>
              <a:gd name="T28" fmla="*/ 2147483646 w 672"/>
              <a:gd name="T29" fmla="*/ 2147483646 h 348"/>
              <a:gd name="T30" fmla="*/ 2147483646 w 672"/>
              <a:gd name="T31" fmla="*/ 2147483646 h 348"/>
              <a:gd name="T32" fmla="*/ 2147483646 w 672"/>
              <a:gd name="T33" fmla="*/ 2147483646 h 348"/>
              <a:gd name="T34" fmla="*/ 2147483646 w 672"/>
              <a:gd name="T35" fmla="*/ 2147483646 h 348"/>
              <a:gd name="T36" fmla="*/ 2147483646 w 672"/>
              <a:gd name="T37" fmla="*/ 2147483646 h 348"/>
              <a:gd name="T38" fmla="*/ 2147483646 w 672"/>
              <a:gd name="T39" fmla="*/ 2147483646 h 348"/>
              <a:gd name="T40" fmla="*/ 2147483646 w 672"/>
              <a:gd name="T41" fmla="*/ 2147483646 h 348"/>
              <a:gd name="T42" fmla="*/ 2147483646 w 672"/>
              <a:gd name="T43" fmla="*/ 2147483646 h 348"/>
              <a:gd name="T44" fmla="*/ 2147483646 w 672"/>
              <a:gd name="T45" fmla="*/ 2147483646 h 348"/>
              <a:gd name="T46" fmla="*/ 2147483646 w 672"/>
              <a:gd name="T47" fmla="*/ 2147483646 h 348"/>
              <a:gd name="T48" fmla="*/ 2147483646 w 672"/>
              <a:gd name="T49" fmla="*/ 2147483646 h 348"/>
              <a:gd name="T50" fmla="*/ 2147483646 w 672"/>
              <a:gd name="T51" fmla="*/ 2147483646 h 348"/>
              <a:gd name="T52" fmla="*/ 2147483646 w 672"/>
              <a:gd name="T53" fmla="*/ 2147483646 h 348"/>
              <a:gd name="T54" fmla="*/ 2147483646 w 672"/>
              <a:gd name="T55" fmla="*/ 2147483646 h 348"/>
              <a:gd name="T56" fmla="*/ 2147483646 w 672"/>
              <a:gd name="T57" fmla="*/ 2147483646 h 348"/>
              <a:gd name="T58" fmla="*/ 2147483646 w 672"/>
              <a:gd name="T59" fmla="*/ 2147483646 h 348"/>
              <a:gd name="T60" fmla="*/ 2147483646 w 672"/>
              <a:gd name="T61" fmla="*/ 2147483646 h 348"/>
              <a:gd name="T62" fmla="*/ 2147483646 w 672"/>
              <a:gd name="T63" fmla="*/ 2147483646 h 348"/>
              <a:gd name="T64" fmla="*/ 2147483646 w 672"/>
              <a:gd name="T65" fmla="*/ 2147483646 h 348"/>
              <a:gd name="T66" fmla="*/ 2147483646 w 672"/>
              <a:gd name="T67" fmla="*/ 2147483646 h 348"/>
              <a:gd name="T68" fmla="*/ 2147483646 w 672"/>
              <a:gd name="T69" fmla="*/ 2147483646 h 348"/>
              <a:gd name="T70" fmla="*/ 2147483646 w 672"/>
              <a:gd name="T71" fmla="*/ 0 h 348"/>
              <a:gd name="T72" fmla="*/ 2147483646 w 672"/>
              <a:gd name="T73" fmla="*/ 0 h 3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2" h="348">
                <a:moveTo>
                  <a:pt x="57" y="0"/>
                </a:moveTo>
                <a:lnTo>
                  <a:pt x="45" y="1"/>
                </a:lnTo>
                <a:lnTo>
                  <a:pt x="34" y="5"/>
                </a:lnTo>
                <a:lnTo>
                  <a:pt x="25" y="10"/>
                </a:lnTo>
                <a:lnTo>
                  <a:pt x="16" y="17"/>
                </a:lnTo>
                <a:lnTo>
                  <a:pt x="10" y="26"/>
                </a:lnTo>
                <a:lnTo>
                  <a:pt x="4" y="35"/>
                </a:lnTo>
                <a:lnTo>
                  <a:pt x="1" y="46"/>
                </a:lnTo>
                <a:lnTo>
                  <a:pt x="0" y="57"/>
                </a:lnTo>
                <a:lnTo>
                  <a:pt x="0" y="290"/>
                </a:lnTo>
                <a:lnTo>
                  <a:pt x="1" y="302"/>
                </a:lnTo>
                <a:lnTo>
                  <a:pt x="4" y="313"/>
                </a:lnTo>
                <a:lnTo>
                  <a:pt x="10" y="322"/>
                </a:lnTo>
                <a:lnTo>
                  <a:pt x="16" y="331"/>
                </a:lnTo>
                <a:lnTo>
                  <a:pt x="25" y="338"/>
                </a:lnTo>
                <a:lnTo>
                  <a:pt x="34" y="343"/>
                </a:lnTo>
                <a:lnTo>
                  <a:pt x="45" y="346"/>
                </a:lnTo>
                <a:lnTo>
                  <a:pt x="57" y="348"/>
                </a:lnTo>
                <a:lnTo>
                  <a:pt x="613" y="348"/>
                </a:lnTo>
                <a:lnTo>
                  <a:pt x="625" y="346"/>
                </a:lnTo>
                <a:lnTo>
                  <a:pt x="636" y="343"/>
                </a:lnTo>
                <a:lnTo>
                  <a:pt x="646" y="338"/>
                </a:lnTo>
                <a:lnTo>
                  <a:pt x="655" y="331"/>
                </a:lnTo>
                <a:lnTo>
                  <a:pt x="662" y="322"/>
                </a:lnTo>
                <a:lnTo>
                  <a:pt x="667" y="313"/>
                </a:lnTo>
                <a:lnTo>
                  <a:pt x="671" y="302"/>
                </a:lnTo>
                <a:lnTo>
                  <a:pt x="672" y="290"/>
                </a:lnTo>
                <a:lnTo>
                  <a:pt x="672" y="57"/>
                </a:lnTo>
                <a:lnTo>
                  <a:pt x="671" y="46"/>
                </a:lnTo>
                <a:lnTo>
                  <a:pt x="667" y="35"/>
                </a:lnTo>
                <a:lnTo>
                  <a:pt x="662" y="26"/>
                </a:lnTo>
                <a:lnTo>
                  <a:pt x="655" y="17"/>
                </a:lnTo>
                <a:lnTo>
                  <a:pt x="646" y="10"/>
                </a:lnTo>
                <a:lnTo>
                  <a:pt x="636" y="5"/>
                </a:lnTo>
                <a:lnTo>
                  <a:pt x="625" y="1"/>
                </a:lnTo>
                <a:lnTo>
                  <a:pt x="613" y="0"/>
                </a:lnTo>
                <a:lnTo>
                  <a:pt x="57" y="0"/>
                </a:lnTo>
                <a:close/>
              </a:path>
            </a:pathLst>
          </a:custGeom>
          <a:solidFill>
            <a:srgbClr val="99CCFF"/>
          </a:solidFill>
          <a:ln w="11113">
            <a:solidFill>
              <a:srgbClr val="000000"/>
            </a:solidFill>
            <a:prstDash val="solid"/>
            <a:round/>
            <a:headEnd/>
            <a:tailEnd/>
          </a:ln>
        </p:spPr>
        <p:txBody>
          <a:bodyPr/>
          <a:lstStyle/>
          <a:p>
            <a:endParaRPr lang="sk-SK"/>
          </a:p>
        </p:txBody>
      </p:sp>
      <p:sp>
        <p:nvSpPr>
          <p:cNvPr id="28726" name="Rectangle 65">
            <a:extLst>
              <a:ext uri="{FF2B5EF4-FFF2-40B4-BE49-F238E27FC236}">
                <a16:creationId xmlns:a16="http://schemas.microsoft.com/office/drawing/2014/main" id="{2FB00E2C-1F5F-4821-807E-866AF09B11B1}"/>
              </a:ext>
            </a:extLst>
          </p:cNvPr>
          <p:cNvSpPr>
            <a:spLocks noChangeArrowheads="1"/>
          </p:cNvSpPr>
          <p:nvPr/>
        </p:nvSpPr>
        <p:spPr bwMode="auto">
          <a:xfrm>
            <a:off x="3211513" y="869950"/>
            <a:ext cx="42386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Stupeň</a:t>
            </a:r>
            <a:endParaRPr lang="sk-SK" altLang="en-US" sz="1800">
              <a:latin typeface="Arial" panose="020B0604020202020204" pitchFamily="34" charset="0"/>
            </a:endParaRPr>
          </a:p>
        </p:txBody>
      </p:sp>
      <p:sp>
        <p:nvSpPr>
          <p:cNvPr id="28727" name="Freeform 67">
            <a:extLst>
              <a:ext uri="{FF2B5EF4-FFF2-40B4-BE49-F238E27FC236}">
                <a16:creationId xmlns:a16="http://schemas.microsoft.com/office/drawing/2014/main" id="{13838DB6-5D0D-4EE9-9BA0-F893AAE29BF4}"/>
              </a:ext>
            </a:extLst>
          </p:cNvPr>
          <p:cNvSpPr>
            <a:spLocks/>
          </p:cNvSpPr>
          <p:nvPr/>
        </p:nvSpPr>
        <p:spPr bwMode="auto">
          <a:xfrm>
            <a:off x="4425950" y="703263"/>
            <a:ext cx="1066800" cy="533400"/>
          </a:xfrm>
          <a:custGeom>
            <a:avLst/>
            <a:gdLst>
              <a:gd name="T0" fmla="*/ 2147483646 w 672"/>
              <a:gd name="T1" fmla="*/ 0 h 336"/>
              <a:gd name="T2" fmla="*/ 2147483646 w 672"/>
              <a:gd name="T3" fmla="*/ 2147483646 h 336"/>
              <a:gd name="T4" fmla="*/ 2147483646 w 672"/>
              <a:gd name="T5" fmla="*/ 2147483646 h 336"/>
              <a:gd name="T6" fmla="*/ 2147483646 w 672"/>
              <a:gd name="T7" fmla="*/ 2147483646 h 336"/>
              <a:gd name="T8" fmla="*/ 2147483646 w 672"/>
              <a:gd name="T9" fmla="*/ 2147483646 h 336"/>
              <a:gd name="T10" fmla="*/ 2147483646 w 672"/>
              <a:gd name="T11" fmla="*/ 2147483646 h 336"/>
              <a:gd name="T12" fmla="*/ 2147483646 w 672"/>
              <a:gd name="T13" fmla="*/ 2147483646 h 336"/>
              <a:gd name="T14" fmla="*/ 2147483646 w 672"/>
              <a:gd name="T15" fmla="*/ 2147483646 h 336"/>
              <a:gd name="T16" fmla="*/ 0 w 672"/>
              <a:gd name="T17" fmla="*/ 2147483646 h 336"/>
              <a:gd name="T18" fmla="*/ 0 w 672"/>
              <a:gd name="T19" fmla="*/ 2147483646 h 336"/>
              <a:gd name="T20" fmla="*/ 2147483646 w 672"/>
              <a:gd name="T21" fmla="*/ 2147483646 h 336"/>
              <a:gd name="T22" fmla="*/ 2147483646 w 672"/>
              <a:gd name="T23" fmla="*/ 2147483646 h 336"/>
              <a:gd name="T24" fmla="*/ 2147483646 w 672"/>
              <a:gd name="T25" fmla="*/ 2147483646 h 336"/>
              <a:gd name="T26" fmla="*/ 2147483646 w 672"/>
              <a:gd name="T27" fmla="*/ 2147483646 h 336"/>
              <a:gd name="T28" fmla="*/ 2147483646 w 672"/>
              <a:gd name="T29" fmla="*/ 2147483646 h 336"/>
              <a:gd name="T30" fmla="*/ 2147483646 w 672"/>
              <a:gd name="T31" fmla="*/ 2147483646 h 336"/>
              <a:gd name="T32" fmla="*/ 2147483646 w 672"/>
              <a:gd name="T33" fmla="*/ 2147483646 h 336"/>
              <a:gd name="T34" fmla="*/ 2147483646 w 672"/>
              <a:gd name="T35" fmla="*/ 2147483646 h 336"/>
              <a:gd name="T36" fmla="*/ 2147483646 w 672"/>
              <a:gd name="T37" fmla="*/ 2147483646 h 336"/>
              <a:gd name="T38" fmla="*/ 2147483646 w 672"/>
              <a:gd name="T39" fmla="*/ 2147483646 h 336"/>
              <a:gd name="T40" fmla="*/ 2147483646 w 672"/>
              <a:gd name="T41" fmla="*/ 2147483646 h 336"/>
              <a:gd name="T42" fmla="*/ 2147483646 w 672"/>
              <a:gd name="T43" fmla="*/ 2147483646 h 336"/>
              <a:gd name="T44" fmla="*/ 2147483646 w 672"/>
              <a:gd name="T45" fmla="*/ 2147483646 h 336"/>
              <a:gd name="T46" fmla="*/ 2147483646 w 672"/>
              <a:gd name="T47" fmla="*/ 2147483646 h 336"/>
              <a:gd name="T48" fmla="*/ 2147483646 w 672"/>
              <a:gd name="T49" fmla="*/ 2147483646 h 336"/>
              <a:gd name="T50" fmla="*/ 2147483646 w 672"/>
              <a:gd name="T51" fmla="*/ 2147483646 h 336"/>
              <a:gd name="T52" fmla="*/ 2147483646 w 672"/>
              <a:gd name="T53" fmla="*/ 2147483646 h 336"/>
              <a:gd name="T54" fmla="*/ 2147483646 w 672"/>
              <a:gd name="T55" fmla="*/ 2147483646 h 336"/>
              <a:gd name="T56" fmla="*/ 2147483646 w 672"/>
              <a:gd name="T57" fmla="*/ 2147483646 h 336"/>
              <a:gd name="T58" fmla="*/ 2147483646 w 672"/>
              <a:gd name="T59" fmla="*/ 2147483646 h 336"/>
              <a:gd name="T60" fmla="*/ 2147483646 w 672"/>
              <a:gd name="T61" fmla="*/ 2147483646 h 336"/>
              <a:gd name="T62" fmla="*/ 2147483646 w 672"/>
              <a:gd name="T63" fmla="*/ 2147483646 h 336"/>
              <a:gd name="T64" fmla="*/ 2147483646 w 672"/>
              <a:gd name="T65" fmla="*/ 2147483646 h 336"/>
              <a:gd name="T66" fmla="*/ 2147483646 w 672"/>
              <a:gd name="T67" fmla="*/ 2147483646 h 336"/>
              <a:gd name="T68" fmla="*/ 2147483646 w 672"/>
              <a:gd name="T69" fmla="*/ 2147483646 h 336"/>
              <a:gd name="T70" fmla="*/ 2147483646 w 672"/>
              <a:gd name="T71" fmla="*/ 0 h 336"/>
              <a:gd name="T72" fmla="*/ 2147483646 w 672"/>
              <a:gd name="T73" fmla="*/ 0 h 3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2" h="336">
                <a:moveTo>
                  <a:pt x="56" y="0"/>
                </a:moveTo>
                <a:lnTo>
                  <a:pt x="44" y="1"/>
                </a:lnTo>
                <a:lnTo>
                  <a:pt x="33" y="5"/>
                </a:lnTo>
                <a:lnTo>
                  <a:pt x="24" y="9"/>
                </a:lnTo>
                <a:lnTo>
                  <a:pt x="16" y="17"/>
                </a:lnTo>
                <a:lnTo>
                  <a:pt x="8" y="25"/>
                </a:lnTo>
                <a:lnTo>
                  <a:pt x="4" y="34"/>
                </a:lnTo>
                <a:lnTo>
                  <a:pt x="1" y="45"/>
                </a:lnTo>
                <a:lnTo>
                  <a:pt x="0" y="56"/>
                </a:lnTo>
                <a:lnTo>
                  <a:pt x="0" y="280"/>
                </a:lnTo>
                <a:lnTo>
                  <a:pt x="1" y="292"/>
                </a:lnTo>
                <a:lnTo>
                  <a:pt x="4" y="302"/>
                </a:lnTo>
                <a:lnTo>
                  <a:pt x="8" y="312"/>
                </a:lnTo>
                <a:lnTo>
                  <a:pt x="16" y="320"/>
                </a:lnTo>
                <a:lnTo>
                  <a:pt x="24" y="326"/>
                </a:lnTo>
                <a:lnTo>
                  <a:pt x="33" y="332"/>
                </a:lnTo>
                <a:lnTo>
                  <a:pt x="44" y="335"/>
                </a:lnTo>
                <a:lnTo>
                  <a:pt x="56" y="336"/>
                </a:lnTo>
                <a:lnTo>
                  <a:pt x="616" y="336"/>
                </a:lnTo>
                <a:lnTo>
                  <a:pt x="627" y="335"/>
                </a:lnTo>
                <a:lnTo>
                  <a:pt x="637" y="332"/>
                </a:lnTo>
                <a:lnTo>
                  <a:pt x="647" y="326"/>
                </a:lnTo>
                <a:lnTo>
                  <a:pt x="655" y="320"/>
                </a:lnTo>
                <a:lnTo>
                  <a:pt x="662" y="312"/>
                </a:lnTo>
                <a:lnTo>
                  <a:pt x="667" y="302"/>
                </a:lnTo>
                <a:lnTo>
                  <a:pt x="671" y="292"/>
                </a:lnTo>
                <a:lnTo>
                  <a:pt x="672" y="280"/>
                </a:lnTo>
                <a:lnTo>
                  <a:pt x="672" y="56"/>
                </a:lnTo>
                <a:lnTo>
                  <a:pt x="671" y="45"/>
                </a:lnTo>
                <a:lnTo>
                  <a:pt x="667" y="34"/>
                </a:lnTo>
                <a:lnTo>
                  <a:pt x="662" y="25"/>
                </a:lnTo>
                <a:lnTo>
                  <a:pt x="655" y="17"/>
                </a:lnTo>
                <a:lnTo>
                  <a:pt x="647" y="9"/>
                </a:lnTo>
                <a:lnTo>
                  <a:pt x="637" y="5"/>
                </a:lnTo>
                <a:lnTo>
                  <a:pt x="627" y="1"/>
                </a:lnTo>
                <a:lnTo>
                  <a:pt x="616" y="0"/>
                </a:lnTo>
                <a:lnTo>
                  <a:pt x="56" y="0"/>
                </a:lnTo>
                <a:close/>
              </a:path>
            </a:pathLst>
          </a:custGeom>
          <a:solidFill>
            <a:srgbClr val="99CCFF"/>
          </a:solidFill>
          <a:ln w="11113">
            <a:solidFill>
              <a:srgbClr val="000000"/>
            </a:solidFill>
            <a:prstDash val="solid"/>
            <a:round/>
            <a:headEnd/>
            <a:tailEnd/>
          </a:ln>
        </p:spPr>
        <p:txBody>
          <a:bodyPr/>
          <a:lstStyle/>
          <a:p>
            <a:endParaRPr lang="sk-SK"/>
          </a:p>
        </p:txBody>
      </p:sp>
      <p:sp>
        <p:nvSpPr>
          <p:cNvPr id="28728" name="Rectangle 68">
            <a:extLst>
              <a:ext uri="{FF2B5EF4-FFF2-40B4-BE49-F238E27FC236}">
                <a16:creationId xmlns:a16="http://schemas.microsoft.com/office/drawing/2014/main" id="{A53C354E-5453-4A5C-949B-113C42D79F58}"/>
              </a:ext>
            </a:extLst>
          </p:cNvPr>
          <p:cNvSpPr>
            <a:spLocks noChangeArrowheads="1"/>
          </p:cNvSpPr>
          <p:nvPr/>
        </p:nvSpPr>
        <p:spPr bwMode="auto">
          <a:xfrm>
            <a:off x="4649788" y="785813"/>
            <a:ext cx="6492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Výsledný</a:t>
            </a:r>
          </a:p>
          <a:p>
            <a:pPr eaLnBrk="1" hangingPunct="1">
              <a:spcBef>
                <a:spcPct val="0"/>
              </a:spcBef>
              <a:buFontTx/>
              <a:buNone/>
            </a:pPr>
            <a:r>
              <a:rPr lang="sk-SK" altLang="en-US" sz="1200">
                <a:solidFill>
                  <a:srgbClr val="000000"/>
                </a:solidFill>
              </a:rPr>
              <a:t>dokument </a:t>
            </a:r>
            <a:endParaRPr lang="sk-SK" altLang="en-US" sz="1800">
              <a:latin typeface="Arial" panose="020B0604020202020204" pitchFamily="34" charset="0"/>
            </a:endParaRPr>
          </a:p>
        </p:txBody>
      </p:sp>
      <p:sp>
        <p:nvSpPr>
          <p:cNvPr id="28729" name="Rectangle 70">
            <a:extLst>
              <a:ext uri="{FF2B5EF4-FFF2-40B4-BE49-F238E27FC236}">
                <a16:creationId xmlns:a16="http://schemas.microsoft.com/office/drawing/2014/main" id="{9F6A628B-4CFD-48D1-8C03-E035BB9DEE6C}"/>
              </a:ext>
            </a:extLst>
          </p:cNvPr>
          <p:cNvSpPr>
            <a:spLocks noChangeArrowheads="1"/>
          </p:cNvSpPr>
          <p:nvPr/>
        </p:nvSpPr>
        <p:spPr bwMode="auto">
          <a:xfrm>
            <a:off x="5216525" y="958850"/>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730" name="Freeform 71">
            <a:extLst>
              <a:ext uri="{FF2B5EF4-FFF2-40B4-BE49-F238E27FC236}">
                <a16:creationId xmlns:a16="http://schemas.microsoft.com/office/drawing/2014/main" id="{B2AADDE9-991D-4C6D-830E-B8D1318E24CB}"/>
              </a:ext>
            </a:extLst>
          </p:cNvPr>
          <p:cNvSpPr>
            <a:spLocks/>
          </p:cNvSpPr>
          <p:nvPr/>
        </p:nvSpPr>
        <p:spPr bwMode="auto">
          <a:xfrm>
            <a:off x="5811838" y="703263"/>
            <a:ext cx="2987675" cy="552450"/>
          </a:xfrm>
          <a:custGeom>
            <a:avLst/>
            <a:gdLst>
              <a:gd name="T0" fmla="*/ 2147483646 w 1882"/>
              <a:gd name="T1" fmla="*/ 0 h 348"/>
              <a:gd name="T2" fmla="*/ 2147483646 w 1882"/>
              <a:gd name="T3" fmla="*/ 2147483646 h 348"/>
              <a:gd name="T4" fmla="*/ 2147483646 w 1882"/>
              <a:gd name="T5" fmla="*/ 2147483646 h 348"/>
              <a:gd name="T6" fmla="*/ 2147483646 w 1882"/>
              <a:gd name="T7" fmla="*/ 2147483646 h 348"/>
              <a:gd name="T8" fmla="*/ 2147483646 w 1882"/>
              <a:gd name="T9" fmla="*/ 2147483646 h 348"/>
              <a:gd name="T10" fmla="*/ 2147483646 w 1882"/>
              <a:gd name="T11" fmla="*/ 2147483646 h 348"/>
              <a:gd name="T12" fmla="*/ 2147483646 w 1882"/>
              <a:gd name="T13" fmla="*/ 2147483646 h 348"/>
              <a:gd name="T14" fmla="*/ 2147483646 w 1882"/>
              <a:gd name="T15" fmla="*/ 2147483646 h 348"/>
              <a:gd name="T16" fmla="*/ 0 w 1882"/>
              <a:gd name="T17" fmla="*/ 2147483646 h 348"/>
              <a:gd name="T18" fmla="*/ 0 w 1882"/>
              <a:gd name="T19" fmla="*/ 2147483646 h 348"/>
              <a:gd name="T20" fmla="*/ 2147483646 w 1882"/>
              <a:gd name="T21" fmla="*/ 2147483646 h 348"/>
              <a:gd name="T22" fmla="*/ 2147483646 w 1882"/>
              <a:gd name="T23" fmla="*/ 2147483646 h 348"/>
              <a:gd name="T24" fmla="*/ 2147483646 w 1882"/>
              <a:gd name="T25" fmla="*/ 2147483646 h 348"/>
              <a:gd name="T26" fmla="*/ 2147483646 w 1882"/>
              <a:gd name="T27" fmla="*/ 2147483646 h 348"/>
              <a:gd name="T28" fmla="*/ 2147483646 w 1882"/>
              <a:gd name="T29" fmla="*/ 2147483646 h 348"/>
              <a:gd name="T30" fmla="*/ 2147483646 w 1882"/>
              <a:gd name="T31" fmla="*/ 2147483646 h 348"/>
              <a:gd name="T32" fmla="*/ 2147483646 w 1882"/>
              <a:gd name="T33" fmla="*/ 2147483646 h 348"/>
              <a:gd name="T34" fmla="*/ 2147483646 w 1882"/>
              <a:gd name="T35" fmla="*/ 2147483646 h 348"/>
              <a:gd name="T36" fmla="*/ 2147483646 w 1882"/>
              <a:gd name="T37" fmla="*/ 2147483646 h 348"/>
              <a:gd name="T38" fmla="*/ 2147483646 w 1882"/>
              <a:gd name="T39" fmla="*/ 2147483646 h 348"/>
              <a:gd name="T40" fmla="*/ 2147483646 w 1882"/>
              <a:gd name="T41" fmla="*/ 2147483646 h 348"/>
              <a:gd name="T42" fmla="*/ 2147483646 w 1882"/>
              <a:gd name="T43" fmla="*/ 2147483646 h 348"/>
              <a:gd name="T44" fmla="*/ 2147483646 w 1882"/>
              <a:gd name="T45" fmla="*/ 2147483646 h 348"/>
              <a:gd name="T46" fmla="*/ 2147483646 w 1882"/>
              <a:gd name="T47" fmla="*/ 2147483646 h 348"/>
              <a:gd name="T48" fmla="*/ 2147483646 w 1882"/>
              <a:gd name="T49" fmla="*/ 2147483646 h 348"/>
              <a:gd name="T50" fmla="*/ 2147483646 w 1882"/>
              <a:gd name="T51" fmla="*/ 2147483646 h 348"/>
              <a:gd name="T52" fmla="*/ 2147483646 w 1882"/>
              <a:gd name="T53" fmla="*/ 2147483646 h 348"/>
              <a:gd name="T54" fmla="*/ 2147483646 w 1882"/>
              <a:gd name="T55" fmla="*/ 2147483646 h 348"/>
              <a:gd name="T56" fmla="*/ 2147483646 w 1882"/>
              <a:gd name="T57" fmla="*/ 2147483646 h 348"/>
              <a:gd name="T58" fmla="*/ 2147483646 w 1882"/>
              <a:gd name="T59" fmla="*/ 2147483646 h 348"/>
              <a:gd name="T60" fmla="*/ 2147483646 w 1882"/>
              <a:gd name="T61" fmla="*/ 2147483646 h 348"/>
              <a:gd name="T62" fmla="*/ 2147483646 w 1882"/>
              <a:gd name="T63" fmla="*/ 2147483646 h 348"/>
              <a:gd name="T64" fmla="*/ 2147483646 w 1882"/>
              <a:gd name="T65" fmla="*/ 2147483646 h 348"/>
              <a:gd name="T66" fmla="*/ 2147483646 w 1882"/>
              <a:gd name="T67" fmla="*/ 2147483646 h 348"/>
              <a:gd name="T68" fmla="*/ 2147483646 w 1882"/>
              <a:gd name="T69" fmla="*/ 2147483646 h 348"/>
              <a:gd name="T70" fmla="*/ 2147483646 w 1882"/>
              <a:gd name="T71" fmla="*/ 0 h 348"/>
              <a:gd name="T72" fmla="*/ 2147483646 w 1882"/>
              <a:gd name="T73" fmla="*/ 0 h 3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82" h="348">
                <a:moveTo>
                  <a:pt x="57" y="0"/>
                </a:moveTo>
                <a:lnTo>
                  <a:pt x="46" y="1"/>
                </a:lnTo>
                <a:lnTo>
                  <a:pt x="35" y="5"/>
                </a:lnTo>
                <a:lnTo>
                  <a:pt x="26" y="10"/>
                </a:lnTo>
                <a:lnTo>
                  <a:pt x="17" y="17"/>
                </a:lnTo>
                <a:lnTo>
                  <a:pt x="10" y="26"/>
                </a:lnTo>
                <a:lnTo>
                  <a:pt x="5" y="35"/>
                </a:lnTo>
                <a:lnTo>
                  <a:pt x="1" y="46"/>
                </a:lnTo>
                <a:lnTo>
                  <a:pt x="0" y="57"/>
                </a:lnTo>
                <a:lnTo>
                  <a:pt x="0" y="290"/>
                </a:lnTo>
                <a:lnTo>
                  <a:pt x="1" y="302"/>
                </a:lnTo>
                <a:lnTo>
                  <a:pt x="5" y="313"/>
                </a:lnTo>
                <a:lnTo>
                  <a:pt x="10" y="322"/>
                </a:lnTo>
                <a:lnTo>
                  <a:pt x="17" y="331"/>
                </a:lnTo>
                <a:lnTo>
                  <a:pt x="26" y="338"/>
                </a:lnTo>
                <a:lnTo>
                  <a:pt x="35" y="343"/>
                </a:lnTo>
                <a:lnTo>
                  <a:pt x="46" y="346"/>
                </a:lnTo>
                <a:lnTo>
                  <a:pt x="57" y="348"/>
                </a:lnTo>
                <a:lnTo>
                  <a:pt x="1824" y="348"/>
                </a:lnTo>
                <a:lnTo>
                  <a:pt x="1835" y="346"/>
                </a:lnTo>
                <a:lnTo>
                  <a:pt x="1846" y="343"/>
                </a:lnTo>
                <a:lnTo>
                  <a:pt x="1856" y="338"/>
                </a:lnTo>
                <a:lnTo>
                  <a:pt x="1865" y="331"/>
                </a:lnTo>
                <a:lnTo>
                  <a:pt x="1872" y="322"/>
                </a:lnTo>
                <a:lnTo>
                  <a:pt x="1878" y="313"/>
                </a:lnTo>
                <a:lnTo>
                  <a:pt x="1881" y="302"/>
                </a:lnTo>
                <a:lnTo>
                  <a:pt x="1882" y="290"/>
                </a:lnTo>
                <a:lnTo>
                  <a:pt x="1882" y="57"/>
                </a:lnTo>
                <a:lnTo>
                  <a:pt x="1881" y="46"/>
                </a:lnTo>
                <a:lnTo>
                  <a:pt x="1878" y="35"/>
                </a:lnTo>
                <a:lnTo>
                  <a:pt x="1872" y="26"/>
                </a:lnTo>
                <a:lnTo>
                  <a:pt x="1865" y="17"/>
                </a:lnTo>
                <a:lnTo>
                  <a:pt x="1856" y="10"/>
                </a:lnTo>
                <a:lnTo>
                  <a:pt x="1846" y="5"/>
                </a:lnTo>
                <a:lnTo>
                  <a:pt x="1835" y="1"/>
                </a:lnTo>
                <a:lnTo>
                  <a:pt x="1824" y="0"/>
                </a:lnTo>
                <a:lnTo>
                  <a:pt x="57" y="0"/>
                </a:lnTo>
                <a:close/>
              </a:path>
            </a:pathLst>
          </a:custGeom>
          <a:solidFill>
            <a:srgbClr val="99CCFF"/>
          </a:solidFill>
          <a:ln w="11113">
            <a:solidFill>
              <a:srgbClr val="000000"/>
            </a:solidFill>
            <a:prstDash val="solid"/>
            <a:round/>
            <a:headEnd/>
            <a:tailEnd/>
          </a:ln>
        </p:spPr>
        <p:txBody>
          <a:bodyPr/>
          <a:lstStyle/>
          <a:p>
            <a:endParaRPr lang="sk-SK"/>
          </a:p>
        </p:txBody>
      </p:sp>
      <p:sp>
        <p:nvSpPr>
          <p:cNvPr id="28731" name="Rectangle 72">
            <a:extLst>
              <a:ext uri="{FF2B5EF4-FFF2-40B4-BE49-F238E27FC236}">
                <a16:creationId xmlns:a16="http://schemas.microsoft.com/office/drawing/2014/main" id="{396413F2-0511-41A1-9EC1-F175BB21E767}"/>
              </a:ext>
            </a:extLst>
          </p:cNvPr>
          <p:cNvSpPr>
            <a:spLocks noChangeArrowheads="1"/>
          </p:cNvSpPr>
          <p:nvPr/>
        </p:nvSpPr>
        <p:spPr bwMode="auto">
          <a:xfrm>
            <a:off x="6376988" y="785813"/>
            <a:ext cx="19129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200">
                <a:solidFill>
                  <a:srgbClr val="000000"/>
                </a:solidFill>
              </a:rPr>
              <a:t>Príklad: Splatenie vkladu </a:t>
            </a:r>
          </a:p>
          <a:p>
            <a:pPr algn="ctr" eaLnBrk="1" hangingPunct="1">
              <a:spcBef>
                <a:spcPct val="0"/>
              </a:spcBef>
              <a:buFontTx/>
              <a:buNone/>
            </a:pPr>
            <a:r>
              <a:rPr lang="sk-SK" altLang="en-US" sz="1200">
                <a:solidFill>
                  <a:srgbClr val="000000"/>
                </a:solidFill>
              </a:rPr>
              <a:t>zakladateľov spoločnosti Verdi</a:t>
            </a:r>
            <a:endParaRPr lang="sk-SK" altLang="en-US" sz="1800">
              <a:latin typeface="Arial" panose="020B0604020202020204" pitchFamily="34" charset="0"/>
            </a:endParaRPr>
          </a:p>
        </p:txBody>
      </p:sp>
      <p:sp>
        <p:nvSpPr>
          <p:cNvPr id="28732" name="Rectangle 73">
            <a:extLst>
              <a:ext uri="{FF2B5EF4-FFF2-40B4-BE49-F238E27FC236}">
                <a16:creationId xmlns:a16="http://schemas.microsoft.com/office/drawing/2014/main" id="{BEEB8F96-6DEC-46BE-A07F-798B2EF50C1E}"/>
              </a:ext>
            </a:extLst>
          </p:cNvPr>
          <p:cNvSpPr>
            <a:spLocks noChangeArrowheads="1"/>
          </p:cNvSpPr>
          <p:nvPr/>
        </p:nvSpPr>
        <p:spPr bwMode="auto">
          <a:xfrm>
            <a:off x="7586663" y="785813"/>
            <a:ext cx="381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733" name="Rectangle 75">
            <a:extLst>
              <a:ext uri="{FF2B5EF4-FFF2-40B4-BE49-F238E27FC236}">
                <a16:creationId xmlns:a16="http://schemas.microsoft.com/office/drawing/2014/main" id="{533736AC-505F-456D-8922-4938140719C5}"/>
              </a:ext>
            </a:extLst>
          </p:cNvPr>
          <p:cNvSpPr>
            <a:spLocks noChangeArrowheads="1"/>
          </p:cNvSpPr>
          <p:nvPr/>
        </p:nvSpPr>
        <p:spPr bwMode="auto">
          <a:xfrm>
            <a:off x="8264525" y="960438"/>
            <a:ext cx="381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28734" name="Line 76">
            <a:extLst>
              <a:ext uri="{FF2B5EF4-FFF2-40B4-BE49-F238E27FC236}">
                <a16:creationId xmlns:a16="http://schemas.microsoft.com/office/drawing/2014/main" id="{B421339E-1188-4563-8EED-F8EB4A8907E1}"/>
              </a:ext>
            </a:extLst>
          </p:cNvPr>
          <p:cNvSpPr>
            <a:spLocks noChangeShapeType="1"/>
          </p:cNvSpPr>
          <p:nvPr/>
        </p:nvSpPr>
        <p:spPr bwMode="auto">
          <a:xfrm>
            <a:off x="5918200" y="2392363"/>
            <a:ext cx="1068388"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35" name="Line 77">
            <a:extLst>
              <a:ext uri="{FF2B5EF4-FFF2-40B4-BE49-F238E27FC236}">
                <a16:creationId xmlns:a16="http://schemas.microsoft.com/office/drawing/2014/main" id="{5978163E-4EC7-460D-920B-3B3004792464}"/>
              </a:ext>
            </a:extLst>
          </p:cNvPr>
          <p:cNvSpPr>
            <a:spLocks noChangeShapeType="1"/>
          </p:cNvSpPr>
          <p:nvPr/>
        </p:nvSpPr>
        <p:spPr bwMode="auto">
          <a:xfrm>
            <a:off x="6453188" y="2392363"/>
            <a:ext cx="1587" cy="42703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736" name="Group 80">
            <a:extLst>
              <a:ext uri="{FF2B5EF4-FFF2-40B4-BE49-F238E27FC236}">
                <a16:creationId xmlns:a16="http://schemas.microsoft.com/office/drawing/2014/main" id="{FB120139-A80B-41B8-A06D-DD442942018C}"/>
              </a:ext>
            </a:extLst>
          </p:cNvPr>
          <p:cNvGrpSpPr>
            <a:grpSpLocks/>
          </p:cNvGrpSpPr>
          <p:nvPr/>
        </p:nvGrpSpPr>
        <p:grpSpPr bwMode="auto">
          <a:xfrm>
            <a:off x="7732713" y="2413000"/>
            <a:ext cx="1066800" cy="406400"/>
            <a:chOff x="4871" y="1520"/>
            <a:chExt cx="672" cy="256"/>
          </a:xfrm>
        </p:grpSpPr>
        <p:sp>
          <p:nvSpPr>
            <p:cNvPr id="28809" name="Line 78">
              <a:extLst>
                <a:ext uri="{FF2B5EF4-FFF2-40B4-BE49-F238E27FC236}">
                  <a16:creationId xmlns:a16="http://schemas.microsoft.com/office/drawing/2014/main" id="{231E3DFB-3011-42E4-92B1-773EEF968152}"/>
                </a:ext>
              </a:extLst>
            </p:cNvPr>
            <p:cNvSpPr>
              <a:spLocks noChangeShapeType="1"/>
            </p:cNvSpPr>
            <p:nvPr/>
          </p:nvSpPr>
          <p:spPr bwMode="auto">
            <a:xfrm>
              <a:off x="4871" y="1520"/>
              <a:ext cx="67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810" name="Line 79">
              <a:extLst>
                <a:ext uri="{FF2B5EF4-FFF2-40B4-BE49-F238E27FC236}">
                  <a16:creationId xmlns:a16="http://schemas.microsoft.com/office/drawing/2014/main" id="{91371FDC-F34E-4DA8-B818-A61C0E3A75C8}"/>
                </a:ext>
              </a:extLst>
            </p:cNvPr>
            <p:cNvSpPr>
              <a:spLocks noChangeShapeType="1"/>
            </p:cNvSpPr>
            <p:nvPr/>
          </p:nvSpPr>
          <p:spPr bwMode="auto">
            <a:xfrm>
              <a:off x="5207" y="1520"/>
              <a:ext cx="1" cy="25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sp>
        <p:nvSpPr>
          <p:cNvPr id="28737" name="Rectangle 81">
            <a:extLst>
              <a:ext uri="{FF2B5EF4-FFF2-40B4-BE49-F238E27FC236}">
                <a16:creationId xmlns:a16="http://schemas.microsoft.com/office/drawing/2014/main" id="{D3832316-31F9-42A4-A569-63254012E68E}"/>
              </a:ext>
            </a:extLst>
          </p:cNvPr>
          <p:cNvSpPr>
            <a:spLocks noChangeArrowheads="1"/>
          </p:cNvSpPr>
          <p:nvPr/>
        </p:nvSpPr>
        <p:spPr bwMode="auto">
          <a:xfrm>
            <a:off x="5918200" y="2517775"/>
            <a:ext cx="427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38" name="Rectangle 82">
            <a:extLst>
              <a:ext uri="{FF2B5EF4-FFF2-40B4-BE49-F238E27FC236}">
                <a16:creationId xmlns:a16="http://schemas.microsoft.com/office/drawing/2014/main" id="{9B112CCD-AD84-4E86-A31B-9C8DE078EAE4}"/>
              </a:ext>
            </a:extLst>
          </p:cNvPr>
          <p:cNvSpPr>
            <a:spLocks noChangeArrowheads="1"/>
          </p:cNvSpPr>
          <p:nvPr/>
        </p:nvSpPr>
        <p:spPr bwMode="auto">
          <a:xfrm>
            <a:off x="6026150" y="2574925"/>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39" name="Rectangle 83">
            <a:extLst>
              <a:ext uri="{FF2B5EF4-FFF2-40B4-BE49-F238E27FC236}">
                <a16:creationId xmlns:a16="http://schemas.microsoft.com/office/drawing/2014/main" id="{99C963C4-D401-4F0B-A221-8E976B879803}"/>
              </a:ext>
            </a:extLst>
          </p:cNvPr>
          <p:cNvSpPr>
            <a:spLocks noChangeArrowheads="1"/>
          </p:cNvSpPr>
          <p:nvPr/>
        </p:nvSpPr>
        <p:spPr bwMode="auto">
          <a:xfrm>
            <a:off x="6161088" y="257492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40" name="Rectangle 84">
            <a:extLst>
              <a:ext uri="{FF2B5EF4-FFF2-40B4-BE49-F238E27FC236}">
                <a16:creationId xmlns:a16="http://schemas.microsoft.com/office/drawing/2014/main" id="{6DAF37AD-60F0-4B29-BDEE-549370B9C8E5}"/>
              </a:ext>
            </a:extLst>
          </p:cNvPr>
          <p:cNvSpPr>
            <a:spLocks noChangeArrowheads="1"/>
          </p:cNvSpPr>
          <p:nvPr/>
        </p:nvSpPr>
        <p:spPr bwMode="auto">
          <a:xfrm>
            <a:off x="8372475" y="2614613"/>
            <a:ext cx="427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41" name="Rectangle 85">
            <a:extLst>
              <a:ext uri="{FF2B5EF4-FFF2-40B4-BE49-F238E27FC236}">
                <a16:creationId xmlns:a16="http://schemas.microsoft.com/office/drawing/2014/main" id="{EB53A226-635A-4972-B265-B9D5CB71DB0F}"/>
              </a:ext>
            </a:extLst>
          </p:cNvPr>
          <p:cNvSpPr>
            <a:spLocks noChangeArrowheads="1"/>
          </p:cNvSpPr>
          <p:nvPr/>
        </p:nvSpPr>
        <p:spPr bwMode="auto">
          <a:xfrm>
            <a:off x="8477250" y="2671763"/>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42" name="Rectangle 86">
            <a:extLst>
              <a:ext uri="{FF2B5EF4-FFF2-40B4-BE49-F238E27FC236}">
                <a16:creationId xmlns:a16="http://schemas.microsoft.com/office/drawing/2014/main" id="{D1591D34-A6CA-4EEF-981C-DB2D97BEFBC7}"/>
              </a:ext>
            </a:extLst>
          </p:cNvPr>
          <p:cNvSpPr>
            <a:spLocks noChangeArrowheads="1"/>
          </p:cNvSpPr>
          <p:nvPr/>
        </p:nvSpPr>
        <p:spPr bwMode="auto">
          <a:xfrm>
            <a:off x="8613775" y="267176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43" name="Rectangle 87">
            <a:extLst>
              <a:ext uri="{FF2B5EF4-FFF2-40B4-BE49-F238E27FC236}">
                <a16:creationId xmlns:a16="http://schemas.microsoft.com/office/drawing/2014/main" id="{72091E2E-E052-43CD-997D-F7C230DA866A}"/>
              </a:ext>
            </a:extLst>
          </p:cNvPr>
          <p:cNvSpPr>
            <a:spLocks noChangeArrowheads="1"/>
          </p:cNvSpPr>
          <p:nvPr/>
        </p:nvSpPr>
        <p:spPr bwMode="auto">
          <a:xfrm>
            <a:off x="7945438" y="2092325"/>
            <a:ext cx="64135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44" name="Rectangle 88">
            <a:extLst>
              <a:ext uri="{FF2B5EF4-FFF2-40B4-BE49-F238E27FC236}">
                <a16:creationId xmlns:a16="http://schemas.microsoft.com/office/drawing/2014/main" id="{4785B0A4-26F9-4A5F-BC2D-F7D232671E37}"/>
              </a:ext>
            </a:extLst>
          </p:cNvPr>
          <p:cNvSpPr>
            <a:spLocks noChangeArrowheads="1"/>
          </p:cNvSpPr>
          <p:nvPr/>
        </p:nvSpPr>
        <p:spPr bwMode="auto">
          <a:xfrm>
            <a:off x="7816850" y="2149475"/>
            <a:ext cx="93186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Základné imanie</a:t>
            </a:r>
            <a:endParaRPr lang="sk-SK" altLang="en-US" sz="1800">
              <a:latin typeface="Arial" panose="020B0604020202020204" pitchFamily="34" charset="0"/>
            </a:endParaRPr>
          </a:p>
        </p:txBody>
      </p:sp>
      <p:sp>
        <p:nvSpPr>
          <p:cNvPr id="28745" name="Rectangle 89">
            <a:extLst>
              <a:ext uri="{FF2B5EF4-FFF2-40B4-BE49-F238E27FC236}">
                <a16:creationId xmlns:a16="http://schemas.microsoft.com/office/drawing/2014/main" id="{34C31E56-5C8C-4E85-BAAE-54FBD5786C87}"/>
              </a:ext>
            </a:extLst>
          </p:cNvPr>
          <p:cNvSpPr>
            <a:spLocks noChangeArrowheads="1"/>
          </p:cNvSpPr>
          <p:nvPr/>
        </p:nvSpPr>
        <p:spPr bwMode="auto">
          <a:xfrm>
            <a:off x="8458200" y="214947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grpSp>
        <p:nvGrpSpPr>
          <p:cNvPr id="28746" name="Group 92">
            <a:extLst>
              <a:ext uri="{FF2B5EF4-FFF2-40B4-BE49-F238E27FC236}">
                <a16:creationId xmlns:a16="http://schemas.microsoft.com/office/drawing/2014/main" id="{B4758488-5A8C-4FAF-8618-53EBD1084992}"/>
              </a:ext>
            </a:extLst>
          </p:cNvPr>
          <p:cNvGrpSpPr>
            <a:grpSpLocks/>
          </p:cNvGrpSpPr>
          <p:nvPr/>
        </p:nvGrpSpPr>
        <p:grpSpPr bwMode="auto">
          <a:xfrm>
            <a:off x="6240463" y="1703388"/>
            <a:ext cx="1812925" cy="1031875"/>
            <a:chOff x="3931" y="1073"/>
            <a:chExt cx="1142" cy="650"/>
          </a:xfrm>
        </p:grpSpPr>
        <p:sp>
          <p:nvSpPr>
            <p:cNvPr id="28807" name="Line 90">
              <a:extLst>
                <a:ext uri="{FF2B5EF4-FFF2-40B4-BE49-F238E27FC236}">
                  <a16:creationId xmlns:a16="http://schemas.microsoft.com/office/drawing/2014/main" id="{529EF236-60DF-416D-8C55-0212B83980D9}"/>
                </a:ext>
              </a:extLst>
            </p:cNvPr>
            <p:cNvSpPr>
              <a:spLocks noChangeShapeType="1"/>
            </p:cNvSpPr>
            <p:nvPr/>
          </p:nvSpPr>
          <p:spPr bwMode="auto">
            <a:xfrm flipH="1">
              <a:off x="3992" y="1073"/>
              <a:ext cx="1081" cy="6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808" name="Freeform 91">
              <a:extLst>
                <a:ext uri="{FF2B5EF4-FFF2-40B4-BE49-F238E27FC236}">
                  <a16:creationId xmlns:a16="http://schemas.microsoft.com/office/drawing/2014/main" id="{0B0C3719-3D0F-4C0D-AF3E-58C28FF48864}"/>
                </a:ext>
              </a:extLst>
            </p:cNvPr>
            <p:cNvSpPr>
              <a:spLocks/>
            </p:cNvSpPr>
            <p:nvPr/>
          </p:nvSpPr>
          <p:spPr bwMode="auto">
            <a:xfrm>
              <a:off x="3931" y="1654"/>
              <a:ext cx="82" cy="69"/>
            </a:xfrm>
            <a:custGeom>
              <a:avLst/>
              <a:gdLst>
                <a:gd name="T0" fmla="*/ 46 w 82"/>
                <a:gd name="T1" fmla="*/ 0 h 69"/>
                <a:gd name="T2" fmla="*/ 0 w 82"/>
                <a:gd name="T3" fmla="*/ 69 h 69"/>
                <a:gd name="T4" fmla="*/ 82 w 82"/>
                <a:gd name="T5" fmla="*/ 64 h 69"/>
                <a:gd name="T6" fmla="*/ 46 w 82"/>
                <a:gd name="T7" fmla="*/ 0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69">
                  <a:moveTo>
                    <a:pt x="46" y="0"/>
                  </a:moveTo>
                  <a:lnTo>
                    <a:pt x="0" y="69"/>
                  </a:lnTo>
                  <a:lnTo>
                    <a:pt x="82" y="64"/>
                  </a:lnTo>
                  <a:lnTo>
                    <a:pt x="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747" name="Group 95">
            <a:extLst>
              <a:ext uri="{FF2B5EF4-FFF2-40B4-BE49-F238E27FC236}">
                <a16:creationId xmlns:a16="http://schemas.microsoft.com/office/drawing/2014/main" id="{665A3F3E-1B91-4E92-B99F-53F81B61BF8B}"/>
              </a:ext>
            </a:extLst>
          </p:cNvPr>
          <p:cNvGrpSpPr>
            <a:grpSpLocks/>
          </p:cNvGrpSpPr>
          <p:nvPr/>
        </p:nvGrpSpPr>
        <p:grpSpPr bwMode="auto">
          <a:xfrm>
            <a:off x="8529638" y="1985963"/>
            <a:ext cx="115887" cy="641350"/>
            <a:chOff x="5373" y="1251"/>
            <a:chExt cx="73" cy="404"/>
          </a:xfrm>
        </p:grpSpPr>
        <p:sp>
          <p:nvSpPr>
            <p:cNvPr id="28805" name="Line 93">
              <a:extLst>
                <a:ext uri="{FF2B5EF4-FFF2-40B4-BE49-F238E27FC236}">
                  <a16:creationId xmlns:a16="http://schemas.microsoft.com/office/drawing/2014/main" id="{837A5A04-3CD5-4629-A283-CCC5A47759F6}"/>
                </a:ext>
              </a:extLst>
            </p:cNvPr>
            <p:cNvSpPr>
              <a:spLocks noChangeShapeType="1"/>
            </p:cNvSpPr>
            <p:nvPr/>
          </p:nvSpPr>
          <p:spPr bwMode="auto">
            <a:xfrm>
              <a:off x="5409" y="1251"/>
              <a:ext cx="1" cy="33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806" name="Freeform 94">
              <a:extLst>
                <a:ext uri="{FF2B5EF4-FFF2-40B4-BE49-F238E27FC236}">
                  <a16:creationId xmlns:a16="http://schemas.microsoft.com/office/drawing/2014/main" id="{0A4E07FA-1FD7-43D3-9E5B-070F47AD1CA2}"/>
                </a:ext>
              </a:extLst>
            </p:cNvPr>
            <p:cNvSpPr>
              <a:spLocks/>
            </p:cNvSpPr>
            <p:nvPr/>
          </p:nvSpPr>
          <p:spPr bwMode="auto">
            <a:xfrm>
              <a:off x="5373" y="1581"/>
              <a:ext cx="73" cy="74"/>
            </a:xfrm>
            <a:custGeom>
              <a:avLst/>
              <a:gdLst>
                <a:gd name="T0" fmla="*/ 0 w 73"/>
                <a:gd name="T1" fmla="*/ 0 h 74"/>
                <a:gd name="T2" fmla="*/ 37 w 73"/>
                <a:gd name="T3" fmla="*/ 74 h 74"/>
                <a:gd name="T4" fmla="*/ 73 w 73"/>
                <a:gd name="T5" fmla="*/ 0 h 74"/>
                <a:gd name="T6" fmla="*/ 0 w 73"/>
                <a:gd name="T7" fmla="*/ 0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3" h="74">
                  <a:moveTo>
                    <a:pt x="0" y="0"/>
                  </a:moveTo>
                  <a:lnTo>
                    <a:pt x="37" y="74"/>
                  </a:lnTo>
                  <a:lnTo>
                    <a:pt x="7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8748" name="Line 96">
            <a:extLst>
              <a:ext uri="{FF2B5EF4-FFF2-40B4-BE49-F238E27FC236}">
                <a16:creationId xmlns:a16="http://schemas.microsoft.com/office/drawing/2014/main" id="{132C4A5C-8E10-4CF6-B4A9-1D5A586C4A19}"/>
              </a:ext>
            </a:extLst>
          </p:cNvPr>
          <p:cNvSpPr>
            <a:spLocks noChangeShapeType="1"/>
          </p:cNvSpPr>
          <p:nvPr/>
        </p:nvSpPr>
        <p:spPr bwMode="auto">
          <a:xfrm>
            <a:off x="5705475" y="3033713"/>
            <a:ext cx="1588" cy="254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49" name="Line 97">
            <a:extLst>
              <a:ext uri="{FF2B5EF4-FFF2-40B4-BE49-F238E27FC236}">
                <a16:creationId xmlns:a16="http://schemas.microsoft.com/office/drawing/2014/main" id="{A4BEC4A9-CAD0-4C1C-8EA5-7CD57566D38B}"/>
              </a:ext>
            </a:extLst>
          </p:cNvPr>
          <p:cNvSpPr>
            <a:spLocks noChangeShapeType="1"/>
          </p:cNvSpPr>
          <p:nvPr/>
        </p:nvSpPr>
        <p:spPr bwMode="auto">
          <a:xfrm>
            <a:off x="8799513" y="3033713"/>
            <a:ext cx="1587" cy="254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50" name="Line 98">
            <a:extLst>
              <a:ext uri="{FF2B5EF4-FFF2-40B4-BE49-F238E27FC236}">
                <a16:creationId xmlns:a16="http://schemas.microsoft.com/office/drawing/2014/main" id="{7E4D932F-AF14-4ABB-AD15-8F560479ED7C}"/>
              </a:ext>
            </a:extLst>
          </p:cNvPr>
          <p:cNvSpPr>
            <a:spLocks noChangeShapeType="1"/>
          </p:cNvSpPr>
          <p:nvPr/>
        </p:nvSpPr>
        <p:spPr bwMode="auto">
          <a:xfrm>
            <a:off x="5705475" y="3033713"/>
            <a:ext cx="3094038"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51" name="Rectangle 99">
            <a:extLst>
              <a:ext uri="{FF2B5EF4-FFF2-40B4-BE49-F238E27FC236}">
                <a16:creationId xmlns:a16="http://schemas.microsoft.com/office/drawing/2014/main" id="{F34EF1DC-6148-4709-8051-4DFB343878EF}"/>
              </a:ext>
            </a:extLst>
          </p:cNvPr>
          <p:cNvSpPr>
            <a:spLocks noChangeArrowheads="1"/>
          </p:cNvSpPr>
          <p:nvPr/>
        </p:nvSpPr>
        <p:spPr bwMode="auto">
          <a:xfrm>
            <a:off x="6026150" y="3130550"/>
            <a:ext cx="85248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52" name="Rectangle 100">
            <a:extLst>
              <a:ext uri="{FF2B5EF4-FFF2-40B4-BE49-F238E27FC236}">
                <a16:creationId xmlns:a16="http://schemas.microsoft.com/office/drawing/2014/main" id="{22466583-54D9-48B7-87AC-678CCA0380AA}"/>
              </a:ext>
            </a:extLst>
          </p:cNvPr>
          <p:cNvSpPr>
            <a:spLocks noChangeArrowheads="1"/>
          </p:cNvSpPr>
          <p:nvPr/>
        </p:nvSpPr>
        <p:spPr bwMode="auto">
          <a:xfrm>
            <a:off x="6199188" y="3187700"/>
            <a:ext cx="27146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Účty</a:t>
            </a:r>
            <a:endParaRPr lang="sk-SK" altLang="en-US" sz="1800">
              <a:latin typeface="Arial" panose="020B0604020202020204" pitchFamily="34" charset="0"/>
            </a:endParaRPr>
          </a:p>
        </p:txBody>
      </p:sp>
      <p:sp>
        <p:nvSpPr>
          <p:cNvPr id="28753" name="Rectangle 101">
            <a:extLst>
              <a:ext uri="{FF2B5EF4-FFF2-40B4-BE49-F238E27FC236}">
                <a16:creationId xmlns:a16="http://schemas.microsoft.com/office/drawing/2014/main" id="{28C6AA29-4777-4D74-8F81-5302040EA954}"/>
              </a:ext>
            </a:extLst>
          </p:cNvPr>
          <p:cNvSpPr>
            <a:spLocks noChangeArrowheads="1"/>
          </p:cNvSpPr>
          <p:nvPr/>
        </p:nvSpPr>
        <p:spPr bwMode="auto">
          <a:xfrm>
            <a:off x="6705600" y="318770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54" name="Rectangle 102">
            <a:extLst>
              <a:ext uri="{FF2B5EF4-FFF2-40B4-BE49-F238E27FC236}">
                <a16:creationId xmlns:a16="http://schemas.microsoft.com/office/drawing/2014/main" id="{2C3BF321-A8FE-4AC8-BA5C-14039D62B92D}"/>
              </a:ext>
            </a:extLst>
          </p:cNvPr>
          <p:cNvSpPr>
            <a:spLocks noChangeArrowheads="1"/>
          </p:cNvSpPr>
          <p:nvPr/>
        </p:nvSpPr>
        <p:spPr bwMode="auto">
          <a:xfrm>
            <a:off x="7732713" y="3140075"/>
            <a:ext cx="53340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55" name="Rectangle 103">
            <a:extLst>
              <a:ext uri="{FF2B5EF4-FFF2-40B4-BE49-F238E27FC236}">
                <a16:creationId xmlns:a16="http://schemas.microsoft.com/office/drawing/2014/main" id="{8B424A79-A706-444B-A070-F5519915BC26}"/>
              </a:ext>
            </a:extLst>
          </p:cNvPr>
          <p:cNvSpPr>
            <a:spLocks noChangeArrowheads="1"/>
          </p:cNvSpPr>
          <p:nvPr/>
        </p:nvSpPr>
        <p:spPr bwMode="auto">
          <a:xfrm>
            <a:off x="7850188" y="3197225"/>
            <a:ext cx="2254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MD</a:t>
            </a:r>
            <a:endParaRPr lang="sk-SK" altLang="en-US" sz="1800">
              <a:latin typeface="Arial" panose="020B0604020202020204" pitchFamily="34" charset="0"/>
            </a:endParaRPr>
          </a:p>
        </p:txBody>
      </p:sp>
      <p:sp>
        <p:nvSpPr>
          <p:cNvPr id="28756" name="Rectangle 104">
            <a:extLst>
              <a:ext uri="{FF2B5EF4-FFF2-40B4-BE49-F238E27FC236}">
                <a16:creationId xmlns:a16="http://schemas.microsoft.com/office/drawing/2014/main" id="{8974474B-35BE-4B2B-990E-C7315C60F851}"/>
              </a:ext>
            </a:extLst>
          </p:cNvPr>
          <p:cNvSpPr>
            <a:spLocks noChangeArrowheads="1"/>
          </p:cNvSpPr>
          <p:nvPr/>
        </p:nvSpPr>
        <p:spPr bwMode="auto">
          <a:xfrm>
            <a:off x="8147050" y="319722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57" name="Rectangle 105">
            <a:extLst>
              <a:ext uri="{FF2B5EF4-FFF2-40B4-BE49-F238E27FC236}">
                <a16:creationId xmlns:a16="http://schemas.microsoft.com/office/drawing/2014/main" id="{902C43DE-22AA-4685-86A1-7AC95DD2C55A}"/>
              </a:ext>
            </a:extLst>
          </p:cNvPr>
          <p:cNvSpPr>
            <a:spLocks noChangeArrowheads="1"/>
          </p:cNvSpPr>
          <p:nvPr/>
        </p:nvSpPr>
        <p:spPr bwMode="auto">
          <a:xfrm>
            <a:off x="6026150" y="3460750"/>
            <a:ext cx="533400" cy="31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58" name="Rectangle 106">
            <a:extLst>
              <a:ext uri="{FF2B5EF4-FFF2-40B4-BE49-F238E27FC236}">
                <a16:creationId xmlns:a16="http://schemas.microsoft.com/office/drawing/2014/main" id="{E72D302D-8186-435C-AE66-E36B32CDD73A}"/>
              </a:ext>
            </a:extLst>
          </p:cNvPr>
          <p:cNvSpPr>
            <a:spLocks noChangeArrowheads="1"/>
          </p:cNvSpPr>
          <p:nvPr/>
        </p:nvSpPr>
        <p:spPr bwMode="auto">
          <a:xfrm>
            <a:off x="6132513" y="3516313"/>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a:t>
            </a:r>
            <a:endParaRPr lang="sk-SK" altLang="en-US" sz="1800">
              <a:latin typeface="Arial" panose="020B0604020202020204" pitchFamily="34" charset="0"/>
            </a:endParaRPr>
          </a:p>
        </p:txBody>
      </p:sp>
      <p:sp>
        <p:nvSpPr>
          <p:cNvPr id="28759" name="Rectangle 107">
            <a:extLst>
              <a:ext uri="{FF2B5EF4-FFF2-40B4-BE49-F238E27FC236}">
                <a16:creationId xmlns:a16="http://schemas.microsoft.com/office/drawing/2014/main" id="{7E269ED6-1CC6-44C0-A7F5-538759A76CC2}"/>
              </a:ext>
            </a:extLst>
          </p:cNvPr>
          <p:cNvSpPr>
            <a:spLocks noChangeArrowheads="1"/>
          </p:cNvSpPr>
          <p:nvPr/>
        </p:nvSpPr>
        <p:spPr bwMode="auto">
          <a:xfrm>
            <a:off x="6265863" y="351631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60" name="Rectangle 108">
            <a:extLst>
              <a:ext uri="{FF2B5EF4-FFF2-40B4-BE49-F238E27FC236}">
                <a16:creationId xmlns:a16="http://schemas.microsoft.com/office/drawing/2014/main" id="{D31835FC-277F-48C1-8060-C42EB0A34EE0}"/>
              </a:ext>
            </a:extLst>
          </p:cNvPr>
          <p:cNvSpPr>
            <a:spLocks noChangeArrowheads="1"/>
          </p:cNvSpPr>
          <p:nvPr/>
        </p:nvSpPr>
        <p:spPr bwMode="auto">
          <a:xfrm>
            <a:off x="6026150" y="3781425"/>
            <a:ext cx="639763"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61" name="Rectangle 109">
            <a:extLst>
              <a:ext uri="{FF2B5EF4-FFF2-40B4-BE49-F238E27FC236}">
                <a16:creationId xmlns:a16="http://schemas.microsoft.com/office/drawing/2014/main" id="{D015AA21-80A2-4BF0-8EDC-01DFC1E4A202}"/>
              </a:ext>
            </a:extLst>
          </p:cNvPr>
          <p:cNvSpPr>
            <a:spLocks noChangeArrowheads="1"/>
          </p:cNvSpPr>
          <p:nvPr/>
        </p:nvSpPr>
        <p:spPr bwMode="auto">
          <a:xfrm>
            <a:off x="6132513" y="3838575"/>
            <a:ext cx="93186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Základné imanie</a:t>
            </a:r>
            <a:endParaRPr lang="sk-SK" altLang="en-US" sz="1800">
              <a:latin typeface="Arial" panose="020B0604020202020204" pitchFamily="34" charset="0"/>
            </a:endParaRPr>
          </a:p>
        </p:txBody>
      </p:sp>
      <p:sp>
        <p:nvSpPr>
          <p:cNvPr id="28762" name="Rectangle 110">
            <a:extLst>
              <a:ext uri="{FF2B5EF4-FFF2-40B4-BE49-F238E27FC236}">
                <a16:creationId xmlns:a16="http://schemas.microsoft.com/office/drawing/2014/main" id="{9A67FF35-1C61-47A8-A5F2-9839EC9C80D4}"/>
              </a:ext>
            </a:extLst>
          </p:cNvPr>
          <p:cNvSpPr>
            <a:spLocks noChangeArrowheads="1"/>
          </p:cNvSpPr>
          <p:nvPr/>
        </p:nvSpPr>
        <p:spPr bwMode="auto">
          <a:xfrm>
            <a:off x="6518275" y="383857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63" name="Rectangle 111">
            <a:extLst>
              <a:ext uri="{FF2B5EF4-FFF2-40B4-BE49-F238E27FC236}">
                <a16:creationId xmlns:a16="http://schemas.microsoft.com/office/drawing/2014/main" id="{F3E1E0F6-34BA-4E4A-A27F-5B480786DAA4}"/>
              </a:ext>
            </a:extLst>
          </p:cNvPr>
          <p:cNvSpPr>
            <a:spLocks noChangeArrowheads="1"/>
          </p:cNvSpPr>
          <p:nvPr/>
        </p:nvSpPr>
        <p:spPr bwMode="auto">
          <a:xfrm>
            <a:off x="6026150" y="4102100"/>
            <a:ext cx="53340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64" name="Rectangle 112">
            <a:extLst>
              <a:ext uri="{FF2B5EF4-FFF2-40B4-BE49-F238E27FC236}">
                <a16:creationId xmlns:a16="http://schemas.microsoft.com/office/drawing/2014/main" id="{78906955-C648-4969-83BE-FC2B5A563FE8}"/>
              </a:ext>
            </a:extLst>
          </p:cNvPr>
          <p:cNvSpPr>
            <a:spLocks noChangeArrowheads="1"/>
          </p:cNvSpPr>
          <p:nvPr/>
        </p:nvSpPr>
        <p:spPr bwMode="auto">
          <a:xfrm>
            <a:off x="6132513" y="4159250"/>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a:t>
            </a:r>
            <a:endParaRPr lang="sk-SK" altLang="en-US" sz="1800">
              <a:latin typeface="Arial" panose="020B0604020202020204" pitchFamily="34" charset="0"/>
            </a:endParaRPr>
          </a:p>
        </p:txBody>
      </p:sp>
      <p:sp>
        <p:nvSpPr>
          <p:cNvPr id="28765" name="Rectangle 113">
            <a:extLst>
              <a:ext uri="{FF2B5EF4-FFF2-40B4-BE49-F238E27FC236}">
                <a16:creationId xmlns:a16="http://schemas.microsoft.com/office/drawing/2014/main" id="{A39DCF19-3933-4933-97BC-EB7E6C823330}"/>
              </a:ext>
            </a:extLst>
          </p:cNvPr>
          <p:cNvSpPr>
            <a:spLocks noChangeArrowheads="1"/>
          </p:cNvSpPr>
          <p:nvPr/>
        </p:nvSpPr>
        <p:spPr bwMode="auto">
          <a:xfrm>
            <a:off x="6265863" y="415925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66" name="Rectangle 114">
            <a:extLst>
              <a:ext uri="{FF2B5EF4-FFF2-40B4-BE49-F238E27FC236}">
                <a16:creationId xmlns:a16="http://schemas.microsoft.com/office/drawing/2014/main" id="{587354D0-AA15-42DA-AD4D-0E0DC3A57190}"/>
              </a:ext>
            </a:extLst>
          </p:cNvPr>
          <p:cNvSpPr>
            <a:spLocks noChangeArrowheads="1"/>
          </p:cNvSpPr>
          <p:nvPr/>
        </p:nvSpPr>
        <p:spPr bwMode="auto">
          <a:xfrm>
            <a:off x="6026150" y="4529138"/>
            <a:ext cx="533400" cy="319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67" name="Rectangle 115">
            <a:extLst>
              <a:ext uri="{FF2B5EF4-FFF2-40B4-BE49-F238E27FC236}">
                <a16:creationId xmlns:a16="http://schemas.microsoft.com/office/drawing/2014/main" id="{D2B525BD-87C9-4494-9657-C83B99B3B45D}"/>
              </a:ext>
            </a:extLst>
          </p:cNvPr>
          <p:cNvSpPr>
            <a:spLocks noChangeArrowheads="1"/>
          </p:cNvSpPr>
          <p:nvPr/>
        </p:nvSpPr>
        <p:spPr bwMode="auto">
          <a:xfrm>
            <a:off x="6132513" y="4586288"/>
            <a:ext cx="11334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Peňažné prostriedky</a:t>
            </a:r>
            <a:endParaRPr lang="sk-SK" altLang="en-US" sz="1800">
              <a:latin typeface="Arial" panose="020B0604020202020204" pitchFamily="34" charset="0"/>
            </a:endParaRPr>
          </a:p>
        </p:txBody>
      </p:sp>
      <p:sp>
        <p:nvSpPr>
          <p:cNvPr id="28768" name="Rectangle 116">
            <a:extLst>
              <a:ext uri="{FF2B5EF4-FFF2-40B4-BE49-F238E27FC236}">
                <a16:creationId xmlns:a16="http://schemas.microsoft.com/office/drawing/2014/main" id="{CBF16DD6-2393-44EE-9465-FA68BD7329AC}"/>
              </a:ext>
            </a:extLst>
          </p:cNvPr>
          <p:cNvSpPr>
            <a:spLocks noChangeArrowheads="1"/>
          </p:cNvSpPr>
          <p:nvPr/>
        </p:nvSpPr>
        <p:spPr bwMode="auto">
          <a:xfrm>
            <a:off x="6399213" y="4586288"/>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69" name="Rectangle 117">
            <a:extLst>
              <a:ext uri="{FF2B5EF4-FFF2-40B4-BE49-F238E27FC236}">
                <a16:creationId xmlns:a16="http://schemas.microsoft.com/office/drawing/2014/main" id="{962FD846-670D-404C-836A-10D00E7BEEC9}"/>
              </a:ext>
            </a:extLst>
          </p:cNvPr>
          <p:cNvSpPr>
            <a:spLocks noChangeArrowheads="1"/>
          </p:cNvSpPr>
          <p:nvPr/>
        </p:nvSpPr>
        <p:spPr bwMode="auto">
          <a:xfrm>
            <a:off x="6026150" y="4741863"/>
            <a:ext cx="53340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70" name="Rectangle 118">
            <a:extLst>
              <a:ext uri="{FF2B5EF4-FFF2-40B4-BE49-F238E27FC236}">
                <a16:creationId xmlns:a16="http://schemas.microsoft.com/office/drawing/2014/main" id="{50BC0871-1F6B-479F-9DBB-DDB3E8AECACD}"/>
              </a:ext>
            </a:extLst>
          </p:cNvPr>
          <p:cNvSpPr>
            <a:spLocks noChangeArrowheads="1"/>
          </p:cNvSpPr>
          <p:nvPr/>
        </p:nvSpPr>
        <p:spPr bwMode="auto">
          <a:xfrm>
            <a:off x="6132513" y="4799013"/>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a:t>
            </a:r>
            <a:endParaRPr lang="sk-SK" altLang="en-US" sz="1800">
              <a:latin typeface="Arial" panose="020B0604020202020204" pitchFamily="34" charset="0"/>
            </a:endParaRPr>
          </a:p>
        </p:txBody>
      </p:sp>
      <p:sp>
        <p:nvSpPr>
          <p:cNvPr id="28771" name="Rectangle 119">
            <a:extLst>
              <a:ext uri="{FF2B5EF4-FFF2-40B4-BE49-F238E27FC236}">
                <a16:creationId xmlns:a16="http://schemas.microsoft.com/office/drawing/2014/main" id="{2D8B9837-300B-4D84-B9BF-3CF14ADE2D80}"/>
              </a:ext>
            </a:extLst>
          </p:cNvPr>
          <p:cNvSpPr>
            <a:spLocks noChangeArrowheads="1"/>
          </p:cNvSpPr>
          <p:nvPr/>
        </p:nvSpPr>
        <p:spPr bwMode="auto">
          <a:xfrm>
            <a:off x="6265863" y="479901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72" name="Line 120">
            <a:extLst>
              <a:ext uri="{FF2B5EF4-FFF2-40B4-BE49-F238E27FC236}">
                <a16:creationId xmlns:a16="http://schemas.microsoft.com/office/drawing/2014/main" id="{61D9834D-BB65-4974-9CBE-6408616B3FB9}"/>
              </a:ext>
            </a:extLst>
          </p:cNvPr>
          <p:cNvSpPr>
            <a:spLocks noChangeShapeType="1"/>
          </p:cNvSpPr>
          <p:nvPr/>
        </p:nvSpPr>
        <p:spPr bwMode="auto">
          <a:xfrm>
            <a:off x="5705475" y="5062538"/>
            <a:ext cx="3094038"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73" name="Rectangle 121">
            <a:extLst>
              <a:ext uri="{FF2B5EF4-FFF2-40B4-BE49-F238E27FC236}">
                <a16:creationId xmlns:a16="http://schemas.microsoft.com/office/drawing/2014/main" id="{CB558E20-E0F2-4178-B9F7-65C16D8F2B4D}"/>
              </a:ext>
            </a:extLst>
          </p:cNvPr>
          <p:cNvSpPr>
            <a:spLocks noChangeArrowheads="1"/>
          </p:cNvSpPr>
          <p:nvPr/>
        </p:nvSpPr>
        <p:spPr bwMode="auto">
          <a:xfrm>
            <a:off x="5918200" y="5168900"/>
            <a:ext cx="641350"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74" name="Rectangle 122">
            <a:extLst>
              <a:ext uri="{FF2B5EF4-FFF2-40B4-BE49-F238E27FC236}">
                <a16:creationId xmlns:a16="http://schemas.microsoft.com/office/drawing/2014/main" id="{827CAE32-1B4E-4D81-8FC1-D0940BAE6ACB}"/>
              </a:ext>
            </a:extLst>
          </p:cNvPr>
          <p:cNvSpPr>
            <a:spLocks noChangeArrowheads="1"/>
          </p:cNvSpPr>
          <p:nvPr/>
        </p:nvSpPr>
        <p:spPr bwMode="auto">
          <a:xfrm>
            <a:off x="6099175" y="5226050"/>
            <a:ext cx="3254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Spolu</a:t>
            </a:r>
            <a:endParaRPr lang="sk-SK" altLang="en-US" sz="1800">
              <a:latin typeface="Arial" panose="020B0604020202020204" pitchFamily="34" charset="0"/>
            </a:endParaRPr>
          </a:p>
        </p:txBody>
      </p:sp>
      <p:sp>
        <p:nvSpPr>
          <p:cNvPr id="28775" name="Rectangle 123">
            <a:extLst>
              <a:ext uri="{FF2B5EF4-FFF2-40B4-BE49-F238E27FC236}">
                <a16:creationId xmlns:a16="http://schemas.microsoft.com/office/drawing/2014/main" id="{515E5C8A-ACD6-46B6-BB89-3401B9A16289}"/>
              </a:ext>
            </a:extLst>
          </p:cNvPr>
          <p:cNvSpPr>
            <a:spLocks noChangeArrowheads="1"/>
          </p:cNvSpPr>
          <p:nvPr/>
        </p:nvSpPr>
        <p:spPr bwMode="auto">
          <a:xfrm>
            <a:off x="6380163" y="522605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76" name="Rectangle 124">
            <a:extLst>
              <a:ext uri="{FF2B5EF4-FFF2-40B4-BE49-F238E27FC236}">
                <a16:creationId xmlns:a16="http://schemas.microsoft.com/office/drawing/2014/main" id="{9C10D5D7-24C7-4564-997B-2338A25A3363}"/>
              </a:ext>
            </a:extLst>
          </p:cNvPr>
          <p:cNvSpPr>
            <a:spLocks noChangeArrowheads="1"/>
          </p:cNvSpPr>
          <p:nvPr/>
        </p:nvSpPr>
        <p:spPr bwMode="auto">
          <a:xfrm>
            <a:off x="8266113" y="3790950"/>
            <a:ext cx="427037"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77" name="Rectangle 125">
            <a:extLst>
              <a:ext uri="{FF2B5EF4-FFF2-40B4-BE49-F238E27FC236}">
                <a16:creationId xmlns:a16="http://schemas.microsoft.com/office/drawing/2014/main" id="{A9BF6A30-E40A-4EDD-B600-1FE5B76E39C2}"/>
              </a:ext>
            </a:extLst>
          </p:cNvPr>
          <p:cNvSpPr>
            <a:spLocks noChangeArrowheads="1"/>
          </p:cNvSpPr>
          <p:nvPr/>
        </p:nvSpPr>
        <p:spPr bwMode="auto">
          <a:xfrm>
            <a:off x="8412163" y="3848100"/>
            <a:ext cx="698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a:t>
            </a:r>
            <a:endParaRPr lang="sk-SK" altLang="en-US" sz="1800">
              <a:latin typeface="Arial" panose="020B0604020202020204" pitchFamily="34" charset="0"/>
            </a:endParaRPr>
          </a:p>
        </p:txBody>
      </p:sp>
      <p:sp>
        <p:nvSpPr>
          <p:cNvPr id="28778" name="Rectangle 126">
            <a:extLst>
              <a:ext uri="{FF2B5EF4-FFF2-40B4-BE49-F238E27FC236}">
                <a16:creationId xmlns:a16="http://schemas.microsoft.com/office/drawing/2014/main" id="{95595D51-E552-4F72-A52E-67CF2725FE47}"/>
              </a:ext>
            </a:extLst>
          </p:cNvPr>
          <p:cNvSpPr>
            <a:spLocks noChangeArrowheads="1"/>
          </p:cNvSpPr>
          <p:nvPr/>
        </p:nvSpPr>
        <p:spPr bwMode="auto">
          <a:xfrm>
            <a:off x="8480425" y="3848100"/>
            <a:ext cx="6985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0</a:t>
            </a:r>
            <a:endParaRPr lang="sk-SK" altLang="en-US" sz="1800">
              <a:latin typeface="Arial" panose="020B0604020202020204" pitchFamily="34" charset="0"/>
            </a:endParaRPr>
          </a:p>
        </p:txBody>
      </p:sp>
      <p:sp>
        <p:nvSpPr>
          <p:cNvPr id="28779" name="Rectangle 127">
            <a:extLst>
              <a:ext uri="{FF2B5EF4-FFF2-40B4-BE49-F238E27FC236}">
                <a16:creationId xmlns:a16="http://schemas.microsoft.com/office/drawing/2014/main" id="{DAB34AF6-283B-42C0-943D-5147BFBA122B}"/>
              </a:ext>
            </a:extLst>
          </p:cNvPr>
          <p:cNvSpPr>
            <a:spLocks noChangeArrowheads="1"/>
          </p:cNvSpPr>
          <p:nvPr/>
        </p:nvSpPr>
        <p:spPr bwMode="auto">
          <a:xfrm>
            <a:off x="8547100" y="3848100"/>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80" name="Rectangle 128">
            <a:extLst>
              <a:ext uri="{FF2B5EF4-FFF2-40B4-BE49-F238E27FC236}">
                <a16:creationId xmlns:a16="http://schemas.microsoft.com/office/drawing/2014/main" id="{405D5B74-6F1C-413A-9B97-14AD284E5494}"/>
              </a:ext>
            </a:extLst>
          </p:cNvPr>
          <p:cNvSpPr>
            <a:spLocks noChangeArrowheads="1"/>
          </p:cNvSpPr>
          <p:nvPr/>
        </p:nvSpPr>
        <p:spPr bwMode="auto">
          <a:xfrm>
            <a:off x="7839075" y="4537075"/>
            <a:ext cx="427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81" name="Rectangle 129">
            <a:extLst>
              <a:ext uri="{FF2B5EF4-FFF2-40B4-BE49-F238E27FC236}">
                <a16:creationId xmlns:a16="http://schemas.microsoft.com/office/drawing/2014/main" id="{1513391E-335D-4EFC-B2E3-A59199F0ED4C}"/>
              </a:ext>
            </a:extLst>
          </p:cNvPr>
          <p:cNvSpPr>
            <a:spLocks noChangeArrowheads="1"/>
          </p:cNvSpPr>
          <p:nvPr/>
        </p:nvSpPr>
        <p:spPr bwMode="auto">
          <a:xfrm>
            <a:off x="7985125" y="4594225"/>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82" name="Rectangle 130">
            <a:extLst>
              <a:ext uri="{FF2B5EF4-FFF2-40B4-BE49-F238E27FC236}">
                <a16:creationId xmlns:a16="http://schemas.microsoft.com/office/drawing/2014/main" id="{D8872C12-4C2D-4D67-839E-1486D4E55635}"/>
              </a:ext>
            </a:extLst>
          </p:cNvPr>
          <p:cNvSpPr>
            <a:spLocks noChangeArrowheads="1"/>
          </p:cNvSpPr>
          <p:nvPr/>
        </p:nvSpPr>
        <p:spPr bwMode="auto">
          <a:xfrm>
            <a:off x="8120063" y="4594225"/>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83" name="Rectangle 131">
            <a:extLst>
              <a:ext uri="{FF2B5EF4-FFF2-40B4-BE49-F238E27FC236}">
                <a16:creationId xmlns:a16="http://schemas.microsoft.com/office/drawing/2014/main" id="{5B571889-8574-4395-84B3-D84B34AE4DDE}"/>
              </a:ext>
            </a:extLst>
          </p:cNvPr>
          <p:cNvSpPr>
            <a:spLocks noChangeArrowheads="1"/>
          </p:cNvSpPr>
          <p:nvPr/>
        </p:nvSpPr>
        <p:spPr bwMode="auto">
          <a:xfrm>
            <a:off x="7839075" y="5186363"/>
            <a:ext cx="427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84" name="Rectangle 132">
            <a:extLst>
              <a:ext uri="{FF2B5EF4-FFF2-40B4-BE49-F238E27FC236}">
                <a16:creationId xmlns:a16="http://schemas.microsoft.com/office/drawing/2014/main" id="{BB78F93A-66C9-4228-8107-5F8B414531AF}"/>
              </a:ext>
            </a:extLst>
          </p:cNvPr>
          <p:cNvSpPr>
            <a:spLocks noChangeArrowheads="1"/>
          </p:cNvSpPr>
          <p:nvPr/>
        </p:nvSpPr>
        <p:spPr bwMode="auto">
          <a:xfrm>
            <a:off x="7985125" y="5243513"/>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85" name="Rectangle 133">
            <a:extLst>
              <a:ext uri="{FF2B5EF4-FFF2-40B4-BE49-F238E27FC236}">
                <a16:creationId xmlns:a16="http://schemas.microsoft.com/office/drawing/2014/main" id="{CCF542FA-7747-44D1-9DA7-0EAA5C81671C}"/>
              </a:ext>
            </a:extLst>
          </p:cNvPr>
          <p:cNvSpPr>
            <a:spLocks noChangeArrowheads="1"/>
          </p:cNvSpPr>
          <p:nvPr/>
        </p:nvSpPr>
        <p:spPr bwMode="auto">
          <a:xfrm>
            <a:off x="8120063" y="524351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sp>
        <p:nvSpPr>
          <p:cNvPr id="28786" name="Rectangle 134">
            <a:extLst>
              <a:ext uri="{FF2B5EF4-FFF2-40B4-BE49-F238E27FC236}">
                <a16:creationId xmlns:a16="http://schemas.microsoft.com/office/drawing/2014/main" id="{019AD1FE-C611-41B5-A6B1-3F8EC8D0BA60}"/>
              </a:ext>
            </a:extLst>
          </p:cNvPr>
          <p:cNvSpPr>
            <a:spLocks noChangeArrowheads="1"/>
          </p:cNvSpPr>
          <p:nvPr/>
        </p:nvSpPr>
        <p:spPr bwMode="auto">
          <a:xfrm>
            <a:off x="8372475" y="5186363"/>
            <a:ext cx="427038"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8787" name="Rectangle 135">
            <a:extLst>
              <a:ext uri="{FF2B5EF4-FFF2-40B4-BE49-F238E27FC236}">
                <a16:creationId xmlns:a16="http://schemas.microsoft.com/office/drawing/2014/main" id="{B495E079-43A9-4972-BDA6-632F637F65C0}"/>
              </a:ext>
            </a:extLst>
          </p:cNvPr>
          <p:cNvSpPr>
            <a:spLocks noChangeArrowheads="1"/>
          </p:cNvSpPr>
          <p:nvPr/>
        </p:nvSpPr>
        <p:spPr bwMode="auto">
          <a:xfrm>
            <a:off x="8518525" y="5243513"/>
            <a:ext cx="1397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90</a:t>
            </a:r>
            <a:endParaRPr lang="sk-SK" altLang="en-US" sz="1800">
              <a:latin typeface="Arial" panose="020B0604020202020204" pitchFamily="34" charset="0"/>
            </a:endParaRPr>
          </a:p>
        </p:txBody>
      </p:sp>
      <p:sp>
        <p:nvSpPr>
          <p:cNvPr id="28788" name="Rectangle 136">
            <a:extLst>
              <a:ext uri="{FF2B5EF4-FFF2-40B4-BE49-F238E27FC236}">
                <a16:creationId xmlns:a16="http://schemas.microsoft.com/office/drawing/2014/main" id="{1474CAC3-222A-47F0-972C-8CC00E037068}"/>
              </a:ext>
            </a:extLst>
          </p:cNvPr>
          <p:cNvSpPr>
            <a:spLocks noChangeArrowheads="1"/>
          </p:cNvSpPr>
          <p:nvPr/>
        </p:nvSpPr>
        <p:spPr bwMode="auto">
          <a:xfrm>
            <a:off x="8653463" y="5243513"/>
            <a:ext cx="3492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100">
                <a:solidFill>
                  <a:srgbClr val="000000"/>
                </a:solidFill>
              </a:rPr>
              <a:t> </a:t>
            </a:r>
            <a:endParaRPr lang="sk-SK" altLang="en-US" sz="1800">
              <a:latin typeface="Arial" panose="020B0604020202020204" pitchFamily="34" charset="0"/>
            </a:endParaRPr>
          </a:p>
        </p:txBody>
      </p:sp>
      <p:grpSp>
        <p:nvGrpSpPr>
          <p:cNvPr id="28789" name="Group 139">
            <a:extLst>
              <a:ext uri="{FF2B5EF4-FFF2-40B4-BE49-F238E27FC236}">
                <a16:creationId xmlns:a16="http://schemas.microsoft.com/office/drawing/2014/main" id="{4CFCE4D7-B99E-4F86-9157-0B13A71D4BA4}"/>
              </a:ext>
            </a:extLst>
          </p:cNvPr>
          <p:cNvGrpSpPr>
            <a:grpSpLocks/>
          </p:cNvGrpSpPr>
          <p:nvPr/>
        </p:nvGrpSpPr>
        <p:grpSpPr bwMode="auto">
          <a:xfrm>
            <a:off x="6132513" y="2840038"/>
            <a:ext cx="1919287" cy="1704975"/>
            <a:chOff x="3863" y="1789"/>
            <a:chExt cx="1209" cy="1074"/>
          </a:xfrm>
        </p:grpSpPr>
        <p:sp>
          <p:nvSpPr>
            <p:cNvPr id="28803" name="Line 137">
              <a:extLst>
                <a:ext uri="{FF2B5EF4-FFF2-40B4-BE49-F238E27FC236}">
                  <a16:creationId xmlns:a16="http://schemas.microsoft.com/office/drawing/2014/main" id="{8D9EBDDD-05DA-45B5-BC63-643161371F55}"/>
                </a:ext>
              </a:extLst>
            </p:cNvPr>
            <p:cNvSpPr>
              <a:spLocks noChangeShapeType="1"/>
            </p:cNvSpPr>
            <p:nvPr/>
          </p:nvSpPr>
          <p:spPr bwMode="auto">
            <a:xfrm>
              <a:off x="3863" y="1789"/>
              <a:ext cx="1156" cy="10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804" name="Freeform 138">
              <a:extLst>
                <a:ext uri="{FF2B5EF4-FFF2-40B4-BE49-F238E27FC236}">
                  <a16:creationId xmlns:a16="http://schemas.microsoft.com/office/drawing/2014/main" id="{B1673BAE-2773-4C8E-B44D-2E4B3F859A20}"/>
                </a:ext>
              </a:extLst>
            </p:cNvPr>
            <p:cNvSpPr>
              <a:spLocks/>
            </p:cNvSpPr>
            <p:nvPr/>
          </p:nvSpPr>
          <p:spPr bwMode="auto">
            <a:xfrm>
              <a:off x="4993" y="2788"/>
              <a:ext cx="79" cy="75"/>
            </a:xfrm>
            <a:custGeom>
              <a:avLst/>
              <a:gdLst>
                <a:gd name="T0" fmla="*/ 0 w 79"/>
                <a:gd name="T1" fmla="*/ 55 h 75"/>
                <a:gd name="T2" fmla="*/ 79 w 79"/>
                <a:gd name="T3" fmla="*/ 75 h 75"/>
                <a:gd name="T4" fmla="*/ 48 w 79"/>
                <a:gd name="T5" fmla="*/ 0 h 75"/>
                <a:gd name="T6" fmla="*/ 0 w 79"/>
                <a:gd name="T7" fmla="*/ 55 h 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 h="75">
                  <a:moveTo>
                    <a:pt x="0" y="55"/>
                  </a:moveTo>
                  <a:lnTo>
                    <a:pt x="79" y="75"/>
                  </a:lnTo>
                  <a:lnTo>
                    <a:pt x="48" y="0"/>
                  </a:lnTo>
                  <a:lnTo>
                    <a:pt x="0"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790" name="Group 142">
            <a:extLst>
              <a:ext uri="{FF2B5EF4-FFF2-40B4-BE49-F238E27FC236}">
                <a16:creationId xmlns:a16="http://schemas.microsoft.com/office/drawing/2014/main" id="{D3C42087-6070-4892-A07A-0A9AD38C662B}"/>
              </a:ext>
            </a:extLst>
          </p:cNvPr>
          <p:cNvGrpSpPr>
            <a:grpSpLocks/>
          </p:cNvGrpSpPr>
          <p:nvPr/>
        </p:nvGrpSpPr>
        <p:grpSpPr bwMode="auto">
          <a:xfrm>
            <a:off x="8529638" y="2935288"/>
            <a:ext cx="115887" cy="866775"/>
            <a:chOff x="5373" y="1849"/>
            <a:chExt cx="73" cy="546"/>
          </a:xfrm>
        </p:grpSpPr>
        <p:sp>
          <p:nvSpPr>
            <p:cNvPr id="28801" name="Line 140">
              <a:extLst>
                <a:ext uri="{FF2B5EF4-FFF2-40B4-BE49-F238E27FC236}">
                  <a16:creationId xmlns:a16="http://schemas.microsoft.com/office/drawing/2014/main" id="{29F702A8-2EBD-4D09-BC19-B7378FD31AEA}"/>
                </a:ext>
              </a:extLst>
            </p:cNvPr>
            <p:cNvSpPr>
              <a:spLocks noChangeShapeType="1"/>
            </p:cNvSpPr>
            <p:nvPr/>
          </p:nvSpPr>
          <p:spPr bwMode="auto">
            <a:xfrm>
              <a:off x="5409" y="1849"/>
              <a:ext cx="1" cy="47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802" name="Freeform 141">
              <a:extLst>
                <a:ext uri="{FF2B5EF4-FFF2-40B4-BE49-F238E27FC236}">
                  <a16:creationId xmlns:a16="http://schemas.microsoft.com/office/drawing/2014/main" id="{BDBA0043-20B6-4418-817A-00E5C54AA2A3}"/>
                </a:ext>
              </a:extLst>
            </p:cNvPr>
            <p:cNvSpPr>
              <a:spLocks/>
            </p:cNvSpPr>
            <p:nvPr/>
          </p:nvSpPr>
          <p:spPr bwMode="auto">
            <a:xfrm>
              <a:off x="5373" y="2321"/>
              <a:ext cx="73" cy="74"/>
            </a:xfrm>
            <a:custGeom>
              <a:avLst/>
              <a:gdLst>
                <a:gd name="T0" fmla="*/ 0 w 73"/>
                <a:gd name="T1" fmla="*/ 0 h 74"/>
                <a:gd name="T2" fmla="*/ 37 w 73"/>
                <a:gd name="T3" fmla="*/ 74 h 74"/>
                <a:gd name="T4" fmla="*/ 73 w 73"/>
                <a:gd name="T5" fmla="*/ 0 h 74"/>
                <a:gd name="T6" fmla="*/ 0 w 73"/>
                <a:gd name="T7" fmla="*/ 0 h 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3" h="74">
                  <a:moveTo>
                    <a:pt x="0" y="0"/>
                  </a:moveTo>
                  <a:lnTo>
                    <a:pt x="37" y="74"/>
                  </a:lnTo>
                  <a:lnTo>
                    <a:pt x="7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8791" name="Line 143">
            <a:extLst>
              <a:ext uri="{FF2B5EF4-FFF2-40B4-BE49-F238E27FC236}">
                <a16:creationId xmlns:a16="http://schemas.microsoft.com/office/drawing/2014/main" id="{05452EB7-226E-4A71-92BA-2509A875DD96}"/>
              </a:ext>
            </a:extLst>
          </p:cNvPr>
          <p:cNvSpPr>
            <a:spLocks noChangeShapeType="1"/>
          </p:cNvSpPr>
          <p:nvPr/>
        </p:nvSpPr>
        <p:spPr bwMode="auto">
          <a:xfrm>
            <a:off x="5705475" y="5575300"/>
            <a:ext cx="3094038" cy="158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92" name="Freeform 144">
            <a:extLst>
              <a:ext uri="{FF2B5EF4-FFF2-40B4-BE49-F238E27FC236}">
                <a16:creationId xmlns:a16="http://schemas.microsoft.com/office/drawing/2014/main" id="{C9E88D42-45FB-4BEB-B244-A2171891063F}"/>
              </a:ext>
            </a:extLst>
          </p:cNvPr>
          <p:cNvSpPr>
            <a:spLocks/>
          </p:cNvSpPr>
          <p:nvPr/>
        </p:nvSpPr>
        <p:spPr bwMode="auto">
          <a:xfrm>
            <a:off x="4959350" y="1916113"/>
            <a:ext cx="106363" cy="390525"/>
          </a:xfrm>
          <a:custGeom>
            <a:avLst/>
            <a:gdLst>
              <a:gd name="T0" fmla="*/ 0 w 67"/>
              <a:gd name="T1" fmla="*/ 2147483646 h 246"/>
              <a:gd name="T2" fmla="*/ 2147483646 w 67"/>
              <a:gd name="T3" fmla="*/ 2147483646 h 246"/>
              <a:gd name="T4" fmla="*/ 2147483646 w 67"/>
              <a:gd name="T5" fmla="*/ 0 h 246"/>
              <a:gd name="T6" fmla="*/ 2147483646 w 67"/>
              <a:gd name="T7" fmla="*/ 0 h 246"/>
              <a:gd name="T8" fmla="*/ 2147483646 w 67"/>
              <a:gd name="T9" fmla="*/ 2147483646 h 246"/>
              <a:gd name="T10" fmla="*/ 2147483646 w 67"/>
              <a:gd name="T11" fmla="*/ 2147483646 h 246"/>
              <a:gd name="T12" fmla="*/ 2147483646 w 67"/>
              <a:gd name="T13" fmla="*/ 2147483646 h 246"/>
              <a:gd name="T14" fmla="*/ 0 w 67"/>
              <a:gd name="T15" fmla="*/ 2147483646 h 2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 h="246">
                <a:moveTo>
                  <a:pt x="0" y="184"/>
                </a:moveTo>
                <a:lnTo>
                  <a:pt x="16" y="184"/>
                </a:lnTo>
                <a:lnTo>
                  <a:pt x="16" y="0"/>
                </a:lnTo>
                <a:lnTo>
                  <a:pt x="50" y="0"/>
                </a:lnTo>
                <a:lnTo>
                  <a:pt x="50" y="184"/>
                </a:lnTo>
                <a:lnTo>
                  <a:pt x="67" y="184"/>
                </a:lnTo>
                <a:lnTo>
                  <a:pt x="33" y="246"/>
                </a:lnTo>
                <a:lnTo>
                  <a:pt x="0" y="184"/>
                </a:lnTo>
                <a:close/>
              </a:path>
            </a:pathLst>
          </a:custGeom>
          <a:solidFill>
            <a:srgbClr val="FFFFFF"/>
          </a:solidFill>
          <a:ln w="11113">
            <a:solidFill>
              <a:srgbClr val="000000"/>
            </a:solidFill>
            <a:prstDash val="solid"/>
            <a:round/>
            <a:headEnd/>
            <a:tailEnd/>
          </a:ln>
        </p:spPr>
        <p:txBody>
          <a:bodyPr/>
          <a:lstStyle/>
          <a:p>
            <a:endParaRPr lang="sk-SK"/>
          </a:p>
        </p:txBody>
      </p:sp>
      <p:sp>
        <p:nvSpPr>
          <p:cNvPr id="28793" name="Freeform 145">
            <a:extLst>
              <a:ext uri="{FF2B5EF4-FFF2-40B4-BE49-F238E27FC236}">
                <a16:creationId xmlns:a16="http://schemas.microsoft.com/office/drawing/2014/main" id="{C1B84FCD-CF83-4563-B090-CB637A4F98E5}"/>
              </a:ext>
            </a:extLst>
          </p:cNvPr>
          <p:cNvSpPr>
            <a:spLocks/>
          </p:cNvSpPr>
          <p:nvPr/>
        </p:nvSpPr>
        <p:spPr bwMode="auto">
          <a:xfrm>
            <a:off x="4968875" y="2994025"/>
            <a:ext cx="107950" cy="747713"/>
          </a:xfrm>
          <a:custGeom>
            <a:avLst/>
            <a:gdLst>
              <a:gd name="T0" fmla="*/ 0 w 68"/>
              <a:gd name="T1" fmla="*/ 2147483646 h 471"/>
              <a:gd name="T2" fmla="*/ 2147483646 w 68"/>
              <a:gd name="T3" fmla="*/ 2147483646 h 471"/>
              <a:gd name="T4" fmla="*/ 2147483646 w 68"/>
              <a:gd name="T5" fmla="*/ 0 h 471"/>
              <a:gd name="T6" fmla="*/ 2147483646 w 68"/>
              <a:gd name="T7" fmla="*/ 0 h 471"/>
              <a:gd name="T8" fmla="*/ 2147483646 w 68"/>
              <a:gd name="T9" fmla="*/ 2147483646 h 471"/>
              <a:gd name="T10" fmla="*/ 2147483646 w 68"/>
              <a:gd name="T11" fmla="*/ 2147483646 h 471"/>
              <a:gd name="T12" fmla="*/ 2147483646 w 68"/>
              <a:gd name="T13" fmla="*/ 2147483646 h 471"/>
              <a:gd name="T14" fmla="*/ 0 w 68"/>
              <a:gd name="T15" fmla="*/ 2147483646 h 4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 h="471">
                <a:moveTo>
                  <a:pt x="0" y="353"/>
                </a:moveTo>
                <a:lnTo>
                  <a:pt x="17" y="353"/>
                </a:lnTo>
                <a:lnTo>
                  <a:pt x="17" y="0"/>
                </a:lnTo>
                <a:lnTo>
                  <a:pt x="51" y="0"/>
                </a:lnTo>
                <a:lnTo>
                  <a:pt x="51" y="353"/>
                </a:lnTo>
                <a:lnTo>
                  <a:pt x="68" y="353"/>
                </a:lnTo>
                <a:lnTo>
                  <a:pt x="34" y="471"/>
                </a:lnTo>
                <a:lnTo>
                  <a:pt x="0" y="353"/>
                </a:lnTo>
                <a:close/>
              </a:path>
            </a:pathLst>
          </a:custGeom>
          <a:solidFill>
            <a:srgbClr val="FFFFFF"/>
          </a:solidFill>
          <a:ln w="11113">
            <a:solidFill>
              <a:srgbClr val="000000"/>
            </a:solidFill>
            <a:prstDash val="solid"/>
            <a:round/>
            <a:headEnd/>
            <a:tailEnd/>
          </a:ln>
        </p:spPr>
        <p:txBody>
          <a:bodyPr/>
          <a:lstStyle/>
          <a:p>
            <a:endParaRPr lang="sk-SK"/>
          </a:p>
        </p:txBody>
      </p:sp>
      <p:sp>
        <p:nvSpPr>
          <p:cNvPr id="28794" name="Freeform 146">
            <a:extLst>
              <a:ext uri="{FF2B5EF4-FFF2-40B4-BE49-F238E27FC236}">
                <a16:creationId xmlns:a16="http://schemas.microsoft.com/office/drawing/2014/main" id="{954C6238-1346-4937-8965-6D0B230DE6F8}"/>
              </a:ext>
            </a:extLst>
          </p:cNvPr>
          <p:cNvSpPr>
            <a:spLocks/>
          </p:cNvSpPr>
          <p:nvPr/>
        </p:nvSpPr>
        <p:spPr bwMode="auto">
          <a:xfrm>
            <a:off x="4959350" y="4440238"/>
            <a:ext cx="106363" cy="852487"/>
          </a:xfrm>
          <a:custGeom>
            <a:avLst/>
            <a:gdLst>
              <a:gd name="T0" fmla="*/ 0 w 67"/>
              <a:gd name="T1" fmla="*/ 2147483646 h 537"/>
              <a:gd name="T2" fmla="*/ 2147483646 w 67"/>
              <a:gd name="T3" fmla="*/ 2147483646 h 537"/>
              <a:gd name="T4" fmla="*/ 2147483646 w 67"/>
              <a:gd name="T5" fmla="*/ 0 h 537"/>
              <a:gd name="T6" fmla="*/ 2147483646 w 67"/>
              <a:gd name="T7" fmla="*/ 0 h 537"/>
              <a:gd name="T8" fmla="*/ 2147483646 w 67"/>
              <a:gd name="T9" fmla="*/ 2147483646 h 537"/>
              <a:gd name="T10" fmla="*/ 2147483646 w 67"/>
              <a:gd name="T11" fmla="*/ 2147483646 h 537"/>
              <a:gd name="T12" fmla="*/ 2147483646 w 67"/>
              <a:gd name="T13" fmla="*/ 2147483646 h 537"/>
              <a:gd name="T14" fmla="*/ 0 w 67"/>
              <a:gd name="T15" fmla="*/ 2147483646 h 5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 h="537">
                <a:moveTo>
                  <a:pt x="0" y="403"/>
                </a:moveTo>
                <a:lnTo>
                  <a:pt x="16" y="403"/>
                </a:lnTo>
                <a:lnTo>
                  <a:pt x="16" y="0"/>
                </a:lnTo>
                <a:lnTo>
                  <a:pt x="50" y="0"/>
                </a:lnTo>
                <a:lnTo>
                  <a:pt x="50" y="403"/>
                </a:lnTo>
                <a:lnTo>
                  <a:pt x="67" y="403"/>
                </a:lnTo>
                <a:lnTo>
                  <a:pt x="33" y="537"/>
                </a:lnTo>
                <a:lnTo>
                  <a:pt x="0" y="403"/>
                </a:lnTo>
                <a:close/>
              </a:path>
            </a:pathLst>
          </a:custGeom>
          <a:solidFill>
            <a:srgbClr val="FFFFFF"/>
          </a:solidFill>
          <a:ln w="11113">
            <a:solidFill>
              <a:srgbClr val="000000"/>
            </a:solidFill>
            <a:prstDash val="solid"/>
            <a:round/>
            <a:headEnd/>
            <a:tailEnd/>
          </a:ln>
        </p:spPr>
        <p:txBody>
          <a:bodyPr/>
          <a:lstStyle/>
          <a:p>
            <a:endParaRPr lang="sk-SK"/>
          </a:p>
        </p:txBody>
      </p:sp>
      <p:sp>
        <p:nvSpPr>
          <p:cNvPr id="28795" name="Line 147">
            <a:extLst>
              <a:ext uri="{FF2B5EF4-FFF2-40B4-BE49-F238E27FC236}">
                <a16:creationId xmlns:a16="http://schemas.microsoft.com/office/drawing/2014/main" id="{B60FDC7E-4442-4E08-B187-0BD0BAAC9B60}"/>
              </a:ext>
            </a:extLst>
          </p:cNvPr>
          <p:cNvSpPr>
            <a:spLocks noChangeShapeType="1"/>
          </p:cNvSpPr>
          <p:nvPr/>
        </p:nvSpPr>
        <p:spPr bwMode="auto">
          <a:xfrm>
            <a:off x="8266113" y="3033713"/>
            <a:ext cx="1587" cy="254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96" name="Line 148">
            <a:extLst>
              <a:ext uri="{FF2B5EF4-FFF2-40B4-BE49-F238E27FC236}">
                <a16:creationId xmlns:a16="http://schemas.microsoft.com/office/drawing/2014/main" id="{4192DBA7-3C6B-43B9-ABD3-3D5632013CA6}"/>
              </a:ext>
            </a:extLst>
          </p:cNvPr>
          <p:cNvSpPr>
            <a:spLocks noChangeShapeType="1"/>
          </p:cNvSpPr>
          <p:nvPr/>
        </p:nvSpPr>
        <p:spPr bwMode="auto">
          <a:xfrm>
            <a:off x="7732713" y="3024188"/>
            <a:ext cx="1587" cy="25511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97" name="Line 149">
            <a:extLst>
              <a:ext uri="{FF2B5EF4-FFF2-40B4-BE49-F238E27FC236}">
                <a16:creationId xmlns:a16="http://schemas.microsoft.com/office/drawing/2014/main" id="{5C51D469-3FD9-4988-8079-ED7C5B46AB11}"/>
              </a:ext>
            </a:extLst>
          </p:cNvPr>
          <p:cNvSpPr>
            <a:spLocks noChangeShapeType="1"/>
          </p:cNvSpPr>
          <p:nvPr/>
        </p:nvSpPr>
        <p:spPr bwMode="auto">
          <a:xfrm>
            <a:off x="5705475" y="3460750"/>
            <a:ext cx="3094038" cy="158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798" name="Group 152">
            <a:extLst>
              <a:ext uri="{FF2B5EF4-FFF2-40B4-BE49-F238E27FC236}">
                <a16:creationId xmlns:a16="http://schemas.microsoft.com/office/drawing/2014/main" id="{4E59A9FC-A58D-45EC-A8E3-F8B068FDB54A}"/>
              </a:ext>
            </a:extLst>
          </p:cNvPr>
          <p:cNvGrpSpPr>
            <a:grpSpLocks/>
          </p:cNvGrpSpPr>
          <p:nvPr/>
        </p:nvGrpSpPr>
        <p:grpSpPr bwMode="auto">
          <a:xfrm>
            <a:off x="4238625" y="3043238"/>
            <a:ext cx="346075" cy="2290762"/>
            <a:chOff x="2670" y="1917"/>
            <a:chExt cx="218" cy="1443"/>
          </a:xfrm>
        </p:grpSpPr>
        <p:sp>
          <p:nvSpPr>
            <p:cNvPr id="28799" name="Freeform 150">
              <a:extLst>
                <a:ext uri="{FF2B5EF4-FFF2-40B4-BE49-F238E27FC236}">
                  <a16:creationId xmlns:a16="http://schemas.microsoft.com/office/drawing/2014/main" id="{7C6E2A1E-3D3C-4171-BB37-EE5325517BC3}"/>
                </a:ext>
              </a:extLst>
            </p:cNvPr>
            <p:cNvSpPr>
              <a:spLocks/>
            </p:cNvSpPr>
            <p:nvPr/>
          </p:nvSpPr>
          <p:spPr bwMode="auto">
            <a:xfrm>
              <a:off x="2670" y="1917"/>
              <a:ext cx="211" cy="1373"/>
            </a:xfrm>
            <a:custGeom>
              <a:avLst/>
              <a:gdLst>
                <a:gd name="T0" fmla="*/ 211 w 211"/>
                <a:gd name="T1" fmla="*/ 0 h 1373"/>
                <a:gd name="T2" fmla="*/ 105 w 211"/>
                <a:gd name="T3" fmla="*/ 211 h 1373"/>
                <a:gd name="T4" fmla="*/ 19 w 211"/>
                <a:gd name="T5" fmla="*/ 389 h 1373"/>
                <a:gd name="T6" fmla="*/ 0 w 211"/>
                <a:gd name="T7" fmla="*/ 692 h 1373"/>
                <a:gd name="T8" fmla="*/ 32 w 211"/>
                <a:gd name="T9" fmla="*/ 995 h 1373"/>
                <a:gd name="T10" fmla="*/ 181 w 211"/>
                <a:gd name="T11" fmla="*/ 1373 h 137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73">
                  <a:moveTo>
                    <a:pt x="211" y="0"/>
                  </a:moveTo>
                  <a:lnTo>
                    <a:pt x="105" y="211"/>
                  </a:lnTo>
                  <a:lnTo>
                    <a:pt x="19" y="389"/>
                  </a:lnTo>
                  <a:lnTo>
                    <a:pt x="0" y="692"/>
                  </a:lnTo>
                  <a:lnTo>
                    <a:pt x="32" y="995"/>
                  </a:lnTo>
                  <a:lnTo>
                    <a:pt x="181" y="137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28800" name="Freeform 151">
              <a:extLst>
                <a:ext uri="{FF2B5EF4-FFF2-40B4-BE49-F238E27FC236}">
                  <a16:creationId xmlns:a16="http://schemas.microsoft.com/office/drawing/2014/main" id="{B9C59894-7B69-4E81-B5D0-F3977FF4EA33}"/>
                </a:ext>
              </a:extLst>
            </p:cNvPr>
            <p:cNvSpPr>
              <a:spLocks/>
            </p:cNvSpPr>
            <p:nvPr/>
          </p:nvSpPr>
          <p:spPr bwMode="auto">
            <a:xfrm>
              <a:off x="2814" y="3273"/>
              <a:ext cx="74" cy="87"/>
            </a:xfrm>
            <a:custGeom>
              <a:avLst/>
              <a:gdLst>
                <a:gd name="T0" fmla="*/ 0 w 74"/>
                <a:gd name="T1" fmla="*/ 29 h 87"/>
                <a:gd name="T2" fmla="*/ 67 w 74"/>
                <a:gd name="T3" fmla="*/ 87 h 87"/>
                <a:gd name="T4" fmla="*/ 74 w 74"/>
                <a:gd name="T5" fmla="*/ 0 h 87"/>
                <a:gd name="T6" fmla="*/ 0 w 74"/>
                <a:gd name="T7" fmla="*/ 29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87">
                  <a:moveTo>
                    <a:pt x="0" y="29"/>
                  </a:moveTo>
                  <a:lnTo>
                    <a:pt x="67" y="87"/>
                  </a:lnTo>
                  <a:lnTo>
                    <a:pt x="74" y="0"/>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mc:AlternateContent xmlns:mc="http://schemas.openxmlformats.org/markup-compatibility/2006" xmlns:p14="http://schemas.microsoft.com/office/powerpoint/2010/main">
    <mc:Choice Requires="p14">
      <p:transition spd="slow" p14:dur="2000" advTm="166965"/>
    </mc:Choice>
    <mc:Fallback xmlns="">
      <p:transition spd="slow" advTm="16696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D85262B-BD39-41A3-A43F-1DFE2A0C3BDA}"/>
              </a:ext>
            </a:extLst>
          </p:cNvPr>
          <p:cNvSpPr>
            <a:spLocks noGrp="1"/>
          </p:cNvSpPr>
          <p:nvPr>
            <p:ph type="ftr" sz="quarter" idx="11"/>
          </p:nvPr>
        </p:nvSpPr>
        <p:spPr/>
        <p:txBody>
          <a:bodyPr/>
          <a:lstStyle/>
          <a:p>
            <a:pPr>
              <a:defRPr/>
            </a:pPr>
            <a:r>
              <a:rPr lang="sk-SK"/>
              <a:t>Princípy účtovníctva</a:t>
            </a:r>
          </a:p>
        </p:txBody>
      </p:sp>
      <p:sp>
        <p:nvSpPr>
          <p:cNvPr id="30723" name="Zástupný symbol čísla snímky 5">
            <a:extLst>
              <a:ext uri="{FF2B5EF4-FFF2-40B4-BE49-F238E27FC236}">
                <a16:creationId xmlns:a16="http://schemas.microsoft.com/office/drawing/2014/main" id="{3D280FEA-9796-45E7-8A98-3256269D178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4314DEB2-0826-41F1-ACAF-2B00EFC62E1B}" type="slidenum">
              <a:rPr lang="sk-SK" altLang="sk-SK" sz="1400" smtClean="0"/>
              <a:pPr>
                <a:spcBef>
                  <a:spcPct val="0"/>
                </a:spcBef>
                <a:buFontTx/>
                <a:buNone/>
              </a:pPr>
              <a:t>14</a:t>
            </a:fld>
            <a:endParaRPr lang="sk-SK" altLang="sk-SK" sz="1400"/>
          </a:p>
        </p:txBody>
      </p:sp>
      <p:sp>
        <p:nvSpPr>
          <p:cNvPr id="30724" name="Rectangle 2">
            <a:extLst>
              <a:ext uri="{FF2B5EF4-FFF2-40B4-BE49-F238E27FC236}">
                <a16:creationId xmlns:a16="http://schemas.microsoft.com/office/drawing/2014/main" id="{F7D1A65B-9310-47CD-8E8F-0DA222D44794}"/>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Účtovné doklady</a:t>
            </a:r>
            <a:endParaRPr lang="en-US" altLang="en-US" sz="3200" b="1">
              <a:solidFill>
                <a:srgbClr val="3D1FD3"/>
              </a:solidFill>
            </a:endParaRPr>
          </a:p>
        </p:txBody>
      </p:sp>
      <p:sp>
        <p:nvSpPr>
          <p:cNvPr id="30725" name="Rectangle 3">
            <a:extLst>
              <a:ext uri="{FF2B5EF4-FFF2-40B4-BE49-F238E27FC236}">
                <a16:creationId xmlns:a16="http://schemas.microsoft.com/office/drawing/2014/main" id="{1DC2329F-E6A6-4289-91CB-B7F6A5D6CAB2}"/>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000"/>
              <a:t>Účtovnými dokladmi sú dokumenty, ktorými sa preukazuje existencia a charakteristiky účtovných prípadov. Typický príklad: faktúra (doplnená o údaje vyžadované príslušnou legislatívou)</a:t>
            </a:r>
          </a:p>
          <a:p>
            <a:pPr eaLnBrk="1" hangingPunct="1">
              <a:lnSpc>
                <a:spcPct val="80000"/>
              </a:lnSpc>
            </a:pPr>
            <a:r>
              <a:rPr lang="sk-SK" altLang="en-US" sz="2000"/>
              <a:t>Slovenská legislatíva: Účtovný doklad je preukázateľný </a:t>
            </a:r>
            <a:r>
              <a:rPr lang="sk-SK" altLang="en-US" sz="2000" b="1"/>
              <a:t>účtovný záznam</a:t>
            </a:r>
            <a:r>
              <a:rPr lang="sk-SK" altLang="en-US" sz="2000"/>
              <a:t>, ktorý musí obsahovať:</a:t>
            </a:r>
            <a:endParaRPr lang="sk-SK" altLang="en-US" sz="2000" b="1"/>
          </a:p>
          <a:p>
            <a:pPr lvl="1" eaLnBrk="1" hangingPunct="1">
              <a:lnSpc>
                <a:spcPct val="80000"/>
              </a:lnSpc>
            </a:pPr>
            <a:r>
              <a:rPr lang="sk-SK" altLang="en-US" sz="1800"/>
              <a:t>označenie účtovného dokladu</a:t>
            </a:r>
          </a:p>
          <a:p>
            <a:pPr lvl="1" eaLnBrk="1" hangingPunct="1">
              <a:lnSpc>
                <a:spcPct val="80000"/>
              </a:lnSpc>
            </a:pPr>
            <a:r>
              <a:rPr lang="sk-SK" altLang="en-US" sz="1800"/>
              <a:t>obsah účtovného prípadu a označenie jeho účastníkov</a:t>
            </a:r>
          </a:p>
          <a:p>
            <a:pPr lvl="1" eaLnBrk="1" hangingPunct="1">
              <a:lnSpc>
                <a:spcPct val="80000"/>
              </a:lnSpc>
            </a:pPr>
            <a:r>
              <a:rPr lang="sk-SK" altLang="en-US" sz="1800"/>
              <a:t>peňažnú sumu alebo údaj o cene za mernú jednotku a vyjadrenie množstva</a:t>
            </a:r>
          </a:p>
          <a:p>
            <a:pPr lvl="1" eaLnBrk="1" hangingPunct="1">
              <a:lnSpc>
                <a:spcPct val="80000"/>
              </a:lnSpc>
            </a:pPr>
            <a:r>
              <a:rPr lang="sk-SK" altLang="en-US" sz="1800"/>
              <a:t>dátum vyhotovenia účtovného dokladu</a:t>
            </a:r>
          </a:p>
          <a:p>
            <a:pPr lvl="1" eaLnBrk="1" hangingPunct="1">
              <a:lnSpc>
                <a:spcPct val="80000"/>
              </a:lnSpc>
            </a:pPr>
            <a:r>
              <a:rPr lang="sk-SK" altLang="en-US" sz="1800"/>
              <a:t>dátum uskutočnenia účtovného prípadu</a:t>
            </a:r>
          </a:p>
          <a:p>
            <a:pPr lvl="1" eaLnBrk="1" hangingPunct="1">
              <a:lnSpc>
                <a:spcPct val="80000"/>
              </a:lnSpc>
            </a:pPr>
            <a:r>
              <a:rPr lang="sk-SK" altLang="en-US" sz="1800"/>
              <a:t>podpisový záznam osoby zodpovednej za účtovný prípad a za zaúčtovanie</a:t>
            </a:r>
          </a:p>
          <a:p>
            <a:pPr lvl="1" eaLnBrk="1" hangingPunct="1">
              <a:lnSpc>
                <a:spcPct val="80000"/>
              </a:lnSpc>
            </a:pPr>
            <a:r>
              <a:rPr lang="sk-SK" altLang="en-US" sz="1800"/>
              <a:t>označenie účtov, na ktorých sa účtovný prípad zaúčtuje</a:t>
            </a:r>
          </a:p>
          <a:p>
            <a:pPr eaLnBrk="1" hangingPunct="1">
              <a:lnSpc>
                <a:spcPct val="80000"/>
              </a:lnSpc>
            </a:pPr>
            <a:r>
              <a:rPr lang="sk-SK" altLang="en-US" sz="2000" b="1"/>
              <a:t>Zákon: Účtovný záznam</a:t>
            </a:r>
            <a:r>
              <a:rPr lang="sk-SK" altLang="en-US" sz="2000"/>
              <a:t> je „údaj, ktorý je nositeľom informácie týkajúcej sa predmetu účtovníctva“. </a:t>
            </a:r>
            <a:r>
              <a:rPr lang="sk-SK" altLang="en-US" sz="2000" b="1"/>
              <a:t>Voľne povedané</a:t>
            </a:r>
            <a:r>
              <a:rPr lang="sk-SK" altLang="en-US" sz="2000"/>
              <a:t>: Účtovný záznam je médium so zachytenou informáciou týkajúcou sa predmetu účtovníctva. To médium môže byť popísaný alebo potlačený papier (= „písomná forma“) alebo iné médium s informáciou, ktorá sa dá preniesť na papier (= „technická forma“). Zavedením pojmu účtovného záznamu reagoval zákon na pokrok v technológiách využívaných v účtovníctve</a:t>
            </a:r>
          </a:p>
        </p:txBody>
      </p:sp>
    </p:spTree>
  </p:cSld>
  <p:clrMapOvr>
    <a:masterClrMapping/>
  </p:clrMapOvr>
  <mc:AlternateContent xmlns:mc="http://schemas.openxmlformats.org/markup-compatibility/2006" xmlns:p14="http://schemas.microsoft.com/office/powerpoint/2010/main">
    <mc:Choice Requires="p14">
      <p:transition spd="slow" p14:dur="2000" advTm="245047"/>
    </mc:Choice>
    <mc:Fallback xmlns="">
      <p:transition spd="slow" advTm="24504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8CA37A04-DBCD-4F62-8F87-6541B0793824}"/>
              </a:ext>
            </a:extLst>
          </p:cNvPr>
          <p:cNvSpPr>
            <a:spLocks noGrp="1"/>
          </p:cNvSpPr>
          <p:nvPr>
            <p:ph type="ftr" sz="quarter" idx="11"/>
          </p:nvPr>
        </p:nvSpPr>
        <p:spPr/>
        <p:txBody>
          <a:bodyPr/>
          <a:lstStyle/>
          <a:p>
            <a:pPr>
              <a:defRPr/>
            </a:pPr>
            <a:r>
              <a:rPr lang="sk-SK"/>
              <a:t>Princípy účtovníctva</a:t>
            </a:r>
          </a:p>
        </p:txBody>
      </p:sp>
      <p:sp>
        <p:nvSpPr>
          <p:cNvPr id="32771" name="Zástupný symbol čísla snímky 5">
            <a:extLst>
              <a:ext uri="{FF2B5EF4-FFF2-40B4-BE49-F238E27FC236}">
                <a16:creationId xmlns:a16="http://schemas.microsoft.com/office/drawing/2014/main" id="{46D5CC3D-6673-470F-9849-71DF741B889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BAFB498D-DF33-4316-89B7-D44DA6312D6E}" type="slidenum">
              <a:rPr lang="sk-SK" altLang="sk-SK" sz="1400" smtClean="0"/>
              <a:pPr>
                <a:spcBef>
                  <a:spcPct val="0"/>
                </a:spcBef>
                <a:buFontTx/>
                <a:buNone/>
              </a:pPr>
              <a:t>15</a:t>
            </a:fld>
            <a:endParaRPr lang="sk-SK" altLang="sk-SK" sz="1400"/>
          </a:p>
        </p:txBody>
      </p:sp>
      <p:sp>
        <p:nvSpPr>
          <p:cNvPr id="32772" name="Rectangle 2">
            <a:extLst>
              <a:ext uri="{FF2B5EF4-FFF2-40B4-BE49-F238E27FC236}">
                <a16:creationId xmlns:a16="http://schemas.microsoft.com/office/drawing/2014/main" id="{D1829AA3-665F-490D-804A-0A0B682BAD79}"/>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Denník</a:t>
            </a:r>
            <a:endParaRPr lang="en-US" altLang="en-US" sz="3200" b="1">
              <a:solidFill>
                <a:srgbClr val="3D1FD3"/>
              </a:solidFill>
            </a:endParaRPr>
          </a:p>
        </p:txBody>
      </p:sp>
      <p:sp>
        <p:nvSpPr>
          <p:cNvPr id="32773" name="Rectangle 3">
            <a:extLst>
              <a:ext uri="{FF2B5EF4-FFF2-40B4-BE49-F238E27FC236}">
                <a16:creationId xmlns:a16="http://schemas.microsoft.com/office/drawing/2014/main" id="{27FFA3AB-3086-4FFA-B094-A581B431F8BA}"/>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200" b="1"/>
              <a:t>Denník</a:t>
            </a:r>
            <a:r>
              <a:rPr lang="sk-SK" altLang="en-US" sz="2200"/>
              <a:t> (journal) je chronologicky usporiadaný zoznam účtovných informácií zaznamenaných z účtovných dokladov prislúchajúcich k jednotlivým účtovným prípadom</a:t>
            </a:r>
          </a:p>
          <a:p>
            <a:pPr eaLnBrk="1" hangingPunct="1">
              <a:lnSpc>
                <a:spcPct val="80000"/>
              </a:lnSpc>
            </a:pPr>
            <a:r>
              <a:rPr lang="sk-SK" altLang="en-US" sz="2200"/>
              <a:t>Denník predstavuje prvú formálnu fázu vedenia účtovníctva</a:t>
            </a:r>
          </a:p>
          <a:p>
            <a:pPr eaLnBrk="1" hangingPunct="1">
              <a:lnSpc>
                <a:spcPct val="80000"/>
              </a:lnSpc>
            </a:pPr>
            <a:r>
              <a:rPr lang="sk-SK" altLang="en-US" sz="2200"/>
              <a:t>Jeden centralizovaný denník sa v praxi používa zriedka. Obvykle sa používa viacero špecializovaných čiastkových denníkov, napríklad</a:t>
            </a:r>
          </a:p>
          <a:p>
            <a:pPr lvl="1" eaLnBrk="1" hangingPunct="1">
              <a:lnSpc>
                <a:spcPct val="80000"/>
              </a:lnSpc>
            </a:pPr>
            <a:r>
              <a:rPr lang="sk-SK" altLang="en-US" sz="2000"/>
              <a:t>pokladničný denník (označovaný aj ako pokladničná kniha)</a:t>
            </a:r>
          </a:p>
          <a:p>
            <a:pPr lvl="1" eaLnBrk="1" hangingPunct="1">
              <a:lnSpc>
                <a:spcPct val="80000"/>
              </a:lnSpc>
            </a:pPr>
            <a:r>
              <a:rPr lang="sk-SK" altLang="en-US" sz="2000"/>
              <a:t>denník prijatých faktúr (s alternatívnym označením kniha došlých faktúr alebo kniha dodávateľských faktúr)</a:t>
            </a:r>
          </a:p>
          <a:p>
            <a:pPr lvl="1" eaLnBrk="1" hangingPunct="1">
              <a:lnSpc>
                <a:spcPct val="80000"/>
              </a:lnSpc>
            </a:pPr>
            <a:r>
              <a:rPr lang="sk-SK" altLang="en-US" sz="2000"/>
              <a:t>denník vystavených faktúr (nazývaný tiež kniha odberateľských faktúr) a pod.</a:t>
            </a:r>
            <a:r>
              <a:rPr lang="sk-SK" altLang="en-US" sz="2200"/>
              <a:t>  </a:t>
            </a:r>
          </a:p>
          <a:p>
            <a:pPr eaLnBrk="1" hangingPunct="1">
              <a:lnSpc>
                <a:spcPct val="80000"/>
              </a:lnSpc>
            </a:pPr>
            <a:r>
              <a:rPr lang="sk-SK" altLang="en-US" sz="2200"/>
              <a:t>Po zázname v denníku prichádza k preorganizovaniu, klasifikácii a sumarizácii účtovných prípadov v </a:t>
            </a:r>
            <a:r>
              <a:rPr lang="sk-SK" altLang="en-US" sz="2200" b="1"/>
              <a:t>účtovných knihách </a:t>
            </a:r>
            <a:r>
              <a:rPr lang="sk-SK" altLang="en-US" sz="2200"/>
              <a:t>(ledger)</a:t>
            </a:r>
          </a:p>
          <a:p>
            <a:pPr eaLnBrk="1" hangingPunct="1">
              <a:lnSpc>
                <a:spcPct val="80000"/>
              </a:lnSpc>
            </a:pPr>
            <a:r>
              <a:rPr lang="sk-SK" altLang="en-US" sz="2200"/>
              <a:t>V súčasnosti sa účtovníctvo vrátane vedenia denníka realizuje takmer výlučne na počítačoch, a teda jeho konkrétny tvar je určený príslušným softvérom</a:t>
            </a:r>
          </a:p>
          <a:p>
            <a:pPr eaLnBrk="1" hangingPunct="1">
              <a:lnSpc>
                <a:spcPct val="80000"/>
              </a:lnSpc>
            </a:pPr>
            <a:endParaRPr lang="en-US" altLang="en-US" sz="2200"/>
          </a:p>
        </p:txBody>
      </p:sp>
    </p:spTree>
  </p:cSld>
  <p:clrMapOvr>
    <a:masterClrMapping/>
  </p:clrMapOvr>
  <mc:AlternateContent xmlns:mc="http://schemas.openxmlformats.org/markup-compatibility/2006" xmlns:p14="http://schemas.microsoft.com/office/powerpoint/2010/main">
    <mc:Choice Requires="p14">
      <p:transition spd="slow" p14:dur="2000" advTm="195724"/>
    </mc:Choice>
    <mc:Fallback xmlns="">
      <p:transition spd="slow" advTm="19572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63F3E668-B66E-45FF-979A-4060E3EEB88D}"/>
              </a:ext>
            </a:extLst>
          </p:cNvPr>
          <p:cNvSpPr>
            <a:spLocks noGrp="1"/>
          </p:cNvSpPr>
          <p:nvPr>
            <p:ph type="ftr" sz="quarter" idx="11"/>
          </p:nvPr>
        </p:nvSpPr>
        <p:spPr/>
        <p:txBody>
          <a:bodyPr/>
          <a:lstStyle/>
          <a:p>
            <a:pPr>
              <a:defRPr/>
            </a:pPr>
            <a:r>
              <a:rPr lang="sk-SK"/>
              <a:t>Princípy účtovníctva</a:t>
            </a:r>
          </a:p>
        </p:txBody>
      </p:sp>
      <p:sp>
        <p:nvSpPr>
          <p:cNvPr id="34819" name="Zástupný symbol čísla snímky 4">
            <a:extLst>
              <a:ext uri="{FF2B5EF4-FFF2-40B4-BE49-F238E27FC236}">
                <a16:creationId xmlns:a16="http://schemas.microsoft.com/office/drawing/2014/main" id="{A4988737-370A-47EE-AB86-D1321216B12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CBE847E1-3F32-4FC9-9B4A-2D2FB7B9FBDC}" type="slidenum">
              <a:rPr lang="sk-SK" altLang="sk-SK" sz="1400" smtClean="0"/>
              <a:pPr>
                <a:spcBef>
                  <a:spcPct val="0"/>
                </a:spcBef>
                <a:buFontTx/>
                <a:buNone/>
              </a:pPr>
              <a:t>16</a:t>
            </a:fld>
            <a:endParaRPr lang="sk-SK" altLang="sk-SK" sz="1400"/>
          </a:p>
        </p:txBody>
      </p:sp>
      <p:sp>
        <p:nvSpPr>
          <p:cNvPr id="34820" name="Rectangle 2">
            <a:extLst>
              <a:ext uri="{FF2B5EF4-FFF2-40B4-BE49-F238E27FC236}">
                <a16:creationId xmlns:a16="http://schemas.microsoft.com/office/drawing/2014/main" id="{1D2A1E15-AF48-4065-9531-52123C24C115}"/>
              </a:ext>
            </a:extLst>
          </p:cNvPr>
          <p:cNvSpPr>
            <a:spLocks noGrp="1" noChangeArrowheads="1"/>
          </p:cNvSpPr>
          <p:nvPr>
            <p:ph type="title"/>
          </p:nvPr>
        </p:nvSpPr>
        <p:spPr>
          <a:xfrm>
            <a:off x="250825" y="333375"/>
            <a:ext cx="1512888" cy="3290888"/>
          </a:xfrm>
        </p:spPr>
        <p:txBody>
          <a:bodyPr/>
          <a:lstStyle/>
          <a:p>
            <a:pPr eaLnBrk="1" hangingPunct="1"/>
            <a:r>
              <a:rPr lang="en-US" altLang="en-US" sz="3200" b="1">
                <a:solidFill>
                  <a:srgbClr val="3D1FD3"/>
                </a:solidFill>
              </a:rPr>
              <a:t>Tab</a:t>
            </a:r>
            <a:r>
              <a:rPr lang="sk-SK" altLang="en-US" sz="3200" b="1">
                <a:solidFill>
                  <a:srgbClr val="3D1FD3"/>
                </a:solidFill>
              </a:rPr>
              <a:t>. </a:t>
            </a:r>
            <a:r>
              <a:rPr lang="en-US" altLang="en-US" sz="3200" b="1">
                <a:solidFill>
                  <a:srgbClr val="3D1FD3"/>
                </a:solidFill>
              </a:rPr>
              <a:t>4.2</a:t>
            </a:r>
            <a:r>
              <a:rPr lang="en-US" altLang="en-US" sz="3200">
                <a:solidFill>
                  <a:srgbClr val="3D1FD3"/>
                </a:solidFill>
              </a:rPr>
              <a:t> </a:t>
            </a:r>
            <a:r>
              <a:rPr lang="sk-SK" altLang="en-US" sz="3200">
                <a:solidFill>
                  <a:srgbClr val="3D1FD3"/>
                </a:solidFill>
              </a:rPr>
              <a:t>Denník</a:t>
            </a:r>
            <a:r>
              <a:rPr lang="en-US" altLang="en-US" sz="3200">
                <a:solidFill>
                  <a:srgbClr val="3D1FD3"/>
                </a:solidFill>
              </a:rPr>
              <a:t> </a:t>
            </a:r>
            <a:r>
              <a:rPr lang="sk-SK" altLang="en-US" sz="3200">
                <a:solidFill>
                  <a:srgbClr val="3D1FD3"/>
                </a:solidFill>
              </a:rPr>
              <a:t>spol. Verdi</a:t>
            </a:r>
            <a:endParaRPr lang="en-US" altLang="en-US" sz="3200">
              <a:solidFill>
                <a:srgbClr val="3D1FD3"/>
              </a:solidFill>
            </a:endParaRPr>
          </a:p>
        </p:txBody>
      </p:sp>
      <p:graphicFrame>
        <p:nvGraphicFramePr>
          <p:cNvPr id="34821" name="Object 4">
            <a:extLst>
              <a:ext uri="{FF2B5EF4-FFF2-40B4-BE49-F238E27FC236}">
                <a16:creationId xmlns:a16="http://schemas.microsoft.com/office/drawing/2014/main" id="{453288D3-B6AC-41E6-BA9C-CF2E29717AC3}"/>
              </a:ext>
            </a:extLst>
          </p:cNvPr>
          <p:cNvGraphicFramePr>
            <a:graphicFrameLocks noChangeAspect="1"/>
          </p:cNvGraphicFramePr>
          <p:nvPr/>
        </p:nvGraphicFramePr>
        <p:xfrm>
          <a:off x="1622425" y="147638"/>
          <a:ext cx="7323138" cy="6629400"/>
        </p:xfrm>
        <a:graphic>
          <a:graphicData uri="http://schemas.openxmlformats.org/presentationml/2006/ole">
            <mc:AlternateContent xmlns:mc="http://schemas.openxmlformats.org/markup-compatibility/2006">
              <mc:Choice xmlns:v="urn:schemas-microsoft-com:vml" Requires="v">
                <p:oleObj name="Dokument" r:id="rId3" imgW="5911167" imgH="5364320" progId="Word.Document.8">
                  <p:embed/>
                </p:oleObj>
              </mc:Choice>
              <mc:Fallback>
                <p:oleObj name="Dokument" r:id="rId3" imgW="5911167" imgH="536432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425" y="147638"/>
                        <a:ext cx="7323138"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16746"/>
    </mc:Choice>
    <mc:Fallback xmlns="">
      <p:transition spd="slow" advTm="11674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a:extLst>
              <a:ext uri="{FF2B5EF4-FFF2-40B4-BE49-F238E27FC236}">
                <a16:creationId xmlns:a16="http://schemas.microsoft.com/office/drawing/2014/main" id="{A85E5963-BB04-4BCF-8F4B-022F390AE5DE}"/>
              </a:ext>
            </a:extLst>
          </p:cNvPr>
          <p:cNvSpPr>
            <a:spLocks noGrp="1" noChangeArrowheads="1"/>
          </p:cNvSpPr>
          <p:nvPr>
            <p:ph type="title"/>
          </p:nvPr>
        </p:nvSpPr>
        <p:spPr/>
        <p:txBody>
          <a:bodyPr/>
          <a:lstStyle/>
          <a:p>
            <a:r>
              <a:rPr lang="sk-SK" altLang="en-US" b="1">
                <a:solidFill>
                  <a:srgbClr val="3D1FD3"/>
                </a:solidFill>
              </a:rPr>
              <a:t>Príklad denníka</a:t>
            </a:r>
          </a:p>
        </p:txBody>
      </p:sp>
      <p:sp>
        <p:nvSpPr>
          <p:cNvPr id="3" name="Zástupný symbol päty 2">
            <a:extLst>
              <a:ext uri="{FF2B5EF4-FFF2-40B4-BE49-F238E27FC236}">
                <a16:creationId xmlns:a16="http://schemas.microsoft.com/office/drawing/2014/main" id="{041A4209-B425-4D8E-905A-A0EA7F83D21E}"/>
              </a:ext>
            </a:extLst>
          </p:cNvPr>
          <p:cNvSpPr>
            <a:spLocks noGrp="1"/>
          </p:cNvSpPr>
          <p:nvPr>
            <p:ph type="ftr" sz="quarter" idx="11"/>
          </p:nvPr>
        </p:nvSpPr>
        <p:spPr/>
        <p:txBody>
          <a:bodyPr/>
          <a:lstStyle/>
          <a:p>
            <a:pPr>
              <a:defRPr/>
            </a:pPr>
            <a:r>
              <a:rPr lang="sk-SK"/>
              <a:t>Princípy účtovníctva</a:t>
            </a:r>
          </a:p>
        </p:txBody>
      </p:sp>
      <p:sp>
        <p:nvSpPr>
          <p:cNvPr id="36868" name="Zástupný symbol čísla snímky 3">
            <a:extLst>
              <a:ext uri="{FF2B5EF4-FFF2-40B4-BE49-F238E27FC236}">
                <a16:creationId xmlns:a16="http://schemas.microsoft.com/office/drawing/2014/main" id="{5FE6FA27-5B13-4B74-A133-654A0A58AF8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a:t>
            </a:r>
            <a:fld id="{74F5A2AD-D4F3-4016-9A0F-B0AD04B5A035}" type="slidenum">
              <a:rPr lang="sk-SK" altLang="sk-SK" sz="1400" smtClean="0"/>
              <a:pPr>
                <a:spcBef>
                  <a:spcPct val="0"/>
                </a:spcBef>
                <a:buFontTx/>
                <a:buNone/>
              </a:pPr>
              <a:t>17</a:t>
            </a:fld>
            <a:endParaRPr lang="sk-SK" altLang="sk-SK" sz="1400"/>
          </a:p>
        </p:txBody>
      </p:sp>
      <p:pic>
        <p:nvPicPr>
          <p:cNvPr id="36869" name="Picture 4">
            <a:extLst>
              <a:ext uri="{FF2B5EF4-FFF2-40B4-BE49-F238E27FC236}">
                <a16:creationId xmlns:a16="http://schemas.microsoft.com/office/drawing/2014/main" id="{DD64B67C-8780-4E27-B20D-25841A86B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63" y="1844675"/>
            <a:ext cx="748665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243755"/>
    </mc:Choice>
    <mc:Fallback xmlns="">
      <p:transition spd="slow" advTm="24375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BCF2A91-5928-482D-8E23-3BCD74D887B3}"/>
              </a:ext>
            </a:extLst>
          </p:cNvPr>
          <p:cNvSpPr>
            <a:spLocks noGrp="1"/>
          </p:cNvSpPr>
          <p:nvPr>
            <p:ph type="ftr" sz="quarter" idx="11"/>
          </p:nvPr>
        </p:nvSpPr>
        <p:spPr/>
        <p:txBody>
          <a:bodyPr/>
          <a:lstStyle/>
          <a:p>
            <a:pPr>
              <a:defRPr/>
            </a:pPr>
            <a:r>
              <a:rPr lang="sk-SK"/>
              <a:t>Princípy účtovníctva</a:t>
            </a:r>
          </a:p>
        </p:txBody>
      </p:sp>
      <p:sp>
        <p:nvSpPr>
          <p:cNvPr id="37891" name="Zástupný symbol čísla snímky 5">
            <a:extLst>
              <a:ext uri="{FF2B5EF4-FFF2-40B4-BE49-F238E27FC236}">
                <a16:creationId xmlns:a16="http://schemas.microsoft.com/office/drawing/2014/main" id="{349AE4A8-7187-4BC7-8C02-69EDEF6477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4-18</a:t>
            </a:r>
          </a:p>
        </p:txBody>
      </p:sp>
      <p:sp>
        <p:nvSpPr>
          <p:cNvPr id="37892" name="Rectangle 2">
            <a:extLst>
              <a:ext uri="{FF2B5EF4-FFF2-40B4-BE49-F238E27FC236}">
                <a16:creationId xmlns:a16="http://schemas.microsoft.com/office/drawing/2014/main" id="{EA181B9F-D450-4DF3-B6D1-1BE489F67EA9}"/>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Účtovné knihy</a:t>
            </a:r>
            <a:endParaRPr lang="en-US" altLang="en-US" sz="3200" b="1">
              <a:solidFill>
                <a:srgbClr val="3D1FD3"/>
              </a:solidFill>
            </a:endParaRPr>
          </a:p>
        </p:txBody>
      </p:sp>
      <p:sp>
        <p:nvSpPr>
          <p:cNvPr id="37893" name="Rectangle 3">
            <a:extLst>
              <a:ext uri="{FF2B5EF4-FFF2-40B4-BE49-F238E27FC236}">
                <a16:creationId xmlns:a16="http://schemas.microsoft.com/office/drawing/2014/main" id="{BFFBBEAB-2556-41E4-B57D-698D63AE81A5}"/>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1800"/>
              <a:t>Účtovné prípady zaznamenané v denníku </a:t>
            </a:r>
            <a:r>
              <a:rPr lang="sk-SK" altLang="en-US" sz="1800" b="1"/>
              <a:t>chronologicky</a:t>
            </a:r>
            <a:r>
              <a:rPr lang="sk-SK" altLang="en-US" sz="1800"/>
              <a:t> sa spracovávajú v ďalšom </a:t>
            </a:r>
            <a:r>
              <a:rPr lang="sk-SK" altLang="en-US" sz="1800" b="1"/>
              <a:t>po obsahovej stránke</a:t>
            </a:r>
            <a:r>
              <a:rPr lang="sk-SK" altLang="en-US" sz="1800"/>
              <a:t> v účtovných knihách (ledger)</a:t>
            </a:r>
          </a:p>
          <a:p>
            <a:pPr eaLnBrk="1" hangingPunct="1">
              <a:lnSpc>
                <a:spcPct val="80000"/>
              </a:lnSpc>
            </a:pPr>
            <a:r>
              <a:rPr lang="sk-SK" altLang="en-US" sz="1800"/>
              <a:t>Ústredné postavenie medzi účtovnými knihami má </a:t>
            </a:r>
            <a:r>
              <a:rPr lang="sk-SK" altLang="en-US" sz="1800" b="1"/>
              <a:t>hlavná kniha</a:t>
            </a:r>
            <a:r>
              <a:rPr lang="sk-SK" altLang="en-US" sz="1800"/>
              <a:t> (general ledger). Obsahuje všetky účtovné zápisy nachádzajúce sa v denníku usporiadané podľa jednotlivých účtov, teda z vecného hľadiska</a:t>
            </a:r>
          </a:p>
          <a:p>
            <a:pPr eaLnBrk="1" hangingPunct="1">
              <a:lnSpc>
                <a:spcPct val="80000"/>
              </a:lnSpc>
            </a:pPr>
            <a:r>
              <a:rPr lang="sk-SK" altLang="en-US" sz="1800"/>
              <a:t>Podnik môže podľa svojich potrieb vytvárať aj ďalšie, </a:t>
            </a:r>
            <a:r>
              <a:rPr lang="sk-SK" altLang="en-US" sz="1800" b="1"/>
              <a:t>špecializované knihy</a:t>
            </a:r>
            <a:r>
              <a:rPr lang="sk-SK" altLang="en-US" sz="1800"/>
              <a:t> (specialized ledger), v ktorých sústreďuje účtovné zápisy na vybrané skupiny účtov. Napríklad všetky účty, na ktoré sa zaznamenáva obstaranie prostriedkov na úver, tvoria knihu dodávateľov</a:t>
            </a:r>
          </a:p>
          <a:p>
            <a:pPr eaLnBrk="1" hangingPunct="1">
              <a:lnSpc>
                <a:spcPct val="80000"/>
              </a:lnSpc>
            </a:pPr>
            <a:r>
              <a:rPr lang="sk-SK" altLang="en-US" sz="1800"/>
              <a:t>V účtovných knihách nevznikajú nové údaje, v nich sa len odkrýva informačný obsah údajov vytváraním ich účelných zoskupení</a:t>
            </a:r>
          </a:p>
          <a:p>
            <a:pPr eaLnBrk="1" hangingPunct="1">
              <a:lnSpc>
                <a:spcPct val="80000"/>
              </a:lnSpc>
            </a:pPr>
            <a:r>
              <a:rPr lang="sk-SK" altLang="en-US" sz="1800"/>
              <a:t>Prenos položiek z denníka do účtovnej knihy sa nazýva </a:t>
            </a:r>
            <a:r>
              <a:rPr lang="sk-SK" altLang="en-US" sz="1800" b="1"/>
              <a:t>zaúčtovanie (posting).</a:t>
            </a:r>
            <a:r>
              <a:rPr lang="sk-SK" altLang="en-US" sz="1800"/>
              <a:t> Každý zápis na účet v denníku, či už na stranu MD alebo D, sa prenesie ako zápis na príslušnú stranu príslušného účtu do hlavnej knihy a (prípadne) do príslušnej špecializovanej knihy</a:t>
            </a:r>
          </a:p>
          <a:p>
            <a:pPr eaLnBrk="1" hangingPunct="1">
              <a:lnSpc>
                <a:spcPct val="80000"/>
              </a:lnSpc>
            </a:pPr>
            <a:r>
              <a:rPr lang="sk-SK" altLang="en-US" sz="1800"/>
              <a:t>V modernom účtovníckom softvéri sa vytvára centrálna databáza účtovných zápisov a jednotlivé účtovné knihy vznikajú ako rôzne pohľady na obsah tejto databázy</a:t>
            </a:r>
          </a:p>
          <a:p>
            <a:pPr eaLnBrk="1" hangingPunct="1">
              <a:lnSpc>
                <a:spcPct val="80000"/>
              </a:lnSpc>
            </a:pPr>
            <a:r>
              <a:rPr lang="sk-SK" altLang="en-US" sz="1800"/>
              <a:t>Terminologická poznámka k situácii na Slovensku: </a:t>
            </a:r>
            <a:r>
              <a:rPr lang="sk-SK" altLang="en-US" sz="1800" b="1"/>
              <a:t>zákon o účtovníctve pod označením účtovná kniha rozumie aj denník</a:t>
            </a:r>
          </a:p>
        </p:txBody>
      </p:sp>
    </p:spTree>
  </p:cSld>
  <p:clrMapOvr>
    <a:masterClrMapping/>
  </p:clrMapOvr>
  <mc:AlternateContent xmlns:mc="http://schemas.openxmlformats.org/markup-compatibility/2006" xmlns:p14="http://schemas.microsoft.com/office/powerpoint/2010/main">
    <mc:Choice Requires="p14">
      <p:transition spd="slow" p14:dur="2000" advTm="299341"/>
    </mc:Choice>
    <mc:Fallback xmlns="">
      <p:transition spd="slow" advTm="29934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A8CEDC61-6FBE-4986-B4EB-12D126F3118F}"/>
              </a:ext>
            </a:extLst>
          </p:cNvPr>
          <p:cNvSpPr>
            <a:spLocks noGrp="1"/>
          </p:cNvSpPr>
          <p:nvPr>
            <p:ph type="ftr" sz="quarter" idx="11"/>
          </p:nvPr>
        </p:nvSpPr>
        <p:spPr/>
        <p:txBody>
          <a:bodyPr/>
          <a:lstStyle/>
          <a:p>
            <a:pPr>
              <a:defRPr/>
            </a:pPr>
            <a:r>
              <a:rPr lang="sk-SK"/>
              <a:t>Princípy účtovníctva</a:t>
            </a:r>
          </a:p>
        </p:txBody>
      </p:sp>
      <p:sp>
        <p:nvSpPr>
          <p:cNvPr id="39939" name="Zástupný symbol čísla snímky 4">
            <a:extLst>
              <a:ext uri="{FF2B5EF4-FFF2-40B4-BE49-F238E27FC236}">
                <a16:creationId xmlns:a16="http://schemas.microsoft.com/office/drawing/2014/main" id="{686FB927-A02E-45F6-A40D-2F3AC49B3C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4-19</a:t>
            </a:r>
          </a:p>
        </p:txBody>
      </p:sp>
      <p:sp>
        <p:nvSpPr>
          <p:cNvPr id="39940" name="Rectangle 2">
            <a:extLst>
              <a:ext uri="{FF2B5EF4-FFF2-40B4-BE49-F238E27FC236}">
                <a16:creationId xmlns:a16="http://schemas.microsoft.com/office/drawing/2014/main" id="{69D6BA8D-7806-42FF-8695-C8280B704BAA}"/>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4.3 </a:t>
            </a:r>
            <a:r>
              <a:rPr lang="sk-SK" altLang="en-US" sz="3200">
                <a:solidFill>
                  <a:srgbClr val="3D1FD3"/>
                </a:solidFill>
              </a:rPr>
              <a:t>Hlavná kniha spoločnosti Verdi</a:t>
            </a:r>
            <a:br>
              <a:rPr lang="sk-SK" altLang="en-US" sz="3200">
                <a:solidFill>
                  <a:srgbClr val="3D1FD3"/>
                </a:solidFill>
              </a:rPr>
            </a:br>
            <a:r>
              <a:rPr lang="sk-SK" altLang="en-US" sz="3200">
                <a:solidFill>
                  <a:srgbClr val="3D1FD3"/>
                </a:solidFill>
              </a:rPr>
              <a:t>(jedno z možných usporiadaní)</a:t>
            </a:r>
            <a:endParaRPr lang="en-US" altLang="en-US" sz="3200">
              <a:solidFill>
                <a:srgbClr val="3D1FD3"/>
              </a:solidFill>
            </a:endParaRPr>
          </a:p>
        </p:txBody>
      </p:sp>
      <p:graphicFrame>
        <p:nvGraphicFramePr>
          <p:cNvPr id="39941" name="Object 4">
            <a:extLst>
              <a:ext uri="{FF2B5EF4-FFF2-40B4-BE49-F238E27FC236}">
                <a16:creationId xmlns:a16="http://schemas.microsoft.com/office/drawing/2014/main" id="{F8999579-4D68-41A3-BEE2-72BE2F4C6139}"/>
              </a:ext>
            </a:extLst>
          </p:cNvPr>
          <p:cNvGraphicFramePr>
            <a:graphicFrameLocks noChangeAspect="1"/>
          </p:cNvGraphicFramePr>
          <p:nvPr/>
        </p:nvGraphicFramePr>
        <p:xfrm>
          <a:off x="384175" y="1636713"/>
          <a:ext cx="8435975" cy="4432300"/>
        </p:xfrm>
        <a:graphic>
          <a:graphicData uri="http://schemas.openxmlformats.org/presentationml/2006/ole">
            <mc:AlternateContent xmlns:mc="http://schemas.openxmlformats.org/markup-compatibility/2006">
              <mc:Choice xmlns:v="urn:schemas-microsoft-com:vml" Requires="v">
                <p:oleObj name="Dokument" r:id="rId3" imgW="5857900" imgH="3085160" progId="Word.Document.8">
                  <p:embed/>
                </p:oleObj>
              </mc:Choice>
              <mc:Fallback>
                <p:oleObj name="Dokument" r:id="rId3" imgW="5857900" imgH="3085160" progId="Word.Document.8">
                  <p:embed/>
                  <p:pic>
                    <p:nvPicPr>
                      <p:cNvPr id="39941" name="Object 4">
                        <a:extLst>
                          <a:ext uri="{FF2B5EF4-FFF2-40B4-BE49-F238E27FC236}">
                            <a16:creationId xmlns:a16="http://schemas.microsoft.com/office/drawing/2014/main" id="{F8999579-4D68-41A3-BEE2-72BE2F4C61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1636713"/>
                        <a:ext cx="8435975"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30013"/>
    </mc:Choice>
    <mc:Fallback xmlns="">
      <p:transition spd="slow" advTm="13001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E3F753CB-2D6D-4A0D-8489-F69CCE070272}"/>
              </a:ext>
            </a:extLst>
          </p:cNvPr>
          <p:cNvSpPr>
            <a:spLocks noGrp="1"/>
          </p:cNvSpPr>
          <p:nvPr>
            <p:ph type="ftr" sz="quarter" idx="11"/>
          </p:nvPr>
        </p:nvSpPr>
        <p:spPr/>
        <p:txBody>
          <a:bodyPr/>
          <a:lstStyle/>
          <a:p>
            <a:pPr>
              <a:defRPr/>
            </a:pPr>
            <a:r>
              <a:rPr lang="sk-SK"/>
              <a:t>Princípy účtovníctva</a:t>
            </a:r>
          </a:p>
        </p:txBody>
      </p:sp>
      <p:sp>
        <p:nvSpPr>
          <p:cNvPr id="41987" name="Zástupný symbol čísla snímky 4">
            <a:extLst>
              <a:ext uri="{FF2B5EF4-FFF2-40B4-BE49-F238E27FC236}">
                <a16:creationId xmlns:a16="http://schemas.microsoft.com/office/drawing/2014/main" id="{A896610F-3E68-4B07-99F1-F84BD336C73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4-20</a:t>
            </a:r>
          </a:p>
        </p:txBody>
      </p:sp>
      <p:sp>
        <p:nvSpPr>
          <p:cNvPr id="41988" name="Rectangle 2">
            <a:extLst>
              <a:ext uri="{FF2B5EF4-FFF2-40B4-BE49-F238E27FC236}">
                <a16:creationId xmlns:a16="http://schemas.microsoft.com/office/drawing/2014/main" id="{DBB84E32-8081-4E13-8D1D-5D041D9D1FC3}"/>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4.3 </a:t>
            </a:r>
            <a:r>
              <a:rPr lang="sk-SK" altLang="en-US" sz="3200">
                <a:solidFill>
                  <a:srgbClr val="3D1FD3"/>
                </a:solidFill>
              </a:rPr>
              <a:t>Hlavná kniha spoločnosti Verdi</a:t>
            </a:r>
            <a:br>
              <a:rPr lang="sk-SK" altLang="en-US" sz="3200">
                <a:solidFill>
                  <a:srgbClr val="3D1FD3"/>
                </a:solidFill>
              </a:rPr>
            </a:br>
            <a:r>
              <a:rPr lang="sk-SK" altLang="en-US" sz="3200">
                <a:solidFill>
                  <a:srgbClr val="3D1FD3"/>
                </a:solidFill>
              </a:rPr>
              <a:t>(jedno z možných usporiadaní) </a:t>
            </a:r>
            <a:r>
              <a:rPr lang="sk-SK" altLang="en-US" sz="1800">
                <a:solidFill>
                  <a:srgbClr val="3D1FD3"/>
                </a:solidFill>
              </a:rPr>
              <a:t>(2)</a:t>
            </a:r>
            <a:endParaRPr lang="en-US" altLang="en-US" sz="1800">
              <a:solidFill>
                <a:srgbClr val="3D1FD3"/>
              </a:solidFill>
            </a:endParaRPr>
          </a:p>
        </p:txBody>
      </p:sp>
      <p:graphicFrame>
        <p:nvGraphicFramePr>
          <p:cNvPr id="41989" name="Object 4">
            <a:extLst>
              <a:ext uri="{FF2B5EF4-FFF2-40B4-BE49-F238E27FC236}">
                <a16:creationId xmlns:a16="http://schemas.microsoft.com/office/drawing/2014/main" id="{CB0CA651-3208-4D3E-BA61-3D36A7D72B82}"/>
              </a:ext>
            </a:extLst>
          </p:cNvPr>
          <p:cNvGraphicFramePr>
            <a:graphicFrameLocks noChangeAspect="1"/>
          </p:cNvGraphicFramePr>
          <p:nvPr/>
        </p:nvGraphicFramePr>
        <p:xfrm>
          <a:off x="304800" y="1843088"/>
          <a:ext cx="8459788" cy="3630612"/>
        </p:xfrm>
        <a:graphic>
          <a:graphicData uri="http://schemas.openxmlformats.org/presentationml/2006/ole">
            <mc:AlternateContent xmlns:mc="http://schemas.openxmlformats.org/markup-compatibility/2006">
              <mc:Choice xmlns:v="urn:schemas-microsoft-com:vml" Requires="v">
                <p:oleObj name="Dokument" r:id="rId3" imgW="5857900" imgH="2523304" progId="Word.Document.8">
                  <p:embed/>
                </p:oleObj>
              </mc:Choice>
              <mc:Fallback>
                <p:oleObj name="Dokument" r:id="rId3" imgW="5857900" imgH="2523304" progId="Word.Document.8">
                  <p:embed/>
                  <p:pic>
                    <p:nvPicPr>
                      <p:cNvPr id="41989" name="Object 4">
                        <a:extLst>
                          <a:ext uri="{FF2B5EF4-FFF2-40B4-BE49-F238E27FC236}">
                            <a16:creationId xmlns:a16="http://schemas.microsoft.com/office/drawing/2014/main" id="{CB0CA651-3208-4D3E-BA61-3D36A7D72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43088"/>
                        <a:ext cx="8459788" cy="3630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50735"/>
    </mc:Choice>
    <mc:Fallback xmlns="">
      <p:transition spd="slow" advTm="5073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äty 2">
            <a:extLst>
              <a:ext uri="{FF2B5EF4-FFF2-40B4-BE49-F238E27FC236}">
                <a16:creationId xmlns:a16="http://schemas.microsoft.com/office/drawing/2014/main" id="{F0DB1AD4-540E-4EB7-9D97-23677209BA5A}"/>
              </a:ext>
            </a:extLst>
          </p:cNvPr>
          <p:cNvSpPr>
            <a:spLocks noGrp="1"/>
          </p:cNvSpPr>
          <p:nvPr>
            <p:ph type="ftr" sz="quarter" idx="11"/>
          </p:nvPr>
        </p:nvSpPr>
        <p:spPr/>
        <p:txBody>
          <a:bodyPr/>
          <a:lstStyle/>
          <a:p>
            <a:pPr>
              <a:defRPr/>
            </a:pPr>
            <a:r>
              <a:rPr lang="sk-SK"/>
              <a:t>Princípy účtovníctva</a:t>
            </a:r>
          </a:p>
        </p:txBody>
      </p:sp>
      <p:sp>
        <p:nvSpPr>
          <p:cNvPr id="44035" name="Zástupný symbol čísla snímky 3">
            <a:extLst>
              <a:ext uri="{FF2B5EF4-FFF2-40B4-BE49-F238E27FC236}">
                <a16:creationId xmlns:a16="http://schemas.microsoft.com/office/drawing/2014/main" id="{496E9355-23CE-4E90-8D1C-615B8D50240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4-21</a:t>
            </a:r>
          </a:p>
        </p:txBody>
      </p:sp>
      <p:pic>
        <p:nvPicPr>
          <p:cNvPr id="44036" name="Obrázok 4">
            <a:extLst>
              <a:ext uri="{FF2B5EF4-FFF2-40B4-BE49-F238E27FC236}">
                <a16:creationId xmlns:a16="http://schemas.microsoft.com/office/drawing/2014/main" id="{D5312D36-1D51-4DF1-882C-89B1A07953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620713"/>
            <a:ext cx="8424862" cy="544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67837"/>
    </mc:Choice>
    <mc:Fallback xmlns="">
      <p:transition spd="slow" advTm="16783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74B540B-79E8-45C4-9A25-FB0AC571688F}"/>
              </a:ext>
            </a:extLst>
          </p:cNvPr>
          <p:cNvSpPr>
            <a:spLocks noGrp="1"/>
          </p:cNvSpPr>
          <p:nvPr>
            <p:ph type="ftr" sz="quarter" idx="11"/>
          </p:nvPr>
        </p:nvSpPr>
        <p:spPr/>
        <p:txBody>
          <a:bodyPr/>
          <a:lstStyle/>
          <a:p>
            <a:pPr>
              <a:defRPr/>
            </a:pPr>
            <a:r>
              <a:rPr lang="sk-SK"/>
              <a:t>Princípy účtovníctva</a:t>
            </a:r>
          </a:p>
        </p:txBody>
      </p:sp>
      <p:sp>
        <p:nvSpPr>
          <p:cNvPr id="46083" name="Zástupný symbol čísla snímky 5">
            <a:extLst>
              <a:ext uri="{FF2B5EF4-FFF2-40B4-BE49-F238E27FC236}">
                <a16:creationId xmlns:a16="http://schemas.microsoft.com/office/drawing/2014/main" id="{FB05E9C4-D589-4D51-A64A-F39D6A6183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4-22</a:t>
            </a:r>
          </a:p>
        </p:txBody>
      </p:sp>
      <p:sp>
        <p:nvSpPr>
          <p:cNvPr id="46084" name="Rectangle 2">
            <a:extLst>
              <a:ext uri="{FF2B5EF4-FFF2-40B4-BE49-F238E27FC236}">
                <a16:creationId xmlns:a16="http://schemas.microsoft.com/office/drawing/2014/main" id="{AE571018-D9DB-4FBC-A496-7716A6A5E474}"/>
              </a:ext>
            </a:extLst>
          </p:cNvPr>
          <p:cNvSpPr>
            <a:spLocks noGrp="1" noChangeArrowheads="1"/>
          </p:cNvSpPr>
          <p:nvPr>
            <p:ph type="title"/>
          </p:nvPr>
        </p:nvSpPr>
        <p:spPr>
          <a:xfrm>
            <a:off x="468313" y="188913"/>
            <a:ext cx="8229600" cy="490537"/>
          </a:xfrm>
        </p:spPr>
        <p:txBody>
          <a:bodyPr/>
          <a:lstStyle/>
          <a:p>
            <a:pPr eaLnBrk="1" hangingPunct="1"/>
            <a:r>
              <a:rPr lang="sk-SK" altLang="en-US" sz="3200" b="1">
                <a:solidFill>
                  <a:srgbClr val="3D1FD3"/>
                </a:solidFill>
              </a:rPr>
              <a:t>Predvaha</a:t>
            </a:r>
            <a:endParaRPr lang="en-US" altLang="en-US" sz="3200" b="1">
              <a:solidFill>
                <a:srgbClr val="3D1FD3"/>
              </a:solidFill>
            </a:endParaRPr>
          </a:p>
        </p:txBody>
      </p:sp>
      <p:sp>
        <p:nvSpPr>
          <p:cNvPr id="46085" name="Rectangle 3">
            <a:extLst>
              <a:ext uri="{FF2B5EF4-FFF2-40B4-BE49-F238E27FC236}">
                <a16:creationId xmlns:a16="http://schemas.microsoft.com/office/drawing/2014/main" id="{1CA4195B-000F-47A8-87E2-A1C42D817836}"/>
              </a:ext>
            </a:extLst>
          </p:cNvPr>
          <p:cNvSpPr>
            <a:spLocks noGrp="1" noChangeArrowheads="1"/>
          </p:cNvSpPr>
          <p:nvPr>
            <p:ph type="body" idx="1"/>
          </p:nvPr>
        </p:nvSpPr>
        <p:spPr>
          <a:xfrm>
            <a:off x="457200" y="836613"/>
            <a:ext cx="8229600" cy="5289550"/>
          </a:xfrm>
        </p:spPr>
        <p:txBody>
          <a:bodyPr/>
          <a:lstStyle/>
          <a:p>
            <a:pPr eaLnBrk="1" hangingPunct="1">
              <a:lnSpc>
                <a:spcPct val="80000"/>
              </a:lnSpc>
            </a:pPr>
            <a:r>
              <a:rPr lang="sk-SK" altLang="en-US" sz="1800"/>
              <a:t>Pred zostavením finančných výkazov sa zostavuje “skúšobná súvaha” – </a:t>
            </a:r>
            <a:r>
              <a:rPr lang="sk-SK" altLang="en-US" sz="1800" b="1"/>
              <a:t>predvaha</a:t>
            </a:r>
            <a:r>
              <a:rPr lang="sk-SK" altLang="en-US" sz="1800"/>
              <a:t> (trial balance)</a:t>
            </a:r>
          </a:p>
          <a:p>
            <a:pPr eaLnBrk="1" hangingPunct="1">
              <a:lnSpc>
                <a:spcPct val="80000"/>
              </a:lnSpc>
            </a:pPr>
            <a:r>
              <a:rPr lang="sk-SK" altLang="en-US" sz="1800"/>
              <a:t>Predvaha obsahuje všetky účty použité v sledovanom období, ich začiatočné stavy, obraty (teda súčty všetkých položiek) strán MD a D a ich zostatky </a:t>
            </a:r>
          </a:p>
          <a:p>
            <a:pPr eaLnBrk="1" hangingPunct="1">
              <a:lnSpc>
                <a:spcPct val="80000"/>
              </a:lnSpc>
            </a:pPr>
            <a:r>
              <a:rPr lang="sk-SK" altLang="en-US" sz="1800"/>
              <a:t>Pomocou predvahy sa kontroluje formálne dodržanie podvojnosti zápisov na účtoch. Súčet všetkých položiek na strane MD sa musí rovnať súčtu všetkých položiek na strane D</a:t>
            </a:r>
          </a:p>
          <a:p>
            <a:pPr eaLnBrk="1" hangingPunct="1">
              <a:lnSpc>
                <a:spcPct val="80000"/>
              </a:lnSpc>
            </a:pPr>
            <a:r>
              <a:rPr lang="sk-SK" altLang="en-US" sz="1800"/>
              <a:t>Formát predvahy sa môže u rôznych softvérových produktov líšiť</a:t>
            </a:r>
          </a:p>
          <a:p>
            <a:pPr eaLnBrk="1" hangingPunct="1">
              <a:lnSpc>
                <a:spcPct val="80000"/>
              </a:lnSpc>
            </a:pPr>
            <a:r>
              <a:rPr lang="sk-SK" altLang="en-US" sz="1800"/>
              <a:t>Pôvodný účel predvahy bola priama aritmetická kontrola, či bolo dodržané pravidlo podvojnosti a či pri prepise položiek z denníka do hlavnej knihy neprišlo k chybe. Po prechode na účtovanie na počítači sa význam tomto účelu značne znížil, pretože tieto kontroly vo väčšine prípadov robí softvér. </a:t>
            </a:r>
          </a:p>
          <a:p>
            <a:pPr eaLnBrk="1" hangingPunct="1">
              <a:lnSpc>
                <a:spcPct val="80000"/>
              </a:lnSpc>
            </a:pPr>
            <a:r>
              <a:rPr lang="sk-SK" altLang="en-US" sz="1800"/>
              <a:t>Dôvody pre zostavenie predvahy v súčasnosti:</a:t>
            </a:r>
          </a:p>
          <a:p>
            <a:pPr lvl="1" eaLnBrk="1" hangingPunct="1">
              <a:lnSpc>
                <a:spcPct val="80000"/>
              </a:lnSpc>
            </a:pPr>
            <a:r>
              <a:rPr lang="sk-SK" altLang="en-US" sz="1600"/>
              <a:t>je užitočným nástrojom na odhalenie potenciálnych chýb, ktoré sa môžu prejaviť neobvyklými zostatkami na účtoch z hľadiska strany účtu (napríklad zostatok účtu základného imania na strane MD, zostatok účtu zariadení na strane D) alebo neobvyklými zostatkami na účtoch z hľadiska veľkosti</a:t>
            </a:r>
          </a:p>
          <a:p>
            <a:pPr lvl="1" eaLnBrk="1" hangingPunct="1">
              <a:lnSpc>
                <a:spcPct val="80000"/>
              </a:lnSpc>
            </a:pPr>
            <a:r>
              <a:rPr lang="sk-SK" altLang="en-US" sz="1600"/>
              <a:t>poskytuje jednoduchú možnosť určenia zisku resp. straty ešte pred zostavením výkazu ziskov a strát a súvahy. Túto vlastnosť možno využiť v prípade, že predvaha pozostáva z časti obsahujúcej súvahové účty a z časti obsahujúcej výsledkové účty (teda účty výnosov a nákladov). Výsledok hospodárenia je potom určený ako rozdiel súčtov strán D a MD výsledkových účtov, ktorý sa musí rovnať rozdielu súčtov strán MD a D súvahových účtov</a:t>
            </a:r>
          </a:p>
        </p:txBody>
      </p:sp>
    </p:spTree>
  </p:cSld>
  <p:clrMapOvr>
    <a:masterClrMapping/>
  </p:clrMapOvr>
  <mc:AlternateContent xmlns:mc="http://schemas.openxmlformats.org/markup-compatibility/2006" xmlns:p14="http://schemas.microsoft.com/office/powerpoint/2010/main">
    <mc:Choice Requires="p14">
      <p:transition spd="slow" p14:dur="2000" advTm="285195"/>
    </mc:Choice>
    <mc:Fallback xmlns="">
      <p:transition spd="slow" advTm="28519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AC23D46F-80DA-49D5-B169-A1229BA2FCD1}"/>
              </a:ext>
            </a:extLst>
          </p:cNvPr>
          <p:cNvSpPr>
            <a:spLocks noGrp="1"/>
          </p:cNvSpPr>
          <p:nvPr>
            <p:ph type="ftr" sz="quarter" idx="11"/>
          </p:nvPr>
        </p:nvSpPr>
        <p:spPr/>
        <p:txBody>
          <a:bodyPr/>
          <a:lstStyle/>
          <a:p>
            <a:pPr>
              <a:defRPr/>
            </a:pPr>
            <a:r>
              <a:rPr lang="sk-SK"/>
              <a:t>Princípy účtovníctva</a:t>
            </a:r>
          </a:p>
        </p:txBody>
      </p:sp>
      <p:sp>
        <p:nvSpPr>
          <p:cNvPr id="48131" name="Zástupný symbol čísla snímky 4">
            <a:extLst>
              <a:ext uri="{FF2B5EF4-FFF2-40B4-BE49-F238E27FC236}">
                <a16:creationId xmlns:a16="http://schemas.microsoft.com/office/drawing/2014/main" id="{6521D523-ACB0-4216-996B-20DEF50CF3D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4-23</a:t>
            </a:r>
          </a:p>
        </p:txBody>
      </p:sp>
      <p:sp>
        <p:nvSpPr>
          <p:cNvPr id="48132" name="Rectangle 2">
            <a:extLst>
              <a:ext uri="{FF2B5EF4-FFF2-40B4-BE49-F238E27FC236}">
                <a16:creationId xmlns:a16="http://schemas.microsoft.com/office/drawing/2014/main" id="{4778120F-0F3B-42A4-BF13-D1A9ECB5A4BD}"/>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4.4 </a:t>
            </a:r>
            <a:r>
              <a:rPr lang="sk-SK" altLang="en-US" sz="3200">
                <a:solidFill>
                  <a:srgbClr val="3D1FD3"/>
                </a:solidFill>
              </a:rPr>
              <a:t>Predvaha spoločnosti Verdi</a:t>
            </a:r>
            <a:endParaRPr lang="en-US" altLang="en-US" sz="3200">
              <a:solidFill>
                <a:srgbClr val="3D1FD3"/>
              </a:solidFill>
            </a:endParaRPr>
          </a:p>
        </p:txBody>
      </p:sp>
      <p:graphicFrame>
        <p:nvGraphicFramePr>
          <p:cNvPr id="48133" name="Object 4">
            <a:extLst>
              <a:ext uri="{FF2B5EF4-FFF2-40B4-BE49-F238E27FC236}">
                <a16:creationId xmlns:a16="http://schemas.microsoft.com/office/drawing/2014/main" id="{B068A76E-F509-4926-AB6C-2ADE68B834FF}"/>
              </a:ext>
            </a:extLst>
          </p:cNvPr>
          <p:cNvGraphicFramePr>
            <a:graphicFrameLocks noChangeAspect="1"/>
          </p:cNvGraphicFramePr>
          <p:nvPr/>
        </p:nvGraphicFramePr>
        <p:xfrm>
          <a:off x="-301625" y="2124075"/>
          <a:ext cx="9821863" cy="3517900"/>
        </p:xfrm>
        <a:graphic>
          <a:graphicData uri="http://schemas.openxmlformats.org/presentationml/2006/ole">
            <mc:AlternateContent xmlns:mc="http://schemas.openxmlformats.org/markup-compatibility/2006">
              <mc:Choice xmlns:v="urn:schemas-microsoft-com:vml" Requires="v">
                <p:oleObj name="Dokument" r:id="rId3" imgW="5845663" imgH="2097404" progId="Word.Document.8">
                  <p:embed/>
                </p:oleObj>
              </mc:Choice>
              <mc:Fallback>
                <p:oleObj name="Dokument" r:id="rId3" imgW="5845663" imgH="2097404" progId="Word.Document.8">
                  <p:embed/>
                  <p:pic>
                    <p:nvPicPr>
                      <p:cNvPr id="48133" name="Object 4">
                        <a:extLst>
                          <a:ext uri="{FF2B5EF4-FFF2-40B4-BE49-F238E27FC236}">
                            <a16:creationId xmlns:a16="http://schemas.microsoft.com/office/drawing/2014/main" id="{B068A76E-F509-4926-AB6C-2ADE68B834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 y="2124075"/>
                        <a:ext cx="9821863" cy="351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95600"/>
    </mc:Choice>
    <mc:Fallback xmlns="">
      <p:transition spd="slow" advTm="956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A8BA4613-7102-4AC0-A885-DBED88945584}"/>
              </a:ext>
            </a:extLst>
          </p:cNvPr>
          <p:cNvSpPr>
            <a:spLocks noGrp="1"/>
          </p:cNvSpPr>
          <p:nvPr>
            <p:ph type="ftr" sz="quarter" idx="11"/>
          </p:nvPr>
        </p:nvSpPr>
        <p:spPr/>
        <p:txBody>
          <a:bodyPr/>
          <a:lstStyle/>
          <a:p>
            <a:pPr>
              <a:defRPr/>
            </a:pPr>
            <a:r>
              <a:rPr lang="sk-SK"/>
              <a:t>Princípy účtovníctva</a:t>
            </a:r>
          </a:p>
        </p:txBody>
      </p:sp>
      <p:sp>
        <p:nvSpPr>
          <p:cNvPr id="50179" name="Zástupný symbol čísla snímky 4">
            <a:extLst>
              <a:ext uri="{FF2B5EF4-FFF2-40B4-BE49-F238E27FC236}">
                <a16:creationId xmlns:a16="http://schemas.microsoft.com/office/drawing/2014/main" id="{364FCFF8-58A7-45F1-8820-FC7AEC709A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4-24</a:t>
            </a:r>
          </a:p>
        </p:txBody>
      </p:sp>
      <p:sp>
        <p:nvSpPr>
          <p:cNvPr id="50180" name="Rectangle 2">
            <a:extLst>
              <a:ext uri="{FF2B5EF4-FFF2-40B4-BE49-F238E27FC236}">
                <a16:creationId xmlns:a16="http://schemas.microsoft.com/office/drawing/2014/main" id="{4BE62385-1A13-4769-B4BD-D5DEF39EBBD3}"/>
              </a:ext>
            </a:extLst>
          </p:cNvPr>
          <p:cNvSpPr>
            <a:spLocks noGrp="1" noChangeArrowheads="1"/>
          </p:cNvSpPr>
          <p:nvPr>
            <p:ph type="title"/>
          </p:nvPr>
        </p:nvSpPr>
        <p:spPr>
          <a:xfrm>
            <a:off x="457200" y="274638"/>
            <a:ext cx="8229600" cy="633412"/>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4.5 </a:t>
            </a:r>
            <a:r>
              <a:rPr lang="sk-SK" altLang="en-US" sz="3200">
                <a:solidFill>
                  <a:srgbClr val="3D1FD3"/>
                </a:solidFill>
              </a:rPr>
              <a:t>Príklady </a:t>
            </a:r>
            <a:r>
              <a:rPr lang="en-US" altLang="en-US" sz="3200">
                <a:solidFill>
                  <a:srgbClr val="3D1FD3"/>
                </a:solidFill>
                <a:cs typeface="Times New Roman" panose="02020603050405020304" pitchFamily="18" charset="0"/>
              </a:rPr>
              <a:t>“</a:t>
            </a:r>
            <a:r>
              <a:rPr lang="en-US" altLang="en-US" sz="3200">
                <a:solidFill>
                  <a:srgbClr val="3D1FD3"/>
                </a:solidFill>
              </a:rPr>
              <a:t>norm</a:t>
            </a:r>
            <a:r>
              <a:rPr lang="sk-SK" altLang="en-US" sz="3200">
                <a:solidFill>
                  <a:srgbClr val="3D1FD3"/>
                </a:solidFill>
              </a:rPr>
              <a:t>álnych</a:t>
            </a:r>
            <a:r>
              <a:rPr lang="en-US" altLang="en-US" sz="3200">
                <a:solidFill>
                  <a:srgbClr val="3D1FD3"/>
                </a:solidFill>
                <a:cs typeface="Times New Roman" panose="02020603050405020304" pitchFamily="18" charset="0"/>
              </a:rPr>
              <a:t>”</a:t>
            </a:r>
            <a:r>
              <a:rPr lang="en-US" altLang="en-US" sz="3200">
                <a:solidFill>
                  <a:srgbClr val="3D1FD3"/>
                </a:solidFill>
              </a:rPr>
              <a:t> </a:t>
            </a:r>
            <a:r>
              <a:rPr lang="sk-SK" altLang="en-US" sz="3200">
                <a:solidFill>
                  <a:srgbClr val="3D1FD3"/>
                </a:solidFill>
              </a:rPr>
              <a:t>zostatkov účtov</a:t>
            </a:r>
            <a:endParaRPr lang="en-US" altLang="en-US" sz="3200">
              <a:solidFill>
                <a:srgbClr val="3D1FD3"/>
              </a:solidFill>
            </a:endParaRPr>
          </a:p>
        </p:txBody>
      </p:sp>
      <p:graphicFrame>
        <p:nvGraphicFramePr>
          <p:cNvPr id="50181" name="Object 4">
            <a:extLst>
              <a:ext uri="{FF2B5EF4-FFF2-40B4-BE49-F238E27FC236}">
                <a16:creationId xmlns:a16="http://schemas.microsoft.com/office/drawing/2014/main" id="{A0A9C015-2A92-47B2-9A5C-B442834E97D4}"/>
              </a:ext>
            </a:extLst>
          </p:cNvPr>
          <p:cNvGraphicFramePr>
            <a:graphicFrameLocks noChangeAspect="1"/>
          </p:cNvGraphicFramePr>
          <p:nvPr/>
        </p:nvGraphicFramePr>
        <p:xfrm>
          <a:off x="0" y="1216025"/>
          <a:ext cx="8797925" cy="4962525"/>
        </p:xfrm>
        <a:graphic>
          <a:graphicData uri="http://schemas.openxmlformats.org/presentationml/2006/ole">
            <mc:AlternateContent xmlns:mc="http://schemas.openxmlformats.org/markup-compatibility/2006">
              <mc:Choice xmlns:v="urn:schemas-microsoft-com:vml" Requires="v">
                <p:oleObj name="Document" r:id="rId3" imgW="5852951" imgH="3309582" progId="Word.Document.8">
                  <p:embed/>
                </p:oleObj>
              </mc:Choice>
              <mc:Fallback>
                <p:oleObj name="Document" r:id="rId3" imgW="5852951" imgH="3309582" progId="Word.Document.8">
                  <p:embed/>
                  <p:pic>
                    <p:nvPicPr>
                      <p:cNvPr id="50181" name="Object 4">
                        <a:extLst>
                          <a:ext uri="{FF2B5EF4-FFF2-40B4-BE49-F238E27FC236}">
                            <a16:creationId xmlns:a16="http://schemas.microsoft.com/office/drawing/2014/main" id="{A0A9C015-2A92-47B2-9A5C-B442834E9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6025"/>
                        <a:ext cx="8797925"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94585"/>
    </mc:Choice>
    <mc:Fallback xmlns="">
      <p:transition spd="slow" advTm="19458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äty 2">
            <a:extLst>
              <a:ext uri="{FF2B5EF4-FFF2-40B4-BE49-F238E27FC236}">
                <a16:creationId xmlns:a16="http://schemas.microsoft.com/office/drawing/2014/main" id="{E40447DD-FD57-4299-8BE6-A1C52866B18B}"/>
              </a:ext>
            </a:extLst>
          </p:cNvPr>
          <p:cNvSpPr>
            <a:spLocks noGrp="1"/>
          </p:cNvSpPr>
          <p:nvPr>
            <p:ph type="ftr" sz="quarter" idx="11"/>
          </p:nvPr>
        </p:nvSpPr>
        <p:spPr/>
        <p:txBody>
          <a:bodyPr/>
          <a:lstStyle/>
          <a:p>
            <a:pPr>
              <a:defRPr/>
            </a:pPr>
            <a:r>
              <a:rPr lang="sk-SK"/>
              <a:t>Princípy účtovníctva</a:t>
            </a:r>
          </a:p>
        </p:txBody>
      </p:sp>
      <p:sp>
        <p:nvSpPr>
          <p:cNvPr id="52227" name="Zástupný symbol čísla snímky 3">
            <a:extLst>
              <a:ext uri="{FF2B5EF4-FFF2-40B4-BE49-F238E27FC236}">
                <a16:creationId xmlns:a16="http://schemas.microsoft.com/office/drawing/2014/main" id="{ADA60499-F3D1-4466-997F-F1196940026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4-25</a:t>
            </a:r>
          </a:p>
        </p:txBody>
      </p:sp>
      <p:pic>
        <p:nvPicPr>
          <p:cNvPr id="52228" name="Picture 2">
            <a:extLst>
              <a:ext uri="{FF2B5EF4-FFF2-40B4-BE49-F238E27FC236}">
                <a16:creationId xmlns:a16="http://schemas.microsoft.com/office/drawing/2014/main" id="{82B2B304-2DD1-4255-A8A4-3B11D10E5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60350"/>
            <a:ext cx="8353425" cy="589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122344"/>
    </mc:Choice>
    <mc:Fallback xmlns="">
      <p:transition spd="slow" advTm="122344"/>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FA7F750F-4044-4BBB-8080-C0A7C17B0530}"/>
              </a:ext>
            </a:extLst>
          </p:cNvPr>
          <p:cNvSpPr>
            <a:spLocks noGrp="1"/>
          </p:cNvSpPr>
          <p:nvPr>
            <p:ph type="ftr" sz="quarter" idx="11"/>
          </p:nvPr>
        </p:nvSpPr>
        <p:spPr/>
        <p:txBody>
          <a:bodyPr/>
          <a:lstStyle/>
          <a:p>
            <a:pPr>
              <a:defRPr/>
            </a:pPr>
            <a:r>
              <a:rPr lang="sk-SK"/>
              <a:t>Princípy účtovníctva</a:t>
            </a:r>
          </a:p>
        </p:txBody>
      </p:sp>
      <p:sp>
        <p:nvSpPr>
          <p:cNvPr id="53251" name="Zástupný symbol čísla snímky 5">
            <a:extLst>
              <a:ext uri="{FF2B5EF4-FFF2-40B4-BE49-F238E27FC236}">
                <a16:creationId xmlns:a16="http://schemas.microsoft.com/office/drawing/2014/main" id="{74F4206F-6A07-44D6-8F48-59C3A1A4449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4-26</a:t>
            </a:r>
          </a:p>
        </p:txBody>
      </p:sp>
      <p:sp>
        <p:nvSpPr>
          <p:cNvPr id="53252" name="Rectangle 2">
            <a:extLst>
              <a:ext uri="{FF2B5EF4-FFF2-40B4-BE49-F238E27FC236}">
                <a16:creationId xmlns:a16="http://schemas.microsoft.com/office/drawing/2014/main" id="{6B7C41A9-ACFF-4C67-A770-F96E24924DD5}"/>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Finančné výkazy</a:t>
            </a:r>
            <a:endParaRPr lang="en-US" altLang="en-US" sz="3200" b="1">
              <a:solidFill>
                <a:srgbClr val="3D1FD3"/>
              </a:solidFill>
            </a:endParaRPr>
          </a:p>
        </p:txBody>
      </p:sp>
      <p:sp>
        <p:nvSpPr>
          <p:cNvPr id="53253" name="Rectangle 3">
            <a:extLst>
              <a:ext uri="{FF2B5EF4-FFF2-40B4-BE49-F238E27FC236}">
                <a16:creationId xmlns:a16="http://schemas.microsoft.com/office/drawing/2014/main" id="{54360EE7-9B06-434A-B18B-1CB0E96A9525}"/>
              </a:ext>
            </a:extLst>
          </p:cNvPr>
          <p:cNvSpPr>
            <a:spLocks noGrp="1" noChangeArrowheads="1"/>
          </p:cNvSpPr>
          <p:nvPr>
            <p:ph type="body" idx="1"/>
          </p:nvPr>
        </p:nvSpPr>
        <p:spPr>
          <a:xfrm>
            <a:off x="468313" y="1196975"/>
            <a:ext cx="8229600" cy="4032250"/>
          </a:xfrm>
        </p:spPr>
        <p:txBody>
          <a:bodyPr/>
          <a:lstStyle/>
          <a:p>
            <a:pPr eaLnBrk="1" hangingPunct="1"/>
            <a:r>
              <a:rPr lang="sk-SK" altLang="en-US" sz="2400"/>
              <a:t>Proces vedenia účtovníctva v účtovnom období končí zostavením účtovnej závierky</a:t>
            </a:r>
          </a:p>
          <a:p>
            <a:pPr eaLnBrk="1" hangingPunct="1"/>
            <a:r>
              <a:rPr lang="sk-SK" altLang="en-US" sz="2400"/>
              <a:t>Účtovná závierka obsahuje</a:t>
            </a:r>
          </a:p>
          <a:p>
            <a:pPr lvl="1" eaLnBrk="1" hangingPunct="1"/>
            <a:r>
              <a:rPr lang="sk-SK" altLang="en-US" sz="2000"/>
              <a:t>údaje identifikujúce podnik, dátum, ku ktorému sa závierka zostavuje a obdobie, za ktoré sa zostavuje</a:t>
            </a:r>
          </a:p>
          <a:p>
            <a:pPr lvl="1" eaLnBrk="1" hangingPunct="1"/>
            <a:r>
              <a:rPr lang="sk-SK" altLang="en-US" sz="2000"/>
              <a:t>predpísané finančné výkazy</a:t>
            </a:r>
          </a:p>
          <a:p>
            <a:pPr lvl="1" eaLnBrk="1" hangingPunct="1"/>
            <a:r>
              <a:rPr lang="sk-SK" altLang="en-US" sz="2000"/>
              <a:t>poznámky</a:t>
            </a:r>
          </a:p>
          <a:p>
            <a:pPr eaLnBrk="1" hangingPunct="1"/>
            <a:r>
              <a:rPr lang="sk-SK" altLang="en-US" sz="2400"/>
              <a:t>Súčasný slovenský zákon o účtovníctve vyžaduje ako súčasť účtovnej závierky finančné výkazy súvahu a výkaz ziskov a strát</a:t>
            </a:r>
            <a:endParaRPr lang="en-US" altLang="en-US" sz="2400"/>
          </a:p>
        </p:txBody>
      </p:sp>
    </p:spTree>
  </p:cSld>
  <p:clrMapOvr>
    <a:masterClrMapping/>
  </p:clrMapOvr>
  <mc:AlternateContent xmlns:mc="http://schemas.openxmlformats.org/markup-compatibility/2006" xmlns:p14="http://schemas.microsoft.com/office/powerpoint/2010/main">
    <mc:Choice Requires="p14">
      <p:transition spd="slow" p14:dur="2000" advTm="95060"/>
    </mc:Choice>
    <mc:Fallback xmlns="">
      <p:transition spd="slow" advTm="9506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245F596-7E5B-4A0E-9299-FD28EDB992A2}"/>
              </a:ext>
            </a:extLst>
          </p:cNvPr>
          <p:cNvSpPr>
            <a:spLocks noGrp="1"/>
          </p:cNvSpPr>
          <p:nvPr>
            <p:ph type="ftr" sz="quarter" idx="11"/>
          </p:nvPr>
        </p:nvSpPr>
        <p:spPr/>
        <p:txBody>
          <a:bodyPr/>
          <a:lstStyle/>
          <a:p>
            <a:pPr>
              <a:defRPr/>
            </a:pPr>
            <a:r>
              <a:rPr lang="sk-SK"/>
              <a:t>Princípy účtovníctva</a:t>
            </a:r>
          </a:p>
        </p:txBody>
      </p:sp>
      <p:sp>
        <p:nvSpPr>
          <p:cNvPr id="55299" name="Zástupný symbol čísla snímky 5">
            <a:extLst>
              <a:ext uri="{FF2B5EF4-FFF2-40B4-BE49-F238E27FC236}">
                <a16:creationId xmlns:a16="http://schemas.microsoft.com/office/drawing/2014/main" id="{5A0A9CD8-D4DB-482F-9749-87107AF576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4-27</a:t>
            </a:r>
          </a:p>
        </p:txBody>
      </p:sp>
      <p:sp>
        <p:nvSpPr>
          <p:cNvPr id="55300" name="Rectangle 2">
            <a:extLst>
              <a:ext uri="{FF2B5EF4-FFF2-40B4-BE49-F238E27FC236}">
                <a16:creationId xmlns:a16="http://schemas.microsoft.com/office/drawing/2014/main" id="{75C3DE13-A0D3-4096-827F-78585A0027D5}"/>
              </a:ext>
            </a:extLst>
          </p:cNvPr>
          <p:cNvSpPr>
            <a:spLocks noGrp="1" noChangeArrowheads="1"/>
          </p:cNvSpPr>
          <p:nvPr>
            <p:ph type="title"/>
          </p:nvPr>
        </p:nvSpPr>
        <p:spPr>
          <a:xfrm>
            <a:off x="457200" y="274638"/>
            <a:ext cx="8229600" cy="922337"/>
          </a:xfrm>
        </p:spPr>
        <p:txBody>
          <a:bodyPr/>
          <a:lstStyle/>
          <a:p>
            <a:pPr eaLnBrk="1" hangingPunct="1"/>
            <a:r>
              <a:rPr lang="sk-SK" altLang="en-US" sz="3200" b="1">
                <a:solidFill>
                  <a:srgbClr val="3D1FD3"/>
                </a:solidFill>
              </a:rPr>
              <a:t>Účtový rozvrh (chart of accounts) a rámcová účtová osnova</a:t>
            </a:r>
            <a:endParaRPr lang="en-US" altLang="en-US" sz="3200" b="1">
              <a:solidFill>
                <a:srgbClr val="3D1FD3"/>
              </a:solidFill>
            </a:endParaRPr>
          </a:p>
        </p:txBody>
      </p:sp>
      <p:sp>
        <p:nvSpPr>
          <p:cNvPr id="55301" name="Rectangle 3">
            <a:extLst>
              <a:ext uri="{FF2B5EF4-FFF2-40B4-BE49-F238E27FC236}">
                <a16:creationId xmlns:a16="http://schemas.microsoft.com/office/drawing/2014/main" id="{E5CCEAB3-A320-4844-89ED-94E10124E9D7}"/>
              </a:ext>
            </a:extLst>
          </p:cNvPr>
          <p:cNvSpPr>
            <a:spLocks noGrp="1" noChangeArrowheads="1"/>
          </p:cNvSpPr>
          <p:nvPr>
            <p:ph type="body" idx="1"/>
          </p:nvPr>
        </p:nvSpPr>
        <p:spPr>
          <a:xfrm>
            <a:off x="395288" y="1268413"/>
            <a:ext cx="8229600" cy="4897437"/>
          </a:xfrm>
        </p:spPr>
        <p:txBody>
          <a:bodyPr/>
          <a:lstStyle/>
          <a:p>
            <a:pPr eaLnBrk="1" hangingPunct="1">
              <a:lnSpc>
                <a:spcPct val="80000"/>
              </a:lnSpc>
            </a:pPr>
            <a:r>
              <a:rPr lang="sk-SK" altLang="en-US" sz="2000" b="1"/>
              <a:t>Účtový rozvrh</a:t>
            </a:r>
            <a:r>
              <a:rPr lang="sk-SK" altLang="en-US" sz="2000"/>
              <a:t> je logicky usporiadaný zoznam všetkých účtov používa-ných pri účtovaní v podniku. Pre uľahčenie spracovávania býva ku každému účtu okrem názvu jednoznačne priradený aj </a:t>
            </a:r>
            <a:r>
              <a:rPr lang="sk-SK" altLang="en-US" sz="2000" b="1"/>
              <a:t>kód (číslo) účtu</a:t>
            </a:r>
          </a:p>
          <a:p>
            <a:pPr eaLnBrk="1" hangingPunct="1">
              <a:lnSpc>
                <a:spcPct val="80000"/>
              </a:lnSpc>
            </a:pPr>
            <a:r>
              <a:rPr lang="sk-SK" altLang="en-US" sz="2000"/>
              <a:t>Pre priraďovanie kódov účtom sa používajú alfabetické, numerické a alfanumerické metódy. </a:t>
            </a:r>
            <a:r>
              <a:rPr lang="sk-SK" altLang="en-US" sz="2000" b="1"/>
              <a:t>Na Slovensku</a:t>
            </a:r>
            <a:r>
              <a:rPr lang="sk-SK" altLang="en-US" sz="2000"/>
              <a:t> sa používa kódovanie numerické, teda každému účtu je jednoznačne priradené </a:t>
            </a:r>
            <a:r>
              <a:rPr lang="sk-SK" altLang="en-US" sz="2000" b="1"/>
              <a:t>číslo účtu</a:t>
            </a:r>
          </a:p>
          <a:p>
            <a:pPr eaLnBrk="1" hangingPunct="1">
              <a:lnSpc>
                <a:spcPct val="80000"/>
              </a:lnSpc>
            </a:pPr>
            <a:r>
              <a:rPr lang="sk-SK" altLang="en-US" sz="2000"/>
              <a:t>Účtové rozvrhy bývajú obvykle založené </a:t>
            </a:r>
            <a:r>
              <a:rPr lang="sk-SK" altLang="en-US" sz="2000" b="1"/>
              <a:t>na hierarchickej klasifikácii</a:t>
            </a:r>
            <a:r>
              <a:rPr lang="sk-SK" altLang="en-US" sz="2000"/>
              <a:t>. </a:t>
            </a:r>
            <a:r>
              <a:rPr lang="sk-SK" altLang="en-US" sz="2000" b="1"/>
              <a:t>Na Slovensku</a:t>
            </a:r>
            <a:r>
              <a:rPr lang="sk-SK" altLang="en-US" sz="2000"/>
              <a:t> sa používa trojstupňová klasifikácia: </a:t>
            </a:r>
            <a:r>
              <a:rPr lang="sk-SK" altLang="en-US" sz="2000" b="1"/>
              <a:t>účtová trieda – účtová skupina – účet</a:t>
            </a:r>
          </a:p>
          <a:p>
            <a:pPr eaLnBrk="1" hangingPunct="1">
              <a:lnSpc>
                <a:spcPct val="80000"/>
              </a:lnSpc>
            </a:pPr>
            <a:r>
              <a:rPr lang="sk-SK" altLang="en-US" sz="2000"/>
              <a:t>V niektorých krajinách je </a:t>
            </a:r>
            <a:r>
              <a:rPr lang="sk-SK" altLang="en-US" sz="2000" b="1"/>
              <a:t>centrálne predpísaná štruktúra</a:t>
            </a:r>
            <a:r>
              <a:rPr lang="sk-SK" altLang="en-US" sz="2000"/>
              <a:t> účtového rozvrhu. Tak je tomu aj </a:t>
            </a:r>
            <a:r>
              <a:rPr lang="sk-SK" altLang="en-US" sz="2000" b="1"/>
              <a:t>na Slovensku</a:t>
            </a:r>
            <a:r>
              <a:rPr lang="sk-SK" altLang="en-US" sz="2000"/>
              <a:t>, kde sa pre túto štruktúru používa názov </a:t>
            </a:r>
            <a:r>
              <a:rPr lang="sk-SK" altLang="en-US" sz="2000" b="1"/>
              <a:t>“rámcová účtová osnova”.</a:t>
            </a:r>
            <a:r>
              <a:rPr lang="sk-SK" altLang="en-US" sz="2000"/>
              <a:t> V  iných krajinách je výber štruktúry účtov ponechaný na rozhodnutí manažmentu podnikov. V tomto smere neexistuje žiadna medzinárodná štandardizácia</a:t>
            </a:r>
            <a:endParaRPr lang="sk-SK" altLang="en-US" sz="2000" b="1"/>
          </a:p>
          <a:p>
            <a:pPr eaLnBrk="1" hangingPunct="1">
              <a:lnSpc>
                <a:spcPct val="80000"/>
              </a:lnSpc>
            </a:pPr>
            <a:r>
              <a:rPr lang="sk-SK" altLang="en-US" sz="2000"/>
              <a:t>Argumenty na podporu štandardizovanej štruktúry účtového rozvrhu:</a:t>
            </a:r>
          </a:p>
          <a:p>
            <a:pPr lvl="1" eaLnBrk="1" hangingPunct="1">
              <a:lnSpc>
                <a:spcPct val="80000"/>
              </a:lnSpc>
            </a:pPr>
            <a:r>
              <a:rPr lang="sk-SK" altLang="en-US" sz="1800"/>
              <a:t>uľahčuje mobilitu kvalifikovaných účtovníkov</a:t>
            </a:r>
          </a:p>
          <a:p>
            <a:pPr lvl="1" eaLnBrk="1" hangingPunct="1">
              <a:lnSpc>
                <a:spcPct val="80000"/>
              </a:lnSpc>
            </a:pPr>
            <a:r>
              <a:rPr lang="sk-SK" altLang="en-US" sz="1800"/>
              <a:t>znižuje cenu účtovného softvéru</a:t>
            </a:r>
          </a:p>
          <a:p>
            <a:pPr lvl="1" eaLnBrk="1" hangingPunct="1">
              <a:lnSpc>
                <a:spcPct val="80000"/>
              </a:lnSpc>
            </a:pPr>
            <a:r>
              <a:rPr lang="sk-SK" altLang="en-US" sz="1800"/>
              <a:t>uľahčuje porovnávanie výkazov medzi rôznymi podnikmi</a:t>
            </a:r>
          </a:p>
        </p:txBody>
      </p:sp>
    </p:spTree>
  </p:cSld>
  <p:clrMapOvr>
    <a:masterClrMapping/>
  </p:clrMapOvr>
  <mc:AlternateContent xmlns:mc="http://schemas.openxmlformats.org/markup-compatibility/2006" xmlns:p14="http://schemas.microsoft.com/office/powerpoint/2010/main">
    <mc:Choice Requires="p14">
      <p:transition spd="slow" p14:dur="2000" advTm="423986"/>
    </mc:Choice>
    <mc:Fallback xmlns="">
      <p:transition spd="slow" advTm="423986"/>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FDFBE6A-1507-4323-914D-480CC5CD139D}"/>
              </a:ext>
            </a:extLst>
          </p:cNvPr>
          <p:cNvSpPr>
            <a:spLocks noGrp="1"/>
          </p:cNvSpPr>
          <p:nvPr>
            <p:ph type="ftr" sz="quarter" idx="11"/>
          </p:nvPr>
        </p:nvSpPr>
        <p:spPr/>
        <p:txBody>
          <a:bodyPr/>
          <a:lstStyle/>
          <a:p>
            <a:pPr>
              <a:defRPr/>
            </a:pPr>
            <a:r>
              <a:rPr lang="sk-SK"/>
              <a:t>Princípy účtovníctva</a:t>
            </a:r>
          </a:p>
        </p:txBody>
      </p:sp>
      <p:sp>
        <p:nvSpPr>
          <p:cNvPr id="57347" name="Zástupný symbol čísla snímky 5">
            <a:extLst>
              <a:ext uri="{FF2B5EF4-FFF2-40B4-BE49-F238E27FC236}">
                <a16:creationId xmlns:a16="http://schemas.microsoft.com/office/drawing/2014/main" id="{7E84C329-DF17-48C3-AD9A-5455A7EAB37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4-28</a:t>
            </a:r>
          </a:p>
        </p:txBody>
      </p:sp>
      <p:sp>
        <p:nvSpPr>
          <p:cNvPr id="57348" name="Rectangle 2">
            <a:extLst>
              <a:ext uri="{FF2B5EF4-FFF2-40B4-BE49-F238E27FC236}">
                <a16:creationId xmlns:a16="http://schemas.microsoft.com/office/drawing/2014/main" id="{49632DFB-30E1-4BF0-8DEA-14FA8450C9A8}"/>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Syntetické a analytické účty</a:t>
            </a:r>
          </a:p>
        </p:txBody>
      </p:sp>
      <p:sp>
        <p:nvSpPr>
          <p:cNvPr id="57349" name="Rectangle 3">
            <a:extLst>
              <a:ext uri="{FF2B5EF4-FFF2-40B4-BE49-F238E27FC236}">
                <a16:creationId xmlns:a16="http://schemas.microsoft.com/office/drawing/2014/main" id="{483CA44B-BA38-447F-BE02-917E86CB95D3}"/>
              </a:ext>
            </a:extLst>
          </p:cNvPr>
          <p:cNvSpPr>
            <a:spLocks noGrp="1" noChangeArrowheads="1"/>
          </p:cNvSpPr>
          <p:nvPr>
            <p:ph type="body" idx="1"/>
          </p:nvPr>
        </p:nvSpPr>
        <p:spPr>
          <a:xfrm>
            <a:off x="457200" y="981075"/>
            <a:ext cx="8229600" cy="5145088"/>
          </a:xfrm>
        </p:spPr>
        <p:txBody>
          <a:bodyPr/>
          <a:lstStyle/>
          <a:p>
            <a:pPr eaLnBrk="1" hangingPunct="1">
              <a:lnSpc>
                <a:spcPct val="90000"/>
              </a:lnSpc>
            </a:pPr>
            <a:r>
              <a:rPr lang="sk-SK" altLang="en-US" sz="2400"/>
              <a:t>Vnútorná logika hierarchického číslovania účtov pomáha pri pochopení ich povahy a úlohy</a:t>
            </a:r>
          </a:p>
          <a:p>
            <a:pPr eaLnBrk="1" hangingPunct="1">
              <a:lnSpc>
                <a:spcPct val="90000"/>
              </a:lnSpc>
            </a:pPr>
            <a:r>
              <a:rPr lang="sk-SK" altLang="en-US" sz="2400"/>
              <a:t>Číselné kódy účtov umožňujú ich ďalšiu dekompozíciu na “podúčty” ak sa to ukáže ako potreba</a:t>
            </a:r>
          </a:p>
          <a:p>
            <a:pPr eaLnBrk="1" hangingPunct="1">
              <a:lnSpc>
                <a:spcPct val="90000"/>
              </a:lnSpc>
            </a:pPr>
            <a:r>
              <a:rPr lang="sk-SK" altLang="en-US" sz="2400"/>
              <a:t>Na Slovensku sa na “delenie” účtov prebratých z rámcovej účtovej osnovy používa tzv. analytické členenie</a:t>
            </a:r>
          </a:p>
          <a:p>
            <a:pPr eaLnBrk="1" hangingPunct="1">
              <a:lnSpc>
                <a:spcPct val="90000"/>
              </a:lnSpc>
            </a:pPr>
            <a:r>
              <a:rPr lang="sk-SK" altLang="en-US" sz="2400"/>
              <a:t>Účty obsiahnuté v rámcovej účtovej osnove sa nazývajú syntetické. Ich rozčlenenie sa uskutoční pomocou rozšírenia ich číselného kódu ďalšími číslicami</a:t>
            </a:r>
          </a:p>
          <a:p>
            <a:pPr eaLnBrk="1" hangingPunct="1">
              <a:lnSpc>
                <a:spcPct val="90000"/>
              </a:lnSpc>
            </a:pPr>
            <a:r>
              <a:rPr lang="sk-SK" altLang="en-US" sz="2400"/>
              <a:t>Príklad: Syntetický účet </a:t>
            </a:r>
            <a:r>
              <a:rPr lang="sk-SK" altLang="en-US" sz="2400" b="1"/>
              <a:t>512 – Cestovné</a:t>
            </a:r>
            <a:r>
              <a:rPr lang="sk-SK" altLang="en-US" sz="2400"/>
              <a:t> možno rozčleniť na analytické účty </a:t>
            </a:r>
            <a:r>
              <a:rPr lang="sk-SK" altLang="en-US" sz="2400" b="1"/>
              <a:t>512001 – Domáce cestovné </a:t>
            </a:r>
            <a:r>
              <a:rPr lang="sk-SK" altLang="en-US" sz="2400"/>
              <a:t>a </a:t>
            </a:r>
            <a:r>
              <a:rPr lang="sk-SK" altLang="en-US" sz="2400" b="1"/>
              <a:t>512002 – Zahraničné cestovné. </a:t>
            </a:r>
            <a:r>
              <a:rPr lang="sk-SK" altLang="en-US" sz="2400"/>
              <a:t>Účty 512001 a 512002 sú hierarchicky pod účtom 512</a:t>
            </a:r>
          </a:p>
        </p:txBody>
      </p:sp>
    </p:spTree>
  </p:cSld>
  <p:clrMapOvr>
    <a:masterClrMapping/>
  </p:clrMapOvr>
  <mc:AlternateContent xmlns:mc="http://schemas.openxmlformats.org/markup-compatibility/2006" xmlns:p14="http://schemas.microsoft.com/office/powerpoint/2010/main">
    <mc:Choice Requires="p14">
      <p:transition spd="slow" p14:dur="2000" advTm="175208"/>
    </mc:Choice>
    <mc:Fallback xmlns="">
      <p:transition spd="slow" advTm="17520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Nadpis 1">
            <a:extLst>
              <a:ext uri="{FF2B5EF4-FFF2-40B4-BE49-F238E27FC236}">
                <a16:creationId xmlns:a16="http://schemas.microsoft.com/office/drawing/2014/main" id="{FBDFA09E-7FBD-443D-B203-A80001AB3D13}"/>
              </a:ext>
            </a:extLst>
          </p:cNvPr>
          <p:cNvSpPr>
            <a:spLocks noGrp="1" noChangeArrowheads="1"/>
          </p:cNvSpPr>
          <p:nvPr>
            <p:ph type="title"/>
          </p:nvPr>
        </p:nvSpPr>
        <p:spPr/>
        <p:txBody>
          <a:bodyPr/>
          <a:lstStyle/>
          <a:p>
            <a:r>
              <a:rPr lang="sk-SK" altLang="sk-SK" sz="2800" b="1">
                <a:solidFill>
                  <a:srgbClr val="3D1FD3"/>
                </a:solidFill>
              </a:rPr>
              <a:t>Príklad analytického členenia </a:t>
            </a:r>
            <a:br>
              <a:rPr lang="sk-SK" altLang="sk-SK" sz="2800" b="1">
                <a:solidFill>
                  <a:srgbClr val="3D1FD3"/>
                </a:solidFill>
              </a:rPr>
            </a:br>
            <a:r>
              <a:rPr lang="sk-SK" altLang="sk-SK" sz="2800" b="1">
                <a:solidFill>
                  <a:srgbClr val="3D1FD3"/>
                </a:solidFill>
              </a:rPr>
              <a:t>syntetického účtu 501 – Spotreba materiálu </a:t>
            </a:r>
          </a:p>
        </p:txBody>
      </p:sp>
      <p:pic>
        <p:nvPicPr>
          <p:cNvPr id="59395" name="Zástupný objekt pre obsah 5">
            <a:extLst>
              <a:ext uri="{FF2B5EF4-FFF2-40B4-BE49-F238E27FC236}">
                <a16:creationId xmlns:a16="http://schemas.microsoft.com/office/drawing/2014/main" id="{7CD7380B-764F-4131-BCA4-F4F311D31BF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35150" y="1554163"/>
            <a:ext cx="5616575" cy="4554537"/>
          </a:xfrm>
        </p:spPr>
      </p:pic>
      <p:sp>
        <p:nvSpPr>
          <p:cNvPr id="4" name="Zástupný objekt pre pätu 3">
            <a:extLst>
              <a:ext uri="{FF2B5EF4-FFF2-40B4-BE49-F238E27FC236}">
                <a16:creationId xmlns:a16="http://schemas.microsoft.com/office/drawing/2014/main" id="{DB825BF2-1F8A-42F2-A75B-5F1C93AD4D68}"/>
              </a:ext>
            </a:extLst>
          </p:cNvPr>
          <p:cNvSpPr>
            <a:spLocks noGrp="1"/>
          </p:cNvSpPr>
          <p:nvPr>
            <p:ph type="ftr" sz="quarter" idx="11"/>
          </p:nvPr>
        </p:nvSpPr>
        <p:spPr/>
        <p:txBody>
          <a:bodyPr/>
          <a:lstStyle/>
          <a:p>
            <a:pPr>
              <a:defRPr/>
            </a:pPr>
            <a:r>
              <a:rPr lang="sk-SK"/>
              <a:t>Princípy účtovníctva</a:t>
            </a:r>
          </a:p>
        </p:txBody>
      </p:sp>
      <p:sp>
        <p:nvSpPr>
          <p:cNvPr id="59397" name="Zástupný objekt pre číslo snímky 4">
            <a:extLst>
              <a:ext uri="{FF2B5EF4-FFF2-40B4-BE49-F238E27FC236}">
                <a16:creationId xmlns:a16="http://schemas.microsoft.com/office/drawing/2014/main" id="{00F7D2AF-61E6-41EB-AC82-2D3A83AD1CE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4-29</a:t>
            </a:r>
          </a:p>
        </p:txBody>
      </p:sp>
    </p:spTree>
  </p:cSld>
  <p:clrMapOvr>
    <a:masterClrMapping/>
  </p:clrMapOvr>
  <mc:AlternateContent xmlns:mc="http://schemas.openxmlformats.org/markup-compatibility/2006" xmlns:p14="http://schemas.microsoft.com/office/powerpoint/2010/main">
    <mc:Choice Requires="p14">
      <p:transition spd="slow" p14:dur="2000" advTm="68629"/>
    </mc:Choice>
    <mc:Fallback xmlns="">
      <p:transition spd="slow" advTm="6862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6E3A1E6-2F81-4C04-BE3E-FEBE9DE0CB21}"/>
              </a:ext>
            </a:extLst>
          </p:cNvPr>
          <p:cNvSpPr>
            <a:spLocks noGrp="1"/>
          </p:cNvSpPr>
          <p:nvPr>
            <p:ph type="ftr" sz="quarter" idx="11"/>
          </p:nvPr>
        </p:nvSpPr>
        <p:spPr/>
        <p:txBody>
          <a:bodyPr/>
          <a:lstStyle/>
          <a:p>
            <a:pPr>
              <a:defRPr/>
            </a:pPr>
            <a:r>
              <a:rPr lang="sk-SK"/>
              <a:t>Princípy účtovníctva</a:t>
            </a:r>
          </a:p>
        </p:txBody>
      </p:sp>
      <p:sp>
        <p:nvSpPr>
          <p:cNvPr id="60419" name="Zástupný symbol čísla snímky 5">
            <a:extLst>
              <a:ext uri="{FF2B5EF4-FFF2-40B4-BE49-F238E27FC236}">
                <a16:creationId xmlns:a16="http://schemas.microsoft.com/office/drawing/2014/main" id="{7DCA2B50-F25E-4C5A-83E1-58D43CCD58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4-30</a:t>
            </a:r>
          </a:p>
        </p:txBody>
      </p:sp>
      <p:sp>
        <p:nvSpPr>
          <p:cNvPr id="60420" name="Rectangle 2">
            <a:extLst>
              <a:ext uri="{FF2B5EF4-FFF2-40B4-BE49-F238E27FC236}">
                <a16:creationId xmlns:a16="http://schemas.microsoft.com/office/drawing/2014/main" id="{321188AA-44A1-4D7F-87E4-568B98CD7B3E}"/>
              </a:ext>
            </a:extLst>
          </p:cNvPr>
          <p:cNvSpPr>
            <a:spLocks noGrp="1" noChangeArrowheads="1"/>
          </p:cNvSpPr>
          <p:nvPr>
            <p:ph type="title"/>
          </p:nvPr>
        </p:nvSpPr>
        <p:spPr/>
        <p:txBody>
          <a:bodyPr/>
          <a:lstStyle/>
          <a:p>
            <a:pPr eaLnBrk="1" hangingPunct="1"/>
            <a:r>
              <a:rPr lang="sk-SK" altLang="en-US" sz="3200" b="1">
                <a:solidFill>
                  <a:srgbClr val="3D1FD3"/>
                </a:solidFill>
              </a:rPr>
              <a:t>Rámcová účtová osnova pre podnikateľov na Slovensku</a:t>
            </a:r>
          </a:p>
        </p:txBody>
      </p:sp>
      <p:sp>
        <p:nvSpPr>
          <p:cNvPr id="60421" name="Rectangle 3">
            <a:extLst>
              <a:ext uri="{FF2B5EF4-FFF2-40B4-BE49-F238E27FC236}">
                <a16:creationId xmlns:a16="http://schemas.microsoft.com/office/drawing/2014/main" id="{281C70B1-40E8-4985-B282-8B50439095B5}"/>
              </a:ext>
            </a:extLst>
          </p:cNvPr>
          <p:cNvSpPr>
            <a:spLocks noGrp="1" noChangeArrowheads="1"/>
          </p:cNvSpPr>
          <p:nvPr>
            <p:ph type="body" idx="1"/>
          </p:nvPr>
        </p:nvSpPr>
        <p:spPr/>
        <p:txBody>
          <a:bodyPr/>
          <a:lstStyle/>
          <a:p>
            <a:pPr eaLnBrk="1" hangingPunct="1">
              <a:lnSpc>
                <a:spcPct val="90000"/>
              </a:lnSpc>
            </a:pPr>
            <a:r>
              <a:rPr lang="sk-SK" altLang="en-US" sz="2400"/>
              <a:t>Na Slovensku sú pre jednotlivé skupiny účtovných jednotiek, ako sú </a:t>
            </a:r>
            <a:r>
              <a:rPr lang="sk-SK" altLang="en-US" sz="2400" i="1"/>
              <a:t>podnikatelia, rozpočtové a príspevkové organizácie, obce, VÚC, organizácie, ktoré neboli založené alebo zriadené za účelom podnikania</a:t>
            </a:r>
            <a:r>
              <a:rPr lang="sk-SK" altLang="en-US" sz="2400"/>
              <a:t> legislatívne predpísané rámcové účtové osnovy</a:t>
            </a:r>
          </a:p>
          <a:p>
            <a:pPr eaLnBrk="1" hangingPunct="1">
              <a:lnSpc>
                <a:spcPct val="90000"/>
              </a:lnSpc>
            </a:pPr>
            <a:r>
              <a:rPr lang="sk-SK" altLang="en-US" sz="2400"/>
              <a:t>Rámcová účtová osnova </a:t>
            </a:r>
            <a:r>
              <a:rPr lang="sk-SK" altLang="en-US" sz="2400" b="1"/>
              <a:t>pre podnikateľov</a:t>
            </a:r>
            <a:r>
              <a:rPr lang="sk-SK" altLang="en-US" sz="2400"/>
              <a:t> je vydaná </a:t>
            </a:r>
            <a:r>
              <a:rPr lang="sk-SK" altLang="en-US" sz="2400" i="1"/>
              <a:t>Opatrením Ministerstva financií Slovenskej republiky, ktorými sa ustanovujú podrobnosti o postupoch účtovania a rámcovej účtovej osnove pre podnikateľov účtujúcich v sústave podvojného účtovníctva</a:t>
            </a:r>
          </a:p>
          <a:p>
            <a:pPr eaLnBrk="1" hangingPunct="1">
              <a:lnSpc>
                <a:spcPct val="90000"/>
              </a:lnSpc>
            </a:pPr>
            <a:r>
              <a:rPr lang="sk-SK" altLang="en-US" sz="2400"/>
              <a:t>Rámcová účtová osnova pre podnikateľov pozostáva z </a:t>
            </a:r>
            <a:r>
              <a:rPr lang="sk-SK" altLang="en-US" sz="2400" b="1"/>
              <a:t>235 účtov</a:t>
            </a:r>
            <a:r>
              <a:rPr lang="sk-SK" altLang="en-US" sz="2400"/>
              <a:t> rozdelených do </a:t>
            </a:r>
            <a:r>
              <a:rPr lang="sk-SK" altLang="en-US" sz="2400" b="1"/>
              <a:t>10 účtových tried</a:t>
            </a:r>
            <a:r>
              <a:rPr lang="sk-SK" altLang="en-US" sz="2400"/>
              <a:t> a </a:t>
            </a:r>
            <a:r>
              <a:rPr lang="sk-SK" altLang="en-US" sz="2400" b="1"/>
              <a:t>54 účtových skupín</a:t>
            </a:r>
          </a:p>
        </p:txBody>
      </p:sp>
    </p:spTree>
  </p:cSld>
  <p:clrMapOvr>
    <a:masterClrMapping/>
  </p:clrMapOvr>
  <mc:AlternateContent xmlns:mc="http://schemas.openxmlformats.org/markup-compatibility/2006" xmlns:p14="http://schemas.microsoft.com/office/powerpoint/2010/main">
    <mc:Choice Requires="p14">
      <p:transition spd="slow" p14:dur="2000" advTm="193127"/>
    </mc:Choice>
    <mc:Fallback xmlns="">
      <p:transition spd="slow" advTm="19312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F646DB6-92C7-4E70-B0A1-135D15938F7C}"/>
              </a:ext>
            </a:extLst>
          </p:cNvPr>
          <p:cNvSpPr>
            <a:spLocks noGrp="1"/>
          </p:cNvSpPr>
          <p:nvPr>
            <p:ph type="ftr" sz="quarter" idx="11"/>
          </p:nvPr>
        </p:nvSpPr>
        <p:spPr/>
        <p:txBody>
          <a:bodyPr/>
          <a:lstStyle/>
          <a:p>
            <a:pPr>
              <a:defRPr/>
            </a:pPr>
            <a:r>
              <a:rPr lang="sk-SK"/>
              <a:t>Princípy účtovníctva</a:t>
            </a:r>
          </a:p>
        </p:txBody>
      </p:sp>
      <p:sp>
        <p:nvSpPr>
          <p:cNvPr id="62467" name="Zástupný symbol čísla snímky 5">
            <a:extLst>
              <a:ext uri="{FF2B5EF4-FFF2-40B4-BE49-F238E27FC236}">
                <a16:creationId xmlns:a16="http://schemas.microsoft.com/office/drawing/2014/main" id="{EDC22BA5-CA28-4B30-88FC-6D6E728EB85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4-31</a:t>
            </a:r>
          </a:p>
        </p:txBody>
      </p:sp>
      <p:sp>
        <p:nvSpPr>
          <p:cNvPr id="62468" name="Rectangle 2">
            <a:extLst>
              <a:ext uri="{FF2B5EF4-FFF2-40B4-BE49-F238E27FC236}">
                <a16:creationId xmlns:a16="http://schemas.microsoft.com/office/drawing/2014/main" id="{0F0DD88F-FD28-4395-B657-736158624EBB}"/>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Rámcová účtová osnova pre podnikateľov (začiatok)</a:t>
            </a:r>
          </a:p>
        </p:txBody>
      </p:sp>
      <p:sp>
        <p:nvSpPr>
          <p:cNvPr id="62469" name="Rectangle 3">
            <a:extLst>
              <a:ext uri="{FF2B5EF4-FFF2-40B4-BE49-F238E27FC236}">
                <a16:creationId xmlns:a16="http://schemas.microsoft.com/office/drawing/2014/main" id="{A7FD03D0-AB5E-4135-832A-B830775CAD9B}"/>
              </a:ext>
            </a:extLst>
          </p:cNvPr>
          <p:cNvSpPr>
            <a:spLocks noGrp="1" noChangeArrowheads="1"/>
          </p:cNvSpPr>
          <p:nvPr>
            <p:ph type="body" idx="1"/>
          </p:nvPr>
        </p:nvSpPr>
        <p:spPr>
          <a:xfrm>
            <a:off x="457200" y="1268413"/>
            <a:ext cx="8229600" cy="4968875"/>
          </a:xfrm>
        </p:spPr>
        <p:txBody>
          <a:bodyPr/>
          <a:lstStyle/>
          <a:p>
            <a:pPr eaLnBrk="1" hangingPunct="1">
              <a:lnSpc>
                <a:spcPct val="80000"/>
              </a:lnSpc>
              <a:spcBef>
                <a:spcPct val="0"/>
              </a:spcBef>
              <a:spcAft>
                <a:spcPts val="600"/>
              </a:spcAft>
              <a:buFontTx/>
              <a:buNone/>
            </a:pPr>
            <a:r>
              <a:rPr lang="sk-SK" altLang="en-US" sz="1600" b="1"/>
              <a:t>Účtová trieda 0 – Dlhodobý majetok</a:t>
            </a:r>
          </a:p>
          <a:p>
            <a:pPr eaLnBrk="1" hangingPunct="1">
              <a:lnSpc>
                <a:spcPct val="80000"/>
              </a:lnSpc>
              <a:spcBef>
                <a:spcPct val="0"/>
              </a:spcBef>
              <a:spcAft>
                <a:spcPts val="600"/>
              </a:spcAft>
              <a:buFontTx/>
              <a:buNone/>
            </a:pPr>
            <a:r>
              <a:rPr lang="sk-SK" altLang="en-US" sz="1600" b="1"/>
              <a:t>01 – Dlhodobý nehmotný majetok</a:t>
            </a:r>
          </a:p>
          <a:p>
            <a:pPr eaLnBrk="1" hangingPunct="1">
              <a:lnSpc>
                <a:spcPct val="80000"/>
              </a:lnSpc>
              <a:buFontTx/>
              <a:buNone/>
            </a:pPr>
            <a:r>
              <a:rPr lang="sk-SK" altLang="en-US" sz="1600"/>
              <a:t>012 – Aktivované náklady na vývoj</a:t>
            </a:r>
          </a:p>
          <a:p>
            <a:pPr eaLnBrk="1" hangingPunct="1">
              <a:lnSpc>
                <a:spcPct val="80000"/>
              </a:lnSpc>
              <a:buFontTx/>
              <a:buNone/>
            </a:pPr>
            <a:r>
              <a:rPr lang="sk-SK" altLang="en-US" sz="1600"/>
              <a:t>013 – Softvér</a:t>
            </a:r>
          </a:p>
          <a:p>
            <a:pPr eaLnBrk="1" hangingPunct="1">
              <a:lnSpc>
                <a:spcPct val="80000"/>
              </a:lnSpc>
              <a:buFontTx/>
              <a:buNone/>
            </a:pPr>
            <a:r>
              <a:rPr lang="sk-SK" altLang="en-US" sz="1600"/>
              <a:t>014 – Oceniteľné práva</a:t>
            </a:r>
          </a:p>
          <a:p>
            <a:pPr eaLnBrk="1" hangingPunct="1">
              <a:lnSpc>
                <a:spcPct val="80000"/>
              </a:lnSpc>
              <a:buFontTx/>
              <a:buNone/>
            </a:pPr>
            <a:r>
              <a:rPr lang="sk-SK" altLang="en-US" sz="1600"/>
              <a:t>015 – Goodwill</a:t>
            </a:r>
          </a:p>
          <a:p>
            <a:pPr eaLnBrk="1" hangingPunct="1">
              <a:lnSpc>
                <a:spcPct val="80000"/>
              </a:lnSpc>
              <a:spcBef>
                <a:spcPts val="400"/>
              </a:spcBef>
              <a:spcAft>
                <a:spcPts val="600"/>
              </a:spcAft>
              <a:buFontTx/>
              <a:buNone/>
            </a:pPr>
            <a:r>
              <a:rPr lang="sk-SK" altLang="en-US" sz="1600"/>
              <a:t>019 – Ostatný dlhodobý nehmotný majetok</a:t>
            </a:r>
          </a:p>
          <a:p>
            <a:pPr eaLnBrk="1" hangingPunct="1">
              <a:lnSpc>
                <a:spcPct val="80000"/>
              </a:lnSpc>
              <a:spcBef>
                <a:spcPts val="400"/>
              </a:spcBef>
              <a:spcAft>
                <a:spcPts val="600"/>
              </a:spcAft>
              <a:buFontTx/>
              <a:buNone/>
            </a:pPr>
            <a:r>
              <a:rPr lang="sk-SK" altLang="en-US" sz="1600" b="1"/>
              <a:t>02 – Dlhodobý hmotný majetok – odpisovaný</a:t>
            </a:r>
          </a:p>
          <a:p>
            <a:pPr eaLnBrk="1" hangingPunct="1">
              <a:lnSpc>
                <a:spcPct val="80000"/>
              </a:lnSpc>
              <a:buFontTx/>
              <a:buNone/>
            </a:pPr>
            <a:r>
              <a:rPr lang="sk-SK" altLang="en-US" sz="1600"/>
              <a:t>021 – Stavby</a:t>
            </a:r>
          </a:p>
          <a:p>
            <a:pPr eaLnBrk="1" hangingPunct="1">
              <a:lnSpc>
                <a:spcPct val="80000"/>
              </a:lnSpc>
              <a:buFontTx/>
              <a:buNone/>
            </a:pPr>
            <a:r>
              <a:rPr lang="sk-SK" altLang="en-US" sz="1600"/>
              <a:t>022 – Samostatné hnuteľné veci a súbory hnuteľných vecí</a:t>
            </a:r>
          </a:p>
          <a:p>
            <a:pPr eaLnBrk="1" hangingPunct="1">
              <a:lnSpc>
                <a:spcPct val="80000"/>
              </a:lnSpc>
              <a:buFontTx/>
              <a:buNone/>
            </a:pPr>
            <a:r>
              <a:rPr lang="sk-SK" altLang="en-US" sz="1600"/>
              <a:t>025 – Pestovateľské celky trvalých porastov</a:t>
            </a:r>
          </a:p>
          <a:p>
            <a:pPr eaLnBrk="1" hangingPunct="1">
              <a:lnSpc>
                <a:spcPct val="80000"/>
              </a:lnSpc>
              <a:buFontTx/>
              <a:buNone/>
            </a:pPr>
            <a:r>
              <a:rPr lang="sk-SK" altLang="en-US" sz="1600"/>
              <a:t>026 – Základné stádo a ťažné zvieratá</a:t>
            </a:r>
          </a:p>
          <a:p>
            <a:pPr eaLnBrk="1" hangingPunct="1">
              <a:lnSpc>
                <a:spcPct val="80000"/>
              </a:lnSpc>
              <a:spcAft>
                <a:spcPts val="600"/>
              </a:spcAft>
              <a:buFontTx/>
              <a:buNone/>
            </a:pPr>
            <a:r>
              <a:rPr lang="sk-SK" altLang="en-US" sz="1600"/>
              <a:t>029 – Ostatný dlhodobý hmotný majetok</a:t>
            </a:r>
          </a:p>
          <a:p>
            <a:pPr eaLnBrk="1" hangingPunct="1">
              <a:lnSpc>
                <a:spcPct val="80000"/>
              </a:lnSpc>
              <a:spcAft>
                <a:spcPts val="600"/>
              </a:spcAft>
              <a:buFontTx/>
              <a:buNone/>
            </a:pPr>
            <a:r>
              <a:rPr lang="sk-SK" altLang="en-US" sz="1600" b="1"/>
              <a:t>03 – Dlhodobý hmotný majetok – neodpisovaný</a:t>
            </a:r>
          </a:p>
          <a:p>
            <a:pPr eaLnBrk="1" hangingPunct="1">
              <a:lnSpc>
                <a:spcPct val="80000"/>
              </a:lnSpc>
              <a:buFontTx/>
              <a:buNone/>
            </a:pPr>
            <a:r>
              <a:rPr lang="sk-SK" altLang="en-US" sz="1600"/>
              <a:t>031 – Pozemky</a:t>
            </a:r>
          </a:p>
          <a:p>
            <a:pPr eaLnBrk="1" hangingPunct="1">
              <a:lnSpc>
                <a:spcPct val="80000"/>
              </a:lnSpc>
              <a:buFontTx/>
              <a:buNone/>
            </a:pPr>
            <a:r>
              <a:rPr lang="sk-SK" altLang="en-US" sz="1600"/>
              <a:t>032 – Umelecké diela a zbierky</a:t>
            </a:r>
          </a:p>
          <a:p>
            <a:pPr eaLnBrk="1" hangingPunct="1">
              <a:lnSpc>
                <a:spcPct val="80000"/>
              </a:lnSpc>
              <a:buFontTx/>
              <a:buNone/>
            </a:pPr>
            <a:r>
              <a:rPr lang="sk-SK" altLang="en-US" sz="1600"/>
              <a:t>...</a:t>
            </a:r>
          </a:p>
          <a:p>
            <a:pPr eaLnBrk="1" hangingPunct="1">
              <a:lnSpc>
                <a:spcPct val="80000"/>
              </a:lnSpc>
              <a:buFontTx/>
              <a:buNone/>
            </a:pPr>
            <a:endParaRPr lang="sk-SK" altLang="en-US" sz="1600"/>
          </a:p>
        </p:txBody>
      </p:sp>
    </p:spTree>
  </p:cSld>
  <p:clrMapOvr>
    <a:masterClrMapping/>
  </p:clrMapOvr>
  <mc:AlternateContent xmlns:mc="http://schemas.openxmlformats.org/markup-compatibility/2006" xmlns:p14="http://schemas.microsoft.com/office/powerpoint/2010/main">
    <mc:Choice Requires="p14">
      <p:transition spd="slow" p14:dur="2000" advTm="114463"/>
    </mc:Choice>
    <mc:Fallback xmlns="">
      <p:transition spd="slow" advTm="114463"/>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5">
            <a:extLst>
              <a:ext uri="{FF2B5EF4-FFF2-40B4-BE49-F238E27FC236}">
                <a16:creationId xmlns:a16="http://schemas.microsoft.com/office/drawing/2014/main" id="{C34D62D9-4FEB-475B-9EE4-890985D2801F}"/>
              </a:ext>
            </a:extLst>
          </p:cNvPr>
          <p:cNvSpPr>
            <a:spLocks noGrp="1"/>
          </p:cNvSpPr>
          <p:nvPr>
            <p:ph type="ftr" sz="quarter" idx="11"/>
          </p:nvPr>
        </p:nvSpPr>
        <p:spPr/>
        <p:txBody>
          <a:bodyPr/>
          <a:lstStyle/>
          <a:p>
            <a:pPr>
              <a:defRPr/>
            </a:pPr>
            <a:r>
              <a:rPr lang="sk-SK"/>
              <a:t>Princípy účtovníctva</a:t>
            </a:r>
          </a:p>
        </p:txBody>
      </p:sp>
      <p:sp>
        <p:nvSpPr>
          <p:cNvPr id="64515" name="Zástupný symbol čísla snímky 6">
            <a:extLst>
              <a:ext uri="{FF2B5EF4-FFF2-40B4-BE49-F238E27FC236}">
                <a16:creationId xmlns:a16="http://schemas.microsoft.com/office/drawing/2014/main" id="{424458C1-FD0F-4208-BF4C-31CBDAE656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4-32</a:t>
            </a:r>
          </a:p>
        </p:txBody>
      </p:sp>
      <p:sp>
        <p:nvSpPr>
          <p:cNvPr id="64516" name="Rectangle 2">
            <a:extLst>
              <a:ext uri="{FF2B5EF4-FFF2-40B4-BE49-F238E27FC236}">
                <a16:creationId xmlns:a16="http://schemas.microsoft.com/office/drawing/2014/main" id="{66718A6B-03D4-4E82-85C7-596CAFADD892}"/>
              </a:ext>
            </a:extLst>
          </p:cNvPr>
          <p:cNvSpPr>
            <a:spLocks noGrp="1" noChangeArrowheads="1"/>
          </p:cNvSpPr>
          <p:nvPr>
            <p:ph type="title"/>
          </p:nvPr>
        </p:nvSpPr>
        <p:spPr>
          <a:xfrm>
            <a:off x="457200" y="274638"/>
            <a:ext cx="8229600" cy="417512"/>
          </a:xfrm>
        </p:spPr>
        <p:txBody>
          <a:bodyPr/>
          <a:lstStyle/>
          <a:p>
            <a:pPr eaLnBrk="1" hangingPunct="1"/>
            <a:r>
              <a:rPr lang="sk-SK" altLang="en-US" sz="2400" b="1">
                <a:solidFill>
                  <a:srgbClr val="3D1FD3"/>
                </a:solidFill>
              </a:rPr>
              <a:t>Rámcová účtová osnova pre podnikateľov – štruktúra</a:t>
            </a:r>
          </a:p>
        </p:txBody>
      </p:sp>
      <p:sp>
        <p:nvSpPr>
          <p:cNvPr id="64517" name="Rectangle 3">
            <a:extLst>
              <a:ext uri="{FF2B5EF4-FFF2-40B4-BE49-F238E27FC236}">
                <a16:creationId xmlns:a16="http://schemas.microsoft.com/office/drawing/2014/main" id="{72AA8B47-495D-4BDB-B24D-CB92392F1F5D}"/>
              </a:ext>
            </a:extLst>
          </p:cNvPr>
          <p:cNvSpPr>
            <a:spLocks noGrp="1" noChangeArrowheads="1"/>
          </p:cNvSpPr>
          <p:nvPr>
            <p:ph type="body" sz="half" idx="1"/>
          </p:nvPr>
        </p:nvSpPr>
        <p:spPr>
          <a:xfrm>
            <a:off x="457200" y="836613"/>
            <a:ext cx="4038600" cy="5400675"/>
          </a:xfrm>
        </p:spPr>
        <p:txBody>
          <a:bodyPr/>
          <a:lstStyle/>
          <a:p>
            <a:pPr eaLnBrk="1" hangingPunct="1">
              <a:lnSpc>
                <a:spcPct val="80000"/>
              </a:lnSpc>
              <a:buFontTx/>
              <a:buNone/>
            </a:pPr>
            <a:r>
              <a:rPr lang="sk-SK" altLang="en-US" sz="1000" b="1"/>
              <a:t>Účtová trieda 0 – Dlhodobý majetok</a:t>
            </a:r>
          </a:p>
          <a:p>
            <a:pPr eaLnBrk="1" hangingPunct="1">
              <a:lnSpc>
                <a:spcPct val="80000"/>
              </a:lnSpc>
              <a:buFontTx/>
              <a:buNone/>
            </a:pPr>
            <a:r>
              <a:rPr lang="sk-SK" altLang="en-US" sz="1000"/>
              <a:t>01 – Dlhodobý nehmotný majetok</a:t>
            </a:r>
          </a:p>
          <a:p>
            <a:pPr eaLnBrk="1" hangingPunct="1">
              <a:lnSpc>
                <a:spcPct val="80000"/>
              </a:lnSpc>
              <a:buFontTx/>
              <a:buNone/>
            </a:pPr>
            <a:r>
              <a:rPr lang="sk-SK" altLang="en-US" sz="1000"/>
              <a:t>012 – Aktivované náklady na vývoj</a:t>
            </a:r>
          </a:p>
          <a:p>
            <a:pPr eaLnBrk="1" hangingPunct="1">
              <a:lnSpc>
                <a:spcPct val="80000"/>
              </a:lnSpc>
              <a:buFontTx/>
              <a:buNone/>
            </a:pPr>
            <a:r>
              <a:rPr lang="sk-SK" altLang="en-US" sz="1000"/>
              <a:t>...</a:t>
            </a:r>
          </a:p>
          <a:p>
            <a:pPr eaLnBrk="1" hangingPunct="1">
              <a:lnSpc>
                <a:spcPct val="80000"/>
              </a:lnSpc>
              <a:buFontTx/>
              <a:buNone/>
            </a:pPr>
            <a:r>
              <a:rPr lang="sk-SK" altLang="en-US" sz="1000"/>
              <a:t>02 – Dlhodobý hmotný majetok – odpisovaný</a:t>
            </a:r>
          </a:p>
          <a:p>
            <a:pPr eaLnBrk="1" hangingPunct="1">
              <a:lnSpc>
                <a:spcPct val="80000"/>
              </a:lnSpc>
              <a:buFontTx/>
              <a:buNone/>
            </a:pPr>
            <a:r>
              <a:rPr lang="sk-SK" altLang="en-US" sz="1000"/>
              <a:t>021 – Stavby</a:t>
            </a:r>
          </a:p>
          <a:p>
            <a:pPr eaLnBrk="1" hangingPunct="1">
              <a:lnSpc>
                <a:spcPct val="80000"/>
              </a:lnSpc>
              <a:buFontTx/>
              <a:buNone/>
            </a:pPr>
            <a:r>
              <a:rPr lang="sk-SK" altLang="en-US" sz="1000"/>
              <a:t>022 – Samostatné hnuteľné veci a súbory hnuteľných vecí</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1 – Zásoby</a:t>
            </a:r>
          </a:p>
          <a:p>
            <a:pPr eaLnBrk="1" hangingPunct="1">
              <a:lnSpc>
                <a:spcPct val="80000"/>
              </a:lnSpc>
              <a:buFontTx/>
              <a:buNone/>
            </a:pPr>
            <a:r>
              <a:rPr lang="sk-SK" altLang="en-US" sz="1000"/>
              <a:t>11 – Materiál</a:t>
            </a:r>
          </a:p>
          <a:p>
            <a:pPr eaLnBrk="1" hangingPunct="1">
              <a:lnSpc>
                <a:spcPct val="80000"/>
              </a:lnSpc>
              <a:buFontTx/>
              <a:buNone/>
            </a:pPr>
            <a:r>
              <a:rPr lang="sk-SK" altLang="en-US" sz="1000"/>
              <a:t>111 – Obstaranie materiálu</a:t>
            </a:r>
          </a:p>
          <a:p>
            <a:pPr eaLnBrk="1" hangingPunct="1">
              <a:lnSpc>
                <a:spcPct val="80000"/>
              </a:lnSpc>
              <a:buFontTx/>
              <a:buNone/>
            </a:pPr>
            <a:r>
              <a:rPr lang="sk-SK" altLang="en-US" sz="1000"/>
              <a:t>...</a:t>
            </a:r>
          </a:p>
          <a:p>
            <a:pPr eaLnBrk="1" hangingPunct="1">
              <a:lnSpc>
                <a:spcPct val="80000"/>
              </a:lnSpc>
              <a:buFontTx/>
              <a:buNone/>
            </a:pPr>
            <a:r>
              <a:rPr lang="sk-SK" altLang="en-US" sz="1000"/>
              <a:t>12 – Zásoby vlastnej výroby</a:t>
            </a:r>
          </a:p>
          <a:p>
            <a:pPr eaLnBrk="1" hangingPunct="1">
              <a:lnSpc>
                <a:spcPct val="80000"/>
              </a:lnSpc>
              <a:buFontTx/>
              <a:buNone/>
            </a:pPr>
            <a:r>
              <a:rPr lang="sk-SK" altLang="en-US" sz="1000"/>
              <a:t>121 – Nedokončená výroba</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2 – Finančné účty</a:t>
            </a:r>
          </a:p>
          <a:p>
            <a:pPr eaLnBrk="1" hangingPunct="1">
              <a:lnSpc>
                <a:spcPct val="80000"/>
              </a:lnSpc>
              <a:buFontTx/>
              <a:buNone/>
            </a:pPr>
            <a:r>
              <a:rPr lang="sk-SK" altLang="en-US" sz="1000"/>
              <a:t>21 – Peniaze</a:t>
            </a:r>
          </a:p>
          <a:p>
            <a:pPr eaLnBrk="1" hangingPunct="1">
              <a:lnSpc>
                <a:spcPct val="80000"/>
              </a:lnSpc>
              <a:buFontTx/>
              <a:buNone/>
            </a:pPr>
            <a:r>
              <a:rPr lang="sk-SK" altLang="en-US" sz="1000"/>
              <a:t>211 – Pokladnica</a:t>
            </a:r>
          </a:p>
          <a:p>
            <a:pPr eaLnBrk="1" hangingPunct="1">
              <a:lnSpc>
                <a:spcPct val="80000"/>
              </a:lnSpc>
              <a:buFontTx/>
              <a:buNone/>
            </a:pPr>
            <a:r>
              <a:rPr lang="sk-SK" altLang="en-US" sz="1000"/>
              <a:t>...</a:t>
            </a:r>
          </a:p>
          <a:p>
            <a:pPr eaLnBrk="1" hangingPunct="1">
              <a:lnSpc>
                <a:spcPct val="80000"/>
              </a:lnSpc>
              <a:buFontTx/>
              <a:buNone/>
            </a:pPr>
            <a:r>
              <a:rPr lang="sk-SK" altLang="en-US" sz="1000"/>
              <a:t>22 – Účty v bankách</a:t>
            </a:r>
          </a:p>
          <a:p>
            <a:pPr eaLnBrk="1" hangingPunct="1">
              <a:lnSpc>
                <a:spcPct val="80000"/>
              </a:lnSpc>
              <a:buFontTx/>
              <a:buNone/>
            </a:pPr>
            <a:r>
              <a:rPr lang="sk-SK" altLang="en-US" sz="1000"/>
              <a:t>221 – Bankové účty</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3 – Zúčtovacie vzťahy</a:t>
            </a:r>
          </a:p>
          <a:p>
            <a:pPr eaLnBrk="1" hangingPunct="1">
              <a:lnSpc>
                <a:spcPct val="80000"/>
              </a:lnSpc>
              <a:buFontTx/>
              <a:buNone/>
            </a:pPr>
            <a:r>
              <a:rPr lang="sk-SK" altLang="en-US" sz="1000"/>
              <a:t>31 – Pohľadávky</a:t>
            </a:r>
          </a:p>
          <a:p>
            <a:pPr eaLnBrk="1" hangingPunct="1">
              <a:lnSpc>
                <a:spcPct val="80000"/>
              </a:lnSpc>
              <a:buFontTx/>
              <a:buNone/>
            </a:pPr>
            <a:r>
              <a:rPr lang="sk-SK" altLang="en-US" sz="1000"/>
              <a:t>311 – Odberatelia</a:t>
            </a:r>
          </a:p>
          <a:p>
            <a:pPr eaLnBrk="1" hangingPunct="1">
              <a:lnSpc>
                <a:spcPct val="80000"/>
              </a:lnSpc>
              <a:buFontTx/>
              <a:buNone/>
            </a:pPr>
            <a:r>
              <a:rPr lang="sk-SK" altLang="en-US" sz="1000"/>
              <a:t>...</a:t>
            </a:r>
          </a:p>
          <a:p>
            <a:pPr eaLnBrk="1" hangingPunct="1">
              <a:lnSpc>
                <a:spcPct val="80000"/>
              </a:lnSpc>
              <a:buFontTx/>
              <a:buNone/>
            </a:pPr>
            <a:r>
              <a:rPr lang="sk-SK" altLang="en-US" sz="1000"/>
              <a:t>32 – Záväzky</a:t>
            </a:r>
          </a:p>
          <a:p>
            <a:pPr eaLnBrk="1" hangingPunct="1">
              <a:lnSpc>
                <a:spcPct val="80000"/>
              </a:lnSpc>
              <a:buFontTx/>
              <a:buNone/>
            </a:pPr>
            <a:r>
              <a:rPr lang="sk-SK" altLang="en-US" sz="1000"/>
              <a:t>321 – Dodávatelia</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4 – Kapitálové účty a dlhodobé záväzky</a:t>
            </a:r>
          </a:p>
          <a:p>
            <a:pPr eaLnBrk="1" hangingPunct="1">
              <a:lnSpc>
                <a:spcPct val="80000"/>
              </a:lnSpc>
              <a:buFontTx/>
              <a:buNone/>
            </a:pPr>
            <a:r>
              <a:rPr lang="sk-SK" altLang="en-US" sz="1000"/>
              <a:t>41 – Základné imanie a kapitálové fondy</a:t>
            </a:r>
          </a:p>
          <a:p>
            <a:pPr eaLnBrk="1" hangingPunct="1">
              <a:lnSpc>
                <a:spcPct val="80000"/>
              </a:lnSpc>
              <a:buFontTx/>
              <a:buNone/>
            </a:pPr>
            <a:r>
              <a:rPr lang="sk-SK" altLang="en-US" sz="1000"/>
              <a:t>411 – Základné imanie</a:t>
            </a:r>
          </a:p>
          <a:p>
            <a:pPr eaLnBrk="1" hangingPunct="1">
              <a:lnSpc>
                <a:spcPct val="80000"/>
              </a:lnSpc>
              <a:buFontTx/>
              <a:buNone/>
            </a:pPr>
            <a:r>
              <a:rPr lang="sk-SK" altLang="en-US" sz="1000"/>
              <a:t>...</a:t>
            </a:r>
          </a:p>
          <a:p>
            <a:pPr eaLnBrk="1" hangingPunct="1">
              <a:lnSpc>
                <a:spcPct val="80000"/>
              </a:lnSpc>
              <a:buFontTx/>
              <a:buNone/>
            </a:pPr>
            <a:r>
              <a:rPr lang="sk-SK" altLang="en-US" sz="1000"/>
              <a:t>43 – Výsledok hospodárenia</a:t>
            </a:r>
          </a:p>
          <a:p>
            <a:pPr eaLnBrk="1" hangingPunct="1">
              <a:lnSpc>
                <a:spcPct val="80000"/>
              </a:lnSpc>
              <a:buFontTx/>
              <a:buNone/>
            </a:pPr>
            <a:r>
              <a:rPr lang="sk-SK" altLang="en-US" sz="1000"/>
              <a:t>431 – Výsledok hospodárenia v schvaľovaní</a:t>
            </a:r>
          </a:p>
          <a:p>
            <a:pPr eaLnBrk="1" hangingPunct="1">
              <a:lnSpc>
                <a:spcPct val="80000"/>
              </a:lnSpc>
              <a:buFontTx/>
              <a:buNone/>
            </a:pPr>
            <a:r>
              <a:rPr lang="sk-SK" altLang="en-US" sz="1000"/>
              <a:t>...</a:t>
            </a:r>
          </a:p>
        </p:txBody>
      </p:sp>
      <p:sp>
        <p:nvSpPr>
          <p:cNvPr id="64518" name="Rectangle 4">
            <a:extLst>
              <a:ext uri="{FF2B5EF4-FFF2-40B4-BE49-F238E27FC236}">
                <a16:creationId xmlns:a16="http://schemas.microsoft.com/office/drawing/2014/main" id="{23A6395D-B7E9-4C65-9C41-CDD6B5FDAA7C}"/>
              </a:ext>
            </a:extLst>
          </p:cNvPr>
          <p:cNvSpPr>
            <a:spLocks noGrp="1" noChangeArrowheads="1"/>
          </p:cNvSpPr>
          <p:nvPr>
            <p:ph type="body" sz="half" idx="2"/>
          </p:nvPr>
        </p:nvSpPr>
        <p:spPr>
          <a:xfrm>
            <a:off x="5003800" y="836613"/>
            <a:ext cx="3683000" cy="5289550"/>
          </a:xfrm>
        </p:spPr>
        <p:txBody>
          <a:bodyPr/>
          <a:lstStyle/>
          <a:p>
            <a:pPr eaLnBrk="1" hangingPunct="1">
              <a:lnSpc>
                <a:spcPct val="80000"/>
              </a:lnSpc>
              <a:buFontTx/>
              <a:buNone/>
            </a:pPr>
            <a:r>
              <a:rPr lang="sk-SK" altLang="en-US" sz="1000" b="1"/>
              <a:t>Účtová trieda 5 – Náklady</a:t>
            </a:r>
          </a:p>
          <a:p>
            <a:pPr eaLnBrk="1" hangingPunct="1">
              <a:lnSpc>
                <a:spcPct val="80000"/>
              </a:lnSpc>
              <a:buFontTx/>
              <a:buNone/>
            </a:pPr>
            <a:r>
              <a:rPr lang="sk-SK" altLang="en-US" sz="1000"/>
              <a:t>50 – Spotrebované nákupy</a:t>
            </a:r>
          </a:p>
          <a:p>
            <a:pPr eaLnBrk="1" hangingPunct="1">
              <a:lnSpc>
                <a:spcPct val="80000"/>
              </a:lnSpc>
              <a:buFontTx/>
              <a:buNone/>
            </a:pPr>
            <a:r>
              <a:rPr lang="sk-SK" altLang="en-US" sz="1000"/>
              <a:t>501 – Spotreba materiálu</a:t>
            </a:r>
          </a:p>
          <a:p>
            <a:pPr eaLnBrk="1" hangingPunct="1">
              <a:lnSpc>
                <a:spcPct val="80000"/>
              </a:lnSpc>
              <a:buFontTx/>
              <a:buNone/>
            </a:pPr>
            <a:r>
              <a:rPr lang="sk-SK" altLang="en-US" sz="1000"/>
              <a:t>502 – Spotreba energie</a:t>
            </a:r>
          </a:p>
          <a:p>
            <a:pPr eaLnBrk="1" hangingPunct="1">
              <a:lnSpc>
                <a:spcPct val="80000"/>
              </a:lnSpc>
              <a:buFontTx/>
              <a:buNone/>
            </a:pPr>
            <a:r>
              <a:rPr lang="sk-SK" altLang="en-US" sz="1000"/>
              <a:t>...</a:t>
            </a:r>
          </a:p>
          <a:p>
            <a:pPr eaLnBrk="1" hangingPunct="1">
              <a:lnSpc>
                <a:spcPct val="80000"/>
              </a:lnSpc>
              <a:buFontTx/>
              <a:buNone/>
            </a:pPr>
            <a:r>
              <a:rPr lang="sk-SK" altLang="en-US" sz="1000"/>
              <a:t>51 – Služby</a:t>
            </a:r>
          </a:p>
          <a:p>
            <a:pPr eaLnBrk="1" hangingPunct="1">
              <a:lnSpc>
                <a:spcPct val="80000"/>
              </a:lnSpc>
              <a:buFontTx/>
              <a:buNone/>
            </a:pPr>
            <a:r>
              <a:rPr lang="sk-SK" altLang="en-US" sz="1000"/>
              <a:t>511 – Opravy a udržiavanie</a:t>
            </a:r>
          </a:p>
          <a:p>
            <a:pPr eaLnBrk="1" hangingPunct="1">
              <a:lnSpc>
                <a:spcPct val="80000"/>
              </a:lnSpc>
              <a:buFontTx/>
              <a:buNone/>
            </a:pPr>
            <a:r>
              <a:rPr lang="sk-SK" altLang="en-US" sz="1000"/>
              <a:t>512 – Cestovné</a:t>
            </a:r>
          </a:p>
          <a:p>
            <a:pPr eaLnBrk="1" hangingPunct="1">
              <a:lnSpc>
                <a:spcPct val="80000"/>
              </a:lnSpc>
              <a:buFontTx/>
              <a:buNone/>
            </a:pPr>
            <a:r>
              <a:rPr lang="sk-SK" altLang="en-US" sz="1000"/>
              <a:t>...</a:t>
            </a:r>
          </a:p>
          <a:p>
            <a:pPr eaLnBrk="1" hangingPunct="1">
              <a:lnSpc>
                <a:spcPct val="80000"/>
              </a:lnSpc>
              <a:buFontTx/>
              <a:buNone/>
            </a:pPr>
            <a:r>
              <a:rPr lang="sk-SK" altLang="en-US" sz="1000"/>
              <a:t>52 – Osobné náklady</a:t>
            </a:r>
          </a:p>
          <a:p>
            <a:pPr eaLnBrk="1" hangingPunct="1">
              <a:lnSpc>
                <a:spcPct val="80000"/>
              </a:lnSpc>
              <a:buFontTx/>
              <a:buNone/>
            </a:pPr>
            <a:r>
              <a:rPr lang="sk-SK" altLang="en-US" sz="1000"/>
              <a:t>521 – Mzdové náklady</a:t>
            </a:r>
          </a:p>
          <a:p>
            <a:pPr eaLnBrk="1" hangingPunct="1">
              <a:lnSpc>
                <a:spcPct val="80000"/>
              </a:lnSpc>
              <a:buFontTx/>
              <a:buNone/>
            </a:pPr>
            <a:r>
              <a:rPr lang="sk-SK" altLang="en-US" sz="1000"/>
              <a:t>...</a:t>
            </a:r>
          </a:p>
          <a:p>
            <a:pPr eaLnBrk="1" hangingPunct="1">
              <a:lnSpc>
                <a:spcPct val="80000"/>
              </a:lnSpc>
              <a:buFontTx/>
              <a:buNone/>
            </a:pPr>
            <a:r>
              <a:rPr lang="sk-SK" altLang="en-US" sz="1000"/>
              <a:t>55 – Odpisy, rezervy a opravné položky nákladov na hospodársku činnosť</a:t>
            </a:r>
          </a:p>
          <a:p>
            <a:pPr eaLnBrk="1" hangingPunct="1">
              <a:lnSpc>
                <a:spcPct val="80000"/>
              </a:lnSpc>
              <a:buFontTx/>
              <a:buNone/>
            </a:pPr>
            <a:r>
              <a:rPr lang="sk-SK" altLang="en-US" sz="1000"/>
              <a:t>551 – Odpisy dlhodobého nehmotného majetku a dlhodobého hmotného majetku</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6 – Výnosy</a:t>
            </a:r>
          </a:p>
          <a:p>
            <a:pPr eaLnBrk="1" hangingPunct="1">
              <a:lnSpc>
                <a:spcPct val="80000"/>
              </a:lnSpc>
              <a:buFontTx/>
              <a:buNone/>
            </a:pPr>
            <a:r>
              <a:rPr lang="sk-SK" altLang="en-US" sz="1000"/>
              <a:t>60 – Tržby za vlastné výkony a tovar</a:t>
            </a:r>
          </a:p>
          <a:p>
            <a:pPr eaLnBrk="1" hangingPunct="1">
              <a:lnSpc>
                <a:spcPct val="80000"/>
              </a:lnSpc>
              <a:buFontTx/>
              <a:buNone/>
            </a:pPr>
            <a:r>
              <a:rPr lang="sk-SK" altLang="en-US" sz="1000"/>
              <a:t>601 – Tržby za vlastné výrobky</a:t>
            </a:r>
          </a:p>
          <a:p>
            <a:pPr eaLnBrk="1" hangingPunct="1">
              <a:lnSpc>
                <a:spcPct val="80000"/>
              </a:lnSpc>
              <a:buFontTx/>
              <a:buNone/>
            </a:pPr>
            <a:r>
              <a:rPr lang="sk-SK" altLang="en-US" sz="1000"/>
              <a:t>602 – Tržby z predaja služieb</a:t>
            </a:r>
          </a:p>
          <a:p>
            <a:pPr eaLnBrk="1" hangingPunct="1">
              <a:lnSpc>
                <a:spcPct val="80000"/>
              </a:lnSpc>
              <a:buFontTx/>
              <a:buNone/>
            </a:pPr>
            <a:r>
              <a:rPr lang="sk-SK" altLang="en-US" sz="1000"/>
              <a:t>...</a:t>
            </a:r>
          </a:p>
          <a:p>
            <a:pPr eaLnBrk="1" hangingPunct="1">
              <a:lnSpc>
                <a:spcPct val="80000"/>
              </a:lnSpc>
              <a:buFontTx/>
              <a:buNone/>
            </a:pPr>
            <a:r>
              <a:rPr lang="sk-SK" altLang="en-US" sz="1000"/>
              <a:t>61 – Zmeny stavu vnútroorganizačných zásob</a:t>
            </a:r>
          </a:p>
          <a:p>
            <a:pPr eaLnBrk="1" hangingPunct="1">
              <a:lnSpc>
                <a:spcPct val="80000"/>
              </a:lnSpc>
              <a:buFontTx/>
              <a:buNone/>
            </a:pPr>
            <a:r>
              <a:rPr lang="sk-SK" altLang="en-US" sz="1000"/>
              <a:t>611 – Zmena stavu nedokončenej výroby</a:t>
            </a:r>
          </a:p>
          <a:p>
            <a:pPr eaLnBrk="1" hangingPunct="1">
              <a:lnSpc>
                <a:spcPct val="80000"/>
              </a:lnSpc>
              <a:buFontTx/>
              <a:buNone/>
            </a:pPr>
            <a:r>
              <a:rPr lang="sk-SK" altLang="en-US" sz="1000"/>
              <a:t>...</a:t>
            </a:r>
          </a:p>
          <a:p>
            <a:pPr eaLnBrk="1" hangingPunct="1">
              <a:lnSpc>
                <a:spcPct val="80000"/>
              </a:lnSpc>
              <a:buFontTx/>
              <a:buNone/>
            </a:pPr>
            <a:r>
              <a:rPr lang="sk-SK" altLang="en-US" sz="1000" b="1"/>
              <a:t>Účtová trieda 7 – Uzávierkové účty a podsúvahové účty</a:t>
            </a:r>
          </a:p>
          <a:p>
            <a:pPr eaLnBrk="1" hangingPunct="1">
              <a:lnSpc>
                <a:spcPct val="80000"/>
              </a:lnSpc>
              <a:buFontTx/>
              <a:buNone/>
            </a:pPr>
            <a:r>
              <a:rPr lang="sk-SK" altLang="en-US" sz="1000"/>
              <a:t>70 – Súvahové uzávierkové účty</a:t>
            </a:r>
          </a:p>
          <a:p>
            <a:pPr eaLnBrk="1" hangingPunct="1">
              <a:lnSpc>
                <a:spcPct val="80000"/>
              </a:lnSpc>
              <a:buFontTx/>
              <a:buNone/>
            </a:pPr>
            <a:r>
              <a:rPr lang="sk-SK" altLang="en-US" sz="1000"/>
              <a:t>701 – Začiatočný účet súvahový</a:t>
            </a:r>
          </a:p>
          <a:p>
            <a:pPr eaLnBrk="1" hangingPunct="1">
              <a:lnSpc>
                <a:spcPct val="80000"/>
              </a:lnSpc>
              <a:buFontTx/>
              <a:buNone/>
            </a:pPr>
            <a:r>
              <a:rPr lang="sk-SK" altLang="en-US" sz="1000"/>
              <a:t>702 – Konečný účet súvahový</a:t>
            </a:r>
          </a:p>
          <a:p>
            <a:pPr eaLnBrk="1" hangingPunct="1">
              <a:lnSpc>
                <a:spcPct val="80000"/>
              </a:lnSpc>
              <a:buFontTx/>
              <a:buNone/>
            </a:pPr>
            <a:r>
              <a:rPr lang="sk-SK" altLang="en-US" sz="1000"/>
              <a:t>71 – Výsledkový uzávierkový účet</a:t>
            </a:r>
          </a:p>
          <a:p>
            <a:pPr eaLnBrk="1" hangingPunct="1">
              <a:lnSpc>
                <a:spcPct val="80000"/>
              </a:lnSpc>
              <a:buFontTx/>
              <a:buNone/>
            </a:pPr>
            <a:r>
              <a:rPr lang="sk-SK" altLang="en-US" sz="1000"/>
              <a:t>710 – Účet ziskov a strát</a:t>
            </a:r>
          </a:p>
          <a:p>
            <a:pPr eaLnBrk="1" hangingPunct="1">
              <a:lnSpc>
                <a:spcPct val="80000"/>
              </a:lnSpc>
            </a:pPr>
            <a:endParaRPr lang="sk-SK" altLang="en-US" sz="1000"/>
          </a:p>
        </p:txBody>
      </p:sp>
    </p:spTree>
  </p:cSld>
  <p:clrMapOvr>
    <a:masterClrMapping/>
  </p:clrMapOvr>
  <mc:AlternateContent xmlns:mc="http://schemas.openxmlformats.org/markup-compatibility/2006" xmlns:p14="http://schemas.microsoft.com/office/powerpoint/2010/main">
    <mc:Choice Requires="p14">
      <p:transition spd="slow" p14:dur="2000" advTm="102807"/>
    </mc:Choice>
    <mc:Fallback xmlns="">
      <p:transition spd="slow" advTm="102807"/>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237F1F9-EBED-4BE3-87E8-7BA2752279C9}"/>
              </a:ext>
            </a:extLst>
          </p:cNvPr>
          <p:cNvSpPr>
            <a:spLocks noGrp="1"/>
          </p:cNvSpPr>
          <p:nvPr>
            <p:ph type="ftr" sz="quarter" idx="11"/>
          </p:nvPr>
        </p:nvSpPr>
        <p:spPr/>
        <p:txBody>
          <a:bodyPr/>
          <a:lstStyle/>
          <a:p>
            <a:pPr>
              <a:defRPr/>
            </a:pPr>
            <a:r>
              <a:rPr lang="sk-SK"/>
              <a:t>Princípy účtovníctva</a:t>
            </a:r>
          </a:p>
        </p:txBody>
      </p:sp>
      <p:sp>
        <p:nvSpPr>
          <p:cNvPr id="66563" name="Zástupný symbol čísla snímky 5">
            <a:extLst>
              <a:ext uri="{FF2B5EF4-FFF2-40B4-BE49-F238E27FC236}">
                <a16:creationId xmlns:a16="http://schemas.microsoft.com/office/drawing/2014/main" id="{EB6E5DA0-355C-44A6-8B15-6407A7EC7C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4-33</a:t>
            </a:r>
          </a:p>
        </p:txBody>
      </p:sp>
      <p:sp>
        <p:nvSpPr>
          <p:cNvPr id="66564" name="Rectangle 2">
            <a:extLst>
              <a:ext uri="{FF2B5EF4-FFF2-40B4-BE49-F238E27FC236}">
                <a16:creationId xmlns:a16="http://schemas.microsoft.com/office/drawing/2014/main" id="{711DD464-0946-48E9-835D-C8B37028BEED}"/>
              </a:ext>
            </a:extLst>
          </p:cNvPr>
          <p:cNvSpPr>
            <a:spLocks noGrp="1" noChangeArrowheads="1"/>
          </p:cNvSpPr>
          <p:nvPr>
            <p:ph type="title"/>
          </p:nvPr>
        </p:nvSpPr>
        <p:spPr/>
        <p:txBody>
          <a:bodyPr/>
          <a:lstStyle/>
          <a:p>
            <a:pPr eaLnBrk="1" hangingPunct="1"/>
            <a:r>
              <a:rPr lang="en-US" altLang="en-US" sz="3200" b="1">
                <a:solidFill>
                  <a:srgbClr val="3D1FD3"/>
                </a:solidFill>
              </a:rPr>
              <a:t>R</a:t>
            </a:r>
            <a:r>
              <a:rPr lang="sk-SK" altLang="en-US" sz="3200" b="1">
                <a:solidFill>
                  <a:srgbClr val="3D1FD3"/>
                </a:solidFill>
              </a:rPr>
              <a:t>ámcová účtová osnova pre podnikateľov </a:t>
            </a:r>
            <a:r>
              <a:rPr lang="en-US" altLang="en-US" sz="3200" b="1">
                <a:solidFill>
                  <a:srgbClr val="3D1FD3"/>
                </a:solidFill>
              </a:rPr>
              <a:t>– Účtové triedy</a:t>
            </a:r>
            <a:endParaRPr lang="sk-SK" altLang="en-US" sz="3200" b="1">
              <a:solidFill>
                <a:srgbClr val="3D1FD3"/>
              </a:solidFill>
            </a:endParaRPr>
          </a:p>
        </p:txBody>
      </p:sp>
      <p:sp>
        <p:nvSpPr>
          <p:cNvPr id="66565" name="Rectangle 3">
            <a:extLst>
              <a:ext uri="{FF2B5EF4-FFF2-40B4-BE49-F238E27FC236}">
                <a16:creationId xmlns:a16="http://schemas.microsoft.com/office/drawing/2014/main" id="{E4BF0825-30DD-476D-911D-1204ECF60DDA}"/>
              </a:ext>
            </a:extLst>
          </p:cNvPr>
          <p:cNvSpPr>
            <a:spLocks noGrp="1" noChangeArrowheads="1"/>
          </p:cNvSpPr>
          <p:nvPr>
            <p:ph type="body" idx="1"/>
          </p:nvPr>
        </p:nvSpPr>
        <p:spPr>
          <a:xfrm>
            <a:off x="457200" y="1600200"/>
            <a:ext cx="8229600" cy="3773488"/>
          </a:xfrm>
        </p:spPr>
        <p:txBody>
          <a:bodyPr/>
          <a:lstStyle/>
          <a:p>
            <a:pPr eaLnBrk="1" hangingPunct="1">
              <a:lnSpc>
                <a:spcPct val="90000"/>
              </a:lnSpc>
              <a:buFontTx/>
              <a:buNone/>
            </a:pPr>
            <a:r>
              <a:rPr lang="sk-SK" altLang="en-US" sz="2400"/>
              <a:t>Účtová trieda 0 – Dlhodobý majetok</a:t>
            </a:r>
          </a:p>
          <a:p>
            <a:pPr eaLnBrk="1" hangingPunct="1">
              <a:lnSpc>
                <a:spcPct val="90000"/>
              </a:lnSpc>
              <a:buFontTx/>
              <a:buNone/>
            </a:pPr>
            <a:r>
              <a:rPr lang="sk-SK" altLang="en-US" sz="2400"/>
              <a:t>Účtová trieda 1 – Zásoby</a:t>
            </a:r>
          </a:p>
          <a:p>
            <a:pPr eaLnBrk="1" hangingPunct="1">
              <a:lnSpc>
                <a:spcPct val="90000"/>
              </a:lnSpc>
              <a:buFontTx/>
              <a:buNone/>
            </a:pPr>
            <a:r>
              <a:rPr lang="sk-SK" altLang="en-US" sz="2400"/>
              <a:t>Účtová trieda 2 – Finančné účty</a:t>
            </a:r>
          </a:p>
          <a:p>
            <a:pPr eaLnBrk="1" hangingPunct="1">
              <a:lnSpc>
                <a:spcPct val="90000"/>
              </a:lnSpc>
              <a:buFontTx/>
              <a:buNone/>
            </a:pPr>
            <a:r>
              <a:rPr lang="sk-SK" altLang="en-US" sz="2400"/>
              <a:t>Účtová trieda 3 – Zúčtovacie vzťahy</a:t>
            </a:r>
          </a:p>
          <a:p>
            <a:pPr eaLnBrk="1" hangingPunct="1">
              <a:lnSpc>
                <a:spcPct val="90000"/>
              </a:lnSpc>
              <a:buFontTx/>
              <a:buNone/>
            </a:pPr>
            <a:r>
              <a:rPr lang="sk-SK" altLang="en-US" sz="2400"/>
              <a:t>Účtová trieda 4 – Kapitálové účty a dlhodobé záväzky</a:t>
            </a:r>
          </a:p>
          <a:p>
            <a:pPr eaLnBrk="1" hangingPunct="1">
              <a:lnSpc>
                <a:spcPct val="90000"/>
              </a:lnSpc>
              <a:buFontTx/>
              <a:buNone/>
            </a:pPr>
            <a:r>
              <a:rPr lang="sk-SK" altLang="en-US" sz="2400"/>
              <a:t>Účtová trieda 5 – Náklady</a:t>
            </a:r>
          </a:p>
          <a:p>
            <a:pPr eaLnBrk="1" hangingPunct="1">
              <a:lnSpc>
                <a:spcPct val="90000"/>
              </a:lnSpc>
              <a:buFontTx/>
              <a:buNone/>
            </a:pPr>
            <a:r>
              <a:rPr lang="sk-SK" altLang="en-US" sz="2400"/>
              <a:t>Účtová trieda 6 – Výnosy</a:t>
            </a:r>
          </a:p>
          <a:p>
            <a:pPr eaLnBrk="1" hangingPunct="1">
              <a:lnSpc>
                <a:spcPct val="90000"/>
              </a:lnSpc>
              <a:buFontTx/>
              <a:buNone/>
            </a:pPr>
            <a:r>
              <a:rPr lang="sk-SK" altLang="en-US" sz="2400"/>
              <a:t>Účtová trieda 7 – Uzávierkové účty a podsúvahové účty</a:t>
            </a:r>
          </a:p>
          <a:p>
            <a:pPr eaLnBrk="1" hangingPunct="1">
              <a:lnSpc>
                <a:spcPct val="90000"/>
              </a:lnSpc>
              <a:buFontTx/>
              <a:buNone/>
            </a:pPr>
            <a:r>
              <a:rPr lang="sk-SK" altLang="en-US" sz="2400"/>
              <a:t>Účtové triedy 8 a 9 – Vnútroorganizačné účtovníctvo</a:t>
            </a:r>
            <a:r>
              <a:rPr lang="sk-SK" altLang="en-US" sz="2800"/>
              <a:t> </a:t>
            </a:r>
          </a:p>
        </p:txBody>
      </p:sp>
    </p:spTree>
  </p:cSld>
  <p:clrMapOvr>
    <a:masterClrMapping/>
  </p:clrMapOvr>
  <mc:AlternateContent xmlns:mc="http://schemas.openxmlformats.org/markup-compatibility/2006" xmlns:p14="http://schemas.microsoft.com/office/powerpoint/2010/main">
    <mc:Choice Requires="p14">
      <p:transition spd="slow" p14:dur="2000" advTm="48552"/>
    </mc:Choice>
    <mc:Fallback xmlns="">
      <p:transition spd="slow" advTm="4855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4ECDB2F-88BF-477E-A792-C6CFFB00AA39}"/>
              </a:ext>
            </a:extLst>
          </p:cNvPr>
          <p:cNvSpPr>
            <a:spLocks noGrp="1"/>
          </p:cNvSpPr>
          <p:nvPr>
            <p:ph type="ftr" sz="quarter" idx="11"/>
          </p:nvPr>
        </p:nvSpPr>
        <p:spPr/>
        <p:txBody>
          <a:bodyPr/>
          <a:lstStyle/>
          <a:p>
            <a:pPr>
              <a:defRPr/>
            </a:pPr>
            <a:r>
              <a:rPr lang="sk-SK"/>
              <a:t>Princípy účtovníctva</a:t>
            </a:r>
          </a:p>
        </p:txBody>
      </p:sp>
      <p:sp>
        <p:nvSpPr>
          <p:cNvPr id="68611" name="Zástupný symbol čísla snímky 5">
            <a:extLst>
              <a:ext uri="{FF2B5EF4-FFF2-40B4-BE49-F238E27FC236}">
                <a16:creationId xmlns:a16="http://schemas.microsoft.com/office/drawing/2014/main" id="{F6A9DDFD-480F-4458-8533-9C81059B814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4-34</a:t>
            </a:r>
          </a:p>
        </p:txBody>
      </p:sp>
      <p:sp>
        <p:nvSpPr>
          <p:cNvPr id="68612" name="Rectangle 2">
            <a:extLst>
              <a:ext uri="{FF2B5EF4-FFF2-40B4-BE49-F238E27FC236}">
                <a16:creationId xmlns:a16="http://schemas.microsoft.com/office/drawing/2014/main" id="{DBD482DA-6AF3-48CD-85E8-9F95CCE71E1D}"/>
              </a:ext>
            </a:extLst>
          </p:cNvPr>
          <p:cNvSpPr>
            <a:spLocks noGrp="1" noChangeArrowheads="1"/>
          </p:cNvSpPr>
          <p:nvPr>
            <p:ph type="title"/>
          </p:nvPr>
        </p:nvSpPr>
        <p:spPr/>
        <p:txBody>
          <a:bodyPr/>
          <a:lstStyle/>
          <a:p>
            <a:pPr eaLnBrk="1" hangingPunct="1"/>
            <a:r>
              <a:rPr lang="en-US" altLang="en-US" sz="3200" b="1">
                <a:solidFill>
                  <a:srgbClr val="3D1FD3"/>
                </a:solidFill>
              </a:rPr>
              <a:t>R</a:t>
            </a:r>
            <a:r>
              <a:rPr lang="sk-SK" altLang="en-US" sz="3200" b="1">
                <a:solidFill>
                  <a:srgbClr val="3D1FD3"/>
                </a:solidFill>
              </a:rPr>
              <a:t>ámcová účtová osnova pre podnikateľov </a:t>
            </a:r>
            <a:r>
              <a:rPr lang="en-US" altLang="en-US" sz="3200" b="1">
                <a:solidFill>
                  <a:srgbClr val="3D1FD3"/>
                </a:solidFill>
              </a:rPr>
              <a:t>– </a:t>
            </a:r>
            <a:r>
              <a:rPr lang="sk-SK" altLang="en-US" sz="3200" b="1">
                <a:solidFill>
                  <a:srgbClr val="3D1FD3"/>
                </a:solidFill>
              </a:rPr>
              <a:t>Účtové skupiny ú</a:t>
            </a:r>
            <a:r>
              <a:rPr lang="en-US" altLang="en-US" sz="3200" b="1">
                <a:solidFill>
                  <a:srgbClr val="3D1FD3"/>
                </a:solidFill>
              </a:rPr>
              <a:t>čtov</a:t>
            </a:r>
            <a:r>
              <a:rPr lang="sk-SK" altLang="en-US" sz="3200" b="1">
                <a:solidFill>
                  <a:srgbClr val="3D1FD3"/>
                </a:solidFill>
              </a:rPr>
              <a:t>ej</a:t>
            </a:r>
            <a:r>
              <a:rPr lang="en-US" altLang="en-US" sz="3200" b="1">
                <a:solidFill>
                  <a:srgbClr val="3D1FD3"/>
                </a:solidFill>
              </a:rPr>
              <a:t> triedy</a:t>
            </a:r>
            <a:r>
              <a:rPr lang="sk-SK" altLang="en-US" sz="3200" b="1">
                <a:solidFill>
                  <a:srgbClr val="3D1FD3"/>
                </a:solidFill>
              </a:rPr>
              <a:t> 0</a:t>
            </a:r>
          </a:p>
        </p:txBody>
      </p:sp>
      <p:sp>
        <p:nvSpPr>
          <p:cNvPr id="68613" name="Rectangle 3">
            <a:extLst>
              <a:ext uri="{FF2B5EF4-FFF2-40B4-BE49-F238E27FC236}">
                <a16:creationId xmlns:a16="http://schemas.microsoft.com/office/drawing/2014/main" id="{D9595E61-421C-4477-B10F-A5C1F5D62FAA}"/>
              </a:ext>
            </a:extLst>
          </p:cNvPr>
          <p:cNvSpPr>
            <a:spLocks noGrp="1" noChangeArrowheads="1"/>
          </p:cNvSpPr>
          <p:nvPr>
            <p:ph type="body" idx="1"/>
          </p:nvPr>
        </p:nvSpPr>
        <p:spPr>
          <a:xfrm>
            <a:off x="457200" y="1600200"/>
            <a:ext cx="8229600" cy="3844925"/>
          </a:xfrm>
        </p:spPr>
        <p:txBody>
          <a:bodyPr/>
          <a:lstStyle/>
          <a:p>
            <a:pPr eaLnBrk="1" hangingPunct="1">
              <a:lnSpc>
                <a:spcPct val="90000"/>
              </a:lnSpc>
              <a:buFontTx/>
              <a:buNone/>
            </a:pPr>
            <a:r>
              <a:rPr lang="sk-SK" altLang="en-US" sz="2400"/>
              <a:t>01 – Dlhodobý nehmotný majetok</a:t>
            </a:r>
          </a:p>
          <a:p>
            <a:pPr eaLnBrk="1" hangingPunct="1">
              <a:lnSpc>
                <a:spcPct val="90000"/>
              </a:lnSpc>
              <a:buFontTx/>
              <a:buNone/>
            </a:pPr>
            <a:r>
              <a:rPr lang="sk-SK" altLang="en-US" sz="2400"/>
              <a:t>02 – Dlhodobý hmotný majetok – odpisovaný</a:t>
            </a:r>
          </a:p>
          <a:p>
            <a:pPr eaLnBrk="1" hangingPunct="1">
              <a:lnSpc>
                <a:spcPct val="90000"/>
              </a:lnSpc>
              <a:buFontTx/>
              <a:buNone/>
            </a:pPr>
            <a:r>
              <a:rPr lang="sk-SK" altLang="en-US" sz="2400"/>
              <a:t>03 – Dlhodobý hmotný majetok – neodpisovaný</a:t>
            </a:r>
          </a:p>
          <a:p>
            <a:pPr eaLnBrk="1" hangingPunct="1">
              <a:lnSpc>
                <a:spcPct val="90000"/>
              </a:lnSpc>
              <a:buFontTx/>
              <a:buNone/>
            </a:pPr>
            <a:r>
              <a:rPr lang="sk-SK" altLang="en-US" sz="2400"/>
              <a:t>04 – Obstaranie dlhodobého majetku</a:t>
            </a:r>
          </a:p>
          <a:p>
            <a:pPr eaLnBrk="1" hangingPunct="1">
              <a:lnSpc>
                <a:spcPct val="90000"/>
              </a:lnSpc>
              <a:buFontTx/>
              <a:buNone/>
            </a:pPr>
            <a:r>
              <a:rPr lang="sk-SK" altLang="en-US" sz="2400"/>
              <a:t>05 – Poskytnuté preddavky na dlhodobý majetok</a:t>
            </a:r>
          </a:p>
          <a:p>
            <a:pPr eaLnBrk="1" hangingPunct="1">
              <a:lnSpc>
                <a:spcPct val="90000"/>
              </a:lnSpc>
              <a:buFontTx/>
              <a:buNone/>
            </a:pPr>
            <a:r>
              <a:rPr lang="sk-SK" altLang="en-US" sz="2400"/>
              <a:t>06 – Dlhodobý finančný majetok</a:t>
            </a:r>
          </a:p>
          <a:p>
            <a:pPr eaLnBrk="1" hangingPunct="1">
              <a:lnSpc>
                <a:spcPct val="90000"/>
              </a:lnSpc>
              <a:buFontTx/>
              <a:buNone/>
            </a:pPr>
            <a:r>
              <a:rPr lang="sk-SK" altLang="en-US" sz="2400"/>
              <a:t>07 – Oprávky k dlhodobému nehmotnému majetku</a:t>
            </a:r>
          </a:p>
          <a:p>
            <a:pPr eaLnBrk="1" hangingPunct="1">
              <a:lnSpc>
                <a:spcPct val="90000"/>
              </a:lnSpc>
              <a:buFontTx/>
              <a:buNone/>
            </a:pPr>
            <a:r>
              <a:rPr lang="sk-SK" altLang="en-US" sz="2400"/>
              <a:t>08 – Oprávky k dlhodobému hmotnému majetku</a:t>
            </a:r>
          </a:p>
          <a:p>
            <a:pPr eaLnBrk="1" hangingPunct="1">
              <a:lnSpc>
                <a:spcPct val="90000"/>
              </a:lnSpc>
              <a:buFontTx/>
              <a:buNone/>
            </a:pPr>
            <a:r>
              <a:rPr lang="sk-SK" altLang="en-US" sz="2400"/>
              <a:t>09 – Opravné položky k dlhodobému majetku </a:t>
            </a:r>
          </a:p>
        </p:txBody>
      </p:sp>
    </p:spTree>
  </p:cSld>
  <p:clrMapOvr>
    <a:masterClrMapping/>
  </p:clrMapOvr>
  <mc:AlternateContent xmlns:mc="http://schemas.openxmlformats.org/markup-compatibility/2006" xmlns:p14="http://schemas.microsoft.com/office/powerpoint/2010/main">
    <mc:Choice Requires="p14">
      <p:transition spd="slow" p14:dur="2000" advTm="79481"/>
    </mc:Choice>
    <mc:Fallback xmlns="">
      <p:transition spd="slow" advTm="79481"/>
    </mc:Fallback>
  </mc:AlternateContent>
</p:sld>
</file>

<file path=ppt/theme/theme1.xml><?xml version="1.0" encoding="utf-8"?>
<a:theme xmlns:a="http://schemas.openxmlformats.org/drawingml/2006/main" name="1_Predvolený návrh">
  <a:themeElements>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3430</TotalTime>
  <Words>6648</Words>
  <Application>Microsoft Office PowerPoint</Application>
  <PresentationFormat>Prezentácia na obrazovke (4:3)</PresentationFormat>
  <Paragraphs>482</Paragraphs>
  <Slides>34</Slides>
  <Notes>34</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2</vt:i4>
      </vt:variant>
      <vt:variant>
        <vt:lpstr>Nadpisy snímok</vt:lpstr>
      </vt:variant>
      <vt:variant>
        <vt:i4>34</vt:i4>
      </vt:variant>
    </vt:vector>
  </HeadingPairs>
  <TitlesOfParts>
    <vt:vector size="39" baseType="lpstr">
      <vt:lpstr>Arial</vt:lpstr>
      <vt:lpstr>Times New Roman</vt:lpstr>
      <vt:lpstr>1_Predvolený návrh</vt:lpstr>
      <vt:lpstr>Dokument</vt:lpstr>
      <vt:lpstr>Document</vt:lpstr>
      <vt:lpstr>Kapitola 4  Vedenie účtovníctva</vt:lpstr>
      <vt:lpstr>Hlavné témy</vt:lpstr>
      <vt:lpstr>Úvod k vedeniu účtovníctva</vt:lpstr>
      <vt:lpstr>Účty</vt:lpstr>
      <vt:lpstr>Tab. 4.1 Účet peňažných prostriedkov spoločnosti Verdi</vt:lpstr>
      <vt:lpstr>Debetná a kreditná strana účtu</vt:lpstr>
      <vt:lpstr>Ilustrácia použitia pomenovania strán účtov</vt:lpstr>
      <vt:lpstr>Obr. 4.1 Základná rovnica podnikania a pojmy debetu (MD) a kreditu (D)</vt:lpstr>
      <vt:lpstr>Obr. 4.4 Základné pravidlá pre debet (MD) a kredit (D)</vt:lpstr>
      <vt:lpstr>Ako si zapamätať správne používanie strán T-účtov </vt:lpstr>
      <vt:lpstr>Vedenie účtovníctva</vt:lpstr>
      <vt:lpstr>Vedenie účtovníctva (2)</vt:lpstr>
      <vt:lpstr>Obr. 4.5 Vedenie účtovníctva/ Účtovný systém</vt:lpstr>
      <vt:lpstr>Účtovné doklady</vt:lpstr>
      <vt:lpstr>Denník</vt:lpstr>
      <vt:lpstr>Tab. 4.2 Denník spol. Verdi</vt:lpstr>
      <vt:lpstr>Príklad denníka</vt:lpstr>
      <vt:lpstr>Účtovné knihy</vt:lpstr>
      <vt:lpstr>Tab. 4.3 Hlavná kniha spoločnosti Verdi (jedno z možných usporiadaní)</vt:lpstr>
      <vt:lpstr>Tab. 4.3 Hlavná kniha spoločnosti Verdi (jedno z možných usporiadaní) (2)</vt:lpstr>
      <vt:lpstr>Prezentácia programu PowerPoint</vt:lpstr>
      <vt:lpstr>Predvaha</vt:lpstr>
      <vt:lpstr>Tab. 4.4 Predvaha spoločnosti Verdi</vt:lpstr>
      <vt:lpstr>Tab. 4.5 Príklady “normálnych” zostatkov účtov</vt:lpstr>
      <vt:lpstr>Prezentácia programu PowerPoint</vt:lpstr>
      <vt:lpstr>Finančné výkazy</vt:lpstr>
      <vt:lpstr>Účtový rozvrh (chart of accounts) a rámcová účtová osnova</vt:lpstr>
      <vt:lpstr>Syntetické a analytické účty</vt:lpstr>
      <vt:lpstr>Príklad analytického členenia  syntetického účtu 501 – Spotreba materiálu </vt:lpstr>
      <vt:lpstr>Rámcová účtová osnova pre podnikateľov na Slovensku</vt:lpstr>
      <vt:lpstr>Rámcová účtová osnova pre podnikateľov (začiatok)</vt:lpstr>
      <vt:lpstr>Rámcová účtová osnova pre podnikateľov – štruktúra</vt:lpstr>
      <vt:lpstr>Rámcová účtová osnova pre podnikateľov – Účtové triedy</vt:lpstr>
      <vt:lpstr>Rámcová účtová osnova pre podnikateľov – Účtové skupiny účtovej triedy 0</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593</cp:revision>
  <cp:lastPrinted>2002-02-01T09:44:38Z</cp:lastPrinted>
  <dcterms:created xsi:type="dcterms:W3CDTF">2001-06-03T20:32:26Z</dcterms:created>
  <dcterms:modified xsi:type="dcterms:W3CDTF">2023-04-02T17:26:11Z</dcterms:modified>
</cp:coreProperties>
</file>