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0" r:id="rId1"/>
  </p:sldMasterIdLst>
  <p:notesMasterIdLst>
    <p:notesMasterId r:id="rId47"/>
  </p:notesMasterIdLst>
  <p:handoutMasterIdLst>
    <p:handoutMasterId r:id="rId48"/>
  </p:handoutMasterIdLst>
  <p:sldIdLst>
    <p:sldId id="338" r:id="rId2"/>
    <p:sldId id="360" r:id="rId3"/>
    <p:sldId id="339" r:id="rId4"/>
    <p:sldId id="340" r:id="rId5"/>
    <p:sldId id="342" r:id="rId6"/>
    <p:sldId id="294" r:id="rId7"/>
    <p:sldId id="341" r:id="rId8"/>
    <p:sldId id="295" r:id="rId9"/>
    <p:sldId id="296" r:id="rId10"/>
    <p:sldId id="297" r:id="rId11"/>
    <p:sldId id="298" r:id="rId12"/>
    <p:sldId id="343" r:id="rId13"/>
    <p:sldId id="299" r:id="rId14"/>
    <p:sldId id="344" r:id="rId15"/>
    <p:sldId id="345" r:id="rId16"/>
    <p:sldId id="300" r:id="rId17"/>
    <p:sldId id="346" r:id="rId18"/>
    <p:sldId id="302" r:id="rId19"/>
    <p:sldId id="347" r:id="rId20"/>
    <p:sldId id="303" r:id="rId21"/>
    <p:sldId id="349" r:id="rId22"/>
    <p:sldId id="304" r:id="rId23"/>
    <p:sldId id="305" r:id="rId24"/>
    <p:sldId id="348" r:id="rId25"/>
    <p:sldId id="306" r:id="rId26"/>
    <p:sldId id="308" r:id="rId27"/>
    <p:sldId id="352" r:id="rId28"/>
    <p:sldId id="310" r:id="rId29"/>
    <p:sldId id="313" r:id="rId30"/>
    <p:sldId id="361" r:id="rId31"/>
    <p:sldId id="353" r:id="rId32"/>
    <p:sldId id="354" r:id="rId33"/>
    <p:sldId id="355" r:id="rId34"/>
    <p:sldId id="314" r:id="rId35"/>
    <p:sldId id="315" r:id="rId36"/>
    <p:sldId id="316" r:id="rId37"/>
    <p:sldId id="317" r:id="rId38"/>
    <p:sldId id="318" r:id="rId39"/>
    <p:sldId id="356" r:id="rId40"/>
    <p:sldId id="357" r:id="rId41"/>
    <p:sldId id="333" r:id="rId42"/>
    <p:sldId id="334" r:id="rId43"/>
    <p:sldId id="335" r:id="rId44"/>
    <p:sldId id="336" r:id="rId45"/>
    <p:sldId id="337" r:id="rId46"/>
  </p:sldIdLst>
  <p:sldSz cx="9144000" cy="6858000" type="screen4x3"/>
  <p:notesSz cx="6797675" cy="9926638"/>
  <p:defaultTextStyle>
    <a:defPPr>
      <a:defRPr lang="en-GB"/>
    </a:defPPr>
    <a:lvl1pPr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kern="1200">
        <a:solidFill>
          <a:schemeClr val="tx1"/>
        </a:solidFill>
        <a:latin typeface="Times New Roman" panose="02020603050405020304" pitchFamily="18" charset="0"/>
        <a:ea typeface="+mn-ea"/>
        <a:cs typeface="+mn-cs"/>
      </a:defRPr>
    </a:lvl5pPr>
    <a:lvl6pPr marL="2286000" algn="l" defTabSz="914400" rtl="0" eaLnBrk="1" latinLnBrk="0" hangingPunct="1">
      <a:defRPr kern="1200">
        <a:solidFill>
          <a:schemeClr val="tx1"/>
        </a:solidFill>
        <a:latin typeface="Times New Roman" panose="02020603050405020304" pitchFamily="18" charset="0"/>
        <a:ea typeface="+mn-ea"/>
        <a:cs typeface="+mn-cs"/>
      </a:defRPr>
    </a:lvl6pPr>
    <a:lvl7pPr marL="2743200" algn="l" defTabSz="914400" rtl="0" eaLnBrk="1" latinLnBrk="0" hangingPunct="1">
      <a:defRPr kern="1200">
        <a:solidFill>
          <a:schemeClr val="tx1"/>
        </a:solidFill>
        <a:latin typeface="Times New Roman" panose="02020603050405020304" pitchFamily="18" charset="0"/>
        <a:ea typeface="+mn-ea"/>
        <a:cs typeface="+mn-cs"/>
      </a:defRPr>
    </a:lvl7pPr>
    <a:lvl8pPr marL="3200400" algn="l" defTabSz="914400" rtl="0" eaLnBrk="1" latinLnBrk="0" hangingPunct="1">
      <a:defRPr kern="1200">
        <a:solidFill>
          <a:schemeClr val="tx1"/>
        </a:solidFill>
        <a:latin typeface="Times New Roman" panose="02020603050405020304" pitchFamily="18" charset="0"/>
        <a:ea typeface="+mn-ea"/>
        <a:cs typeface="+mn-cs"/>
      </a:defRPr>
    </a:lvl8pPr>
    <a:lvl9pPr marL="3657600" algn="l" defTabSz="914400" rtl="0" eaLnBrk="1" latinLnBrk="0" hangingPunct="1">
      <a:defRPr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1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629" autoAdjust="0"/>
    <p:restoredTop sz="93788" autoAdjust="0"/>
  </p:normalViewPr>
  <p:slideViewPr>
    <p:cSldViewPr>
      <p:cViewPr varScale="1">
        <p:scale>
          <a:sx n="64" d="100"/>
          <a:sy n="64" d="100"/>
        </p:scale>
        <p:origin x="692" y="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75" d="100"/>
          <a:sy n="75" d="100"/>
        </p:scale>
        <p:origin x="2184" y="-8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76714186-EF52-4B0F-A6FF-6B62B5543F80}"/>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vl1pPr>
          </a:lstStyle>
          <a:p>
            <a:pPr>
              <a:defRPr/>
            </a:pPr>
            <a:endParaRPr lang="en-US"/>
          </a:p>
        </p:txBody>
      </p:sp>
      <p:sp>
        <p:nvSpPr>
          <p:cNvPr id="84995" name="Rectangle 3">
            <a:extLst>
              <a:ext uri="{FF2B5EF4-FFF2-40B4-BE49-F238E27FC236}">
                <a16:creationId xmlns:a16="http://schemas.microsoft.com/office/drawing/2014/main" id="{FC435FD3-E2BE-4E68-899B-F4C51916D9D7}"/>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vl1pPr>
          </a:lstStyle>
          <a:p>
            <a:pPr>
              <a:defRPr/>
            </a:pPr>
            <a:endParaRPr lang="en-US"/>
          </a:p>
        </p:txBody>
      </p:sp>
      <p:sp>
        <p:nvSpPr>
          <p:cNvPr id="84996" name="Rectangle 4">
            <a:extLst>
              <a:ext uri="{FF2B5EF4-FFF2-40B4-BE49-F238E27FC236}">
                <a16:creationId xmlns:a16="http://schemas.microsoft.com/office/drawing/2014/main" id="{F07454DC-C22E-4B82-ACE9-FD76D85AE788}"/>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vl1pPr>
          </a:lstStyle>
          <a:p>
            <a:pPr>
              <a:defRPr/>
            </a:pPr>
            <a:endParaRPr lang="en-US"/>
          </a:p>
        </p:txBody>
      </p:sp>
      <p:sp>
        <p:nvSpPr>
          <p:cNvPr id="84997" name="Rectangle 5">
            <a:extLst>
              <a:ext uri="{FF2B5EF4-FFF2-40B4-BE49-F238E27FC236}">
                <a16:creationId xmlns:a16="http://schemas.microsoft.com/office/drawing/2014/main" id="{AFB13749-2388-45FE-BF65-DB45DD3B0793}"/>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smtClean="0"/>
            </a:lvl1pPr>
          </a:lstStyle>
          <a:p>
            <a:pPr>
              <a:defRPr/>
            </a:pPr>
            <a:fld id="{8C256259-9B58-4A4D-8B2E-2351080B724C}" type="slidenum">
              <a:rPr lang="en-US" altLang="sk-SK"/>
              <a:pPr>
                <a:defRPr/>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0AE0129D-C8C5-42C5-BCCD-563015999F90}"/>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vl1pPr>
          </a:lstStyle>
          <a:p>
            <a:pPr>
              <a:defRPr/>
            </a:pPr>
            <a:endParaRPr lang="en-US"/>
          </a:p>
        </p:txBody>
      </p:sp>
      <p:sp>
        <p:nvSpPr>
          <p:cNvPr id="36867" name="Rectangle 3">
            <a:extLst>
              <a:ext uri="{FF2B5EF4-FFF2-40B4-BE49-F238E27FC236}">
                <a16:creationId xmlns:a16="http://schemas.microsoft.com/office/drawing/2014/main" id="{14F9CB5E-6E31-4B0A-9434-7C9049667C3C}"/>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vl1pPr>
          </a:lstStyle>
          <a:p>
            <a:pPr>
              <a:defRPr/>
            </a:pPr>
            <a:endParaRPr lang="en-US"/>
          </a:p>
        </p:txBody>
      </p:sp>
      <p:sp>
        <p:nvSpPr>
          <p:cNvPr id="2052" name="Rectangle 4">
            <a:extLst>
              <a:ext uri="{FF2B5EF4-FFF2-40B4-BE49-F238E27FC236}">
                <a16:creationId xmlns:a16="http://schemas.microsoft.com/office/drawing/2014/main" id="{87216D1C-B212-4ECD-BA43-9D576A7C4FB8}"/>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F093CCFA-4BD6-4AF6-8C9C-CFF8B13436C8}"/>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C73F8967-4B79-4371-83D9-F4FE6234688A}"/>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vl1pPr>
          </a:lstStyle>
          <a:p>
            <a:pPr>
              <a:defRPr/>
            </a:pPr>
            <a:endParaRPr lang="en-US"/>
          </a:p>
        </p:txBody>
      </p:sp>
      <p:sp>
        <p:nvSpPr>
          <p:cNvPr id="36871" name="Rectangle 7">
            <a:extLst>
              <a:ext uri="{FF2B5EF4-FFF2-40B4-BE49-F238E27FC236}">
                <a16:creationId xmlns:a16="http://schemas.microsoft.com/office/drawing/2014/main" id="{2F88DA4A-E6DF-4F80-BCA4-1F0017541FAD}"/>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smtClean="0"/>
            </a:lvl1pPr>
          </a:lstStyle>
          <a:p>
            <a:pPr>
              <a:defRPr/>
            </a:pPr>
            <a:fld id="{DE4B4E72-CA51-4192-B635-3413775F391C}" type="slidenum">
              <a:rPr lang="en-US" altLang="sk-SK"/>
              <a:pPr>
                <a:defRPr/>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88CB6215-09B3-4A25-9843-070EEDEEE69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98B607-E222-4B3D-970C-CD52ED98B19F}" type="slidenum">
              <a:rPr lang="en-US" altLang="en-US" sz="1300"/>
              <a:pPr>
                <a:spcBef>
                  <a:spcPct val="0"/>
                </a:spcBef>
              </a:pPr>
              <a:t>1</a:t>
            </a:fld>
            <a:endParaRPr lang="en-US" altLang="en-US" sz="1300"/>
          </a:p>
        </p:txBody>
      </p:sp>
      <p:sp>
        <p:nvSpPr>
          <p:cNvPr id="5123" name="Rectangle 2">
            <a:extLst>
              <a:ext uri="{FF2B5EF4-FFF2-40B4-BE49-F238E27FC236}">
                <a16:creationId xmlns:a16="http://schemas.microsoft.com/office/drawing/2014/main" id="{C48C7288-9F04-43AF-8BCD-45DCF032DBD5}"/>
              </a:ext>
            </a:extLst>
          </p:cNvPr>
          <p:cNvSpPr>
            <a:spLocks noGrp="1" noRot="1" noChangeAspect="1" noChangeArrowheads="1" noTextEdit="1"/>
          </p:cNvSpPr>
          <p:nvPr>
            <p:ph type="sldImg"/>
          </p:nvPr>
        </p:nvSpPr>
        <p:spPr>
          <a:ln/>
        </p:spPr>
      </p:sp>
      <p:sp>
        <p:nvSpPr>
          <p:cNvPr id="5124" name="Rectangle 3">
            <a:extLst>
              <a:ext uri="{FF2B5EF4-FFF2-40B4-BE49-F238E27FC236}">
                <a16:creationId xmlns:a16="http://schemas.microsoft.com/office/drawing/2014/main" id="{D8DA8435-C806-4B50-88E4-358BFDC9BA3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CBBFEE56-FDA0-4090-B0C1-466B90E3634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B93B137-AE27-4D11-B291-52FE363F13F9}" type="slidenum">
              <a:rPr lang="en-US" altLang="en-US" sz="1300"/>
              <a:pPr>
                <a:spcBef>
                  <a:spcPct val="0"/>
                </a:spcBef>
              </a:pPr>
              <a:t>2</a:t>
            </a:fld>
            <a:endParaRPr lang="en-US" altLang="en-US" sz="1300"/>
          </a:p>
        </p:txBody>
      </p:sp>
      <p:sp>
        <p:nvSpPr>
          <p:cNvPr id="7171" name="Rectangle 2">
            <a:extLst>
              <a:ext uri="{FF2B5EF4-FFF2-40B4-BE49-F238E27FC236}">
                <a16:creationId xmlns:a16="http://schemas.microsoft.com/office/drawing/2014/main" id="{0CEF2E06-5546-4EFC-A6B1-4FD094383FD4}"/>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A7820563-2FC0-4EB9-ACBE-CF6C557A41D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A0A6FE02-124A-48C2-9B99-10ED9F1EEAD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4A753B7-7FC7-4260-862E-A15D4FD2FD4B}" type="slidenum">
              <a:rPr lang="en-US" altLang="en-US" sz="1300"/>
              <a:pPr>
                <a:spcBef>
                  <a:spcPct val="0"/>
                </a:spcBef>
              </a:pPr>
              <a:t>3</a:t>
            </a:fld>
            <a:endParaRPr lang="en-US" altLang="en-US" sz="1300"/>
          </a:p>
        </p:txBody>
      </p:sp>
      <p:sp>
        <p:nvSpPr>
          <p:cNvPr id="9219" name="Rectangle 2">
            <a:extLst>
              <a:ext uri="{FF2B5EF4-FFF2-40B4-BE49-F238E27FC236}">
                <a16:creationId xmlns:a16="http://schemas.microsoft.com/office/drawing/2014/main" id="{2D2D762F-73B1-416B-9268-BBCC4D44D080}"/>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59DC0C8A-E84E-4726-BE14-287FA86315D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Podľa IAS 1 „úplný súbor finančných výkazov (financial statements) zahŕňa:</a:t>
            </a:r>
          </a:p>
          <a:p>
            <a:r>
              <a:rPr lang="sk-SK" altLang="en-US"/>
              <a:t>- súvahu (balance sheet),</a:t>
            </a:r>
          </a:p>
          <a:p>
            <a:r>
              <a:rPr lang="sk-SK" altLang="en-US"/>
              <a:t>- výkaz ziskov a strát (income statement),</a:t>
            </a:r>
          </a:p>
          <a:p>
            <a:r>
              <a:rPr lang="sk-SK" altLang="en-US"/>
              <a:t>- výkaz zmien vlastného imania (a statement of changes in equity),</a:t>
            </a:r>
          </a:p>
          <a:p>
            <a:r>
              <a:rPr lang="sk-SK" altLang="en-US"/>
              <a:t>- výkaz peňažných tokov,</a:t>
            </a:r>
          </a:p>
          <a:p>
            <a:r>
              <a:rPr lang="sk-SK" altLang="en-US"/>
              <a:t>- poznámky obsahujúce prehľad významných účtovných metód a iné vysvetľujúce poznámky“.</a:t>
            </a:r>
          </a:p>
          <a:p>
            <a:r>
              <a:rPr lang="sk-SK" altLang="en-US" b="1"/>
              <a:t>Poznámka:</a:t>
            </a:r>
            <a:r>
              <a:rPr lang="sk-SK" altLang="en-US"/>
              <a:t> V slovenskej literatúre zaoberajúcej sa medzinárodnými štandardmi IFRS/IAS sa spojenie „financial reporting“, „financial statements“ často prekladá ako „účtovná závierka“ a „International Financial Reporting Standards“ ako „medzinárodné štandardy na zostavenie účtovnej závierky“. My uprednostňujeme preklad „finančné výkazníctvo“, „finančné výkazy“ a „medzinárodné štandardy finančného výkazníctva“.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973440F4-D09E-4F13-82F0-9B2B098BCBB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B97CA5-ED23-4ADF-9FA9-257E6448B93B}" type="slidenum">
              <a:rPr lang="en-US" altLang="en-US" sz="1300"/>
              <a:pPr>
                <a:spcBef>
                  <a:spcPct val="0"/>
                </a:spcBef>
              </a:pPr>
              <a:t>4</a:t>
            </a:fld>
            <a:endParaRPr lang="en-US" altLang="en-US" sz="1300"/>
          </a:p>
        </p:txBody>
      </p:sp>
      <p:sp>
        <p:nvSpPr>
          <p:cNvPr id="11267" name="Rectangle 2">
            <a:extLst>
              <a:ext uri="{FF2B5EF4-FFF2-40B4-BE49-F238E27FC236}">
                <a16:creationId xmlns:a16="http://schemas.microsoft.com/office/drawing/2014/main" id="{AD287038-73C0-4BB4-8DFC-1EAF2A9106B4}"/>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6936A652-AB51-4D46-886B-05C7D525A31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a:p>
            <a:r>
              <a:rPr lang="sk-SK" altLang="en-US"/>
              <a:t>Cieľom tejto kapitoly je prebrať ďalšie podrobnosti o súvahe, výkaze ziskov a strát a poznámkach a stručne predstaviť výkaz peňažných tokov. </a:t>
            </a:r>
          </a:p>
          <a:p>
            <a:r>
              <a:rPr lang="sk-SK" altLang="en-US"/>
              <a:t>Ako už bolo spomenuté, možnosť porovnania finančnej situácie firiem je pre používateľov účtovných informácií podstatná. Ale od ľahkej porovnateľnosti sme dnes ešte veľmi vzdialení. Mnohé krajiny podporujú alebo požadujú alebo pripúšťajú viacero spôsobov prezentácie základných finančných výkazov. Každá prezentácia vychádza z istej vízie modelu podnikania, ktorú majú finančné výkazy popísať. Tiež sme uviedli, že aj poradie uvádzania jednotlivých položiek majetku a záväzkov je zvolené s cieľom zdôrazniť niektoré aspekty firmy.</a:t>
            </a:r>
          </a:p>
          <a:p>
            <a:r>
              <a:rPr lang="sk-SK" altLang="en-US"/>
              <a:t>Pri porovnávaní jednotlivých spôsobov prezentácie finančných výkazov sa nedá hovoriť o tom, ktorý je lepší alebo horší. Každý spôsob vychádza z nejakého pohľadu a komunikačného prístupu k modelu podnikania.</a:t>
            </a:r>
          </a:p>
          <a:p>
            <a:r>
              <a:rPr lang="sk-SK" altLang="en-US"/>
              <a:t>Je potrebné rozumieť rôznym spôsobom prezentácie finančných výkazov. Umožní to používateľovi analyzovať finančné výkazy firiem z rôznych krajín sveta.</a:t>
            </a:r>
          </a:p>
          <a:p>
            <a:r>
              <a:rPr lang="sk-SK" altLang="en-US"/>
              <a:t>V tejto kapitole sa sústredíme na rôzne spôsoby prezentácie finančných výkazov. Nebudeme sa zaoberať jednotlivými účtami obsiahnutými vo finančných výkazoch.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542CB916-54C6-49FA-8BF1-3EF417834EB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917C8D-7240-4868-919A-F2F764A4686C}" type="slidenum">
              <a:rPr lang="en-US" altLang="en-US" sz="1300"/>
              <a:pPr>
                <a:spcBef>
                  <a:spcPct val="0"/>
                </a:spcBef>
              </a:pPr>
              <a:t>5</a:t>
            </a:fld>
            <a:endParaRPr lang="en-US" altLang="en-US" sz="1300"/>
          </a:p>
        </p:txBody>
      </p:sp>
      <p:sp>
        <p:nvSpPr>
          <p:cNvPr id="13315" name="Rectangle 2">
            <a:extLst>
              <a:ext uri="{FF2B5EF4-FFF2-40B4-BE49-F238E27FC236}">
                <a16:creationId xmlns:a16="http://schemas.microsoft.com/office/drawing/2014/main" id="{5F73075C-DF96-4C6D-B5B3-BC7FAA16C4F8}"/>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C8D197EF-C711-44A0-BD48-CDCF8E0FAE6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Koncepčný rámec IASB (IASB Framework) uvádza: „Finančné výkazy popisujú finančné dôsledky transakcií a iných udalostí ich zoskupením do širokých tried podľa ekonomických charakteristík. Tieto triedy sa nazývajú prvkami finančných výkazov.“</a:t>
            </a:r>
          </a:p>
          <a:p>
            <a:r>
              <a:rPr lang="sk-SK" altLang="en-US" b="1"/>
              <a:t>Súvaha</a:t>
            </a:r>
            <a:endParaRPr lang="en-US" altLang="en-US" b="1"/>
          </a:p>
          <a:p>
            <a:r>
              <a:rPr lang="sk-SK" altLang="en-US" b="1"/>
              <a:t>Definícia   </a:t>
            </a:r>
            <a:r>
              <a:rPr lang="sk-SK" altLang="en-US"/>
              <a:t>Súvaha zachytáva finančnú situáciu podniku k danému dňu. IASB v Koncepčnom rámci špecifikuje, že prvky, pomocou ktorých sa popisuje finančná situácia podniku, sú majetok, záväzky a vlastné imanie.</a:t>
            </a:r>
            <a:endParaRPr lang="sk-SK" altLang="en-US" b="1"/>
          </a:p>
          <a:p>
            <a:r>
              <a:rPr lang="sk-SK" altLang="en-US" b="1"/>
              <a:t>Spôsoby prezentácie súvahy   </a:t>
            </a:r>
            <a:r>
              <a:rPr lang="sk-SK" altLang="en-US"/>
              <a:t>Súvahu možno prezentovať rôznymi spôsobmi. Jednotlivé spôsoby prezentácie súvahy sa líšia formátom zoznamu položiek (horizontálny alebo vertikálny), stupňom podrobností (jednostupňový alebo viacstupňový) a spôsobom klasifikácie majetku a záväzkov (podľa druhu alebo podľa času – obrázok 3.1).</a:t>
            </a:r>
            <a:endParaRPr lang="sk-SK" altLang="en-US" b="1"/>
          </a:p>
          <a:p>
            <a:endParaRPr lang="sk-SK"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AFFDAF13-EB38-48F3-A647-7CBA1650166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EF8DED4-0859-4AD2-91BA-78C614DA5FFD}" type="slidenum">
              <a:rPr lang="en-US" altLang="en-US" sz="1300"/>
              <a:pPr>
                <a:spcBef>
                  <a:spcPct val="0"/>
                </a:spcBef>
              </a:pPr>
              <a:t>6</a:t>
            </a:fld>
            <a:endParaRPr lang="en-US" altLang="en-US" sz="1300"/>
          </a:p>
        </p:txBody>
      </p:sp>
      <p:sp>
        <p:nvSpPr>
          <p:cNvPr id="15363" name="Rectangle 2">
            <a:extLst>
              <a:ext uri="{FF2B5EF4-FFF2-40B4-BE49-F238E27FC236}">
                <a16:creationId xmlns:a16="http://schemas.microsoft.com/office/drawing/2014/main" id="{AC7A072B-9A8C-432A-8B82-3322E22A0414}"/>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674A68E7-9898-4F32-BB0B-C23DA0E6DBA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87457306-9643-4D82-A97A-316B58C2482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E24E13D-21DD-44F9-9F3A-9894D9CF59B8}" type="slidenum">
              <a:rPr lang="en-US" altLang="en-US" sz="1300"/>
              <a:pPr>
                <a:spcBef>
                  <a:spcPct val="0"/>
                </a:spcBef>
              </a:pPr>
              <a:t>7</a:t>
            </a:fld>
            <a:endParaRPr lang="en-US" altLang="en-US" sz="1300"/>
          </a:p>
        </p:txBody>
      </p:sp>
      <p:sp>
        <p:nvSpPr>
          <p:cNvPr id="17411" name="Rectangle 2">
            <a:extLst>
              <a:ext uri="{FF2B5EF4-FFF2-40B4-BE49-F238E27FC236}">
                <a16:creationId xmlns:a16="http://schemas.microsoft.com/office/drawing/2014/main" id="{37E9A118-7B84-4B5C-9CBE-BBA7BAD459ED}"/>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D530AE09-6A26-4A05-B2BA-F29C4A14D5B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Formáty   </a:t>
            </a:r>
            <a:r>
              <a:rPr lang="sk-SK" altLang="en-US"/>
              <a:t>Súvaha je zoznam položiek. Môže byť prezentovaná ako jeden zoznam (vertikálny formát – obrázok 3.2) alebo ako dva zoznamy umiestnené vedľa seba (horizontálny formát – obrázok 3.3). Horizontálny formát sa často prezentuje ako 2 bloky (obrázok 3.4).</a:t>
            </a:r>
            <a:endParaRPr lang="sk-SK" altLang="en-US" b="1"/>
          </a:p>
          <a:p>
            <a:endParaRPr lang="sk-SK" altLang="en-US" b="1"/>
          </a:p>
          <a:p>
            <a:r>
              <a:rPr lang="sk-SK" altLang="en-US" b="1"/>
              <a:t>Stupeň podrobnosti pri vertikálnom formáte   </a:t>
            </a:r>
            <a:r>
              <a:rPr lang="sk-SK" altLang="en-US"/>
              <a:t>Pri vertikálnom formáte zobrazenia súvahy sa rozlišuje jednostupňový („single-step”) a viacstupňový („multiple-step”) spôsob (jednostupňové a viacstupňové usporiadanie). Pri jednostupňovom spôsobe je súvaha prezentovaná ako jednoduchý zoznam položiek (zostatkov účtov). Pri viacstupňovom spôsobe sú v prezentácii súvahy vytvorené podskupiny účtov majetku a záväzkov, z ktorých sú sumarizáciou a odčítavaním odvodené údaje dôležité z manažérskeho hľadiska. V jednostupňovom a viacstupňovom spôsobe prezentácie súvahy sa odrážajú rôzne spôsoby vnímania základnej rovnice podnikania. Jednostupňové a viacstupňové usporiadanie súvahy sa týka len jej vertikálneho formátu.</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90B222EE-C823-4807-9F89-7D2E852DE52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994AC0-B884-490E-8E87-F98F854E8355}" type="slidenum">
              <a:rPr lang="en-US" altLang="en-US" sz="1300"/>
              <a:pPr>
                <a:spcBef>
                  <a:spcPct val="0"/>
                </a:spcBef>
              </a:pPr>
              <a:t>8</a:t>
            </a:fld>
            <a:endParaRPr lang="en-US" altLang="en-US" sz="1300"/>
          </a:p>
        </p:txBody>
      </p:sp>
      <p:sp>
        <p:nvSpPr>
          <p:cNvPr id="19459" name="Rectangle 2">
            <a:extLst>
              <a:ext uri="{FF2B5EF4-FFF2-40B4-BE49-F238E27FC236}">
                <a16:creationId xmlns:a16="http://schemas.microsoft.com/office/drawing/2014/main" id="{A4E1170B-CF73-4391-ACA6-62E7612C731E}"/>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EC00D8D4-99F5-49C1-8230-A147DB48E2B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4440A3FB-A623-4F1F-B201-2088306D10E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57485E-CBCC-47B2-93DF-65940D740F22}" type="slidenum">
              <a:rPr lang="en-US" altLang="en-US" sz="1300"/>
              <a:pPr>
                <a:spcBef>
                  <a:spcPct val="0"/>
                </a:spcBef>
              </a:pPr>
              <a:t>9</a:t>
            </a:fld>
            <a:endParaRPr lang="en-US" altLang="en-US" sz="1300"/>
          </a:p>
        </p:txBody>
      </p:sp>
      <p:sp>
        <p:nvSpPr>
          <p:cNvPr id="21507" name="Rectangle 2">
            <a:extLst>
              <a:ext uri="{FF2B5EF4-FFF2-40B4-BE49-F238E27FC236}">
                <a16:creationId xmlns:a16="http://schemas.microsoft.com/office/drawing/2014/main" id="{6C325C15-1DAD-4B37-8CB7-8B953CCD71DE}"/>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FEA0EA8C-2D3E-46B1-ABDF-18E19F809CC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89026B2C-FD2B-4DD8-B436-BC8D8FE6CAD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9D86ED1-5FDC-406B-B401-2EAEBF06AF9C}" type="slidenum">
              <a:rPr lang="en-US" altLang="en-US" sz="1300"/>
              <a:pPr>
                <a:spcBef>
                  <a:spcPct val="0"/>
                </a:spcBef>
              </a:pPr>
              <a:t>10</a:t>
            </a:fld>
            <a:endParaRPr lang="en-US" altLang="en-US" sz="1300"/>
          </a:p>
        </p:txBody>
      </p:sp>
      <p:sp>
        <p:nvSpPr>
          <p:cNvPr id="23555" name="Rectangle 2">
            <a:extLst>
              <a:ext uri="{FF2B5EF4-FFF2-40B4-BE49-F238E27FC236}">
                <a16:creationId xmlns:a16="http://schemas.microsoft.com/office/drawing/2014/main" id="{A6EBDEB7-6D45-4A30-9A16-6F2C87C7DFD9}"/>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76F23DF0-B970-4C85-8C0F-631E8786016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979A2FA7-D22A-4D04-80AA-725BB345B8C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A603D26-5376-4154-B3F1-350F2B26F14A}" type="slidenum">
              <a:rPr lang="en-US" altLang="en-US" sz="1300"/>
              <a:pPr>
                <a:spcBef>
                  <a:spcPct val="0"/>
                </a:spcBef>
              </a:pPr>
              <a:t>11</a:t>
            </a:fld>
            <a:endParaRPr lang="en-US" altLang="en-US" sz="1300"/>
          </a:p>
        </p:txBody>
      </p:sp>
      <p:sp>
        <p:nvSpPr>
          <p:cNvPr id="25603" name="Rectangle 2">
            <a:extLst>
              <a:ext uri="{FF2B5EF4-FFF2-40B4-BE49-F238E27FC236}">
                <a16:creationId xmlns:a16="http://schemas.microsoft.com/office/drawing/2014/main" id="{4BA5F715-6F7E-4FCA-B429-C7302567AB4C}"/>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8C2D5FC0-808F-472E-8C48-8AD1D535D0D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Príklady viacstupňového usporiadania uvedené v tabuľke 3.1 ilustrujú fakt, že každá prezentácia súvahy je v podstate špecifickým rozšírením rovnice podnikania. V príklade 1 je výsledným údajom súvahy vlastné imanie. Tento spôsob sa často používa vo Veľkej Británii a Írsku. </a:t>
            </a:r>
          </a:p>
          <a:p>
            <a:r>
              <a:rPr lang="sk-SK" altLang="en-US"/>
              <a:t>V príklade 2 sa pozornosť sústreďuje na dlhodobé financovanie firmy. Tento spôsob možno nájsť v niektorých výročných správach z Holandska (napríklad Royal Vopak – najväčší svetový operátor pre terminály tankerov - http://www.vopak.com</a:t>
            </a:r>
            <a:r>
              <a:rPr lang="sk-SK" altLang="en-US">
                <a:solidFill>
                  <a:schemeClr val="accent2"/>
                </a:solidFill>
              </a:rPr>
              <a:t>)</a:t>
            </a:r>
            <a:r>
              <a:rPr lang="sk-SK" altLang="en-US"/>
              <a:t> alebo z Indie (napríklad Wipro – najväčší svetový poskytovateľ služieb pre výskum a vývoj - http://www.wipro.com).</a:t>
            </a:r>
          </a:p>
          <a:p>
            <a:r>
              <a:rPr lang="sk-SK" altLang="en-US"/>
              <a:t>Žiadny z uvedených spôsobov nemožno hodnotiť ako lepší alebo horší. Každý z nich je v súlade s istým vnímaním firmy a informačných potrieb jej podielnikov.</a:t>
            </a:r>
          </a:p>
          <a:p>
            <a:endParaRPr lang="sk-SK"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E2FD2595-F6C9-40F2-9C97-D48576342A2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65C58FF-F398-486D-B146-19F610FCD048}" type="slidenum">
              <a:rPr lang="en-US" altLang="en-US" sz="1300"/>
              <a:pPr>
                <a:spcBef>
                  <a:spcPct val="0"/>
                </a:spcBef>
              </a:pPr>
              <a:t>12</a:t>
            </a:fld>
            <a:endParaRPr lang="en-US" altLang="en-US" sz="1300"/>
          </a:p>
        </p:txBody>
      </p:sp>
      <p:sp>
        <p:nvSpPr>
          <p:cNvPr id="27651" name="Rectangle 2">
            <a:extLst>
              <a:ext uri="{FF2B5EF4-FFF2-40B4-BE49-F238E27FC236}">
                <a16:creationId xmlns:a16="http://schemas.microsoft.com/office/drawing/2014/main" id="{0CAB75AB-D741-4DE8-ACF8-E905B568E25C}"/>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7E4BA535-8F35-4B34-80A4-CC103478F04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b="1"/>
              <a:t>Klasifikácia majetku a záväzkov   </a:t>
            </a:r>
            <a:r>
              <a:rPr lang="sk-SK" altLang="en-US"/>
              <a:t>V IAS 1 sa ustanovuje, že „účtovná jednotka vykazuje obežný (current) a neobežný (non-current) majetok a obežné a neobežné záväzky.</a:t>
            </a:r>
          </a:p>
          <a:p>
            <a:pPr>
              <a:lnSpc>
                <a:spcPct val="90000"/>
              </a:lnSpc>
            </a:pPr>
            <a:r>
              <a:rPr lang="sk-SK" altLang="en-US"/>
              <a:t>Obežný majetok je v IAS 1 definovaný nasledovne: „Majetok sa klasifikuje ako obežný (current), ak spĺňa ľubovoľné z nasledujúcich kritérií:</a:t>
            </a:r>
          </a:p>
          <a:p>
            <a:pPr>
              <a:lnSpc>
                <a:spcPct val="90000"/>
              </a:lnSpc>
            </a:pPr>
            <a:r>
              <a:rPr lang="sk-SK" altLang="en-US"/>
              <a:t>- očakáva sa, že bude speňažený (to be realized), alebo je určený na predaj, alebo sa spotrebuje v priebehu normálneho prevádzkového cyklu (normal operating cycle),</a:t>
            </a:r>
          </a:p>
          <a:p>
            <a:pPr>
              <a:lnSpc>
                <a:spcPct val="90000"/>
              </a:lnSpc>
            </a:pPr>
            <a:r>
              <a:rPr lang="sk-SK" altLang="en-US"/>
              <a:t>- je primárne určený na obchodovanie,</a:t>
            </a:r>
          </a:p>
          <a:p>
            <a:pPr>
              <a:lnSpc>
                <a:spcPct val="90000"/>
              </a:lnSpc>
            </a:pPr>
            <a:r>
              <a:rPr lang="sk-SK" altLang="en-US"/>
              <a:t>- očakáva sa, že bude speňažený v období do 12 mesiacov po súvahovom dni,</a:t>
            </a:r>
          </a:p>
          <a:p>
            <a:pPr>
              <a:lnSpc>
                <a:spcPct val="90000"/>
              </a:lnSpc>
            </a:pPr>
            <a:r>
              <a:rPr lang="sk-SK" altLang="en-US"/>
              <a:t>- ide o peňažné prostriedky alebo peňažné ekvivalenty ... ak nie je blokované ich použitie na výmenu alebo na vyrovnanie záväzkov po dobu najmenej 12 mesiacov po súvahovom dni.</a:t>
            </a:r>
          </a:p>
          <a:p>
            <a:pPr>
              <a:lnSpc>
                <a:spcPct val="90000"/>
              </a:lnSpc>
            </a:pPr>
            <a:r>
              <a:rPr lang="sk-SK" altLang="en-US"/>
              <a:t>Všetok ostatný majetok sa klasifikuje ako neobežný.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139A09E2-2A99-4EA5-8F65-45F34837E5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26D814-8F3A-4F5B-BFEA-8ED432B962C2}" type="slidenum">
              <a:rPr lang="en-US" altLang="en-US" sz="1300"/>
              <a:pPr>
                <a:spcBef>
                  <a:spcPct val="0"/>
                </a:spcBef>
              </a:pPr>
              <a:t>13</a:t>
            </a:fld>
            <a:endParaRPr lang="en-US" altLang="en-US" sz="1300"/>
          </a:p>
        </p:txBody>
      </p:sp>
      <p:sp>
        <p:nvSpPr>
          <p:cNvPr id="29699" name="Rectangle 2">
            <a:extLst>
              <a:ext uri="{FF2B5EF4-FFF2-40B4-BE49-F238E27FC236}">
                <a16:creationId xmlns:a16="http://schemas.microsoft.com/office/drawing/2014/main" id="{47DE6715-ABA5-4222-86A2-BCFAC535C7D3}"/>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567F9707-3A15-4560-90D7-634E22045B0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sk-SK" altLang="en-US" sz="1000"/>
              <a:t>IAS 1: </a:t>
            </a:r>
            <a:r>
              <a:rPr lang="en-US" altLang="en-US" sz="1000"/>
              <a:t>The operating cycle of an entity is the time between the acquisition of assets for processing and their realisation in cash or cash equivalents. When the entity's normal operating cycle is not clearly identifiable, its duration is assumed to be twelve months. Current assets include assets (such as inventories and trade receivables) that are sold, consumed or </a:t>
            </a:r>
            <a:r>
              <a:rPr lang="en-US" altLang="en-US" sz="1000" b="1" u="sng"/>
              <a:t>realised</a:t>
            </a:r>
            <a:r>
              <a:rPr lang="en-US" altLang="en-US" sz="1000"/>
              <a:t> as part of the normal operating cycle even when they are not expected to be realised within twelve months after the balance sheet date. Current assets also include assets held primarily for the purpose of being traded (financial assets within this category are classified as held for trading in accordance with IAS 39 </a:t>
            </a:r>
            <a:r>
              <a:rPr lang="en-US" altLang="en-US" sz="1000" i="1"/>
              <a:t>Financial Instruments: Recognition and Measurement</a:t>
            </a:r>
            <a:r>
              <a:rPr lang="en-US" altLang="en-US" sz="1000"/>
              <a:t>) and the current portion of non-current financial assets. </a:t>
            </a:r>
            <a:endParaRPr lang="sk-SK" altLang="en-US" sz="1000"/>
          </a:p>
          <a:p>
            <a:pPr>
              <a:lnSpc>
                <a:spcPct val="80000"/>
              </a:lnSpc>
            </a:pPr>
            <a:r>
              <a:rPr lang="en-US" altLang="en-US" sz="1000"/>
              <a:t>Prevádzkový cyklus účtovnej jednotky je čas medzi obstaraním majetku na spracovanie a jeho realizáciou (speňažením). Keď účtovná jednotka nemá jasne </a:t>
            </a:r>
            <a:r>
              <a:rPr lang="sk-SK" altLang="en-US" sz="1000"/>
              <a:t>identifikovateľný</a:t>
            </a:r>
            <a:r>
              <a:rPr lang="en-US" altLang="en-US" sz="1000"/>
              <a:t> prevádzkový cyklus, jeho trvanie sa predpokladá v dĺžke 12 mesiacov. Obežný majetok zahŕňa majetok (ako sú zásoby a obchodné pohľadávky), ktorý je predaný, spotrebovaný alebo speňažený (realizovaný) v rámci normálneho prevádzkového cyklu, a to aj vtedy, keď sa neočakáva realizácia v rámci 12 mesiacov po dni</a:t>
            </a:r>
            <a:r>
              <a:rPr lang="sk-SK" altLang="en-US" sz="1000"/>
              <a:t>, ku ktorému sa zostavuje súvaha</a:t>
            </a:r>
            <a:r>
              <a:rPr lang="en-US" altLang="en-US" sz="1000"/>
              <a:t>. Do obežného majetku patrí aj majetok určený prednostne na predaj (finančný majetok v rámci tejto kategórie je klasifikovaný ako určený na predaj v súlade so štandardom IAS 39 </a:t>
            </a:r>
            <a:r>
              <a:rPr lang="en-US" altLang="en-US" sz="1000" i="1"/>
              <a:t>Finančné nástroje: Vykazovanie a oceňovanie) </a:t>
            </a:r>
            <a:r>
              <a:rPr lang="en-US" altLang="en-US" sz="1000"/>
              <a:t>a obežná časť neobežného finančného majetku.</a:t>
            </a:r>
            <a:r>
              <a:rPr lang="sk-SK" altLang="en-US" sz="1000"/>
              <a:t> </a:t>
            </a:r>
          </a:p>
          <a:p>
            <a:pPr>
              <a:lnSpc>
                <a:spcPct val="80000"/>
              </a:lnSpc>
            </a:pPr>
            <a:endParaRPr lang="sk-SK" altLang="en-US" sz="1000"/>
          </a:p>
          <a:p>
            <a:pPr>
              <a:lnSpc>
                <a:spcPct val="80000"/>
              </a:lnSpc>
              <a:spcBef>
                <a:spcPct val="0"/>
              </a:spcBef>
            </a:pPr>
            <a:r>
              <a:rPr lang="sk-SK" altLang="en-US" sz="900"/>
              <a:t>Vysvetlenie slova „realized assets podľa výkladového slovníka </a:t>
            </a:r>
            <a:r>
              <a:rPr lang="en-US" altLang="en-US" sz="900"/>
              <a:t>WEBSTER</a:t>
            </a:r>
          </a:p>
          <a:p>
            <a:pPr>
              <a:lnSpc>
                <a:spcPct val="80000"/>
              </a:lnSpc>
              <a:spcBef>
                <a:spcPct val="0"/>
              </a:spcBef>
            </a:pPr>
            <a:r>
              <a:rPr lang="en-US" altLang="en-US" sz="900"/>
              <a:t>Main Entry: realize</a:t>
            </a:r>
          </a:p>
          <a:p>
            <a:pPr>
              <a:lnSpc>
                <a:spcPct val="80000"/>
              </a:lnSpc>
              <a:spcBef>
                <a:spcPct val="0"/>
              </a:spcBef>
            </a:pPr>
            <a:r>
              <a:rPr lang="en-US" altLang="en-US" sz="900"/>
              <a:t>Function:</a:t>
            </a:r>
            <a:r>
              <a:rPr lang="sk-SK" altLang="en-US" sz="900"/>
              <a:t> </a:t>
            </a:r>
            <a:r>
              <a:rPr lang="en-US" altLang="en-US" sz="900"/>
              <a:t>transitive verb </a:t>
            </a:r>
          </a:p>
          <a:p>
            <a:pPr>
              <a:lnSpc>
                <a:spcPct val="80000"/>
              </a:lnSpc>
              <a:spcBef>
                <a:spcPct val="0"/>
              </a:spcBef>
            </a:pPr>
            <a:r>
              <a:rPr lang="en-US" altLang="en-US" sz="900"/>
              <a:t>Inflected Form: -ized ; -izing </a:t>
            </a:r>
          </a:p>
          <a:p>
            <a:pPr>
              <a:lnSpc>
                <a:spcPct val="80000"/>
              </a:lnSpc>
              <a:spcBef>
                <a:spcPct val="0"/>
              </a:spcBef>
            </a:pPr>
            <a:r>
              <a:rPr lang="en-US" altLang="en-US" sz="900"/>
              <a:t>Etymology: French realiser, from Middle French realiser, from real</a:t>
            </a:r>
          </a:p>
          <a:p>
            <a:pPr>
              <a:lnSpc>
                <a:spcPct val="80000"/>
              </a:lnSpc>
              <a:spcBef>
                <a:spcPct val="0"/>
              </a:spcBef>
            </a:pPr>
            <a:r>
              <a:rPr lang="en-US" altLang="en-US" sz="900"/>
              <a:t>Date: circa 1611</a:t>
            </a:r>
          </a:p>
          <a:p>
            <a:pPr>
              <a:lnSpc>
                <a:spcPct val="80000"/>
              </a:lnSpc>
              <a:spcBef>
                <a:spcPct val="0"/>
              </a:spcBef>
            </a:pPr>
            <a:r>
              <a:rPr lang="en-US" altLang="en-US" sz="900"/>
              <a:t>1 a : to bring into concrete existence  : ACCOMPLISH  &lt;finally realized her goal&gt;  b : to cause to seem real  : make appear real  &lt;a book in which the characters are carefully realized&gt;</a:t>
            </a:r>
          </a:p>
          <a:p>
            <a:pPr>
              <a:lnSpc>
                <a:spcPct val="80000"/>
              </a:lnSpc>
              <a:spcBef>
                <a:spcPct val="0"/>
              </a:spcBef>
            </a:pPr>
            <a:r>
              <a:rPr lang="en-US" altLang="en-US" sz="900"/>
              <a:t>2 a : </a:t>
            </a:r>
            <a:r>
              <a:rPr lang="en-US" altLang="en-US" sz="900" b="1" u="sng"/>
              <a:t>to convert into actual money  &lt;realized assets&gt;</a:t>
            </a:r>
            <a:r>
              <a:rPr lang="en-US" altLang="en-US" sz="900"/>
              <a:t>  b : to bring or get by sale, investment, or effort  : GAIN  &lt;realized a large profit&gt;</a:t>
            </a:r>
          </a:p>
          <a:p>
            <a:pPr>
              <a:lnSpc>
                <a:spcPct val="80000"/>
              </a:lnSpc>
              <a:spcBef>
                <a:spcPct val="0"/>
              </a:spcBef>
            </a:pPr>
            <a:r>
              <a:rPr lang="en-US" altLang="en-US" sz="900"/>
              <a:t>3 : to conceive vividly as real  : be fully aware of  &lt;did not realize the risk she was taking&gt;</a:t>
            </a:r>
          </a:p>
          <a:p>
            <a:pPr>
              <a:lnSpc>
                <a:spcPct val="80000"/>
              </a:lnSpc>
              <a:spcBef>
                <a:spcPct val="0"/>
              </a:spcBef>
            </a:pPr>
            <a:r>
              <a:rPr lang="en-US" altLang="en-US" sz="900"/>
              <a:t>synonyms see THINK</a:t>
            </a:r>
          </a:p>
          <a:p>
            <a:pPr>
              <a:lnSpc>
                <a:spcPct val="80000"/>
              </a:lnSpc>
              <a:spcBef>
                <a:spcPct val="0"/>
              </a:spcBef>
            </a:pPr>
            <a:r>
              <a:rPr lang="en-US" altLang="en-US" sz="900"/>
              <a:t>  –realizable adjective</a:t>
            </a:r>
            <a:r>
              <a:rPr lang="en-US" altLang="en-US" sz="1000"/>
              <a:t> </a:t>
            </a:r>
            <a:endParaRPr lang="sk-SK" altLang="en-US" sz="10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CF0C834D-7570-474A-88CB-FE2A161A9EC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1677DBC-5BA8-4F50-A16E-D15A21B3ABE0}" type="slidenum">
              <a:rPr lang="en-US" altLang="en-US" sz="1300"/>
              <a:pPr>
                <a:spcBef>
                  <a:spcPct val="0"/>
                </a:spcBef>
              </a:pPr>
              <a:t>14</a:t>
            </a:fld>
            <a:endParaRPr lang="en-US" altLang="en-US" sz="1300"/>
          </a:p>
        </p:txBody>
      </p:sp>
      <p:sp>
        <p:nvSpPr>
          <p:cNvPr id="31747" name="Rectangle 2">
            <a:extLst>
              <a:ext uri="{FF2B5EF4-FFF2-40B4-BE49-F238E27FC236}">
                <a16:creationId xmlns:a16="http://schemas.microsoft.com/office/drawing/2014/main" id="{138A1BB6-3D8B-40B0-956B-8F8495807208}"/>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7B21C68B-08F6-48C3-A06E-31E643FE6A7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a:t>Pre klasifikáciu záväzkov sa uvádza symetrická definícia. Podľa štandardu IAS 1: „Záväzok sa klasifikuje ako obežný (current), ak spĺňa ľubovoľné z nasledujúcich kritérií:</a:t>
            </a:r>
          </a:p>
          <a:p>
            <a:pPr>
              <a:lnSpc>
                <a:spcPct val="90000"/>
              </a:lnSpc>
            </a:pPr>
            <a:r>
              <a:rPr lang="sk-SK" altLang="en-US"/>
              <a:t>- očakáva sa jeho vyrovnanie v priebehu normálneho prevádzkového cyklu,</a:t>
            </a:r>
          </a:p>
          <a:p>
            <a:pPr>
              <a:lnSpc>
                <a:spcPct val="90000"/>
              </a:lnSpc>
            </a:pPr>
            <a:r>
              <a:rPr lang="sk-SK" altLang="en-US"/>
              <a:t>- je splatný do 12 mesiacov po súvahovom dni,</a:t>
            </a:r>
          </a:p>
          <a:p>
            <a:pPr>
              <a:lnSpc>
                <a:spcPct val="90000"/>
              </a:lnSpc>
            </a:pPr>
            <a:r>
              <a:rPr lang="sk-SK" altLang="en-US"/>
              <a:t>- účtovná jednotka nemá neobmedzené právo odložiť vyrovnanie záväzku po dobu najmenej 12 mesiacov po súvahovom dni.</a:t>
            </a:r>
          </a:p>
          <a:p>
            <a:pPr>
              <a:lnSpc>
                <a:spcPct val="90000"/>
              </a:lnSpc>
            </a:pPr>
            <a:r>
              <a:rPr lang="sk-SK" altLang="en-US"/>
              <a:t>Všetky ostatné záväzky sa klasifikujú ako neobežné.</a:t>
            </a:r>
          </a:p>
          <a:p>
            <a:pPr>
              <a:lnSpc>
                <a:spcPct val="90000"/>
              </a:lnSpc>
            </a:pPr>
            <a:r>
              <a:rPr lang="sk-SK" altLang="en-US"/>
              <a:t>Z definícií uvedených v štandarde IAS 1 možno odvodiť dve hlavné kritériá pre rozlíšenie obežného/neobežného majetku/záväzkov. Sú to:</a:t>
            </a:r>
          </a:p>
          <a:p>
            <a:pPr>
              <a:lnSpc>
                <a:spcPct val="90000"/>
              </a:lnSpc>
            </a:pPr>
            <a:r>
              <a:rPr lang="sk-SK" altLang="en-US"/>
              <a:t>- speňaženie/vyrovnanie v priebehu prevádzkového cyklu,</a:t>
            </a:r>
          </a:p>
          <a:p>
            <a:pPr>
              <a:lnSpc>
                <a:spcPct val="90000"/>
              </a:lnSpc>
            </a:pPr>
            <a:r>
              <a:rPr lang="sk-SK" altLang="en-US"/>
              <a:t>- speňaženie/vyrovnanie do 12 mesiacov po súvahovom dni.</a:t>
            </a:r>
          </a:p>
          <a:p>
            <a:pPr>
              <a:lnSpc>
                <a:spcPct val="90000"/>
              </a:lnSpc>
            </a:pPr>
            <a:r>
              <a:rPr lang="sk-SK" altLang="en-US"/>
              <a:t>Zhrnutie: podľa štandardu IAS 1 sa majetok a záväzky dajú členiť</a:t>
            </a:r>
          </a:p>
          <a:p>
            <a:pPr>
              <a:lnSpc>
                <a:spcPct val="90000"/>
              </a:lnSpc>
            </a:pPr>
            <a:r>
              <a:rPr lang="sk-SK" altLang="en-US"/>
              <a:t>- z hľadiska prevádzkového cyklu – táto klasifikácia sa označuje ako klasifikácia podľa druhu (by nature),</a:t>
            </a:r>
          </a:p>
          <a:p>
            <a:pPr>
              <a:lnSpc>
                <a:spcPct val="90000"/>
              </a:lnSpc>
            </a:pPr>
            <a:r>
              <a:rPr lang="sk-SK" altLang="en-US"/>
              <a:t>- z hľadiska časového horizontu 12 mesiacov po súvahovom dni – táto klasifikácia sa označuje ako klasifikácia podľa času (by term). Táto klasifikácia vedie k rozlišovaniu krátkodobého a dlhodobého majetku/záväzkov.</a:t>
            </a:r>
          </a:p>
          <a:p>
            <a:pPr>
              <a:lnSpc>
                <a:spcPct val="90000"/>
              </a:lnSpc>
            </a:pPr>
            <a:r>
              <a:rPr lang="sk-SK" altLang="en-US"/>
              <a:t>Častejšie sa používa časové hľadisko.</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AE6DA288-3250-481E-B915-D7FF22D0EA6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45E6C8-0996-49C8-9211-848CB507F853}" type="slidenum">
              <a:rPr lang="en-US" altLang="en-US" sz="1300"/>
              <a:pPr>
                <a:spcBef>
                  <a:spcPct val="0"/>
                </a:spcBef>
              </a:pPr>
              <a:t>15</a:t>
            </a:fld>
            <a:endParaRPr lang="en-US" altLang="en-US" sz="1300"/>
          </a:p>
        </p:txBody>
      </p:sp>
      <p:sp>
        <p:nvSpPr>
          <p:cNvPr id="33795" name="Rectangle 2">
            <a:extLst>
              <a:ext uri="{FF2B5EF4-FFF2-40B4-BE49-F238E27FC236}">
                <a16:creationId xmlns:a16="http://schemas.microsoft.com/office/drawing/2014/main" id="{A449643C-B32E-495C-8AEF-60F35AF2F14A}"/>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6B85629E-AD84-4FA8-9115-5F5A9B66D35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b="1"/>
              <a:t>Klasifikácia majetku a záväzkov podľa času (krátkodobý versus dlhodobý)</a:t>
            </a:r>
            <a:r>
              <a:rPr lang="sk-SK" altLang="en-US"/>
              <a:t>   Majetok a záväzky sa členia na položky, ktoré budú nahradené (obnovené) / vyrovnané za viac ako 12 mesiacov po súvahovom dni (takéto sa nazývajú dlhodobé) a na položky, ktoré sa obnovia / budú vyrovnané do 12 mesiacov po súvahovom dni (krátkodobé). </a:t>
            </a:r>
          </a:p>
          <a:p>
            <a:pPr>
              <a:lnSpc>
                <a:spcPct val="90000"/>
              </a:lnSpc>
            </a:pPr>
            <a:r>
              <a:rPr lang="sk-SK" altLang="en-US"/>
              <a:t>Napríklad záväzky možno klasifikovať nasledovne: </a:t>
            </a:r>
          </a:p>
          <a:p>
            <a:pPr>
              <a:lnSpc>
                <a:spcPct val="90000"/>
              </a:lnSpc>
            </a:pPr>
            <a:r>
              <a:rPr lang="sk-SK" altLang="en-US"/>
              <a:t>Dlhodobé (neobežné) záväzky (splatnosť dlhšia ako 12 mesiacov po súvahovom dni):</a:t>
            </a:r>
          </a:p>
          <a:p>
            <a:pPr>
              <a:lnSpc>
                <a:spcPct val="90000"/>
              </a:lnSpc>
            </a:pPr>
            <a:r>
              <a:rPr lang="sk-SK" altLang="en-US"/>
              <a:t>- dlhodobé úvery,</a:t>
            </a:r>
          </a:p>
          <a:p>
            <a:pPr>
              <a:lnSpc>
                <a:spcPct val="90000"/>
              </a:lnSpc>
            </a:pPr>
            <a:r>
              <a:rPr lang="sk-SK" altLang="en-US"/>
              <a:t>- záväzky voči dodávateľom (so splatnosťou dlhšou ako 12 mesiacov po súvahovom dni).</a:t>
            </a:r>
          </a:p>
          <a:p>
            <a:pPr>
              <a:lnSpc>
                <a:spcPct val="90000"/>
              </a:lnSpc>
            </a:pPr>
            <a:r>
              <a:rPr lang="sk-SK" altLang="en-US"/>
              <a:t>Krátkodobé (obežné) záväzky (splatnosť do 12 mesiacov po súvahovom dni):</a:t>
            </a:r>
          </a:p>
          <a:p>
            <a:pPr>
              <a:lnSpc>
                <a:spcPct val="90000"/>
              </a:lnSpc>
            </a:pPr>
            <a:r>
              <a:rPr lang="sk-SK" altLang="en-US"/>
              <a:t>- krátkodobé úvery,</a:t>
            </a:r>
          </a:p>
          <a:p>
            <a:pPr>
              <a:lnSpc>
                <a:spcPct val="90000"/>
              </a:lnSpc>
            </a:pPr>
            <a:r>
              <a:rPr lang="sk-SK" altLang="en-US"/>
              <a:t>- záväzky voči dodávateľom (so splatnosťou kratšou ako 12 mesiacov po súvahovom dni).</a:t>
            </a:r>
          </a:p>
          <a:p>
            <a:pPr>
              <a:lnSpc>
                <a:spcPct val="90000"/>
              </a:lnSpc>
            </a:pPr>
            <a:r>
              <a:rPr lang="sk-SK" altLang="en-US"/>
              <a:t>Paralelná klasifikácia sa musí uplatniť aj pre majetok. Ako dlhodobý majetok sa vykazuje ten, z ktorého prúdi pre podnik ekonomický úžitok po dobu dlhšiu ako 12 mesiacov. Krátkodobý majetok sa naproti tomu obnovuje do 12 mesiacov po súvahovom dni. </a:t>
            </a:r>
          </a:p>
          <a:p>
            <a:pPr>
              <a:lnSpc>
                <a:spcPct val="90000"/>
              </a:lnSpc>
            </a:pPr>
            <a:r>
              <a:rPr lang="sk-SK" altLang="en-US"/>
              <a:t>Keď sa súvaha prezentuje podľa časového hľadiska, možno jej položky majetku prezentovať v poradí rastúcej alebo klesajúcej likvidnosti a položky strany pasív v poradí rastúcej alebo klesajúcej doby splatnosti.</a:t>
            </a:r>
          </a:p>
          <a:p>
            <a:pPr>
              <a:lnSpc>
                <a:spcPct val="90000"/>
              </a:lnSpc>
            </a:pPr>
            <a:endParaRPr lang="sk-SK"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99F24EF5-BD93-423E-89BA-951F974CE8F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B4E89C2-150B-4167-98D7-834EFF077336}" type="slidenum">
              <a:rPr lang="en-US" altLang="en-US" sz="1300"/>
              <a:pPr>
                <a:spcBef>
                  <a:spcPct val="0"/>
                </a:spcBef>
              </a:pPr>
              <a:t>16</a:t>
            </a:fld>
            <a:endParaRPr lang="en-US" altLang="en-US" sz="1300"/>
          </a:p>
        </p:txBody>
      </p:sp>
      <p:sp>
        <p:nvSpPr>
          <p:cNvPr id="35843" name="Rectangle 2">
            <a:extLst>
              <a:ext uri="{FF2B5EF4-FFF2-40B4-BE49-F238E27FC236}">
                <a16:creationId xmlns:a16="http://schemas.microsoft.com/office/drawing/2014/main" id="{ADF95677-D8E3-411A-8746-9D6BD51174F1}"/>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C68532CD-9A3B-43BE-8F09-C4D1A48F6E9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3B01CA92-EEBC-4B48-B19D-453DE369024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C41ED7E-8B33-482C-A755-447BF58C408B}" type="slidenum">
              <a:rPr lang="en-US" altLang="en-US" sz="1300"/>
              <a:pPr>
                <a:spcBef>
                  <a:spcPct val="0"/>
                </a:spcBef>
              </a:pPr>
              <a:t>17</a:t>
            </a:fld>
            <a:endParaRPr lang="en-US" altLang="en-US" sz="1300"/>
          </a:p>
        </p:txBody>
      </p:sp>
      <p:sp>
        <p:nvSpPr>
          <p:cNvPr id="37891" name="Rectangle 2">
            <a:extLst>
              <a:ext uri="{FF2B5EF4-FFF2-40B4-BE49-F238E27FC236}">
                <a16:creationId xmlns:a16="http://schemas.microsoft.com/office/drawing/2014/main" id="{323C6F11-D1D1-427D-89F2-1489A0A37273}"/>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079D63F5-4A8D-4FF4-84FF-CA6D8EE5A5B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Klasifikácia majetku a záväzkov podľa druhu</a:t>
            </a:r>
            <a:r>
              <a:rPr lang="sk-SK" altLang="en-US" sz="1000"/>
              <a:t> </a:t>
            </a:r>
            <a:r>
              <a:rPr lang="sk-SK" altLang="en-US" sz="1000" b="1"/>
              <a:t>(hmotný/nehmotný, finančný/prevádzkový)   </a:t>
            </a:r>
            <a:r>
              <a:rPr lang="sk-SK" altLang="en-US" sz="1000"/>
              <a:t>Pri tejto klasifikácii sa zdôrazňuje povaha majetku a záväzkov a ich úloha vo vzťahu k prevádzkovému cyklu (obrázok 3.5).</a:t>
            </a:r>
          </a:p>
          <a:p>
            <a:r>
              <a:rPr lang="sk-SK" altLang="en-US" sz="1000"/>
              <a:t>Na obrázku 3.5 sú znázornené 4 druhy obežného majetku: peňažné prostriedky, zásoby materiálu, hotové výrobky a pohľadávky.</a:t>
            </a:r>
          </a:p>
          <a:p>
            <a:r>
              <a:rPr lang="sk-SK" altLang="en-US" sz="1000"/>
              <a:t>Záväzky sa podľa druhu členia na </a:t>
            </a:r>
          </a:p>
          <a:p>
            <a:r>
              <a:rPr lang="sk-SK" altLang="en-US" sz="1000"/>
              <a:t>finančné záväzky (dlhy voči finančným inštitúciám bez ohľadu na dobu splatnosti)</a:t>
            </a:r>
          </a:p>
          <a:p>
            <a:r>
              <a:rPr lang="sk-SK" altLang="en-US" sz="1000"/>
              <a:t>obchodné (alebo prevádzkové) záväzky (dlhy súvisiace s obchodnými alebo inými vzťahmi s inými subjektmi)</a:t>
            </a:r>
          </a:p>
          <a:p>
            <a:pPr lvl="1"/>
            <a:r>
              <a:rPr lang="sk-SK" altLang="en-US" sz="1000"/>
              <a:t> zálohové platby od zákazníkov za práce, ktoré budú vykonané v budúcnosti,</a:t>
            </a:r>
          </a:p>
          <a:p>
            <a:pPr lvl="1"/>
            <a:r>
              <a:rPr lang="sk-SK" altLang="en-US" sz="1000"/>
              <a:t> dlhy voči dodávateľom,</a:t>
            </a:r>
          </a:p>
          <a:p>
            <a:pPr lvl="1"/>
            <a:r>
              <a:rPr lang="sk-SK" altLang="en-US" sz="1000"/>
              <a:t> dlhy voči daňovým úradom.</a:t>
            </a:r>
          </a:p>
          <a:p>
            <a:r>
              <a:rPr lang="sk-SK" altLang="en-US" sz="1000"/>
              <a:t>Na strane majetku sa uplatňuje paralelné členenie. Majetok sa podľa druhu člení na  </a:t>
            </a:r>
          </a:p>
          <a:p>
            <a:pPr lvl="1"/>
            <a:r>
              <a:rPr lang="sk-SK" altLang="en-US" sz="1000"/>
              <a:t>finančný majetok (finančné investície, pôžičky partnerom v podnikaní ... ) </a:t>
            </a:r>
          </a:p>
          <a:p>
            <a:pPr lvl="1"/>
            <a:r>
              <a:rPr lang="sk-SK" altLang="en-US" sz="1000"/>
              <a:t>obchodný alebo prevádzkový majetok (majetok viazaný na prevádzkový cyklus; patria k nemu aj zásoby a pohľadávky).</a:t>
            </a:r>
          </a:p>
          <a:p>
            <a:r>
              <a:rPr lang="sk-SK" altLang="en-US" sz="1000"/>
              <a:t>U neobežného majetku sa používa aj členenie podľa druhu na hmotný (budovy, prístroje ...) /nehmotný (softvér, oceniteľné práva, goodwill, ...) /finančný (cenné papiere, ...).</a:t>
            </a:r>
          </a:p>
          <a:p>
            <a:r>
              <a:rPr lang="sk-SK" altLang="en-US" sz="1000"/>
              <a:t>Záverom možno povedať, že na základe definícií uvedených v štandarde IAS 1 majú slová „obežný“ a „neobežný“ dva významy, podľa toho, či ich chápeme z hľadiska časového, pri ktorom zodpovedajú slovám „krátkodobý“ a „dlhodobý“, alebo z hľadiska vzťahu k prevádzkovému cyklu.</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15A8EF0B-3C48-4AA6-AF25-14C414D8060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BBBF1A-1EC0-4CEC-BCD9-690AF453A388}" type="slidenum">
              <a:rPr lang="en-US" altLang="en-US" sz="1300"/>
              <a:pPr>
                <a:spcBef>
                  <a:spcPct val="0"/>
                </a:spcBef>
              </a:pPr>
              <a:t>18</a:t>
            </a:fld>
            <a:endParaRPr lang="en-US" altLang="en-US" sz="1300"/>
          </a:p>
        </p:txBody>
      </p:sp>
      <p:sp>
        <p:nvSpPr>
          <p:cNvPr id="39939" name="Rectangle 2">
            <a:extLst>
              <a:ext uri="{FF2B5EF4-FFF2-40B4-BE49-F238E27FC236}">
                <a16:creationId xmlns:a16="http://schemas.microsoft.com/office/drawing/2014/main" id="{C0CEAEAC-783C-4329-9B95-A713485EE44B}"/>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CFA6EB95-70B2-4126-A9B6-0A66BDCC82C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10E2A9FA-1A9C-4144-9302-11CEA29E98A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83AEA53-CF7F-42F4-B5D6-61FC75957296}" type="slidenum">
              <a:rPr lang="en-US" altLang="en-US" sz="1300"/>
              <a:pPr>
                <a:spcBef>
                  <a:spcPct val="0"/>
                </a:spcBef>
              </a:pPr>
              <a:t>19</a:t>
            </a:fld>
            <a:endParaRPr lang="en-US" altLang="en-US" sz="1300"/>
          </a:p>
        </p:txBody>
      </p:sp>
      <p:sp>
        <p:nvSpPr>
          <p:cNvPr id="41987" name="Rectangle 2">
            <a:extLst>
              <a:ext uri="{FF2B5EF4-FFF2-40B4-BE49-F238E27FC236}">
                <a16:creationId xmlns:a16="http://schemas.microsoft.com/office/drawing/2014/main" id="{12333722-0B5E-4564-8F21-49DC9E60C922}"/>
              </a:ext>
            </a:extLst>
          </p:cNvPr>
          <p:cNvSpPr>
            <a:spLocks noGrp="1" noRot="1" noChangeAspect="1" noChangeArrowheads="1" noTextEdit="1"/>
          </p:cNvSpPr>
          <p:nvPr>
            <p:ph type="sldImg"/>
          </p:nvPr>
        </p:nvSpPr>
        <p:spPr>
          <a:xfrm>
            <a:off x="950913" y="714375"/>
            <a:ext cx="4964112" cy="3722688"/>
          </a:xfrm>
          <a:ln/>
        </p:spPr>
      </p:sp>
      <p:sp>
        <p:nvSpPr>
          <p:cNvPr id="41988" name="Rectangle 3">
            <a:extLst>
              <a:ext uri="{FF2B5EF4-FFF2-40B4-BE49-F238E27FC236}">
                <a16:creationId xmlns:a16="http://schemas.microsoft.com/office/drawing/2014/main" id="{F4C36BAC-7E18-4117-A122-4A0FCFF7EFF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Výkaz ziskov a strát</a:t>
            </a:r>
            <a:endParaRPr lang="en-US" altLang="en-US" b="1"/>
          </a:p>
          <a:p>
            <a:r>
              <a:rPr lang="sk-SK" altLang="en-US" b="1"/>
              <a:t>Definícia   </a:t>
            </a:r>
            <a:r>
              <a:rPr lang="sk-SK" altLang="en-US"/>
              <a:t>Výkaz ziskov a strát vypovedá o výnosoch a nákladoch, ktoré vznikli počas účtovného obdobia a slúži na určenie výsledku hospodárenia. Výsledok hospodárenia je rozdiel výnosov a nákladov. Je mierou hodnoty (zvyšujúcej vlastné imanie) vytvorenej podnikom počas účtovného obdobia. Výkaz ziskov a strát informuje o tom, ako bola dosiahnutá výnosnosť (performance) podniku.</a:t>
            </a:r>
            <a:endParaRPr lang="sk-SK" altLang="en-US" b="1"/>
          </a:p>
          <a:p>
            <a:r>
              <a:rPr lang="sk-SK" altLang="en-US" b="1"/>
              <a:t>Spôsoby prezentácie výkazu ziskov a strát   </a:t>
            </a:r>
            <a:r>
              <a:rPr lang="sk-SK" altLang="en-US"/>
              <a:t>Tak ako v prípade súvahy, aj výkaz ziskov a strát možno prezentovať rôznymi spôsobmi. Jednotlivé spôsoby prezentácie výkazu ziskov a strát sa líšia formátom zoznamu položiek (horizontálny alebo vertikálny), stupňom podrobností (jednostupňové alebo viacstupňové usporiadanie) a spôsobom klasifikácie nákladov (obrázok 3.6).</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E619B8BC-AAA1-450A-AC36-6B57C146A77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76D6F39-6B9F-4494-9EB7-F19887E7EC6A}" type="slidenum">
              <a:rPr lang="en-US" altLang="en-US" sz="1300"/>
              <a:pPr>
                <a:spcBef>
                  <a:spcPct val="0"/>
                </a:spcBef>
              </a:pPr>
              <a:t>20</a:t>
            </a:fld>
            <a:endParaRPr lang="en-US" altLang="en-US" sz="1300"/>
          </a:p>
        </p:txBody>
      </p:sp>
      <p:sp>
        <p:nvSpPr>
          <p:cNvPr id="44035" name="Rectangle 2">
            <a:extLst>
              <a:ext uri="{FF2B5EF4-FFF2-40B4-BE49-F238E27FC236}">
                <a16:creationId xmlns:a16="http://schemas.microsoft.com/office/drawing/2014/main" id="{5AD3DF18-9F2C-45AA-BE4F-FD9C676A549D}"/>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DB0C3569-C4AB-4300-912D-756466B5B26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4FA1211A-DB76-4FCC-8919-5362419E18D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3D4B4B2-3568-4F3E-A232-555EAF5AD8ED}" type="slidenum">
              <a:rPr lang="en-US" altLang="en-US" sz="1300"/>
              <a:pPr>
                <a:spcBef>
                  <a:spcPct val="0"/>
                </a:spcBef>
              </a:pPr>
              <a:t>21</a:t>
            </a:fld>
            <a:endParaRPr lang="en-US" altLang="en-US" sz="1300"/>
          </a:p>
        </p:txBody>
      </p:sp>
      <p:sp>
        <p:nvSpPr>
          <p:cNvPr id="46083" name="Rectangle 2">
            <a:extLst>
              <a:ext uri="{FF2B5EF4-FFF2-40B4-BE49-F238E27FC236}">
                <a16:creationId xmlns:a16="http://schemas.microsoft.com/office/drawing/2014/main" id="{FA3D45BA-7FA5-4F06-8DF6-CE181C97F62C}"/>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C324D11F-96E5-4950-B3D8-BB86B20D358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Formáty   </a:t>
            </a:r>
            <a:r>
              <a:rPr lang="sk-SK" altLang="en-US" sz="1000"/>
              <a:t>Výkaz ziskov a strát je zoznam položiek – stavov účtov nákladov a výnosov. Môže byť prezentovaný ako jeden zoznam (vertikálny formát – obrázok 3.7) alebo ako dva zoznamy umiestnené vedľa seba (horizontálny formát). </a:t>
            </a:r>
          </a:p>
          <a:p>
            <a:r>
              <a:rPr lang="sk-SK" altLang="en-US" sz="1000"/>
              <a:t>Hoci v podnikaní sa horizontálny formát vo všeobecnosti nepoužíva, pre pedagogické účely je veľmi vhodný. Preto budeme výkaz ziskov a strát často prezentovať vo forme T-účtu.</a:t>
            </a:r>
            <a:endParaRPr lang="sk-SK" altLang="en-US" sz="1000" b="1"/>
          </a:p>
          <a:p>
            <a:r>
              <a:rPr lang="sk-SK" altLang="en-US" sz="1000" b="1"/>
              <a:t>Stupeň podrobnosti  </a:t>
            </a:r>
            <a:r>
              <a:rPr lang="sk-SK" altLang="en-US" sz="1000"/>
              <a:t>Podľa stupňa podrobnosti sa rozlišuje jednostupňový („single-step”) a viacstupňový („multiple-step”) spôsob prezentácie (jednostupňové a viacstupňové usporiadanie). Pri oboch sa vhodným spôsobom vytvoria kategórie podobných položiek v rámci výnosov a v rámci nákladov, spárujú sa a v rámci jednotlivých párov sa vytvoria rozdiely ich súčtov. Súčet týchto rozdielov je výsledok hospodárenia.</a:t>
            </a:r>
          </a:p>
          <a:p>
            <a:r>
              <a:rPr lang="sk-SK" altLang="en-US" sz="1000"/>
              <a:t>Pri jednostupňovom usporiadaní sa všetky výnosy pokladajú za jednu kategóriu a všetky náklady za jednu kategóriu (pozri ľavú časť obrázka 3.7).</a:t>
            </a:r>
          </a:p>
          <a:p>
            <a:r>
              <a:rPr lang="sk-SK" altLang="en-US" sz="1000"/>
              <a:t>Pri viacstupňovom usporiadaní sa vytvorí viacero kategórií výnosov a nákladov, ktorých spárovaním sa zdôraznia jednotlivé zložky celkového výsledku hospodárenia (tabuľka 3.5). Napríklad rozdiel výnosov z prevádzkovej činnosti a nákladov z prevádzkovej činnosti dáva výsledok hospodárenia z prevádzkovej činnosti. Podobne sa z finančných výnosov (výnosov z finančnej činnosti) a finančných nákladov získa výsledok hospodárenia z finančnej činnosti. Tento spôsob prezentácie sa používa aj pre štrukturalizáciu výsledku hospodárenia podľa jednotlivých oblastí podnikania, výrobkov, trhov, regiónov a pod.</a:t>
            </a:r>
          </a:p>
          <a:p>
            <a:r>
              <a:rPr lang="sk-SK" altLang="en-US" sz="1000"/>
              <a:t>Viacstupňové usporiadanie sa v podnikaní používa častejšie, pretože poskytuje viac informácií ako jednostupňové.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9DE56C79-CD57-43DC-A488-5272E9B992E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C407FFA-93F2-40CE-9D0B-39C1CCFAD8D4}" type="slidenum">
              <a:rPr lang="en-US" altLang="en-US" sz="1300"/>
              <a:pPr>
                <a:spcBef>
                  <a:spcPct val="0"/>
                </a:spcBef>
              </a:pPr>
              <a:t>22</a:t>
            </a:fld>
            <a:endParaRPr lang="en-US" altLang="en-US" sz="1300"/>
          </a:p>
        </p:txBody>
      </p:sp>
      <p:sp>
        <p:nvSpPr>
          <p:cNvPr id="48131" name="Rectangle 2">
            <a:extLst>
              <a:ext uri="{FF2B5EF4-FFF2-40B4-BE49-F238E27FC236}">
                <a16:creationId xmlns:a16="http://schemas.microsoft.com/office/drawing/2014/main" id="{C58324D4-1466-4FCC-AE97-9386F542A70C}"/>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E4303321-EAD7-4449-A142-23F7F0F4972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518E8423-C866-4FCC-881A-2C517ED7DEB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743075D-3760-47A8-8128-13FD77D0F360}" type="slidenum">
              <a:rPr lang="en-US" altLang="en-US" sz="1300"/>
              <a:pPr>
                <a:spcBef>
                  <a:spcPct val="0"/>
                </a:spcBef>
              </a:pPr>
              <a:t>23</a:t>
            </a:fld>
            <a:endParaRPr lang="en-US" altLang="en-US" sz="1300"/>
          </a:p>
        </p:txBody>
      </p:sp>
      <p:sp>
        <p:nvSpPr>
          <p:cNvPr id="50179" name="Rectangle 2">
            <a:extLst>
              <a:ext uri="{FF2B5EF4-FFF2-40B4-BE49-F238E27FC236}">
                <a16:creationId xmlns:a16="http://schemas.microsoft.com/office/drawing/2014/main" id="{A2DC5334-B0DF-4189-ACED-BE8E907595DD}"/>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ECF87E4B-8D4C-405C-A70F-5A7DE768A94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21F9EA7D-29D0-479C-B176-E9C6A07B9F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E335D0-CD05-4C29-83A6-56D009702DA4}" type="slidenum">
              <a:rPr lang="en-US" altLang="en-US" sz="1300"/>
              <a:pPr>
                <a:spcBef>
                  <a:spcPct val="0"/>
                </a:spcBef>
              </a:pPr>
              <a:t>24</a:t>
            </a:fld>
            <a:endParaRPr lang="en-US" altLang="en-US" sz="1300"/>
          </a:p>
        </p:txBody>
      </p:sp>
      <p:sp>
        <p:nvSpPr>
          <p:cNvPr id="52227" name="Rectangle 2">
            <a:extLst>
              <a:ext uri="{FF2B5EF4-FFF2-40B4-BE49-F238E27FC236}">
                <a16:creationId xmlns:a16="http://schemas.microsoft.com/office/drawing/2014/main" id="{1FC330E6-38C6-4154-9CB5-2380A4BC211D}"/>
              </a:ext>
            </a:extLst>
          </p:cNvPr>
          <p:cNvSpPr>
            <a:spLocks noGrp="1" noRot="1" noChangeAspect="1" noChangeArrowheads="1" noTextEdit="1"/>
          </p:cNvSpPr>
          <p:nvPr>
            <p:ph type="sldImg"/>
          </p:nvPr>
        </p:nvSpPr>
        <p:spPr>
          <a:xfrm>
            <a:off x="950913" y="714375"/>
            <a:ext cx="4964112" cy="3722688"/>
          </a:xfrm>
          <a:ln/>
        </p:spPr>
      </p:sp>
      <p:sp>
        <p:nvSpPr>
          <p:cNvPr id="52228" name="Rectangle 3">
            <a:extLst>
              <a:ext uri="{FF2B5EF4-FFF2-40B4-BE49-F238E27FC236}">
                <a16:creationId xmlns:a16="http://schemas.microsoft.com/office/drawing/2014/main" id="{568A0430-F281-4FED-9AE7-6B9D750CBA0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Klasifikácia nákladov   </a:t>
            </a:r>
            <a:r>
              <a:rPr lang="sk-SK" altLang="en-US"/>
              <a:t>V štandarde IAS 1 sa stanovuje, že „účtovná jednotka prezentuje analýzu nákladov s použitím klasifikácie založenej na druhu nákladov alebo na ich funkcii v rámci účtovnej jednotky podľa toho, čo poskytuje spoľahlivú a relevantnejšiu informáciu“. Štandard dodáva, že „náklady sú štruktúrované s cieľom zvýrazniť zložky finančnej výnosnosti (performance), ktoré sa môžu líšiť z hľadiska frekvencie, potenciálu pre zisk alebo stratu a predpovedateľnosti“. Klasifikácia je osobitne dôležitá u nákladov na bežnú činnosť – budeme sa preto venovať len výsledku hospodárenia z prevádzkovej činnosti.</a:t>
            </a:r>
            <a:endParaRPr lang="sk-SK" altLang="en-US" i="1"/>
          </a:p>
          <a:p>
            <a:r>
              <a:rPr lang="sk-SK" altLang="en-US" i="1"/>
              <a:t>Klasifikácia podľa druhu nákladov (metóda podľa druhu nákladov – nature of expense method, tiež druhové členenie nákladov)   </a:t>
            </a:r>
            <a:r>
              <a:rPr lang="sk-SK" altLang="en-US"/>
              <a:t>Pri tomto prístupe sa kategórie nákladov vo výkaze ziskov a strát tvoria podľa druhu nákladov, napríklad náklady na nákup materiálu, náklady na dopravu, daňové náklady, náklady na mzdy, náklady na odvody, náklady na odpisy a pod. (pozri tabuľku 3.6). Táto metóda sa jednoducho aplikuje aj v malých podnikoch.</a:t>
            </a:r>
            <a:endParaRPr lang="sk-SK" altLang="en-US" i="1"/>
          </a:p>
          <a:p>
            <a:r>
              <a:rPr lang="sk-SK" altLang="en-US" i="1"/>
              <a:t>Klasifikácia podľa funkcie (metóda podľa nákladov predaja – cost of sales method, tiež funkčné členenie nákladov)   </a:t>
            </a:r>
            <a:r>
              <a:rPr lang="sk-SK" altLang="en-US"/>
              <a:t>Pri tejto metóde sa náklady klasifikujú podľa ich funkcie v podniku pri vytváraní výsledku hospodárenia (napríklad náklady na predaný tovar resp. výrobné náklady, obchodné a distribučné náklady, administratívne náklady – pozri tabuľku 3.7).</a:t>
            </a:r>
            <a:endParaRPr lang="sk-SK" altLang="en-US" i="1"/>
          </a:p>
          <a:p>
            <a:r>
              <a:rPr lang="sk-SK" altLang="en-US"/>
              <a:t>Podľa IASB poskytuje prezentácia na základe klasifikácie podľa funkcie relevantnejšie informácie (štandard IAS 1), ale priraďovanie nákladov funkciám je náročnejšie.</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276CDE0A-D24A-46C5-94C1-986770D457B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F19DBF4-6AC0-4272-8717-004D95E74CA6}" type="slidenum">
              <a:rPr lang="en-US" altLang="en-US" sz="1300"/>
              <a:pPr>
                <a:spcBef>
                  <a:spcPct val="0"/>
                </a:spcBef>
              </a:pPr>
              <a:t>25</a:t>
            </a:fld>
            <a:endParaRPr lang="en-US" altLang="en-US" sz="1300"/>
          </a:p>
        </p:txBody>
      </p:sp>
      <p:sp>
        <p:nvSpPr>
          <p:cNvPr id="54275" name="Rectangle 2">
            <a:extLst>
              <a:ext uri="{FF2B5EF4-FFF2-40B4-BE49-F238E27FC236}">
                <a16:creationId xmlns:a16="http://schemas.microsoft.com/office/drawing/2014/main" id="{73E4AA12-01A2-49D9-9401-D1F8AB5FBFB8}"/>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E0795CCF-0F07-4D18-99E3-9E717AF2F05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E70D0F6B-C584-44A0-9FD7-50DE3C7F0D9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FA01DE9-3D96-4E51-BC10-228AC43F8471}" type="slidenum">
              <a:rPr lang="en-US" altLang="en-US" sz="1300"/>
              <a:pPr>
                <a:spcBef>
                  <a:spcPct val="0"/>
                </a:spcBef>
              </a:pPr>
              <a:t>26</a:t>
            </a:fld>
            <a:endParaRPr lang="en-US" altLang="en-US" sz="1300"/>
          </a:p>
        </p:txBody>
      </p:sp>
      <p:sp>
        <p:nvSpPr>
          <p:cNvPr id="56323" name="Rectangle 2">
            <a:extLst>
              <a:ext uri="{FF2B5EF4-FFF2-40B4-BE49-F238E27FC236}">
                <a16:creationId xmlns:a16="http://schemas.microsoft.com/office/drawing/2014/main" id="{CBDD0496-0007-4191-8AF3-DD95C304E6D4}"/>
              </a:ext>
            </a:extLst>
          </p:cNvPr>
          <p:cNvSpPr>
            <a:spLocks noGrp="1" noRot="1" noChangeAspect="1" noChangeArrowheads="1" noTextEdit="1"/>
          </p:cNvSpPr>
          <p:nvPr>
            <p:ph type="sldImg"/>
          </p:nvPr>
        </p:nvSpPr>
        <p:spPr>
          <a:xfrm>
            <a:off x="950913" y="714375"/>
            <a:ext cx="4964112" cy="3722688"/>
          </a:xfrm>
          <a:ln/>
        </p:spPr>
      </p:sp>
      <p:sp>
        <p:nvSpPr>
          <p:cNvPr id="56324" name="Rectangle 3">
            <a:extLst>
              <a:ext uri="{FF2B5EF4-FFF2-40B4-BE49-F238E27FC236}">
                <a16:creationId xmlns:a16="http://schemas.microsoft.com/office/drawing/2014/main" id="{9937B0E1-8CE6-433A-93F0-92D4B5C007B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6615E8FA-62E7-4801-B43E-539A0BB8162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9794FA2-6B38-4313-979C-A0A30D7C81C8}" type="slidenum">
              <a:rPr lang="en-US" altLang="en-US" sz="1300"/>
              <a:pPr>
                <a:spcBef>
                  <a:spcPct val="0"/>
                </a:spcBef>
              </a:pPr>
              <a:t>27</a:t>
            </a:fld>
            <a:endParaRPr lang="en-US" altLang="en-US" sz="1300"/>
          </a:p>
        </p:txBody>
      </p:sp>
      <p:sp>
        <p:nvSpPr>
          <p:cNvPr id="58371" name="Rectangle 2">
            <a:extLst>
              <a:ext uri="{FF2B5EF4-FFF2-40B4-BE49-F238E27FC236}">
                <a16:creationId xmlns:a16="http://schemas.microsoft.com/office/drawing/2014/main" id="{480B831B-DC3A-4B7A-9A4F-A762A840727C}"/>
              </a:ext>
            </a:extLst>
          </p:cNvPr>
          <p:cNvSpPr>
            <a:spLocks noGrp="1" noRot="1" noChangeAspect="1" noChangeArrowheads="1" noTextEdit="1"/>
          </p:cNvSpPr>
          <p:nvPr>
            <p:ph type="sldImg"/>
          </p:nvPr>
        </p:nvSpPr>
        <p:spPr>
          <a:ln/>
        </p:spPr>
      </p:sp>
      <p:sp>
        <p:nvSpPr>
          <p:cNvPr id="58372" name="Rectangle 3">
            <a:extLst>
              <a:ext uri="{FF2B5EF4-FFF2-40B4-BE49-F238E27FC236}">
                <a16:creationId xmlns:a16="http://schemas.microsoft.com/office/drawing/2014/main" id="{28596B5B-7E28-400E-8A3C-2FD4E158CD9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b="1" i="1"/>
              <a:t>1.3 Poznámky k finančným výkazom</a:t>
            </a:r>
            <a:endParaRPr lang="en-US" altLang="en-US" b="1" i="1"/>
          </a:p>
          <a:p>
            <a:pPr>
              <a:lnSpc>
                <a:spcPct val="90000"/>
              </a:lnSpc>
            </a:pPr>
            <a:r>
              <a:rPr lang="sk-SK" altLang="en-US"/>
              <a:t>Štandard IAS 1 ustanovuje, že poznámky majú:</a:t>
            </a:r>
          </a:p>
          <a:p>
            <a:pPr>
              <a:lnSpc>
                <a:spcPct val="90000"/>
              </a:lnSpc>
            </a:pPr>
            <a:r>
              <a:rPr lang="sk-SK" altLang="en-US"/>
              <a:t>- prezentovať informácie o báze, na základe ktorej boli pripravené finančné výkazy a o použitých špecifických účtovných metódach (ktoré sa zaoberajú zverejňovaním účtovných metód),</a:t>
            </a:r>
          </a:p>
          <a:p>
            <a:pPr>
              <a:lnSpc>
                <a:spcPct val="90000"/>
              </a:lnSpc>
            </a:pPr>
            <a:r>
              <a:rPr lang="sk-SK" altLang="en-US"/>
              <a:t>- zverejniť informácie požadované štandardmi IAS/IFSR, ktoré sa nenachádzajú v súvahe, vo výkaze ziskov a strát, vo výkaze zmien vlastného imania a vo výkaze peňažných tokov,</a:t>
            </a:r>
          </a:p>
          <a:p>
            <a:pPr>
              <a:lnSpc>
                <a:spcPct val="90000"/>
              </a:lnSpc>
            </a:pPr>
            <a:r>
              <a:rPr lang="sk-SK" altLang="en-US"/>
              <a:t>- poskytnúť dodatočné informácie, ktoré sa nenachádzajú v súvahe, vo výkaze ziskov a strát, vo výkaze zmien vlastného imania a vo výkaze peňažných tokov, ale sú relevantné z hľadiska porozumenia uvedeným výkazom.</a:t>
            </a:r>
          </a:p>
          <a:p>
            <a:pPr>
              <a:lnSpc>
                <a:spcPct val="90000"/>
              </a:lnSpc>
            </a:pPr>
            <a:r>
              <a:rPr lang="sk-SK" altLang="en-US"/>
              <a:t>Poznámky k výkazom sú súborom kvalitatívnych a kvantitatívnych komentárov alebo špecifikáciou hypotéz požadovaných pre poskytnutie verného a pravdivého zobrazenia (true and fair view) tak finančnej situácie podniku ako aj jeho finančnej výnosnosti za predchádzajúce obdobie a obdobia. Uvádzajú použité postupy pri oceňovaní a zásady, podľa ktorých postupoval manažment pri určovaní údajov obsiahnutých vo výkazoch.</a:t>
            </a:r>
          </a:p>
          <a:p>
            <a:pPr>
              <a:lnSpc>
                <a:spcPct val="90000"/>
              </a:lnSpc>
            </a:pPr>
            <a:r>
              <a:rPr lang="sk-SK" altLang="en-US"/>
              <a:t>Poznámky však nesmú byť ťažkopádne z hľadiska ich použitia, aby sa nezmaril ich cieľ. Majú obsahovať len veci, ktoré sú významné z hľadiska porozumenia uvádzaným číslam.</a:t>
            </a:r>
          </a:p>
          <a:p>
            <a:pPr>
              <a:lnSpc>
                <a:spcPct val="90000"/>
              </a:lnSpc>
            </a:pPr>
            <a:r>
              <a:rPr lang="sk-SK" altLang="en-US"/>
              <a:t>V tabuľke 3.8 je uvedený zoznam informácií, ktoré sa štandardne v poznámkach k finančným výkazom uvádzajú.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376874EB-441C-47E3-A4BB-244B82E4245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72944B1-AFFA-4501-B527-E2D11B343E95}" type="slidenum">
              <a:rPr lang="en-US" altLang="en-US" sz="1300"/>
              <a:pPr>
                <a:spcBef>
                  <a:spcPct val="0"/>
                </a:spcBef>
              </a:pPr>
              <a:t>28</a:t>
            </a:fld>
            <a:endParaRPr lang="en-US" altLang="en-US" sz="1300"/>
          </a:p>
        </p:txBody>
      </p:sp>
      <p:sp>
        <p:nvSpPr>
          <p:cNvPr id="60419" name="Rectangle 2">
            <a:extLst>
              <a:ext uri="{FF2B5EF4-FFF2-40B4-BE49-F238E27FC236}">
                <a16:creationId xmlns:a16="http://schemas.microsoft.com/office/drawing/2014/main" id="{65F29B61-FF14-4478-8929-9236461408FB}"/>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087B69EC-8C1A-4DC7-9B27-F1D40018E5E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C330E1CB-34A0-4ADD-A205-6CA559876B7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19F346A-B352-47FE-8746-A8F0BAB125F1}" type="slidenum">
              <a:rPr lang="en-US" altLang="en-US" sz="1300"/>
              <a:pPr>
                <a:spcBef>
                  <a:spcPct val="0"/>
                </a:spcBef>
              </a:pPr>
              <a:t>29</a:t>
            </a:fld>
            <a:endParaRPr lang="en-US" altLang="en-US" sz="1300"/>
          </a:p>
        </p:txBody>
      </p:sp>
      <p:sp>
        <p:nvSpPr>
          <p:cNvPr id="62467" name="Rectangle 2">
            <a:extLst>
              <a:ext uri="{FF2B5EF4-FFF2-40B4-BE49-F238E27FC236}">
                <a16:creationId xmlns:a16="http://schemas.microsoft.com/office/drawing/2014/main" id="{5D979FB4-5093-4E15-B8BA-E07ACF0277DE}"/>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0FDF9304-D764-4B99-800E-9AD10525976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Výkaz peňažných tokov   </a:t>
            </a:r>
            <a:r>
              <a:rPr lang="sk-SK" altLang="en-US"/>
              <a:t>Hoci výkaz peňažných tokov je povinnou súčasťou účtovnej závierky len v niektorých krajinách, ide o podstatný dokument pre porozumenie finančného života podniku. Pohľad len prostredníctvom súvahy a výkazu ziskov a strát môže byť obmedzujúci, pretože </a:t>
            </a:r>
          </a:p>
          <a:p>
            <a:r>
              <a:rPr lang="sk-SK" altLang="en-US"/>
              <a:t>- súvaha poskytuje len statický obraz finančnej situácie,</a:t>
            </a:r>
          </a:p>
          <a:p>
            <a:r>
              <a:rPr lang="sk-SK" altLang="en-US"/>
              <a:t>- výkaz ziskov a strát založený na akruálnom princípe nemôže zachytiť informácie o peňažných tokoch dôležité pri operáciách podniku.</a:t>
            </a:r>
          </a:p>
          <a:p>
            <a:r>
              <a:rPr lang="sk-SK" altLang="en-US"/>
              <a:t>Peňažné prostriedky sú krvou každej organizácie ako je vidno aj z obrázku 3.5 zachytávajúceho prevádzkový cyklus. Ani súvaha ani výkaz ziskov a strát nezachytávajú dynamiku peňažných tokov z podniku a do podniku. Porovnaním dvoch za sebou nasledujúcich súvah je možné určiť čistú zmenu peňažných prostriedkov. Nestačí to však na porozumenie, ako k tejto zmene prišlo. Stav peňažných prostriedkov je ovplyvnený okrem prevádzkovej činnosti podniku mnohými inými udalosťami, ako sú dodatočné príspevky podielnikov, výplata dividend, obstaranie alebo predaj dlhodobého majetku, získanie alebo poskytnutie práv na prevádzkovanie technológií, atď. Na porozumenie konečnému zostatku peňažných prostriedkov je potrebné porozumieť všetkým týmto udalostiam. Dve kľúčové otázky, na ktoré odpovedá výkaz peňažných tokov, sú </a:t>
            </a:r>
          </a:p>
          <a:p>
            <a:pPr>
              <a:buFontTx/>
              <a:buChar char="-"/>
            </a:pPr>
            <a:r>
              <a:rPr lang="sk-SK" altLang="en-US"/>
              <a:t> odkiaľ peňažné prostriedky prišli,</a:t>
            </a:r>
          </a:p>
          <a:p>
            <a:pPr>
              <a:buFontTx/>
              <a:buChar char="-"/>
            </a:pPr>
            <a:r>
              <a:rPr lang="sk-SK" altLang="en-US"/>
              <a:t> na čo boli použité.</a:t>
            </a:r>
          </a:p>
          <a:p>
            <a:r>
              <a:rPr lang="sk-SK" altLang="en-US"/>
              <a:t>Na tomto mieste budeme prezentovať stručný popis tohto výkazu.</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7DB437FC-C68A-4D19-8A26-F4A8006890D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67273C1-0DD1-421D-B604-A17AB61879C6}" type="slidenum">
              <a:rPr lang="en-US" altLang="en-US" sz="1300"/>
              <a:pPr>
                <a:spcBef>
                  <a:spcPct val="0"/>
                </a:spcBef>
              </a:pPr>
              <a:t>30</a:t>
            </a:fld>
            <a:endParaRPr lang="en-US" altLang="en-US" sz="1300"/>
          </a:p>
        </p:txBody>
      </p:sp>
      <p:sp>
        <p:nvSpPr>
          <p:cNvPr id="64515" name="Rectangle 2">
            <a:extLst>
              <a:ext uri="{FF2B5EF4-FFF2-40B4-BE49-F238E27FC236}">
                <a16:creationId xmlns:a16="http://schemas.microsoft.com/office/drawing/2014/main" id="{96240CB8-EC79-45A6-853E-F3BBA702C837}"/>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6C3F4EF1-BF2A-44CA-B6CA-860A7A1F911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300" b="1"/>
              <a:t>Peňažné prostriedky</a:t>
            </a:r>
            <a:r>
              <a:rPr lang="sk-SK" altLang="en-US" sz="1300" i="1"/>
              <a:t> </a:t>
            </a:r>
            <a:r>
              <a:rPr lang="sk-SK" altLang="en-US" sz="1300"/>
              <a:t>zahŕňajú hotovosť a vklady bez výpovednej lehoty (teda vyplatiteľné na požiadanie).</a:t>
            </a:r>
          </a:p>
          <a:p>
            <a:r>
              <a:rPr lang="sk-SK" altLang="en-US" sz="1300" b="1"/>
              <a:t>Peňažné ekvivalenty</a:t>
            </a:r>
            <a:r>
              <a:rPr lang="sk-SK" altLang="en-US" sz="1300" i="1"/>
              <a:t> </a:t>
            </a:r>
            <a:r>
              <a:rPr lang="sk-SK" altLang="en-US" sz="1300"/>
              <a:t>sú krátkodobé vysoko likvidné investicie priamo prevediteľné na známe objemy peňažných prostriedkov, u ktorých je riziko zmeny hodnoty nevýznamné.</a:t>
            </a:r>
          </a:p>
          <a:p>
            <a:r>
              <a:rPr lang="sk-SK" altLang="en-US" sz="1300" b="1"/>
              <a:t>Peňažné toky</a:t>
            </a:r>
            <a:r>
              <a:rPr lang="sk-SK" altLang="en-US" sz="1300" i="1"/>
              <a:t> </a:t>
            </a:r>
            <a:r>
              <a:rPr lang="sk-SK" altLang="en-US" sz="1300"/>
              <a:t>sú príjmy a výdavky peňažných prostriedkov a peňažných ekvivalentov.</a:t>
            </a:r>
          </a:p>
          <a:p>
            <a:r>
              <a:rPr lang="sk-SK" altLang="en-US" sz="1300" b="1"/>
              <a:t>Prevádzkové činnosti</a:t>
            </a:r>
            <a:r>
              <a:rPr lang="sk-SK" altLang="en-US" sz="1300" i="1"/>
              <a:t> </a:t>
            </a:r>
            <a:r>
              <a:rPr lang="sk-SK" altLang="en-US" sz="1300"/>
              <a:t>sú činnosti účtovnej jednotky predstavujúce základný zdroj jej výnosov a jej iné aktivity, ktoré nepatria medzi investičné alebo finančné aktivity.</a:t>
            </a:r>
          </a:p>
          <a:p>
            <a:r>
              <a:rPr lang="sk-SK" altLang="en-US" sz="1300" b="1"/>
              <a:t>Investičné činnosti</a:t>
            </a:r>
            <a:r>
              <a:rPr lang="sk-SK" altLang="en-US" sz="1300" i="1"/>
              <a:t> </a:t>
            </a:r>
            <a:r>
              <a:rPr lang="sk-SK" altLang="en-US" sz="1300"/>
              <a:t>zahŕňajú nákup a predaj dlhodobého majetku a iné investície nepatriace medzi peňažné ekvivalenty.</a:t>
            </a:r>
          </a:p>
          <a:p>
            <a:r>
              <a:rPr lang="sk-SK" altLang="en-US" sz="1300" b="1"/>
              <a:t>Finančné činnosti</a:t>
            </a:r>
            <a:r>
              <a:rPr lang="sk-SK" altLang="en-US" sz="1300" i="1"/>
              <a:t> </a:t>
            </a:r>
            <a:r>
              <a:rPr lang="sk-SK" altLang="en-US" sz="1300"/>
              <a:t>sú činnosti, ktorých výsledkom sú zmeny v objeme a štruktúre vlastného imania. Do finančných činností patria aj úvery účtovnej jednotky.</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ADC758D2-B754-425D-8EDC-E5D1DD0DBC6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2119F48-F2DB-408A-8E9C-64F322A601FB}" type="slidenum">
              <a:rPr lang="en-US" altLang="en-US" sz="1300"/>
              <a:pPr>
                <a:spcBef>
                  <a:spcPct val="0"/>
                </a:spcBef>
              </a:pPr>
              <a:t>31</a:t>
            </a:fld>
            <a:endParaRPr lang="en-US" altLang="en-US" sz="1300"/>
          </a:p>
        </p:txBody>
      </p:sp>
      <p:sp>
        <p:nvSpPr>
          <p:cNvPr id="66563" name="Rectangle 2">
            <a:extLst>
              <a:ext uri="{FF2B5EF4-FFF2-40B4-BE49-F238E27FC236}">
                <a16:creationId xmlns:a16="http://schemas.microsoft.com/office/drawing/2014/main" id="{B18F7498-DCEA-4497-89B3-5B2D8C842A0F}"/>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50730E1F-B12A-41C1-8FF5-C653E458E12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Akruálna báza účtovníctva   </a:t>
            </a:r>
            <a:r>
              <a:rPr lang="sk-SK" altLang="en-US"/>
              <a:t>Potreba výkazu peňažných tokov vyplýva z použitia akruálneho prístupu pri vykazovaní výnosov a nákladov. Štandard IAS 1 uvádza: “účtovná jednotka pripravuje finančné výkazy s výnimkou informácií o peňažných tokoch na akruálnej báze účtovníctva”. Podľa tejto metódy sa transakcie a udalosti vykazujú v čase ich vzniku (a nie v čase príjmu alebo výdavku peňažných prostriedkov alebo ich ekvivalentov) a sú vykázané v účtovnom období a vo finančných výkazoch obdobia, s ktorým súvisia. Táto zásada odlišuje moderné účtovníctvo od účtovníctva na hotovostnej báze (cash basis accounting), v ktorom sa transakcie a udalosti zaznamenávajú v čase peňažného toku, ktorý vyvolajú. V účtovníctve na akruálnej báze (nazývanom tiež akruálnym účtovníctvom) sa časovo rozlišuje vykazovanie výnosov a nákladov a ich peňažných dôsledkov. Výkaz peňažných tokov vysvetľuje tento časový rozdiel.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42F0E94B-C3A3-4BEE-AC5E-CCA88846753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03219F9-CEBA-4EEF-8D63-A3F4C7D4F147}" type="slidenum">
              <a:rPr lang="en-US" altLang="en-US" sz="1300"/>
              <a:pPr>
                <a:spcBef>
                  <a:spcPct val="0"/>
                </a:spcBef>
              </a:pPr>
              <a:t>32</a:t>
            </a:fld>
            <a:endParaRPr lang="en-US" altLang="en-US" sz="1300"/>
          </a:p>
        </p:txBody>
      </p:sp>
      <p:sp>
        <p:nvSpPr>
          <p:cNvPr id="68611" name="Rectangle 2">
            <a:extLst>
              <a:ext uri="{FF2B5EF4-FFF2-40B4-BE49-F238E27FC236}">
                <a16:creationId xmlns:a16="http://schemas.microsoft.com/office/drawing/2014/main" id="{36304AD1-546D-49EF-A621-377BAB499685}"/>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FF7A55E9-201C-4BAF-902C-C259C9137FF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6DC852C2-7E5E-4C38-8F5A-533696BFD67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8AC9BD7-FCC7-4173-BD0C-5DA92D1C4E48}" type="slidenum">
              <a:rPr lang="en-US" altLang="en-US" sz="1300"/>
              <a:pPr>
                <a:spcBef>
                  <a:spcPct val="0"/>
                </a:spcBef>
              </a:pPr>
              <a:t>33</a:t>
            </a:fld>
            <a:endParaRPr lang="en-US" altLang="en-US" sz="1300"/>
          </a:p>
        </p:txBody>
      </p:sp>
      <p:sp>
        <p:nvSpPr>
          <p:cNvPr id="70659" name="Rectangle 2">
            <a:extLst>
              <a:ext uri="{FF2B5EF4-FFF2-40B4-BE49-F238E27FC236}">
                <a16:creationId xmlns:a16="http://schemas.microsoft.com/office/drawing/2014/main" id="{5B9D9998-753C-4B8A-9847-C87B3659670E}"/>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50FDC8B2-EC7B-4E21-9BE4-889F5F7264C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Vývoj výkazu peňažných tokov   </a:t>
            </a:r>
            <a:r>
              <a:rPr lang="sk-SK" altLang="en-US"/>
              <a:t>Po mnohých rokoch rôznych orientácií a prezentácií sa výkaz peňažných tokov stal relatívne štandardným dokumentom. Požiadavka na jeho zverejňovanie sa rýchlo rozšírila od polovice 80-tych rokov 20. storočia. Prvým štátom, ktorý požadoval výkaz peňažných tokov, bola Kanada, a to od roku 1985. Nasledovali USA (1987), Francúzsko (1988) a Veľká Británia (1991). Najdôležitejšie je, že výkaz peňažných tokov v medzinárodne akceptovanej podobe sa v roku 1992 stal jedným zo štandardných výkazov vyžadovaných podľa pravidiel IASB. Ponúka šablónu, ktorá umožňuje každej krajine a tradícii uskutočniť niektoré špecifické, ale minimálne modifikácie, a tak vyhovieť lokálnym potrebám. </a:t>
            </a:r>
          </a:p>
          <a:p>
            <a:r>
              <a:rPr lang="sk-SK" altLang="en-US"/>
              <a:t>Podľa štandardu IAS 7 “výkaz peňažných tokov informuje o peňažných tokoch počas účtovného obdobia klasifikovaných podľa prevádzkových, investičných a finančných činností”. Takto sa vytvára štruktúrovaný dokument rozlišujúci 3 základné okruhy činností v živote podniku: prevádzkové činnosti, investičné činnosti a finančné činnosti. V tabuľke 3.9 je IASB model výkazu peňažných tokov.</a:t>
            </a:r>
          </a:p>
          <a:p>
            <a:r>
              <a:rPr lang="sk-SK" altLang="en-US"/>
              <a:t>Výkaz peňažných tokov možno prezentovať aj v tvare začínajúcom začiatočným zostatkom peňažných prostriedkov a končiacom konečným zostatkom. S použitím rovnakých čísiel ako predtým môžeme prezentovať výkaz peňažných tokov pre dané obdobie tak, ako je v tabuľke 3.10.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FC47E065-D5ED-46DD-A197-5FDF4DA5538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58AFDE7-D139-436B-9AC8-ADA71F0D5F35}" type="slidenum">
              <a:rPr lang="en-US" altLang="en-US" sz="1300"/>
              <a:pPr>
                <a:spcBef>
                  <a:spcPct val="0"/>
                </a:spcBef>
              </a:pPr>
              <a:t>34</a:t>
            </a:fld>
            <a:endParaRPr lang="en-US" altLang="en-US" sz="1300"/>
          </a:p>
        </p:txBody>
      </p:sp>
      <p:sp>
        <p:nvSpPr>
          <p:cNvPr id="72707" name="Rectangle 2">
            <a:extLst>
              <a:ext uri="{FF2B5EF4-FFF2-40B4-BE49-F238E27FC236}">
                <a16:creationId xmlns:a16="http://schemas.microsoft.com/office/drawing/2014/main" id="{9B1A59B0-DED4-4CAF-9048-8BCF3F7C620B}"/>
              </a:ext>
            </a:extLst>
          </p:cNvPr>
          <p:cNvSpPr>
            <a:spLocks noGrp="1" noRot="1" noChangeAspect="1" noChangeArrowheads="1" noTextEdit="1"/>
          </p:cNvSpPr>
          <p:nvPr>
            <p:ph type="sldImg"/>
          </p:nvPr>
        </p:nvSpPr>
        <p:spPr>
          <a:ln/>
        </p:spPr>
      </p:sp>
      <p:sp>
        <p:nvSpPr>
          <p:cNvPr id="72708" name="Rectangle 3">
            <a:extLst>
              <a:ext uri="{FF2B5EF4-FFF2-40B4-BE49-F238E27FC236}">
                <a16:creationId xmlns:a16="http://schemas.microsoft.com/office/drawing/2014/main" id="{152351B0-54B7-4B14-9B1D-53AFBF8AD3C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A2EEFFD3-2C57-4E88-A55F-73F9CB5E77E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6FBC81-4C8C-4FC6-B578-BF58DC3802E6}" type="slidenum">
              <a:rPr lang="en-US" altLang="en-US" sz="1300"/>
              <a:pPr>
                <a:spcBef>
                  <a:spcPct val="0"/>
                </a:spcBef>
              </a:pPr>
              <a:t>35</a:t>
            </a:fld>
            <a:endParaRPr lang="en-US" altLang="en-US" sz="1300"/>
          </a:p>
        </p:txBody>
      </p:sp>
      <p:sp>
        <p:nvSpPr>
          <p:cNvPr id="74755" name="Rectangle 2">
            <a:extLst>
              <a:ext uri="{FF2B5EF4-FFF2-40B4-BE49-F238E27FC236}">
                <a16:creationId xmlns:a16="http://schemas.microsoft.com/office/drawing/2014/main" id="{86A80DCF-0844-4500-A9D9-3BB81B6A533B}"/>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B4BCFE7C-19A9-43EB-BF12-78DDAEB7AD5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4DD86F11-B40B-438E-8C9D-F8A2D9C806D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FEF47CAE-D580-4014-B31E-75E8A5D3B0CB}" type="slidenum">
              <a:rPr lang="en-US" altLang="en-US" sz="1300"/>
              <a:pPr>
                <a:spcBef>
                  <a:spcPct val="0"/>
                </a:spcBef>
              </a:pPr>
              <a:t>36</a:t>
            </a:fld>
            <a:endParaRPr lang="en-US" altLang="en-US" sz="1300"/>
          </a:p>
        </p:txBody>
      </p:sp>
      <p:sp>
        <p:nvSpPr>
          <p:cNvPr id="76803" name="Rectangle 2">
            <a:extLst>
              <a:ext uri="{FF2B5EF4-FFF2-40B4-BE49-F238E27FC236}">
                <a16:creationId xmlns:a16="http://schemas.microsoft.com/office/drawing/2014/main" id="{4FFDE636-76B3-46DD-A943-612F5F176947}"/>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D7EC006F-FC5E-448D-854F-BF0107BA9AE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80000"/>
              </a:lnSpc>
            </a:pPr>
            <a:r>
              <a:rPr lang="sk-SK" altLang="en-US" sz="1000" b="1"/>
              <a:t>Väzba medzi súvahou, výkazom ziskov a strát a výkazom peňažných tokov   </a:t>
            </a:r>
            <a:r>
              <a:rPr lang="sk-SK" altLang="en-US" sz="1000"/>
              <a:t>Súvaha, výkaz ziskov a strát a výkaz peňažných tokov sú úzko previazané ako je znázornené na obrázku 3.8. Tvoria uzavretý systém, v ktorom je zaznamenané všetko, čo sa v živote podniku stane. Takže používateľ účtovných informácií môže porozumieť, ako bola vytvorená hodnota (z výkazu ziskov a strát) a ako bola likvidita podniku (teda disponibilnosť peňažných prostriedkov) ovplyvnená prevádzkou a rozhodnutiami počas účtovného obdobia (z výkazu peňažných tokov). Súvaha zachytáva situáciu, ktorá je výsledkom transakcií zaznamenaných v zvyšných dvoch výkazoch.</a:t>
            </a:r>
          </a:p>
          <a:p>
            <a:pPr>
              <a:lnSpc>
                <a:spcPct val="80000"/>
              </a:lnSpc>
            </a:pPr>
            <a:r>
              <a:rPr lang="sk-SK" altLang="en-US" sz="1000"/>
              <a:t>Popis jednotlivých vzťahov znázornených na obrázku:</a:t>
            </a:r>
          </a:p>
          <a:p>
            <a:pPr>
              <a:lnSpc>
                <a:spcPct val="80000"/>
              </a:lnSpc>
            </a:pPr>
            <a:r>
              <a:rPr lang="sk-SK" altLang="en-US" sz="1000"/>
              <a:t>1. Zostatok peňažných prostriedkov v otváracej súvahe je začiatočným zostatkom peňažných prostriedkov vo výkaze peňažných tokov. </a:t>
            </a:r>
          </a:p>
          <a:p>
            <a:pPr>
              <a:lnSpc>
                <a:spcPct val="80000"/>
              </a:lnSpc>
            </a:pPr>
            <a:r>
              <a:rPr lang="sk-SK" altLang="en-US" sz="1000"/>
              <a:t>2. Výnosy resp. náklady predchádzajúceho roku, ktoré neboli zinkasované resp. zaplatené počas toho roku (a sú zaznamenané ako pohľadávky resp. záväzky voči dodávateľom), budú v princípe inkasované resp. zaplatené počas aktuálneho roka. Budú mať dopad na výkaz peňažných tokov.</a:t>
            </a:r>
          </a:p>
          <a:p>
            <a:pPr>
              <a:lnSpc>
                <a:spcPct val="80000"/>
              </a:lnSpc>
            </a:pPr>
            <a:r>
              <a:rPr lang="sk-SK" altLang="en-US" sz="1000"/>
              <a:t>3. Dopad výkazu ziskov a strát na výkaz peňažných tokov je prostredníctvom výnosov resp. nákladov inkasovaných resp. zaplatených v aktuálnom roku.</a:t>
            </a:r>
          </a:p>
          <a:p>
            <a:pPr>
              <a:lnSpc>
                <a:spcPct val="80000"/>
              </a:lnSpc>
            </a:pPr>
            <a:r>
              <a:rPr lang="sk-SK" altLang="en-US" sz="1000"/>
              <a:t>4. Opačne, nezinkasované výnosy aktuálneho obdobia a nezaplatené náklady aktuálneho obdobia budú zaznamenané medzi pohľadávky resp. záväzky voči dodávateľom. Budú zinkasované resp. zaplatené pravdepodobne v ďalšom období.</a:t>
            </a:r>
          </a:p>
          <a:p>
            <a:pPr>
              <a:lnSpc>
                <a:spcPct val="80000"/>
              </a:lnSpc>
            </a:pPr>
            <a:r>
              <a:rPr lang="sk-SK" altLang="en-US" sz="1000"/>
              <a:t>5. Položky v otváracej súvahe súvisiace s investovaním (napríklad dlhodobý majetok) a financovaním (úvery) môžu mať tiež vplyv na výkaz peňažných tokov. Napríklad splátka istiny úveru bude generovať výdavok, predaj dlhodobého majetku bude príjmom.</a:t>
            </a:r>
          </a:p>
          <a:p>
            <a:pPr>
              <a:lnSpc>
                <a:spcPct val="80000"/>
              </a:lnSpc>
            </a:pPr>
            <a:r>
              <a:rPr lang="sk-SK" altLang="en-US" sz="1000"/>
              <a:t>6. Peňažné toky z investičných a finančných činností budú mať vplyv aj na zatváraciu súvahu. Napríklad emisia akcií.</a:t>
            </a:r>
          </a:p>
          <a:p>
            <a:pPr>
              <a:lnSpc>
                <a:spcPct val="80000"/>
              </a:lnSpc>
            </a:pPr>
            <a:r>
              <a:rPr lang="sk-SK" altLang="en-US" sz="1000"/>
              <a:t>7. Po zostavení výkazu ziskov a strát a zatváracej súvahy je potrebné skontrolovať, či sa výsledok hospodárenia v oboch výkazoch rovná. </a:t>
            </a:r>
          </a:p>
          <a:p>
            <a:pPr>
              <a:lnSpc>
                <a:spcPct val="80000"/>
              </a:lnSpc>
            </a:pPr>
            <a:r>
              <a:rPr lang="sk-SK" altLang="en-US" sz="1000"/>
              <a:t>Súbor vzťahov ilustrovaný na obrázku 3.8 možno použiť pri príprave výkazov za uplynulé obdobie (ex post), ale manažéri a analytici ho môžu použiť na prognózovanie (ex ante) vývoja stavu peňažných prostriedkov vo forme zostavenia rozpočtovaného (budgeted) alebo predpovedaného (forecasted) výkazu peňažných tokov, ktorý bude podkladom pre rozhodovanie.</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84E171CF-F721-49AD-BD69-957688C1FD1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795307-F909-433E-9D9E-6C272EFABC54}" type="slidenum">
              <a:rPr lang="en-US" altLang="en-US" sz="1300"/>
              <a:pPr>
                <a:spcBef>
                  <a:spcPct val="0"/>
                </a:spcBef>
              </a:pPr>
              <a:t>37</a:t>
            </a:fld>
            <a:endParaRPr lang="en-US" altLang="en-US" sz="1300"/>
          </a:p>
        </p:txBody>
      </p:sp>
      <p:sp>
        <p:nvSpPr>
          <p:cNvPr id="78851" name="Rectangle 2">
            <a:extLst>
              <a:ext uri="{FF2B5EF4-FFF2-40B4-BE49-F238E27FC236}">
                <a16:creationId xmlns:a16="http://schemas.microsoft.com/office/drawing/2014/main" id="{05E24CD3-C1D1-42C0-97C5-D27C4325E6BA}"/>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1640C3FE-787D-47AB-91D8-A56881D1FC7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Výročná správa je dokument, ktorý každý rok publikujú spoločnosti obchodované na burze (ale aj niektoré neobchodované veľké spoločnosti). V tabuľke 3.11 sú príklady položiek výročnej správy. Tento dokument nie je štandardizovaný, a preto sa jeho obsah, poradie uvádzaných informácií a terminológia môže v rôznych krajinách líšiť.</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155AE6D-5751-4626-808A-55A5A9B1563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BBE632A-7BEF-476A-9415-577FA0A918BA}" type="slidenum">
              <a:rPr lang="en-US" altLang="en-US" sz="1300"/>
              <a:pPr>
                <a:spcBef>
                  <a:spcPct val="0"/>
                </a:spcBef>
              </a:pPr>
              <a:t>38</a:t>
            </a:fld>
            <a:endParaRPr lang="en-US" altLang="en-US" sz="1300"/>
          </a:p>
        </p:txBody>
      </p:sp>
      <p:sp>
        <p:nvSpPr>
          <p:cNvPr id="80899" name="Rectangle 2">
            <a:extLst>
              <a:ext uri="{FF2B5EF4-FFF2-40B4-BE49-F238E27FC236}">
                <a16:creationId xmlns:a16="http://schemas.microsoft.com/office/drawing/2014/main" id="{816C25AC-4E64-4BF7-B22F-563CC6BFB85D}"/>
              </a:ext>
            </a:extLst>
          </p:cNvPr>
          <p:cNvSpPr>
            <a:spLocks noGrp="1" noRot="1" noChangeAspect="1" noChangeArrowheads="1" noTextEdit="1"/>
          </p:cNvSpPr>
          <p:nvPr>
            <p:ph type="sldImg"/>
          </p:nvPr>
        </p:nvSpPr>
        <p:spPr>
          <a:ln/>
        </p:spPr>
      </p:sp>
      <p:sp>
        <p:nvSpPr>
          <p:cNvPr id="80900" name="Rectangle 3">
            <a:extLst>
              <a:ext uri="{FF2B5EF4-FFF2-40B4-BE49-F238E27FC236}">
                <a16:creationId xmlns:a16="http://schemas.microsoft.com/office/drawing/2014/main" id="{31ACABF2-BD48-40C7-BA63-0113B7B7E95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CD4B6D67-8068-4E9D-9174-DCBD50131E5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F433246-950D-4879-B5D1-1A160ED65648}" type="slidenum">
              <a:rPr lang="en-US" altLang="en-US" sz="1300"/>
              <a:pPr>
                <a:spcBef>
                  <a:spcPct val="0"/>
                </a:spcBef>
              </a:pPr>
              <a:t>39</a:t>
            </a:fld>
            <a:endParaRPr lang="en-US" altLang="en-US" sz="1300"/>
          </a:p>
        </p:txBody>
      </p:sp>
      <p:sp>
        <p:nvSpPr>
          <p:cNvPr id="82947" name="Rectangle 2">
            <a:extLst>
              <a:ext uri="{FF2B5EF4-FFF2-40B4-BE49-F238E27FC236}">
                <a16:creationId xmlns:a16="http://schemas.microsoft.com/office/drawing/2014/main" id="{8028E942-B698-4339-B518-3FCE91FC77E4}"/>
              </a:ext>
            </a:extLst>
          </p:cNvPr>
          <p:cNvSpPr>
            <a:spLocks noGrp="1" noRot="1" noChangeAspect="1" noChangeArrowheads="1" noTextEdit="1"/>
          </p:cNvSpPr>
          <p:nvPr>
            <p:ph type="sldImg"/>
          </p:nvPr>
        </p:nvSpPr>
        <p:spPr>
          <a:ln/>
        </p:spPr>
      </p:sp>
      <p:sp>
        <p:nvSpPr>
          <p:cNvPr id="82948" name="Rectangle 3">
            <a:extLst>
              <a:ext uri="{FF2B5EF4-FFF2-40B4-BE49-F238E27FC236}">
                <a16:creationId xmlns:a16="http://schemas.microsoft.com/office/drawing/2014/main" id="{7B65E157-C0BF-4F92-AD77-E4A9904505B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Príklad niektorých stránok z výročnej správy za rok 2006 nadnárodnej spoločnosti Wipro Technologies – najväčšieho svetového poskytovateľa služieb pre výskum a vývoj</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2EAE96F8-954F-4BD7-82E0-E62BAC35692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47B5B61-EA98-4150-8152-96E8D184355B}" type="slidenum">
              <a:rPr lang="en-US" altLang="en-US" sz="1300"/>
              <a:pPr>
                <a:spcBef>
                  <a:spcPct val="0"/>
                </a:spcBef>
              </a:pPr>
              <a:t>40</a:t>
            </a:fld>
            <a:endParaRPr lang="en-US" altLang="en-US" sz="1300"/>
          </a:p>
        </p:txBody>
      </p:sp>
      <p:sp>
        <p:nvSpPr>
          <p:cNvPr id="84995" name="Rectangle 2">
            <a:extLst>
              <a:ext uri="{FF2B5EF4-FFF2-40B4-BE49-F238E27FC236}">
                <a16:creationId xmlns:a16="http://schemas.microsoft.com/office/drawing/2014/main" id="{5FB27E95-D428-48DC-8764-45CC4D357ECA}"/>
              </a:ext>
            </a:extLst>
          </p:cNvPr>
          <p:cNvSpPr>
            <a:spLocks noGrp="1" noRot="1" noChangeAspect="1" noChangeArrowheads="1" noTextEdit="1"/>
          </p:cNvSpPr>
          <p:nvPr>
            <p:ph type="sldImg"/>
          </p:nvPr>
        </p:nvSpPr>
        <p:spPr>
          <a:ln/>
        </p:spPr>
      </p:sp>
      <p:sp>
        <p:nvSpPr>
          <p:cNvPr id="84996" name="Rectangle 3">
            <a:extLst>
              <a:ext uri="{FF2B5EF4-FFF2-40B4-BE49-F238E27FC236}">
                <a16:creationId xmlns:a16="http://schemas.microsoft.com/office/drawing/2014/main" id="{4AD1BD34-6036-41E9-AD36-BFA491D003EF}"/>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AA9AE037-2A38-47A5-9557-FA55C80B0E6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782DEAC-7D66-41DD-8CB5-F0E8A18A3DB5}" type="slidenum">
              <a:rPr lang="en-US" altLang="en-US" sz="1300"/>
              <a:pPr>
                <a:spcBef>
                  <a:spcPct val="0"/>
                </a:spcBef>
              </a:pPr>
              <a:t>41</a:t>
            </a:fld>
            <a:endParaRPr lang="en-US" altLang="en-US" sz="1300"/>
          </a:p>
        </p:txBody>
      </p:sp>
      <p:sp>
        <p:nvSpPr>
          <p:cNvPr id="87043" name="Rectangle 2">
            <a:extLst>
              <a:ext uri="{FF2B5EF4-FFF2-40B4-BE49-F238E27FC236}">
                <a16:creationId xmlns:a16="http://schemas.microsoft.com/office/drawing/2014/main" id="{B121875B-6C78-427A-AF68-54964E8360DA}"/>
              </a:ext>
            </a:extLst>
          </p:cNvPr>
          <p:cNvSpPr>
            <a:spLocks noGrp="1" noRot="1" noChangeAspect="1" noChangeArrowheads="1" noTextEdit="1"/>
          </p:cNvSpPr>
          <p:nvPr>
            <p:ph type="sldImg"/>
          </p:nvPr>
        </p:nvSpPr>
        <p:spPr>
          <a:ln/>
        </p:spPr>
      </p:sp>
      <p:sp>
        <p:nvSpPr>
          <p:cNvPr id="87044" name="Rectangle 3">
            <a:extLst>
              <a:ext uri="{FF2B5EF4-FFF2-40B4-BE49-F238E27FC236}">
                <a16:creationId xmlns:a16="http://schemas.microsoft.com/office/drawing/2014/main" id="{065B106E-9626-45BF-99CF-383FBED2E7B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6CAEBDE1-7EEC-40AA-BF0F-E17AA809357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84FE66E-46FD-4B3B-AD66-93F492179CFD}" type="slidenum">
              <a:rPr lang="en-US" altLang="en-US" sz="1300"/>
              <a:pPr>
                <a:spcBef>
                  <a:spcPct val="0"/>
                </a:spcBef>
              </a:pPr>
              <a:t>42</a:t>
            </a:fld>
            <a:endParaRPr lang="en-US" altLang="en-US" sz="1300"/>
          </a:p>
        </p:txBody>
      </p:sp>
      <p:sp>
        <p:nvSpPr>
          <p:cNvPr id="89091" name="Rectangle 2">
            <a:extLst>
              <a:ext uri="{FF2B5EF4-FFF2-40B4-BE49-F238E27FC236}">
                <a16:creationId xmlns:a16="http://schemas.microsoft.com/office/drawing/2014/main" id="{CE7EF35C-E713-4F58-96EF-D90D8FEC2DBF}"/>
              </a:ext>
            </a:extLst>
          </p:cNvPr>
          <p:cNvSpPr>
            <a:spLocks noGrp="1" noRot="1" noChangeAspect="1" noChangeArrowheads="1" noTextEdit="1"/>
          </p:cNvSpPr>
          <p:nvPr>
            <p:ph type="sldImg"/>
          </p:nvPr>
        </p:nvSpPr>
        <p:spPr>
          <a:ln/>
        </p:spPr>
      </p:sp>
      <p:sp>
        <p:nvSpPr>
          <p:cNvPr id="89092" name="Rectangle 3">
            <a:extLst>
              <a:ext uri="{FF2B5EF4-FFF2-40B4-BE49-F238E27FC236}">
                <a16:creationId xmlns:a16="http://schemas.microsoft.com/office/drawing/2014/main" id="{EED74D5B-91EA-457F-AA85-54F9643B75B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E77414B2-AA9A-4611-9A32-12BC253F71B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2E809123-81A8-4C5F-A47B-863835BCCB1D}" type="slidenum">
              <a:rPr lang="en-US" altLang="en-US" sz="1300"/>
              <a:pPr>
                <a:spcBef>
                  <a:spcPct val="0"/>
                </a:spcBef>
              </a:pPr>
              <a:t>43</a:t>
            </a:fld>
            <a:endParaRPr lang="en-US" altLang="en-US" sz="1300"/>
          </a:p>
        </p:txBody>
      </p:sp>
      <p:sp>
        <p:nvSpPr>
          <p:cNvPr id="91139" name="Rectangle 2">
            <a:extLst>
              <a:ext uri="{FF2B5EF4-FFF2-40B4-BE49-F238E27FC236}">
                <a16:creationId xmlns:a16="http://schemas.microsoft.com/office/drawing/2014/main" id="{B2CA287C-4650-41AC-A015-31FDA51DA711}"/>
              </a:ext>
            </a:extLst>
          </p:cNvPr>
          <p:cNvSpPr>
            <a:spLocks noGrp="1" noRot="1" noChangeAspect="1" noChangeArrowheads="1" noTextEdit="1"/>
          </p:cNvSpPr>
          <p:nvPr>
            <p:ph type="sldImg"/>
          </p:nvPr>
        </p:nvSpPr>
        <p:spPr>
          <a:ln/>
        </p:spPr>
      </p:sp>
      <p:sp>
        <p:nvSpPr>
          <p:cNvPr id="91140" name="Rectangle 3">
            <a:extLst>
              <a:ext uri="{FF2B5EF4-FFF2-40B4-BE49-F238E27FC236}">
                <a16:creationId xmlns:a16="http://schemas.microsoft.com/office/drawing/2014/main" id="{73497522-4448-46F5-8AA8-9FDB15FF6C5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a:extLst>
              <a:ext uri="{FF2B5EF4-FFF2-40B4-BE49-F238E27FC236}">
                <a16:creationId xmlns:a16="http://schemas.microsoft.com/office/drawing/2014/main" id="{1C7E8D82-AA0C-497D-84FF-79BEF5EADFE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FC8C2F4-1CD2-4DB4-B9BD-DCFD173A99D1}" type="slidenum">
              <a:rPr lang="en-US" altLang="en-US" sz="1300"/>
              <a:pPr>
                <a:spcBef>
                  <a:spcPct val="0"/>
                </a:spcBef>
              </a:pPr>
              <a:t>44</a:t>
            </a:fld>
            <a:endParaRPr lang="en-US" altLang="en-US" sz="1300"/>
          </a:p>
        </p:txBody>
      </p:sp>
      <p:sp>
        <p:nvSpPr>
          <p:cNvPr id="93187" name="Rectangle 2">
            <a:extLst>
              <a:ext uri="{FF2B5EF4-FFF2-40B4-BE49-F238E27FC236}">
                <a16:creationId xmlns:a16="http://schemas.microsoft.com/office/drawing/2014/main" id="{73C8FA90-81A3-4D5D-BDA0-08B27467002B}"/>
              </a:ext>
            </a:extLst>
          </p:cNvPr>
          <p:cNvSpPr>
            <a:spLocks noGrp="1" noRot="1" noChangeAspect="1" noChangeArrowheads="1" noTextEdit="1"/>
          </p:cNvSpPr>
          <p:nvPr>
            <p:ph type="sldImg"/>
          </p:nvPr>
        </p:nvSpPr>
        <p:spPr>
          <a:ln/>
        </p:spPr>
      </p:sp>
      <p:sp>
        <p:nvSpPr>
          <p:cNvPr id="93188" name="Rectangle 3">
            <a:extLst>
              <a:ext uri="{FF2B5EF4-FFF2-40B4-BE49-F238E27FC236}">
                <a16:creationId xmlns:a16="http://schemas.microsoft.com/office/drawing/2014/main" id="{9954A106-052F-4660-9C65-40F8DDCBCD3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a:extLst>
              <a:ext uri="{FF2B5EF4-FFF2-40B4-BE49-F238E27FC236}">
                <a16:creationId xmlns:a16="http://schemas.microsoft.com/office/drawing/2014/main" id="{EC82B1D1-5958-4BBD-92CF-DD60B5FCE68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71FF412-9B81-4874-95F2-9A33BB897393}" type="slidenum">
              <a:rPr lang="en-US" altLang="en-US" sz="1300"/>
              <a:pPr>
                <a:spcBef>
                  <a:spcPct val="0"/>
                </a:spcBef>
              </a:pPr>
              <a:t>45</a:t>
            </a:fld>
            <a:endParaRPr lang="en-US" altLang="en-US" sz="1300"/>
          </a:p>
        </p:txBody>
      </p:sp>
      <p:sp>
        <p:nvSpPr>
          <p:cNvPr id="95235" name="Rectangle 2">
            <a:extLst>
              <a:ext uri="{FF2B5EF4-FFF2-40B4-BE49-F238E27FC236}">
                <a16:creationId xmlns:a16="http://schemas.microsoft.com/office/drawing/2014/main" id="{D7D29E9B-188A-4F90-9529-4DAF41411811}"/>
              </a:ext>
            </a:extLst>
          </p:cNvPr>
          <p:cNvSpPr>
            <a:spLocks noGrp="1" noRot="1" noChangeAspect="1" noChangeArrowheads="1" noTextEdit="1"/>
          </p:cNvSpPr>
          <p:nvPr>
            <p:ph type="sldImg"/>
          </p:nvPr>
        </p:nvSpPr>
        <p:spPr>
          <a:ln/>
        </p:spPr>
      </p:sp>
      <p:sp>
        <p:nvSpPr>
          <p:cNvPr id="95236" name="Rectangle 3">
            <a:extLst>
              <a:ext uri="{FF2B5EF4-FFF2-40B4-BE49-F238E27FC236}">
                <a16:creationId xmlns:a16="http://schemas.microsoft.com/office/drawing/2014/main" id="{881AAF4A-690A-4543-99C1-3C10A3CD4EE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AC45BF8E-64B1-447F-B49B-2997195F7565}"/>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856B0F56-7028-4FCC-AD88-FF4B26AA6C76}"/>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EC2D1086-3F28-496A-B85C-0F96666B8F74}"/>
              </a:ext>
            </a:extLst>
          </p:cNvPr>
          <p:cNvSpPr>
            <a:spLocks noGrp="1" noChangeArrowheads="1"/>
          </p:cNvSpPr>
          <p:nvPr>
            <p:ph type="sldNum" sz="quarter" idx="12"/>
          </p:nvPr>
        </p:nvSpPr>
        <p:spPr>
          <a:ln/>
        </p:spPr>
        <p:txBody>
          <a:bodyPr/>
          <a:lstStyle>
            <a:lvl1pPr>
              <a:defRPr/>
            </a:lvl1pPr>
          </a:lstStyle>
          <a:p>
            <a:pPr>
              <a:defRPr/>
            </a:pPr>
            <a:r>
              <a:rPr lang="sk-SK" altLang="sk-SK"/>
              <a:t>3-</a:t>
            </a:r>
            <a:fld id="{F8D18FAD-4F40-450E-8A30-6AEDCA2B77E0}" type="slidenum">
              <a:rPr lang="sk-SK" altLang="sk-SK" smtClean="0"/>
              <a:pPr>
                <a:defRPr/>
              </a:pPr>
              <a:t>‹#›</a:t>
            </a:fld>
            <a:endParaRPr lang="sk-SK" altLang="sk-SK"/>
          </a:p>
        </p:txBody>
      </p:sp>
    </p:spTree>
    <p:extLst>
      <p:ext uri="{BB962C8B-B14F-4D97-AF65-F5344CB8AC3E}">
        <p14:creationId xmlns:p14="http://schemas.microsoft.com/office/powerpoint/2010/main" val="1098439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2E0EEA52-E976-4E56-9695-1ED80117F5D9}"/>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E3A1AEBA-8D39-40BB-AE3D-D716CAB2D35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5BDF45EC-BD13-4BED-8789-1F45E6BAE770}"/>
              </a:ext>
            </a:extLst>
          </p:cNvPr>
          <p:cNvSpPr>
            <a:spLocks noGrp="1" noChangeArrowheads="1"/>
          </p:cNvSpPr>
          <p:nvPr>
            <p:ph type="sldNum" sz="quarter" idx="12"/>
          </p:nvPr>
        </p:nvSpPr>
        <p:spPr>
          <a:ln/>
        </p:spPr>
        <p:txBody>
          <a:bodyPr/>
          <a:lstStyle>
            <a:lvl1pPr>
              <a:defRPr/>
            </a:lvl1pPr>
          </a:lstStyle>
          <a:p>
            <a:pPr>
              <a:defRPr/>
            </a:pPr>
            <a:r>
              <a:rPr lang="sk-SK" altLang="sk-SK"/>
              <a:t>3-</a:t>
            </a:r>
            <a:fld id="{6C499734-CCA9-45EF-BE07-47179988B127}" type="slidenum">
              <a:rPr lang="sk-SK" altLang="sk-SK" smtClean="0"/>
              <a:pPr>
                <a:defRPr/>
              </a:pPr>
              <a:t>‹#›</a:t>
            </a:fld>
            <a:endParaRPr lang="sk-SK" altLang="sk-SK"/>
          </a:p>
        </p:txBody>
      </p:sp>
    </p:spTree>
    <p:extLst>
      <p:ext uri="{BB962C8B-B14F-4D97-AF65-F5344CB8AC3E}">
        <p14:creationId xmlns:p14="http://schemas.microsoft.com/office/powerpoint/2010/main" val="3883312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A890218F-FCFE-487F-92CC-46BC79909E81}"/>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5417BAC8-D04F-4F38-AFF8-9858032D334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94C22603-6456-49C7-A3F9-971955BC9B9A}"/>
              </a:ext>
            </a:extLst>
          </p:cNvPr>
          <p:cNvSpPr>
            <a:spLocks noGrp="1" noChangeArrowheads="1"/>
          </p:cNvSpPr>
          <p:nvPr>
            <p:ph type="sldNum" sz="quarter" idx="12"/>
          </p:nvPr>
        </p:nvSpPr>
        <p:spPr>
          <a:ln/>
        </p:spPr>
        <p:txBody>
          <a:bodyPr/>
          <a:lstStyle>
            <a:lvl1pPr>
              <a:defRPr/>
            </a:lvl1pPr>
          </a:lstStyle>
          <a:p>
            <a:pPr>
              <a:defRPr/>
            </a:pPr>
            <a:r>
              <a:rPr lang="sk-SK" altLang="sk-SK"/>
              <a:t>3-</a:t>
            </a:r>
            <a:fld id="{03BBFA00-B5A0-4865-AD6F-86BA719DF1DE}" type="slidenum">
              <a:rPr lang="sk-SK" altLang="sk-SK" smtClean="0"/>
              <a:pPr>
                <a:defRPr/>
              </a:pPr>
              <a:t>‹#›</a:t>
            </a:fld>
            <a:endParaRPr lang="sk-SK" altLang="sk-SK"/>
          </a:p>
        </p:txBody>
      </p:sp>
    </p:spTree>
    <p:extLst>
      <p:ext uri="{BB962C8B-B14F-4D97-AF65-F5344CB8AC3E}">
        <p14:creationId xmlns:p14="http://schemas.microsoft.com/office/powerpoint/2010/main" val="331087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FD3085C2-B282-4046-8749-04C42274ABC5}"/>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71AA60DB-1181-4106-9BB1-9353EBE12A3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2432F4CB-C845-462A-BDEA-33E28A45422B}"/>
              </a:ext>
            </a:extLst>
          </p:cNvPr>
          <p:cNvSpPr>
            <a:spLocks noGrp="1" noChangeArrowheads="1"/>
          </p:cNvSpPr>
          <p:nvPr>
            <p:ph type="sldNum" sz="quarter" idx="12"/>
          </p:nvPr>
        </p:nvSpPr>
        <p:spPr>
          <a:ln/>
        </p:spPr>
        <p:txBody>
          <a:bodyPr/>
          <a:lstStyle>
            <a:lvl1pPr>
              <a:defRPr/>
            </a:lvl1pPr>
          </a:lstStyle>
          <a:p>
            <a:pPr>
              <a:defRPr/>
            </a:pPr>
            <a:r>
              <a:rPr lang="sk-SK" altLang="sk-SK"/>
              <a:t>3-</a:t>
            </a:r>
            <a:fld id="{23ED6A5A-14AE-4780-8FC2-DBDC21EF6591}" type="slidenum">
              <a:rPr lang="sk-SK" altLang="sk-SK" smtClean="0"/>
              <a:pPr>
                <a:defRPr/>
              </a:pPr>
              <a:t>‹#›</a:t>
            </a:fld>
            <a:endParaRPr lang="sk-SK" altLang="sk-SK"/>
          </a:p>
        </p:txBody>
      </p:sp>
    </p:spTree>
    <p:extLst>
      <p:ext uri="{BB962C8B-B14F-4D97-AF65-F5344CB8AC3E}">
        <p14:creationId xmlns:p14="http://schemas.microsoft.com/office/powerpoint/2010/main" val="690582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07791A7D-8F67-42D5-A424-E3CD515FDD6C}"/>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D707A97B-93A6-4CD0-9281-BFC98EE6ACA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1F9F2064-1EA0-428D-958C-AE6D27A73ECE}"/>
              </a:ext>
            </a:extLst>
          </p:cNvPr>
          <p:cNvSpPr>
            <a:spLocks noGrp="1" noChangeArrowheads="1"/>
          </p:cNvSpPr>
          <p:nvPr>
            <p:ph type="sldNum" sz="quarter" idx="12"/>
          </p:nvPr>
        </p:nvSpPr>
        <p:spPr>
          <a:ln/>
        </p:spPr>
        <p:txBody>
          <a:bodyPr/>
          <a:lstStyle>
            <a:lvl1pPr>
              <a:defRPr/>
            </a:lvl1pPr>
          </a:lstStyle>
          <a:p>
            <a:pPr>
              <a:defRPr/>
            </a:pPr>
            <a:r>
              <a:rPr lang="sk-SK" altLang="sk-SK"/>
              <a:t>3-</a:t>
            </a:r>
            <a:fld id="{A022FD24-FA13-426C-B0E9-3109F8361836}" type="slidenum">
              <a:rPr lang="sk-SK" altLang="sk-SK" smtClean="0"/>
              <a:pPr>
                <a:defRPr/>
              </a:pPr>
              <a:t>‹#›</a:t>
            </a:fld>
            <a:endParaRPr lang="sk-SK" altLang="sk-SK"/>
          </a:p>
        </p:txBody>
      </p:sp>
    </p:spTree>
    <p:extLst>
      <p:ext uri="{BB962C8B-B14F-4D97-AF65-F5344CB8AC3E}">
        <p14:creationId xmlns:p14="http://schemas.microsoft.com/office/powerpoint/2010/main" val="31122696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C75414AF-E774-4E98-A374-9F4EAF644A4D}"/>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30DD2FBF-2A9B-4CC2-9B6F-606CAA7B1633}"/>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DE07ACFE-1601-4829-83B8-ADEA816A6903}"/>
              </a:ext>
            </a:extLst>
          </p:cNvPr>
          <p:cNvSpPr>
            <a:spLocks noGrp="1" noChangeArrowheads="1"/>
          </p:cNvSpPr>
          <p:nvPr>
            <p:ph type="sldNum" sz="quarter" idx="12"/>
          </p:nvPr>
        </p:nvSpPr>
        <p:spPr>
          <a:ln/>
        </p:spPr>
        <p:txBody>
          <a:bodyPr/>
          <a:lstStyle>
            <a:lvl1pPr>
              <a:defRPr/>
            </a:lvl1pPr>
          </a:lstStyle>
          <a:p>
            <a:pPr>
              <a:defRPr/>
            </a:pPr>
            <a:r>
              <a:rPr lang="sk-SK" altLang="sk-SK"/>
              <a:t>3-</a:t>
            </a:r>
            <a:fld id="{B11DC593-976A-40BA-BDD3-5CF155B0DD29}" type="slidenum">
              <a:rPr lang="sk-SK" altLang="sk-SK" smtClean="0"/>
              <a:pPr>
                <a:defRPr/>
              </a:pPr>
              <a:t>‹#›</a:t>
            </a:fld>
            <a:endParaRPr lang="sk-SK" altLang="sk-SK"/>
          </a:p>
        </p:txBody>
      </p:sp>
    </p:spTree>
    <p:extLst>
      <p:ext uri="{BB962C8B-B14F-4D97-AF65-F5344CB8AC3E}">
        <p14:creationId xmlns:p14="http://schemas.microsoft.com/office/powerpoint/2010/main" val="1899187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3D2E318-5584-4873-ADF8-ADB5F525F1D0}"/>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AB1036CF-EBCA-4666-BAC7-64BEBC3FD95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9326255F-1E12-44BC-A109-F579C45C991D}"/>
              </a:ext>
            </a:extLst>
          </p:cNvPr>
          <p:cNvSpPr>
            <a:spLocks noGrp="1" noChangeArrowheads="1"/>
          </p:cNvSpPr>
          <p:nvPr>
            <p:ph type="sldNum" sz="quarter" idx="12"/>
          </p:nvPr>
        </p:nvSpPr>
        <p:spPr>
          <a:ln/>
        </p:spPr>
        <p:txBody>
          <a:bodyPr/>
          <a:lstStyle>
            <a:lvl1pPr>
              <a:defRPr/>
            </a:lvl1pPr>
          </a:lstStyle>
          <a:p>
            <a:pPr>
              <a:defRPr/>
            </a:pPr>
            <a:r>
              <a:rPr lang="sk-SK" altLang="sk-SK"/>
              <a:t>3-</a:t>
            </a:r>
            <a:fld id="{6C745DC9-A96C-48FA-97EC-F35E12F29C4C}" type="slidenum">
              <a:rPr lang="sk-SK" altLang="sk-SK" smtClean="0"/>
              <a:pPr>
                <a:defRPr/>
              </a:pPr>
              <a:t>‹#›</a:t>
            </a:fld>
            <a:endParaRPr lang="sk-SK" altLang="sk-SK"/>
          </a:p>
        </p:txBody>
      </p:sp>
    </p:spTree>
    <p:extLst>
      <p:ext uri="{BB962C8B-B14F-4D97-AF65-F5344CB8AC3E}">
        <p14:creationId xmlns:p14="http://schemas.microsoft.com/office/powerpoint/2010/main" val="3586468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593D9FEE-49B9-4758-A585-0DC2878AEDB8}"/>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1311F3A4-437D-4B5F-ABCA-CE2CD6CF789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C3DBA687-C35E-4947-B391-9E7F94345F41}"/>
              </a:ext>
            </a:extLst>
          </p:cNvPr>
          <p:cNvSpPr>
            <a:spLocks noGrp="1" noChangeArrowheads="1"/>
          </p:cNvSpPr>
          <p:nvPr>
            <p:ph type="sldNum" sz="quarter" idx="12"/>
          </p:nvPr>
        </p:nvSpPr>
        <p:spPr>
          <a:ln/>
        </p:spPr>
        <p:txBody>
          <a:bodyPr/>
          <a:lstStyle>
            <a:lvl1pPr>
              <a:defRPr/>
            </a:lvl1pPr>
          </a:lstStyle>
          <a:p>
            <a:pPr>
              <a:defRPr/>
            </a:pPr>
            <a:r>
              <a:rPr lang="sk-SK" altLang="sk-SK"/>
              <a:t>3-</a:t>
            </a:r>
            <a:fld id="{B7895ADB-9DD5-49A0-80AD-D6D08E7717B4}" type="slidenum">
              <a:rPr lang="sk-SK" altLang="sk-SK" smtClean="0"/>
              <a:pPr>
                <a:defRPr/>
              </a:pPr>
              <a:t>‹#›</a:t>
            </a:fld>
            <a:endParaRPr lang="sk-SK" altLang="sk-SK"/>
          </a:p>
        </p:txBody>
      </p:sp>
    </p:spTree>
    <p:extLst>
      <p:ext uri="{BB962C8B-B14F-4D97-AF65-F5344CB8AC3E}">
        <p14:creationId xmlns:p14="http://schemas.microsoft.com/office/powerpoint/2010/main" val="2356553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BC23FCE6-815C-4999-A7BE-660B879C0412}"/>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9E1B1E1C-A858-4E5C-9233-088B124C4016}"/>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1F8CFE9B-9DC7-4359-A9D7-B09455EDE242}"/>
              </a:ext>
            </a:extLst>
          </p:cNvPr>
          <p:cNvSpPr>
            <a:spLocks noGrp="1" noChangeArrowheads="1"/>
          </p:cNvSpPr>
          <p:nvPr>
            <p:ph type="sldNum" sz="quarter" idx="12"/>
          </p:nvPr>
        </p:nvSpPr>
        <p:spPr>
          <a:ln/>
        </p:spPr>
        <p:txBody>
          <a:bodyPr/>
          <a:lstStyle>
            <a:lvl1pPr>
              <a:defRPr/>
            </a:lvl1pPr>
          </a:lstStyle>
          <a:p>
            <a:pPr>
              <a:defRPr/>
            </a:pPr>
            <a:r>
              <a:rPr lang="sk-SK" altLang="sk-SK"/>
              <a:t>3-</a:t>
            </a:r>
            <a:fld id="{55E8BB4C-CC45-4504-874E-BCCEA947DA88}" type="slidenum">
              <a:rPr lang="sk-SK" altLang="sk-SK" smtClean="0"/>
              <a:pPr>
                <a:defRPr/>
              </a:pPr>
              <a:t>‹#›</a:t>
            </a:fld>
            <a:endParaRPr lang="sk-SK" altLang="sk-SK"/>
          </a:p>
        </p:txBody>
      </p:sp>
    </p:spTree>
    <p:extLst>
      <p:ext uri="{BB962C8B-B14F-4D97-AF65-F5344CB8AC3E}">
        <p14:creationId xmlns:p14="http://schemas.microsoft.com/office/powerpoint/2010/main" val="2888522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90A15C33-8ABB-4658-BE1D-4E43EE5F1C37}"/>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CC0C8769-47E6-44AC-8CDF-EBD844F60D6D}"/>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26BF2DDF-D100-474B-BE90-5F07B6A0D4FE}"/>
              </a:ext>
            </a:extLst>
          </p:cNvPr>
          <p:cNvSpPr>
            <a:spLocks noGrp="1" noChangeArrowheads="1"/>
          </p:cNvSpPr>
          <p:nvPr>
            <p:ph type="sldNum" sz="quarter" idx="12"/>
          </p:nvPr>
        </p:nvSpPr>
        <p:spPr>
          <a:ln/>
        </p:spPr>
        <p:txBody>
          <a:bodyPr/>
          <a:lstStyle>
            <a:lvl1pPr>
              <a:defRPr/>
            </a:lvl1pPr>
          </a:lstStyle>
          <a:p>
            <a:pPr>
              <a:defRPr/>
            </a:pPr>
            <a:r>
              <a:rPr lang="sk-SK" altLang="sk-SK"/>
              <a:t>3-</a:t>
            </a:r>
            <a:fld id="{BFD81DE2-F160-4962-9A7C-5BD04034DE80}" type="slidenum">
              <a:rPr lang="sk-SK" altLang="sk-SK" smtClean="0"/>
              <a:pPr>
                <a:defRPr/>
              </a:pPr>
              <a:t>‹#›</a:t>
            </a:fld>
            <a:endParaRPr lang="sk-SK" altLang="sk-SK"/>
          </a:p>
        </p:txBody>
      </p:sp>
    </p:spTree>
    <p:extLst>
      <p:ext uri="{BB962C8B-B14F-4D97-AF65-F5344CB8AC3E}">
        <p14:creationId xmlns:p14="http://schemas.microsoft.com/office/powerpoint/2010/main" val="148664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CE224905-2E94-4124-9F17-4F98B7B41BAA}"/>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236DE235-8DBC-4B4E-B049-84944F66883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3B3112FF-C2CA-4D04-A666-50EDDDEA10EC}"/>
              </a:ext>
            </a:extLst>
          </p:cNvPr>
          <p:cNvSpPr>
            <a:spLocks noGrp="1" noChangeArrowheads="1"/>
          </p:cNvSpPr>
          <p:nvPr>
            <p:ph type="sldNum" sz="quarter" idx="12"/>
          </p:nvPr>
        </p:nvSpPr>
        <p:spPr>
          <a:ln/>
        </p:spPr>
        <p:txBody>
          <a:bodyPr/>
          <a:lstStyle>
            <a:lvl1pPr>
              <a:defRPr/>
            </a:lvl1pPr>
          </a:lstStyle>
          <a:p>
            <a:pPr>
              <a:defRPr/>
            </a:pPr>
            <a:r>
              <a:rPr lang="sk-SK" altLang="sk-SK"/>
              <a:t>3-</a:t>
            </a:r>
            <a:fld id="{F5F2B56D-2FB8-4096-A648-B3F04D8F47D7}" type="slidenum">
              <a:rPr lang="sk-SK" altLang="sk-SK" smtClean="0"/>
              <a:pPr>
                <a:defRPr/>
              </a:pPr>
              <a:t>‹#›</a:t>
            </a:fld>
            <a:endParaRPr lang="sk-SK" altLang="sk-SK"/>
          </a:p>
        </p:txBody>
      </p:sp>
    </p:spTree>
    <p:extLst>
      <p:ext uri="{BB962C8B-B14F-4D97-AF65-F5344CB8AC3E}">
        <p14:creationId xmlns:p14="http://schemas.microsoft.com/office/powerpoint/2010/main" val="4218892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D9FD2A9-FAC1-45F5-8880-B87C4871E18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5F813259-828D-44D3-96D5-9731D6B3F6E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552964" name="Rectangle 4">
            <a:extLst>
              <a:ext uri="{FF2B5EF4-FFF2-40B4-BE49-F238E27FC236}">
                <a16:creationId xmlns:a16="http://schemas.microsoft.com/office/drawing/2014/main" id="{E6A0833C-0352-4C99-9FDB-E3B8FD9E3C0E}"/>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sk-SK"/>
          </a:p>
        </p:txBody>
      </p:sp>
      <p:sp>
        <p:nvSpPr>
          <p:cNvPr id="552965" name="Rectangle 5">
            <a:extLst>
              <a:ext uri="{FF2B5EF4-FFF2-40B4-BE49-F238E27FC236}">
                <a16:creationId xmlns:a16="http://schemas.microsoft.com/office/drawing/2014/main" id="{8A315C8D-EE81-4743-A0CD-5DED4B52DDD1}"/>
              </a:ext>
            </a:extLst>
          </p:cNvPr>
          <p:cNvSpPr>
            <a:spLocks noGrp="1" noChangeArrowheads="1"/>
          </p:cNvSpPr>
          <p:nvPr>
            <p:ph type="ftr" sz="quarter" idx="3"/>
          </p:nvPr>
        </p:nvSpPr>
        <p:spPr bwMode="auto">
          <a:xfrm>
            <a:off x="3132138" y="6237288"/>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r>
              <a:rPr lang="sk-SK"/>
              <a:t>Princípy účtovníctva</a:t>
            </a:r>
          </a:p>
        </p:txBody>
      </p:sp>
      <p:sp>
        <p:nvSpPr>
          <p:cNvPr id="552966" name="Rectangle 6">
            <a:extLst>
              <a:ext uri="{FF2B5EF4-FFF2-40B4-BE49-F238E27FC236}">
                <a16:creationId xmlns:a16="http://schemas.microsoft.com/office/drawing/2014/main" id="{E39753AB-5526-454A-87C2-EB4A55FADECB}"/>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r>
              <a:rPr lang="sk-SK" altLang="sk-SK"/>
              <a:t>3-</a:t>
            </a:r>
            <a:fld id="{2EA6988C-E8CB-4C79-A6EE-8AF8E3920010}" type="slidenum">
              <a:rPr lang="sk-SK" altLang="sk-SK" smtClean="0"/>
              <a:pPr>
                <a:defRPr/>
              </a:pPr>
              <a:t>‹#›</a:t>
            </a:fld>
            <a:endParaRPr lang="sk-SK" altLang="sk-SK"/>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hf hd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7.em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8.e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9.emf"/></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notesSlide" Target="../notesSlides/notesSlide38.xml"/><Relationship Id="rId1" Type="http://schemas.openxmlformats.org/officeDocument/2006/relationships/slideLayout" Target="../slideLayouts/slideLayout6.xml"/><Relationship Id="rId4" Type="http://schemas.openxmlformats.org/officeDocument/2006/relationships/image" Target="../media/image12.emf"/></Relationships>
</file>

<file path=ppt/slides/_rels/slide3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notesSlide" Target="../notesSlides/notesSlide41.xml"/><Relationship Id="rId1" Type="http://schemas.openxmlformats.org/officeDocument/2006/relationships/slideLayout" Target="../slideLayouts/slideLayout6.xml"/><Relationship Id="rId4" Type="http://schemas.openxmlformats.org/officeDocument/2006/relationships/image" Target="../media/image16.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notesSlide" Target="../notesSlides/notesSlide42.xml"/><Relationship Id="rId1" Type="http://schemas.openxmlformats.org/officeDocument/2006/relationships/slideLayout" Target="../slideLayouts/slideLayout6.xml"/><Relationship Id="rId4" Type="http://schemas.openxmlformats.org/officeDocument/2006/relationships/image" Target="../media/image17.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18.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Zástupný symbol päty 4">
            <a:extLst>
              <a:ext uri="{FF2B5EF4-FFF2-40B4-BE49-F238E27FC236}">
                <a16:creationId xmlns:a16="http://schemas.microsoft.com/office/drawing/2014/main" id="{00F2E2F6-BD40-4E9A-83CD-048DFC5B587C}"/>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4099" name="Zástupný symbol čísla snímky 5">
            <a:extLst>
              <a:ext uri="{FF2B5EF4-FFF2-40B4-BE49-F238E27FC236}">
                <a16:creationId xmlns:a16="http://schemas.microsoft.com/office/drawing/2014/main" id="{43623A6A-E99B-46B4-B15D-081C2E0637E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C346C465-5BFD-4830-80BF-292ECEA44BB1}" type="slidenum">
              <a:rPr lang="sk-SK" altLang="en-US" sz="1400" smtClean="0"/>
              <a:pPr>
                <a:spcBef>
                  <a:spcPct val="0"/>
                </a:spcBef>
                <a:buFontTx/>
                <a:buNone/>
              </a:pPr>
              <a:t>1</a:t>
            </a:fld>
            <a:endParaRPr lang="sk-SK" altLang="en-US" sz="1400"/>
          </a:p>
        </p:txBody>
      </p:sp>
      <p:sp>
        <p:nvSpPr>
          <p:cNvPr id="4100" name="Rectangle 2">
            <a:extLst>
              <a:ext uri="{FF2B5EF4-FFF2-40B4-BE49-F238E27FC236}">
                <a16:creationId xmlns:a16="http://schemas.microsoft.com/office/drawing/2014/main" id="{BA14BA39-2001-43D2-8F8A-0F25F9A19881}"/>
              </a:ext>
            </a:extLst>
          </p:cNvPr>
          <p:cNvSpPr>
            <a:spLocks noGrp="1" noChangeArrowheads="1"/>
          </p:cNvSpPr>
          <p:nvPr>
            <p:ph type="ctrTitle"/>
          </p:nvPr>
        </p:nvSpPr>
        <p:spPr/>
        <p:txBody>
          <a:bodyPr/>
          <a:lstStyle/>
          <a:p>
            <a:pPr eaLnBrk="1" hangingPunct="1"/>
            <a:r>
              <a:rPr lang="sk-SK" altLang="en-US" sz="3200" b="1">
                <a:solidFill>
                  <a:srgbClr val="3D1FD3"/>
                </a:solidFill>
              </a:rPr>
              <a:t>Kapitola</a:t>
            </a:r>
            <a:r>
              <a:rPr lang="en-GB" altLang="en-US" sz="3200" b="1">
                <a:solidFill>
                  <a:srgbClr val="3D1FD3"/>
                </a:solidFill>
              </a:rPr>
              <a:t> </a:t>
            </a:r>
            <a:r>
              <a:rPr lang="sk-SK" altLang="en-US" sz="3200" b="1">
                <a:solidFill>
                  <a:srgbClr val="3D1FD3"/>
                </a:solidFill>
              </a:rPr>
              <a:t>3</a:t>
            </a:r>
            <a:br>
              <a:rPr lang="en-GB" altLang="en-US" sz="3200" b="1">
                <a:solidFill>
                  <a:srgbClr val="3D1FD3"/>
                </a:solidFill>
              </a:rPr>
            </a:br>
            <a:r>
              <a:rPr lang="en-GB" altLang="en-US" sz="3200" b="1">
                <a:solidFill>
                  <a:srgbClr val="3D1FD3"/>
                </a:solidFill>
              </a:rPr>
              <a:t> </a:t>
            </a:r>
            <a:r>
              <a:rPr lang="sk-SK" altLang="en-US" sz="3200" b="1">
                <a:solidFill>
                  <a:srgbClr val="3D1FD3"/>
                </a:solidFill>
              </a:rPr>
              <a:t>Prezentácia finančných výkazov</a:t>
            </a:r>
            <a:endParaRPr lang="en-US" altLang="en-US" sz="3200" b="1">
              <a:solidFill>
                <a:srgbClr val="3D1FD3"/>
              </a:solidFill>
            </a:endParaRPr>
          </a:p>
        </p:txBody>
      </p:sp>
      <p:sp>
        <p:nvSpPr>
          <p:cNvPr id="4101" name="Rectangle 3">
            <a:extLst>
              <a:ext uri="{FF2B5EF4-FFF2-40B4-BE49-F238E27FC236}">
                <a16:creationId xmlns:a16="http://schemas.microsoft.com/office/drawing/2014/main" id="{3A43CC84-5F72-4456-9EFE-10E9E99F755B}"/>
              </a:ext>
            </a:extLst>
          </p:cNvPr>
          <p:cNvSpPr>
            <a:spLocks noGrp="1" noChangeArrowheads="1"/>
          </p:cNvSpPr>
          <p:nvPr>
            <p:ph type="subTitle" idx="1"/>
          </p:nvPr>
        </p:nvSpPr>
        <p:spPr/>
        <p:txBody>
          <a:bodyPr/>
          <a:lstStyle/>
          <a:p>
            <a:pPr eaLnBrk="1" hangingPunct="1"/>
            <a:endParaRPr lang="sk-SK"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Zástupný symbol päty 4">
            <a:extLst>
              <a:ext uri="{FF2B5EF4-FFF2-40B4-BE49-F238E27FC236}">
                <a16:creationId xmlns:a16="http://schemas.microsoft.com/office/drawing/2014/main" id="{C63E5A21-7AEE-4660-A3F3-CA9B241A884F}"/>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6147" name="Zástupný symbol čísla snímky 5">
            <a:extLst>
              <a:ext uri="{FF2B5EF4-FFF2-40B4-BE49-F238E27FC236}">
                <a16:creationId xmlns:a16="http://schemas.microsoft.com/office/drawing/2014/main" id="{DEF765F3-B3A0-411B-9BE4-3E872E33976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85C9E273-E060-44F9-975C-F58D28A0E367}" type="slidenum">
              <a:rPr lang="sk-SK" altLang="en-US" sz="1400" smtClean="0"/>
              <a:pPr>
                <a:spcBef>
                  <a:spcPct val="0"/>
                </a:spcBef>
                <a:buFontTx/>
                <a:buNone/>
              </a:pPr>
              <a:t>2</a:t>
            </a:fld>
            <a:endParaRPr lang="sk-SK" altLang="en-US" sz="1400"/>
          </a:p>
        </p:txBody>
      </p:sp>
      <p:sp>
        <p:nvSpPr>
          <p:cNvPr id="6148" name="Rectangle 2">
            <a:extLst>
              <a:ext uri="{FF2B5EF4-FFF2-40B4-BE49-F238E27FC236}">
                <a16:creationId xmlns:a16="http://schemas.microsoft.com/office/drawing/2014/main" id="{73D2FD36-2E31-4CF6-9098-04D04C668D7E}"/>
              </a:ext>
            </a:extLst>
          </p:cNvPr>
          <p:cNvSpPr>
            <a:spLocks noGrp="1" noChangeArrowheads="1"/>
          </p:cNvSpPr>
          <p:nvPr>
            <p:ph type="title"/>
          </p:nvPr>
        </p:nvSpPr>
        <p:spPr/>
        <p:txBody>
          <a:bodyPr/>
          <a:lstStyle/>
          <a:p>
            <a:pPr eaLnBrk="1" hangingPunct="1"/>
            <a:r>
              <a:rPr lang="sk-SK" altLang="en-US" sz="3200" b="1">
                <a:solidFill>
                  <a:srgbClr val="3D1FD3"/>
                </a:solidFill>
              </a:rPr>
              <a:t>Hlavné témy</a:t>
            </a:r>
            <a:endParaRPr lang="en-US" altLang="en-US" sz="3200" b="1">
              <a:solidFill>
                <a:srgbClr val="3D1FD3"/>
              </a:solidFill>
            </a:endParaRPr>
          </a:p>
        </p:txBody>
      </p:sp>
      <p:sp>
        <p:nvSpPr>
          <p:cNvPr id="6149" name="Rectangle 3">
            <a:extLst>
              <a:ext uri="{FF2B5EF4-FFF2-40B4-BE49-F238E27FC236}">
                <a16:creationId xmlns:a16="http://schemas.microsoft.com/office/drawing/2014/main" id="{A3A398BB-DF6F-4118-99DB-5B5B5CA87CA1}"/>
              </a:ext>
            </a:extLst>
          </p:cNvPr>
          <p:cNvSpPr>
            <a:spLocks noGrp="1" noChangeArrowheads="1"/>
          </p:cNvSpPr>
          <p:nvPr>
            <p:ph type="body" idx="1"/>
          </p:nvPr>
        </p:nvSpPr>
        <p:spPr/>
        <p:txBody>
          <a:bodyPr/>
          <a:lstStyle/>
          <a:p>
            <a:pPr eaLnBrk="1" hangingPunct="1"/>
            <a:r>
              <a:rPr lang="sk-SK" altLang="en-US" sz="2400"/>
              <a:t>Súvaha</a:t>
            </a:r>
            <a:endParaRPr lang="en-US" altLang="en-US" sz="2400"/>
          </a:p>
          <a:p>
            <a:pPr eaLnBrk="1" hangingPunct="1"/>
            <a:r>
              <a:rPr lang="sk-SK" altLang="en-US" sz="2400"/>
              <a:t>Výkaz ziskov a strát</a:t>
            </a:r>
            <a:endParaRPr lang="en-US" altLang="en-US" sz="2400"/>
          </a:p>
          <a:p>
            <a:pPr eaLnBrk="1" hangingPunct="1"/>
            <a:r>
              <a:rPr lang="sk-SK" altLang="en-US" sz="2400"/>
              <a:t>Poznámky k finančným výkazom</a:t>
            </a:r>
            <a:endParaRPr lang="en-US" altLang="en-US" sz="2400"/>
          </a:p>
          <a:p>
            <a:pPr eaLnBrk="1" hangingPunct="1"/>
            <a:r>
              <a:rPr lang="sk-SK" altLang="en-US" sz="2400"/>
              <a:t>Výkaz peňažných tokov</a:t>
            </a:r>
            <a:endParaRPr lang="en-US" altLang="en-US" sz="2400"/>
          </a:p>
          <a:p>
            <a:pPr eaLnBrk="1" hangingPunct="1"/>
            <a:r>
              <a:rPr lang="sk-SK" altLang="en-US" sz="2400"/>
              <a:t>Výročná správa</a:t>
            </a:r>
            <a:endParaRPr lang="en-US" altLang="en-US" sz="2400"/>
          </a:p>
          <a:p>
            <a:pPr eaLnBrk="1" hangingPunct="1"/>
            <a:r>
              <a:rPr lang="en-US" altLang="en-US" sz="2400"/>
              <a:t>Termino</a:t>
            </a:r>
            <a:r>
              <a:rPr lang="sk-SK" altLang="en-US" sz="2400"/>
              <a:t>lógia</a:t>
            </a:r>
            <a:endParaRPr lang="en-US" altLang="en-US" sz="24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Zástupný symbol päty 4">
            <a:extLst>
              <a:ext uri="{FF2B5EF4-FFF2-40B4-BE49-F238E27FC236}">
                <a16:creationId xmlns:a16="http://schemas.microsoft.com/office/drawing/2014/main" id="{A41C41B6-252C-4062-98F0-417C85A37469}"/>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8195" name="Zástupný symbol čísla snímky 5">
            <a:extLst>
              <a:ext uri="{FF2B5EF4-FFF2-40B4-BE49-F238E27FC236}">
                <a16:creationId xmlns:a16="http://schemas.microsoft.com/office/drawing/2014/main" id="{4003A952-62BB-4E3D-AF72-B1A950A313D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45928B8B-8DF9-4636-A2AD-6D4C6EBB885D}" type="slidenum">
              <a:rPr lang="sk-SK" altLang="en-US" sz="1400" smtClean="0"/>
              <a:pPr>
                <a:spcBef>
                  <a:spcPct val="0"/>
                </a:spcBef>
                <a:buFontTx/>
                <a:buNone/>
              </a:pPr>
              <a:t>3</a:t>
            </a:fld>
            <a:endParaRPr lang="sk-SK" altLang="en-US" sz="1400"/>
          </a:p>
        </p:txBody>
      </p:sp>
      <p:sp>
        <p:nvSpPr>
          <p:cNvPr id="8196" name="Rectangle 2">
            <a:extLst>
              <a:ext uri="{FF2B5EF4-FFF2-40B4-BE49-F238E27FC236}">
                <a16:creationId xmlns:a16="http://schemas.microsoft.com/office/drawing/2014/main" id="{F5660498-018A-4A65-9B4B-18E8B5468FDC}"/>
              </a:ext>
            </a:extLst>
          </p:cNvPr>
          <p:cNvSpPr>
            <a:spLocks noGrp="1" noChangeArrowheads="1"/>
          </p:cNvSpPr>
          <p:nvPr>
            <p:ph type="title"/>
          </p:nvPr>
        </p:nvSpPr>
        <p:spPr>
          <a:xfrm>
            <a:off x="457200" y="260350"/>
            <a:ext cx="8229600" cy="706438"/>
          </a:xfrm>
        </p:spPr>
        <p:txBody>
          <a:bodyPr/>
          <a:lstStyle/>
          <a:p>
            <a:pPr eaLnBrk="1" hangingPunct="1"/>
            <a:r>
              <a:rPr lang="sk-SK" altLang="en-US" sz="3200" b="1">
                <a:solidFill>
                  <a:srgbClr val="3D1FD3"/>
                </a:solidFill>
              </a:rPr>
              <a:t>Úplný súbor finančných výkazov</a:t>
            </a:r>
          </a:p>
        </p:txBody>
      </p:sp>
      <p:sp>
        <p:nvSpPr>
          <p:cNvPr id="8197" name="Rectangle 3">
            <a:extLst>
              <a:ext uri="{FF2B5EF4-FFF2-40B4-BE49-F238E27FC236}">
                <a16:creationId xmlns:a16="http://schemas.microsoft.com/office/drawing/2014/main" id="{8AB720D1-79BE-48C4-9C86-A5B40CBA2BAC}"/>
              </a:ext>
            </a:extLst>
          </p:cNvPr>
          <p:cNvSpPr>
            <a:spLocks noGrp="1" noChangeArrowheads="1"/>
          </p:cNvSpPr>
          <p:nvPr>
            <p:ph type="body" idx="1"/>
          </p:nvPr>
        </p:nvSpPr>
        <p:spPr>
          <a:xfrm>
            <a:off x="457200" y="1052513"/>
            <a:ext cx="8229600" cy="4857750"/>
          </a:xfrm>
        </p:spPr>
        <p:txBody>
          <a:bodyPr/>
          <a:lstStyle/>
          <a:p>
            <a:pPr eaLnBrk="1" hangingPunct="1">
              <a:lnSpc>
                <a:spcPct val="90000"/>
              </a:lnSpc>
            </a:pPr>
            <a:r>
              <a:rPr lang="sk-SK" altLang="en-US" sz="2400"/>
              <a:t>Podľa IAS 1 úplný súbor finančných výkazov (financial statements) („úplná účtovná závierka“) zahŕňa:</a:t>
            </a:r>
          </a:p>
          <a:p>
            <a:pPr lvl="1" eaLnBrk="1" hangingPunct="1">
              <a:lnSpc>
                <a:spcPct val="90000"/>
              </a:lnSpc>
            </a:pPr>
            <a:r>
              <a:rPr lang="sk-SK" altLang="en-US" sz="2000"/>
              <a:t>súvahu (balance sheet)</a:t>
            </a:r>
          </a:p>
          <a:p>
            <a:pPr lvl="1" eaLnBrk="1" hangingPunct="1">
              <a:lnSpc>
                <a:spcPct val="90000"/>
              </a:lnSpc>
            </a:pPr>
            <a:r>
              <a:rPr lang="sk-SK" altLang="en-US" sz="2000"/>
              <a:t>výkaz ziskov a strát (income statement)</a:t>
            </a:r>
          </a:p>
          <a:p>
            <a:pPr lvl="1" eaLnBrk="1" hangingPunct="1">
              <a:lnSpc>
                <a:spcPct val="90000"/>
              </a:lnSpc>
            </a:pPr>
            <a:r>
              <a:rPr lang="sk-SK" altLang="en-US" sz="2000"/>
              <a:t>výkaz zmien vlastného imania (a statement of changes in equity)</a:t>
            </a:r>
          </a:p>
          <a:p>
            <a:pPr lvl="1" eaLnBrk="1" hangingPunct="1">
              <a:lnSpc>
                <a:spcPct val="90000"/>
              </a:lnSpc>
            </a:pPr>
            <a:r>
              <a:rPr lang="sk-SK" altLang="en-US" sz="2000"/>
              <a:t>výkaz peňažných tokov (cash flow statement)</a:t>
            </a:r>
          </a:p>
          <a:p>
            <a:pPr lvl="1" eaLnBrk="1" hangingPunct="1">
              <a:lnSpc>
                <a:spcPct val="90000"/>
              </a:lnSpc>
            </a:pPr>
            <a:r>
              <a:rPr lang="sk-SK" altLang="en-US" sz="2000"/>
              <a:t>poznámky obsahujúce prehľad významných účtovných postupov a iné vysvetľujúce poznámky</a:t>
            </a:r>
          </a:p>
          <a:p>
            <a:pPr eaLnBrk="1" hangingPunct="1">
              <a:lnSpc>
                <a:spcPct val="90000"/>
              </a:lnSpc>
            </a:pPr>
            <a:endParaRPr lang="sk-SK" altLang="en-US" sz="2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Zástupný symbol päty 4">
            <a:extLst>
              <a:ext uri="{FF2B5EF4-FFF2-40B4-BE49-F238E27FC236}">
                <a16:creationId xmlns:a16="http://schemas.microsoft.com/office/drawing/2014/main" id="{AD70FE1B-37A9-417C-B994-6E73B2F3194E}"/>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10243" name="Zástupný symbol čísla snímky 5">
            <a:extLst>
              <a:ext uri="{FF2B5EF4-FFF2-40B4-BE49-F238E27FC236}">
                <a16:creationId xmlns:a16="http://schemas.microsoft.com/office/drawing/2014/main" id="{B193E533-402E-4C4B-B785-9AF89881555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44476858-3E6A-49AD-852B-AF39FF9D98F3}" type="slidenum">
              <a:rPr lang="sk-SK" altLang="en-US" sz="1400" smtClean="0"/>
              <a:pPr>
                <a:spcBef>
                  <a:spcPct val="0"/>
                </a:spcBef>
                <a:buFontTx/>
                <a:buNone/>
              </a:pPr>
              <a:t>4</a:t>
            </a:fld>
            <a:endParaRPr lang="sk-SK" altLang="en-US" sz="1400"/>
          </a:p>
        </p:txBody>
      </p:sp>
      <p:sp>
        <p:nvSpPr>
          <p:cNvPr id="10244" name="Rectangle 2">
            <a:extLst>
              <a:ext uri="{FF2B5EF4-FFF2-40B4-BE49-F238E27FC236}">
                <a16:creationId xmlns:a16="http://schemas.microsoft.com/office/drawing/2014/main" id="{CEEEFBF3-940B-4650-9EC3-4786A79A05FF}"/>
              </a:ext>
            </a:extLst>
          </p:cNvPr>
          <p:cNvSpPr>
            <a:spLocks noGrp="1" noChangeArrowheads="1"/>
          </p:cNvSpPr>
          <p:nvPr>
            <p:ph type="title"/>
          </p:nvPr>
        </p:nvSpPr>
        <p:spPr>
          <a:xfrm>
            <a:off x="468313" y="115888"/>
            <a:ext cx="8229600" cy="633412"/>
          </a:xfrm>
        </p:spPr>
        <p:txBody>
          <a:bodyPr/>
          <a:lstStyle/>
          <a:p>
            <a:pPr eaLnBrk="1" hangingPunct="1"/>
            <a:r>
              <a:rPr lang="sk-SK" altLang="en-US" sz="3200" b="1">
                <a:solidFill>
                  <a:srgbClr val="3D1FD3"/>
                </a:solidFill>
              </a:rPr>
              <a:t>Prezentácia finančných výkazov</a:t>
            </a:r>
          </a:p>
        </p:txBody>
      </p:sp>
      <p:sp>
        <p:nvSpPr>
          <p:cNvPr id="10245" name="Rectangle 3">
            <a:extLst>
              <a:ext uri="{FF2B5EF4-FFF2-40B4-BE49-F238E27FC236}">
                <a16:creationId xmlns:a16="http://schemas.microsoft.com/office/drawing/2014/main" id="{3907D258-9391-4DEB-8D2B-F3F7BE95536E}"/>
              </a:ext>
            </a:extLst>
          </p:cNvPr>
          <p:cNvSpPr>
            <a:spLocks noGrp="1" noChangeArrowheads="1"/>
          </p:cNvSpPr>
          <p:nvPr>
            <p:ph type="body" idx="1"/>
          </p:nvPr>
        </p:nvSpPr>
        <p:spPr>
          <a:xfrm>
            <a:off x="457200" y="836613"/>
            <a:ext cx="8229600" cy="5289550"/>
          </a:xfrm>
        </p:spPr>
        <p:txBody>
          <a:bodyPr/>
          <a:lstStyle/>
          <a:p>
            <a:pPr eaLnBrk="1" hangingPunct="1">
              <a:lnSpc>
                <a:spcPct val="80000"/>
              </a:lnSpc>
            </a:pPr>
            <a:r>
              <a:rPr lang="sk-SK" altLang="en-US" sz="2400"/>
              <a:t>Možnosť porovnania finančnej situácie firiem je pre používateľov účtovných informácií podstatná. Ale od ľahkej porovnateľnosti sme dnes ešte veľmi vzdialení</a:t>
            </a:r>
          </a:p>
          <a:p>
            <a:pPr eaLnBrk="1" hangingPunct="1">
              <a:lnSpc>
                <a:spcPct val="80000"/>
              </a:lnSpc>
            </a:pPr>
            <a:r>
              <a:rPr lang="sk-SK" altLang="en-US" sz="2400"/>
              <a:t>Mnohé krajiny podporujú, požadujú alebo pripúšťajú viacero spôsobov prezentácie základných finančných výkazov</a:t>
            </a:r>
          </a:p>
          <a:p>
            <a:pPr eaLnBrk="1" hangingPunct="1">
              <a:lnSpc>
                <a:spcPct val="80000"/>
              </a:lnSpc>
            </a:pPr>
            <a:r>
              <a:rPr lang="sk-SK" altLang="en-US" sz="2400"/>
              <a:t>Každá prezentácia vychádza z istej vízie modelu podnikania, ktorú majú finančné výkazy popísať alebo zdôrazniť</a:t>
            </a:r>
          </a:p>
          <a:p>
            <a:pPr eaLnBrk="1" hangingPunct="1">
              <a:lnSpc>
                <a:spcPct val="80000"/>
              </a:lnSpc>
            </a:pPr>
            <a:r>
              <a:rPr lang="sk-SK" altLang="en-US" sz="2400"/>
              <a:t>Pri porovnávaní jednotlivých spôsobov prezentácie finančných výkazov sa nedá hovoriť o tom, ktorý je lepší alebo horší. Každý spôsob vychádza z nejakého pohľadu a komunikačného prístupu k modelu podnikania</a:t>
            </a:r>
          </a:p>
          <a:p>
            <a:pPr eaLnBrk="1" hangingPunct="1">
              <a:lnSpc>
                <a:spcPct val="80000"/>
              </a:lnSpc>
            </a:pPr>
            <a:r>
              <a:rPr lang="sk-SK" altLang="en-US" sz="2400"/>
              <a:t>Je potrebné rozumieť rôznym spôsobom prezentácie finančných výkazov. Umožní to používateľovi analyzovať finančné výkazy firiem z rôznych krajín sveta</a:t>
            </a:r>
          </a:p>
          <a:p>
            <a:pPr eaLnBrk="1" hangingPunct="1">
              <a:lnSpc>
                <a:spcPct val="80000"/>
              </a:lnSpc>
            </a:pPr>
            <a:r>
              <a:rPr lang="sk-SK" altLang="en-US" sz="2400"/>
              <a:t>V tejto kapitole sa sústredíme na rôzne spôsoby prezentácie finančných výkazov</a:t>
            </a:r>
          </a:p>
          <a:p>
            <a:pPr eaLnBrk="1" hangingPunct="1">
              <a:lnSpc>
                <a:spcPct val="80000"/>
              </a:lnSpc>
            </a:pPr>
            <a:endParaRPr lang="sk-SK"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Zástupný symbol päty 4">
            <a:extLst>
              <a:ext uri="{FF2B5EF4-FFF2-40B4-BE49-F238E27FC236}">
                <a16:creationId xmlns:a16="http://schemas.microsoft.com/office/drawing/2014/main" id="{FE3C1881-F4F1-47F8-BE45-26664FAAB3B4}"/>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12291" name="Zástupný symbol čísla snímky 5">
            <a:extLst>
              <a:ext uri="{FF2B5EF4-FFF2-40B4-BE49-F238E27FC236}">
                <a16:creationId xmlns:a16="http://schemas.microsoft.com/office/drawing/2014/main" id="{A7738876-C8AC-43E8-A310-0367BEF41CB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A7C0880C-1551-41C4-8992-EC9F388C5EBF}" type="slidenum">
              <a:rPr lang="sk-SK" altLang="en-US" sz="1400" smtClean="0"/>
              <a:pPr>
                <a:spcBef>
                  <a:spcPct val="0"/>
                </a:spcBef>
                <a:buFontTx/>
                <a:buNone/>
              </a:pPr>
              <a:t>5</a:t>
            </a:fld>
            <a:endParaRPr lang="sk-SK" altLang="en-US" sz="1400"/>
          </a:p>
        </p:txBody>
      </p:sp>
      <p:sp>
        <p:nvSpPr>
          <p:cNvPr id="12292" name="Rectangle 2">
            <a:extLst>
              <a:ext uri="{FF2B5EF4-FFF2-40B4-BE49-F238E27FC236}">
                <a16:creationId xmlns:a16="http://schemas.microsoft.com/office/drawing/2014/main" id="{1CB286DF-1DA2-42F8-A0F5-006FCFBFB49D}"/>
              </a:ext>
            </a:extLst>
          </p:cNvPr>
          <p:cNvSpPr>
            <a:spLocks noGrp="1" noChangeArrowheads="1"/>
          </p:cNvSpPr>
          <p:nvPr>
            <p:ph type="title"/>
          </p:nvPr>
        </p:nvSpPr>
        <p:spPr>
          <a:xfrm>
            <a:off x="468313" y="125413"/>
            <a:ext cx="8229600" cy="782637"/>
          </a:xfrm>
        </p:spPr>
        <p:txBody>
          <a:bodyPr/>
          <a:lstStyle/>
          <a:p>
            <a:pPr eaLnBrk="1" hangingPunct="1"/>
            <a:r>
              <a:rPr lang="sk-SK" altLang="en-US" sz="3200" b="1">
                <a:solidFill>
                  <a:srgbClr val="3D1FD3"/>
                </a:solidFill>
              </a:rPr>
              <a:t>Prezentácia súvahy</a:t>
            </a:r>
          </a:p>
        </p:txBody>
      </p:sp>
      <p:sp>
        <p:nvSpPr>
          <p:cNvPr id="12293" name="Rectangle 3">
            <a:extLst>
              <a:ext uri="{FF2B5EF4-FFF2-40B4-BE49-F238E27FC236}">
                <a16:creationId xmlns:a16="http://schemas.microsoft.com/office/drawing/2014/main" id="{6F07B27D-B567-408A-B26E-D02F99ADD4CE}"/>
              </a:ext>
            </a:extLst>
          </p:cNvPr>
          <p:cNvSpPr>
            <a:spLocks noGrp="1" noChangeArrowheads="1"/>
          </p:cNvSpPr>
          <p:nvPr>
            <p:ph type="body" idx="1"/>
          </p:nvPr>
        </p:nvSpPr>
        <p:spPr>
          <a:xfrm>
            <a:off x="457200" y="1125538"/>
            <a:ext cx="8229600" cy="5000625"/>
          </a:xfrm>
        </p:spPr>
        <p:txBody>
          <a:bodyPr/>
          <a:lstStyle/>
          <a:p>
            <a:pPr eaLnBrk="1" hangingPunct="1">
              <a:lnSpc>
                <a:spcPct val="90000"/>
              </a:lnSpc>
            </a:pPr>
            <a:r>
              <a:rPr lang="sk-SK" altLang="en-US" sz="2400" b="1"/>
              <a:t>Koncepčný rámec IASB</a:t>
            </a:r>
            <a:r>
              <a:rPr lang="sk-SK" altLang="en-US" sz="2400"/>
              <a:t> uvádza: Finančné výkazy popisujú finančné dôsledky transakcií a iných udalostí ich zoskupením do širokých tried podľa ekonomických charakteristík. Tieto triedy sa nazývajú </a:t>
            </a:r>
            <a:r>
              <a:rPr lang="sk-SK" altLang="en-US" sz="2400" b="1"/>
              <a:t>prvkami finančných výkazov</a:t>
            </a:r>
            <a:endParaRPr lang="sk-SK" altLang="en-US" sz="2400"/>
          </a:p>
          <a:p>
            <a:pPr eaLnBrk="1" hangingPunct="1">
              <a:lnSpc>
                <a:spcPct val="90000"/>
              </a:lnSpc>
            </a:pPr>
            <a:r>
              <a:rPr lang="sk-SK" altLang="en-US" sz="2400" b="1"/>
              <a:t>Súvaha</a:t>
            </a:r>
            <a:endParaRPr lang="en-US" altLang="en-US" sz="2400" b="1"/>
          </a:p>
          <a:p>
            <a:pPr lvl="1" eaLnBrk="1" hangingPunct="1">
              <a:lnSpc>
                <a:spcPct val="90000"/>
              </a:lnSpc>
            </a:pPr>
            <a:r>
              <a:rPr lang="sk-SK" altLang="en-US" sz="2000" b="1"/>
              <a:t>Definícia   </a:t>
            </a:r>
            <a:r>
              <a:rPr lang="sk-SK" altLang="en-US" sz="2000"/>
              <a:t>Súvaha zachytáva finančnú situáciu podniku k danému dňu. IASB špecifikuje, že </a:t>
            </a:r>
            <a:r>
              <a:rPr lang="sk-SK" altLang="en-US" sz="2000" b="1"/>
              <a:t>prvky</a:t>
            </a:r>
            <a:r>
              <a:rPr lang="sk-SK" altLang="en-US" sz="2000"/>
              <a:t>, pomocou ktorých sa popisuje finančná situácia podniku, sú majetok, záväzky a vlastné imanie</a:t>
            </a:r>
            <a:endParaRPr lang="sk-SK" altLang="en-US" sz="2000" b="1"/>
          </a:p>
          <a:p>
            <a:pPr lvl="1" eaLnBrk="1" hangingPunct="1">
              <a:lnSpc>
                <a:spcPct val="90000"/>
              </a:lnSpc>
            </a:pPr>
            <a:r>
              <a:rPr lang="sk-SK" altLang="en-US" sz="2000" b="1"/>
              <a:t>Spôsoby prezentácie súvahy   </a:t>
            </a:r>
            <a:r>
              <a:rPr lang="sk-SK" altLang="en-US" sz="2000"/>
              <a:t>Súvahu možno prezentovať rôznymi spôsobmi, ktoré sa líšia </a:t>
            </a:r>
            <a:r>
              <a:rPr lang="sk-SK" altLang="en-US" sz="2000" b="1"/>
              <a:t>formátom</a:t>
            </a:r>
            <a:r>
              <a:rPr lang="sk-SK" altLang="en-US" sz="2000"/>
              <a:t> </a:t>
            </a:r>
            <a:r>
              <a:rPr lang="sk-SK" altLang="en-US" sz="2000" b="1"/>
              <a:t>zoznamu položiek</a:t>
            </a:r>
            <a:r>
              <a:rPr lang="sk-SK" altLang="en-US" sz="2000"/>
              <a:t> (horizontálny alebo vertikálny), </a:t>
            </a:r>
            <a:r>
              <a:rPr lang="sk-SK" altLang="en-US" sz="2000" b="1"/>
              <a:t>stupňom podrobností</a:t>
            </a:r>
            <a:r>
              <a:rPr lang="sk-SK" altLang="en-US" sz="2000"/>
              <a:t> (jednostupňový alebo viacstupňový) a </a:t>
            </a:r>
            <a:r>
              <a:rPr lang="sk-SK" altLang="en-US" sz="2000" b="1"/>
              <a:t>spôsobom klasifikácie</a:t>
            </a:r>
            <a:r>
              <a:rPr lang="sk-SK" altLang="en-US" sz="2000"/>
              <a:t> </a:t>
            </a:r>
            <a:r>
              <a:rPr lang="sk-SK" altLang="en-US" sz="2000" b="1"/>
              <a:t>majetku a záväzkov</a:t>
            </a:r>
            <a:r>
              <a:rPr lang="sk-SK" altLang="en-US" sz="2000"/>
              <a:t> (podľa druhu alebo podľa času)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Zástupný symbol päty 3">
            <a:extLst>
              <a:ext uri="{FF2B5EF4-FFF2-40B4-BE49-F238E27FC236}">
                <a16:creationId xmlns:a16="http://schemas.microsoft.com/office/drawing/2014/main" id="{75AAFB05-E2BA-4195-AAE3-42093D87E7C6}"/>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14339" name="Zástupný symbol čísla snímky 4">
            <a:extLst>
              <a:ext uri="{FF2B5EF4-FFF2-40B4-BE49-F238E27FC236}">
                <a16:creationId xmlns:a16="http://schemas.microsoft.com/office/drawing/2014/main" id="{C15D2824-6148-43EC-991A-4D37ED9E82F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31F6F301-3ECA-44D1-8B2D-6C9733B77F9B}" type="slidenum">
              <a:rPr lang="sk-SK" altLang="en-US" sz="1400" smtClean="0"/>
              <a:pPr>
                <a:spcBef>
                  <a:spcPct val="0"/>
                </a:spcBef>
                <a:buFontTx/>
                <a:buNone/>
              </a:pPr>
              <a:t>6</a:t>
            </a:fld>
            <a:endParaRPr lang="sk-SK" altLang="en-US" sz="1400"/>
          </a:p>
        </p:txBody>
      </p:sp>
      <p:sp>
        <p:nvSpPr>
          <p:cNvPr id="14340" name="Rectangle 2">
            <a:extLst>
              <a:ext uri="{FF2B5EF4-FFF2-40B4-BE49-F238E27FC236}">
                <a16:creationId xmlns:a16="http://schemas.microsoft.com/office/drawing/2014/main" id="{8AEF404B-2C2E-47DF-A806-ACFE4DB67A00}"/>
              </a:ext>
            </a:extLst>
          </p:cNvPr>
          <p:cNvSpPr>
            <a:spLocks noGrp="1" noChangeArrowheads="1"/>
          </p:cNvSpPr>
          <p:nvPr>
            <p:ph type="title"/>
          </p:nvPr>
        </p:nvSpPr>
        <p:spPr>
          <a:xfrm>
            <a:off x="457200" y="274638"/>
            <a:ext cx="8229600" cy="762000"/>
          </a:xfrm>
        </p:spPr>
        <p:txBody>
          <a:bodyPr/>
          <a:lstStyle/>
          <a:p>
            <a:pPr eaLnBrk="1" hangingPunct="1"/>
            <a:r>
              <a:rPr lang="sk-SK" altLang="en-US" sz="3200" b="1">
                <a:solidFill>
                  <a:srgbClr val="3D1FD3"/>
                </a:solidFill>
              </a:rPr>
              <a:t>Obr.</a:t>
            </a:r>
            <a:r>
              <a:rPr lang="en-GB" altLang="en-US" sz="3200" b="1">
                <a:solidFill>
                  <a:srgbClr val="3D1FD3"/>
                </a:solidFill>
              </a:rPr>
              <a:t> 3.1</a:t>
            </a:r>
            <a:r>
              <a:rPr lang="en-GB" altLang="en-US" sz="3200">
                <a:solidFill>
                  <a:srgbClr val="3D1FD3"/>
                </a:solidFill>
              </a:rPr>
              <a:t> Pre</a:t>
            </a:r>
            <a:r>
              <a:rPr lang="sk-SK" altLang="en-US" sz="3200">
                <a:solidFill>
                  <a:srgbClr val="3D1FD3"/>
                </a:solidFill>
              </a:rPr>
              <a:t>zentácia súvahy</a:t>
            </a:r>
            <a:endParaRPr lang="en-US" altLang="en-US" sz="3200">
              <a:solidFill>
                <a:srgbClr val="3D1FD3"/>
              </a:solidFill>
            </a:endParaRPr>
          </a:p>
        </p:txBody>
      </p:sp>
      <p:sp>
        <p:nvSpPr>
          <p:cNvPr id="14341" name="AutoShape 38">
            <a:extLst>
              <a:ext uri="{FF2B5EF4-FFF2-40B4-BE49-F238E27FC236}">
                <a16:creationId xmlns:a16="http://schemas.microsoft.com/office/drawing/2014/main" id="{22E31CAC-2DC6-414D-92D5-815C492C67DF}"/>
              </a:ext>
            </a:extLst>
          </p:cNvPr>
          <p:cNvSpPr>
            <a:spLocks noChangeAspect="1" noChangeArrowheads="1" noTextEdit="1"/>
          </p:cNvSpPr>
          <p:nvPr/>
        </p:nvSpPr>
        <p:spPr bwMode="auto">
          <a:xfrm>
            <a:off x="323850" y="1052513"/>
            <a:ext cx="83820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14342" name="Freeform 41">
            <a:extLst>
              <a:ext uri="{FF2B5EF4-FFF2-40B4-BE49-F238E27FC236}">
                <a16:creationId xmlns:a16="http://schemas.microsoft.com/office/drawing/2014/main" id="{62402BCB-6307-4F1A-8535-27BA3DE4EA0B}"/>
              </a:ext>
            </a:extLst>
          </p:cNvPr>
          <p:cNvSpPr>
            <a:spLocks/>
          </p:cNvSpPr>
          <p:nvPr/>
        </p:nvSpPr>
        <p:spPr bwMode="auto">
          <a:xfrm>
            <a:off x="312738" y="3078163"/>
            <a:ext cx="1906587" cy="1211262"/>
          </a:xfrm>
          <a:custGeom>
            <a:avLst/>
            <a:gdLst>
              <a:gd name="T0" fmla="*/ 2147483646 w 1201"/>
              <a:gd name="T1" fmla="*/ 0 h 763"/>
              <a:gd name="T2" fmla="*/ 0 w 1201"/>
              <a:gd name="T3" fmla="*/ 2147483646 h 763"/>
              <a:gd name="T4" fmla="*/ 0 w 1201"/>
              <a:gd name="T5" fmla="*/ 2147483646 h 763"/>
              <a:gd name="T6" fmla="*/ 2147483646 w 1201"/>
              <a:gd name="T7" fmla="*/ 2147483646 h 763"/>
              <a:gd name="T8" fmla="*/ 2147483646 w 1201"/>
              <a:gd name="T9" fmla="*/ 2147483646 h 763"/>
              <a:gd name="T10" fmla="*/ 2147483646 w 1201"/>
              <a:gd name="T11" fmla="*/ 2147483646 h 763"/>
              <a:gd name="T12" fmla="*/ 2147483646 w 1201"/>
              <a:gd name="T13" fmla="*/ 2147483646 h 763"/>
              <a:gd name="T14" fmla="*/ 2147483646 w 1201"/>
              <a:gd name="T15" fmla="*/ 0 h 763"/>
              <a:gd name="T16" fmla="*/ 2147483646 w 1201"/>
              <a:gd name="T17" fmla="*/ 0 h 7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201" h="763">
                <a:moveTo>
                  <a:pt x="225" y="0"/>
                </a:moveTo>
                <a:lnTo>
                  <a:pt x="0" y="224"/>
                </a:lnTo>
                <a:lnTo>
                  <a:pt x="0" y="540"/>
                </a:lnTo>
                <a:lnTo>
                  <a:pt x="225" y="763"/>
                </a:lnTo>
                <a:lnTo>
                  <a:pt x="978" y="763"/>
                </a:lnTo>
                <a:lnTo>
                  <a:pt x="1201" y="540"/>
                </a:lnTo>
                <a:lnTo>
                  <a:pt x="1201" y="224"/>
                </a:lnTo>
                <a:lnTo>
                  <a:pt x="978" y="0"/>
                </a:lnTo>
                <a:lnTo>
                  <a:pt x="225" y="0"/>
                </a:lnTo>
                <a:close/>
              </a:path>
            </a:pathLst>
          </a:custGeom>
          <a:solidFill>
            <a:srgbClr val="FFFFFF"/>
          </a:solidFill>
          <a:ln w="14288">
            <a:solidFill>
              <a:srgbClr val="000000"/>
            </a:solidFill>
            <a:prstDash val="solid"/>
            <a:round/>
            <a:headEnd/>
            <a:tailEnd/>
          </a:ln>
        </p:spPr>
        <p:txBody>
          <a:bodyPr/>
          <a:lstStyle/>
          <a:p>
            <a:endParaRPr lang="sk-SK"/>
          </a:p>
        </p:txBody>
      </p:sp>
      <p:sp>
        <p:nvSpPr>
          <p:cNvPr id="14343" name="Rectangle 42">
            <a:extLst>
              <a:ext uri="{FF2B5EF4-FFF2-40B4-BE49-F238E27FC236}">
                <a16:creationId xmlns:a16="http://schemas.microsoft.com/office/drawing/2014/main" id="{21D287F0-FE0C-44D6-931A-7D9BAEA4DD6E}"/>
              </a:ext>
            </a:extLst>
          </p:cNvPr>
          <p:cNvSpPr>
            <a:spLocks noChangeArrowheads="1"/>
          </p:cNvSpPr>
          <p:nvPr/>
        </p:nvSpPr>
        <p:spPr bwMode="auto">
          <a:xfrm>
            <a:off x="757238" y="3444875"/>
            <a:ext cx="9286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a:solidFill>
                  <a:srgbClr val="000000"/>
                </a:solidFill>
              </a:rPr>
              <a:t>prezentácia</a:t>
            </a:r>
          </a:p>
          <a:p>
            <a:pPr algn="ctr" eaLnBrk="1" hangingPunct="1">
              <a:spcBef>
                <a:spcPct val="0"/>
              </a:spcBef>
              <a:buFontTx/>
              <a:buNone/>
            </a:pPr>
            <a:r>
              <a:rPr lang="sk-SK" altLang="en-US" sz="1600">
                <a:solidFill>
                  <a:srgbClr val="000000"/>
                </a:solidFill>
              </a:rPr>
              <a:t>súvahy</a:t>
            </a:r>
            <a:endParaRPr lang="sk-SK" altLang="en-US" sz="1800"/>
          </a:p>
        </p:txBody>
      </p:sp>
      <p:sp>
        <p:nvSpPr>
          <p:cNvPr id="14344" name="Rectangle 46">
            <a:extLst>
              <a:ext uri="{FF2B5EF4-FFF2-40B4-BE49-F238E27FC236}">
                <a16:creationId xmlns:a16="http://schemas.microsoft.com/office/drawing/2014/main" id="{423232EE-FC3A-42CC-BF87-95DF37CCB03B}"/>
              </a:ext>
            </a:extLst>
          </p:cNvPr>
          <p:cNvSpPr>
            <a:spLocks noChangeArrowheads="1"/>
          </p:cNvSpPr>
          <p:nvPr/>
        </p:nvSpPr>
        <p:spPr bwMode="auto">
          <a:xfrm>
            <a:off x="1965325" y="1647825"/>
            <a:ext cx="1433513" cy="442913"/>
          </a:xfrm>
          <a:prstGeom prst="rect">
            <a:avLst/>
          </a:prstGeom>
          <a:solidFill>
            <a:srgbClr val="CCFFCC"/>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14345" name="Rectangle 47">
            <a:extLst>
              <a:ext uri="{FF2B5EF4-FFF2-40B4-BE49-F238E27FC236}">
                <a16:creationId xmlns:a16="http://schemas.microsoft.com/office/drawing/2014/main" id="{E44C47B3-2258-46AD-B7BC-7CD832785106}"/>
              </a:ext>
            </a:extLst>
          </p:cNvPr>
          <p:cNvSpPr>
            <a:spLocks noChangeArrowheads="1"/>
          </p:cNvSpPr>
          <p:nvPr/>
        </p:nvSpPr>
        <p:spPr bwMode="auto">
          <a:xfrm>
            <a:off x="2384425" y="1735138"/>
            <a:ext cx="5445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formát</a:t>
            </a:r>
            <a:endParaRPr lang="sk-SK" altLang="en-US" sz="1800"/>
          </a:p>
        </p:txBody>
      </p:sp>
      <p:sp>
        <p:nvSpPr>
          <p:cNvPr id="14346" name="Rectangle 50">
            <a:extLst>
              <a:ext uri="{FF2B5EF4-FFF2-40B4-BE49-F238E27FC236}">
                <a16:creationId xmlns:a16="http://schemas.microsoft.com/office/drawing/2014/main" id="{DAC24094-141E-4905-9CD4-77ACA5A62B03}"/>
              </a:ext>
            </a:extLst>
          </p:cNvPr>
          <p:cNvSpPr>
            <a:spLocks noChangeArrowheads="1"/>
          </p:cNvSpPr>
          <p:nvPr/>
        </p:nvSpPr>
        <p:spPr bwMode="auto">
          <a:xfrm>
            <a:off x="1779588" y="4592638"/>
            <a:ext cx="1909762" cy="884237"/>
          </a:xfrm>
          <a:prstGeom prst="rect">
            <a:avLst/>
          </a:prstGeom>
          <a:solidFill>
            <a:srgbClr val="CCFFCC"/>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14347" name="Rectangle 51">
            <a:extLst>
              <a:ext uri="{FF2B5EF4-FFF2-40B4-BE49-F238E27FC236}">
                <a16:creationId xmlns:a16="http://schemas.microsoft.com/office/drawing/2014/main" id="{CACED033-C0A8-4A4A-B35E-E20E65B1138F}"/>
              </a:ext>
            </a:extLst>
          </p:cNvPr>
          <p:cNvSpPr>
            <a:spLocks noChangeArrowheads="1"/>
          </p:cNvSpPr>
          <p:nvPr/>
        </p:nvSpPr>
        <p:spPr bwMode="auto">
          <a:xfrm>
            <a:off x="2230438" y="4676775"/>
            <a:ext cx="960437"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a:solidFill>
                  <a:srgbClr val="000000"/>
                </a:solidFill>
              </a:rPr>
              <a:t>klasifikácia</a:t>
            </a:r>
          </a:p>
          <a:p>
            <a:pPr algn="ctr" eaLnBrk="1" hangingPunct="1">
              <a:spcBef>
                <a:spcPct val="0"/>
              </a:spcBef>
              <a:buFontTx/>
              <a:buNone/>
            </a:pPr>
            <a:r>
              <a:rPr lang="sk-SK" altLang="en-US" sz="1600">
                <a:solidFill>
                  <a:srgbClr val="000000"/>
                </a:solidFill>
              </a:rPr>
              <a:t>majetku</a:t>
            </a:r>
          </a:p>
          <a:p>
            <a:pPr algn="ctr" eaLnBrk="1" hangingPunct="1">
              <a:spcBef>
                <a:spcPct val="0"/>
              </a:spcBef>
              <a:buFontTx/>
              <a:buNone/>
            </a:pPr>
            <a:r>
              <a:rPr lang="sk-SK" altLang="en-US" sz="1600">
                <a:solidFill>
                  <a:srgbClr val="000000"/>
                </a:solidFill>
              </a:rPr>
              <a:t>a záväzkov </a:t>
            </a:r>
            <a:endParaRPr lang="sk-SK" altLang="en-US" sz="1800"/>
          </a:p>
        </p:txBody>
      </p:sp>
      <p:sp>
        <p:nvSpPr>
          <p:cNvPr id="14348" name="Rectangle 54">
            <a:extLst>
              <a:ext uri="{FF2B5EF4-FFF2-40B4-BE49-F238E27FC236}">
                <a16:creationId xmlns:a16="http://schemas.microsoft.com/office/drawing/2014/main" id="{B75F5E33-C49B-4BE0-872D-6C542734E6D6}"/>
              </a:ext>
            </a:extLst>
          </p:cNvPr>
          <p:cNvSpPr>
            <a:spLocks noChangeArrowheads="1"/>
          </p:cNvSpPr>
          <p:nvPr/>
        </p:nvSpPr>
        <p:spPr bwMode="auto">
          <a:xfrm>
            <a:off x="3109913" y="5148263"/>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14349" name="Freeform 55">
            <a:extLst>
              <a:ext uri="{FF2B5EF4-FFF2-40B4-BE49-F238E27FC236}">
                <a16:creationId xmlns:a16="http://schemas.microsoft.com/office/drawing/2014/main" id="{071B4535-962A-426A-A145-3A503005DD86}"/>
              </a:ext>
            </a:extLst>
          </p:cNvPr>
          <p:cNvSpPr>
            <a:spLocks/>
          </p:cNvSpPr>
          <p:nvPr/>
        </p:nvSpPr>
        <p:spPr bwMode="auto">
          <a:xfrm>
            <a:off x="3797300" y="1060450"/>
            <a:ext cx="2287588" cy="733425"/>
          </a:xfrm>
          <a:custGeom>
            <a:avLst/>
            <a:gdLst>
              <a:gd name="T0" fmla="*/ 2147483646 w 1387"/>
              <a:gd name="T1" fmla="*/ 0 h 462"/>
              <a:gd name="T2" fmla="*/ 2147483646 w 1387"/>
              <a:gd name="T3" fmla="*/ 2147483646 h 462"/>
              <a:gd name="T4" fmla="*/ 2147483646 w 1387"/>
              <a:gd name="T5" fmla="*/ 2147483646 h 462"/>
              <a:gd name="T6" fmla="*/ 2147483646 w 1387"/>
              <a:gd name="T7" fmla="*/ 2147483646 h 462"/>
              <a:gd name="T8" fmla="*/ 2147483646 w 1387"/>
              <a:gd name="T9" fmla="*/ 2147483646 h 462"/>
              <a:gd name="T10" fmla="*/ 2147483646 w 1387"/>
              <a:gd name="T11" fmla="*/ 2147483646 h 462"/>
              <a:gd name="T12" fmla="*/ 2147483646 w 1387"/>
              <a:gd name="T13" fmla="*/ 2147483646 h 462"/>
              <a:gd name="T14" fmla="*/ 2147483646 w 1387"/>
              <a:gd name="T15" fmla="*/ 2147483646 h 462"/>
              <a:gd name="T16" fmla="*/ 0 w 1387"/>
              <a:gd name="T17" fmla="*/ 2147483646 h 462"/>
              <a:gd name="T18" fmla="*/ 0 w 1387"/>
              <a:gd name="T19" fmla="*/ 2147483646 h 462"/>
              <a:gd name="T20" fmla="*/ 2147483646 w 1387"/>
              <a:gd name="T21" fmla="*/ 2147483646 h 462"/>
              <a:gd name="T22" fmla="*/ 2147483646 w 1387"/>
              <a:gd name="T23" fmla="*/ 2147483646 h 462"/>
              <a:gd name="T24" fmla="*/ 2147483646 w 1387"/>
              <a:gd name="T25" fmla="*/ 2147483646 h 462"/>
              <a:gd name="T26" fmla="*/ 2147483646 w 1387"/>
              <a:gd name="T27" fmla="*/ 2147483646 h 462"/>
              <a:gd name="T28" fmla="*/ 2147483646 w 1387"/>
              <a:gd name="T29" fmla="*/ 2147483646 h 462"/>
              <a:gd name="T30" fmla="*/ 2147483646 w 1387"/>
              <a:gd name="T31" fmla="*/ 2147483646 h 462"/>
              <a:gd name="T32" fmla="*/ 2147483646 w 1387"/>
              <a:gd name="T33" fmla="*/ 2147483646 h 462"/>
              <a:gd name="T34" fmla="*/ 2147483646 w 1387"/>
              <a:gd name="T35" fmla="*/ 2147483646 h 462"/>
              <a:gd name="T36" fmla="*/ 2147483646 w 1387"/>
              <a:gd name="T37" fmla="*/ 2147483646 h 462"/>
              <a:gd name="T38" fmla="*/ 2147483646 w 1387"/>
              <a:gd name="T39" fmla="*/ 2147483646 h 462"/>
              <a:gd name="T40" fmla="*/ 2147483646 w 1387"/>
              <a:gd name="T41" fmla="*/ 2147483646 h 462"/>
              <a:gd name="T42" fmla="*/ 2147483646 w 1387"/>
              <a:gd name="T43" fmla="*/ 2147483646 h 462"/>
              <a:gd name="T44" fmla="*/ 2147483646 w 1387"/>
              <a:gd name="T45" fmla="*/ 2147483646 h 462"/>
              <a:gd name="T46" fmla="*/ 2147483646 w 1387"/>
              <a:gd name="T47" fmla="*/ 2147483646 h 462"/>
              <a:gd name="T48" fmla="*/ 2147483646 w 1387"/>
              <a:gd name="T49" fmla="*/ 2147483646 h 462"/>
              <a:gd name="T50" fmla="*/ 2147483646 w 1387"/>
              <a:gd name="T51" fmla="*/ 2147483646 h 462"/>
              <a:gd name="T52" fmla="*/ 2147483646 w 1387"/>
              <a:gd name="T53" fmla="*/ 2147483646 h 462"/>
              <a:gd name="T54" fmla="*/ 2147483646 w 1387"/>
              <a:gd name="T55" fmla="*/ 2147483646 h 462"/>
              <a:gd name="T56" fmla="*/ 2147483646 w 1387"/>
              <a:gd name="T57" fmla="*/ 2147483646 h 462"/>
              <a:gd name="T58" fmla="*/ 2147483646 w 1387"/>
              <a:gd name="T59" fmla="*/ 2147483646 h 462"/>
              <a:gd name="T60" fmla="*/ 2147483646 w 1387"/>
              <a:gd name="T61" fmla="*/ 2147483646 h 462"/>
              <a:gd name="T62" fmla="*/ 2147483646 w 1387"/>
              <a:gd name="T63" fmla="*/ 2147483646 h 462"/>
              <a:gd name="T64" fmla="*/ 2147483646 w 1387"/>
              <a:gd name="T65" fmla="*/ 2147483646 h 462"/>
              <a:gd name="T66" fmla="*/ 2147483646 w 1387"/>
              <a:gd name="T67" fmla="*/ 2147483646 h 462"/>
              <a:gd name="T68" fmla="*/ 2147483646 w 1387"/>
              <a:gd name="T69" fmla="*/ 2147483646 h 462"/>
              <a:gd name="T70" fmla="*/ 2147483646 w 1387"/>
              <a:gd name="T71" fmla="*/ 0 h 462"/>
              <a:gd name="T72" fmla="*/ 2147483646 w 1387"/>
              <a:gd name="T73" fmla="*/ 0 h 4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87" h="462">
                <a:moveTo>
                  <a:pt x="77" y="0"/>
                </a:moveTo>
                <a:lnTo>
                  <a:pt x="62" y="1"/>
                </a:lnTo>
                <a:lnTo>
                  <a:pt x="48" y="6"/>
                </a:lnTo>
                <a:lnTo>
                  <a:pt x="34" y="12"/>
                </a:lnTo>
                <a:lnTo>
                  <a:pt x="23" y="23"/>
                </a:lnTo>
                <a:lnTo>
                  <a:pt x="14" y="34"/>
                </a:lnTo>
                <a:lnTo>
                  <a:pt x="6" y="46"/>
                </a:lnTo>
                <a:lnTo>
                  <a:pt x="2" y="61"/>
                </a:lnTo>
                <a:lnTo>
                  <a:pt x="0" y="77"/>
                </a:lnTo>
                <a:lnTo>
                  <a:pt x="0" y="385"/>
                </a:lnTo>
                <a:lnTo>
                  <a:pt x="2" y="400"/>
                </a:lnTo>
                <a:lnTo>
                  <a:pt x="6" y="414"/>
                </a:lnTo>
                <a:lnTo>
                  <a:pt x="14" y="428"/>
                </a:lnTo>
                <a:lnTo>
                  <a:pt x="23" y="439"/>
                </a:lnTo>
                <a:lnTo>
                  <a:pt x="34" y="448"/>
                </a:lnTo>
                <a:lnTo>
                  <a:pt x="48" y="456"/>
                </a:lnTo>
                <a:lnTo>
                  <a:pt x="62" y="460"/>
                </a:lnTo>
                <a:lnTo>
                  <a:pt x="77" y="462"/>
                </a:lnTo>
                <a:lnTo>
                  <a:pt x="1310" y="462"/>
                </a:lnTo>
                <a:lnTo>
                  <a:pt x="1325" y="460"/>
                </a:lnTo>
                <a:lnTo>
                  <a:pt x="1341" y="456"/>
                </a:lnTo>
                <a:lnTo>
                  <a:pt x="1353" y="448"/>
                </a:lnTo>
                <a:lnTo>
                  <a:pt x="1365" y="439"/>
                </a:lnTo>
                <a:lnTo>
                  <a:pt x="1374" y="428"/>
                </a:lnTo>
                <a:lnTo>
                  <a:pt x="1381" y="414"/>
                </a:lnTo>
                <a:lnTo>
                  <a:pt x="1385" y="400"/>
                </a:lnTo>
                <a:lnTo>
                  <a:pt x="1387" y="385"/>
                </a:lnTo>
                <a:lnTo>
                  <a:pt x="1387" y="77"/>
                </a:lnTo>
                <a:lnTo>
                  <a:pt x="1385" y="61"/>
                </a:lnTo>
                <a:lnTo>
                  <a:pt x="1381" y="46"/>
                </a:lnTo>
                <a:lnTo>
                  <a:pt x="1374" y="34"/>
                </a:lnTo>
                <a:lnTo>
                  <a:pt x="1365" y="23"/>
                </a:lnTo>
                <a:lnTo>
                  <a:pt x="1353" y="12"/>
                </a:lnTo>
                <a:lnTo>
                  <a:pt x="1341" y="6"/>
                </a:lnTo>
                <a:lnTo>
                  <a:pt x="1325" y="1"/>
                </a:lnTo>
                <a:lnTo>
                  <a:pt x="1310" y="0"/>
                </a:lnTo>
                <a:lnTo>
                  <a:pt x="77" y="0"/>
                </a:lnTo>
                <a:close/>
              </a:path>
            </a:pathLst>
          </a:custGeom>
          <a:solidFill>
            <a:srgbClr val="CCFFFF"/>
          </a:solidFill>
          <a:ln w="14288">
            <a:solidFill>
              <a:srgbClr val="000000"/>
            </a:solidFill>
            <a:prstDash val="solid"/>
            <a:round/>
            <a:headEnd/>
            <a:tailEnd/>
          </a:ln>
        </p:spPr>
        <p:txBody>
          <a:bodyPr/>
          <a:lstStyle/>
          <a:p>
            <a:endParaRPr lang="sk-SK"/>
          </a:p>
        </p:txBody>
      </p:sp>
      <p:sp>
        <p:nvSpPr>
          <p:cNvPr id="14350" name="Rectangle 56">
            <a:extLst>
              <a:ext uri="{FF2B5EF4-FFF2-40B4-BE49-F238E27FC236}">
                <a16:creationId xmlns:a16="http://schemas.microsoft.com/office/drawing/2014/main" id="{9C9A6375-3386-4D7B-83F1-BD8F2057D4F8}"/>
              </a:ext>
            </a:extLst>
          </p:cNvPr>
          <p:cNvSpPr>
            <a:spLocks noChangeArrowheads="1"/>
          </p:cNvSpPr>
          <p:nvPr/>
        </p:nvSpPr>
        <p:spPr bwMode="auto">
          <a:xfrm>
            <a:off x="4333875" y="1166813"/>
            <a:ext cx="1158875"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b="1">
                <a:solidFill>
                  <a:srgbClr val="000000"/>
                </a:solidFill>
              </a:rPr>
              <a:t>horizontálny </a:t>
            </a:r>
          </a:p>
          <a:p>
            <a:pPr algn="ctr" eaLnBrk="1" hangingPunct="1">
              <a:spcBef>
                <a:spcPct val="0"/>
              </a:spcBef>
              <a:buFontTx/>
              <a:buNone/>
            </a:pPr>
            <a:r>
              <a:rPr lang="sk-SK" altLang="en-US" sz="1600">
                <a:solidFill>
                  <a:srgbClr val="000000"/>
                </a:solidFill>
              </a:rPr>
              <a:t>(forma účtu)</a:t>
            </a:r>
            <a:endParaRPr lang="sk-SK" altLang="en-US" sz="1800"/>
          </a:p>
        </p:txBody>
      </p:sp>
      <p:sp>
        <p:nvSpPr>
          <p:cNvPr id="14351" name="Rectangle 59">
            <a:extLst>
              <a:ext uri="{FF2B5EF4-FFF2-40B4-BE49-F238E27FC236}">
                <a16:creationId xmlns:a16="http://schemas.microsoft.com/office/drawing/2014/main" id="{116A96D8-BA94-4817-BC92-E423B21C8A0A}"/>
              </a:ext>
            </a:extLst>
          </p:cNvPr>
          <p:cNvSpPr>
            <a:spLocks noChangeArrowheads="1"/>
          </p:cNvSpPr>
          <p:nvPr/>
        </p:nvSpPr>
        <p:spPr bwMode="auto">
          <a:xfrm>
            <a:off x="5127625" y="1409700"/>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14352" name="Freeform 60">
            <a:extLst>
              <a:ext uri="{FF2B5EF4-FFF2-40B4-BE49-F238E27FC236}">
                <a16:creationId xmlns:a16="http://schemas.microsoft.com/office/drawing/2014/main" id="{C9A83817-66C0-4A7F-8B25-85E95003C822}"/>
              </a:ext>
            </a:extLst>
          </p:cNvPr>
          <p:cNvSpPr>
            <a:spLocks/>
          </p:cNvSpPr>
          <p:nvPr/>
        </p:nvSpPr>
        <p:spPr bwMode="auto">
          <a:xfrm>
            <a:off x="3833813" y="2233613"/>
            <a:ext cx="2251075" cy="441325"/>
          </a:xfrm>
          <a:custGeom>
            <a:avLst/>
            <a:gdLst>
              <a:gd name="T0" fmla="*/ 2147483646 w 1387"/>
              <a:gd name="T1" fmla="*/ 0 h 278"/>
              <a:gd name="T2" fmla="*/ 2147483646 w 1387"/>
              <a:gd name="T3" fmla="*/ 2147483646 h 278"/>
              <a:gd name="T4" fmla="*/ 2147483646 w 1387"/>
              <a:gd name="T5" fmla="*/ 2147483646 h 278"/>
              <a:gd name="T6" fmla="*/ 2147483646 w 1387"/>
              <a:gd name="T7" fmla="*/ 2147483646 h 278"/>
              <a:gd name="T8" fmla="*/ 2147483646 w 1387"/>
              <a:gd name="T9" fmla="*/ 2147483646 h 278"/>
              <a:gd name="T10" fmla="*/ 2147483646 w 1387"/>
              <a:gd name="T11" fmla="*/ 2147483646 h 278"/>
              <a:gd name="T12" fmla="*/ 2147483646 w 1387"/>
              <a:gd name="T13" fmla="*/ 2147483646 h 278"/>
              <a:gd name="T14" fmla="*/ 2147483646 w 1387"/>
              <a:gd name="T15" fmla="*/ 2147483646 h 278"/>
              <a:gd name="T16" fmla="*/ 0 w 1387"/>
              <a:gd name="T17" fmla="*/ 2147483646 h 278"/>
              <a:gd name="T18" fmla="*/ 0 w 1387"/>
              <a:gd name="T19" fmla="*/ 2147483646 h 278"/>
              <a:gd name="T20" fmla="*/ 2147483646 w 1387"/>
              <a:gd name="T21" fmla="*/ 2147483646 h 278"/>
              <a:gd name="T22" fmla="*/ 2147483646 w 1387"/>
              <a:gd name="T23" fmla="*/ 2147483646 h 278"/>
              <a:gd name="T24" fmla="*/ 2147483646 w 1387"/>
              <a:gd name="T25" fmla="*/ 2147483646 h 278"/>
              <a:gd name="T26" fmla="*/ 2147483646 w 1387"/>
              <a:gd name="T27" fmla="*/ 2147483646 h 278"/>
              <a:gd name="T28" fmla="*/ 2147483646 w 1387"/>
              <a:gd name="T29" fmla="*/ 2147483646 h 278"/>
              <a:gd name="T30" fmla="*/ 2147483646 w 1387"/>
              <a:gd name="T31" fmla="*/ 2147483646 h 278"/>
              <a:gd name="T32" fmla="*/ 2147483646 w 1387"/>
              <a:gd name="T33" fmla="*/ 2147483646 h 278"/>
              <a:gd name="T34" fmla="*/ 2147483646 w 1387"/>
              <a:gd name="T35" fmla="*/ 2147483646 h 278"/>
              <a:gd name="T36" fmla="*/ 2147483646 w 1387"/>
              <a:gd name="T37" fmla="*/ 2147483646 h 278"/>
              <a:gd name="T38" fmla="*/ 2147483646 w 1387"/>
              <a:gd name="T39" fmla="*/ 2147483646 h 278"/>
              <a:gd name="T40" fmla="*/ 2147483646 w 1387"/>
              <a:gd name="T41" fmla="*/ 2147483646 h 278"/>
              <a:gd name="T42" fmla="*/ 2147483646 w 1387"/>
              <a:gd name="T43" fmla="*/ 2147483646 h 278"/>
              <a:gd name="T44" fmla="*/ 2147483646 w 1387"/>
              <a:gd name="T45" fmla="*/ 2147483646 h 278"/>
              <a:gd name="T46" fmla="*/ 2147483646 w 1387"/>
              <a:gd name="T47" fmla="*/ 2147483646 h 278"/>
              <a:gd name="T48" fmla="*/ 2147483646 w 1387"/>
              <a:gd name="T49" fmla="*/ 2147483646 h 278"/>
              <a:gd name="T50" fmla="*/ 2147483646 w 1387"/>
              <a:gd name="T51" fmla="*/ 2147483646 h 278"/>
              <a:gd name="T52" fmla="*/ 2147483646 w 1387"/>
              <a:gd name="T53" fmla="*/ 2147483646 h 278"/>
              <a:gd name="T54" fmla="*/ 2147483646 w 1387"/>
              <a:gd name="T55" fmla="*/ 2147483646 h 278"/>
              <a:gd name="T56" fmla="*/ 2147483646 w 1387"/>
              <a:gd name="T57" fmla="*/ 2147483646 h 278"/>
              <a:gd name="T58" fmla="*/ 2147483646 w 1387"/>
              <a:gd name="T59" fmla="*/ 2147483646 h 278"/>
              <a:gd name="T60" fmla="*/ 2147483646 w 1387"/>
              <a:gd name="T61" fmla="*/ 2147483646 h 278"/>
              <a:gd name="T62" fmla="*/ 2147483646 w 1387"/>
              <a:gd name="T63" fmla="*/ 2147483646 h 278"/>
              <a:gd name="T64" fmla="*/ 2147483646 w 1387"/>
              <a:gd name="T65" fmla="*/ 2147483646 h 278"/>
              <a:gd name="T66" fmla="*/ 2147483646 w 1387"/>
              <a:gd name="T67" fmla="*/ 2147483646 h 278"/>
              <a:gd name="T68" fmla="*/ 2147483646 w 1387"/>
              <a:gd name="T69" fmla="*/ 2147483646 h 278"/>
              <a:gd name="T70" fmla="*/ 2147483646 w 1387"/>
              <a:gd name="T71" fmla="*/ 0 h 278"/>
              <a:gd name="T72" fmla="*/ 2147483646 w 1387"/>
              <a:gd name="T73" fmla="*/ 0 h 27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87" h="278">
                <a:moveTo>
                  <a:pt x="46" y="0"/>
                </a:moveTo>
                <a:lnTo>
                  <a:pt x="37" y="2"/>
                </a:lnTo>
                <a:lnTo>
                  <a:pt x="30" y="4"/>
                </a:lnTo>
                <a:lnTo>
                  <a:pt x="22" y="8"/>
                </a:lnTo>
                <a:lnTo>
                  <a:pt x="14" y="14"/>
                </a:lnTo>
                <a:lnTo>
                  <a:pt x="8" y="20"/>
                </a:lnTo>
                <a:lnTo>
                  <a:pt x="3" y="28"/>
                </a:lnTo>
                <a:lnTo>
                  <a:pt x="2" y="37"/>
                </a:lnTo>
                <a:lnTo>
                  <a:pt x="0" y="47"/>
                </a:lnTo>
                <a:lnTo>
                  <a:pt x="0" y="232"/>
                </a:lnTo>
                <a:lnTo>
                  <a:pt x="2" y="241"/>
                </a:lnTo>
                <a:lnTo>
                  <a:pt x="3" y="249"/>
                </a:lnTo>
                <a:lnTo>
                  <a:pt x="8" y="258"/>
                </a:lnTo>
                <a:lnTo>
                  <a:pt x="14" y="264"/>
                </a:lnTo>
                <a:lnTo>
                  <a:pt x="22" y="270"/>
                </a:lnTo>
                <a:lnTo>
                  <a:pt x="30" y="275"/>
                </a:lnTo>
                <a:lnTo>
                  <a:pt x="37" y="276"/>
                </a:lnTo>
                <a:lnTo>
                  <a:pt x="46" y="278"/>
                </a:lnTo>
                <a:lnTo>
                  <a:pt x="1341" y="278"/>
                </a:lnTo>
                <a:lnTo>
                  <a:pt x="1350" y="276"/>
                </a:lnTo>
                <a:lnTo>
                  <a:pt x="1359" y="275"/>
                </a:lnTo>
                <a:lnTo>
                  <a:pt x="1367" y="270"/>
                </a:lnTo>
                <a:lnTo>
                  <a:pt x="1373" y="264"/>
                </a:lnTo>
                <a:lnTo>
                  <a:pt x="1379" y="258"/>
                </a:lnTo>
                <a:lnTo>
                  <a:pt x="1384" y="249"/>
                </a:lnTo>
                <a:lnTo>
                  <a:pt x="1385" y="241"/>
                </a:lnTo>
                <a:lnTo>
                  <a:pt x="1387" y="232"/>
                </a:lnTo>
                <a:lnTo>
                  <a:pt x="1387" y="47"/>
                </a:lnTo>
                <a:lnTo>
                  <a:pt x="1385" y="37"/>
                </a:lnTo>
                <a:lnTo>
                  <a:pt x="1384" y="28"/>
                </a:lnTo>
                <a:lnTo>
                  <a:pt x="1379" y="20"/>
                </a:lnTo>
                <a:lnTo>
                  <a:pt x="1373" y="14"/>
                </a:lnTo>
                <a:lnTo>
                  <a:pt x="1367" y="8"/>
                </a:lnTo>
                <a:lnTo>
                  <a:pt x="1359" y="4"/>
                </a:lnTo>
                <a:lnTo>
                  <a:pt x="1350" y="2"/>
                </a:lnTo>
                <a:lnTo>
                  <a:pt x="1341" y="0"/>
                </a:lnTo>
                <a:lnTo>
                  <a:pt x="46" y="0"/>
                </a:lnTo>
                <a:close/>
              </a:path>
            </a:pathLst>
          </a:custGeom>
          <a:solidFill>
            <a:srgbClr val="CCFFFF"/>
          </a:solidFill>
          <a:ln w="14288">
            <a:solidFill>
              <a:srgbClr val="000000"/>
            </a:solidFill>
            <a:prstDash val="solid"/>
            <a:round/>
            <a:headEnd/>
            <a:tailEnd/>
          </a:ln>
        </p:spPr>
        <p:txBody>
          <a:bodyPr/>
          <a:lstStyle/>
          <a:p>
            <a:endParaRPr lang="sk-SK"/>
          </a:p>
        </p:txBody>
      </p:sp>
      <p:sp>
        <p:nvSpPr>
          <p:cNvPr id="14353" name="Rectangle 61">
            <a:extLst>
              <a:ext uri="{FF2B5EF4-FFF2-40B4-BE49-F238E27FC236}">
                <a16:creationId xmlns:a16="http://schemas.microsoft.com/office/drawing/2014/main" id="{D514DB05-EBA9-4A71-9358-EEB7E7C68F8F}"/>
              </a:ext>
            </a:extLst>
          </p:cNvPr>
          <p:cNvSpPr>
            <a:spLocks noChangeArrowheads="1"/>
          </p:cNvSpPr>
          <p:nvPr/>
        </p:nvSpPr>
        <p:spPr bwMode="auto">
          <a:xfrm>
            <a:off x="3922713" y="2320925"/>
            <a:ext cx="21621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b="1">
                <a:solidFill>
                  <a:srgbClr val="000000"/>
                </a:solidFill>
              </a:rPr>
              <a:t>vertikálny </a:t>
            </a:r>
            <a:r>
              <a:rPr lang="sk-SK" altLang="en-US" sz="1600">
                <a:solidFill>
                  <a:srgbClr val="000000"/>
                </a:solidFill>
              </a:rPr>
              <a:t>(forma správy)</a:t>
            </a:r>
            <a:endParaRPr lang="sk-SK" altLang="en-US" sz="1800"/>
          </a:p>
        </p:txBody>
      </p:sp>
      <p:sp>
        <p:nvSpPr>
          <p:cNvPr id="14354" name="Freeform 64">
            <a:extLst>
              <a:ext uri="{FF2B5EF4-FFF2-40B4-BE49-F238E27FC236}">
                <a16:creationId xmlns:a16="http://schemas.microsoft.com/office/drawing/2014/main" id="{59D1B9C6-D62A-4DFE-AB86-83B1926DC6E8}"/>
              </a:ext>
            </a:extLst>
          </p:cNvPr>
          <p:cNvSpPr>
            <a:spLocks/>
          </p:cNvSpPr>
          <p:nvPr/>
        </p:nvSpPr>
        <p:spPr bwMode="auto">
          <a:xfrm>
            <a:off x="3833813" y="3849688"/>
            <a:ext cx="2322512" cy="733425"/>
          </a:xfrm>
          <a:custGeom>
            <a:avLst/>
            <a:gdLst>
              <a:gd name="T0" fmla="*/ 2147483646 w 1387"/>
              <a:gd name="T1" fmla="*/ 0 h 462"/>
              <a:gd name="T2" fmla="*/ 2147483646 w 1387"/>
              <a:gd name="T3" fmla="*/ 2147483646 h 462"/>
              <a:gd name="T4" fmla="*/ 2147483646 w 1387"/>
              <a:gd name="T5" fmla="*/ 2147483646 h 462"/>
              <a:gd name="T6" fmla="*/ 2147483646 w 1387"/>
              <a:gd name="T7" fmla="*/ 2147483646 h 462"/>
              <a:gd name="T8" fmla="*/ 2147483646 w 1387"/>
              <a:gd name="T9" fmla="*/ 2147483646 h 462"/>
              <a:gd name="T10" fmla="*/ 2147483646 w 1387"/>
              <a:gd name="T11" fmla="*/ 2147483646 h 462"/>
              <a:gd name="T12" fmla="*/ 2147483646 w 1387"/>
              <a:gd name="T13" fmla="*/ 2147483646 h 462"/>
              <a:gd name="T14" fmla="*/ 2147483646 w 1387"/>
              <a:gd name="T15" fmla="*/ 2147483646 h 462"/>
              <a:gd name="T16" fmla="*/ 0 w 1387"/>
              <a:gd name="T17" fmla="*/ 2147483646 h 462"/>
              <a:gd name="T18" fmla="*/ 0 w 1387"/>
              <a:gd name="T19" fmla="*/ 2147483646 h 462"/>
              <a:gd name="T20" fmla="*/ 2147483646 w 1387"/>
              <a:gd name="T21" fmla="*/ 2147483646 h 462"/>
              <a:gd name="T22" fmla="*/ 2147483646 w 1387"/>
              <a:gd name="T23" fmla="*/ 2147483646 h 462"/>
              <a:gd name="T24" fmla="*/ 2147483646 w 1387"/>
              <a:gd name="T25" fmla="*/ 2147483646 h 462"/>
              <a:gd name="T26" fmla="*/ 2147483646 w 1387"/>
              <a:gd name="T27" fmla="*/ 2147483646 h 462"/>
              <a:gd name="T28" fmla="*/ 2147483646 w 1387"/>
              <a:gd name="T29" fmla="*/ 2147483646 h 462"/>
              <a:gd name="T30" fmla="*/ 2147483646 w 1387"/>
              <a:gd name="T31" fmla="*/ 2147483646 h 462"/>
              <a:gd name="T32" fmla="*/ 2147483646 w 1387"/>
              <a:gd name="T33" fmla="*/ 2147483646 h 462"/>
              <a:gd name="T34" fmla="*/ 2147483646 w 1387"/>
              <a:gd name="T35" fmla="*/ 2147483646 h 462"/>
              <a:gd name="T36" fmla="*/ 2147483646 w 1387"/>
              <a:gd name="T37" fmla="*/ 2147483646 h 462"/>
              <a:gd name="T38" fmla="*/ 2147483646 w 1387"/>
              <a:gd name="T39" fmla="*/ 2147483646 h 462"/>
              <a:gd name="T40" fmla="*/ 2147483646 w 1387"/>
              <a:gd name="T41" fmla="*/ 2147483646 h 462"/>
              <a:gd name="T42" fmla="*/ 2147483646 w 1387"/>
              <a:gd name="T43" fmla="*/ 2147483646 h 462"/>
              <a:gd name="T44" fmla="*/ 2147483646 w 1387"/>
              <a:gd name="T45" fmla="*/ 2147483646 h 462"/>
              <a:gd name="T46" fmla="*/ 2147483646 w 1387"/>
              <a:gd name="T47" fmla="*/ 2147483646 h 462"/>
              <a:gd name="T48" fmla="*/ 2147483646 w 1387"/>
              <a:gd name="T49" fmla="*/ 2147483646 h 462"/>
              <a:gd name="T50" fmla="*/ 2147483646 w 1387"/>
              <a:gd name="T51" fmla="*/ 2147483646 h 462"/>
              <a:gd name="T52" fmla="*/ 2147483646 w 1387"/>
              <a:gd name="T53" fmla="*/ 2147483646 h 462"/>
              <a:gd name="T54" fmla="*/ 2147483646 w 1387"/>
              <a:gd name="T55" fmla="*/ 2147483646 h 462"/>
              <a:gd name="T56" fmla="*/ 2147483646 w 1387"/>
              <a:gd name="T57" fmla="*/ 2147483646 h 462"/>
              <a:gd name="T58" fmla="*/ 2147483646 w 1387"/>
              <a:gd name="T59" fmla="*/ 2147483646 h 462"/>
              <a:gd name="T60" fmla="*/ 2147483646 w 1387"/>
              <a:gd name="T61" fmla="*/ 2147483646 h 462"/>
              <a:gd name="T62" fmla="*/ 2147483646 w 1387"/>
              <a:gd name="T63" fmla="*/ 2147483646 h 462"/>
              <a:gd name="T64" fmla="*/ 2147483646 w 1387"/>
              <a:gd name="T65" fmla="*/ 2147483646 h 462"/>
              <a:gd name="T66" fmla="*/ 2147483646 w 1387"/>
              <a:gd name="T67" fmla="*/ 2147483646 h 462"/>
              <a:gd name="T68" fmla="*/ 2147483646 w 1387"/>
              <a:gd name="T69" fmla="*/ 2147483646 h 462"/>
              <a:gd name="T70" fmla="*/ 2147483646 w 1387"/>
              <a:gd name="T71" fmla="*/ 0 h 462"/>
              <a:gd name="T72" fmla="*/ 2147483646 w 1387"/>
              <a:gd name="T73" fmla="*/ 0 h 4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87" h="462">
                <a:moveTo>
                  <a:pt x="77" y="0"/>
                </a:moveTo>
                <a:lnTo>
                  <a:pt x="62" y="1"/>
                </a:lnTo>
                <a:lnTo>
                  <a:pt x="48" y="6"/>
                </a:lnTo>
                <a:lnTo>
                  <a:pt x="34" y="12"/>
                </a:lnTo>
                <a:lnTo>
                  <a:pt x="23" y="23"/>
                </a:lnTo>
                <a:lnTo>
                  <a:pt x="14" y="34"/>
                </a:lnTo>
                <a:lnTo>
                  <a:pt x="6" y="46"/>
                </a:lnTo>
                <a:lnTo>
                  <a:pt x="2" y="61"/>
                </a:lnTo>
                <a:lnTo>
                  <a:pt x="0" y="77"/>
                </a:lnTo>
                <a:lnTo>
                  <a:pt x="0" y="385"/>
                </a:lnTo>
                <a:lnTo>
                  <a:pt x="2" y="400"/>
                </a:lnTo>
                <a:lnTo>
                  <a:pt x="6" y="414"/>
                </a:lnTo>
                <a:lnTo>
                  <a:pt x="14" y="428"/>
                </a:lnTo>
                <a:lnTo>
                  <a:pt x="23" y="439"/>
                </a:lnTo>
                <a:lnTo>
                  <a:pt x="34" y="448"/>
                </a:lnTo>
                <a:lnTo>
                  <a:pt x="48" y="456"/>
                </a:lnTo>
                <a:lnTo>
                  <a:pt x="62" y="461"/>
                </a:lnTo>
                <a:lnTo>
                  <a:pt x="77" y="462"/>
                </a:lnTo>
                <a:lnTo>
                  <a:pt x="1310" y="462"/>
                </a:lnTo>
                <a:lnTo>
                  <a:pt x="1325" y="461"/>
                </a:lnTo>
                <a:lnTo>
                  <a:pt x="1341" y="456"/>
                </a:lnTo>
                <a:lnTo>
                  <a:pt x="1353" y="448"/>
                </a:lnTo>
                <a:lnTo>
                  <a:pt x="1365" y="439"/>
                </a:lnTo>
                <a:lnTo>
                  <a:pt x="1375" y="428"/>
                </a:lnTo>
                <a:lnTo>
                  <a:pt x="1381" y="414"/>
                </a:lnTo>
                <a:lnTo>
                  <a:pt x="1385" y="400"/>
                </a:lnTo>
                <a:lnTo>
                  <a:pt x="1387" y="385"/>
                </a:lnTo>
                <a:lnTo>
                  <a:pt x="1387" y="77"/>
                </a:lnTo>
                <a:lnTo>
                  <a:pt x="1385" y="61"/>
                </a:lnTo>
                <a:lnTo>
                  <a:pt x="1381" y="46"/>
                </a:lnTo>
                <a:lnTo>
                  <a:pt x="1375" y="34"/>
                </a:lnTo>
                <a:lnTo>
                  <a:pt x="1365" y="23"/>
                </a:lnTo>
                <a:lnTo>
                  <a:pt x="1353" y="12"/>
                </a:lnTo>
                <a:lnTo>
                  <a:pt x="1341" y="6"/>
                </a:lnTo>
                <a:lnTo>
                  <a:pt x="1325" y="1"/>
                </a:lnTo>
                <a:lnTo>
                  <a:pt x="1310" y="0"/>
                </a:lnTo>
                <a:lnTo>
                  <a:pt x="77" y="0"/>
                </a:lnTo>
                <a:close/>
              </a:path>
            </a:pathLst>
          </a:custGeom>
          <a:solidFill>
            <a:srgbClr val="CCFFFF"/>
          </a:solidFill>
          <a:ln w="14288">
            <a:solidFill>
              <a:srgbClr val="000000"/>
            </a:solidFill>
            <a:prstDash val="solid"/>
            <a:round/>
            <a:headEnd/>
            <a:tailEnd/>
          </a:ln>
        </p:spPr>
        <p:txBody>
          <a:bodyPr/>
          <a:lstStyle/>
          <a:p>
            <a:endParaRPr lang="sk-SK"/>
          </a:p>
        </p:txBody>
      </p:sp>
      <p:sp>
        <p:nvSpPr>
          <p:cNvPr id="14355" name="Rectangle 65">
            <a:extLst>
              <a:ext uri="{FF2B5EF4-FFF2-40B4-BE49-F238E27FC236}">
                <a16:creationId xmlns:a16="http://schemas.microsoft.com/office/drawing/2014/main" id="{EF8B4D34-FB19-4234-A18B-3880797E21D0}"/>
              </a:ext>
            </a:extLst>
          </p:cNvPr>
          <p:cNvSpPr>
            <a:spLocks noChangeArrowheads="1"/>
          </p:cNvSpPr>
          <p:nvPr/>
        </p:nvSpPr>
        <p:spPr bwMode="auto">
          <a:xfrm>
            <a:off x="3919538" y="3957638"/>
            <a:ext cx="21653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b="1">
                <a:solidFill>
                  <a:srgbClr val="000000"/>
                </a:solidFill>
              </a:rPr>
              <a:t>podľa času</a:t>
            </a:r>
          </a:p>
          <a:p>
            <a:pPr algn="ctr" eaLnBrk="1" hangingPunct="1">
              <a:spcBef>
                <a:spcPct val="0"/>
              </a:spcBef>
              <a:buFontTx/>
              <a:buNone/>
            </a:pPr>
            <a:r>
              <a:rPr lang="sk-SK" altLang="en-US" sz="1600">
                <a:solidFill>
                  <a:srgbClr val="000000"/>
                </a:solidFill>
              </a:rPr>
              <a:t>(krátkodobý vs. dlhodobý)</a:t>
            </a:r>
            <a:endParaRPr lang="sk-SK" altLang="en-US" sz="1800"/>
          </a:p>
        </p:txBody>
      </p:sp>
      <p:sp>
        <p:nvSpPr>
          <p:cNvPr id="14356" name="Rectangle 72">
            <a:extLst>
              <a:ext uri="{FF2B5EF4-FFF2-40B4-BE49-F238E27FC236}">
                <a16:creationId xmlns:a16="http://schemas.microsoft.com/office/drawing/2014/main" id="{306C97DC-7EEC-4BF1-8999-BB8E3D9EE6A5}"/>
              </a:ext>
            </a:extLst>
          </p:cNvPr>
          <p:cNvSpPr>
            <a:spLocks noChangeArrowheads="1"/>
          </p:cNvSpPr>
          <p:nvPr/>
        </p:nvSpPr>
        <p:spPr bwMode="auto">
          <a:xfrm>
            <a:off x="5654675" y="4198938"/>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14357" name="Freeform 73">
            <a:extLst>
              <a:ext uri="{FF2B5EF4-FFF2-40B4-BE49-F238E27FC236}">
                <a16:creationId xmlns:a16="http://schemas.microsoft.com/office/drawing/2014/main" id="{3AED256E-7884-48E9-817F-29C54FC40200}"/>
              </a:ext>
            </a:extLst>
          </p:cNvPr>
          <p:cNvSpPr>
            <a:spLocks/>
          </p:cNvSpPr>
          <p:nvPr/>
        </p:nvSpPr>
        <p:spPr bwMode="auto">
          <a:xfrm>
            <a:off x="3833813" y="5180013"/>
            <a:ext cx="2201862" cy="1017587"/>
          </a:xfrm>
          <a:custGeom>
            <a:avLst/>
            <a:gdLst>
              <a:gd name="T0" fmla="*/ 2147483646 w 1387"/>
              <a:gd name="T1" fmla="*/ 0 h 641"/>
              <a:gd name="T2" fmla="*/ 2147483646 w 1387"/>
              <a:gd name="T3" fmla="*/ 2147483646 h 641"/>
              <a:gd name="T4" fmla="*/ 2147483646 w 1387"/>
              <a:gd name="T5" fmla="*/ 2147483646 h 641"/>
              <a:gd name="T6" fmla="*/ 2147483646 w 1387"/>
              <a:gd name="T7" fmla="*/ 2147483646 h 641"/>
              <a:gd name="T8" fmla="*/ 2147483646 w 1387"/>
              <a:gd name="T9" fmla="*/ 2147483646 h 641"/>
              <a:gd name="T10" fmla="*/ 2147483646 w 1387"/>
              <a:gd name="T11" fmla="*/ 2147483646 h 641"/>
              <a:gd name="T12" fmla="*/ 2147483646 w 1387"/>
              <a:gd name="T13" fmla="*/ 2147483646 h 641"/>
              <a:gd name="T14" fmla="*/ 2147483646 w 1387"/>
              <a:gd name="T15" fmla="*/ 2147483646 h 641"/>
              <a:gd name="T16" fmla="*/ 0 w 1387"/>
              <a:gd name="T17" fmla="*/ 2147483646 h 641"/>
              <a:gd name="T18" fmla="*/ 0 w 1387"/>
              <a:gd name="T19" fmla="*/ 2147483646 h 641"/>
              <a:gd name="T20" fmla="*/ 2147483646 w 1387"/>
              <a:gd name="T21" fmla="*/ 2147483646 h 641"/>
              <a:gd name="T22" fmla="*/ 2147483646 w 1387"/>
              <a:gd name="T23" fmla="*/ 2147483646 h 641"/>
              <a:gd name="T24" fmla="*/ 2147483646 w 1387"/>
              <a:gd name="T25" fmla="*/ 2147483646 h 641"/>
              <a:gd name="T26" fmla="*/ 2147483646 w 1387"/>
              <a:gd name="T27" fmla="*/ 2147483646 h 641"/>
              <a:gd name="T28" fmla="*/ 2147483646 w 1387"/>
              <a:gd name="T29" fmla="*/ 2147483646 h 641"/>
              <a:gd name="T30" fmla="*/ 2147483646 w 1387"/>
              <a:gd name="T31" fmla="*/ 2147483646 h 641"/>
              <a:gd name="T32" fmla="*/ 2147483646 w 1387"/>
              <a:gd name="T33" fmla="*/ 2147483646 h 641"/>
              <a:gd name="T34" fmla="*/ 2147483646 w 1387"/>
              <a:gd name="T35" fmla="*/ 2147483646 h 641"/>
              <a:gd name="T36" fmla="*/ 2147483646 w 1387"/>
              <a:gd name="T37" fmla="*/ 2147483646 h 641"/>
              <a:gd name="T38" fmla="*/ 2147483646 w 1387"/>
              <a:gd name="T39" fmla="*/ 2147483646 h 641"/>
              <a:gd name="T40" fmla="*/ 2147483646 w 1387"/>
              <a:gd name="T41" fmla="*/ 2147483646 h 641"/>
              <a:gd name="T42" fmla="*/ 2147483646 w 1387"/>
              <a:gd name="T43" fmla="*/ 2147483646 h 641"/>
              <a:gd name="T44" fmla="*/ 2147483646 w 1387"/>
              <a:gd name="T45" fmla="*/ 2147483646 h 641"/>
              <a:gd name="T46" fmla="*/ 2147483646 w 1387"/>
              <a:gd name="T47" fmla="*/ 2147483646 h 641"/>
              <a:gd name="T48" fmla="*/ 2147483646 w 1387"/>
              <a:gd name="T49" fmla="*/ 2147483646 h 641"/>
              <a:gd name="T50" fmla="*/ 2147483646 w 1387"/>
              <a:gd name="T51" fmla="*/ 2147483646 h 641"/>
              <a:gd name="T52" fmla="*/ 2147483646 w 1387"/>
              <a:gd name="T53" fmla="*/ 2147483646 h 641"/>
              <a:gd name="T54" fmla="*/ 2147483646 w 1387"/>
              <a:gd name="T55" fmla="*/ 2147483646 h 641"/>
              <a:gd name="T56" fmla="*/ 2147483646 w 1387"/>
              <a:gd name="T57" fmla="*/ 2147483646 h 641"/>
              <a:gd name="T58" fmla="*/ 2147483646 w 1387"/>
              <a:gd name="T59" fmla="*/ 2147483646 h 641"/>
              <a:gd name="T60" fmla="*/ 2147483646 w 1387"/>
              <a:gd name="T61" fmla="*/ 2147483646 h 641"/>
              <a:gd name="T62" fmla="*/ 2147483646 w 1387"/>
              <a:gd name="T63" fmla="*/ 2147483646 h 641"/>
              <a:gd name="T64" fmla="*/ 2147483646 w 1387"/>
              <a:gd name="T65" fmla="*/ 2147483646 h 641"/>
              <a:gd name="T66" fmla="*/ 2147483646 w 1387"/>
              <a:gd name="T67" fmla="*/ 2147483646 h 641"/>
              <a:gd name="T68" fmla="*/ 2147483646 w 1387"/>
              <a:gd name="T69" fmla="*/ 2147483646 h 641"/>
              <a:gd name="T70" fmla="*/ 2147483646 w 1387"/>
              <a:gd name="T71" fmla="*/ 0 h 641"/>
              <a:gd name="T72" fmla="*/ 2147483646 w 1387"/>
              <a:gd name="T73" fmla="*/ 0 h 64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387" h="641">
                <a:moveTo>
                  <a:pt x="107" y="0"/>
                </a:moveTo>
                <a:lnTo>
                  <a:pt x="85" y="2"/>
                </a:lnTo>
                <a:lnTo>
                  <a:pt x="65" y="8"/>
                </a:lnTo>
                <a:lnTo>
                  <a:pt x="48" y="19"/>
                </a:lnTo>
                <a:lnTo>
                  <a:pt x="31" y="31"/>
                </a:lnTo>
                <a:lnTo>
                  <a:pt x="19" y="48"/>
                </a:lnTo>
                <a:lnTo>
                  <a:pt x="8" y="65"/>
                </a:lnTo>
                <a:lnTo>
                  <a:pt x="2" y="85"/>
                </a:lnTo>
                <a:lnTo>
                  <a:pt x="0" y="107"/>
                </a:lnTo>
                <a:lnTo>
                  <a:pt x="0" y="533"/>
                </a:lnTo>
                <a:lnTo>
                  <a:pt x="2" y="555"/>
                </a:lnTo>
                <a:lnTo>
                  <a:pt x="8" y="575"/>
                </a:lnTo>
                <a:lnTo>
                  <a:pt x="19" y="594"/>
                </a:lnTo>
                <a:lnTo>
                  <a:pt x="31" y="611"/>
                </a:lnTo>
                <a:lnTo>
                  <a:pt x="48" y="623"/>
                </a:lnTo>
                <a:lnTo>
                  <a:pt x="65" y="634"/>
                </a:lnTo>
                <a:lnTo>
                  <a:pt x="85" y="640"/>
                </a:lnTo>
                <a:lnTo>
                  <a:pt x="107" y="641"/>
                </a:lnTo>
                <a:lnTo>
                  <a:pt x="1281" y="641"/>
                </a:lnTo>
                <a:lnTo>
                  <a:pt x="1302" y="640"/>
                </a:lnTo>
                <a:lnTo>
                  <a:pt x="1322" y="634"/>
                </a:lnTo>
                <a:lnTo>
                  <a:pt x="1341" y="623"/>
                </a:lnTo>
                <a:lnTo>
                  <a:pt x="1356" y="611"/>
                </a:lnTo>
                <a:lnTo>
                  <a:pt x="1368" y="594"/>
                </a:lnTo>
                <a:lnTo>
                  <a:pt x="1379" y="575"/>
                </a:lnTo>
                <a:lnTo>
                  <a:pt x="1385" y="555"/>
                </a:lnTo>
                <a:lnTo>
                  <a:pt x="1387" y="533"/>
                </a:lnTo>
                <a:lnTo>
                  <a:pt x="1387" y="107"/>
                </a:lnTo>
                <a:lnTo>
                  <a:pt x="1385" y="85"/>
                </a:lnTo>
                <a:lnTo>
                  <a:pt x="1379" y="65"/>
                </a:lnTo>
                <a:lnTo>
                  <a:pt x="1368" y="48"/>
                </a:lnTo>
                <a:lnTo>
                  <a:pt x="1356" y="31"/>
                </a:lnTo>
                <a:lnTo>
                  <a:pt x="1341" y="19"/>
                </a:lnTo>
                <a:lnTo>
                  <a:pt x="1322" y="8"/>
                </a:lnTo>
                <a:lnTo>
                  <a:pt x="1302" y="2"/>
                </a:lnTo>
                <a:lnTo>
                  <a:pt x="1281" y="0"/>
                </a:lnTo>
                <a:lnTo>
                  <a:pt x="107" y="0"/>
                </a:lnTo>
                <a:close/>
              </a:path>
            </a:pathLst>
          </a:custGeom>
          <a:solidFill>
            <a:srgbClr val="CCFFFF"/>
          </a:solidFill>
          <a:ln w="14288">
            <a:solidFill>
              <a:srgbClr val="000000"/>
            </a:solidFill>
            <a:prstDash val="solid"/>
            <a:round/>
            <a:headEnd/>
            <a:tailEnd/>
          </a:ln>
        </p:spPr>
        <p:txBody>
          <a:bodyPr/>
          <a:lstStyle/>
          <a:p>
            <a:endParaRPr lang="sk-SK"/>
          </a:p>
        </p:txBody>
      </p:sp>
      <p:sp>
        <p:nvSpPr>
          <p:cNvPr id="14358" name="Rectangle 74">
            <a:extLst>
              <a:ext uri="{FF2B5EF4-FFF2-40B4-BE49-F238E27FC236}">
                <a16:creationId xmlns:a16="http://schemas.microsoft.com/office/drawing/2014/main" id="{204D14D4-E59D-4EFC-AC1E-B48F09350F92}"/>
              </a:ext>
            </a:extLst>
          </p:cNvPr>
          <p:cNvSpPr>
            <a:spLocks noChangeArrowheads="1"/>
          </p:cNvSpPr>
          <p:nvPr/>
        </p:nvSpPr>
        <p:spPr bwMode="auto">
          <a:xfrm>
            <a:off x="4356100" y="5589588"/>
            <a:ext cx="11160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b="1">
                <a:solidFill>
                  <a:srgbClr val="000000"/>
                </a:solidFill>
              </a:rPr>
              <a:t>podľa druhu</a:t>
            </a:r>
            <a:endParaRPr lang="sk-SK" altLang="en-US" sz="1800"/>
          </a:p>
        </p:txBody>
      </p:sp>
      <p:sp>
        <p:nvSpPr>
          <p:cNvPr id="14359" name="Rectangle 78">
            <a:extLst>
              <a:ext uri="{FF2B5EF4-FFF2-40B4-BE49-F238E27FC236}">
                <a16:creationId xmlns:a16="http://schemas.microsoft.com/office/drawing/2014/main" id="{6B5E5EE7-5A44-41EE-BE47-E694679E0668}"/>
              </a:ext>
            </a:extLst>
          </p:cNvPr>
          <p:cNvSpPr>
            <a:spLocks noChangeArrowheads="1"/>
          </p:cNvSpPr>
          <p:nvPr/>
        </p:nvSpPr>
        <p:spPr bwMode="auto">
          <a:xfrm>
            <a:off x="5254625" y="5776913"/>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14360" name="Freeform 79">
            <a:extLst>
              <a:ext uri="{FF2B5EF4-FFF2-40B4-BE49-F238E27FC236}">
                <a16:creationId xmlns:a16="http://schemas.microsoft.com/office/drawing/2014/main" id="{C17BE572-1057-4AE8-AECA-8D4488F862AD}"/>
              </a:ext>
            </a:extLst>
          </p:cNvPr>
          <p:cNvSpPr>
            <a:spLocks/>
          </p:cNvSpPr>
          <p:nvPr/>
        </p:nvSpPr>
        <p:spPr bwMode="auto">
          <a:xfrm>
            <a:off x="6329363" y="3262313"/>
            <a:ext cx="2490787" cy="881062"/>
          </a:xfrm>
          <a:custGeom>
            <a:avLst/>
            <a:gdLst>
              <a:gd name="T0" fmla="*/ 2147483646 w 1479"/>
              <a:gd name="T1" fmla="*/ 0 h 555"/>
              <a:gd name="T2" fmla="*/ 0 w 1479"/>
              <a:gd name="T3" fmla="*/ 2147483646 h 555"/>
              <a:gd name="T4" fmla="*/ 0 w 1479"/>
              <a:gd name="T5" fmla="*/ 2147483646 h 555"/>
              <a:gd name="T6" fmla="*/ 2147483646 w 1479"/>
              <a:gd name="T7" fmla="*/ 2147483646 h 555"/>
              <a:gd name="T8" fmla="*/ 2147483646 w 1479"/>
              <a:gd name="T9" fmla="*/ 2147483646 h 555"/>
              <a:gd name="T10" fmla="*/ 2147483646 w 1479"/>
              <a:gd name="T11" fmla="*/ 2147483646 h 555"/>
              <a:gd name="T12" fmla="*/ 2147483646 w 1479"/>
              <a:gd name="T13" fmla="*/ 2147483646 h 555"/>
              <a:gd name="T14" fmla="*/ 2147483646 w 1479"/>
              <a:gd name="T15" fmla="*/ 0 h 555"/>
              <a:gd name="T16" fmla="*/ 2147483646 w 1479"/>
              <a:gd name="T17" fmla="*/ 0 h 5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79" h="555">
                <a:moveTo>
                  <a:pt x="163" y="0"/>
                </a:moveTo>
                <a:lnTo>
                  <a:pt x="0" y="162"/>
                </a:lnTo>
                <a:lnTo>
                  <a:pt x="0" y="391"/>
                </a:lnTo>
                <a:lnTo>
                  <a:pt x="163" y="555"/>
                </a:lnTo>
                <a:lnTo>
                  <a:pt x="1317" y="555"/>
                </a:lnTo>
                <a:lnTo>
                  <a:pt x="1479" y="391"/>
                </a:lnTo>
                <a:lnTo>
                  <a:pt x="1479" y="162"/>
                </a:lnTo>
                <a:lnTo>
                  <a:pt x="1317" y="0"/>
                </a:lnTo>
                <a:lnTo>
                  <a:pt x="163" y="0"/>
                </a:lnTo>
                <a:close/>
              </a:path>
            </a:pathLst>
          </a:custGeom>
          <a:solidFill>
            <a:srgbClr val="FFFFFF"/>
          </a:solidFill>
          <a:ln w="14288">
            <a:solidFill>
              <a:srgbClr val="000000"/>
            </a:solidFill>
            <a:prstDash val="solid"/>
            <a:round/>
            <a:headEnd/>
            <a:tailEnd/>
          </a:ln>
        </p:spPr>
        <p:txBody>
          <a:bodyPr/>
          <a:lstStyle/>
          <a:p>
            <a:endParaRPr lang="sk-SK"/>
          </a:p>
        </p:txBody>
      </p:sp>
      <p:sp>
        <p:nvSpPr>
          <p:cNvPr id="14361" name="Rectangle 80">
            <a:extLst>
              <a:ext uri="{FF2B5EF4-FFF2-40B4-BE49-F238E27FC236}">
                <a16:creationId xmlns:a16="http://schemas.microsoft.com/office/drawing/2014/main" id="{964C1165-B43B-4EA8-A74D-1E53BD766915}"/>
              </a:ext>
            </a:extLst>
          </p:cNvPr>
          <p:cNvSpPr>
            <a:spLocks noChangeArrowheads="1"/>
          </p:cNvSpPr>
          <p:nvPr/>
        </p:nvSpPr>
        <p:spPr bwMode="auto">
          <a:xfrm>
            <a:off x="6443663" y="3271838"/>
            <a:ext cx="23050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a:solidFill>
                  <a:srgbClr val="000000"/>
                </a:solidFill>
              </a:rPr>
              <a:t>usporiadanie položiek</a:t>
            </a:r>
          </a:p>
          <a:p>
            <a:pPr algn="ctr" eaLnBrk="1" hangingPunct="1">
              <a:spcBef>
                <a:spcPct val="0"/>
              </a:spcBef>
              <a:buFontTx/>
              <a:buNone/>
            </a:pPr>
            <a:r>
              <a:rPr lang="sk-SK" altLang="en-US" sz="1600">
                <a:solidFill>
                  <a:srgbClr val="000000"/>
                </a:solidFill>
              </a:rPr>
              <a:t>podľa vzrastajúcej</a:t>
            </a:r>
          </a:p>
          <a:p>
            <a:pPr algn="ctr" eaLnBrk="1" hangingPunct="1">
              <a:spcBef>
                <a:spcPct val="0"/>
              </a:spcBef>
              <a:buFontTx/>
              <a:buNone/>
            </a:pPr>
            <a:r>
              <a:rPr lang="sk-SK" altLang="en-US" sz="1600">
                <a:solidFill>
                  <a:srgbClr val="000000"/>
                </a:solidFill>
              </a:rPr>
              <a:t>likvidnosti a doby splatnosti</a:t>
            </a:r>
            <a:endParaRPr lang="sk-SK" altLang="en-US" sz="1800"/>
          </a:p>
        </p:txBody>
      </p:sp>
      <p:sp>
        <p:nvSpPr>
          <p:cNvPr id="14362" name="Rectangle 82">
            <a:extLst>
              <a:ext uri="{FF2B5EF4-FFF2-40B4-BE49-F238E27FC236}">
                <a16:creationId xmlns:a16="http://schemas.microsoft.com/office/drawing/2014/main" id="{AE2A7BAC-D1AC-498E-B524-71ABD5369832}"/>
              </a:ext>
            </a:extLst>
          </p:cNvPr>
          <p:cNvSpPr>
            <a:spLocks noChangeArrowheads="1"/>
          </p:cNvSpPr>
          <p:nvPr/>
        </p:nvSpPr>
        <p:spPr bwMode="auto">
          <a:xfrm>
            <a:off x="8018463" y="3690938"/>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14363" name="Freeform 83">
            <a:extLst>
              <a:ext uri="{FF2B5EF4-FFF2-40B4-BE49-F238E27FC236}">
                <a16:creationId xmlns:a16="http://schemas.microsoft.com/office/drawing/2014/main" id="{AC8D4CB3-0979-49E0-9C23-5FA3A1CD08C9}"/>
              </a:ext>
            </a:extLst>
          </p:cNvPr>
          <p:cNvSpPr>
            <a:spLocks/>
          </p:cNvSpPr>
          <p:nvPr/>
        </p:nvSpPr>
        <p:spPr bwMode="auto">
          <a:xfrm>
            <a:off x="6329363" y="4289425"/>
            <a:ext cx="2490787" cy="881063"/>
          </a:xfrm>
          <a:custGeom>
            <a:avLst/>
            <a:gdLst>
              <a:gd name="T0" fmla="*/ 2147483646 w 1479"/>
              <a:gd name="T1" fmla="*/ 0 h 555"/>
              <a:gd name="T2" fmla="*/ 0 w 1479"/>
              <a:gd name="T3" fmla="*/ 2147483646 h 555"/>
              <a:gd name="T4" fmla="*/ 0 w 1479"/>
              <a:gd name="T5" fmla="*/ 2147483646 h 555"/>
              <a:gd name="T6" fmla="*/ 2147483646 w 1479"/>
              <a:gd name="T7" fmla="*/ 2147483646 h 555"/>
              <a:gd name="T8" fmla="*/ 2147483646 w 1479"/>
              <a:gd name="T9" fmla="*/ 2147483646 h 555"/>
              <a:gd name="T10" fmla="*/ 2147483646 w 1479"/>
              <a:gd name="T11" fmla="*/ 2147483646 h 555"/>
              <a:gd name="T12" fmla="*/ 2147483646 w 1479"/>
              <a:gd name="T13" fmla="*/ 2147483646 h 555"/>
              <a:gd name="T14" fmla="*/ 2147483646 w 1479"/>
              <a:gd name="T15" fmla="*/ 0 h 555"/>
              <a:gd name="T16" fmla="*/ 2147483646 w 1479"/>
              <a:gd name="T17" fmla="*/ 0 h 5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79" h="555">
                <a:moveTo>
                  <a:pt x="163" y="0"/>
                </a:moveTo>
                <a:lnTo>
                  <a:pt x="0" y="162"/>
                </a:lnTo>
                <a:lnTo>
                  <a:pt x="0" y="392"/>
                </a:lnTo>
                <a:lnTo>
                  <a:pt x="163" y="555"/>
                </a:lnTo>
                <a:lnTo>
                  <a:pt x="1317" y="555"/>
                </a:lnTo>
                <a:lnTo>
                  <a:pt x="1479" y="392"/>
                </a:lnTo>
                <a:lnTo>
                  <a:pt x="1479" y="162"/>
                </a:lnTo>
                <a:lnTo>
                  <a:pt x="1317" y="0"/>
                </a:lnTo>
                <a:lnTo>
                  <a:pt x="163" y="0"/>
                </a:lnTo>
                <a:close/>
              </a:path>
            </a:pathLst>
          </a:custGeom>
          <a:solidFill>
            <a:srgbClr val="FFFFFF"/>
          </a:solidFill>
          <a:ln w="14288">
            <a:solidFill>
              <a:srgbClr val="000000"/>
            </a:solidFill>
            <a:prstDash val="solid"/>
            <a:round/>
            <a:headEnd/>
            <a:tailEnd/>
          </a:ln>
        </p:spPr>
        <p:txBody>
          <a:bodyPr/>
          <a:lstStyle/>
          <a:p>
            <a:endParaRPr lang="sk-SK"/>
          </a:p>
        </p:txBody>
      </p:sp>
      <p:sp>
        <p:nvSpPr>
          <p:cNvPr id="14364" name="Rectangle 87">
            <a:extLst>
              <a:ext uri="{FF2B5EF4-FFF2-40B4-BE49-F238E27FC236}">
                <a16:creationId xmlns:a16="http://schemas.microsoft.com/office/drawing/2014/main" id="{E6609481-B966-4F72-A21E-928316C5B5A8}"/>
              </a:ext>
            </a:extLst>
          </p:cNvPr>
          <p:cNvSpPr>
            <a:spLocks noChangeArrowheads="1"/>
          </p:cNvSpPr>
          <p:nvPr/>
        </p:nvSpPr>
        <p:spPr bwMode="auto">
          <a:xfrm>
            <a:off x="8018463" y="4718050"/>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14365" name="Freeform 88">
            <a:extLst>
              <a:ext uri="{FF2B5EF4-FFF2-40B4-BE49-F238E27FC236}">
                <a16:creationId xmlns:a16="http://schemas.microsoft.com/office/drawing/2014/main" id="{B52FF761-DE9F-4619-ACD6-E1EC7D11D962}"/>
              </a:ext>
            </a:extLst>
          </p:cNvPr>
          <p:cNvSpPr>
            <a:spLocks/>
          </p:cNvSpPr>
          <p:nvPr/>
        </p:nvSpPr>
        <p:spPr bwMode="auto">
          <a:xfrm>
            <a:off x="6329363" y="1793875"/>
            <a:ext cx="2347912" cy="477838"/>
          </a:xfrm>
          <a:custGeom>
            <a:avLst/>
            <a:gdLst>
              <a:gd name="T0" fmla="*/ 2147483646 w 1479"/>
              <a:gd name="T1" fmla="*/ 0 h 301"/>
              <a:gd name="T2" fmla="*/ 0 w 1479"/>
              <a:gd name="T3" fmla="*/ 2147483646 h 301"/>
              <a:gd name="T4" fmla="*/ 0 w 1479"/>
              <a:gd name="T5" fmla="*/ 2147483646 h 301"/>
              <a:gd name="T6" fmla="*/ 2147483646 w 1479"/>
              <a:gd name="T7" fmla="*/ 2147483646 h 301"/>
              <a:gd name="T8" fmla="*/ 2147483646 w 1479"/>
              <a:gd name="T9" fmla="*/ 2147483646 h 301"/>
              <a:gd name="T10" fmla="*/ 2147483646 w 1479"/>
              <a:gd name="T11" fmla="*/ 2147483646 h 301"/>
              <a:gd name="T12" fmla="*/ 2147483646 w 1479"/>
              <a:gd name="T13" fmla="*/ 2147483646 h 301"/>
              <a:gd name="T14" fmla="*/ 2147483646 w 1479"/>
              <a:gd name="T15" fmla="*/ 0 h 301"/>
              <a:gd name="T16" fmla="*/ 2147483646 w 1479"/>
              <a:gd name="T17" fmla="*/ 0 h 3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79" h="301">
                <a:moveTo>
                  <a:pt x="89" y="0"/>
                </a:moveTo>
                <a:lnTo>
                  <a:pt x="0" y="88"/>
                </a:lnTo>
                <a:lnTo>
                  <a:pt x="0" y="213"/>
                </a:lnTo>
                <a:lnTo>
                  <a:pt x="89" y="301"/>
                </a:lnTo>
                <a:lnTo>
                  <a:pt x="1391" y="301"/>
                </a:lnTo>
                <a:lnTo>
                  <a:pt x="1479" y="213"/>
                </a:lnTo>
                <a:lnTo>
                  <a:pt x="1479" y="88"/>
                </a:lnTo>
                <a:lnTo>
                  <a:pt x="1391" y="0"/>
                </a:lnTo>
                <a:lnTo>
                  <a:pt x="89" y="0"/>
                </a:lnTo>
                <a:close/>
              </a:path>
            </a:pathLst>
          </a:custGeom>
          <a:solidFill>
            <a:srgbClr val="FFFFFF"/>
          </a:solidFill>
          <a:ln w="14288">
            <a:solidFill>
              <a:srgbClr val="000000"/>
            </a:solidFill>
            <a:prstDash val="solid"/>
            <a:round/>
            <a:headEnd/>
            <a:tailEnd/>
          </a:ln>
        </p:spPr>
        <p:txBody>
          <a:bodyPr/>
          <a:lstStyle/>
          <a:p>
            <a:endParaRPr lang="sk-SK"/>
          </a:p>
        </p:txBody>
      </p:sp>
      <p:sp>
        <p:nvSpPr>
          <p:cNvPr id="14366" name="Rectangle 89">
            <a:extLst>
              <a:ext uri="{FF2B5EF4-FFF2-40B4-BE49-F238E27FC236}">
                <a16:creationId xmlns:a16="http://schemas.microsoft.com/office/drawing/2014/main" id="{1F3531CB-EFE2-41F8-98DE-58DC8F4421DC}"/>
              </a:ext>
            </a:extLst>
          </p:cNvPr>
          <p:cNvSpPr>
            <a:spLocks noChangeArrowheads="1"/>
          </p:cNvSpPr>
          <p:nvPr/>
        </p:nvSpPr>
        <p:spPr bwMode="auto">
          <a:xfrm>
            <a:off x="6372225" y="1889125"/>
            <a:ext cx="227965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jednostupňové usporiadanie</a:t>
            </a:r>
            <a:endParaRPr lang="sk-SK" altLang="en-US" sz="1800"/>
          </a:p>
        </p:txBody>
      </p:sp>
      <p:sp>
        <p:nvSpPr>
          <p:cNvPr id="14367" name="Rectangle 92">
            <a:extLst>
              <a:ext uri="{FF2B5EF4-FFF2-40B4-BE49-F238E27FC236}">
                <a16:creationId xmlns:a16="http://schemas.microsoft.com/office/drawing/2014/main" id="{79FBF75D-90E6-41F7-8479-403D0C350595}"/>
              </a:ext>
            </a:extLst>
          </p:cNvPr>
          <p:cNvSpPr>
            <a:spLocks noChangeArrowheads="1"/>
          </p:cNvSpPr>
          <p:nvPr/>
        </p:nvSpPr>
        <p:spPr bwMode="auto">
          <a:xfrm>
            <a:off x="8050213" y="1924050"/>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14368" name="Freeform 93">
            <a:extLst>
              <a:ext uri="{FF2B5EF4-FFF2-40B4-BE49-F238E27FC236}">
                <a16:creationId xmlns:a16="http://schemas.microsoft.com/office/drawing/2014/main" id="{31E52ACE-D347-4F8B-99F9-505F03A77117}"/>
              </a:ext>
            </a:extLst>
          </p:cNvPr>
          <p:cNvSpPr>
            <a:spLocks/>
          </p:cNvSpPr>
          <p:nvPr/>
        </p:nvSpPr>
        <p:spPr bwMode="auto">
          <a:xfrm>
            <a:off x="6329363" y="2527300"/>
            <a:ext cx="2347912" cy="477838"/>
          </a:xfrm>
          <a:custGeom>
            <a:avLst/>
            <a:gdLst>
              <a:gd name="T0" fmla="*/ 2147483646 w 1479"/>
              <a:gd name="T1" fmla="*/ 0 h 301"/>
              <a:gd name="T2" fmla="*/ 0 w 1479"/>
              <a:gd name="T3" fmla="*/ 2147483646 h 301"/>
              <a:gd name="T4" fmla="*/ 0 w 1479"/>
              <a:gd name="T5" fmla="*/ 2147483646 h 301"/>
              <a:gd name="T6" fmla="*/ 2147483646 w 1479"/>
              <a:gd name="T7" fmla="*/ 2147483646 h 301"/>
              <a:gd name="T8" fmla="*/ 2147483646 w 1479"/>
              <a:gd name="T9" fmla="*/ 2147483646 h 301"/>
              <a:gd name="T10" fmla="*/ 2147483646 w 1479"/>
              <a:gd name="T11" fmla="*/ 2147483646 h 301"/>
              <a:gd name="T12" fmla="*/ 2147483646 w 1479"/>
              <a:gd name="T13" fmla="*/ 2147483646 h 301"/>
              <a:gd name="T14" fmla="*/ 2147483646 w 1479"/>
              <a:gd name="T15" fmla="*/ 0 h 301"/>
              <a:gd name="T16" fmla="*/ 2147483646 w 1479"/>
              <a:gd name="T17" fmla="*/ 0 h 3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79" h="301">
                <a:moveTo>
                  <a:pt x="89" y="0"/>
                </a:moveTo>
                <a:lnTo>
                  <a:pt x="0" y="88"/>
                </a:lnTo>
                <a:lnTo>
                  <a:pt x="0" y="213"/>
                </a:lnTo>
                <a:lnTo>
                  <a:pt x="89" y="301"/>
                </a:lnTo>
                <a:lnTo>
                  <a:pt x="1391" y="301"/>
                </a:lnTo>
                <a:lnTo>
                  <a:pt x="1479" y="213"/>
                </a:lnTo>
                <a:lnTo>
                  <a:pt x="1479" y="88"/>
                </a:lnTo>
                <a:lnTo>
                  <a:pt x="1391" y="0"/>
                </a:lnTo>
                <a:lnTo>
                  <a:pt x="89" y="0"/>
                </a:lnTo>
                <a:close/>
              </a:path>
            </a:pathLst>
          </a:custGeom>
          <a:solidFill>
            <a:srgbClr val="FFFFFF"/>
          </a:solidFill>
          <a:ln w="14288">
            <a:solidFill>
              <a:srgbClr val="000000"/>
            </a:solidFill>
            <a:prstDash val="solid"/>
            <a:round/>
            <a:headEnd/>
            <a:tailEnd/>
          </a:ln>
        </p:spPr>
        <p:txBody>
          <a:bodyPr/>
          <a:lstStyle/>
          <a:p>
            <a:endParaRPr lang="sk-SK"/>
          </a:p>
        </p:txBody>
      </p:sp>
      <p:sp>
        <p:nvSpPr>
          <p:cNvPr id="14369" name="Rectangle 94">
            <a:extLst>
              <a:ext uri="{FF2B5EF4-FFF2-40B4-BE49-F238E27FC236}">
                <a16:creationId xmlns:a16="http://schemas.microsoft.com/office/drawing/2014/main" id="{4DC25349-206B-4697-8C5D-CFBDC2D58961}"/>
              </a:ext>
            </a:extLst>
          </p:cNvPr>
          <p:cNvSpPr>
            <a:spLocks noChangeArrowheads="1"/>
          </p:cNvSpPr>
          <p:nvPr/>
        </p:nvSpPr>
        <p:spPr bwMode="auto">
          <a:xfrm>
            <a:off x="6437313" y="2636838"/>
            <a:ext cx="216693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viacstupňové usporiadanie</a:t>
            </a:r>
            <a:endParaRPr lang="sk-SK" altLang="en-US" sz="1800"/>
          </a:p>
        </p:txBody>
      </p:sp>
      <p:sp>
        <p:nvSpPr>
          <p:cNvPr id="14370" name="Rectangle 97">
            <a:extLst>
              <a:ext uri="{FF2B5EF4-FFF2-40B4-BE49-F238E27FC236}">
                <a16:creationId xmlns:a16="http://schemas.microsoft.com/office/drawing/2014/main" id="{900AC48E-7513-4E0B-92AD-0B547308683B}"/>
              </a:ext>
            </a:extLst>
          </p:cNvPr>
          <p:cNvSpPr>
            <a:spLocks noChangeArrowheads="1"/>
          </p:cNvSpPr>
          <p:nvPr/>
        </p:nvSpPr>
        <p:spPr bwMode="auto">
          <a:xfrm>
            <a:off x="8140700" y="2657475"/>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14371" name="Line 98">
            <a:extLst>
              <a:ext uri="{FF2B5EF4-FFF2-40B4-BE49-F238E27FC236}">
                <a16:creationId xmlns:a16="http://schemas.microsoft.com/office/drawing/2014/main" id="{82A0716C-D616-466B-AB28-1FDFC08D1D55}"/>
              </a:ext>
            </a:extLst>
          </p:cNvPr>
          <p:cNvSpPr>
            <a:spLocks noChangeShapeType="1"/>
          </p:cNvSpPr>
          <p:nvPr/>
        </p:nvSpPr>
        <p:spPr bwMode="auto">
          <a:xfrm flipV="1">
            <a:off x="1228725" y="1793875"/>
            <a:ext cx="1588" cy="12842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72" name="Line 99">
            <a:extLst>
              <a:ext uri="{FF2B5EF4-FFF2-40B4-BE49-F238E27FC236}">
                <a16:creationId xmlns:a16="http://schemas.microsoft.com/office/drawing/2014/main" id="{0944C1B8-18EB-4CE4-A3DC-BCDF6895D293}"/>
              </a:ext>
            </a:extLst>
          </p:cNvPr>
          <p:cNvSpPr>
            <a:spLocks noChangeShapeType="1"/>
          </p:cNvSpPr>
          <p:nvPr/>
        </p:nvSpPr>
        <p:spPr bwMode="auto">
          <a:xfrm>
            <a:off x="1339850" y="4289425"/>
            <a:ext cx="1588" cy="890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4373" name="Group 102">
            <a:extLst>
              <a:ext uri="{FF2B5EF4-FFF2-40B4-BE49-F238E27FC236}">
                <a16:creationId xmlns:a16="http://schemas.microsoft.com/office/drawing/2014/main" id="{F27AAD42-7CAD-458C-8D33-0B7AFC1868C9}"/>
              </a:ext>
            </a:extLst>
          </p:cNvPr>
          <p:cNvGrpSpPr>
            <a:grpSpLocks/>
          </p:cNvGrpSpPr>
          <p:nvPr/>
        </p:nvGrpSpPr>
        <p:grpSpPr bwMode="auto">
          <a:xfrm>
            <a:off x="1228725" y="1716088"/>
            <a:ext cx="736600" cy="158750"/>
            <a:chOff x="774" y="1081"/>
            <a:chExt cx="464" cy="100"/>
          </a:xfrm>
        </p:grpSpPr>
        <p:sp>
          <p:nvSpPr>
            <p:cNvPr id="14410" name="Line 100">
              <a:extLst>
                <a:ext uri="{FF2B5EF4-FFF2-40B4-BE49-F238E27FC236}">
                  <a16:creationId xmlns:a16="http://schemas.microsoft.com/office/drawing/2014/main" id="{4D020BB6-B9E2-4708-9DA4-30547F9BB7ED}"/>
                </a:ext>
              </a:extLst>
            </p:cNvPr>
            <p:cNvSpPr>
              <a:spLocks noChangeShapeType="1"/>
            </p:cNvSpPr>
            <p:nvPr/>
          </p:nvSpPr>
          <p:spPr bwMode="auto">
            <a:xfrm>
              <a:off x="774" y="1130"/>
              <a:ext cx="366"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411" name="Freeform 101">
              <a:extLst>
                <a:ext uri="{FF2B5EF4-FFF2-40B4-BE49-F238E27FC236}">
                  <a16:creationId xmlns:a16="http://schemas.microsoft.com/office/drawing/2014/main" id="{17286CB5-DFC5-44F3-9B5D-9E30126F9BA7}"/>
                </a:ext>
              </a:extLst>
            </p:cNvPr>
            <p:cNvSpPr>
              <a:spLocks/>
            </p:cNvSpPr>
            <p:nvPr/>
          </p:nvSpPr>
          <p:spPr bwMode="auto">
            <a:xfrm>
              <a:off x="1136" y="1081"/>
              <a:ext cx="102" cy="100"/>
            </a:xfrm>
            <a:custGeom>
              <a:avLst/>
              <a:gdLst>
                <a:gd name="T0" fmla="*/ 0 w 102"/>
                <a:gd name="T1" fmla="*/ 100 h 100"/>
                <a:gd name="T2" fmla="*/ 102 w 102"/>
                <a:gd name="T3" fmla="*/ 49 h 100"/>
                <a:gd name="T4" fmla="*/ 0 w 102"/>
                <a:gd name="T5" fmla="*/ 0 h 100"/>
                <a:gd name="T6" fmla="*/ 0 w 102"/>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2" h="100">
                  <a:moveTo>
                    <a:pt x="0" y="100"/>
                  </a:moveTo>
                  <a:lnTo>
                    <a:pt x="102" y="49"/>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74" name="Group 105">
            <a:extLst>
              <a:ext uri="{FF2B5EF4-FFF2-40B4-BE49-F238E27FC236}">
                <a16:creationId xmlns:a16="http://schemas.microsoft.com/office/drawing/2014/main" id="{FB8AE4A0-618C-4D4E-9AC9-2ED0863E122B}"/>
              </a:ext>
            </a:extLst>
          </p:cNvPr>
          <p:cNvGrpSpPr>
            <a:grpSpLocks/>
          </p:cNvGrpSpPr>
          <p:nvPr/>
        </p:nvGrpSpPr>
        <p:grpSpPr bwMode="auto">
          <a:xfrm>
            <a:off x="1339850" y="5102225"/>
            <a:ext cx="439738" cy="158750"/>
            <a:chOff x="844" y="3214"/>
            <a:chExt cx="277" cy="100"/>
          </a:xfrm>
        </p:grpSpPr>
        <p:sp>
          <p:nvSpPr>
            <p:cNvPr id="14408" name="Line 103">
              <a:extLst>
                <a:ext uri="{FF2B5EF4-FFF2-40B4-BE49-F238E27FC236}">
                  <a16:creationId xmlns:a16="http://schemas.microsoft.com/office/drawing/2014/main" id="{584E93A0-8774-46C6-BFCB-BFC06A2AAF43}"/>
                </a:ext>
              </a:extLst>
            </p:cNvPr>
            <p:cNvSpPr>
              <a:spLocks noChangeShapeType="1"/>
            </p:cNvSpPr>
            <p:nvPr/>
          </p:nvSpPr>
          <p:spPr bwMode="auto">
            <a:xfrm>
              <a:off x="844" y="3263"/>
              <a:ext cx="180"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409" name="Freeform 104">
              <a:extLst>
                <a:ext uri="{FF2B5EF4-FFF2-40B4-BE49-F238E27FC236}">
                  <a16:creationId xmlns:a16="http://schemas.microsoft.com/office/drawing/2014/main" id="{EC950176-C515-4EFA-91F0-343E6CD4C629}"/>
                </a:ext>
              </a:extLst>
            </p:cNvPr>
            <p:cNvSpPr>
              <a:spLocks/>
            </p:cNvSpPr>
            <p:nvPr/>
          </p:nvSpPr>
          <p:spPr bwMode="auto">
            <a:xfrm>
              <a:off x="1021" y="3214"/>
              <a:ext cx="100" cy="100"/>
            </a:xfrm>
            <a:custGeom>
              <a:avLst/>
              <a:gdLst>
                <a:gd name="T0" fmla="*/ 0 w 100"/>
                <a:gd name="T1" fmla="*/ 100 h 100"/>
                <a:gd name="T2" fmla="*/ 100 w 100"/>
                <a:gd name="T3" fmla="*/ 49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49"/>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75" name="Line 106">
            <a:extLst>
              <a:ext uri="{FF2B5EF4-FFF2-40B4-BE49-F238E27FC236}">
                <a16:creationId xmlns:a16="http://schemas.microsoft.com/office/drawing/2014/main" id="{D800D783-92A4-4276-A70C-2B01A9C9140E}"/>
              </a:ext>
            </a:extLst>
          </p:cNvPr>
          <p:cNvSpPr>
            <a:spLocks noChangeShapeType="1"/>
          </p:cNvSpPr>
          <p:nvPr/>
        </p:nvSpPr>
        <p:spPr bwMode="auto">
          <a:xfrm flipV="1">
            <a:off x="2660650" y="1354138"/>
            <a:ext cx="1588" cy="2936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76" name="Line 107">
            <a:extLst>
              <a:ext uri="{FF2B5EF4-FFF2-40B4-BE49-F238E27FC236}">
                <a16:creationId xmlns:a16="http://schemas.microsoft.com/office/drawing/2014/main" id="{06F9F4F9-FD63-46AE-9898-6DCB444DB46A}"/>
              </a:ext>
            </a:extLst>
          </p:cNvPr>
          <p:cNvSpPr>
            <a:spLocks noChangeShapeType="1"/>
          </p:cNvSpPr>
          <p:nvPr/>
        </p:nvSpPr>
        <p:spPr bwMode="auto">
          <a:xfrm>
            <a:off x="2660650" y="2087563"/>
            <a:ext cx="1588" cy="2936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4377" name="Group 110">
            <a:extLst>
              <a:ext uri="{FF2B5EF4-FFF2-40B4-BE49-F238E27FC236}">
                <a16:creationId xmlns:a16="http://schemas.microsoft.com/office/drawing/2014/main" id="{FC6B4842-CA69-46C8-BF8A-5A61B4586EF3}"/>
              </a:ext>
            </a:extLst>
          </p:cNvPr>
          <p:cNvGrpSpPr>
            <a:grpSpLocks/>
          </p:cNvGrpSpPr>
          <p:nvPr/>
        </p:nvGrpSpPr>
        <p:grpSpPr bwMode="auto">
          <a:xfrm>
            <a:off x="2660650" y="2303463"/>
            <a:ext cx="1173163" cy="158750"/>
            <a:chOff x="1676" y="1451"/>
            <a:chExt cx="739" cy="100"/>
          </a:xfrm>
        </p:grpSpPr>
        <p:sp>
          <p:nvSpPr>
            <p:cNvPr id="14406" name="Line 108">
              <a:extLst>
                <a:ext uri="{FF2B5EF4-FFF2-40B4-BE49-F238E27FC236}">
                  <a16:creationId xmlns:a16="http://schemas.microsoft.com/office/drawing/2014/main" id="{03B8D0B5-FDDF-4FA7-9F80-1F506A64F2E8}"/>
                </a:ext>
              </a:extLst>
            </p:cNvPr>
            <p:cNvSpPr>
              <a:spLocks noChangeShapeType="1"/>
            </p:cNvSpPr>
            <p:nvPr/>
          </p:nvSpPr>
          <p:spPr bwMode="auto">
            <a:xfrm>
              <a:off x="1676" y="1500"/>
              <a:ext cx="642"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407" name="Freeform 109">
              <a:extLst>
                <a:ext uri="{FF2B5EF4-FFF2-40B4-BE49-F238E27FC236}">
                  <a16:creationId xmlns:a16="http://schemas.microsoft.com/office/drawing/2014/main" id="{7D8EDBE8-7F1D-4FFA-95A9-B4B995C06E90}"/>
                </a:ext>
              </a:extLst>
            </p:cNvPr>
            <p:cNvSpPr>
              <a:spLocks/>
            </p:cNvSpPr>
            <p:nvPr/>
          </p:nvSpPr>
          <p:spPr bwMode="auto">
            <a:xfrm>
              <a:off x="2315" y="1451"/>
              <a:ext cx="100" cy="100"/>
            </a:xfrm>
            <a:custGeom>
              <a:avLst/>
              <a:gdLst>
                <a:gd name="T0" fmla="*/ 0 w 100"/>
                <a:gd name="T1" fmla="*/ 100 h 100"/>
                <a:gd name="T2" fmla="*/ 100 w 100"/>
                <a:gd name="T3" fmla="*/ 49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49"/>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78" name="Group 113">
            <a:extLst>
              <a:ext uri="{FF2B5EF4-FFF2-40B4-BE49-F238E27FC236}">
                <a16:creationId xmlns:a16="http://schemas.microsoft.com/office/drawing/2014/main" id="{22C31771-763A-4B72-8FE7-67E518440A87}"/>
              </a:ext>
            </a:extLst>
          </p:cNvPr>
          <p:cNvGrpSpPr>
            <a:grpSpLocks/>
          </p:cNvGrpSpPr>
          <p:nvPr/>
        </p:nvGrpSpPr>
        <p:grpSpPr bwMode="auto">
          <a:xfrm>
            <a:off x="2660650" y="1274763"/>
            <a:ext cx="1173163" cy="158750"/>
            <a:chOff x="1676" y="803"/>
            <a:chExt cx="739" cy="100"/>
          </a:xfrm>
        </p:grpSpPr>
        <p:sp>
          <p:nvSpPr>
            <p:cNvPr id="14404" name="Line 111">
              <a:extLst>
                <a:ext uri="{FF2B5EF4-FFF2-40B4-BE49-F238E27FC236}">
                  <a16:creationId xmlns:a16="http://schemas.microsoft.com/office/drawing/2014/main" id="{5EBFFB4C-6151-40AF-8EF8-82890ABAFBA3}"/>
                </a:ext>
              </a:extLst>
            </p:cNvPr>
            <p:cNvSpPr>
              <a:spLocks noChangeShapeType="1"/>
            </p:cNvSpPr>
            <p:nvPr/>
          </p:nvSpPr>
          <p:spPr bwMode="auto">
            <a:xfrm>
              <a:off x="1676" y="853"/>
              <a:ext cx="642"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405" name="Freeform 112">
              <a:extLst>
                <a:ext uri="{FF2B5EF4-FFF2-40B4-BE49-F238E27FC236}">
                  <a16:creationId xmlns:a16="http://schemas.microsoft.com/office/drawing/2014/main" id="{BCED8337-598C-4723-AD6C-451E0CC7E600}"/>
                </a:ext>
              </a:extLst>
            </p:cNvPr>
            <p:cNvSpPr>
              <a:spLocks/>
            </p:cNvSpPr>
            <p:nvPr/>
          </p:nvSpPr>
          <p:spPr bwMode="auto">
            <a:xfrm>
              <a:off x="2315" y="803"/>
              <a:ext cx="100" cy="100"/>
            </a:xfrm>
            <a:custGeom>
              <a:avLst/>
              <a:gdLst>
                <a:gd name="T0" fmla="*/ 0 w 100"/>
                <a:gd name="T1" fmla="*/ 100 h 100"/>
                <a:gd name="T2" fmla="*/ 100 w 100"/>
                <a:gd name="T3" fmla="*/ 50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50"/>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79" name="Line 114">
            <a:extLst>
              <a:ext uri="{FF2B5EF4-FFF2-40B4-BE49-F238E27FC236}">
                <a16:creationId xmlns:a16="http://schemas.microsoft.com/office/drawing/2014/main" id="{271CF4E8-9376-439C-8C03-A83E54D5C05F}"/>
              </a:ext>
            </a:extLst>
          </p:cNvPr>
          <p:cNvSpPr>
            <a:spLocks noChangeShapeType="1"/>
          </p:cNvSpPr>
          <p:nvPr/>
        </p:nvSpPr>
        <p:spPr bwMode="auto">
          <a:xfrm flipV="1">
            <a:off x="5008563" y="2087563"/>
            <a:ext cx="1587" cy="1460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80" name="Line 115">
            <a:extLst>
              <a:ext uri="{FF2B5EF4-FFF2-40B4-BE49-F238E27FC236}">
                <a16:creationId xmlns:a16="http://schemas.microsoft.com/office/drawing/2014/main" id="{3D6A8D84-C973-4151-A992-9196A60A7DEF}"/>
              </a:ext>
            </a:extLst>
          </p:cNvPr>
          <p:cNvSpPr>
            <a:spLocks noChangeShapeType="1"/>
          </p:cNvSpPr>
          <p:nvPr/>
        </p:nvSpPr>
        <p:spPr bwMode="auto">
          <a:xfrm>
            <a:off x="5008563" y="2674938"/>
            <a:ext cx="1587" cy="1460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4381" name="Group 118">
            <a:extLst>
              <a:ext uri="{FF2B5EF4-FFF2-40B4-BE49-F238E27FC236}">
                <a16:creationId xmlns:a16="http://schemas.microsoft.com/office/drawing/2014/main" id="{61216460-2058-46B4-AA29-546029631E7C}"/>
              </a:ext>
            </a:extLst>
          </p:cNvPr>
          <p:cNvGrpSpPr>
            <a:grpSpLocks/>
          </p:cNvGrpSpPr>
          <p:nvPr/>
        </p:nvGrpSpPr>
        <p:grpSpPr bwMode="auto">
          <a:xfrm>
            <a:off x="5008563" y="2009775"/>
            <a:ext cx="1320800" cy="158750"/>
            <a:chOff x="3155" y="1266"/>
            <a:chExt cx="832" cy="100"/>
          </a:xfrm>
        </p:grpSpPr>
        <p:sp>
          <p:nvSpPr>
            <p:cNvPr id="14402" name="Line 116">
              <a:extLst>
                <a:ext uri="{FF2B5EF4-FFF2-40B4-BE49-F238E27FC236}">
                  <a16:creationId xmlns:a16="http://schemas.microsoft.com/office/drawing/2014/main" id="{3BC34A8A-E590-4184-A872-563CF9AE74EC}"/>
                </a:ext>
              </a:extLst>
            </p:cNvPr>
            <p:cNvSpPr>
              <a:spLocks noChangeShapeType="1"/>
            </p:cNvSpPr>
            <p:nvPr/>
          </p:nvSpPr>
          <p:spPr bwMode="auto">
            <a:xfrm>
              <a:off x="3155" y="1315"/>
              <a:ext cx="735"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403" name="Freeform 117">
              <a:extLst>
                <a:ext uri="{FF2B5EF4-FFF2-40B4-BE49-F238E27FC236}">
                  <a16:creationId xmlns:a16="http://schemas.microsoft.com/office/drawing/2014/main" id="{CEE1B189-30B5-4863-B4B1-FC2109CCC69F}"/>
                </a:ext>
              </a:extLst>
            </p:cNvPr>
            <p:cNvSpPr>
              <a:spLocks/>
            </p:cNvSpPr>
            <p:nvPr/>
          </p:nvSpPr>
          <p:spPr bwMode="auto">
            <a:xfrm>
              <a:off x="3887" y="1266"/>
              <a:ext cx="100" cy="100"/>
            </a:xfrm>
            <a:custGeom>
              <a:avLst/>
              <a:gdLst>
                <a:gd name="T0" fmla="*/ 0 w 100"/>
                <a:gd name="T1" fmla="*/ 100 h 100"/>
                <a:gd name="T2" fmla="*/ 100 w 100"/>
                <a:gd name="T3" fmla="*/ 49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49"/>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14382" name="Group 121">
            <a:extLst>
              <a:ext uri="{FF2B5EF4-FFF2-40B4-BE49-F238E27FC236}">
                <a16:creationId xmlns:a16="http://schemas.microsoft.com/office/drawing/2014/main" id="{8BF83307-FAA7-4014-909D-74FC57B67E54}"/>
              </a:ext>
            </a:extLst>
          </p:cNvPr>
          <p:cNvGrpSpPr>
            <a:grpSpLocks/>
          </p:cNvGrpSpPr>
          <p:nvPr/>
        </p:nvGrpSpPr>
        <p:grpSpPr bwMode="auto">
          <a:xfrm>
            <a:off x="5008563" y="2743200"/>
            <a:ext cx="1320800" cy="158750"/>
            <a:chOff x="3155" y="1728"/>
            <a:chExt cx="832" cy="100"/>
          </a:xfrm>
        </p:grpSpPr>
        <p:sp>
          <p:nvSpPr>
            <p:cNvPr id="14400" name="Line 119">
              <a:extLst>
                <a:ext uri="{FF2B5EF4-FFF2-40B4-BE49-F238E27FC236}">
                  <a16:creationId xmlns:a16="http://schemas.microsoft.com/office/drawing/2014/main" id="{6E462ABC-663E-4330-BD12-BD57E5595ADA}"/>
                </a:ext>
              </a:extLst>
            </p:cNvPr>
            <p:cNvSpPr>
              <a:spLocks noChangeShapeType="1"/>
            </p:cNvSpPr>
            <p:nvPr/>
          </p:nvSpPr>
          <p:spPr bwMode="auto">
            <a:xfrm>
              <a:off x="3155" y="1777"/>
              <a:ext cx="735"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401" name="Freeform 120">
              <a:extLst>
                <a:ext uri="{FF2B5EF4-FFF2-40B4-BE49-F238E27FC236}">
                  <a16:creationId xmlns:a16="http://schemas.microsoft.com/office/drawing/2014/main" id="{2BBD1990-9FCB-49B8-A1F8-A7EC7C71A8FF}"/>
                </a:ext>
              </a:extLst>
            </p:cNvPr>
            <p:cNvSpPr>
              <a:spLocks/>
            </p:cNvSpPr>
            <p:nvPr/>
          </p:nvSpPr>
          <p:spPr bwMode="auto">
            <a:xfrm>
              <a:off x="3887" y="1728"/>
              <a:ext cx="100" cy="100"/>
            </a:xfrm>
            <a:custGeom>
              <a:avLst/>
              <a:gdLst>
                <a:gd name="T0" fmla="*/ 0 w 100"/>
                <a:gd name="T1" fmla="*/ 100 h 100"/>
                <a:gd name="T2" fmla="*/ 100 w 100"/>
                <a:gd name="T3" fmla="*/ 49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49"/>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83" name="Line 122">
            <a:extLst>
              <a:ext uri="{FF2B5EF4-FFF2-40B4-BE49-F238E27FC236}">
                <a16:creationId xmlns:a16="http://schemas.microsoft.com/office/drawing/2014/main" id="{FDA6FE2C-94C4-4427-8FCF-8470FDD5076C}"/>
              </a:ext>
            </a:extLst>
          </p:cNvPr>
          <p:cNvSpPr>
            <a:spLocks noChangeShapeType="1"/>
          </p:cNvSpPr>
          <p:nvPr/>
        </p:nvSpPr>
        <p:spPr bwMode="auto">
          <a:xfrm flipV="1">
            <a:off x="5008563" y="3702050"/>
            <a:ext cx="1587" cy="14763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4384" name="Group 125">
            <a:extLst>
              <a:ext uri="{FF2B5EF4-FFF2-40B4-BE49-F238E27FC236}">
                <a16:creationId xmlns:a16="http://schemas.microsoft.com/office/drawing/2014/main" id="{AFE133EB-E76C-47BE-B9F7-DAB4D6FD358A}"/>
              </a:ext>
            </a:extLst>
          </p:cNvPr>
          <p:cNvGrpSpPr>
            <a:grpSpLocks/>
          </p:cNvGrpSpPr>
          <p:nvPr/>
        </p:nvGrpSpPr>
        <p:grpSpPr bwMode="auto">
          <a:xfrm>
            <a:off x="5008563" y="3624263"/>
            <a:ext cx="1320800" cy="158750"/>
            <a:chOff x="3155" y="2283"/>
            <a:chExt cx="832" cy="100"/>
          </a:xfrm>
        </p:grpSpPr>
        <p:sp>
          <p:nvSpPr>
            <p:cNvPr id="14398" name="Line 123">
              <a:extLst>
                <a:ext uri="{FF2B5EF4-FFF2-40B4-BE49-F238E27FC236}">
                  <a16:creationId xmlns:a16="http://schemas.microsoft.com/office/drawing/2014/main" id="{D546688F-A40C-456B-84F4-EA668652D868}"/>
                </a:ext>
              </a:extLst>
            </p:cNvPr>
            <p:cNvSpPr>
              <a:spLocks noChangeShapeType="1"/>
            </p:cNvSpPr>
            <p:nvPr/>
          </p:nvSpPr>
          <p:spPr bwMode="auto">
            <a:xfrm>
              <a:off x="3155" y="2332"/>
              <a:ext cx="735"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99" name="Freeform 124">
              <a:extLst>
                <a:ext uri="{FF2B5EF4-FFF2-40B4-BE49-F238E27FC236}">
                  <a16:creationId xmlns:a16="http://schemas.microsoft.com/office/drawing/2014/main" id="{8E3FCB61-4EE0-4276-99E5-18C631C06F9D}"/>
                </a:ext>
              </a:extLst>
            </p:cNvPr>
            <p:cNvSpPr>
              <a:spLocks/>
            </p:cNvSpPr>
            <p:nvPr/>
          </p:nvSpPr>
          <p:spPr bwMode="auto">
            <a:xfrm>
              <a:off x="3887" y="2283"/>
              <a:ext cx="100" cy="100"/>
            </a:xfrm>
            <a:custGeom>
              <a:avLst/>
              <a:gdLst>
                <a:gd name="T0" fmla="*/ 0 w 100"/>
                <a:gd name="T1" fmla="*/ 100 h 100"/>
                <a:gd name="T2" fmla="*/ 100 w 100"/>
                <a:gd name="T3" fmla="*/ 49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49"/>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85" name="Line 126">
            <a:extLst>
              <a:ext uri="{FF2B5EF4-FFF2-40B4-BE49-F238E27FC236}">
                <a16:creationId xmlns:a16="http://schemas.microsoft.com/office/drawing/2014/main" id="{A68B959A-CA51-41F7-8A60-0BBDF1683B89}"/>
              </a:ext>
            </a:extLst>
          </p:cNvPr>
          <p:cNvSpPr>
            <a:spLocks noChangeShapeType="1"/>
          </p:cNvSpPr>
          <p:nvPr/>
        </p:nvSpPr>
        <p:spPr bwMode="auto">
          <a:xfrm>
            <a:off x="5008563" y="4583113"/>
            <a:ext cx="1587" cy="14763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4386" name="Group 129">
            <a:extLst>
              <a:ext uri="{FF2B5EF4-FFF2-40B4-BE49-F238E27FC236}">
                <a16:creationId xmlns:a16="http://schemas.microsoft.com/office/drawing/2014/main" id="{9EC54300-AE00-46A9-8B5B-2F77ABC27F5E}"/>
              </a:ext>
            </a:extLst>
          </p:cNvPr>
          <p:cNvGrpSpPr>
            <a:grpSpLocks/>
          </p:cNvGrpSpPr>
          <p:nvPr/>
        </p:nvGrpSpPr>
        <p:grpSpPr bwMode="auto">
          <a:xfrm>
            <a:off x="5008563" y="4651375"/>
            <a:ext cx="1320800" cy="158750"/>
            <a:chOff x="3155" y="2930"/>
            <a:chExt cx="832" cy="100"/>
          </a:xfrm>
        </p:grpSpPr>
        <p:sp>
          <p:nvSpPr>
            <p:cNvPr id="14396" name="Line 127">
              <a:extLst>
                <a:ext uri="{FF2B5EF4-FFF2-40B4-BE49-F238E27FC236}">
                  <a16:creationId xmlns:a16="http://schemas.microsoft.com/office/drawing/2014/main" id="{9EC77BE6-B24E-4951-98A5-21D4D4A7C2BC}"/>
                </a:ext>
              </a:extLst>
            </p:cNvPr>
            <p:cNvSpPr>
              <a:spLocks noChangeShapeType="1"/>
            </p:cNvSpPr>
            <p:nvPr/>
          </p:nvSpPr>
          <p:spPr bwMode="auto">
            <a:xfrm>
              <a:off x="3155" y="2980"/>
              <a:ext cx="735"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97" name="Freeform 128">
              <a:extLst>
                <a:ext uri="{FF2B5EF4-FFF2-40B4-BE49-F238E27FC236}">
                  <a16:creationId xmlns:a16="http://schemas.microsoft.com/office/drawing/2014/main" id="{06B02281-DCAB-40FF-8B80-14589332BBC2}"/>
                </a:ext>
              </a:extLst>
            </p:cNvPr>
            <p:cNvSpPr>
              <a:spLocks/>
            </p:cNvSpPr>
            <p:nvPr/>
          </p:nvSpPr>
          <p:spPr bwMode="auto">
            <a:xfrm>
              <a:off x="3887" y="2930"/>
              <a:ext cx="100" cy="100"/>
            </a:xfrm>
            <a:custGeom>
              <a:avLst/>
              <a:gdLst>
                <a:gd name="T0" fmla="*/ 0 w 100"/>
                <a:gd name="T1" fmla="*/ 100 h 100"/>
                <a:gd name="T2" fmla="*/ 100 w 100"/>
                <a:gd name="T3" fmla="*/ 50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50"/>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87" name="Line 130">
            <a:extLst>
              <a:ext uri="{FF2B5EF4-FFF2-40B4-BE49-F238E27FC236}">
                <a16:creationId xmlns:a16="http://schemas.microsoft.com/office/drawing/2014/main" id="{E685EAA1-FA62-493D-9BD3-453078FBFA27}"/>
              </a:ext>
            </a:extLst>
          </p:cNvPr>
          <p:cNvSpPr>
            <a:spLocks noChangeShapeType="1"/>
          </p:cNvSpPr>
          <p:nvPr/>
        </p:nvSpPr>
        <p:spPr bwMode="auto">
          <a:xfrm flipV="1">
            <a:off x="2806700" y="4289425"/>
            <a:ext cx="1588" cy="303213"/>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4388" name="Group 133">
            <a:extLst>
              <a:ext uri="{FF2B5EF4-FFF2-40B4-BE49-F238E27FC236}">
                <a16:creationId xmlns:a16="http://schemas.microsoft.com/office/drawing/2014/main" id="{D39D470F-6049-4503-86CF-85680CB7ABA2}"/>
              </a:ext>
            </a:extLst>
          </p:cNvPr>
          <p:cNvGrpSpPr>
            <a:grpSpLocks/>
          </p:cNvGrpSpPr>
          <p:nvPr/>
        </p:nvGrpSpPr>
        <p:grpSpPr bwMode="auto">
          <a:xfrm>
            <a:off x="2806700" y="4211638"/>
            <a:ext cx="1027113" cy="158750"/>
            <a:chOff x="1768" y="2653"/>
            <a:chExt cx="647" cy="100"/>
          </a:xfrm>
        </p:grpSpPr>
        <p:sp>
          <p:nvSpPr>
            <p:cNvPr id="14394" name="Line 131">
              <a:extLst>
                <a:ext uri="{FF2B5EF4-FFF2-40B4-BE49-F238E27FC236}">
                  <a16:creationId xmlns:a16="http://schemas.microsoft.com/office/drawing/2014/main" id="{3BC30058-05B6-4C7E-A7B0-6096EB97F4FF}"/>
                </a:ext>
              </a:extLst>
            </p:cNvPr>
            <p:cNvSpPr>
              <a:spLocks noChangeShapeType="1"/>
            </p:cNvSpPr>
            <p:nvPr/>
          </p:nvSpPr>
          <p:spPr bwMode="auto">
            <a:xfrm>
              <a:off x="1768" y="2702"/>
              <a:ext cx="550"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95" name="Freeform 132">
              <a:extLst>
                <a:ext uri="{FF2B5EF4-FFF2-40B4-BE49-F238E27FC236}">
                  <a16:creationId xmlns:a16="http://schemas.microsoft.com/office/drawing/2014/main" id="{3B4DF8E6-79F9-448D-ABE5-C9737FE591E6}"/>
                </a:ext>
              </a:extLst>
            </p:cNvPr>
            <p:cNvSpPr>
              <a:spLocks/>
            </p:cNvSpPr>
            <p:nvPr/>
          </p:nvSpPr>
          <p:spPr bwMode="auto">
            <a:xfrm>
              <a:off x="2315" y="2653"/>
              <a:ext cx="100" cy="100"/>
            </a:xfrm>
            <a:custGeom>
              <a:avLst/>
              <a:gdLst>
                <a:gd name="T0" fmla="*/ 0 w 100"/>
                <a:gd name="T1" fmla="*/ 100 h 100"/>
                <a:gd name="T2" fmla="*/ 100 w 100"/>
                <a:gd name="T3" fmla="*/ 49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49"/>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89" name="Line 134">
            <a:extLst>
              <a:ext uri="{FF2B5EF4-FFF2-40B4-BE49-F238E27FC236}">
                <a16:creationId xmlns:a16="http://schemas.microsoft.com/office/drawing/2014/main" id="{78A74AED-CF5C-4779-BE3A-E9AE9E1CFDCB}"/>
              </a:ext>
            </a:extLst>
          </p:cNvPr>
          <p:cNvSpPr>
            <a:spLocks noChangeShapeType="1"/>
          </p:cNvSpPr>
          <p:nvPr/>
        </p:nvSpPr>
        <p:spPr bwMode="auto">
          <a:xfrm>
            <a:off x="2806700" y="5473700"/>
            <a:ext cx="1588" cy="2936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14390" name="Group 137">
            <a:extLst>
              <a:ext uri="{FF2B5EF4-FFF2-40B4-BE49-F238E27FC236}">
                <a16:creationId xmlns:a16="http://schemas.microsoft.com/office/drawing/2014/main" id="{99B29D59-7C64-4DB6-9F68-429BF5470AA0}"/>
              </a:ext>
            </a:extLst>
          </p:cNvPr>
          <p:cNvGrpSpPr>
            <a:grpSpLocks/>
          </p:cNvGrpSpPr>
          <p:nvPr/>
        </p:nvGrpSpPr>
        <p:grpSpPr bwMode="auto">
          <a:xfrm>
            <a:off x="2806700" y="5689600"/>
            <a:ext cx="1027113" cy="158750"/>
            <a:chOff x="1768" y="3584"/>
            <a:chExt cx="647" cy="100"/>
          </a:xfrm>
        </p:grpSpPr>
        <p:sp>
          <p:nvSpPr>
            <p:cNvPr id="14392" name="Line 135">
              <a:extLst>
                <a:ext uri="{FF2B5EF4-FFF2-40B4-BE49-F238E27FC236}">
                  <a16:creationId xmlns:a16="http://schemas.microsoft.com/office/drawing/2014/main" id="{BA2B0E02-A6C8-481A-B0C2-2501A4A59B40}"/>
                </a:ext>
              </a:extLst>
            </p:cNvPr>
            <p:cNvSpPr>
              <a:spLocks noChangeShapeType="1"/>
            </p:cNvSpPr>
            <p:nvPr/>
          </p:nvSpPr>
          <p:spPr bwMode="auto">
            <a:xfrm>
              <a:off x="1768" y="3633"/>
              <a:ext cx="550" cy="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14393" name="Freeform 136">
              <a:extLst>
                <a:ext uri="{FF2B5EF4-FFF2-40B4-BE49-F238E27FC236}">
                  <a16:creationId xmlns:a16="http://schemas.microsoft.com/office/drawing/2014/main" id="{317B1EEB-C1A8-4252-89D2-2A7FD64D0910}"/>
                </a:ext>
              </a:extLst>
            </p:cNvPr>
            <p:cNvSpPr>
              <a:spLocks/>
            </p:cNvSpPr>
            <p:nvPr/>
          </p:nvSpPr>
          <p:spPr bwMode="auto">
            <a:xfrm>
              <a:off x="2315" y="3584"/>
              <a:ext cx="100" cy="100"/>
            </a:xfrm>
            <a:custGeom>
              <a:avLst/>
              <a:gdLst>
                <a:gd name="T0" fmla="*/ 0 w 100"/>
                <a:gd name="T1" fmla="*/ 100 h 100"/>
                <a:gd name="T2" fmla="*/ 100 w 100"/>
                <a:gd name="T3" fmla="*/ 49 h 100"/>
                <a:gd name="T4" fmla="*/ 0 w 100"/>
                <a:gd name="T5" fmla="*/ 0 h 100"/>
                <a:gd name="T6" fmla="*/ 0 w 100"/>
                <a:gd name="T7" fmla="*/ 10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0" h="100">
                  <a:moveTo>
                    <a:pt x="0" y="100"/>
                  </a:moveTo>
                  <a:lnTo>
                    <a:pt x="100" y="49"/>
                  </a:lnTo>
                  <a:lnTo>
                    <a:pt x="0"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14391" name="Rectangle 138">
            <a:extLst>
              <a:ext uri="{FF2B5EF4-FFF2-40B4-BE49-F238E27FC236}">
                <a16:creationId xmlns:a16="http://schemas.microsoft.com/office/drawing/2014/main" id="{8F9F8A79-78D1-4F7E-B3C5-8C46F94238F9}"/>
              </a:ext>
            </a:extLst>
          </p:cNvPr>
          <p:cNvSpPr>
            <a:spLocks noChangeArrowheads="1"/>
          </p:cNvSpPr>
          <p:nvPr/>
        </p:nvSpPr>
        <p:spPr bwMode="auto">
          <a:xfrm>
            <a:off x="6443663" y="4292600"/>
            <a:ext cx="2305050" cy="73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a:solidFill>
                  <a:srgbClr val="000000"/>
                </a:solidFill>
              </a:rPr>
              <a:t>usporiadanie položiek</a:t>
            </a:r>
          </a:p>
          <a:p>
            <a:pPr algn="ctr" eaLnBrk="1" hangingPunct="1">
              <a:spcBef>
                <a:spcPct val="0"/>
              </a:spcBef>
              <a:buFontTx/>
              <a:buNone/>
            </a:pPr>
            <a:r>
              <a:rPr lang="sk-SK" altLang="en-US" sz="1600">
                <a:solidFill>
                  <a:srgbClr val="000000"/>
                </a:solidFill>
              </a:rPr>
              <a:t>podľa klesajúcej</a:t>
            </a:r>
          </a:p>
          <a:p>
            <a:pPr algn="ctr" eaLnBrk="1" hangingPunct="1">
              <a:spcBef>
                <a:spcPct val="0"/>
              </a:spcBef>
              <a:buFontTx/>
              <a:buNone/>
            </a:pPr>
            <a:r>
              <a:rPr lang="sk-SK" altLang="en-US" sz="1600">
                <a:solidFill>
                  <a:srgbClr val="000000"/>
                </a:solidFill>
              </a:rPr>
              <a:t>likvidnosti a doby splatnosti</a:t>
            </a:r>
            <a:endParaRPr lang="sk-SK" altLang="en-US"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Zástupný symbol päty 4">
            <a:extLst>
              <a:ext uri="{FF2B5EF4-FFF2-40B4-BE49-F238E27FC236}">
                <a16:creationId xmlns:a16="http://schemas.microsoft.com/office/drawing/2014/main" id="{A3464641-26AD-4F62-8DAA-C90E03FBA7A2}"/>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16387" name="Zástupný symbol čísla snímky 5">
            <a:extLst>
              <a:ext uri="{FF2B5EF4-FFF2-40B4-BE49-F238E27FC236}">
                <a16:creationId xmlns:a16="http://schemas.microsoft.com/office/drawing/2014/main" id="{5E7FFFD3-DE20-49C8-BB18-1514B03333A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BAA0F317-58DE-4FD1-8736-F10258A13323}" type="slidenum">
              <a:rPr lang="sk-SK" altLang="en-US" sz="1400" smtClean="0"/>
              <a:pPr>
                <a:spcBef>
                  <a:spcPct val="0"/>
                </a:spcBef>
                <a:buFontTx/>
                <a:buNone/>
              </a:pPr>
              <a:t>7</a:t>
            </a:fld>
            <a:endParaRPr lang="sk-SK" altLang="en-US" sz="1400"/>
          </a:p>
        </p:txBody>
      </p:sp>
      <p:sp>
        <p:nvSpPr>
          <p:cNvPr id="16388" name="Rectangle 2">
            <a:extLst>
              <a:ext uri="{FF2B5EF4-FFF2-40B4-BE49-F238E27FC236}">
                <a16:creationId xmlns:a16="http://schemas.microsoft.com/office/drawing/2014/main" id="{F9712A48-D00A-41D4-B47A-8FB7D117D402}"/>
              </a:ext>
            </a:extLst>
          </p:cNvPr>
          <p:cNvSpPr>
            <a:spLocks noGrp="1" noChangeArrowheads="1"/>
          </p:cNvSpPr>
          <p:nvPr>
            <p:ph type="title"/>
          </p:nvPr>
        </p:nvSpPr>
        <p:spPr>
          <a:xfrm>
            <a:off x="457200" y="274638"/>
            <a:ext cx="8229600" cy="850900"/>
          </a:xfrm>
        </p:spPr>
        <p:txBody>
          <a:bodyPr/>
          <a:lstStyle/>
          <a:p>
            <a:pPr eaLnBrk="1" hangingPunct="1"/>
            <a:r>
              <a:rPr lang="sk-SK" altLang="en-US" sz="3200" b="1">
                <a:solidFill>
                  <a:srgbClr val="3D1FD3"/>
                </a:solidFill>
              </a:rPr>
              <a:t>Prezentácia súvahy </a:t>
            </a:r>
            <a:r>
              <a:rPr lang="sk-SK" altLang="en-US" sz="2000">
                <a:solidFill>
                  <a:srgbClr val="3D1FD3"/>
                </a:solidFill>
              </a:rPr>
              <a:t>(2)</a:t>
            </a:r>
          </a:p>
        </p:txBody>
      </p:sp>
      <p:sp>
        <p:nvSpPr>
          <p:cNvPr id="16389" name="Rectangle 3">
            <a:extLst>
              <a:ext uri="{FF2B5EF4-FFF2-40B4-BE49-F238E27FC236}">
                <a16:creationId xmlns:a16="http://schemas.microsoft.com/office/drawing/2014/main" id="{97350F45-39D8-48BD-AD99-C4571069D19A}"/>
              </a:ext>
            </a:extLst>
          </p:cNvPr>
          <p:cNvSpPr>
            <a:spLocks noGrp="1" noChangeArrowheads="1"/>
          </p:cNvSpPr>
          <p:nvPr>
            <p:ph type="body" idx="1"/>
          </p:nvPr>
        </p:nvSpPr>
        <p:spPr>
          <a:xfrm>
            <a:off x="457200" y="1341438"/>
            <a:ext cx="8291513" cy="4784725"/>
          </a:xfrm>
        </p:spPr>
        <p:txBody>
          <a:bodyPr/>
          <a:lstStyle/>
          <a:p>
            <a:pPr eaLnBrk="1" hangingPunct="1">
              <a:lnSpc>
                <a:spcPct val="90000"/>
              </a:lnSpc>
            </a:pPr>
            <a:r>
              <a:rPr lang="sk-SK" altLang="en-US" sz="2400" b="1"/>
              <a:t>Formáty   </a:t>
            </a:r>
            <a:r>
              <a:rPr lang="sk-SK" altLang="en-US" sz="2400"/>
              <a:t>Súvaha je zoznam položiek. Môže byť prezentovaná ako jeden zoznam (vertikálny formát) alebo ako dva zoznamy umiestnené vedľa seba (horizontálny formát). Horizontálny formát sa často prezentuje ako 2 bloky</a:t>
            </a:r>
            <a:r>
              <a:rPr lang="sk-SK" altLang="en-US" sz="2400" b="1"/>
              <a:t> </a:t>
            </a:r>
          </a:p>
          <a:p>
            <a:pPr eaLnBrk="1" hangingPunct="1">
              <a:lnSpc>
                <a:spcPct val="90000"/>
              </a:lnSpc>
            </a:pPr>
            <a:r>
              <a:rPr lang="sk-SK" altLang="en-US" sz="2400" b="1"/>
              <a:t>Stupeň podrobnosti pri vertikálnom formáte   </a:t>
            </a:r>
            <a:r>
              <a:rPr lang="sk-SK" altLang="en-US" sz="2400"/>
              <a:t>Pri vertikál-nom formáte sa rozlišuje </a:t>
            </a:r>
          </a:p>
          <a:p>
            <a:pPr lvl="1" eaLnBrk="1" hangingPunct="1">
              <a:lnSpc>
                <a:spcPct val="90000"/>
              </a:lnSpc>
            </a:pPr>
            <a:r>
              <a:rPr lang="sk-SK" altLang="en-US" sz="2000"/>
              <a:t>jednostupňové („single-step”) usporiadanie = jednoduchý zoznam položiek </a:t>
            </a:r>
          </a:p>
          <a:p>
            <a:pPr lvl="1" eaLnBrk="1" hangingPunct="1">
              <a:lnSpc>
                <a:spcPct val="90000"/>
              </a:lnSpc>
            </a:pPr>
            <a:r>
              <a:rPr lang="sk-SK" altLang="en-US" sz="2000"/>
              <a:t>viacstupňové („multiple-step”) usporiadanie = v prezentácii súvahy sú vytvorené podskupiny účtov majetku a záväzkov, z ktorých sú sumarizáciou a odčítavaním odvodené údaje dôležité z manažérskeho hľadiska</a:t>
            </a:r>
          </a:p>
          <a:p>
            <a:pPr eaLnBrk="1" hangingPunct="1">
              <a:lnSpc>
                <a:spcPct val="90000"/>
              </a:lnSpc>
            </a:pPr>
            <a:r>
              <a:rPr lang="sk-SK" altLang="en-US" sz="2400"/>
              <a:t>V jednostupňovom a viacstupňovom usporiadaní súvahy sa odrážajú rôzne spôsoby vnímania základnej rovnice podnikania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Zástupný symbol päty 3">
            <a:extLst>
              <a:ext uri="{FF2B5EF4-FFF2-40B4-BE49-F238E27FC236}">
                <a16:creationId xmlns:a16="http://schemas.microsoft.com/office/drawing/2014/main" id="{0CB08DA8-5EDF-48A1-9468-E9E6D6F26F30}"/>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18435" name="Zástupný symbol čísla snímky 4">
            <a:extLst>
              <a:ext uri="{FF2B5EF4-FFF2-40B4-BE49-F238E27FC236}">
                <a16:creationId xmlns:a16="http://schemas.microsoft.com/office/drawing/2014/main" id="{0051C78D-1426-443A-BD64-EE0CC545376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481AD6ED-D5BE-4B26-B34B-C0CD6F68D854}" type="slidenum">
              <a:rPr lang="sk-SK" altLang="en-US" sz="1400" smtClean="0"/>
              <a:pPr>
                <a:spcBef>
                  <a:spcPct val="0"/>
                </a:spcBef>
                <a:buFontTx/>
                <a:buNone/>
              </a:pPr>
              <a:t>8</a:t>
            </a:fld>
            <a:endParaRPr lang="sk-SK" altLang="en-US" sz="1400"/>
          </a:p>
        </p:txBody>
      </p:sp>
      <p:sp>
        <p:nvSpPr>
          <p:cNvPr id="18436" name="Rectangle 1026">
            <a:extLst>
              <a:ext uri="{FF2B5EF4-FFF2-40B4-BE49-F238E27FC236}">
                <a16:creationId xmlns:a16="http://schemas.microsoft.com/office/drawing/2014/main" id="{879D428D-8479-431E-8C0E-5B25CFDF55B6}"/>
              </a:ext>
            </a:extLst>
          </p:cNvPr>
          <p:cNvSpPr>
            <a:spLocks noGrp="1" noChangeArrowheads="1"/>
          </p:cNvSpPr>
          <p:nvPr>
            <p:ph type="title"/>
          </p:nvPr>
        </p:nvSpPr>
        <p:spPr/>
        <p:txBody>
          <a:bodyPr/>
          <a:lstStyle/>
          <a:p>
            <a:pPr eaLnBrk="1" hangingPunct="1"/>
            <a:r>
              <a:rPr lang="sk-SK" altLang="en-US" sz="3200" b="1">
                <a:solidFill>
                  <a:srgbClr val="3D1FD3"/>
                </a:solidFill>
              </a:rPr>
              <a:t>Obr. </a:t>
            </a:r>
            <a:r>
              <a:rPr lang="en-GB" altLang="en-US" sz="3200" b="1">
                <a:solidFill>
                  <a:srgbClr val="3D1FD3"/>
                </a:solidFill>
              </a:rPr>
              <a:t>3.2 </a:t>
            </a:r>
            <a:r>
              <a:rPr lang="sk-SK" altLang="en-US" sz="3200">
                <a:solidFill>
                  <a:srgbClr val="3D1FD3"/>
                </a:solidFill>
              </a:rPr>
              <a:t>Súvaha </a:t>
            </a:r>
            <a:r>
              <a:rPr lang="en-GB" altLang="en-US" sz="3200">
                <a:solidFill>
                  <a:srgbClr val="3D1FD3"/>
                </a:solidFill>
              </a:rPr>
              <a:t>(verti</a:t>
            </a:r>
            <a:r>
              <a:rPr lang="sk-SK" altLang="en-US" sz="3200">
                <a:solidFill>
                  <a:srgbClr val="3D1FD3"/>
                </a:solidFill>
              </a:rPr>
              <a:t>kálny</a:t>
            </a:r>
            <a:r>
              <a:rPr lang="en-GB" altLang="en-US" sz="3200">
                <a:solidFill>
                  <a:srgbClr val="3D1FD3"/>
                </a:solidFill>
              </a:rPr>
              <a:t> form</a:t>
            </a:r>
            <a:r>
              <a:rPr lang="sk-SK" altLang="en-US" sz="3200">
                <a:solidFill>
                  <a:srgbClr val="3D1FD3"/>
                </a:solidFill>
              </a:rPr>
              <a:t>á</a:t>
            </a:r>
            <a:r>
              <a:rPr lang="en-GB" altLang="en-US" sz="3200">
                <a:solidFill>
                  <a:srgbClr val="3D1FD3"/>
                </a:solidFill>
              </a:rPr>
              <a:t>t</a:t>
            </a:r>
            <a:r>
              <a:rPr lang="sk-SK" altLang="en-US" sz="3200">
                <a:solidFill>
                  <a:srgbClr val="3D1FD3"/>
                </a:solidFill>
              </a:rPr>
              <a:t> s jednostupňovým usporiadaním</a:t>
            </a:r>
            <a:r>
              <a:rPr lang="en-GB" altLang="en-US" sz="3200">
                <a:solidFill>
                  <a:srgbClr val="3D1FD3"/>
                </a:solidFill>
              </a:rPr>
              <a:t>)</a:t>
            </a:r>
            <a:endParaRPr lang="en-US" altLang="en-US" sz="3200">
              <a:solidFill>
                <a:srgbClr val="3D1FD3"/>
              </a:solidFill>
            </a:endParaRPr>
          </a:p>
        </p:txBody>
      </p:sp>
      <p:graphicFrame>
        <p:nvGraphicFramePr>
          <p:cNvPr id="18437" name="Object 1027">
            <a:extLst>
              <a:ext uri="{FF2B5EF4-FFF2-40B4-BE49-F238E27FC236}">
                <a16:creationId xmlns:a16="http://schemas.microsoft.com/office/drawing/2014/main" id="{71649660-9679-4D2C-AB65-727B5BD36D24}"/>
              </a:ext>
            </a:extLst>
          </p:cNvPr>
          <p:cNvGraphicFramePr>
            <a:graphicFrameLocks noChangeAspect="1"/>
          </p:cNvGraphicFramePr>
          <p:nvPr/>
        </p:nvGraphicFramePr>
        <p:xfrm>
          <a:off x="-2052638" y="2276475"/>
          <a:ext cx="13423901" cy="2771775"/>
        </p:xfrm>
        <a:graphic>
          <a:graphicData uri="http://schemas.openxmlformats.org/presentationml/2006/ole">
            <mc:AlternateContent xmlns:mc="http://schemas.openxmlformats.org/markup-compatibility/2006">
              <mc:Choice xmlns:v="urn:schemas-microsoft-com:vml" Requires="v">
                <p:oleObj name="Dokument" r:id="rId3" imgW="6069527" imgH="1256062" progId="Word.Document.8">
                  <p:embed/>
                </p:oleObj>
              </mc:Choice>
              <mc:Fallback>
                <p:oleObj name="Dokument" r:id="rId3" imgW="6069527" imgH="1256062" progId="Word.Document.8">
                  <p:embed/>
                  <p:pic>
                    <p:nvPicPr>
                      <p:cNvPr id="0" name="Object 10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2638" y="2276475"/>
                        <a:ext cx="13423901" cy="2771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38" name="Text Box 1028">
            <a:extLst>
              <a:ext uri="{FF2B5EF4-FFF2-40B4-BE49-F238E27FC236}">
                <a16:creationId xmlns:a16="http://schemas.microsoft.com/office/drawing/2014/main" id="{F8F45BB4-9C3F-4FF9-9AAF-342620A5ADD8}"/>
              </a:ext>
            </a:extLst>
          </p:cNvPr>
          <p:cNvSpPr txBox="1">
            <a:spLocks noChangeArrowheads="1"/>
          </p:cNvSpPr>
          <p:nvPr/>
        </p:nvSpPr>
        <p:spPr bwMode="auto">
          <a:xfrm>
            <a:off x="685800" y="4876800"/>
            <a:ext cx="78486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US" altLang="en-US" sz="2400"/>
              <a:t> </a:t>
            </a:r>
            <a:r>
              <a:rPr lang="sk-SK" altLang="en-US" sz="2400"/>
              <a:t>vertikálny formát</a:t>
            </a:r>
            <a:r>
              <a:rPr lang="en-US" altLang="en-US" sz="2400"/>
              <a:t> = </a:t>
            </a:r>
            <a:r>
              <a:rPr lang="sk-SK" altLang="en-US" sz="2400"/>
              <a:t>forma správy</a:t>
            </a:r>
            <a:endParaRPr lang="en-US" altLang="en-US" sz="2400"/>
          </a:p>
          <a:p>
            <a:pPr>
              <a:spcBef>
                <a:spcPct val="0"/>
              </a:spcBef>
            </a:pPr>
            <a:r>
              <a:rPr lang="en-US" altLang="en-US" sz="2400"/>
              <a:t> </a:t>
            </a:r>
            <a:r>
              <a:rPr lang="sk-SK" altLang="en-US" sz="2400"/>
              <a:t>jednostupňové usporiadanie = jednoduchý zoznam položiek</a:t>
            </a:r>
            <a:endParaRPr lang="en-US" altLang="en-US" sz="24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Zástupný symbol päty 3">
            <a:extLst>
              <a:ext uri="{FF2B5EF4-FFF2-40B4-BE49-F238E27FC236}">
                <a16:creationId xmlns:a16="http://schemas.microsoft.com/office/drawing/2014/main" id="{1F715125-0BD3-4E1D-BF8C-92F7C7D4813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20483" name="Zástupný symbol čísla snímky 4">
            <a:extLst>
              <a:ext uri="{FF2B5EF4-FFF2-40B4-BE49-F238E27FC236}">
                <a16:creationId xmlns:a16="http://schemas.microsoft.com/office/drawing/2014/main" id="{F0BD31E5-7DD0-4818-9735-741ADF35801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05D65BAC-9E6D-4707-885E-D7FBDE211E4F}" type="slidenum">
              <a:rPr lang="sk-SK" altLang="en-US" sz="1400" smtClean="0"/>
              <a:pPr>
                <a:spcBef>
                  <a:spcPct val="0"/>
                </a:spcBef>
                <a:buFontTx/>
                <a:buNone/>
              </a:pPr>
              <a:t>9</a:t>
            </a:fld>
            <a:endParaRPr lang="sk-SK" altLang="en-US" sz="1400"/>
          </a:p>
        </p:txBody>
      </p:sp>
      <p:sp>
        <p:nvSpPr>
          <p:cNvPr id="20484" name="Rectangle 2">
            <a:extLst>
              <a:ext uri="{FF2B5EF4-FFF2-40B4-BE49-F238E27FC236}">
                <a16:creationId xmlns:a16="http://schemas.microsoft.com/office/drawing/2014/main" id="{F788093A-B379-4926-AAD8-965AD2195E1B}"/>
              </a:ext>
            </a:extLst>
          </p:cNvPr>
          <p:cNvSpPr>
            <a:spLocks noGrp="1" noChangeArrowheads="1"/>
          </p:cNvSpPr>
          <p:nvPr>
            <p:ph type="title"/>
          </p:nvPr>
        </p:nvSpPr>
        <p:spPr/>
        <p:txBody>
          <a:bodyPr/>
          <a:lstStyle/>
          <a:p>
            <a:pPr eaLnBrk="1" hangingPunct="1"/>
            <a:r>
              <a:rPr lang="sk-SK" altLang="en-US" sz="3200" b="1">
                <a:solidFill>
                  <a:srgbClr val="3D1FD3"/>
                </a:solidFill>
              </a:rPr>
              <a:t>Obr.</a:t>
            </a:r>
            <a:r>
              <a:rPr lang="en-GB" altLang="en-US" sz="3200" b="1">
                <a:solidFill>
                  <a:srgbClr val="3D1FD3"/>
                </a:solidFill>
              </a:rPr>
              <a:t> 3.3 </a:t>
            </a:r>
            <a:r>
              <a:rPr lang="sk-SK" altLang="en-US" sz="3200">
                <a:solidFill>
                  <a:srgbClr val="3D1FD3"/>
                </a:solidFill>
              </a:rPr>
              <a:t>Súvaha (horizontálny formát)</a:t>
            </a:r>
            <a:endParaRPr lang="en-US" altLang="en-US" sz="3200">
              <a:solidFill>
                <a:srgbClr val="3D1FD3"/>
              </a:solidFill>
            </a:endParaRPr>
          </a:p>
        </p:txBody>
      </p:sp>
      <p:graphicFrame>
        <p:nvGraphicFramePr>
          <p:cNvPr id="20485" name="Object 3">
            <a:extLst>
              <a:ext uri="{FF2B5EF4-FFF2-40B4-BE49-F238E27FC236}">
                <a16:creationId xmlns:a16="http://schemas.microsoft.com/office/drawing/2014/main" id="{875C2C7E-0641-4DFD-A8CF-F8B12FF6F052}"/>
              </a:ext>
            </a:extLst>
          </p:cNvPr>
          <p:cNvGraphicFramePr>
            <a:graphicFrameLocks noChangeAspect="1"/>
          </p:cNvGraphicFramePr>
          <p:nvPr/>
        </p:nvGraphicFramePr>
        <p:xfrm>
          <a:off x="457200" y="2514600"/>
          <a:ext cx="8355013" cy="855663"/>
        </p:xfrm>
        <a:graphic>
          <a:graphicData uri="http://schemas.openxmlformats.org/presentationml/2006/ole">
            <mc:AlternateContent xmlns:mc="http://schemas.openxmlformats.org/markup-compatibility/2006">
              <mc:Choice xmlns:v="urn:schemas-microsoft-com:vml" Requires="v">
                <p:oleObj name="Dokument" r:id="rId3" imgW="6066288" imgH="626769" progId="Word.Document.8">
                  <p:embed/>
                </p:oleObj>
              </mc:Choice>
              <mc:Fallback>
                <p:oleObj name="Dokument" r:id="rId3" imgW="6066288" imgH="626769"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514600"/>
                        <a:ext cx="8355013" cy="85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486" name="Text Box 4">
            <a:extLst>
              <a:ext uri="{FF2B5EF4-FFF2-40B4-BE49-F238E27FC236}">
                <a16:creationId xmlns:a16="http://schemas.microsoft.com/office/drawing/2014/main" id="{37C44F4C-019E-46C1-9394-848D3F132886}"/>
              </a:ext>
            </a:extLst>
          </p:cNvPr>
          <p:cNvSpPr txBox="1">
            <a:spLocks noChangeArrowheads="1"/>
          </p:cNvSpPr>
          <p:nvPr/>
        </p:nvSpPr>
        <p:spPr bwMode="auto">
          <a:xfrm>
            <a:off x="395288" y="4343400"/>
            <a:ext cx="842486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US" altLang="en-US" sz="2400"/>
              <a:t> </a:t>
            </a:r>
            <a:r>
              <a:rPr lang="sk-SK" altLang="en-US" sz="2400"/>
              <a:t>horizontálny formát = forma účtu</a:t>
            </a:r>
            <a:endParaRPr lang="en-US" altLang="en-US" sz="2400"/>
          </a:p>
          <a:p>
            <a:pPr>
              <a:spcBef>
                <a:spcPct val="0"/>
              </a:spcBef>
            </a:pPr>
            <a:r>
              <a:rPr lang="en-US" altLang="en-US" sz="2400"/>
              <a:t> </a:t>
            </a:r>
            <a:r>
              <a:rPr lang="sk-SK" altLang="en-US" sz="2400"/>
              <a:t>majetok na ľavej strane, záväzky a vlastné imanie na pravej strane</a:t>
            </a:r>
            <a:endParaRPr lang="en-US" altLang="en-US" sz="2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Zástupný symbol päty 3">
            <a:extLst>
              <a:ext uri="{FF2B5EF4-FFF2-40B4-BE49-F238E27FC236}">
                <a16:creationId xmlns:a16="http://schemas.microsoft.com/office/drawing/2014/main" id="{19D5C191-3968-4DB6-95F9-07A8B11AA201}"/>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22531" name="Zástupný symbol čísla snímky 4">
            <a:extLst>
              <a:ext uri="{FF2B5EF4-FFF2-40B4-BE49-F238E27FC236}">
                <a16:creationId xmlns:a16="http://schemas.microsoft.com/office/drawing/2014/main" id="{4B7ADA5C-EF17-4638-8706-73C0C6FE255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53E74111-1772-4D72-85A9-FAB45725CC57}" type="slidenum">
              <a:rPr lang="sk-SK" altLang="en-US" sz="1400" smtClean="0"/>
              <a:pPr>
                <a:spcBef>
                  <a:spcPct val="0"/>
                </a:spcBef>
                <a:buFontTx/>
                <a:buNone/>
              </a:pPr>
              <a:t>10</a:t>
            </a:fld>
            <a:endParaRPr lang="sk-SK" altLang="en-US" sz="1400"/>
          </a:p>
        </p:txBody>
      </p:sp>
      <p:sp>
        <p:nvSpPr>
          <p:cNvPr id="22532" name="Rectangle 2">
            <a:extLst>
              <a:ext uri="{FF2B5EF4-FFF2-40B4-BE49-F238E27FC236}">
                <a16:creationId xmlns:a16="http://schemas.microsoft.com/office/drawing/2014/main" id="{F690707C-487D-43E2-9F40-44DEC252D18F}"/>
              </a:ext>
            </a:extLst>
          </p:cNvPr>
          <p:cNvSpPr>
            <a:spLocks noGrp="1" noChangeArrowheads="1"/>
          </p:cNvSpPr>
          <p:nvPr>
            <p:ph type="title"/>
          </p:nvPr>
        </p:nvSpPr>
        <p:spPr>
          <a:xfrm>
            <a:off x="271463" y="117475"/>
            <a:ext cx="8610600" cy="1143000"/>
          </a:xfrm>
        </p:spPr>
        <p:txBody>
          <a:bodyPr/>
          <a:lstStyle/>
          <a:p>
            <a:pPr eaLnBrk="1" hangingPunct="1"/>
            <a:r>
              <a:rPr lang="sk-SK" altLang="en-US" sz="3200" b="1">
                <a:solidFill>
                  <a:srgbClr val="3D1FD3"/>
                </a:solidFill>
              </a:rPr>
              <a:t>Obr.</a:t>
            </a:r>
            <a:r>
              <a:rPr lang="en-GB" altLang="en-US" sz="3200" b="1">
                <a:solidFill>
                  <a:srgbClr val="3D1FD3"/>
                </a:solidFill>
              </a:rPr>
              <a:t> 3.4 </a:t>
            </a:r>
            <a:r>
              <a:rPr lang="sk-SK" altLang="en-US" sz="3200">
                <a:solidFill>
                  <a:srgbClr val="3D1FD3"/>
                </a:solidFill>
              </a:rPr>
              <a:t>Súvaha (horizontálny formát) </a:t>
            </a:r>
            <a:r>
              <a:rPr lang="sk-SK" altLang="en-US" sz="2400">
                <a:solidFill>
                  <a:srgbClr val="3D1FD3"/>
                </a:solidFill>
              </a:rPr>
              <a:t>(2)</a:t>
            </a:r>
            <a:endParaRPr lang="en-US" altLang="en-US" sz="2400">
              <a:solidFill>
                <a:srgbClr val="3D1FD3"/>
              </a:solidFill>
            </a:endParaRPr>
          </a:p>
        </p:txBody>
      </p:sp>
      <p:sp>
        <p:nvSpPr>
          <p:cNvPr id="22533" name="AutoShape 16">
            <a:extLst>
              <a:ext uri="{FF2B5EF4-FFF2-40B4-BE49-F238E27FC236}">
                <a16:creationId xmlns:a16="http://schemas.microsoft.com/office/drawing/2014/main" id="{7F1B8A83-2852-46A3-8817-7AB88D3EC74D}"/>
              </a:ext>
            </a:extLst>
          </p:cNvPr>
          <p:cNvSpPr>
            <a:spLocks noChangeAspect="1" noChangeArrowheads="1" noTextEdit="1"/>
          </p:cNvSpPr>
          <p:nvPr/>
        </p:nvSpPr>
        <p:spPr bwMode="auto">
          <a:xfrm>
            <a:off x="1033463" y="1449388"/>
            <a:ext cx="7543800" cy="477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22534" name="Rectangle 18">
            <a:extLst>
              <a:ext uri="{FF2B5EF4-FFF2-40B4-BE49-F238E27FC236}">
                <a16:creationId xmlns:a16="http://schemas.microsoft.com/office/drawing/2014/main" id="{878DC5CF-4E2C-4D7D-9F5A-E66482204175}"/>
              </a:ext>
            </a:extLst>
          </p:cNvPr>
          <p:cNvSpPr>
            <a:spLocks noChangeArrowheads="1"/>
          </p:cNvSpPr>
          <p:nvPr/>
        </p:nvSpPr>
        <p:spPr bwMode="auto">
          <a:xfrm>
            <a:off x="1054100" y="1484313"/>
            <a:ext cx="88900"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800">
                <a:solidFill>
                  <a:srgbClr val="000000"/>
                </a:solidFill>
              </a:rPr>
              <a:t> </a:t>
            </a:r>
            <a:endParaRPr lang="sk-SK" altLang="en-US" sz="1800"/>
          </a:p>
        </p:txBody>
      </p:sp>
      <p:sp>
        <p:nvSpPr>
          <p:cNvPr id="22535" name="Rectangle 19">
            <a:extLst>
              <a:ext uri="{FF2B5EF4-FFF2-40B4-BE49-F238E27FC236}">
                <a16:creationId xmlns:a16="http://schemas.microsoft.com/office/drawing/2014/main" id="{B8CF6C81-3922-42DF-A72C-4FA995CD6AA2}"/>
              </a:ext>
            </a:extLst>
          </p:cNvPr>
          <p:cNvSpPr>
            <a:spLocks noChangeArrowheads="1"/>
          </p:cNvSpPr>
          <p:nvPr/>
        </p:nvSpPr>
        <p:spPr bwMode="auto">
          <a:xfrm>
            <a:off x="1042988" y="1484313"/>
            <a:ext cx="2095500" cy="839787"/>
          </a:xfrm>
          <a:prstGeom prst="rect">
            <a:avLst/>
          </a:prstGeom>
          <a:solidFill>
            <a:srgbClr val="FFFFFF"/>
          </a:solidFill>
          <a:ln w="20638">
            <a:solidFill>
              <a:srgbClr val="FFFFFF"/>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36" name="Rectangle 20">
            <a:extLst>
              <a:ext uri="{FF2B5EF4-FFF2-40B4-BE49-F238E27FC236}">
                <a16:creationId xmlns:a16="http://schemas.microsoft.com/office/drawing/2014/main" id="{60A78009-7FA8-4555-AC2D-425F479236AA}"/>
              </a:ext>
            </a:extLst>
          </p:cNvPr>
          <p:cNvSpPr>
            <a:spLocks noChangeArrowheads="1"/>
          </p:cNvSpPr>
          <p:nvPr/>
        </p:nvSpPr>
        <p:spPr bwMode="auto">
          <a:xfrm>
            <a:off x="1443038" y="1600200"/>
            <a:ext cx="136366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MAJETOK</a:t>
            </a:r>
            <a:endParaRPr lang="sk-SK" altLang="en-US" sz="1800"/>
          </a:p>
        </p:txBody>
      </p:sp>
      <p:sp>
        <p:nvSpPr>
          <p:cNvPr id="22537" name="Rectangle 22">
            <a:extLst>
              <a:ext uri="{FF2B5EF4-FFF2-40B4-BE49-F238E27FC236}">
                <a16:creationId xmlns:a16="http://schemas.microsoft.com/office/drawing/2014/main" id="{323DD92F-54D9-4EE6-BAC6-D50B579FBDC3}"/>
              </a:ext>
            </a:extLst>
          </p:cNvPr>
          <p:cNvSpPr>
            <a:spLocks noChangeArrowheads="1"/>
          </p:cNvSpPr>
          <p:nvPr/>
        </p:nvSpPr>
        <p:spPr bwMode="auto">
          <a:xfrm>
            <a:off x="1042988" y="2495550"/>
            <a:ext cx="2095500" cy="1670050"/>
          </a:xfrm>
          <a:prstGeom prst="rect">
            <a:avLst/>
          </a:prstGeom>
          <a:solidFill>
            <a:srgbClr val="FFFFFF"/>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38" name="Rectangle 23">
            <a:extLst>
              <a:ext uri="{FF2B5EF4-FFF2-40B4-BE49-F238E27FC236}">
                <a16:creationId xmlns:a16="http://schemas.microsoft.com/office/drawing/2014/main" id="{12F53BE7-3399-4C57-B945-F1E54A629030}"/>
              </a:ext>
            </a:extLst>
          </p:cNvPr>
          <p:cNvSpPr>
            <a:spLocks noChangeArrowheads="1"/>
          </p:cNvSpPr>
          <p:nvPr/>
        </p:nvSpPr>
        <p:spPr bwMode="auto">
          <a:xfrm>
            <a:off x="1544638" y="2908300"/>
            <a:ext cx="11033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300">
                <a:solidFill>
                  <a:srgbClr val="000000"/>
                </a:solidFill>
              </a:rPr>
              <a:t>dlhodobý</a:t>
            </a:r>
          </a:p>
          <a:p>
            <a:pPr algn="ctr" eaLnBrk="1" hangingPunct="1">
              <a:spcBef>
                <a:spcPct val="0"/>
              </a:spcBef>
              <a:buFontTx/>
              <a:buNone/>
            </a:pPr>
            <a:r>
              <a:rPr lang="sk-SK" altLang="en-US" sz="2300">
                <a:solidFill>
                  <a:srgbClr val="000000"/>
                </a:solidFill>
              </a:rPr>
              <a:t>majetok </a:t>
            </a:r>
            <a:endParaRPr lang="sk-SK" altLang="en-US" sz="1800"/>
          </a:p>
        </p:txBody>
      </p:sp>
      <p:sp>
        <p:nvSpPr>
          <p:cNvPr id="22539" name="Rectangle 25">
            <a:extLst>
              <a:ext uri="{FF2B5EF4-FFF2-40B4-BE49-F238E27FC236}">
                <a16:creationId xmlns:a16="http://schemas.microsoft.com/office/drawing/2014/main" id="{16847022-F2FD-4A78-8A9C-BAD6D87C695B}"/>
              </a:ext>
            </a:extLst>
          </p:cNvPr>
          <p:cNvSpPr>
            <a:spLocks noChangeArrowheads="1"/>
          </p:cNvSpPr>
          <p:nvPr/>
        </p:nvSpPr>
        <p:spPr bwMode="auto">
          <a:xfrm>
            <a:off x="2413000" y="2941638"/>
            <a:ext cx="730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 </a:t>
            </a:r>
            <a:endParaRPr lang="sk-SK" altLang="en-US" sz="1800"/>
          </a:p>
        </p:txBody>
      </p:sp>
      <p:sp>
        <p:nvSpPr>
          <p:cNvPr id="22540" name="Rectangle 26">
            <a:extLst>
              <a:ext uri="{FF2B5EF4-FFF2-40B4-BE49-F238E27FC236}">
                <a16:creationId xmlns:a16="http://schemas.microsoft.com/office/drawing/2014/main" id="{9E6F5CE8-70BD-4DCE-94A0-D73CE7B0B221}"/>
              </a:ext>
            </a:extLst>
          </p:cNvPr>
          <p:cNvSpPr>
            <a:spLocks noChangeArrowheads="1"/>
          </p:cNvSpPr>
          <p:nvPr/>
        </p:nvSpPr>
        <p:spPr bwMode="auto">
          <a:xfrm>
            <a:off x="1042988" y="4154488"/>
            <a:ext cx="2095500" cy="2097087"/>
          </a:xfrm>
          <a:prstGeom prst="rect">
            <a:avLst/>
          </a:prstGeom>
          <a:solidFill>
            <a:srgbClr val="FFFFFF"/>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41" name="Rectangle 27">
            <a:extLst>
              <a:ext uri="{FF2B5EF4-FFF2-40B4-BE49-F238E27FC236}">
                <a16:creationId xmlns:a16="http://schemas.microsoft.com/office/drawing/2014/main" id="{AE3E8708-BF0C-4CF8-921A-27701C211EDA}"/>
              </a:ext>
            </a:extLst>
          </p:cNvPr>
          <p:cNvSpPr>
            <a:spLocks noChangeArrowheads="1"/>
          </p:cNvSpPr>
          <p:nvPr/>
        </p:nvSpPr>
        <p:spPr bwMode="auto">
          <a:xfrm>
            <a:off x="1370013" y="4852988"/>
            <a:ext cx="13303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300">
                <a:solidFill>
                  <a:srgbClr val="000000"/>
                </a:solidFill>
              </a:rPr>
              <a:t>krátkodobý</a:t>
            </a:r>
          </a:p>
          <a:p>
            <a:pPr algn="ctr" eaLnBrk="1" hangingPunct="1">
              <a:spcBef>
                <a:spcPct val="0"/>
              </a:spcBef>
              <a:buFontTx/>
              <a:buNone/>
            </a:pPr>
            <a:r>
              <a:rPr lang="sk-SK" altLang="en-US" sz="2300">
                <a:solidFill>
                  <a:srgbClr val="000000"/>
                </a:solidFill>
              </a:rPr>
              <a:t> majetok</a:t>
            </a:r>
            <a:endParaRPr lang="sk-SK" altLang="en-US" sz="1800"/>
          </a:p>
        </p:txBody>
      </p:sp>
      <p:sp>
        <p:nvSpPr>
          <p:cNvPr id="22542" name="Rectangle 29">
            <a:extLst>
              <a:ext uri="{FF2B5EF4-FFF2-40B4-BE49-F238E27FC236}">
                <a16:creationId xmlns:a16="http://schemas.microsoft.com/office/drawing/2014/main" id="{C7C7AAB2-AD52-498E-AEA4-6ED1DFD18EC2}"/>
              </a:ext>
            </a:extLst>
          </p:cNvPr>
          <p:cNvSpPr>
            <a:spLocks noChangeArrowheads="1"/>
          </p:cNvSpPr>
          <p:nvPr/>
        </p:nvSpPr>
        <p:spPr bwMode="auto">
          <a:xfrm>
            <a:off x="4386263" y="4995863"/>
            <a:ext cx="2095500" cy="1255712"/>
          </a:xfrm>
          <a:prstGeom prst="rect">
            <a:avLst/>
          </a:prstGeom>
          <a:solidFill>
            <a:srgbClr val="FFFFFF"/>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43" name="Rectangle 30">
            <a:extLst>
              <a:ext uri="{FF2B5EF4-FFF2-40B4-BE49-F238E27FC236}">
                <a16:creationId xmlns:a16="http://schemas.microsoft.com/office/drawing/2014/main" id="{BD8D7F78-8326-41D7-AA58-9FC302345A0B}"/>
              </a:ext>
            </a:extLst>
          </p:cNvPr>
          <p:cNvSpPr>
            <a:spLocks noChangeArrowheads="1"/>
          </p:cNvSpPr>
          <p:nvPr/>
        </p:nvSpPr>
        <p:spPr bwMode="auto">
          <a:xfrm>
            <a:off x="4808538" y="5265738"/>
            <a:ext cx="13144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300">
                <a:solidFill>
                  <a:srgbClr val="000000"/>
                </a:solidFill>
              </a:rPr>
              <a:t>krátkodobé</a:t>
            </a:r>
          </a:p>
          <a:p>
            <a:pPr algn="ctr" eaLnBrk="1" hangingPunct="1">
              <a:spcBef>
                <a:spcPct val="0"/>
              </a:spcBef>
              <a:buFontTx/>
              <a:buNone/>
            </a:pPr>
            <a:r>
              <a:rPr lang="sk-SK" altLang="en-US" sz="2300">
                <a:solidFill>
                  <a:srgbClr val="000000"/>
                </a:solidFill>
              </a:rPr>
              <a:t>záväzky</a:t>
            </a:r>
            <a:endParaRPr lang="sk-SK" altLang="en-US" sz="1800"/>
          </a:p>
        </p:txBody>
      </p:sp>
      <p:sp>
        <p:nvSpPr>
          <p:cNvPr id="22544" name="Rectangle 32">
            <a:extLst>
              <a:ext uri="{FF2B5EF4-FFF2-40B4-BE49-F238E27FC236}">
                <a16:creationId xmlns:a16="http://schemas.microsoft.com/office/drawing/2014/main" id="{BE14DEFE-058D-4C61-A53C-A018E2AC9833}"/>
              </a:ext>
            </a:extLst>
          </p:cNvPr>
          <p:cNvSpPr>
            <a:spLocks noChangeArrowheads="1"/>
          </p:cNvSpPr>
          <p:nvPr/>
        </p:nvSpPr>
        <p:spPr bwMode="auto">
          <a:xfrm>
            <a:off x="5949950" y="5443538"/>
            <a:ext cx="730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 </a:t>
            </a:r>
            <a:endParaRPr lang="sk-SK" altLang="en-US" sz="1800"/>
          </a:p>
        </p:txBody>
      </p:sp>
      <p:sp>
        <p:nvSpPr>
          <p:cNvPr id="22545" name="Rectangle 33">
            <a:extLst>
              <a:ext uri="{FF2B5EF4-FFF2-40B4-BE49-F238E27FC236}">
                <a16:creationId xmlns:a16="http://schemas.microsoft.com/office/drawing/2014/main" id="{0A61EA31-AA6C-4EAB-A78F-71BA1ADA3C4C}"/>
              </a:ext>
            </a:extLst>
          </p:cNvPr>
          <p:cNvSpPr>
            <a:spLocks noChangeArrowheads="1"/>
          </p:cNvSpPr>
          <p:nvPr/>
        </p:nvSpPr>
        <p:spPr bwMode="auto">
          <a:xfrm>
            <a:off x="4386263" y="3538538"/>
            <a:ext cx="2095500" cy="1520825"/>
          </a:xfrm>
          <a:prstGeom prst="rect">
            <a:avLst/>
          </a:prstGeom>
          <a:solidFill>
            <a:srgbClr val="00FFFF"/>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46" name="Rectangle 34">
            <a:extLst>
              <a:ext uri="{FF2B5EF4-FFF2-40B4-BE49-F238E27FC236}">
                <a16:creationId xmlns:a16="http://schemas.microsoft.com/office/drawing/2014/main" id="{47EA6851-232A-485F-BC5A-D7F0F31396E6}"/>
              </a:ext>
            </a:extLst>
          </p:cNvPr>
          <p:cNvSpPr>
            <a:spLocks noChangeArrowheads="1"/>
          </p:cNvSpPr>
          <p:nvPr/>
        </p:nvSpPr>
        <p:spPr bwMode="auto">
          <a:xfrm>
            <a:off x="4833938" y="3916363"/>
            <a:ext cx="108743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300">
                <a:solidFill>
                  <a:srgbClr val="000000"/>
                </a:solidFill>
              </a:rPr>
              <a:t>dlhodobé</a:t>
            </a:r>
          </a:p>
          <a:p>
            <a:pPr algn="ctr" eaLnBrk="1" hangingPunct="1">
              <a:spcBef>
                <a:spcPct val="0"/>
              </a:spcBef>
              <a:buFontTx/>
              <a:buNone/>
            </a:pPr>
            <a:r>
              <a:rPr lang="sk-SK" altLang="en-US" sz="2300"/>
              <a:t>záväzky</a:t>
            </a:r>
          </a:p>
        </p:txBody>
      </p:sp>
      <p:sp>
        <p:nvSpPr>
          <p:cNvPr id="22547" name="Rectangle 38">
            <a:extLst>
              <a:ext uri="{FF2B5EF4-FFF2-40B4-BE49-F238E27FC236}">
                <a16:creationId xmlns:a16="http://schemas.microsoft.com/office/drawing/2014/main" id="{36095F88-7458-4003-B9F1-B51BB0C0AD11}"/>
              </a:ext>
            </a:extLst>
          </p:cNvPr>
          <p:cNvSpPr>
            <a:spLocks noChangeArrowheads="1"/>
          </p:cNvSpPr>
          <p:nvPr/>
        </p:nvSpPr>
        <p:spPr bwMode="auto">
          <a:xfrm>
            <a:off x="5664200" y="3984625"/>
            <a:ext cx="7302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 </a:t>
            </a:r>
            <a:endParaRPr lang="sk-SK" altLang="en-US" sz="1800"/>
          </a:p>
        </p:txBody>
      </p:sp>
      <p:sp>
        <p:nvSpPr>
          <p:cNvPr id="22548" name="Rectangle 39">
            <a:extLst>
              <a:ext uri="{FF2B5EF4-FFF2-40B4-BE49-F238E27FC236}">
                <a16:creationId xmlns:a16="http://schemas.microsoft.com/office/drawing/2014/main" id="{9B28B342-A138-4007-BA91-419DDFDC546B}"/>
              </a:ext>
            </a:extLst>
          </p:cNvPr>
          <p:cNvSpPr>
            <a:spLocks noChangeArrowheads="1"/>
          </p:cNvSpPr>
          <p:nvPr/>
        </p:nvSpPr>
        <p:spPr bwMode="auto">
          <a:xfrm>
            <a:off x="4386263" y="2473325"/>
            <a:ext cx="2095500" cy="1054100"/>
          </a:xfrm>
          <a:prstGeom prst="rect">
            <a:avLst/>
          </a:prstGeom>
          <a:solidFill>
            <a:srgbClr val="00FFFF"/>
          </a:solidFill>
          <a:ln w="2063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49" name="Rectangle 40">
            <a:extLst>
              <a:ext uri="{FF2B5EF4-FFF2-40B4-BE49-F238E27FC236}">
                <a16:creationId xmlns:a16="http://schemas.microsoft.com/office/drawing/2014/main" id="{4FEBE9BA-8282-4C38-9A52-B484E8469E76}"/>
              </a:ext>
            </a:extLst>
          </p:cNvPr>
          <p:cNvSpPr>
            <a:spLocks noChangeArrowheads="1"/>
          </p:cNvSpPr>
          <p:nvPr/>
        </p:nvSpPr>
        <p:spPr bwMode="auto">
          <a:xfrm>
            <a:off x="4894263" y="2673350"/>
            <a:ext cx="86836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vlastné</a:t>
            </a:r>
          </a:p>
          <a:p>
            <a:pPr eaLnBrk="1" hangingPunct="1">
              <a:spcBef>
                <a:spcPct val="0"/>
              </a:spcBef>
              <a:buFontTx/>
              <a:buNone/>
            </a:pPr>
            <a:r>
              <a:rPr lang="sk-SK" altLang="en-US" sz="2300">
                <a:solidFill>
                  <a:srgbClr val="000000"/>
                </a:solidFill>
              </a:rPr>
              <a:t>imanie </a:t>
            </a:r>
            <a:endParaRPr lang="sk-SK" altLang="en-US" sz="1800"/>
          </a:p>
        </p:txBody>
      </p:sp>
      <p:sp>
        <p:nvSpPr>
          <p:cNvPr id="22550" name="Rectangle 42">
            <a:extLst>
              <a:ext uri="{FF2B5EF4-FFF2-40B4-BE49-F238E27FC236}">
                <a16:creationId xmlns:a16="http://schemas.microsoft.com/office/drawing/2014/main" id="{5A3F0BD9-E891-4B66-BBE5-53D39F6BA881}"/>
              </a:ext>
            </a:extLst>
          </p:cNvPr>
          <p:cNvSpPr>
            <a:spLocks noChangeArrowheads="1"/>
          </p:cNvSpPr>
          <p:nvPr/>
        </p:nvSpPr>
        <p:spPr bwMode="auto">
          <a:xfrm>
            <a:off x="5776913" y="2921000"/>
            <a:ext cx="7302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 </a:t>
            </a:r>
            <a:endParaRPr lang="sk-SK" altLang="en-US" sz="1800"/>
          </a:p>
        </p:txBody>
      </p:sp>
      <p:sp>
        <p:nvSpPr>
          <p:cNvPr id="22551" name="Rectangle 43">
            <a:extLst>
              <a:ext uri="{FF2B5EF4-FFF2-40B4-BE49-F238E27FC236}">
                <a16:creationId xmlns:a16="http://schemas.microsoft.com/office/drawing/2014/main" id="{52A0BBC1-D375-42A2-B058-F7EEC49F3843}"/>
              </a:ext>
            </a:extLst>
          </p:cNvPr>
          <p:cNvSpPr>
            <a:spLocks noChangeArrowheads="1"/>
          </p:cNvSpPr>
          <p:nvPr/>
        </p:nvSpPr>
        <p:spPr bwMode="auto">
          <a:xfrm>
            <a:off x="4386263" y="1484313"/>
            <a:ext cx="2300287" cy="839787"/>
          </a:xfrm>
          <a:prstGeom prst="rect">
            <a:avLst/>
          </a:prstGeom>
          <a:solidFill>
            <a:srgbClr val="FFFFFF"/>
          </a:solidFill>
          <a:ln w="20638">
            <a:solidFill>
              <a:srgbClr val="FFFFFF"/>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52" name="Rectangle 44">
            <a:extLst>
              <a:ext uri="{FF2B5EF4-FFF2-40B4-BE49-F238E27FC236}">
                <a16:creationId xmlns:a16="http://schemas.microsoft.com/office/drawing/2014/main" id="{AA2C08CE-23FB-4102-BE3B-5783719DE999}"/>
              </a:ext>
            </a:extLst>
          </p:cNvPr>
          <p:cNvSpPr>
            <a:spLocks noChangeArrowheads="1"/>
          </p:cNvSpPr>
          <p:nvPr/>
        </p:nvSpPr>
        <p:spPr bwMode="auto">
          <a:xfrm>
            <a:off x="4140200" y="1600200"/>
            <a:ext cx="245586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2300">
                <a:solidFill>
                  <a:srgbClr val="000000"/>
                </a:solidFill>
              </a:rPr>
              <a:t>VLASTNÉ IMANIE</a:t>
            </a:r>
            <a:br>
              <a:rPr lang="sk-SK" altLang="en-US" sz="2300">
                <a:solidFill>
                  <a:srgbClr val="000000"/>
                </a:solidFill>
              </a:rPr>
            </a:br>
            <a:r>
              <a:rPr lang="sk-SK" altLang="en-US" sz="2300">
                <a:solidFill>
                  <a:srgbClr val="000000"/>
                </a:solidFill>
              </a:rPr>
              <a:t>A ZÁV</a:t>
            </a:r>
            <a:r>
              <a:rPr lang="sk-SK" altLang="en-US" sz="2300"/>
              <a:t>Ä</a:t>
            </a:r>
            <a:r>
              <a:rPr lang="sk-SK" altLang="en-US" sz="2300">
                <a:solidFill>
                  <a:srgbClr val="000000"/>
                </a:solidFill>
              </a:rPr>
              <a:t>ZKY</a:t>
            </a:r>
          </a:p>
        </p:txBody>
      </p:sp>
      <p:sp>
        <p:nvSpPr>
          <p:cNvPr id="22553" name="Rectangle 45">
            <a:extLst>
              <a:ext uri="{FF2B5EF4-FFF2-40B4-BE49-F238E27FC236}">
                <a16:creationId xmlns:a16="http://schemas.microsoft.com/office/drawing/2014/main" id="{68F8E75A-004A-4E85-A34D-06AE7F009990}"/>
              </a:ext>
            </a:extLst>
          </p:cNvPr>
          <p:cNvSpPr>
            <a:spLocks noChangeArrowheads="1"/>
          </p:cNvSpPr>
          <p:nvPr/>
        </p:nvSpPr>
        <p:spPr bwMode="auto">
          <a:xfrm>
            <a:off x="6348413" y="1600200"/>
            <a:ext cx="7302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a:solidFill>
                  <a:srgbClr val="000000"/>
                </a:solidFill>
              </a:rPr>
              <a:t> </a:t>
            </a:r>
            <a:endParaRPr lang="sk-SK" altLang="en-US" sz="1800"/>
          </a:p>
        </p:txBody>
      </p:sp>
      <p:sp>
        <p:nvSpPr>
          <p:cNvPr id="22554" name="Rectangle 47">
            <a:extLst>
              <a:ext uri="{FF2B5EF4-FFF2-40B4-BE49-F238E27FC236}">
                <a16:creationId xmlns:a16="http://schemas.microsoft.com/office/drawing/2014/main" id="{69276FA5-FC1E-4404-BA6E-4AA043CA44FA}"/>
              </a:ext>
            </a:extLst>
          </p:cNvPr>
          <p:cNvSpPr>
            <a:spLocks noChangeArrowheads="1"/>
          </p:cNvSpPr>
          <p:nvPr/>
        </p:nvSpPr>
        <p:spPr bwMode="auto">
          <a:xfrm>
            <a:off x="7202488" y="3340100"/>
            <a:ext cx="1589087"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FFFF"/>
                </a:solidFill>
              </a:rPr>
              <a:t>dlhodobé</a:t>
            </a:r>
          </a:p>
          <a:p>
            <a:pPr eaLnBrk="1" hangingPunct="1">
              <a:spcBef>
                <a:spcPct val="0"/>
              </a:spcBef>
              <a:buFontTx/>
              <a:buNone/>
            </a:pPr>
            <a:r>
              <a:rPr lang="sk-SK" altLang="en-US" sz="2300" b="1">
                <a:solidFill>
                  <a:srgbClr val="00FFFF"/>
                </a:solidFill>
              </a:rPr>
              <a:t>financovanie</a:t>
            </a:r>
            <a:endParaRPr lang="sk-SK" altLang="en-US" sz="1800"/>
          </a:p>
        </p:txBody>
      </p:sp>
      <p:sp>
        <p:nvSpPr>
          <p:cNvPr id="22555" name="Rectangle 50">
            <a:extLst>
              <a:ext uri="{FF2B5EF4-FFF2-40B4-BE49-F238E27FC236}">
                <a16:creationId xmlns:a16="http://schemas.microsoft.com/office/drawing/2014/main" id="{17B5951E-5E8B-40FE-93E4-BB9C9A81B1AA}"/>
              </a:ext>
            </a:extLst>
          </p:cNvPr>
          <p:cNvSpPr>
            <a:spLocks noChangeArrowheads="1"/>
          </p:cNvSpPr>
          <p:nvPr/>
        </p:nvSpPr>
        <p:spPr bwMode="auto">
          <a:xfrm>
            <a:off x="8229600" y="3165475"/>
            <a:ext cx="73025"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FFFF"/>
                </a:solidFill>
              </a:rPr>
              <a:t> </a:t>
            </a:r>
            <a:endParaRPr lang="sk-SK" altLang="en-US" sz="1800"/>
          </a:p>
        </p:txBody>
      </p:sp>
      <p:sp>
        <p:nvSpPr>
          <p:cNvPr id="22556" name="Rectangle 52">
            <a:extLst>
              <a:ext uri="{FF2B5EF4-FFF2-40B4-BE49-F238E27FC236}">
                <a16:creationId xmlns:a16="http://schemas.microsoft.com/office/drawing/2014/main" id="{B01BE53A-37E0-4C15-872F-0BCCBB831611}"/>
              </a:ext>
            </a:extLst>
          </p:cNvPr>
          <p:cNvSpPr>
            <a:spLocks noChangeArrowheads="1"/>
          </p:cNvSpPr>
          <p:nvPr/>
        </p:nvSpPr>
        <p:spPr bwMode="auto">
          <a:xfrm>
            <a:off x="8351838" y="3484563"/>
            <a:ext cx="73025" cy="350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300" b="1">
                <a:solidFill>
                  <a:srgbClr val="00FFFF"/>
                </a:solidFill>
              </a:rPr>
              <a:t> </a:t>
            </a:r>
            <a:endParaRPr lang="sk-SK" altLang="en-US" sz="1800"/>
          </a:p>
        </p:txBody>
      </p:sp>
      <p:grpSp>
        <p:nvGrpSpPr>
          <p:cNvPr id="22557" name="Group 55">
            <a:extLst>
              <a:ext uri="{FF2B5EF4-FFF2-40B4-BE49-F238E27FC236}">
                <a16:creationId xmlns:a16="http://schemas.microsoft.com/office/drawing/2014/main" id="{5AC35D0F-5D06-4B4E-914C-EBDB54E11257}"/>
              </a:ext>
            </a:extLst>
          </p:cNvPr>
          <p:cNvGrpSpPr>
            <a:grpSpLocks/>
          </p:cNvGrpSpPr>
          <p:nvPr/>
        </p:nvGrpSpPr>
        <p:grpSpPr bwMode="auto">
          <a:xfrm>
            <a:off x="6472238" y="2355850"/>
            <a:ext cx="622300" cy="393700"/>
            <a:chOff x="4098" y="1506"/>
            <a:chExt cx="392" cy="248"/>
          </a:xfrm>
        </p:grpSpPr>
        <p:sp>
          <p:nvSpPr>
            <p:cNvPr id="22562" name="Rectangle 53">
              <a:extLst>
                <a:ext uri="{FF2B5EF4-FFF2-40B4-BE49-F238E27FC236}">
                  <a16:creationId xmlns:a16="http://schemas.microsoft.com/office/drawing/2014/main" id="{B5216C69-3CF4-4DF0-B327-D3DA9F7F250B}"/>
                </a:ext>
              </a:extLst>
            </p:cNvPr>
            <p:cNvSpPr>
              <a:spLocks noChangeArrowheads="1"/>
            </p:cNvSpPr>
            <p:nvPr/>
          </p:nvSpPr>
          <p:spPr bwMode="auto">
            <a:xfrm>
              <a:off x="4329" y="1600"/>
              <a:ext cx="161" cy="54"/>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63" name="Freeform 54">
              <a:extLst>
                <a:ext uri="{FF2B5EF4-FFF2-40B4-BE49-F238E27FC236}">
                  <a16:creationId xmlns:a16="http://schemas.microsoft.com/office/drawing/2014/main" id="{0DB74086-4FAC-44AD-A8B2-D42AEB5445E9}"/>
                </a:ext>
              </a:extLst>
            </p:cNvPr>
            <p:cNvSpPr>
              <a:spLocks/>
            </p:cNvSpPr>
            <p:nvPr/>
          </p:nvSpPr>
          <p:spPr bwMode="auto">
            <a:xfrm>
              <a:off x="4098" y="1506"/>
              <a:ext cx="251" cy="248"/>
            </a:xfrm>
            <a:custGeom>
              <a:avLst/>
              <a:gdLst>
                <a:gd name="T0" fmla="*/ 251 w 251"/>
                <a:gd name="T1" fmla="*/ 0 h 248"/>
                <a:gd name="T2" fmla="*/ 0 w 251"/>
                <a:gd name="T3" fmla="*/ 128 h 248"/>
                <a:gd name="T4" fmla="*/ 251 w 251"/>
                <a:gd name="T5" fmla="*/ 248 h 248"/>
                <a:gd name="T6" fmla="*/ 251 w 251"/>
                <a:gd name="T7" fmla="*/ 0 h 2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1" h="248">
                  <a:moveTo>
                    <a:pt x="251" y="0"/>
                  </a:moveTo>
                  <a:lnTo>
                    <a:pt x="0" y="128"/>
                  </a:lnTo>
                  <a:lnTo>
                    <a:pt x="251" y="248"/>
                  </a:lnTo>
                  <a:lnTo>
                    <a:pt x="251" y="0"/>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22558" name="Group 58">
            <a:extLst>
              <a:ext uri="{FF2B5EF4-FFF2-40B4-BE49-F238E27FC236}">
                <a16:creationId xmlns:a16="http://schemas.microsoft.com/office/drawing/2014/main" id="{58F0B7A2-A2FB-46DE-A688-4343F573EDDE}"/>
              </a:ext>
            </a:extLst>
          </p:cNvPr>
          <p:cNvGrpSpPr>
            <a:grpSpLocks/>
          </p:cNvGrpSpPr>
          <p:nvPr/>
        </p:nvGrpSpPr>
        <p:grpSpPr bwMode="auto">
          <a:xfrm>
            <a:off x="6472238" y="4857750"/>
            <a:ext cx="622300" cy="393700"/>
            <a:chOff x="4098" y="3082"/>
            <a:chExt cx="392" cy="248"/>
          </a:xfrm>
        </p:grpSpPr>
        <p:sp>
          <p:nvSpPr>
            <p:cNvPr id="22560" name="Rectangle 56">
              <a:extLst>
                <a:ext uri="{FF2B5EF4-FFF2-40B4-BE49-F238E27FC236}">
                  <a16:creationId xmlns:a16="http://schemas.microsoft.com/office/drawing/2014/main" id="{4533B541-1982-4CD3-8BC1-1F2E9B44909C}"/>
                </a:ext>
              </a:extLst>
            </p:cNvPr>
            <p:cNvSpPr>
              <a:spLocks noChangeArrowheads="1"/>
            </p:cNvSpPr>
            <p:nvPr/>
          </p:nvSpPr>
          <p:spPr bwMode="auto">
            <a:xfrm>
              <a:off x="4329" y="3176"/>
              <a:ext cx="161" cy="53"/>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2561" name="Freeform 57">
              <a:extLst>
                <a:ext uri="{FF2B5EF4-FFF2-40B4-BE49-F238E27FC236}">
                  <a16:creationId xmlns:a16="http://schemas.microsoft.com/office/drawing/2014/main" id="{BF43A236-0906-4D73-816F-C6A90F38D059}"/>
                </a:ext>
              </a:extLst>
            </p:cNvPr>
            <p:cNvSpPr>
              <a:spLocks/>
            </p:cNvSpPr>
            <p:nvPr/>
          </p:nvSpPr>
          <p:spPr bwMode="auto">
            <a:xfrm>
              <a:off x="4098" y="3082"/>
              <a:ext cx="251" cy="248"/>
            </a:xfrm>
            <a:custGeom>
              <a:avLst/>
              <a:gdLst>
                <a:gd name="T0" fmla="*/ 251 w 251"/>
                <a:gd name="T1" fmla="*/ 0 h 248"/>
                <a:gd name="T2" fmla="*/ 0 w 251"/>
                <a:gd name="T3" fmla="*/ 120 h 248"/>
                <a:gd name="T4" fmla="*/ 251 w 251"/>
                <a:gd name="T5" fmla="*/ 248 h 248"/>
                <a:gd name="T6" fmla="*/ 251 w 251"/>
                <a:gd name="T7" fmla="*/ 0 h 24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51" h="248">
                  <a:moveTo>
                    <a:pt x="251" y="0"/>
                  </a:moveTo>
                  <a:lnTo>
                    <a:pt x="0" y="120"/>
                  </a:lnTo>
                  <a:lnTo>
                    <a:pt x="251" y="248"/>
                  </a:lnTo>
                  <a:lnTo>
                    <a:pt x="251" y="0"/>
                  </a:lnTo>
                  <a:close/>
                </a:path>
              </a:pathLst>
            </a:custGeom>
            <a:solidFill>
              <a:srgbClr val="00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22559" name="Rectangle 59">
            <a:extLst>
              <a:ext uri="{FF2B5EF4-FFF2-40B4-BE49-F238E27FC236}">
                <a16:creationId xmlns:a16="http://schemas.microsoft.com/office/drawing/2014/main" id="{69B13185-CBD1-40CB-8383-DD79E0259819}"/>
              </a:ext>
            </a:extLst>
          </p:cNvPr>
          <p:cNvSpPr>
            <a:spLocks noChangeArrowheads="1"/>
          </p:cNvSpPr>
          <p:nvPr/>
        </p:nvSpPr>
        <p:spPr bwMode="auto">
          <a:xfrm>
            <a:off x="7054850" y="2547938"/>
            <a:ext cx="80963" cy="2500312"/>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Zástupný symbol päty 3">
            <a:extLst>
              <a:ext uri="{FF2B5EF4-FFF2-40B4-BE49-F238E27FC236}">
                <a16:creationId xmlns:a16="http://schemas.microsoft.com/office/drawing/2014/main" id="{A97368B4-75DA-4DA7-A363-8F6508CDB6D7}"/>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24579" name="Zástupný symbol čísla snímky 4">
            <a:extLst>
              <a:ext uri="{FF2B5EF4-FFF2-40B4-BE49-F238E27FC236}">
                <a16:creationId xmlns:a16="http://schemas.microsoft.com/office/drawing/2014/main" id="{1B533012-A64D-40E0-9CB2-2161878CC94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26AECC2D-67EB-452D-BC04-D49E60936733}" type="slidenum">
              <a:rPr lang="sk-SK" altLang="en-US" sz="1400" smtClean="0"/>
              <a:pPr>
                <a:spcBef>
                  <a:spcPct val="0"/>
                </a:spcBef>
                <a:buFontTx/>
                <a:buNone/>
              </a:pPr>
              <a:t>11</a:t>
            </a:fld>
            <a:endParaRPr lang="sk-SK" altLang="en-US" sz="1400"/>
          </a:p>
        </p:txBody>
      </p:sp>
      <p:sp>
        <p:nvSpPr>
          <p:cNvPr id="24580" name="Rectangle 2">
            <a:extLst>
              <a:ext uri="{FF2B5EF4-FFF2-40B4-BE49-F238E27FC236}">
                <a16:creationId xmlns:a16="http://schemas.microsoft.com/office/drawing/2014/main" id="{1F2813E0-B1BB-4F7E-9931-98FAA8453CA6}"/>
              </a:ext>
            </a:extLst>
          </p:cNvPr>
          <p:cNvSpPr>
            <a:spLocks noGrp="1" noChangeArrowheads="1"/>
          </p:cNvSpPr>
          <p:nvPr>
            <p:ph type="title"/>
          </p:nvPr>
        </p:nvSpPr>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3.1 </a:t>
            </a:r>
            <a:r>
              <a:rPr lang="sk-SK" altLang="en-US" sz="3200">
                <a:solidFill>
                  <a:srgbClr val="3D1FD3"/>
                </a:solidFill>
              </a:rPr>
              <a:t>Súvaha</a:t>
            </a:r>
            <a:r>
              <a:rPr lang="en-GB" altLang="en-US" sz="3200">
                <a:solidFill>
                  <a:srgbClr val="3D1FD3"/>
                </a:solidFill>
              </a:rPr>
              <a:t> (</a:t>
            </a:r>
            <a:r>
              <a:rPr lang="sk-SK" altLang="en-US" sz="3200">
                <a:solidFill>
                  <a:srgbClr val="3D1FD3"/>
                </a:solidFill>
              </a:rPr>
              <a:t>príklady vertikálneho formátu s viacstupňovým usporiadaním</a:t>
            </a:r>
            <a:r>
              <a:rPr lang="en-GB" altLang="en-US" sz="3200">
                <a:solidFill>
                  <a:srgbClr val="3D1FD3"/>
                </a:solidFill>
              </a:rPr>
              <a:t>)</a:t>
            </a:r>
            <a:endParaRPr lang="en-US" altLang="en-US" sz="3200" b="1">
              <a:solidFill>
                <a:srgbClr val="3D1FD3"/>
              </a:solidFill>
            </a:endParaRPr>
          </a:p>
        </p:txBody>
      </p:sp>
      <p:graphicFrame>
        <p:nvGraphicFramePr>
          <p:cNvPr id="24581" name="Object 4">
            <a:extLst>
              <a:ext uri="{FF2B5EF4-FFF2-40B4-BE49-F238E27FC236}">
                <a16:creationId xmlns:a16="http://schemas.microsoft.com/office/drawing/2014/main" id="{54B9218E-B282-4509-BDF6-5D6F8F81E538}"/>
              </a:ext>
            </a:extLst>
          </p:cNvPr>
          <p:cNvGraphicFramePr>
            <a:graphicFrameLocks noChangeAspect="1"/>
          </p:cNvGraphicFramePr>
          <p:nvPr/>
        </p:nvGraphicFramePr>
        <p:xfrm>
          <a:off x="-1474788" y="2238375"/>
          <a:ext cx="12292013" cy="3278188"/>
        </p:xfrm>
        <a:graphic>
          <a:graphicData uri="http://schemas.openxmlformats.org/presentationml/2006/ole">
            <mc:AlternateContent xmlns:mc="http://schemas.openxmlformats.org/markup-compatibility/2006">
              <mc:Choice xmlns:v="urn:schemas-microsoft-com:vml" Requires="v">
                <p:oleObj name="Dokument" r:id="rId3" imgW="5799595" imgH="1549973" progId="Word.Document.8">
                  <p:embed/>
                </p:oleObj>
              </mc:Choice>
              <mc:Fallback>
                <p:oleObj name="Dokument" r:id="rId3" imgW="5799595" imgH="1549973"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4788" y="2238375"/>
                        <a:ext cx="12292013" cy="327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Zástupný symbol päty 4">
            <a:extLst>
              <a:ext uri="{FF2B5EF4-FFF2-40B4-BE49-F238E27FC236}">
                <a16:creationId xmlns:a16="http://schemas.microsoft.com/office/drawing/2014/main" id="{851005B0-B056-4BAD-879C-FA0167DBAFA0}"/>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26627" name="Zástupný symbol čísla snímky 5">
            <a:extLst>
              <a:ext uri="{FF2B5EF4-FFF2-40B4-BE49-F238E27FC236}">
                <a16:creationId xmlns:a16="http://schemas.microsoft.com/office/drawing/2014/main" id="{0F878149-4F47-43C1-B615-433FE16FCEC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975D6614-6CD0-4604-A0D5-B8D524B52A17}" type="slidenum">
              <a:rPr lang="sk-SK" altLang="en-US" sz="1400" smtClean="0"/>
              <a:pPr>
                <a:spcBef>
                  <a:spcPct val="0"/>
                </a:spcBef>
                <a:buFontTx/>
                <a:buNone/>
              </a:pPr>
              <a:t>12</a:t>
            </a:fld>
            <a:endParaRPr lang="sk-SK" altLang="en-US" sz="1400"/>
          </a:p>
        </p:txBody>
      </p:sp>
      <p:sp>
        <p:nvSpPr>
          <p:cNvPr id="26628" name="Rectangle 2">
            <a:extLst>
              <a:ext uri="{FF2B5EF4-FFF2-40B4-BE49-F238E27FC236}">
                <a16:creationId xmlns:a16="http://schemas.microsoft.com/office/drawing/2014/main" id="{7A94055A-ECDC-4AED-8F4A-686E354BBCA9}"/>
              </a:ext>
            </a:extLst>
          </p:cNvPr>
          <p:cNvSpPr>
            <a:spLocks noGrp="1" noChangeArrowheads="1"/>
          </p:cNvSpPr>
          <p:nvPr>
            <p:ph type="title"/>
          </p:nvPr>
        </p:nvSpPr>
        <p:spPr>
          <a:xfrm>
            <a:off x="457200" y="274638"/>
            <a:ext cx="8229600" cy="922337"/>
          </a:xfrm>
        </p:spPr>
        <p:txBody>
          <a:bodyPr/>
          <a:lstStyle/>
          <a:p>
            <a:pPr eaLnBrk="1" hangingPunct="1"/>
            <a:r>
              <a:rPr lang="sk-SK" altLang="en-US" sz="3200" b="1">
                <a:solidFill>
                  <a:srgbClr val="3D1FD3"/>
                </a:solidFill>
              </a:rPr>
              <a:t>Prezentácia súvahy</a:t>
            </a:r>
          </a:p>
        </p:txBody>
      </p:sp>
      <p:sp>
        <p:nvSpPr>
          <p:cNvPr id="26629" name="Rectangle 3">
            <a:extLst>
              <a:ext uri="{FF2B5EF4-FFF2-40B4-BE49-F238E27FC236}">
                <a16:creationId xmlns:a16="http://schemas.microsoft.com/office/drawing/2014/main" id="{80B6DCAE-4C72-4247-A6C2-47601B5EDC14}"/>
              </a:ext>
            </a:extLst>
          </p:cNvPr>
          <p:cNvSpPr>
            <a:spLocks noGrp="1" noChangeArrowheads="1"/>
          </p:cNvSpPr>
          <p:nvPr>
            <p:ph type="body" idx="1"/>
          </p:nvPr>
        </p:nvSpPr>
        <p:spPr>
          <a:xfrm>
            <a:off x="457200" y="1268413"/>
            <a:ext cx="8229600" cy="4857750"/>
          </a:xfrm>
        </p:spPr>
        <p:txBody>
          <a:bodyPr/>
          <a:lstStyle/>
          <a:p>
            <a:pPr eaLnBrk="1" hangingPunct="1">
              <a:lnSpc>
                <a:spcPct val="80000"/>
              </a:lnSpc>
            </a:pPr>
            <a:r>
              <a:rPr lang="sk-SK" altLang="en-US" sz="2000" b="1"/>
              <a:t>Klasifikácia majetku a záväzkov   </a:t>
            </a:r>
            <a:r>
              <a:rPr lang="sk-SK" altLang="en-US" sz="2000"/>
              <a:t>IAS 1 ustanovuje, že účtovná jednotka vykazuje obežný (current) a neobežný (non-current) majetok a obežné a neobežné záväzky</a:t>
            </a:r>
          </a:p>
          <a:p>
            <a:pPr eaLnBrk="1" hangingPunct="1">
              <a:lnSpc>
                <a:spcPct val="80000"/>
              </a:lnSpc>
            </a:pPr>
            <a:r>
              <a:rPr lang="sk-SK" altLang="en-US" sz="2000"/>
              <a:t>Majetok sa klasifikuje (podľa IAS 1) ako obežný (current), ak spĺňa ľubovoľné z nasledujúcich kritérií:</a:t>
            </a:r>
          </a:p>
          <a:p>
            <a:pPr lvl="1" eaLnBrk="1" hangingPunct="1">
              <a:lnSpc>
                <a:spcPct val="80000"/>
              </a:lnSpc>
            </a:pPr>
            <a:r>
              <a:rPr lang="sk-SK" altLang="en-US" sz="1800"/>
              <a:t>očakáva sa, že bude speňažený (to be realized), alebo je určený na predaj, alebo sa spotrebuje v priebehu normálneho prevádzkového cyklu (normal operating cycle)</a:t>
            </a:r>
          </a:p>
          <a:p>
            <a:pPr lvl="1" eaLnBrk="1" hangingPunct="1">
              <a:lnSpc>
                <a:spcPct val="80000"/>
              </a:lnSpc>
            </a:pPr>
            <a:r>
              <a:rPr lang="sk-SK" altLang="en-US" sz="1800"/>
              <a:t>je primárne určený na obchodovanie</a:t>
            </a:r>
          </a:p>
          <a:p>
            <a:pPr lvl="1" eaLnBrk="1" hangingPunct="1">
              <a:lnSpc>
                <a:spcPct val="80000"/>
              </a:lnSpc>
            </a:pPr>
            <a:r>
              <a:rPr lang="sk-SK" altLang="en-US" sz="1800"/>
              <a:t>očakáva sa, že bude speňažený v období do 12 mesiacov po súvahovom dni,</a:t>
            </a:r>
          </a:p>
          <a:p>
            <a:pPr lvl="1" eaLnBrk="1" hangingPunct="1">
              <a:lnSpc>
                <a:spcPct val="80000"/>
              </a:lnSpc>
            </a:pPr>
            <a:r>
              <a:rPr lang="sk-SK" altLang="en-US" sz="1800"/>
              <a:t>ide o peňažné prostriedky alebo peňažné ekvivalenty ... ak nie je blokované ich použitie na výmenu alebo na vyrovnanie záväzkov po dobu najmenej 12 mesiacov po súvahovom dni</a:t>
            </a:r>
          </a:p>
          <a:p>
            <a:pPr eaLnBrk="1" hangingPunct="1">
              <a:lnSpc>
                <a:spcPct val="80000"/>
              </a:lnSpc>
            </a:pPr>
            <a:r>
              <a:rPr lang="sk-SK" altLang="en-US" sz="2000"/>
              <a:t>Všetok ostatný majetok sa klasifikuje ako neobežný</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Zástupný symbol päty 3">
            <a:extLst>
              <a:ext uri="{FF2B5EF4-FFF2-40B4-BE49-F238E27FC236}">
                <a16:creationId xmlns:a16="http://schemas.microsoft.com/office/drawing/2014/main" id="{447B0A6A-D75E-490C-BC8C-1F893C74922E}"/>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28675" name="Zástupný symbol čísla snímky 4">
            <a:extLst>
              <a:ext uri="{FF2B5EF4-FFF2-40B4-BE49-F238E27FC236}">
                <a16:creationId xmlns:a16="http://schemas.microsoft.com/office/drawing/2014/main" id="{76355B0F-68CF-4F05-A87F-2B4F41359C8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A145CE32-59DC-4010-BE43-CCD7A5DB6B7D}" type="slidenum">
              <a:rPr lang="sk-SK" altLang="en-US" sz="1400" smtClean="0"/>
              <a:pPr>
                <a:spcBef>
                  <a:spcPct val="0"/>
                </a:spcBef>
                <a:buFontTx/>
                <a:buNone/>
              </a:pPr>
              <a:t>13</a:t>
            </a:fld>
            <a:endParaRPr lang="sk-SK" altLang="en-US" sz="1400"/>
          </a:p>
        </p:txBody>
      </p:sp>
      <p:sp>
        <p:nvSpPr>
          <p:cNvPr id="28676" name="Rectangle 2">
            <a:extLst>
              <a:ext uri="{FF2B5EF4-FFF2-40B4-BE49-F238E27FC236}">
                <a16:creationId xmlns:a16="http://schemas.microsoft.com/office/drawing/2014/main" id="{E6D1C163-E133-4492-97AC-5225FD2085FC}"/>
              </a:ext>
            </a:extLst>
          </p:cNvPr>
          <p:cNvSpPr>
            <a:spLocks noGrp="1" noChangeArrowheads="1"/>
          </p:cNvSpPr>
          <p:nvPr>
            <p:ph type="title"/>
          </p:nvPr>
        </p:nvSpPr>
        <p:spPr>
          <a:xfrm>
            <a:off x="457200" y="274638"/>
            <a:ext cx="8229600" cy="838200"/>
          </a:xfrm>
        </p:spPr>
        <p:txBody>
          <a:bodyPr/>
          <a:lstStyle/>
          <a:p>
            <a:pPr eaLnBrk="1" hangingPunct="1"/>
            <a:r>
              <a:rPr lang="sk-SK" altLang="en-US" sz="3200" b="1">
                <a:solidFill>
                  <a:srgbClr val="3D1FD3"/>
                </a:solidFill>
              </a:rPr>
              <a:t>Obr.</a:t>
            </a:r>
            <a:r>
              <a:rPr lang="en-GB" altLang="en-US" sz="3200" b="1">
                <a:solidFill>
                  <a:srgbClr val="3D1FD3"/>
                </a:solidFill>
              </a:rPr>
              <a:t> 3.5</a:t>
            </a:r>
            <a:r>
              <a:rPr lang="en-GB" altLang="en-US" sz="3200">
                <a:solidFill>
                  <a:srgbClr val="3D1FD3"/>
                </a:solidFill>
              </a:rPr>
              <a:t> </a:t>
            </a:r>
            <a:r>
              <a:rPr lang="sk-SK" altLang="en-US" sz="3200">
                <a:solidFill>
                  <a:srgbClr val="3D1FD3"/>
                </a:solidFill>
              </a:rPr>
              <a:t>Prevádzkový cyklus</a:t>
            </a:r>
            <a:endParaRPr lang="en-US" altLang="en-US" sz="3200">
              <a:solidFill>
                <a:srgbClr val="3D1FD3"/>
              </a:solidFill>
            </a:endParaRPr>
          </a:p>
        </p:txBody>
      </p:sp>
      <p:sp>
        <p:nvSpPr>
          <p:cNvPr id="28677" name="Text Box 3">
            <a:extLst>
              <a:ext uri="{FF2B5EF4-FFF2-40B4-BE49-F238E27FC236}">
                <a16:creationId xmlns:a16="http://schemas.microsoft.com/office/drawing/2014/main" id="{2656A0CA-1A0D-4F79-B1E1-9277AFE2418D}"/>
              </a:ext>
            </a:extLst>
          </p:cNvPr>
          <p:cNvSpPr txBox="1">
            <a:spLocks noChangeArrowheads="1"/>
          </p:cNvSpPr>
          <p:nvPr/>
        </p:nvSpPr>
        <p:spPr bwMode="auto">
          <a:xfrm>
            <a:off x="746125" y="5603875"/>
            <a:ext cx="6575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2400"/>
              <a:t>položky so zeleným pozadím sú obežným majetkom</a:t>
            </a:r>
            <a:endParaRPr lang="en-US" altLang="en-US" sz="2400"/>
          </a:p>
        </p:txBody>
      </p:sp>
      <p:sp>
        <p:nvSpPr>
          <p:cNvPr id="28678" name="AutoShape 5">
            <a:extLst>
              <a:ext uri="{FF2B5EF4-FFF2-40B4-BE49-F238E27FC236}">
                <a16:creationId xmlns:a16="http://schemas.microsoft.com/office/drawing/2014/main" id="{947CDD53-1991-4EDD-B6B3-75DC2AC0BAF4}"/>
              </a:ext>
            </a:extLst>
          </p:cNvPr>
          <p:cNvSpPr>
            <a:spLocks noChangeAspect="1" noChangeArrowheads="1" noTextEdit="1"/>
          </p:cNvSpPr>
          <p:nvPr/>
        </p:nvSpPr>
        <p:spPr bwMode="auto">
          <a:xfrm>
            <a:off x="304800" y="1828800"/>
            <a:ext cx="8534400" cy="349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28679" name="Rectangle 7">
            <a:extLst>
              <a:ext uri="{FF2B5EF4-FFF2-40B4-BE49-F238E27FC236}">
                <a16:creationId xmlns:a16="http://schemas.microsoft.com/office/drawing/2014/main" id="{2C22241F-E598-4964-9A78-BB6A85732841}"/>
              </a:ext>
            </a:extLst>
          </p:cNvPr>
          <p:cNvSpPr>
            <a:spLocks noChangeArrowheads="1"/>
          </p:cNvSpPr>
          <p:nvPr/>
        </p:nvSpPr>
        <p:spPr bwMode="auto">
          <a:xfrm>
            <a:off x="3074988" y="1836738"/>
            <a:ext cx="2525712" cy="438150"/>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8680" name="Rectangle 8">
            <a:extLst>
              <a:ext uri="{FF2B5EF4-FFF2-40B4-BE49-F238E27FC236}">
                <a16:creationId xmlns:a16="http://schemas.microsoft.com/office/drawing/2014/main" id="{7A08898B-CC63-4BB1-986B-F1D9EB8182D0}"/>
              </a:ext>
            </a:extLst>
          </p:cNvPr>
          <p:cNvSpPr>
            <a:spLocks noChangeArrowheads="1"/>
          </p:cNvSpPr>
          <p:nvPr/>
        </p:nvSpPr>
        <p:spPr bwMode="auto">
          <a:xfrm>
            <a:off x="3613150" y="1928813"/>
            <a:ext cx="1319213"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nákup materiálu</a:t>
            </a:r>
            <a:endParaRPr lang="sk-SK" altLang="en-US" sz="1800"/>
          </a:p>
        </p:txBody>
      </p:sp>
      <p:sp>
        <p:nvSpPr>
          <p:cNvPr id="28681" name="Rectangle 9">
            <a:extLst>
              <a:ext uri="{FF2B5EF4-FFF2-40B4-BE49-F238E27FC236}">
                <a16:creationId xmlns:a16="http://schemas.microsoft.com/office/drawing/2014/main" id="{525DCDC2-0F04-47AE-B215-EA35349BED58}"/>
              </a:ext>
            </a:extLst>
          </p:cNvPr>
          <p:cNvSpPr>
            <a:spLocks noChangeArrowheads="1"/>
          </p:cNvSpPr>
          <p:nvPr/>
        </p:nvSpPr>
        <p:spPr bwMode="auto">
          <a:xfrm>
            <a:off x="5835650" y="2543175"/>
            <a:ext cx="2887663" cy="438150"/>
          </a:xfrm>
          <a:prstGeom prst="rect">
            <a:avLst/>
          </a:prstGeom>
          <a:solidFill>
            <a:srgbClr val="CCFFCC"/>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8682" name="Rectangle 10">
            <a:extLst>
              <a:ext uri="{FF2B5EF4-FFF2-40B4-BE49-F238E27FC236}">
                <a16:creationId xmlns:a16="http://schemas.microsoft.com/office/drawing/2014/main" id="{6DBE9F2B-5CEF-4AF9-910A-DBE895596AF1}"/>
              </a:ext>
            </a:extLst>
          </p:cNvPr>
          <p:cNvSpPr>
            <a:spLocks noChangeArrowheads="1"/>
          </p:cNvSpPr>
          <p:nvPr/>
        </p:nvSpPr>
        <p:spPr bwMode="auto">
          <a:xfrm>
            <a:off x="6588125" y="2635250"/>
            <a:ext cx="138747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zásoby materiálu</a:t>
            </a:r>
            <a:endParaRPr lang="sk-SK" altLang="en-US" sz="1800"/>
          </a:p>
        </p:txBody>
      </p:sp>
      <p:sp>
        <p:nvSpPr>
          <p:cNvPr id="28683" name="Rectangle 11">
            <a:extLst>
              <a:ext uri="{FF2B5EF4-FFF2-40B4-BE49-F238E27FC236}">
                <a16:creationId xmlns:a16="http://schemas.microsoft.com/office/drawing/2014/main" id="{D34E8D32-EE91-4327-B1F8-42B03BDD1AF3}"/>
              </a:ext>
            </a:extLst>
          </p:cNvPr>
          <p:cNvSpPr>
            <a:spLocks noChangeArrowheads="1"/>
          </p:cNvSpPr>
          <p:nvPr/>
        </p:nvSpPr>
        <p:spPr bwMode="auto">
          <a:xfrm>
            <a:off x="5835650" y="4435475"/>
            <a:ext cx="2620963" cy="425450"/>
          </a:xfrm>
          <a:prstGeom prst="rect">
            <a:avLst/>
          </a:prstGeom>
          <a:solidFill>
            <a:srgbClr val="CCFFCC"/>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8684" name="Rectangle 12">
            <a:extLst>
              <a:ext uri="{FF2B5EF4-FFF2-40B4-BE49-F238E27FC236}">
                <a16:creationId xmlns:a16="http://schemas.microsoft.com/office/drawing/2014/main" id="{29A93351-285A-4D6B-8607-E21B66D1F11C}"/>
              </a:ext>
            </a:extLst>
          </p:cNvPr>
          <p:cNvSpPr>
            <a:spLocks noChangeArrowheads="1"/>
          </p:cNvSpPr>
          <p:nvPr/>
        </p:nvSpPr>
        <p:spPr bwMode="auto">
          <a:xfrm>
            <a:off x="6300788" y="4511675"/>
            <a:ext cx="2014537"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400" b="1">
                <a:solidFill>
                  <a:srgbClr val="000000"/>
                </a:solidFill>
              </a:rPr>
              <a:t>zásoby hotových výrobkov</a:t>
            </a:r>
            <a:endParaRPr lang="sk-SK" altLang="en-US" sz="1800"/>
          </a:p>
        </p:txBody>
      </p:sp>
      <p:sp>
        <p:nvSpPr>
          <p:cNvPr id="28685" name="Rectangle 13">
            <a:extLst>
              <a:ext uri="{FF2B5EF4-FFF2-40B4-BE49-F238E27FC236}">
                <a16:creationId xmlns:a16="http://schemas.microsoft.com/office/drawing/2014/main" id="{BD141BD0-11B8-4EDE-9C31-F9E83439E0A4}"/>
              </a:ext>
            </a:extLst>
          </p:cNvPr>
          <p:cNvSpPr>
            <a:spLocks noChangeArrowheads="1"/>
          </p:cNvSpPr>
          <p:nvPr/>
        </p:nvSpPr>
        <p:spPr bwMode="auto">
          <a:xfrm>
            <a:off x="3236913" y="4922838"/>
            <a:ext cx="2082800" cy="392112"/>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8686" name="Rectangle 14">
            <a:extLst>
              <a:ext uri="{FF2B5EF4-FFF2-40B4-BE49-F238E27FC236}">
                <a16:creationId xmlns:a16="http://schemas.microsoft.com/office/drawing/2014/main" id="{E0A0EDF0-33A5-400F-B6EC-021028B7CD75}"/>
              </a:ext>
            </a:extLst>
          </p:cNvPr>
          <p:cNvSpPr>
            <a:spLocks noChangeArrowheads="1"/>
          </p:cNvSpPr>
          <p:nvPr/>
        </p:nvSpPr>
        <p:spPr bwMode="auto">
          <a:xfrm>
            <a:off x="4083050" y="4984750"/>
            <a:ext cx="5603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predaj </a:t>
            </a:r>
            <a:endParaRPr lang="sk-SK" altLang="en-US" sz="1800"/>
          </a:p>
        </p:txBody>
      </p:sp>
      <p:sp>
        <p:nvSpPr>
          <p:cNvPr id="28687" name="Rectangle 15">
            <a:extLst>
              <a:ext uri="{FF2B5EF4-FFF2-40B4-BE49-F238E27FC236}">
                <a16:creationId xmlns:a16="http://schemas.microsoft.com/office/drawing/2014/main" id="{A39342B6-17CE-4BCE-91EC-9CE973F97E39}"/>
              </a:ext>
            </a:extLst>
          </p:cNvPr>
          <p:cNvSpPr>
            <a:spLocks noChangeArrowheads="1"/>
          </p:cNvSpPr>
          <p:nvPr/>
        </p:nvSpPr>
        <p:spPr bwMode="auto">
          <a:xfrm>
            <a:off x="314325" y="3194050"/>
            <a:ext cx="2479675" cy="455613"/>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8688" name="Rectangle 16">
            <a:extLst>
              <a:ext uri="{FF2B5EF4-FFF2-40B4-BE49-F238E27FC236}">
                <a16:creationId xmlns:a16="http://schemas.microsoft.com/office/drawing/2014/main" id="{F8DB1D03-1E82-49E4-B301-82CE930D256A}"/>
              </a:ext>
            </a:extLst>
          </p:cNvPr>
          <p:cNvSpPr>
            <a:spLocks noChangeArrowheads="1"/>
          </p:cNvSpPr>
          <p:nvPr/>
        </p:nvSpPr>
        <p:spPr bwMode="auto">
          <a:xfrm>
            <a:off x="538163" y="3286125"/>
            <a:ext cx="19986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inkasovanie pohľadávok</a:t>
            </a:r>
            <a:endParaRPr lang="sk-SK" altLang="en-US" sz="1800"/>
          </a:p>
        </p:txBody>
      </p:sp>
      <p:sp>
        <p:nvSpPr>
          <p:cNvPr id="28689" name="Rectangle 18">
            <a:extLst>
              <a:ext uri="{FF2B5EF4-FFF2-40B4-BE49-F238E27FC236}">
                <a16:creationId xmlns:a16="http://schemas.microsoft.com/office/drawing/2014/main" id="{9DA1A849-00BC-4318-BA8D-CB9DBBE24D8E}"/>
              </a:ext>
            </a:extLst>
          </p:cNvPr>
          <p:cNvSpPr>
            <a:spLocks noChangeArrowheads="1"/>
          </p:cNvSpPr>
          <p:nvPr/>
        </p:nvSpPr>
        <p:spPr bwMode="auto">
          <a:xfrm>
            <a:off x="5835650" y="3460750"/>
            <a:ext cx="2995613" cy="546100"/>
          </a:xfrm>
          <a:prstGeom prst="rect">
            <a:avLst/>
          </a:prstGeom>
          <a:solidFill>
            <a:srgbClr val="FFFFFF"/>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8690" name="Rectangle 19">
            <a:extLst>
              <a:ext uri="{FF2B5EF4-FFF2-40B4-BE49-F238E27FC236}">
                <a16:creationId xmlns:a16="http://schemas.microsoft.com/office/drawing/2014/main" id="{A9B8DEDA-91E3-4AC1-BB67-BDA2AFCCB2A3}"/>
              </a:ext>
            </a:extLst>
          </p:cNvPr>
          <p:cNvSpPr>
            <a:spLocks noChangeArrowheads="1"/>
          </p:cNvSpPr>
          <p:nvPr/>
        </p:nvSpPr>
        <p:spPr bwMode="auto">
          <a:xfrm>
            <a:off x="6732588" y="3616325"/>
            <a:ext cx="112236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transformácia</a:t>
            </a:r>
            <a:endParaRPr lang="sk-SK" altLang="en-US" sz="1800"/>
          </a:p>
        </p:txBody>
      </p:sp>
      <p:sp>
        <p:nvSpPr>
          <p:cNvPr id="28691" name="Rectangle 21">
            <a:extLst>
              <a:ext uri="{FF2B5EF4-FFF2-40B4-BE49-F238E27FC236}">
                <a16:creationId xmlns:a16="http://schemas.microsoft.com/office/drawing/2014/main" id="{EDB14EB9-486A-458C-A2DA-86E6C58E8E27}"/>
              </a:ext>
            </a:extLst>
          </p:cNvPr>
          <p:cNvSpPr>
            <a:spLocks noChangeArrowheads="1"/>
          </p:cNvSpPr>
          <p:nvPr/>
        </p:nvSpPr>
        <p:spPr bwMode="auto">
          <a:xfrm>
            <a:off x="476250" y="4110038"/>
            <a:ext cx="2322513" cy="546100"/>
          </a:xfrm>
          <a:prstGeom prst="rect">
            <a:avLst/>
          </a:prstGeom>
          <a:solidFill>
            <a:srgbClr val="CCFFCC"/>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8692" name="Rectangle 22">
            <a:extLst>
              <a:ext uri="{FF2B5EF4-FFF2-40B4-BE49-F238E27FC236}">
                <a16:creationId xmlns:a16="http://schemas.microsoft.com/office/drawing/2014/main" id="{6BA786B8-643C-44D0-821E-CAC02835175D}"/>
              </a:ext>
            </a:extLst>
          </p:cNvPr>
          <p:cNvSpPr>
            <a:spLocks noChangeArrowheads="1"/>
          </p:cNvSpPr>
          <p:nvPr/>
        </p:nvSpPr>
        <p:spPr bwMode="auto">
          <a:xfrm>
            <a:off x="1116013" y="4264025"/>
            <a:ext cx="974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pohľadávky</a:t>
            </a:r>
            <a:endParaRPr lang="sk-SK" altLang="en-US" sz="1800"/>
          </a:p>
        </p:txBody>
      </p:sp>
      <p:sp>
        <p:nvSpPr>
          <p:cNvPr id="28693" name="Rectangle 23">
            <a:extLst>
              <a:ext uri="{FF2B5EF4-FFF2-40B4-BE49-F238E27FC236}">
                <a16:creationId xmlns:a16="http://schemas.microsoft.com/office/drawing/2014/main" id="{786627EE-CC51-446F-BF42-2F1FA0723236}"/>
              </a:ext>
            </a:extLst>
          </p:cNvPr>
          <p:cNvSpPr>
            <a:spLocks noChangeArrowheads="1"/>
          </p:cNvSpPr>
          <p:nvPr/>
        </p:nvSpPr>
        <p:spPr bwMode="auto">
          <a:xfrm>
            <a:off x="611188" y="2381250"/>
            <a:ext cx="2057400" cy="500063"/>
          </a:xfrm>
          <a:prstGeom prst="rect">
            <a:avLst/>
          </a:prstGeom>
          <a:solidFill>
            <a:srgbClr val="CCFFCC"/>
          </a:solidFill>
          <a:ln w="1587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28694" name="Rectangle 24">
            <a:extLst>
              <a:ext uri="{FF2B5EF4-FFF2-40B4-BE49-F238E27FC236}">
                <a16:creationId xmlns:a16="http://schemas.microsoft.com/office/drawing/2014/main" id="{666F7ABC-12AA-425A-9810-867F88F85AB4}"/>
              </a:ext>
            </a:extLst>
          </p:cNvPr>
          <p:cNvSpPr>
            <a:spLocks noChangeArrowheads="1"/>
          </p:cNvSpPr>
          <p:nvPr/>
        </p:nvSpPr>
        <p:spPr bwMode="auto">
          <a:xfrm>
            <a:off x="776288" y="2473325"/>
            <a:ext cx="1779587"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b="1">
                <a:solidFill>
                  <a:srgbClr val="000000"/>
                </a:solidFill>
              </a:rPr>
              <a:t>peňažné prostriedky</a:t>
            </a:r>
            <a:endParaRPr lang="sk-SK" altLang="en-US" sz="1800"/>
          </a:p>
        </p:txBody>
      </p:sp>
      <p:sp>
        <p:nvSpPr>
          <p:cNvPr id="28695" name="Line 25">
            <a:extLst>
              <a:ext uri="{FF2B5EF4-FFF2-40B4-BE49-F238E27FC236}">
                <a16:creationId xmlns:a16="http://schemas.microsoft.com/office/drawing/2014/main" id="{4C61F32E-68CB-4C4B-8A1D-C8014B80D521}"/>
              </a:ext>
            </a:extLst>
          </p:cNvPr>
          <p:cNvSpPr>
            <a:spLocks noChangeShapeType="1"/>
          </p:cNvSpPr>
          <p:nvPr/>
        </p:nvSpPr>
        <p:spPr bwMode="auto">
          <a:xfrm>
            <a:off x="5672138" y="2055813"/>
            <a:ext cx="1624012" cy="158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28696" name="Group 28">
            <a:extLst>
              <a:ext uri="{FF2B5EF4-FFF2-40B4-BE49-F238E27FC236}">
                <a16:creationId xmlns:a16="http://schemas.microsoft.com/office/drawing/2014/main" id="{B13DDC4A-C732-4662-92BB-A91DDCD43A57}"/>
              </a:ext>
            </a:extLst>
          </p:cNvPr>
          <p:cNvGrpSpPr>
            <a:grpSpLocks/>
          </p:cNvGrpSpPr>
          <p:nvPr/>
        </p:nvGrpSpPr>
        <p:grpSpPr bwMode="auto">
          <a:xfrm>
            <a:off x="7208838" y="2055813"/>
            <a:ext cx="176212" cy="487362"/>
            <a:chOff x="4541" y="1295"/>
            <a:chExt cx="111" cy="307"/>
          </a:xfrm>
        </p:grpSpPr>
        <p:sp>
          <p:nvSpPr>
            <p:cNvPr id="28721" name="Line 26">
              <a:extLst>
                <a:ext uri="{FF2B5EF4-FFF2-40B4-BE49-F238E27FC236}">
                  <a16:creationId xmlns:a16="http://schemas.microsoft.com/office/drawing/2014/main" id="{F93AA63B-A322-4CDA-B9D9-D4753B9B924C}"/>
                </a:ext>
              </a:extLst>
            </p:cNvPr>
            <p:cNvSpPr>
              <a:spLocks noChangeShapeType="1"/>
            </p:cNvSpPr>
            <p:nvPr/>
          </p:nvSpPr>
          <p:spPr bwMode="auto">
            <a:xfrm>
              <a:off x="4596" y="1295"/>
              <a:ext cx="1" cy="19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22" name="Freeform 27">
              <a:extLst>
                <a:ext uri="{FF2B5EF4-FFF2-40B4-BE49-F238E27FC236}">
                  <a16:creationId xmlns:a16="http://schemas.microsoft.com/office/drawing/2014/main" id="{6DB2843D-3022-461E-B81B-AC9D72FAC814}"/>
                </a:ext>
              </a:extLst>
            </p:cNvPr>
            <p:cNvSpPr>
              <a:spLocks/>
            </p:cNvSpPr>
            <p:nvPr/>
          </p:nvSpPr>
          <p:spPr bwMode="auto">
            <a:xfrm>
              <a:off x="4541" y="1491"/>
              <a:ext cx="111" cy="111"/>
            </a:xfrm>
            <a:custGeom>
              <a:avLst/>
              <a:gdLst>
                <a:gd name="T0" fmla="*/ 0 w 224"/>
                <a:gd name="T1" fmla="*/ 0 h 224"/>
                <a:gd name="T2" fmla="*/ 0 w 224"/>
                <a:gd name="T3" fmla="*/ 0 h 224"/>
                <a:gd name="T4" fmla="*/ 0 w 224"/>
                <a:gd name="T5" fmla="*/ 0 h 224"/>
                <a:gd name="T6" fmla="*/ 0 w 224"/>
                <a:gd name="T7" fmla="*/ 0 h 2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4" h="224">
                  <a:moveTo>
                    <a:pt x="0" y="0"/>
                  </a:moveTo>
                  <a:lnTo>
                    <a:pt x="113" y="224"/>
                  </a:lnTo>
                  <a:lnTo>
                    <a:pt x="22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28697" name="Group 31">
            <a:extLst>
              <a:ext uri="{FF2B5EF4-FFF2-40B4-BE49-F238E27FC236}">
                <a16:creationId xmlns:a16="http://schemas.microsoft.com/office/drawing/2014/main" id="{6E3F1A39-DA29-48EB-8AD9-819A9CCDF78C}"/>
              </a:ext>
            </a:extLst>
          </p:cNvPr>
          <p:cNvGrpSpPr>
            <a:grpSpLocks/>
          </p:cNvGrpSpPr>
          <p:nvPr/>
        </p:nvGrpSpPr>
        <p:grpSpPr bwMode="auto">
          <a:xfrm>
            <a:off x="7208838" y="3030538"/>
            <a:ext cx="176212" cy="487362"/>
            <a:chOff x="4541" y="1909"/>
            <a:chExt cx="111" cy="307"/>
          </a:xfrm>
        </p:grpSpPr>
        <p:sp>
          <p:nvSpPr>
            <p:cNvPr id="28719" name="Line 29">
              <a:extLst>
                <a:ext uri="{FF2B5EF4-FFF2-40B4-BE49-F238E27FC236}">
                  <a16:creationId xmlns:a16="http://schemas.microsoft.com/office/drawing/2014/main" id="{E4D116C2-FDEE-4FFC-82EA-B266AB5382DE}"/>
                </a:ext>
              </a:extLst>
            </p:cNvPr>
            <p:cNvSpPr>
              <a:spLocks noChangeShapeType="1"/>
            </p:cNvSpPr>
            <p:nvPr/>
          </p:nvSpPr>
          <p:spPr bwMode="auto">
            <a:xfrm>
              <a:off x="4596" y="1909"/>
              <a:ext cx="1" cy="19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20" name="Freeform 30">
              <a:extLst>
                <a:ext uri="{FF2B5EF4-FFF2-40B4-BE49-F238E27FC236}">
                  <a16:creationId xmlns:a16="http://schemas.microsoft.com/office/drawing/2014/main" id="{CED83EEB-C3A7-4B5A-950B-11C03FBA04B9}"/>
                </a:ext>
              </a:extLst>
            </p:cNvPr>
            <p:cNvSpPr>
              <a:spLocks/>
            </p:cNvSpPr>
            <p:nvPr/>
          </p:nvSpPr>
          <p:spPr bwMode="auto">
            <a:xfrm>
              <a:off x="4541" y="2105"/>
              <a:ext cx="111" cy="111"/>
            </a:xfrm>
            <a:custGeom>
              <a:avLst/>
              <a:gdLst>
                <a:gd name="T0" fmla="*/ 0 w 224"/>
                <a:gd name="T1" fmla="*/ 0 h 224"/>
                <a:gd name="T2" fmla="*/ 0 w 224"/>
                <a:gd name="T3" fmla="*/ 0 h 224"/>
                <a:gd name="T4" fmla="*/ 0 w 224"/>
                <a:gd name="T5" fmla="*/ 0 h 224"/>
                <a:gd name="T6" fmla="*/ 0 w 224"/>
                <a:gd name="T7" fmla="*/ 0 h 2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4" h="224">
                  <a:moveTo>
                    <a:pt x="0" y="0"/>
                  </a:moveTo>
                  <a:lnTo>
                    <a:pt x="113" y="224"/>
                  </a:lnTo>
                  <a:lnTo>
                    <a:pt x="22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28698" name="Group 34">
            <a:extLst>
              <a:ext uri="{FF2B5EF4-FFF2-40B4-BE49-F238E27FC236}">
                <a16:creationId xmlns:a16="http://schemas.microsoft.com/office/drawing/2014/main" id="{7F773F8E-C76F-4910-B151-A72AEC9D9B1A}"/>
              </a:ext>
            </a:extLst>
          </p:cNvPr>
          <p:cNvGrpSpPr>
            <a:grpSpLocks/>
          </p:cNvGrpSpPr>
          <p:nvPr/>
        </p:nvGrpSpPr>
        <p:grpSpPr bwMode="auto">
          <a:xfrm>
            <a:off x="7208838" y="4005263"/>
            <a:ext cx="176212" cy="487362"/>
            <a:chOff x="4541" y="2523"/>
            <a:chExt cx="111" cy="307"/>
          </a:xfrm>
        </p:grpSpPr>
        <p:sp>
          <p:nvSpPr>
            <p:cNvPr id="28717" name="Line 32">
              <a:extLst>
                <a:ext uri="{FF2B5EF4-FFF2-40B4-BE49-F238E27FC236}">
                  <a16:creationId xmlns:a16="http://schemas.microsoft.com/office/drawing/2014/main" id="{12BDB13A-AC8A-485E-B445-E55195B6C866}"/>
                </a:ext>
              </a:extLst>
            </p:cNvPr>
            <p:cNvSpPr>
              <a:spLocks noChangeShapeType="1"/>
            </p:cNvSpPr>
            <p:nvPr/>
          </p:nvSpPr>
          <p:spPr bwMode="auto">
            <a:xfrm>
              <a:off x="4596" y="2523"/>
              <a:ext cx="1" cy="19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8" name="Freeform 33">
              <a:extLst>
                <a:ext uri="{FF2B5EF4-FFF2-40B4-BE49-F238E27FC236}">
                  <a16:creationId xmlns:a16="http://schemas.microsoft.com/office/drawing/2014/main" id="{45A41481-4670-4BDA-B122-756EF05370ED}"/>
                </a:ext>
              </a:extLst>
            </p:cNvPr>
            <p:cNvSpPr>
              <a:spLocks/>
            </p:cNvSpPr>
            <p:nvPr/>
          </p:nvSpPr>
          <p:spPr bwMode="auto">
            <a:xfrm>
              <a:off x="4541" y="2719"/>
              <a:ext cx="111" cy="111"/>
            </a:xfrm>
            <a:custGeom>
              <a:avLst/>
              <a:gdLst>
                <a:gd name="T0" fmla="*/ 0 w 224"/>
                <a:gd name="T1" fmla="*/ 0 h 224"/>
                <a:gd name="T2" fmla="*/ 0 w 224"/>
                <a:gd name="T3" fmla="*/ 0 h 224"/>
                <a:gd name="T4" fmla="*/ 0 w 224"/>
                <a:gd name="T5" fmla="*/ 0 h 224"/>
                <a:gd name="T6" fmla="*/ 0 w 224"/>
                <a:gd name="T7" fmla="*/ 0 h 2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4" h="224">
                  <a:moveTo>
                    <a:pt x="0" y="0"/>
                  </a:moveTo>
                  <a:lnTo>
                    <a:pt x="113" y="224"/>
                  </a:lnTo>
                  <a:lnTo>
                    <a:pt x="224"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28699" name="Line 35">
            <a:extLst>
              <a:ext uri="{FF2B5EF4-FFF2-40B4-BE49-F238E27FC236}">
                <a16:creationId xmlns:a16="http://schemas.microsoft.com/office/drawing/2014/main" id="{B1AD0EBA-76B6-465A-9D30-E4FB246E5C15}"/>
              </a:ext>
            </a:extLst>
          </p:cNvPr>
          <p:cNvSpPr>
            <a:spLocks noChangeShapeType="1"/>
          </p:cNvSpPr>
          <p:nvPr/>
        </p:nvSpPr>
        <p:spPr bwMode="auto">
          <a:xfrm>
            <a:off x="7296150" y="4818063"/>
            <a:ext cx="1588" cy="3254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28700" name="Group 38">
            <a:extLst>
              <a:ext uri="{FF2B5EF4-FFF2-40B4-BE49-F238E27FC236}">
                <a16:creationId xmlns:a16="http://schemas.microsoft.com/office/drawing/2014/main" id="{5361BDDB-2F33-45BD-AE45-3C83F592E04C}"/>
              </a:ext>
            </a:extLst>
          </p:cNvPr>
          <p:cNvGrpSpPr>
            <a:grpSpLocks/>
          </p:cNvGrpSpPr>
          <p:nvPr/>
        </p:nvGrpSpPr>
        <p:grpSpPr bwMode="auto">
          <a:xfrm>
            <a:off x="5346700" y="5053013"/>
            <a:ext cx="1949450" cy="177800"/>
            <a:chOff x="3368" y="3183"/>
            <a:chExt cx="1228" cy="112"/>
          </a:xfrm>
        </p:grpSpPr>
        <p:sp>
          <p:nvSpPr>
            <p:cNvPr id="28715" name="Line 36">
              <a:extLst>
                <a:ext uri="{FF2B5EF4-FFF2-40B4-BE49-F238E27FC236}">
                  <a16:creationId xmlns:a16="http://schemas.microsoft.com/office/drawing/2014/main" id="{FA111A2C-18D0-433A-A278-AFBC5D32A541}"/>
                </a:ext>
              </a:extLst>
            </p:cNvPr>
            <p:cNvSpPr>
              <a:spLocks noChangeShapeType="1"/>
            </p:cNvSpPr>
            <p:nvPr/>
          </p:nvSpPr>
          <p:spPr bwMode="auto">
            <a:xfrm flipH="1">
              <a:off x="3478" y="3240"/>
              <a:ext cx="1118"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6" name="Freeform 37">
              <a:extLst>
                <a:ext uri="{FF2B5EF4-FFF2-40B4-BE49-F238E27FC236}">
                  <a16:creationId xmlns:a16="http://schemas.microsoft.com/office/drawing/2014/main" id="{8A882389-98D8-465C-8165-8616A2372EB0}"/>
                </a:ext>
              </a:extLst>
            </p:cNvPr>
            <p:cNvSpPr>
              <a:spLocks/>
            </p:cNvSpPr>
            <p:nvPr/>
          </p:nvSpPr>
          <p:spPr bwMode="auto">
            <a:xfrm>
              <a:off x="3368" y="3183"/>
              <a:ext cx="112" cy="112"/>
            </a:xfrm>
            <a:custGeom>
              <a:avLst/>
              <a:gdLst>
                <a:gd name="T0" fmla="*/ 1 w 223"/>
                <a:gd name="T1" fmla="*/ 0 h 223"/>
                <a:gd name="T2" fmla="*/ 0 w 223"/>
                <a:gd name="T3" fmla="*/ 1 h 223"/>
                <a:gd name="T4" fmla="*/ 1 w 223"/>
                <a:gd name="T5" fmla="*/ 1 h 223"/>
                <a:gd name="T6" fmla="*/ 1 w 223"/>
                <a:gd name="T7" fmla="*/ 0 h 2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3" h="223">
                  <a:moveTo>
                    <a:pt x="223" y="0"/>
                  </a:moveTo>
                  <a:lnTo>
                    <a:pt x="0" y="112"/>
                  </a:lnTo>
                  <a:lnTo>
                    <a:pt x="223" y="223"/>
                  </a:lnTo>
                  <a:lnTo>
                    <a:pt x="22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28701" name="Line 39">
            <a:extLst>
              <a:ext uri="{FF2B5EF4-FFF2-40B4-BE49-F238E27FC236}">
                <a16:creationId xmlns:a16="http://schemas.microsoft.com/office/drawing/2014/main" id="{9EF0E1F1-8733-410E-A12A-194FBF09AD99}"/>
              </a:ext>
            </a:extLst>
          </p:cNvPr>
          <p:cNvSpPr>
            <a:spLocks noChangeShapeType="1"/>
          </p:cNvSpPr>
          <p:nvPr/>
        </p:nvSpPr>
        <p:spPr bwMode="auto">
          <a:xfrm flipH="1">
            <a:off x="1612900" y="5143500"/>
            <a:ext cx="1624013" cy="1588"/>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28702" name="Group 42">
            <a:extLst>
              <a:ext uri="{FF2B5EF4-FFF2-40B4-BE49-F238E27FC236}">
                <a16:creationId xmlns:a16="http://schemas.microsoft.com/office/drawing/2014/main" id="{24FFB593-F723-410B-B096-5A00015778E1}"/>
              </a:ext>
            </a:extLst>
          </p:cNvPr>
          <p:cNvGrpSpPr>
            <a:grpSpLocks/>
          </p:cNvGrpSpPr>
          <p:nvPr/>
        </p:nvGrpSpPr>
        <p:grpSpPr bwMode="auto">
          <a:xfrm>
            <a:off x="1525588" y="4656138"/>
            <a:ext cx="177800" cy="487362"/>
            <a:chOff x="961" y="2933"/>
            <a:chExt cx="112" cy="307"/>
          </a:xfrm>
        </p:grpSpPr>
        <p:sp>
          <p:nvSpPr>
            <p:cNvPr id="28713" name="Line 40">
              <a:extLst>
                <a:ext uri="{FF2B5EF4-FFF2-40B4-BE49-F238E27FC236}">
                  <a16:creationId xmlns:a16="http://schemas.microsoft.com/office/drawing/2014/main" id="{98304599-BFF7-4FA3-8D7C-D6ECA44538C5}"/>
                </a:ext>
              </a:extLst>
            </p:cNvPr>
            <p:cNvSpPr>
              <a:spLocks noChangeShapeType="1"/>
            </p:cNvSpPr>
            <p:nvPr/>
          </p:nvSpPr>
          <p:spPr bwMode="auto">
            <a:xfrm flipV="1">
              <a:off x="1016" y="3043"/>
              <a:ext cx="1" cy="19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4" name="Freeform 41">
              <a:extLst>
                <a:ext uri="{FF2B5EF4-FFF2-40B4-BE49-F238E27FC236}">
                  <a16:creationId xmlns:a16="http://schemas.microsoft.com/office/drawing/2014/main" id="{F03F073B-606F-45C3-AEF9-234DC5E5AC3D}"/>
                </a:ext>
              </a:extLst>
            </p:cNvPr>
            <p:cNvSpPr>
              <a:spLocks/>
            </p:cNvSpPr>
            <p:nvPr/>
          </p:nvSpPr>
          <p:spPr bwMode="auto">
            <a:xfrm>
              <a:off x="961" y="2933"/>
              <a:ext cx="112" cy="111"/>
            </a:xfrm>
            <a:custGeom>
              <a:avLst/>
              <a:gdLst>
                <a:gd name="T0" fmla="*/ 1 w 223"/>
                <a:gd name="T1" fmla="*/ 0 h 224"/>
                <a:gd name="T2" fmla="*/ 1 w 223"/>
                <a:gd name="T3" fmla="*/ 0 h 224"/>
                <a:gd name="T4" fmla="*/ 0 w 223"/>
                <a:gd name="T5" fmla="*/ 0 h 224"/>
                <a:gd name="T6" fmla="*/ 1 w 223"/>
                <a:gd name="T7" fmla="*/ 0 h 2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3" h="224">
                  <a:moveTo>
                    <a:pt x="223" y="224"/>
                  </a:moveTo>
                  <a:lnTo>
                    <a:pt x="111" y="0"/>
                  </a:lnTo>
                  <a:lnTo>
                    <a:pt x="0" y="224"/>
                  </a:lnTo>
                  <a:lnTo>
                    <a:pt x="223" y="2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28703" name="Group 45">
            <a:extLst>
              <a:ext uri="{FF2B5EF4-FFF2-40B4-BE49-F238E27FC236}">
                <a16:creationId xmlns:a16="http://schemas.microsoft.com/office/drawing/2014/main" id="{B44FB72A-2C89-4339-9015-0FAF52FA2B00}"/>
              </a:ext>
            </a:extLst>
          </p:cNvPr>
          <p:cNvGrpSpPr>
            <a:grpSpLocks/>
          </p:cNvGrpSpPr>
          <p:nvPr/>
        </p:nvGrpSpPr>
        <p:grpSpPr bwMode="auto">
          <a:xfrm>
            <a:off x="1525588" y="3681413"/>
            <a:ext cx="177800" cy="487362"/>
            <a:chOff x="961" y="2319"/>
            <a:chExt cx="112" cy="307"/>
          </a:xfrm>
        </p:grpSpPr>
        <p:sp>
          <p:nvSpPr>
            <p:cNvPr id="28711" name="Line 43">
              <a:extLst>
                <a:ext uri="{FF2B5EF4-FFF2-40B4-BE49-F238E27FC236}">
                  <a16:creationId xmlns:a16="http://schemas.microsoft.com/office/drawing/2014/main" id="{CEF2999A-8332-4DA2-BD14-57D1D0897A4E}"/>
                </a:ext>
              </a:extLst>
            </p:cNvPr>
            <p:cNvSpPr>
              <a:spLocks noChangeShapeType="1"/>
            </p:cNvSpPr>
            <p:nvPr/>
          </p:nvSpPr>
          <p:spPr bwMode="auto">
            <a:xfrm flipV="1">
              <a:off x="1016" y="2429"/>
              <a:ext cx="1" cy="19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2" name="Freeform 44">
              <a:extLst>
                <a:ext uri="{FF2B5EF4-FFF2-40B4-BE49-F238E27FC236}">
                  <a16:creationId xmlns:a16="http://schemas.microsoft.com/office/drawing/2014/main" id="{7E7209DC-53AA-4F31-A688-53A0608DCB2A}"/>
                </a:ext>
              </a:extLst>
            </p:cNvPr>
            <p:cNvSpPr>
              <a:spLocks/>
            </p:cNvSpPr>
            <p:nvPr/>
          </p:nvSpPr>
          <p:spPr bwMode="auto">
            <a:xfrm>
              <a:off x="961" y="2319"/>
              <a:ext cx="112" cy="111"/>
            </a:xfrm>
            <a:custGeom>
              <a:avLst/>
              <a:gdLst>
                <a:gd name="T0" fmla="*/ 1 w 223"/>
                <a:gd name="T1" fmla="*/ 0 h 224"/>
                <a:gd name="T2" fmla="*/ 1 w 223"/>
                <a:gd name="T3" fmla="*/ 0 h 224"/>
                <a:gd name="T4" fmla="*/ 0 w 223"/>
                <a:gd name="T5" fmla="*/ 0 h 224"/>
                <a:gd name="T6" fmla="*/ 1 w 223"/>
                <a:gd name="T7" fmla="*/ 0 h 22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3" h="224">
                  <a:moveTo>
                    <a:pt x="223" y="224"/>
                  </a:moveTo>
                  <a:lnTo>
                    <a:pt x="111" y="0"/>
                  </a:lnTo>
                  <a:lnTo>
                    <a:pt x="0" y="224"/>
                  </a:lnTo>
                  <a:lnTo>
                    <a:pt x="223" y="2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28704" name="Group 48">
            <a:extLst>
              <a:ext uri="{FF2B5EF4-FFF2-40B4-BE49-F238E27FC236}">
                <a16:creationId xmlns:a16="http://schemas.microsoft.com/office/drawing/2014/main" id="{71425D31-70C0-490D-BCF5-90714F4D294A}"/>
              </a:ext>
            </a:extLst>
          </p:cNvPr>
          <p:cNvGrpSpPr>
            <a:grpSpLocks/>
          </p:cNvGrpSpPr>
          <p:nvPr/>
        </p:nvGrpSpPr>
        <p:grpSpPr bwMode="auto">
          <a:xfrm>
            <a:off x="1524000" y="2868613"/>
            <a:ext cx="177800" cy="325437"/>
            <a:chOff x="960" y="1807"/>
            <a:chExt cx="112" cy="205"/>
          </a:xfrm>
        </p:grpSpPr>
        <p:sp>
          <p:nvSpPr>
            <p:cNvPr id="28709" name="Line 46">
              <a:extLst>
                <a:ext uri="{FF2B5EF4-FFF2-40B4-BE49-F238E27FC236}">
                  <a16:creationId xmlns:a16="http://schemas.microsoft.com/office/drawing/2014/main" id="{A76B5773-C4B1-4EAD-B745-6553100EA515}"/>
                </a:ext>
              </a:extLst>
            </p:cNvPr>
            <p:cNvSpPr>
              <a:spLocks noChangeShapeType="1"/>
            </p:cNvSpPr>
            <p:nvPr/>
          </p:nvSpPr>
          <p:spPr bwMode="auto">
            <a:xfrm flipV="1">
              <a:off x="1016" y="1917"/>
              <a:ext cx="1" cy="95"/>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10" name="Freeform 47">
              <a:extLst>
                <a:ext uri="{FF2B5EF4-FFF2-40B4-BE49-F238E27FC236}">
                  <a16:creationId xmlns:a16="http://schemas.microsoft.com/office/drawing/2014/main" id="{396E4869-7A98-4926-9027-DD1981F32218}"/>
                </a:ext>
              </a:extLst>
            </p:cNvPr>
            <p:cNvSpPr>
              <a:spLocks/>
            </p:cNvSpPr>
            <p:nvPr/>
          </p:nvSpPr>
          <p:spPr bwMode="auto">
            <a:xfrm>
              <a:off x="960" y="1807"/>
              <a:ext cx="112" cy="112"/>
            </a:xfrm>
            <a:custGeom>
              <a:avLst/>
              <a:gdLst>
                <a:gd name="T0" fmla="*/ 1 w 224"/>
                <a:gd name="T1" fmla="*/ 1 h 223"/>
                <a:gd name="T2" fmla="*/ 1 w 224"/>
                <a:gd name="T3" fmla="*/ 0 h 223"/>
                <a:gd name="T4" fmla="*/ 0 w 224"/>
                <a:gd name="T5" fmla="*/ 1 h 223"/>
                <a:gd name="T6" fmla="*/ 1 w 224"/>
                <a:gd name="T7" fmla="*/ 1 h 2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4" h="223">
                  <a:moveTo>
                    <a:pt x="224" y="223"/>
                  </a:moveTo>
                  <a:lnTo>
                    <a:pt x="113" y="0"/>
                  </a:lnTo>
                  <a:lnTo>
                    <a:pt x="0" y="223"/>
                  </a:lnTo>
                  <a:lnTo>
                    <a:pt x="224" y="2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28705" name="Line 49">
            <a:extLst>
              <a:ext uri="{FF2B5EF4-FFF2-40B4-BE49-F238E27FC236}">
                <a16:creationId xmlns:a16="http://schemas.microsoft.com/office/drawing/2014/main" id="{7DB68C4B-2E28-459F-9D34-C07FF7FBCE8F}"/>
              </a:ext>
            </a:extLst>
          </p:cNvPr>
          <p:cNvSpPr>
            <a:spLocks noChangeShapeType="1"/>
          </p:cNvSpPr>
          <p:nvPr/>
        </p:nvSpPr>
        <p:spPr bwMode="auto">
          <a:xfrm flipV="1">
            <a:off x="1612900" y="2055813"/>
            <a:ext cx="1588" cy="325437"/>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28706" name="Group 52">
            <a:extLst>
              <a:ext uri="{FF2B5EF4-FFF2-40B4-BE49-F238E27FC236}">
                <a16:creationId xmlns:a16="http://schemas.microsoft.com/office/drawing/2014/main" id="{B89BBC9D-7016-4FB0-8D41-050196170C05}"/>
              </a:ext>
            </a:extLst>
          </p:cNvPr>
          <p:cNvGrpSpPr>
            <a:grpSpLocks/>
          </p:cNvGrpSpPr>
          <p:nvPr/>
        </p:nvGrpSpPr>
        <p:grpSpPr bwMode="auto">
          <a:xfrm>
            <a:off x="1612900" y="1968500"/>
            <a:ext cx="1460500" cy="177800"/>
            <a:chOff x="1016" y="1240"/>
            <a:chExt cx="920" cy="112"/>
          </a:xfrm>
        </p:grpSpPr>
        <p:sp>
          <p:nvSpPr>
            <p:cNvPr id="28707" name="Line 50">
              <a:extLst>
                <a:ext uri="{FF2B5EF4-FFF2-40B4-BE49-F238E27FC236}">
                  <a16:creationId xmlns:a16="http://schemas.microsoft.com/office/drawing/2014/main" id="{12303C14-E8F4-4B94-A728-23820FB6E3D7}"/>
                </a:ext>
              </a:extLst>
            </p:cNvPr>
            <p:cNvSpPr>
              <a:spLocks noChangeShapeType="1"/>
            </p:cNvSpPr>
            <p:nvPr/>
          </p:nvSpPr>
          <p:spPr bwMode="auto">
            <a:xfrm>
              <a:off x="1016" y="1295"/>
              <a:ext cx="810" cy="1"/>
            </a:xfrm>
            <a:prstGeom prst="line">
              <a:avLst/>
            </a:prstGeom>
            <a:noFill/>
            <a:ln w="1587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28708" name="Freeform 51">
              <a:extLst>
                <a:ext uri="{FF2B5EF4-FFF2-40B4-BE49-F238E27FC236}">
                  <a16:creationId xmlns:a16="http://schemas.microsoft.com/office/drawing/2014/main" id="{9BE55CB1-2F95-4B5B-B23E-D5E7B3EB3CFB}"/>
                </a:ext>
              </a:extLst>
            </p:cNvPr>
            <p:cNvSpPr>
              <a:spLocks/>
            </p:cNvSpPr>
            <p:nvPr/>
          </p:nvSpPr>
          <p:spPr bwMode="auto">
            <a:xfrm>
              <a:off x="1825" y="1240"/>
              <a:ext cx="111" cy="112"/>
            </a:xfrm>
            <a:custGeom>
              <a:avLst/>
              <a:gdLst>
                <a:gd name="T0" fmla="*/ 0 w 224"/>
                <a:gd name="T1" fmla="*/ 1 h 223"/>
                <a:gd name="T2" fmla="*/ 0 w 224"/>
                <a:gd name="T3" fmla="*/ 1 h 223"/>
                <a:gd name="T4" fmla="*/ 0 w 224"/>
                <a:gd name="T5" fmla="*/ 0 h 223"/>
                <a:gd name="T6" fmla="*/ 0 w 224"/>
                <a:gd name="T7" fmla="*/ 1 h 22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4" h="223">
                  <a:moveTo>
                    <a:pt x="0" y="223"/>
                  </a:moveTo>
                  <a:lnTo>
                    <a:pt x="224" y="111"/>
                  </a:lnTo>
                  <a:lnTo>
                    <a:pt x="0" y="0"/>
                  </a:lnTo>
                  <a:lnTo>
                    <a:pt x="0" y="2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Zástupný symbol päty 4">
            <a:extLst>
              <a:ext uri="{FF2B5EF4-FFF2-40B4-BE49-F238E27FC236}">
                <a16:creationId xmlns:a16="http://schemas.microsoft.com/office/drawing/2014/main" id="{C1F00544-4398-4832-A5E3-6C4796C522AB}"/>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30723" name="Zástupný symbol čísla snímky 5">
            <a:extLst>
              <a:ext uri="{FF2B5EF4-FFF2-40B4-BE49-F238E27FC236}">
                <a16:creationId xmlns:a16="http://schemas.microsoft.com/office/drawing/2014/main" id="{EFCB7C68-45ED-48D3-9BC6-BFF4B9C7743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3EBB4CE1-EEC2-4A5F-A2A5-3A776A6B5658}" type="slidenum">
              <a:rPr lang="sk-SK" altLang="en-US" sz="1400" smtClean="0"/>
              <a:pPr>
                <a:spcBef>
                  <a:spcPct val="0"/>
                </a:spcBef>
                <a:buFontTx/>
                <a:buNone/>
              </a:pPr>
              <a:t>14</a:t>
            </a:fld>
            <a:endParaRPr lang="sk-SK" altLang="en-US" sz="1400"/>
          </a:p>
        </p:txBody>
      </p:sp>
      <p:sp>
        <p:nvSpPr>
          <p:cNvPr id="30724" name="Rectangle 2">
            <a:extLst>
              <a:ext uri="{FF2B5EF4-FFF2-40B4-BE49-F238E27FC236}">
                <a16:creationId xmlns:a16="http://schemas.microsoft.com/office/drawing/2014/main" id="{108CBEB8-C3AD-4562-9682-9872AF6708DA}"/>
              </a:ext>
            </a:extLst>
          </p:cNvPr>
          <p:cNvSpPr>
            <a:spLocks noGrp="1" noChangeArrowheads="1"/>
          </p:cNvSpPr>
          <p:nvPr>
            <p:ph type="title"/>
          </p:nvPr>
        </p:nvSpPr>
        <p:spPr>
          <a:xfrm>
            <a:off x="457200" y="188913"/>
            <a:ext cx="8229600" cy="777875"/>
          </a:xfrm>
        </p:spPr>
        <p:txBody>
          <a:bodyPr/>
          <a:lstStyle/>
          <a:p>
            <a:pPr eaLnBrk="1" hangingPunct="1"/>
            <a:r>
              <a:rPr lang="sk-SK" altLang="en-US" sz="3200" b="1">
                <a:solidFill>
                  <a:srgbClr val="3D1FD3"/>
                </a:solidFill>
              </a:rPr>
              <a:t>Prezentácia súvahy </a:t>
            </a:r>
            <a:r>
              <a:rPr lang="sk-SK" altLang="en-US" sz="2000">
                <a:solidFill>
                  <a:srgbClr val="3D1FD3"/>
                </a:solidFill>
              </a:rPr>
              <a:t>(2)</a:t>
            </a:r>
          </a:p>
        </p:txBody>
      </p:sp>
      <p:sp>
        <p:nvSpPr>
          <p:cNvPr id="30725" name="Rectangle 3">
            <a:extLst>
              <a:ext uri="{FF2B5EF4-FFF2-40B4-BE49-F238E27FC236}">
                <a16:creationId xmlns:a16="http://schemas.microsoft.com/office/drawing/2014/main" id="{5C0DA660-5315-41D0-9A25-A901D7D3A7F2}"/>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sk-SK" altLang="en-US" sz="2000"/>
              <a:t>Záväzok sa klasifikuje (podľa IAS 1) ako obežný, ak spĺňa ľubovoľné z nasledujúcich kritérií:</a:t>
            </a:r>
          </a:p>
          <a:p>
            <a:pPr lvl="1" eaLnBrk="1" hangingPunct="1">
              <a:lnSpc>
                <a:spcPct val="80000"/>
              </a:lnSpc>
            </a:pPr>
            <a:r>
              <a:rPr lang="sk-SK" altLang="en-US" sz="1800"/>
              <a:t>očakáva sa jeho vyrovnanie v priebehu normálneho prevádzkového cyklu</a:t>
            </a:r>
          </a:p>
          <a:p>
            <a:pPr lvl="1" eaLnBrk="1" hangingPunct="1">
              <a:lnSpc>
                <a:spcPct val="80000"/>
              </a:lnSpc>
            </a:pPr>
            <a:r>
              <a:rPr lang="sk-SK" altLang="en-US" sz="1800"/>
              <a:t>je splatný do 12 mesiacov po súvahovom dni</a:t>
            </a:r>
          </a:p>
          <a:p>
            <a:pPr lvl="1" eaLnBrk="1" hangingPunct="1">
              <a:lnSpc>
                <a:spcPct val="80000"/>
              </a:lnSpc>
            </a:pPr>
            <a:r>
              <a:rPr lang="sk-SK" altLang="en-US" sz="1800"/>
              <a:t>účtovná jednotka nemá neobmedzené právo odložiť vyrovnanie záväzku po dobu najmenej 12 mesiacov po súvahovom dni</a:t>
            </a:r>
          </a:p>
          <a:p>
            <a:pPr eaLnBrk="1" hangingPunct="1">
              <a:lnSpc>
                <a:spcPct val="80000"/>
              </a:lnSpc>
            </a:pPr>
            <a:r>
              <a:rPr lang="sk-SK" altLang="en-US" sz="2000"/>
              <a:t>Všetky ostatné záväzky sa klasifikujú ako neobežné</a:t>
            </a:r>
          </a:p>
          <a:p>
            <a:pPr eaLnBrk="1" hangingPunct="1">
              <a:lnSpc>
                <a:spcPct val="80000"/>
              </a:lnSpc>
            </a:pPr>
            <a:r>
              <a:rPr lang="sk-SK" altLang="en-US" sz="2000"/>
              <a:t>Dve hlavné kritériá pre rozlíšenie obežného/neobežného majetku/záväzkov:</a:t>
            </a:r>
          </a:p>
          <a:p>
            <a:pPr lvl="1" eaLnBrk="1" hangingPunct="1">
              <a:lnSpc>
                <a:spcPct val="80000"/>
              </a:lnSpc>
            </a:pPr>
            <a:r>
              <a:rPr lang="sk-SK" altLang="en-US" sz="1800"/>
              <a:t>speňaženie/vyrovnanie v priebehu prevádzkového cyklu</a:t>
            </a:r>
          </a:p>
          <a:p>
            <a:pPr lvl="1" eaLnBrk="1" hangingPunct="1">
              <a:lnSpc>
                <a:spcPct val="80000"/>
              </a:lnSpc>
            </a:pPr>
            <a:r>
              <a:rPr lang="sk-SK" altLang="en-US" sz="1800"/>
              <a:t>speňaženie/vyrovnanie do 12 mesiacov po súvahovom dni</a:t>
            </a:r>
          </a:p>
          <a:p>
            <a:pPr eaLnBrk="1" hangingPunct="1">
              <a:lnSpc>
                <a:spcPct val="80000"/>
              </a:lnSpc>
            </a:pPr>
            <a:r>
              <a:rPr lang="sk-SK" altLang="en-US" sz="2000"/>
              <a:t>Majetok a záväzky dajú členiť</a:t>
            </a:r>
          </a:p>
          <a:p>
            <a:pPr lvl="1" eaLnBrk="1" hangingPunct="1">
              <a:lnSpc>
                <a:spcPct val="80000"/>
              </a:lnSpc>
            </a:pPr>
            <a:r>
              <a:rPr lang="sk-SK" altLang="en-US" sz="1800"/>
              <a:t>z hľadiska prevádzkového cyklu – klasifikácia podľa druhu (by nature)</a:t>
            </a:r>
          </a:p>
          <a:p>
            <a:pPr lvl="1" eaLnBrk="1" hangingPunct="1">
              <a:lnSpc>
                <a:spcPct val="80000"/>
              </a:lnSpc>
            </a:pPr>
            <a:r>
              <a:rPr lang="sk-SK" altLang="en-US" sz="1800"/>
              <a:t>z hľadiska časového horizontu 12 mesiacov po súvahovom dni – klasifikácia podľa času (by term) - krátkodobý a dlhodobý majetok/záväzky</a:t>
            </a:r>
          </a:p>
          <a:p>
            <a:pPr eaLnBrk="1" hangingPunct="1">
              <a:lnSpc>
                <a:spcPct val="80000"/>
              </a:lnSpc>
            </a:pPr>
            <a:r>
              <a:rPr lang="sk-SK" altLang="en-US" sz="2000"/>
              <a:t>Častejšie sa používa časové hľadisko</a:t>
            </a:r>
          </a:p>
          <a:p>
            <a:pPr eaLnBrk="1" hangingPunct="1">
              <a:lnSpc>
                <a:spcPct val="80000"/>
              </a:lnSpc>
            </a:pPr>
            <a:endParaRPr lang="sk-SK" altLang="en-US" sz="20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Zástupný symbol päty 4">
            <a:extLst>
              <a:ext uri="{FF2B5EF4-FFF2-40B4-BE49-F238E27FC236}">
                <a16:creationId xmlns:a16="http://schemas.microsoft.com/office/drawing/2014/main" id="{DAC4E585-00D0-4AF3-82DD-9D9B8EA5BFD4}"/>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32771" name="Zástupný symbol čísla snímky 5">
            <a:extLst>
              <a:ext uri="{FF2B5EF4-FFF2-40B4-BE49-F238E27FC236}">
                <a16:creationId xmlns:a16="http://schemas.microsoft.com/office/drawing/2014/main" id="{1AB26D2C-0809-4B86-A47E-294EDF2C2D0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21BBAC64-2F61-4512-88F6-29EF71AAE44E}" type="slidenum">
              <a:rPr lang="sk-SK" altLang="en-US" sz="1400" smtClean="0"/>
              <a:pPr>
                <a:spcBef>
                  <a:spcPct val="0"/>
                </a:spcBef>
                <a:buFontTx/>
                <a:buNone/>
              </a:pPr>
              <a:t>15</a:t>
            </a:fld>
            <a:endParaRPr lang="sk-SK" altLang="en-US" sz="1400"/>
          </a:p>
        </p:txBody>
      </p:sp>
      <p:sp>
        <p:nvSpPr>
          <p:cNvPr id="32772" name="Rectangle 2">
            <a:extLst>
              <a:ext uri="{FF2B5EF4-FFF2-40B4-BE49-F238E27FC236}">
                <a16:creationId xmlns:a16="http://schemas.microsoft.com/office/drawing/2014/main" id="{C29F461E-811E-4B75-8AF0-0990A96C4157}"/>
              </a:ext>
            </a:extLst>
          </p:cNvPr>
          <p:cNvSpPr>
            <a:spLocks noGrp="1" noChangeArrowheads="1"/>
          </p:cNvSpPr>
          <p:nvPr>
            <p:ph type="title"/>
          </p:nvPr>
        </p:nvSpPr>
        <p:spPr>
          <a:xfrm>
            <a:off x="395288" y="115888"/>
            <a:ext cx="8229600" cy="777875"/>
          </a:xfrm>
        </p:spPr>
        <p:txBody>
          <a:bodyPr/>
          <a:lstStyle/>
          <a:p>
            <a:pPr eaLnBrk="1" hangingPunct="1"/>
            <a:r>
              <a:rPr lang="sk-SK" altLang="en-US" sz="3200" b="1">
                <a:solidFill>
                  <a:srgbClr val="3D1FD3"/>
                </a:solidFill>
              </a:rPr>
              <a:t>Prezentácia súvahy </a:t>
            </a:r>
            <a:r>
              <a:rPr lang="sk-SK" altLang="en-US" sz="2000">
                <a:solidFill>
                  <a:srgbClr val="3D1FD3"/>
                </a:solidFill>
              </a:rPr>
              <a:t>(3)</a:t>
            </a:r>
          </a:p>
        </p:txBody>
      </p:sp>
      <p:sp>
        <p:nvSpPr>
          <p:cNvPr id="32773" name="Rectangle 3">
            <a:extLst>
              <a:ext uri="{FF2B5EF4-FFF2-40B4-BE49-F238E27FC236}">
                <a16:creationId xmlns:a16="http://schemas.microsoft.com/office/drawing/2014/main" id="{E684FBD3-566A-41AE-BEE9-25B73B96DD1A}"/>
              </a:ext>
            </a:extLst>
          </p:cNvPr>
          <p:cNvSpPr>
            <a:spLocks noGrp="1" noChangeArrowheads="1"/>
          </p:cNvSpPr>
          <p:nvPr>
            <p:ph type="body" idx="1"/>
          </p:nvPr>
        </p:nvSpPr>
        <p:spPr>
          <a:xfrm>
            <a:off x="468313" y="908050"/>
            <a:ext cx="8229600" cy="5073650"/>
          </a:xfrm>
        </p:spPr>
        <p:txBody>
          <a:bodyPr/>
          <a:lstStyle/>
          <a:p>
            <a:pPr eaLnBrk="1" hangingPunct="1">
              <a:lnSpc>
                <a:spcPct val="80000"/>
              </a:lnSpc>
            </a:pPr>
            <a:r>
              <a:rPr lang="sk-SK" altLang="en-US" sz="2000" b="1"/>
              <a:t>Klasifikácia majetku a záväzkov podľa času (krátkodobý versus dlhodobý)</a:t>
            </a:r>
            <a:r>
              <a:rPr lang="sk-SK" altLang="en-US" sz="2000"/>
              <a:t>   Majetok a záväzky sa členia na dlhodobé položky, ktoré budú nahradené (obnovené) / vyrovnané za viac ako 12 mesiacov po súvahovom dni a na krátkodobé položky, ktoré sa obnovia / budú vyrovnané do 12 mesiacov po súvahovom dni</a:t>
            </a:r>
          </a:p>
          <a:p>
            <a:pPr eaLnBrk="1" hangingPunct="1">
              <a:lnSpc>
                <a:spcPct val="80000"/>
              </a:lnSpc>
            </a:pPr>
            <a:r>
              <a:rPr lang="sk-SK" altLang="en-US" sz="2000"/>
              <a:t>Dlhodobé (neobežné) záväzky (splatnosť dlhšia ako 12 mesiacov po súvahovom dni):</a:t>
            </a:r>
          </a:p>
          <a:p>
            <a:pPr lvl="1" eaLnBrk="1" hangingPunct="1">
              <a:lnSpc>
                <a:spcPct val="80000"/>
              </a:lnSpc>
            </a:pPr>
            <a:r>
              <a:rPr lang="sk-SK" altLang="en-US" sz="1800"/>
              <a:t>dlhodobé úvery</a:t>
            </a:r>
          </a:p>
          <a:p>
            <a:pPr lvl="1" eaLnBrk="1" hangingPunct="1">
              <a:lnSpc>
                <a:spcPct val="80000"/>
              </a:lnSpc>
            </a:pPr>
            <a:r>
              <a:rPr lang="sk-SK" altLang="en-US" sz="1800"/>
              <a:t>záväzky voči dodávateľom (so splatnosťou dlhšou ako 12 mesiacov po súvahovom dni)</a:t>
            </a:r>
          </a:p>
          <a:p>
            <a:pPr eaLnBrk="1" hangingPunct="1">
              <a:lnSpc>
                <a:spcPct val="80000"/>
              </a:lnSpc>
            </a:pPr>
            <a:r>
              <a:rPr lang="sk-SK" altLang="en-US" sz="2000"/>
              <a:t>Krátkodobé (obežné) záväzky (splatnosť do 12 mesiacov po súvahovom dni):</a:t>
            </a:r>
          </a:p>
          <a:p>
            <a:pPr lvl="1" eaLnBrk="1" hangingPunct="1">
              <a:lnSpc>
                <a:spcPct val="80000"/>
              </a:lnSpc>
            </a:pPr>
            <a:r>
              <a:rPr lang="sk-SK" altLang="en-US" sz="1800"/>
              <a:t>krátkodobé úvery</a:t>
            </a:r>
          </a:p>
          <a:p>
            <a:pPr lvl="1" eaLnBrk="1" hangingPunct="1">
              <a:lnSpc>
                <a:spcPct val="80000"/>
              </a:lnSpc>
            </a:pPr>
            <a:r>
              <a:rPr lang="sk-SK" altLang="en-US" sz="1800"/>
              <a:t>záväzky voči dodávateľom (so splatnosťou kratšou ako 12 mesiacov po súvahovom dni)</a:t>
            </a:r>
          </a:p>
          <a:p>
            <a:pPr eaLnBrk="1" hangingPunct="1">
              <a:lnSpc>
                <a:spcPct val="80000"/>
              </a:lnSpc>
            </a:pPr>
            <a:r>
              <a:rPr lang="sk-SK" altLang="en-US" sz="2000"/>
              <a:t>Ako dlhodobý majetok sa vykazuje ten, z ktorého prúdi pre podnik ekonomický úžitok po dobu dlhšiu ako 12 mesiacov. Krátkodobý majetok sa naproti tomu obnovuje do 12 mesiacov po súvahovom dni</a:t>
            </a:r>
          </a:p>
          <a:p>
            <a:pPr eaLnBrk="1" hangingPunct="1">
              <a:lnSpc>
                <a:spcPct val="80000"/>
              </a:lnSpc>
            </a:pPr>
            <a:r>
              <a:rPr lang="sk-SK" altLang="en-US" sz="2000"/>
              <a:t>Keď sa súvaha prezentuje podľa časového hľadiska, možno jej položky  uvádzať v poradí rastúcej alebo klesajúcej likvidnosti</a:t>
            </a:r>
          </a:p>
          <a:p>
            <a:pPr eaLnBrk="1" hangingPunct="1">
              <a:lnSpc>
                <a:spcPct val="80000"/>
              </a:lnSpc>
            </a:pPr>
            <a:endParaRPr lang="sk-SK" altLang="en-US" sz="20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Zástupný symbol päty 3">
            <a:extLst>
              <a:ext uri="{FF2B5EF4-FFF2-40B4-BE49-F238E27FC236}">
                <a16:creationId xmlns:a16="http://schemas.microsoft.com/office/drawing/2014/main" id="{904A2921-213A-47B6-88E8-38EB56E0D63D}"/>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34819" name="Zástupný symbol čísla snímky 4">
            <a:extLst>
              <a:ext uri="{FF2B5EF4-FFF2-40B4-BE49-F238E27FC236}">
                <a16:creationId xmlns:a16="http://schemas.microsoft.com/office/drawing/2014/main" id="{949AFFBE-C350-4D4E-89D6-1FA15C8104A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810D7148-DAD7-4200-8434-1D6E42524BF4}" type="slidenum">
              <a:rPr lang="sk-SK" altLang="en-US" sz="1400" smtClean="0"/>
              <a:pPr>
                <a:spcBef>
                  <a:spcPct val="0"/>
                </a:spcBef>
                <a:buFontTx/>
                <a:buNone/>
              </a:pPr>
              <a:t>16</a:t>
            </a:fld>
            <a:endParaRPr lang="sk-SK" altLang="en-US" sz="1400"/>
          </a:p>
        </p:txBody>
      </p:sp>
      <p:sp>
        <p:nvSpPr>
          <p:cNvPr id="34820" name="Rectangle 2">
            <a:extLst>
              <a:ext uri="{FF2B5EF4-FFF2-40B4-BE49-F238E27FC236}">
                <a16:creationId xmlns:a16="http://schemas.microsoft.com/office/drawing/2014/main" id="{03F019E3-ED91-4728-B1DA-BE351DCE8456}"/>
              </a:ext>
            </a:extLst>
          </p:cNvPr>
          <p:cNvSpPr>
            <a:spLocks noGrp="1" noChangeArrowheads="1"/>
          </p:cNvSpPr>
          <p:nvPr>
            <p:ph type="title"/>
          </p:nvPr>
        </p:nvSpPr>
        <p:spPr>
          <a:xfrm>
            <a:off x="381000" y="0"/>
            <a:ext cx="8534400" cy="1143000"/>
          </a:xfrm>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3.2</a:t>
            </a:r>
            <a:r>
              <a:rPr lang="en-GB" altLang="en-US" sz="3200">
                <a:solidFill>
                  <a:srgbClr val="3D1FD3"/>
                </a:solidFill>
              </a:rPr>
              <a:t> </a:t>
            </a:r>
            <a:r>
              <a:rPr lang="sk-SK" altLang="en-US" sz="3200">
                <a:solidFill>
                  <a:srgbClr val="3D1FD3"/>
                </a:solidFill>
              </a:rPr>
              <a:t>Súvaha s klasifikáciou podľa času</a:t>
            </a:r>
            <a:r>
              <a:rPr lang="en-GB" altLang="en-US" sz="3200">
                <a:solidFill>
                  <a:srgbClr val="3D1FD3"/>
                </a:solidFill>
              </a:rPr>
              <a:t> (</a:t>
            </a:r>
            <a:r>
              <a:rPr lang="sk-SK" altLang="en-US" sz="3200">
                <a:solidFill>
                  <a:srgbClr val="3D1FD3"/>
                </a:solidFill>
              </a:rPr>
              <a:t>usporiadanie podľa rastúcej likvidnosti</a:t>
            </a:r>
            <a:r>
              <a:rPr lang="en-GB" altLang="en-US" sz="3200">
                <a:solidFill>
                  <a:srgbClr val="3D1FD3"/>
                </a:solidFill>
              </a:rPr>
              <a:t>)</a:t>
            </a:r>
            <a:endParaRPr lang="en-US" altLang="en-US" sz="3200">
              <a:solidFill>
                <a:srgbClr val="3D1FD3"/>
              </a:solidFill>
            </a:endParaRPr>
          </a:p>
        </p:txBody>
      </p:sp>
      <p:sp>
        <p:nvSpPr>
          <p:cNvPr id="34821" name="Text Box 4">
            <a:extLst>
              <a:ext uri="{FF2B5EF4-FFF2-40B4-BE49-F238E27FC236}">
                <a16:creationId xmlns:a16="http://schemas.microsoft.com/office/drawing/2014/main" id="{7AF38D86-BDE2-43FC-9EB9-B737B83F22E0}"/>
              </a:ext>
            </a:extLst>
          </p:cNvPr>
          <p:cNvSpPr txBox="1">
            <a:spLocks noChangeArrowheads="1"/>
          </p:cNvSpPr>
          <p:nvPr/>
        </p:nvSpPr>
        <p:spPr bwMode="auto">
          <a:xfrm>
            <a:off x="746125" y="4613275"/>
            <a:ext cx="7712075"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en-US" altLang="en-US" sz="2400"/>
              <a:t> </a:t>
            </a:r>
            <a:r>
              <a:rPr lang="sk-SK" altLang="en-US" sz="2400"/>
              <a:t>Menej likvidný majetok (dlhodobý) je navrchu a najlikvidnejší majetok (peniaze) naspodu</a:t>
            </a:r>
            <a:endParaRPr lang="en-US" altLang="en-US" sz="2400"/>
          </a:p>
          <a:p>
            <a:pPr>
              <a:spcBef>
                <a:spcPct val="0"/>
              </a:spcBef>
            </a:pPr>
            <a:r>
              <a:rPr lang="en-US" altLang="en-US" sz="2400"/>
              <a:t> </a:t>
            </a:r>
            <a:r>
              <a:rPr lang="sk-SK" altLang="en-US" sz="2400"/>
              <a:t>Položky s najdlhšou dobou splatnosti </a:t>
            </a:r>
            <a:r>
              <a:rPr lang="en-US" altLang="en-US" sz="2400"/>
              <a:t>(</a:t>
            </a:r>
            <a:r>
              <a:rPr lang="sk-SK" altLang="en-US" sz="2400"/>
              <a:t>vlastné imanie) sú navrchu, položky s najkratšou dobou splatnosti </a:t>
            </a:r>
            <a:r>
              <a:rPr lang="en-US" altLang="en-US" sz="2400"/>
              <a:t>(</a:t>
            </a:r>
            <a:r>
              <a:rPr lang="sk-SK" altLang="en-US" sz="2400"/>
              <a:t>krátkodobé záväzky) sú na spodu</a:t>
            </a:r>
            <a:endParaRPr lang="en-US" altLang="en-US" sz="2400"/>
          </a:p>
        </p:txBody>
      </p:sp>
      <p:graphicFrame>
        <p:nvGraphicFramePr>
          <p:cNvPr id="34822" name="Object 5">
            <a:extLst>
              <a:ext uri="{FF2B5EF4-FFF2-40B4-BE49-F238E27FC236}">
                <a16:creationId xmlns:a16="http://schemas.microsoft.com/office/drawing/2014/main" id="{62178EF6-5EAD-4C5D-8B38-E1B54E024AF3}"/>
              </a:ext>
            </a:extLst>
          </p:cNvPr>
          <p:cNvGraphicFramePr>
            <a:graphicFrameLocks noChangeAspect="1"/>
          </p:cNvGraphicFramePr>
          <p:nvPr/>
        </p:nvGraphicFramePr>
        <p:xfrm>
          <a:off x="-2052638" y="1562100"/>
          <a:ext cx="13612813" cy="3562350"/>
        </p:xfrm>
        <a:graphic>
          <a:graphicData uri="http://schemas.openxmlformats.org/presentationml/2006/ole">
            <mc:AlternateContent xmlns:mc="http://schemas.openxmlformats.org/markup-compatibility/2006">
              <mc:Choice xmlns:v="urn:schemas-microsoft-com:vml" Requires="v">
                <p:oleObj name="Dokument" r:id="rId3" imgW="5895331" imgH="1547088" progId="Word.Document.8">
                  <p:embed/>
                </p:oleObj>
              </mc:Choice>
              <mc:Fallback>
                <p:oleObj name="Dokument" r:id="rId3" imgW="5895331" imgH="1547088" progId="Word.Documen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2638" y="1562100"/>
                        <a:ext cx="13612813" cy="356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Zástupný symbol päty 4">
            <a:extLst>
              <a:ext uri="{FF2B5EF4-FFF2-40B4-BE49-F238E27FC236}">
                <a16:creationId xmlns:a16="http://schemas.microsoft.com/office/drawing/2014/main" id="{E7928C2A-3F7A-47A1-989A-AB0020D712BB}"/>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36867" name="Zástupný symbol čísla snímky 5">
            <a:extLst>
              <a:ext uri="{FF2B5EF4-FFF2-40B4-BE49-F238E27FC236}">
                <a16:creationId xmlns:a16="http://schemas.microsoft.com/office/drawing/2014/main" id="{FCFCDA38-5766-41D9-BFE7-E37F8BDB01D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26400A8F-551C-4E0F-947C-FCD0753ABF18}" type="slidenum">
              <a:rPr lang="sk-SK" altLang="en-US" sz="1400" smtClean="0"/>
              <a:pPr>
                <a:spcBef>
                  <a:spcPct val="0"/>
                </a:spcBef>
                <a:buFontTx/>
                <a:buNone/>
              </a:pPr>
              <a:t>17</a:t>
            </a:fld>
            <a:endParaRPr lang="sk-SK" altLang="en-US" sz="1400"/>
          </a:p>
        </p:txBody>
      </p:sp>
      <p:sp>
        <p:nvSpPr>
          <p:cNvPr id="36868" name="Rectangle 2">
            <a:extLst>
              <a:ext uri="{FF2B5EF4-FFF2-40B4-BE49-F238E27FC236}">
                <a16:creationId xmlns:a16="http://schemas.microsoft.com/office/drawing/2014/main" id="{C4BEEB8D-4E17-483D-9367-6AF1EF177C72}"/>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Prezentácia súvahy </a:t>
            </a:r>
            <a:r>
              <a:rPr lang="sk-SK" altLang="en-US" sz="2000">
                <a:solidFill>
                  <a:srgbClr val="3D1FD3"/>
                </a:solidFill>
              </a:rPr>
              <a:t>(4)</a:t>
            </a:r>
          </a:p>
        </p:txBody>
      </p:sp>
      <p:sp>
        <p:nvSpPr>
          <p:cNvPr id="36869" name="Rectangle 3">
            <a:extLst>
              <a:ext uri="{FF2B5EF4-FFF2-40B4-BE49-F238E27FC236}">
                <a16:creationId xmlns:a16="http://schemas.microsoft.com/office/drawing/2014/main" id="{209C8149-EEEA-40D9-80DC-FFE6439F482F}"/>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sk-SK" altLang="en-US" sz="1800" b="1"/>
              <a:t>Klasifikácia majetku a záväzkov podľa druhu </a:t>
            </a:r>
            <a:r>
              <a:rPr lang="sk-SK" altLang="en-US" sz="1800"/>
              <a:t> Pri tejto klasifikácii sa zdôrazňuje povaha majetku (hmotný/nehmotný/finančný/prevádzkový) a záväzkov (finančné/prevádzkové) a ich úloha vo vzťahu k prevádzkovému cyklu</a:t>
            </a:r>
          </a:p>
          <a:p>
            <a:pPr eaLnBrk="1" hangingPunct="1">
              <a:lnSpc>
                <a:spcPct val="80000"/>
              </a:lnSpc>
            </a:pPr>
            <a:r>
              <a:rPr lang="sk-SK" altLang="en-US" sz="1800"/>
              <a:t>Záväzky sa podľa druhu členia na </a:t>
            </a:r>
          </a:p>
          <a:p>
            <a:pPr lvl="1" eaLnBrk="1" hangingPunct="1">
              <a:lnSpc>
                <a:spcPct val="80000"/>
              </a:lnSpc>
            </a:pPr>
            <a:r>
              <a:rPr lang="sk-SK" altLang="en-US" sz="1600"/>
              <a:t>finančné záväzky (dlhy voči finančným inštitúciám bez ohľadu na dobu splatnosti)</a:t>
            </a:r>
          </a:p>
          <a:p>
            <a:pPr lvl="1" eaLnBrk="1" hangingPunct="1">
              <a:lnSpc>
                <a:spcPct val="80000"/>
              </a:lnSpc>
            </a:pPr>
            <a:r>
              <a:rPr lang="sk-SK" altLang="en-US" sz="1600"/>
              <a:t>obchodné (alebo prevádzkové) záväzky (dlhy súvisiace s obchodnými alebo inými vzťahmi s inými subjektmi)</a:t>
            </a:r>
          </a:p>
          <a:p>
            <a:pPr lvl="2" eaLnBrk="1" hangingPunct="1">
              <a:lnSpc>
                <a:spcPct val="80000"/>
              </a:lnSpc>
            </a:pPr>
            <a:r>
              <a:rPr lang="sk-SK" altLang="en-US" sz="1400"/>
              <a:t>zálohové platby od zákazníkov za práce, ktoré budú vykonané v budúcnosti,</a:t>
            </a:r>
          </a:p>
          <a:p>
            <a:pPr lvl="2" eaLnBrk="1" hangingPunct="1">
              <a:lnSpc>
                <a:spcPct val="80000"/>
              </a:lnSpc>
            </a:pPr>
            <a:r>
              <a:rPr lang="sk-SK" altLang="en-US" sz="1400"/>
              <a:t>dlhy voči dodávateľom,</a:t>
            </a:r>
          </a:p>
          <a:p>
            <a:pPr lvl="2" eaLnBrk="1" hangingPunct="1">
              <a:lnSpc>
                <a:spcPct val="80000"/>
              </a:lnSpc>
            </a:pPr>
            <a:r>
              <a:rPr lang="sk-SK" altLang="en-US" sz="1400"/>
              <a:t>dlhy voči daňovým úradom</a:t>
            </a:r>
          </a:p>
          <a:p>
            <a:pPr eaLnBrk="1" hangingPunct="1">
              <a:lnSpc>
                <a:spcPct val="80000"/>
              </a:lnSpc>
            </a:pPr>
            <a:r>
              <a:rPr lang="sk-SK" altLang="en-US" sz="1800"/>
              <a:t>Majetok sa podľa druhu člení na  </a:t>
            </a:r>
          </a:p>
          <a:p>
            <a:pPr lvl="1" eaLnBrk="1" hangingPunct="1">
              <a:lnSpc>
                <a:spcPct val="80000"/>
              </a:lnSpc>
            </a:pPr>
            <a:r>
              <a:rPr lang="sk-SK" altLang="en-US" sz="1600"/>
              <a:t>finančný majetok (cenné papiere, pôžičky partnerom v podnikaní ... ) </a:t>
            </a:r>
          </a:p>
          <a:p>
            <a:pPr lvl="1" eaLnBrk="1" hangingPunct="1">
              <a:lnSpc>
                <a:spcPct val="80000"/>
              </a:lnSpc>
            </a:pPr>
            <a:r>
              <a:rPr lang="sk-SK" altLang="en-US" sz="1600"/>
              <a:t>obchodný alebo prevádzkový majetok (majetok viazaný na prevádzkový cyklus; patria k nemu aj zásoby a pohľadávky)</a:t>
            </a:r>
          </a:p>
          <a:p>
            <a:pPr eaLnBrk="1" hangingPunct="1">
              <a:lnSpc>
                <a:spcPct val="80000"/>
              </a:lnSpc>
            </a:pPr>
            <a:r>
              <a:rPr lang="sk-SK" altLang="en-US" sz="1800"/>
              <a:t>U neobežného majetku sa používa aj členenie podľa druhu na </a:t>
            </a:r>
            <a:r>
              <a:rPr lang="sk-SK" altLang="en-US" sz="1800" b="1"/>
              <a:t>hmotný</a:t>
            </a:r>
            <a:r>
              <a:rPr lang="sk-SK" altLang="en-US" sz="1800"/>
              <a:t> (budovy, prístroje ...) /</a:t>
            </a:r>
            <a:r>
              <a:rPr lang="sk-SK" altLang="en-US" sz="1800" b="1"/>
              <a:t>nehmotný</a:t>
            </a:r>
            <a:r>
              <a:rPr lang="sk-SK" altLang="en-US" sz="1800"/>
              <a:t> (softvér, oceniteľné práva, goodwill, ...) /</a:t>
            </a:r>
            <a:r>
              <a:rPr lang="sk-SK" altLang="en-US" sz="1800" b="1"/>
              <a:t>finančný </a:t>
            </a:r>
            <a:r>
              <a:rPr lang="sk-SK" altLang="en-US" sz="1800"/>
              <a:t>(cenné papiere, ...)</a:t>
            </a:r>
          </a:p>
          <a:p>
            <a:pPr eaLnBrk="1" hangingPunct="1">
              <a:lnSpc>
                <a:spcPct val="80000"/>
              </a:lnSpc>
            </a:pPr>
            <a:r>
              <a:rPr lang="sk-SK" altLang="en-US" sz="1800"/>
              <a:t>Na základe definícií uvedených v štandarde IAS 1 </a:t>
            </a:r>
            <a:r>
              <a:rPr lang="sk-SK" altLang="en-US" sz="1800" b="1"/>
              <a:t>majú slová „obežný“ a „neobežný“ dva významy,</a:t>
            </a:r>
            <a:r>
              <a:rPr lang="sk-SK" altLang="en-US" sz="1800"/>
              <a:t> podľa toho, či ich chápeme z hľadiska časového alebo z hľadiska vzťahu k prevádzkovému cyklu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Zástupný symbol päty 3">
            <a:extLst>
              <a:ext uri="{FF2B5EF4-FFF2-40B4-BE49-F238E27FC236}">
                <a16:creationId xmlns:a16="http://schemas.microsoft.com/office/drawing/2014/main" id="{ACDEEC3A-39B9-405B-AA3F-EC4030B27A6E}"/>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38915" name="Zástupný symbol čísla snímky 4">
            <a:extLst>
              <a:ext uri="{FF2B5EF4-FFF2-40B4-BE49-F238E27FC236}">
                <a16:creationId xmlns:a16="http://schemas.microsoft.com/office/drawing/2014/main" id="{54F621C1-361D-4807-B2F1-5F88FCD9938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80637497-9A32-496B-9BD5-0C35B32FA94C}" type="slidenum">
              <a:rPr lang="sk-SK" altLang="en-US" sz="1400" smtClean="0"/>
              <a:pPr>
                <a:spcBef>
                  <a:spcPct val="0"/>
                </a:spcBef>
                <a:buFontTx/>
                <a:buNone/>
              </a:pPr>
              <a:t>18</a:t>
            </a:fld>
            <a:endParaRPr lang="sk-SK" altLang="en-US" sz="1400"/>
          </a:p>
        </p:txBody>
      </p:sp>
      <p:sp>
        <p:nvSpPr>
          <p:cNvPr id="38916" name="Rectangle 2">
            <a:extLst>
              <a:ext uri="{FF2B5EF4-FFF2-40B4-BE49-F238E27FC236}">
                <a16:creationId xmlns:a16="http://schemas.microsoft.com/office/drawing/2014/main" id="{390E26B5-55F1-42DF-9531-952EE368FE50}"/>
              </a:ext>
            </a:extLst>
          </p:cNvPr>
          <p:cNvSpPr>
            <a:spLocks noGrp="1" noChangeArrowheads="1"/>
          </p:cNvSpPr>
          <p:nvPr>
            <p:ph type="title"/>
          </p:nvPr>
        </p:nvSpPr>
        <p:spPr>
          <a:xfrm>
            <a:off x="528638" y="350838"/>
            <a:ext cx="8086725" cy="685800"/>
          </a:xfrm>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3.4</a:t>
            </a:r>
            <a:r>
              <a:rPr lang="en-GB" altLang="en-US" sz="3200">
                <a:solidFill>
                  <a:srgbClr val="3D1FD3"/>
                </a:solidFill>
              </a:rPr>
              <a:t> </a:t>
            </a:r>
            <a:r>
              <a:rPr lang="sk-SK" altLang="en-US" sz="3200">
                <a:solidFill>
                  <a:srgbClr val="3D1FD3"/>
                </a:solidFill>
              </a:rPr>
              <a:t>Súvaha s klasifikáciou podľa druhu</a:t>
            </a:r>
            <a:endParaRPr lang="en-US" altLang="en-US" sz="3200">
              <a:solidFill>
                <a:srgbClr val="3D1FD3"/>
              </a:solidFill>
            </a:endParaRPr>
          </a:p>
        </p:txBody>
      </p:sp>
      <p:graphicFrame>
        <p:nvGraphicFramePr>
          <p:cNvPr id="38917" name="Object 5">
            <a:extLst>
              <a:ext uri="{FF2B5EF4-FFF2-40B4-BE49-F238E27FC236}">
                <a16:creationId xmlns:a16="http://schemas.microsoft.com/office/drawing/2014/main" id="{9339D20F-C30B-4B7E-A8AF-C6B02D782483}"/>
              </a:ext>
            </a:extLst>
          </p:cNvPr>
          <p:cNvGraphicFramePr>
            <a:graphicFrameLocks noChangeAspect="1"/>
          </p:cNvGraphicFramePr>
          <p:nvPr/>
        </p:nvGraphicFramePr>
        <p:xfrm>
          <a:off x="-906463" y="1828800"/>
          <a:ext cx="10925176" cy="3240088"/>
        </p:xfrm>
        <a:graphic>
          <a:graphicData uri="http://schemas.openxmlformats.org/presentationml/2006/ole">
            <mc:AlternateContent xmlns:mc="http://schemas.openxmlformats.org/markup-compatibility/2006">
              <mc:Choice xmlns:v="urn:schemas-microsoft-com:vml" Requires="v">
                <p:oleObj name="Dokument" r:id="rId3" imgW="5808952" imgH="1734614" progId="Word.Document.8">
                  <p:embed/>
                </p:oleObj>
              </mc:Choice>
              <mc:Fallback>
                <p:oleObj name="Dokument" r:id="rId3" imgW="5808952" imgH="1734614" progId="Word.Documen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6463" y="1828800"/>
                        <a:ext cx="10925176" cy="324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Zástupný symbol päty 4">
            <a:extLst>
              <a:ext uri="{FF2B5EF4-FFF2-40B4-BE49-F238E27FC236}">
                <a16:creationId xmlns:a16="http://schemas.microsoft.com/office/drawing/2014/main" id="{FEBF8206-C52A-4C43-B560-0A971F9E4EDC}"/>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40963" name="Zástupný symbol čísla snímky 5">
            <a:extLst>
              <a:ext uri="{FF2B5EF4-FFF2-40B4-BE49-F238E27FC236}">
                <a16:creationId xmlns:a16="http://schemas.microsoft.com/office/drawing/2014/main" id="{829BFAE8-9033-4388-BCB1-608A66FE173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7ABB9874-11E1-4CBC-9BF2-B6A5DF8CCC86}" type="slidenum">
              <a:rPr lang="sk-SK" altLang="en-US" sz="1400" smtClean="0"/>
              <a:pPr>
                <a:spcBef>
                  <a:spcPct val="0"/>
                </a:spcBef>
                <a:buFontTx/>
                <a:buNone/>
              </a:pPr>
              <a:t>19</a:t>
            </a:fld>
            <a:endParaRPr lang="sk-SK" altLang="en-US" sz="1400"/>
          </a:p>
        </p:txBody>
      </p:sp>
      <p:sp>
        <p:nvSpPr>
          <p:cNvPr id="40964" name="Rectangle 2">
            <a:extLst>
              <a:ext uri="{FF2B5EF4-FFF2-40B4-BE49-F238E27FC236}">
                <a16:creationId xmlns:a16="http://schemas.microsoft.com/office/drawing/2014/main" id="{9CCDB38A-DC89-4921-89F0-45188022D3CB}"/>
              </a:ext>
            </a:extLst>
          </p:cNvPr>
          <p:cNvSpPr>
            <a:spLocks noGrp="1" noChangeArrowheads="1"/>
          </p:cNvSpPr>
          <p:nvPr>
            <p:ph type="title"/>
          </p:nvPr>
        </p:nvSpPr>
        <p:spPr/>
        <p:txBody>
          <a:bodyPr/>
          <a:lstStyle/>
          <a:p>
            <a:pPr eaLnBrk="1" hangingPunct="1"/>
            <a:r>
              <a:rPr lang="sk-SK" altLang="en-US" sz="3200" b="1">
                <a:solidFill>
                  <a:srgbClr val="3D1FD3"/>
                </a:solidFill>
              </a:rPr>
              <a:t>Prezentácia výkazu ziskov a strát</a:t>
            </a:r>
          </a:p>
        </p:txBody>
      </p:sp>
      <p:sp>
        <p:nvSpPr>
          <p:cNvPr id="40965" name="Rectangle 3">
            <a:extLst>
              <a:ext uri="{FF2B5EF4-FFF2-40B4-BE49-F238E27FC236}">
                <a16:creationId xmlns:a16="http://schemas.microsoft.com/office/drawing/2014/main" id="{D54AF8BC-6C4A-4651-8F6A-E8DEE9E7D271}"/>
              </a:ext>
            </a:extLst>
          </p:cNvPr>
          <p:cNvSpPr>
            <a:spLocks noGrp="1" noChangeArrowheads="1"/>
          </p:cNvSpPr>
          <p:nvPr>
            <p:ph type="body" idx="1"/>
          </p:nvPr>
        </p:nvSpPr>
        <p:spPr>
          <a:xfrm>
            <a:off x="457200" y="1600200"/>
            <a:ext cx="8229600" cy="3916363"/>
          </a:xfrm>
        </p:spPr>
        <p:txBody>
          <a:bodyPr/>
          <a:lstStyle/>
          <a:p>
            <a:pPr eaLnBrk="1" hangingPunct="1"/>
            <a:r>
              <a:rPr lang="sk-SK" altLang="en-US" sz="2800" b="1"/>
              <a:t>Výkaz ziskov a strát</a:t>
            </a:r>
            <a:endParaRPr lang="en-US" altLang="en-US" sz="2800" b="1"/>
          </a:p>
          <a:p>
            <a:pPr lvl="1" eaLnBrk="1" hangingPunct="1"/>
            <a:r>
              <a:rPr lang="sk-SK" altLang="en-US" sz="2000" b="1"/>
              <a:t>Definícia   </a:t>
            </a:r>
            <a:r>
              <a:rPr lang="sk-SK" altLang="en-US" sz="2000"/>
              <a:t>Výkaz ziskov a strát vypovedá o výnosoch a nákladoch, ktoré vznikli počas účtovného obdobia a slúži na určenie výsledku hospodárenia. Výsledok hospodárenia je rozdiel výnosov a nákladov. Vyjadruje hodnotu vytvorenú podnikom počas účtovného obdobia</a:t>
            </a:r>
          </a:p>
          <a:p>
            <a:pPr lvl="1" eaLnBrk="1" hangingPunct="1"/>
            <a:r>
              <a:rPr lang="sk-SK" altLang="en-US" sz="2000" b="1"/>
              <a:t>Spôsoby prezentácie výkazu ziskov a strát   </a:t>
            </a:r>
            <a:r>
              <a:rPr lang="sk-SK" altLang="en-US" sz="2000"/>
              <a:t>Výkaz ziskov a strát možno prezentovať rôznymi spôsobmi, ktoré sa líšia </a:t>
            </a:r>
            <a:r>
              <a:rPr lang="sk-SK" altLang="en-US" sz="2000" b="1"/>
              <a:t>formátom zoznamu položiek</a:t>
            </a:r>
            <a:r>
              <a:rPr lang="sk-SK" altLang="en-US" sz="2000"/>
              <a:t> (horizontálny alebo vertikálny), </a:t>
            </a:r>
            <a:r>
              <a:rPr lang="sk-SK" altLang="en-US" sz="2000" b="1"/>
              <a:t>stupňom podrobností</a:t>
            </a:r>
            <a:r>
              <a:rPr lang="sk-SK" altLang="en-US" sz="2000"/>
              <a:t> (jednostupňové alebo viacstupňové usporiadanie) a </a:t>
            </a:r>
            <a:r>
              <a:rPr lang="sk-SK" altLang="en-US" sz="2000" b="1"/>
              <a:t>spôsobom klasifikácie nákladov </a:t>
            </a:r>
            <a:r>
              <a:rPr lang="sk-SK" altLang="en-US" sz="2000"/>
              <a:t>(podľa druhu alebo podľa funkcie)</a:t>
            </a:r>
            <a:endParaRPr lang="sk-SK" altLang="en-US" sz="2000"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Zástupný symbol päty 3">
            <a:extLst>
              <a:ext uri="{FF2B5EF4-FFF2-40B4-BE49-F238E27FC236}">
                <a16:creationId xmlns:a16="http://schemas.microsoft.com/office/drawing/2014/main" id="{F8DAC839-A443-4263-B28E-E665DBE7387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43011" name="Zástupný symbol čísla snímky 4">
            <a:extLst>
              <a:ext uri="{FF2B5EF4-FFF2-40B4-BE49-F238E27FC236}">
                <a16:creationId xmlns:a16="http://schemas.microsoft.com/office/drawing/2014/main" id="{2448C8CC-0304-4155-84F0-6B52A564B04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6F4D37C2-EA4D-4C00-BA75-A0FD70DC10EF}" type="slidenum">
              <a:rPr lang="sk-SK" altLang="en-US" sz="1400" smtClean="0"/>
              <a:pPr>
                <a:spcBef>
                  <a:spcPct val="0"/>
                </a:spcBef>
                <a:buFontTx/>
                <a:buNone/>
              </a:pPr>
              <a:t>20</a:t>
            </a:fld>
            <a:endParaRPr lang="sk-SK" altLang="en-US" sz="1400"/>
          </a:p>
        </p:txBody>
      </p:sp>
      <p:sp>
        <p:nvSpPr>
          <p:cNvPr id="43012" name="Rectangle 2">
            <a:extLst>
              <a:ext uri="{FF2B5EF4-FFF2-40B4-BE49-F238E27FC236}">
                <a16:creationId xmlns:a16="http://schemas.microsoft.com/office/drawing/2014/main" id="{754A31DC-729A-44AB-A9D4-0E9E99177277}"/>
              </a:ext>
            </a:extLst>
          </p:cNvPr>
          <p:cNvSpPr>
            <a:spLocks noGrp="1" noChangeArrowheads="1"/>
          </p:cNvSpPr>
          <p:nvPr>
            <p:ph type="title"/>
          </p:nvPr>
        </p:nvSpPr>
        <p:spPr>
          <a:xfrm>
            <a:off x="601663" y="350838"/>
            <a:ext cx="8085137" cy="533400"/>
          </a:xfrm>
        </p:spPr>
        <p:txBody>
          <a:bodyPr/>
          <a:lstStyle/>
          <a:p>
            <a:pPr eaLnBrk="1" hangingPunct="1"/>
            <a:r>
              <a:rPr lang="sk-SK" altLang="en-US" sz="3200" b="1">
                <a:solidFill>
                  <a:srgbClr val="3D1FD3"/>
                </a:solidFill>
              </a:rPr>
              <a:t>Obr.</a:t>
            </a:r>
            <a:r>
              <a:rPr lang="en-GB" altLang="en-US" sz="3200" b="1">
                <a:solidFill>
                  <a:srgbClr val="3D1FD3"/>
                </a:solidFill>
              </a:rPr>
              <a:t> 3.6</a:t>
            </a:r>
            <a:r>
              <a:rPr lang="en-GB" altLang="en-US" sz="3200">
                <a:solidFill>
                  <a:srgbClr val="3D1FD3"/>
                </a:solidFill>
              </a:rPr>
              <a:t> </a:t>
            </a:r>
            <a:r>
              <a:rPr lang="sk-SK" altLang="en-US" sz="3200">
                <a:solidFill>
                  <a:srgbClr val="3D1FD3"/>
                </a:solidFill>
              </a:rPr>
              <a:t>Prezentácia výkazu ziskov a strát</a:t>
            </a:r>
            <a:endParaRPr lang="en-US" altLang="en-US">
              <a:solidFill>
                <a:srgbClr val="3D1FD3"/>
              </a:solidFill>
            </a:endParaRPr>
          </a:p>
        </p:txBody>
      </p:sp>
      <p:sp>
        <p:nvSpPr>
          <p:cNvPr id="43013" name="AutoShape 36">
            <a:extLst>
              <a:ext uri="{FF2B5EF4-FFF2-40B4-BE49-F238E27FC236}">
                <a16:creationId xmlns:a16="http://schemas.microsoft.com/office/drawing/2014/main" id="{85E35026-CAB8-4609-AA37-7898AC8A339E}"/>
              </a:ext>
            </a:extLst>
          </p:cNvPr>
          <p:cNvSpPr>
            <a:spLocks noChangeAspect="1" noChangeArrowheads="1" noTextEdit="1"/>
          </p:cNvSpPr>
          <p:nvPr/>
        </p:nvSpPr>
        <p:spPr bwMode="auto">
          <a:xfrm>
            <a:off x="228600" y="1042988"/>
            <a:ext cx="86868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43014" name="Rectangle 38">
            <a:extLst>
              <a:ext uri="{FF2B5EF4-FFF2-40B4-BE49-F238E27FC236}">
                <a16:creationId xmlns:a16="http://schemas.microsoft.com/office/drawing/2014/main" id="{ABD1F8AB-EA61-4971-9DA4-659E4A555B5C}"/>
              </a:ext>
            </a:extLst>
          </p:cNvPr>
          <p:cNvSpPr>
            <a:spLocks noChangeArrowheads="1"/>
          </p:cNvSpPr>
          <p:nvPr/>
        </p:nvSpPr>
        <p:spPr bwMode="auto">
          <a:xfrm>
            <a:off x="231775" y="1052513"/>
            <a:ext cx="60325"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900">
                <a:solidFill>
                  <a:srgbClr val="000000"/>
                </a:solidFill>
              </a:rPr>
              <a:t> </a:t>
            </a:r>
            <a:endParaRPr lang="sk-SK" altLang="en-US" sz="1800"/>
          </a:p>
        </p:txBody>
      </p:sp>
      <p:sp>
        <p:nvSpPr>
          <p:cNvPr id="43015" name="Rectangle 39">
            <a:extLst>
              <a:ext uri="{FF2B5EF4-FFF2-40B4-BE49-F238E27FC236}">
                <a16:creationId xmlns:a16="http://schemas.microsoft.com/office/drawing/2014/main" id="{6066A0F1-A6EB-41E5-93C1-E07A3ECDD0A2}"/>
              </a:ext>
            </a:extLst>
          </p:cNvPr>
          <p:cNvSpPr>
            <a:spLocks noChangeArrowheads="1"/>
          </p:cNvSpPr>
          <p:nvPr/>
        </p:nvSpPr>
        <p:spPr bwMode="auto">
          <a:xfrm>
            <a:off x="2767013" y="1050925"/>
            <a:ext cx="3976687" cy="423863"/>
          </a:xfrm>
          <a:prstGeom prst="rect">
            <a:avLst/>
          </a:prstGeom>
          <a:solidFill>
            <a:srgbClr val="FFFFFF"/>
          </a:solidFill>
          <a:ln w="14288">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43016" name="Rectangle 40">
            <a:extLst>
              <a:ext uri="{FF2B5EF4-FFF2-40B4-BE49-F238E27FC236}">
                <a16:creationId xmlns:a16="http://schemas.microsoft.com/office/drawing/2014/main" id="{BC5C917C-722B-4335-A421-94A56F994260}"/>
              </a:ext>
            </a:extLst>
          </p:cNvPr>
          <p:cNvSpPr>
            <a:spLocks noChangeArrowheads="1"/>
          </p:cNvSpPr>
          <p:nvPr/>
        </p:nvSpPr>
        <p:spPr bwMode="auto">
          <a:xfrm>
            <a:off x="3273425" y="1139825"/>
            <a:ext cx="26939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prezentácia výkazu ziskov a strát</a:t>
            </a:r>
            <a:endParaRPr lang="sk-SK" altLang="en-US" sz="1800"/>
          </a:p>
        </p:txBody>
      </p:sp>
      <p:sp>
        <p:nvSpPr>
          <p:cNvPr id="43017" name="Rectangle 41">
            <a:extLst>
              <a:ext uri="{FF2B5EF4-FFF2-40B4-BE49-F238E27FC236}">
                <a16:creationId xmlns:a16="http://schemas.microsoft.com/office/drawing/2014/main" id="{567E5DC2-DD80-478B-9304-CABD4CA2971A}"/>
              </a:ext>
            </a:extLst>
          </p:cNvPr>
          <p:cNvSpPr>
            <a:spLocks noChangeArrowheads="1"/>
          </p:cNvSpPr>
          <p:nvPr/>
        </p:nvSpPr>
        <p:spPr bwMode="auto">
          <a:xfrm>
            <a:off x="6235700" y="1139825"/>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grpSp>
        <p:nvGrpSpPr>
          <p:cNvPr id="43018" name="Group 44">
            <a:extLst>
              <a:ext uri="{FF2B5EF4-FFF2-40B4-BE49-F238E27FC236}">
                <a16:creationId xmlns:a16="http://schemas.microsoft.com/office/drawing/2014/main" id="{001B7C84-F8F8-4EB7-8E90-A392407E2076}"/>
              </a:ext>
            </a:extLst>
          </p:cNvPr>
          <p:cNvGrpSpPr>
            <a:grpSpLocks/>
          </p:cNvGrpSpPr>
          <p:nvPr/>
        </p:nvGrpSpPr>
        <p:grpSpPr bwMode="auto">
          <a:xfrm>
            <a:off x="4638675" y="1479550"/>
            <a:ext cx="155575" cy="280988"/>
            <a:chOff x="2922" y="932"/>
            <a:chExt cx="98" cy="177"/>
          </a:xfrm>
        </p:grpSpPr>
        <p:sp>
          <p:nvSpPr>
            <p:cNvPr id="43081" name="Line 42">
              <a:extLst>
                <a:ext uri="{FF2B5EF4-FFF2-40B4-BE49-F238E27FC236}">
                  <a16:creationId xmlns:a16="http://schemas.microsoft.com/office/drawing/2014/main" id="{770E82F7-1B11-4E1E-BBED-D157B28F63CB}"/>
                </a:ext>
              </a:extLst>
            </p:cNvPr>
            <p:cNvSpPr>
              <a:spLocks noChangeShapeType="1"/>
            </p:cNvSpPr>
            <p:nvPr/>
          </p:nvSpPr>
          <p:spPr bwMode="auto">
            <a:xfrm>
              <a:off x="2970" y="932"/>
              <a:ext cx="1" cy="8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82" name="Freeform 43">
              <a:extLst>
                <a:ext uri="{FF2B5EF4-FFF2-40B4-BE49-F238E27FC236}">
                  <a16:creationId xmlns:a16="http://schemas.microsoft.com/office/drawing/2014/main" id="{F750328D-9C74-4B0D-BCEC-AF92C6D11FBA}"/>
                </a:ext>
              </a:extLst>
            </p:cNvPr>
            <p:cNvSpPr>
              <a:spLocks/>
            </p:cNvSpPr>
            <p:nvPr/>
          </p:nvSpPr>
          <p:spPr bwMode="auto">
            <a:xfrm>
              <a:off x="2922" y="1009"/>
              <a:ext cx="98" cy="100"/>
            </a:xfrm>
            <a:custGeom>
              <a:avLst/>
              <a:gdLst>
                <a:gd name="T0" fmla="*/ 0 w 98"/>
                <a:gd name="T1" fmla="*/ 0 h 100"/>
                <a:gd name="T2" fmla="*/ 48 w 98"/>
                <a:gd name="T3" fmla="*/ 100 h 100"/>
                <a:gd name="T4" fmla="*/ 98 w 98"/>
                <a:gd name="T5" fmla="*/ 0 h 100"/>
                <a:gd name="T6" fmla="*/ 0 w 98"/>
                <a:gd name="T7" fmla="*/ 0 h 1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 h="100">
                  <a:moveTo>
                    <a:pt x="0" y="0"/>
                  </a:moveTo>
                  <a:lnTo>
                    <a:pt x="48" y="100"/>
                  </a:lnTo>
                  <a:lnTo>
                    <a:pt x="9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43019" name="Freeform 45">
            <a:extLst>
              <a:ext uri="{FF2B5EF4-FFF2-40B4-BE49-F238E27FC236}">
                <a16:creationId xmlns:a16="http://schemas.microsoft.com/office/drawing/2014/main" id="{C6E84921-EA51-43FA-B426-271044ECCF5D}"/>
              </a:ext>
            </a:extLst>
          </p:cNvPr>
          <p:cNvSpPr>
            <a:spLocks/>
          </p:cNvSpPr>
          <p:nvPr/>
        </p:nvSpPr>
        <p:spPr bwMode="auto">
          <a:xfrm>
            <a:off x="3890963" y="1751013"/>
            <a:ext cx="1660525" cy="558800"/>
          </a:xfrm>
          <a:custGeom>
            <a:avLst/>
            <a:gdLst>
              <a:gd name="T0" fmla="*/ 2147483646 w 1046"/>
              <a:gd name="T1" fmla="*/ 0 h 352"/>
              <a:gd name="T2" fmla="*/ 0 w 1046"/>
              <a:gd name="T3" fmla="*/ 2147483646 h 352"/>
              <a:gd name="T4" fmla="*/ 0 w 1046"/>
              <a:gd name="T5" fmla="*/ 2147483646 h 352"/>
              <a:gd name="T6" fmla="*/ 2147483646 w 1046"/>
              <a:gd name="T7" fmla="*/ 2147483646 h 352"/>
              <a:gd name="T8" fmla="*/ 2147483646 w 1046"/>
              <a:gd name="T9" fmla="*/ 2147483646 h 352"/>
              <a:gd name="T10" fmla="*/ 2147483646 w 1046"/>
              <a:gd name="T11" fmla="*/ 2147483646 h 352"/>
              <a:gd name="T12" fmla="*/ 2147483646 w 1046"/>
              <a:gd name="T13" fmla="*/ 2147483646 h 352"/>
              <a:gd name="T14" fmla="*/ 2147483646 w 1046"/>
              <a:gd name="T15" fmla="*/ 0 h 352"/>
              <a:gd name="T16" fmla="*/ 2147483646 w 1046"/>
              <a:gd name="T17" fmla="*/ 0 h 3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46" h="352">
                <a:moveTo>
                  <a:pt x="104" y="0"/>
                </a:moveTo>
                <a:lnTo>
                  <a:pt x="0" y="103"/>
                </a:lnTo>
                <a:lnTo>
                  <a:pt x="0" y="249"/>
                </a:lnTo>
                <a:lnTo>
                  <a:pt x="104" y="352"/>
                </a:lnTo>
                <a:lnTo>
                  <a:pt x="943" y="352"/>
                </a:lnTo>
                <a:lnTo>
                  <a:pt x="1046" y="249"/>
                </a:lnTo>
                <a:lnTo>
                  <a:pt x="1046" y="103"/>
                </a:lnTo>
                <a:lnTo>
                  <a:pt x="943" y="0"/>
                </a:lnTo>
                <a:lnTo>
                  <a:pt x="104" y="0"/>
                </a:lnTo>
                <a:close/>
              </a:path>
            </a:pathLst>
          </a:custGeom>
          <a:solidFill>
            <a:srgbClr val="FFFFFF"/>
          </a:solidFill>
          <a:ln w="14288">
            <a:solidFill>
              <a:srgbClr val="000000"/>
            </a:solidFill>
            <a:prstDash val="solid"/>
            <a:round/>
            <a:headEnd/>
            <a:tailEnd/>
          </a:ln>
        </p:spPr>
        <p:txBody>
          <a:bodyPr/>
          <a:lstStyle/>
          <a:p>
            <a:endParaRPr lang="sk-SK"/>
          </a:p>
        </p:txBody>
      </p:sp>
      <p:sp>
        <p:nvSpPr>
          <p:cNvPr id="43020" name="Rectangle 46">
            <a:extLst>
              <a:ext uri="{FF2B5EF4-FFF2-40B4-BE49-F238E27FC236}">
                <a16:creationId xmlns:a16="http://schemas.microsoft.com/office/drawing/2014/main" id="{E594273B-51C9-4A71-B8CF-45148F8F7637}"/>
              </a:ext>
            </a:extLst>
          </p:cNvPr>
          <p:cNvSpPr>
            <a:spLocks noChangeArrowheads="1"/>
          </p:cNvSpPr>
          <p:nvPr/>
        </p:nvSpPr>
        <p:spPr bwMode="auto">
          <a:xfrm>
            <a:off x="4430713" y="1897063"/>
            <a:ext cx="5445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formát</a:t>
            </a:r>
            <a:endParaRPr lang="sk-SK" altLang="en-US" sz="1800"/>
          </a:p>
        </p:txBody>
      </p:sp>
      <p:sp>
        <p:nvSpPr>
          <p:cNvPr id="43021" name="Rectangle 47">
            <a:extLst>
              <a:ext uri="{FF2B5EF4-FFF2-40B4-BE49-F238E27FC236}">
                <a16:creationId xmlns:a16="http://schemas.microsoft.com/office/drawing/2014/main" id="{7707982B-E7DC-49F1-8BC0-E2B7629CAAEA}"/>
              </a:ext>
            </a:extLst>
          </p:cNvPr>
          <p:cNvSpPr>
            <a:spLocks noChangeArrowheads="1"/>
          </p:cNvSpPr>
          <p:nvPr/>
        </p:nvSpPr>
        <p:spPr bwMode="auto">
          <a:xfrm>
            <a:off x="5008563" y="1897063"/>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22" name="Oval 48">
            <a:extLst>
              <a:ext uri="{FF2B5EF4-FFF2-40B4-BE49-F238E27FC236}">
                <a16:creationId xmlns:a16="http://schemas.microsoft.com/office/drawing/2014/main" id="{FC27237D-B818-42E2-8568-AACB56F2850E}"/>
              </a:ext>
            </a:extLst>
          </p:cNvPr>
          <p:cNvSpPr>
            <a:spLocks noChangeArrowheads="1"/>
          </p:cNvSpPr>
          <p:nvPr/>
        </p:nvSpPr>
        <p:spPr bwMode="auto">
          <a:xfrm>
            <a:off x="1538288" y="4140200"/>
            <a:ext cx="2327275" cy="842963"/>
          </a:xfrm>
          <a:prstGeom prst="ellipse">
            <a:avLst/>
          </a:prstGeom>
          <a:solidFill>
            <a:srgbClr val="FFFFFF"/>
          </a:solidFill>
          <a:ln w="1428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43023" name="Rectangle 49">
            <a:extLst>
              <a:ext uri="{FF2B5EF4-FFF2-40B4-BE49-F238E27FC236}">
                <a16:creationId xmlns:a16="http://schemas.microsoft.com/office/drawing/2014/main" id="{F3772336-A442-48F1-98BF-70BC7AF2808B}"/>
              </a:ext>
            </a:extLst>
          </p:cNvPr>
          <p:cNvSpPr>
            <a:spLocks noChangeArrowheads="1"/>
          </p:cNvSpPr>
          <p:nvPr/>
        </p:nvSpPr>
        <p:spPr bwMode="auto">
          <a:xfrm>
            <a:off x="2262188" y="4308475"/>
            <a:ext cx="9413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a:solidFill>
                  <a:srgbClr val="000000"/>
                </a:solidFill>
              </a:rPr>
              <a:t>klasifikácia</a:t>
            </a:r>
          </a:p>
          <a:p>
            <a:pPr algn="ctr" eaLnBrk="1" hangingPunct="1">
              <a:spcBef>
                <a:spcPct val="0"/>
              </a:spcBef>
              <a:buFontTx/>
              <a:buNone/>
            </a:pPr>
            <a:r>
              <a:rPr lang="sk-SK" altLang="en-US" sz="1600">
                <a:solidFill>
                  <a:srgbClr val="000000"/>
                </a:solidFill>
              </a:rPr>
              <a:t>nákladov</a:t>
            </a:r>
            <a:endParaRPr lang="sk-SK" altLang="en-US" sz="1800"/>
          </a:p>
        </p:txBody>
      </p:sp>
      <p:sp>
        <p:nvSpPr>
          <p:cNvPr id="43024" name="Freeform 52">
            <a:extLst>
              <a:ext uri="{FF2B5EF4-FFF2-40B4-BE49-F238E27FC236}">
                <a16:creationId xmlns:a16="http://schemas.microsoft.com/office/drawing/2014/main" id="{91A169E6-5356-482A-B4B4-88C7E8224F8D}"/>
              </a:ext>
            </a:extLst>
          </p:cNvPr>
          <p:cNvSpPr>
            <a:spLocks/>
          </p:cNvSpPr>
          <p:nvPr/>
        </p:nvSpPr>
        <p:spPr bwMode="auto">
          <a:xfrm>
            <a:off x="1900238" y="2454275"/>
            <a:ext cx="1658937" cy="842963"/>
          </a:xfrm>
          <a:custGeom>
            <a:avLst/>
            <a:gdLst>
              <a:gd name="T0" fmla="*/ 2147483646 w 1045"/>
              <a:gd name="T1" fmla="*/ 0 h 531"/>
              <a:gd name="T2" fmla="*/ 2147483646 w 1045"/>
              <a:gd name="T3" fmla="*/ 2147483646 h 531"/>
              <a:gd name="T4" fmla="*/ 2147483646 w 1045"/>
              <a:gd name="T5" fmla="*/ 2147483646 h 531"/>
              <a:gd name="T6" fmla="*/ 2147483646 w 1045"/>
              <a:gd name="T7" fmla="*/ 2147483646 h 531"/>
              <a:gd name="T8" fmla="*/ 2147483646 w 1045"/>
              <a:gd name="T9" fmla="*/ 2147483646 h 531"/>
              <a:gd name="T10" fmla="*/ 2147483646 w 1045"/>
              <a:gd name="T11" fmla="*/ 2147483646 h 531"/>
              <a:gd name="T12" fmla="*/ 2147483646 w 1045"/>
              <a:gd name="T13" fmla="*/ 2147483646 h 531"/>
              <a:gd name="T14" fmla="*/ 2147483646 w 1045"/>
              <a:gd name="T15" fmla="*/ 2147483646 h 531"/>
              <a:gd name="T16" fmla="*/ 0 w 1045"/>
              <a:gd name="T17" fmla="*/ 2147483646 h 531"/>
              <a:gd name="T18" fmla="*/ 0 w 1045"/>
              <a:gd name="T19" fmla="*/ 2147483646 h 531"/>
              <a:gd name="T20" fmla="*/ 2147483646 w 1045"/>
              <a:gd name="T21" fmla="*/ 2147483646 h 531"/>
              <a:gd name="T22" fmla="*/ 2147483646 w 1045"/>
              <a:gd name="T23" fmla="*/ 2147483646 h 531"/>
              <a:gd name="T24" fmla="*/ 2147483646 w 1045"/>
              <a:gd name="T25" fmla="*/ 2147483646 h 531"/>
              <a:gd name="T26" fmla="*/ 2147483646 w 1045"/>
              <a:gd name="T27" fmla="*/ 2147483646 h 531"/>
              <a:gd name="T28" fmla="*/ 2147483646 w 1045"/>
              <a:gd name="T29" fmla="*/ 2147483646 h 531"/>
              <a:gd name="T30" fmla="*/ 2147483646 w 1045"/>
              <a:gd name="T31" fmla="*/ 2147483646 h 531"/>
              <a:gd name="T32" fmla="*/ 2147483646 w 1045"/>
              <a:gd name="T33" fmla="*/ 2147483646 h 531"/>
              <a:gd name="T34" fmla="*/ 2147483646 w 1045"/>
              <a:gd name="T35" fmla="*/ 2147483646 h 531"/>
              <a:gd name="T36" fmla="*/ 2147483646 w 1045"/>
              <a:gd name="T37" fmla="*/ 2147483646 h 531"/>
              <a:gd name="T38" fmla="*/ 2147483646 w 1045"/>
              <a:gd name="T39" fmla="*/ 2147483646 h 531"/>
              <a:gd name="T40" fmla="*/ 2147483646 w 1045"/>
              <a:gd name="T41" fmla="*/ 2147483646 h 531"/>
              <a:gd name="T42" fmla="*/ 2147483646 w 1045"/>
              <a:gd name="T43" fmla="*/ 2147483646 h 531"/>
              <a:gd name="T44" fmla="*/ 2147483646 w 1045"/>
              <a:gd name="T45" fmla="*/ 2147483646 h 531"/>
              <a:gd name="T46" fmla="*/ 2147483646 w 1045"/>
              <a:gd name="T47" fmla="*/ 2147483646 h 531"/>
              <a:gd name="T48" fmla="*/ 2147483646 w 1045"/>
              <a:gd name="T49" fmla="*/ 2147483646 h 531"/>
              <a:gd name="T50" fmla="*/ 2147483646 w 1045"/>
              <a:gd name="T51" fmla="*/ 2147483646 h 531"/>
              <a:gd name="T52" fmla="*/ 2147483646 w 1045"/>
              <a:gd name="T53" fmla="*/ 2147483646 h 531"/>
              <a:gd name="T54" fmla="*/ 2147483646 w 1045"/>
              <a:gd name="T55" fmla="*/ 2147483646 h 531"/>
              <a:gd name="T56" fmla="*/ 2147483646 w 1045"/>
              <a:gd name="T57" fmla="*/ 2147483646 h 531"/>
              <a:gd name="T58" fmla="*/ 2147483646 w 1045"/>
              <a:gd name="T59" fmla="*/ 2147483646 h 531"/>
              <a:gd name="T60" fmla="*/ 2147483646 w 1045"/>
              <a:gd name="T61" fmla="*/ 2147483646 h 531"/>
              <a:gd name="T62" fmla="*/ 2147483646 w 1045"/>
              <a:gd name="T63" fmla="*/ 2147483646 h 531"/>
              <a:gd name="T64" fmla="*/ 2147483646 w 1045"/>
              <a:gd name="T65" fmla="*/ 2147483646 h 531"/>
              <a:gd name="T66" fmla="*/ 2147483646 w 1045"/>
              <a:gd name="T67" fmla="*/ 2147483646 h 531"/>
              <a:gd name="T68" fmla="*/ 2147483646 w 1045"/>
              <a:gd name="T69" fmla="*/ 2147483646 h 531"/>
              <a:gd name="T70" fmla="*/ 2147483646 w 1045"/>
              <a:gd name="T71" fmla="*/ 0 h 531"/>
              <a:gd name="T72" fmla="*/ 2147483646 w 1045"/>
              <a:gd name="T73" fmla="*/ 0 h 53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45" h="531">
                <a:moveTo>
                  <a:pt x="88" y="0"/>
                </a:moveTo>
                <a:lnTo>
                  <a:pt x="70" y="1"/>
                </a:lnTo>
                <a:lnTo>
                  <a:pt x="53" y="7"/>
                </a:lnTo>
                <a:lnTo>
                  <a:pt x="39" y="15"/>
                </a:lnTo>
                <a:lnTo>
                  <a:pt x="26" y="26"/>
                </a:lnTo>
                <a:lnTo>
                  <a:pt x="15" y="39"/>
                </a:lnTo>
                <a:lnTo>
                  <a:pt x="7" y="53"/>
                </a:lnTo>
                <a:lnTo>
                  <a:pt x="1" y="70"/>
                </a:lnTo>
                <a:lnTo>
                  <a:pt x="0" y="88"/>
                </a:lnTo>
                <a:lnTo>
                  <a:pt x="0" y="443"/>
                </a:lnTo>
                <a:lnTo>
                  <a:pt x="1" y="461"/>
                </a:lnTo>
                <a:lnTo>
                  <a:pt x="7" y="478"/>
                </a:lnTo>
                <a:lnTo>
                  <a:pt x="15" y="491"/>
                </a:lnTo>
                <a:lnTo>
                  <a:pt x="26" y="505"/>
                </a:lnTo>
                <a:lnTo>
                  <a:pt x="39" y="516"/>
                </a:lnTo>
                <a:lnTo>
                  <a:pt x="53" y="523"/>
                </a:lnTo>
                <a:lnTo>
                  <a:pt x="70" y="529"/>
                </a:lnTo>
                <a:lnTo>
                  <a:pt x="88" y="531"/>
                </a:lnTo>
                <a:lnTo>
                  <a:pt x="957" y="531"/>
                </a:lnTo>
                <a:lnTo>
                  <a:pt x="975" y="529"/>
                </a:lnTo>
                <a:lnTo>
                  <a:pt x="992" y="523"/>
                </a:lnTo>
                <a:lnTo>
                  <a:pt x="1006" y="516"/>
                </a:lnTo>
                <a:lnTo>
                  <a:pt x="1019" y="505"/>
                </a:lnTo>
                <a:lnTo>
                  <a:pt x="1030" y="491"/>
                </a:lnTo>
                <a:lnTo>
                  <a:pt x="1037" y="478"/>
                </a:lnTo>
                <a:lnTo>
                  <a:pt x="1044" y="461"/>
                </a:lnTo>
                <a:lnTo>
                  <a:pt x="1045" y="443"/>
                </a:lnTo>
                <a:lnTo>
                  <a:pt x="1045" y="88"/>
                </a:lnTo>
                <a:lnTo>
                  <a:pt x="1044" y="70"/>
                </a:lnTo>
                <a:lnTo>
                  <a:pt x="1037" y="53"/>
                </a:lnTo>
                <a:lnTo>
                  <a:pt x="1030" y="39"/>
                </a:lnTo>
                <a:lnTo>
                  <a:pt x="1019" y="26"/>
                </a:lnTo>
                <a:lnTo>
                  <a:pt x="1006" y="15"/>
                </a:lnTo>
                <a:lnTo>
                  <a:pt x="992" y="7"/>
                </a:lnTo>
                <a:lnTo>
                  <a:pt x="975" y="1"/>
                </a:lnTo>
                <a:lnTo>
                  <a:pt x="957" y="0"/>
                </a:lnTo>
                <a:lnTo>
                  <a:pt x="88" y="0"/>
                </a:lnTo>
                <a:close/>
              </a:path>
            </a:pathLst>
          </a:custGeom>
          <a:solidFill>
            <a:srgbClr val="FFFFFF"/>
          </a:solidFill>
          <a:ln w="14288">
            <a:solidFill>
              <a:srgbClr val="000000"/>
            </a:solidFill>
            <a:prstDash val="solid"/>
            <a:round/>
            <a:headEnd/>
            <a:tailEnd/>
          </a:ln>
        </p:spPr>
        <p:txBody>
          <a:bodyPr/>
          <a:lstStyle/>
          <a:p>
            <a:endParaRPr lang="sk-SK"/>
          </a:p>
        </p:txBody>
      </p:sp>
      <p:sp>
        <p:nvSpPr>
          <p:cNvPr id="43025" name="Rectangle 53">
            <a:extLst>
              <a:ext uri="{FF2B5EF4-FFF2-40B4-BE49-F238E27FC236}">
                <a16:creationId xmlns:a16="http://schemas.microsoft.com/office/drawing/2014/main" id="{42D3730C-5155-40CD-8E29-17E7238DED70}"/>
              </a:ext>
            </a:extLst>
          </p:cNvPr>
          <p:cNvSpPr>
            <a:spLocks noChangeArrowheads="1"/>
          </p:cNvSpPr>
          <p:nvPr/>
        </p:nvSpPr>
        <p:spPr bwMode="auto">
          <a:xfrm>
            <a:off x="2195513" y="2636838"/>
            <a:ext cx="103028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a:solidFill>
                  <a:srgbClr val="000000"/>
                </a:solidFill>
              </a:rPr>
              <a:t>horizontálny</a:t>
            </a:r>
          </a:p>
          <a:p>
            <a:pPr algn="ctr" eaLnBrk="1" hangingPunct="1">
              <a:spcBef>
                <a:spcPct val="0"/>
              </a:spcBef>
              <a:buFontTx/>
              <a:buNone/>
            </a:pPr>
            <a:r>
              <a:rPr lang="sk-SK" altLang="en-US" sz="1600">
                <a:solidFill>
                  <a:srgbClr val="000000"/>
                </a:solidFill>
              </a:rPr>
              <a:t>(zriedkavo)</a:t>
            </a:r>
            <a:endParaRPr lang="sk-SK" altLang="en-US" sz="1800"/>
          </a:p>
        </p:txBody>
      </p:sp>
      <p:sp>
        <p:nvSpPr>
          <p:cNvPr id="43026" name="Rectangle 54">
            <a:extLst>
              <a:ext uri="{FF2B5EF4-FFF2-40B4-BE49-F238E27FC236}">
                <a16:creationId xmlns:a16="http://schemas.microsoft.com/office/drawing/2014/main" id="{365FF119-B8ED-4021-8AC1-DBFA4E496937}"/>
              </a:ext>
            </a:extLst>
          </p:cNvPr>
          <p:cNvSpPr>
            <a:spLocks noChangeArrowheads="1"/>
          </p:cNvSpPr>
          <p:nvPr/>
        </p:nvSpPr>
        <p:spPr bwMode="auto">
          <a:xfrm>
            <a:off x="3373438" y="2571750"/>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27" name="Rectangle 56">
            <a:extLst>
              <a:ext uri="{FF2B5EF4-FFF2-40B4-BE49-F238E27FC236}">
                <a16:creationId xmlns:a16="http://schemas.microsoft.com/office/drawing/2014/main" id="{E6C154CC-40F2-4CC6-892B-9B9692972D90}"/>
              </a:ext>
            </a:extLst>
          </p:cNvPr>
          <p:cNvSpPr>
            <a:spLocks noChangeArrowheads="1"/>
          </p:cNvSpPr>
          <p:nvPr/>
        </p:nvSpPr>
        <p:spPr bwMode="auto">
          <a:xfrm>
            <a:off x="3182938" y="2808288"/>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28" name="Freeform 57">
            <a:extLst>
              <a:ext uri="{FF2B5EF4-FFF2-40B4-BE49-F238E27FC236}">
                <a16:creationId xmlns:a16="http://schemas.microsoft.com/office/drawing/2014/main" id="{3A23C675-6CE6-49E3-915D-DC63D4EF36A0}"/>
              </a:ext>
            </a:extLst>
          </p:cNvPr>
          <p:cNvSpPr>
            <a:spLocks/>
          </p:cNvSpPr>
          <p:nvPr/>
        </p:nvSpPr>
        <p:spPr bwMode="auto">
          <a:xfrm>
            <a:off x="5883275" y="2454275"/>
            <a:ext cx="1657350" cy="773113"/>
          </a:xfrm>
          <a:custGeom>
            <a:avLst/>
            <a:gdLst>
              <a:gd name="T0" fmla="*/ 2147483646 w 1044"/>
              <a:gd name="T1" fmla="*/ 0 h 487"/>
              <a:gd name="T2" fmla="*/ 2147483646 w 1044"/>
              <a:gd name="T3" fmla="*/ 2147483646 h 487"/>
              <a:gd name="T4" fmla="*/ 2147483646 w 1044"/>
              <a:gd name="T5" fmla="*/ 2147483646 h 487"/>
              <a:gd name="T6" fmla="*/ 2147483646 w 1044"/>
              <a:gd name="T7" fmla="*/ 2147483646 h 487"/>
              <a:gd name="T8" fmla="*/ 2147483646 w 1044"/>
              <a:gd name="T9" fmla="*/ 2147483646 h 487"/>
              <a:gd name="T10" fmla="*/ 2147483646 w 1044"/>
              <a:gd name="T11" fmla="*/ 2147483646 h 487"/>
              <a:gd name="T12" fmla="*/ 2147483646 w 1044"/>
              <a:gd name="T13" fmla="*/ 2147483646 h 487"/>
              <a:gd name="T14" fmla="*/ 2147483646 w 1044"/>
              <a:gd name="T15" fmla="*/ 2147483646 h 487"/>
              <a:gd name="T16" fmla="*/ 0 w 1044"/>
              <a:gd name="T17" fmla="*/ 2147483646 h 487"/>
              <a:gd name="T18" fmla="*/ 0 w 1044"/>
              <a:gd name="T19" fmla="*/ 2147483646 h 487"/>
              <a:gd name="T20" fmla="*/ 2147483646 w 1044"/>
              <a:gd name="T21" fmla="*/ 2147483646 h 487"/>
              <a:gd name="T22" fmla="*/ 2147483646 w 1044"/>
              <a:gd name="T23" fmla="*/ 2147483646 h 487"/>
              <a:gd name="T24" fmla="*/ 2147483646 w 1044"/>
              <a:gd name="T25" fmla="*/ 2147483646 h 487"/>
              <a:gd name="T26" fmla="*/ 2147483646 w 1044"/>
              <a:gd name="T27" fmla="*/ 2147483646 h 487"/>
              <a:gd name="T28" fmla="*/ 2147483646 w 1044"/>
              <a:gd name="T29" fmla="*/ 2147483646 h 487"/>
              <a:gd name="T30" fmla="*/ 2147483646 w 1044"/>
              <a:gd name="T31" fmla="*/ 2147483646 h 487"/>
              <a:gd name="T32" fmla="*/ 2147483646 w 1044"/>
              <a:gd name="T33" fmla="*/ 2147483646 h 487"/>
              <a:gd name="T34" fmla="*/ 2147483646 w 1044"/>
              <a:gd name="T35" fmla="*/ 2147483646 h 487"/>
              <a:gd name="T36" fmla="*/ 2147483646 w 1044"/>
              <a:gd name="T37" fmla="*/ 2147483646 h 487"/>
              <a:gd name="T38" fmla="*/ 2147483646 w 1044"/>
              <a:gd name="T39" fmla="*/ 2147483646 h 487"/>
              <a:gd name="T40" fmla="*/ 2147483646 w 1044"/>
              <a:gd name="T41" fmla="*/ 2147483646 h 487"/>
              <a:gd name="T42" fmla="*/ 2147483646 w 1044"/>
              <a:gd name="T43" fmla="*/ 2147483646 h 487"/>
              <a:gd name="T44" fmla="*/ 2147483646 w 1044"/>
              <a:gd name="T45" fmla="*/ 2147483646 h 487"/>
              <a:gd name="T46" fmla="*/ 2147483646 w 1044"/>
              <a:gd name="T47" fmla="*/ 2147483646 h 487"/>
              <a:gd name="T48" fmla="*/ 2147483646 w 1044"/>
              <a:gd name="T49" fmla="*/ 2147483646 h 487"/>
              <a:gd name="T50" fmla="*/ 2147483646 w 1044"/>
              <a:gd name="T51" fmla="*/ 2147483646 h 487"/>
              <a:gd name="T52" fmla="*/ 2147483646 w 1044"/>
              <a:gd name="T53" fmla="*/ 2147483646 h 487"/>
              <a:gd name="T54" fmla="*/ 2147483646 w 1044"/>
              <a:gd name="T55" fmla="*/ 2147483646 h 487"/>
              <a:gd name="T56" fmla="*/ 2147483646 w 1044"/>
              <a:gd name="T57" fmla="*/ 2147483646 h 487"/>
              <a:gd name="T58" fmla="*/ 2147483646 w 1044"/>
              <a:gd name="T59" fmla="*/ 2147483646 h 487"/>
              <a:gd name="T60" fmla="*/ 2147483646 w 1044"/>
              <a:gd name="T61" fmla="*/ 2147483646 h 487"/>
              <a:gd name="T62" fmla="*/ 2147483646 w 1044"/>
              <a:gd name="T63" fmla="*/ 2147483646 h 487"/>
              <a:gd name="T64" fmla="*/ 2147483646 w 1044"/>
              <a:gd name="T65" fmla="*/ 2147483646 h 487"/>
              <a:gd name="T66" fmla="*/ 2147483646 w 1044"/>
              <a:gd name="T67" fmla="*/ 2147483646 h 487"/>
              <a:gd name="T68" fmla="*/ 2147483646 w 1044"/>
              <a:gd name="T69" fmla="*/ 2147483646 h 487"/>
              <a:gd name="T70" fmla="*/ 2147483646 w 1044"/>
              <a:gd name="T71" fmla="*/ 0 h 487"/>
              <a:gd name="T72" fmla="*/ 2147483646 w 1044"/>
              <a:gd name="T73" fmla="*/ 0 h 48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44" h="487">
                <a:moveTo>
                  <a:pt x="80" y="0"/>
                </a:moveTo>
                <a:lnTo>
                  <a:pt x="64" y="1"/>
                </a:lnTo>
                <a:lnTo>
                  <a:pt x="50" y="6"/>
                </a:lnTo>
                <a:lnTo>
                  <a:pt x="36" y="14"/>
                </a:lnTo>
                <a:lnTo>
                  <a:pt x="24" y="24"/>
                </a:lnTo>
                <a:lnTo>
                  <a:pt x="14" y="36"/>
                </a:lnTo>
                <a:lnTo>
                  <a:pt x="6" y="50"/>
                </a:lnTo>
                <a:lnTo>
                  <a:pt x="2" y="65"/>
                </a:lnTo>
                <a:lnTo>
                  <a:pt x="0" y="82"/>
                </a:lnTo>
                <a:lnTo>
                  <a:pt x="0" y="405"/>
                </a:lnTo>
                <a:lnTo>
                  <a:pt x="2" y="422"/>
                </a:lnTo>
                <a:lnTo>
                  <a:pt x="6" y="437"/>
                </a:lnTo>
                <a:lnTo>
                  <a:pt x="14" y="450"/>
                </a:lnTo>
                <a:lnTo>
                  <a:pt x="24" y="462"/>
                </a:lnTo>
                <a:lnTo>
                  <a:pt x="36" y="473"/>
                </a:lnTo>
                <a:lnTo>
                  <a:pt x="50" y="481"/>
                </a:lnTo>
                <a:lnTo>
                  <a:pt x="64" y="485"/>
                </a:lnTo>
                <a:lnTo>
                  <a:pt x="80" y="487"/>
                </a:lnTo>
                <a:lnTo>
                  <a:pt x="963" y="487"/>
                </a:lnTo>
                <a:lnTo>
                  <a:pt x="980" y="485"/>
                </a:lnTo>
                <a:lnTo>
                  <a:pt x="995" y="481"/>
                </a:lnTo>
                <a:lnTo>
                  <a:pt x="1009" y="473"/>
                </a:lnTo>
                <a:lnTo>
                  <a:pt x="1019" y="462"/>
                </a:lnTo>
                <a:lnTo>
                  <a:pt x="1030" y="450"/>
                </a:lnTo>
                <a:lnTo>
                  <a:pt x="1038" y="437"/>
                </a:lnTo>
                <a:lnTo>
                  <a:pt x="1042" y="422"/>
                </a:lnTo>
                <a:lnTo>
                  <a:pt x="1044" y="405"/>
                </a:lnTo>
                <a:lnTo>
                  <a:pt x="1044" y="82"/>
                </a:lnTo>
                <a:lnTo>
                  <a:pt x="1042" y="65"/>
                </a:lnTo>
                <a:lnTo>
                  <a:pt x="1038" y="50"/>
                </a:lnTo>
                <a:lnTo>
                  <a:pt x="1030" y="36"/>
                </a:lnTo>
                <a:lnTo>
                  <a:pt x="1019" y="24"/>
                </a:lnTo>
                <a:lnTo>
                  <a:pt x="1009" y="14"/>
                </a:lnTo>
                <a:lnTo>
                  <a:pt x="995" y="6"/>
                </a:lnTo>
                <a:lnTo>
                  <a:pt x="980" y="1"/>
                </a:lnTo>
                <a:lnTo>
                  <a:pt x="963" y="0"/>
                </a:lnTo>
                <a:lnTo>
                  <a:pt x="80" y="0"/>
                </a:lnTo>
                <a:close/>
              </a:path>
            </a:pathLst>
          </a:custGeom>
          <a:solidFill>
            <a:srgbClr val="FFFFFF"/>
          </a:solidFill>
          <a:ln w="14288">
            <a:solidFill>
              <a:srgbClr val="000000"/>
            </a:solidFill>
            <a:prstDash val="solid"/>
            <a:round/>
            <a:headEnd/>
            <a:tailEnd/>
          </a:ln>
        </p:spPr>
        <p:txBody>
          <a:bodyPr/>
          <a:lstStyle/>
          <a:p>
            <a:endParaRPr lang="sk-SK"/>
          </a:p>
        </p:txBody>
      </p:sp>
      <p:sp>
        <p:nvSpPr>
          <p:cNvPr id="43029" name="Rectangle 58">
            <a:extLst>
              <a:ext uri="{FF2B5EF4-FFF2-40B4-BE49-F238E27FC236}">
                <a16:creationId xmlns:a16="http://schemas.microsoft.com/office/drawing/2014/main" id="{F0CC6D58-3EA9-4CA5-9BAB-794D9958C524}"/>
              </a:ext>
            </a:extLst>
          </p:cNvPr>
          <p:cNvSpPr>
            <a:spLocks noChangeArrowheads="1"/>
          </p:cNvSpPr>
          <p:nvPr/>
        </p:nvSpPr>
        <p:spPr bwMode="auto">
          <a:xfrm>
            <a:off x="6372225" y="2679700"/>
            <a:ext cx="827088"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vertikálny</a:t>
            </a:r>
            <a:endParaRPr lang="sk-SK" altLang="en-US" sz="1800"/>
          </a:p>
        </p:txBody>
      </p:sp>
      <p:sp>
        <p:nvSpPr>
          <p:cNvPr id="43030" name="Rectangle 59">
            <a:extLst>
              <a:ext uri="{FF2B5EF4-FFF2-40B4-BE49-F238E27FC236}">
                <a16:creationId xmlns:a16="http://schemas.microsoft.com/office/drawing/2014/main" id="{BE3841FA-5858-4858-9106-3C55C45E69B4}"/>
              </a:ext>
            </a:extLst>
          </p:cNvPr>
          <p:cNvSpPr>
            <a:spLocks noChangeArrowheads="1"/>
          </p:cNvSpPr>
          <p:nvPr/>
        </p:nvSpPr>
        <p:spPr bwMode="auto">
          <a:xfrm>
            <a:off x="7034213" y="2571750"/>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31" name="Freeform 60">
            <a:extLst>
              <a:ext uri="{FF2B5EF4-FFF2-40B4-BE49-F238E27FC236}">
                <a16:creationId xmlns:a16="http://schemas.microsoft.com/office/drawing/2014/main" id="{B6DE835F-DD03-40C7-A682-E543734AAC3C}"/>
              </a:ext>
            </a:extLst>
          </p:cNvPr>
          <p:cNvSpPr>
            <a:spLocks/>
          </p:cNvSpPr>
          <p:nvPr/>
        </p:nvSpPr>
        <p:spPr bwMode="auto">
          <a:xfrm>
            <a:off x="236538" y="5189538"/>
            <a:ext cx="2324100" cy="709612"/>
          </a:xfrm>
          <a:custGeom>
            <a:avLst/>
            <a:gdLst>
              <a:gd name="T0" fmla="*/ 2147483646 w 1464"/>
              <a:gd name="T1" fmla="*/ 0 h 447"/>
              <a:gd name="T2" fmla="*/ 2147483646 w 1464"/>
              <a:gd name="T3" fmla="*/ 2147483646 h 447"/>
              <a:gd name="T4" fmla="*/ 2147483646 w 1464"/>
              <a:gd name="T5" fmla="*/ 2147483646 h 447"/>
              <a:gd name="T6" fmla="*/ 2147483646 w 1464"/>
              <a:gd name="T7" fmla="*/ 2147483646 h 447"/>
              <a:gd name="T8" fmla="*/ 2147483646 w 1464"/>
              <a:gd name="T9" fmla="*/ 2147483646 h 447"/>
              <a:gd name="T10" fmla="*/ 2147483646 w 1464"/>
              <a:gd name="T11" fmla="*/ 2147483646 h 447"/>
              <a:gd name="T12" fmla="*/ 2147483646 w 1464"/>
              <a:gd name="T13" fmla="*/ 2147483646 h 447"/>
              <a:gd name="T14" fmla="*/ 2147483646 w 1464"/>
              <a:gd name="T15" fmla="*/ 2147483646 h 447"/>
              <a:gd name="T16" fmla="*/ 0 w 1464"/>
              <a:gd name="T17" fmla="*/ 2147483646 h 447"/>
              <a:gd name="T18" fmla="*/ 0 w 1464"/>
              <a:gd name="T19" fmla="*/ 2147483646 h 447"/>
              <a:gd name="T20" fmla="*/ 2147483646 w 1464"/>
              <a:gd name="T21" fmla="*/ 2147483646 h 447"/>
              <a:gd name="T22" fmla="*/ 2147483646 w 1464"/>
              <a:gd name="T23" fmla="*/ 2147483646 h 447"/>
              <a:gd name="T24" fmla="*/ 2147483646 w 1464"/>
              <a:gd name="T25" fmla="*/ 2147483646 h 447"/>
              <a:gd name="T26" fmla="*/ 2147483646 w 1464"/>
              <a:gd name="T27" fmla="*/ 2147483646 h 447"/>
              <a:gd name="T28" fmla="*/ 2147483646 w 1464"/>
              <a:gd name="T29" fmla="*/ 2147483646 h 447"/>
              <a:gd name="T30" fmla="*/ 2147483646 w 1464"/>
              <a:gd name="T31" fmla="*/ 2147483646 h 447"/>
              <a:gd name="T32" fmla="*/ 2147483646 w 1464"/>
              <a:gd name="T33" fmla="*/ 2147483646 h 447"/>
              <a:gd name="T34" fmla="*/ 2147483646 w 1464"/>
              <a:gd name="T35" fmla="*/ 2147483646 h 447"/>
              <a:gd name="T36" fmla="*/ 2147483646 w 1464"/>
              <a:gd name="T37" fmla="*/ 2147483646 h 447"/>
              <a:gd name="T38" fmla="*/ 2147483646 w 1464"/>
              <a:gd name="T39" fmla="*/ 2147483646 h 447"/>
              <a:gd name="T40" fmla="*/ 2147483646 w 1464"/>
              <a:gd name="T41" fmla="*/ 2147483646 h 447"/>
              <a:gd name="T42" fmla="*/ 2147483646 w 1464"/>
              <a:gd name="T43" fmla="*/ 2147483646 h 447"/>
              <a:gd name="T44" fmla="*/ 2147483646 w 1464"/>
              <a:gd name="T45" fmla="*/ 2147483646 h 447"/>
              <a:gd name="T46" fmla="*/ 2147483646 w 1464"/>
              <a:gd name="T47" fmla="*/ 2147483646 h 447"/>
              <a:gd name="T48" fmla="*/ 2147483646 w 1464"/>
              <a:gd name="T49" fmla="*/ 2147483646 h 447"/>
              <a:gd name="T50" fmla="*/ 2147483646 w 1464"/>
              <a:gd name="T51" fmla="*/ 2147483646 h 447"/>
              <a:gd name="T52" fmla="*/ 2147483646 w 1464"/>
              <a:gd name="T53" fmla="*/ 2147483646 h 447"/>
              <a:gd name="T54" fmla="*/ 2147483646 w 1464"/>
              <a:gd name="T55" fmla="*/ 2147483646 h 447"/>
              <a:gd name="T56" fmla="*/ 2147483646 w 1464"/>
              <a:gd name="T57" fmla="*/ 2147483646 h 447"/>
              <a:gd name="T58" fmla="*/ 2147483646 w 1464"/>
              <a:gd name="T59" fmla="*/ 2147483646 h 447"/>
              <a:gd name="T60" fmla="*/ 2147483646 w 1464"/>
              <a:gd name="T61" fmla="*/ 2147483646 h 447"/>
              <a:gd name="T62" fmla="*/ 2147483646 w 1464"/>
              <a:gd name="T63" fmla="*/ 2147483646 h 447"/>
              <a:gd name="T64" fmla="*/ 2147483646 w 1464"/>
              <a:gd name="T65" fmla="*/ 2147483646 h 447"/>
              <a:gd name="T66" fmla="*/ 2147483646 w 1464"/>
              <a:gd name="T67" fmla="*/ 2147483646 h 447"/>
              <a:gd name="T68" fmla="*/ 2147483646 w 1464"/>
              <a:gd name="T69" fmla="*/ 2147483646 h 447"/>
              <a:gd name="T70" fmla="*/ 2147483646 w 1464"/>
              <a:gd name="T71" fmla="*/ 0 h 447"/>
              <a:gd name="T72" fmla="*/ 2147483646 w 1464"/>
              <a:gd name="T73" fmla="*/ 0 h 4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64" h="447">
                <a:moveTo>
                  <a:pt x="75" y="0"/>
                </a:moveTo>
                <a:lnTo>
                  <a:pt x="60" y="2"/>
                </a:lnTo>
                <a:lnTo>
                  <a:pt x="45" y="6"/>
                </a:lnTo>
                <a:lnTo>
                  <a:pt x="33" y="12"/>
                </a:lnTo>
                <a:lnTo>
                  <a:pt x="22" y="21"/>
                </a:lnTo>
                <a:lnTo>
                  <a:pt x="12" y="33"/>
                </a:lnTo>
                <a:lnTo>
                  <a:pt x="6" y="45"/>
                </a:lnTo>
                <a:lnTo>
                  <a:pt x="1" y="59"/>
                </a:lnTo>
                <a:lnTo>
                  <a:pt x="0" y="74"/>
                </a:lnTo>
                <a:lnTo>
                  <a:pt x="0" y="373"/>
                </a:lnTo>
                <a:lnTo>
                  <a:pt x="1" y="388"/>
                </a:lnTo>
                <a:lnTo>
                  <a:pt x="6" y="402"/>
                </a:lnTo>
                <a:lnTo>
                  <a:pt x="12" y="414"/>
                </a:lnTo>
                <a:lnTo>
                  <a:pt x="22" y="426"/>
                </a:lnTo>
                <a:lnTo>
                  <a:pt x="33" y="435"/>
                </a:lnTo>
                <a:lnTo>
                  <a:pt x="45" y="441"/>
                </a:lnTo>
                <a:lnTo>
                  <a:pt x="60" y="446"/>
                </a:lnTo>
                <a:lnTo>
                  <a:pt x="75" y="447"/>
                </a:lnTo>
                <a:lnTo>
                  <a:pt x="1389" y="447"/>
                </a:lnTo>
                <a:lnTo>
                  <a:pt x="1404" y="446"/>
                </a:lnTo>
                <a:lnTo>
                  <a:pt x="1420" y="441"/>
                </a:lnTo>
                <a:lnTo>
                  <a:pt x="1432" y="435"/>
                </a:lnTo>
                <a:lnTo>
                  <a:pt x="1442" y="426"/>
                </a:lnTo>
                <a:lnTo>
                  <a:pt x="1451" y="414"/>
                </a:lnTo>
                <a:lnTo>
                  <a:pt x="1457" y="402"/>
                </a:lnTo>
                <a:lnTo>
                  <a:pt x="1462" y="388"/>
                </a:lnTo>
                <a:lnTo>
                  <a:pt x="1464" y="373"/>
                </a:lnTo>
                <a:lnTo>
                  <a:pt x="1464" y="74"/>
                </a:lnTo>
                <a:lnTo>
                  <a:pt x="1462" y="59"/>
                </a:lnTo>
                <a:lnTo>
                  <a:pt x="1457" y="45"/>
                </a:lnTo>
                <a:lnTo>
                  <a:pt x="1451" y="33"/>
                </a:lnTo>
                <a:lnTo>
                  <a:pt x="1442" y="21"/>
                </a:lnTo>
                <a:lnTo>
                  <a:pt x="1432" y="12"/>
                </a:lnTo>
                <a:lnTo>
                  <a:pt x="1420" y="6"/>
                </a:lnTo>
                <a:lnTo>
                  <a:pt x="1404" y="2"/>
                </a:lnTo>
                <a:lnTo>
                  <a:pt x="1389" y="0"/>
                </a:lnTo>
                <a:lnTo>
                  <a:pt x="75" y="0"/>
                </a:lnTo>
                <a:close/>
              </a:path>
            </a:pathLst>
          </a:custGeom>
          <a:solidFill>
            <a:srgbClr val="FFFFFF"/>
          </a:solidFill>
          <a:ln w="14288">
            <a:solidFill>
              <a:srgbClr val="000000"/>
            </a:solidFill>
            <a:prstDash val="solid"/>
            <a:round/>
            <a:headEnd/>
            <a:tailEnd/>
          </a:ln>
        </p:spPr>
        <p:txBody>
          <a:bodyPr/>
          <a:lstStyle/>
          <a:p>
            <a:endParaRPr lang="sk-SK"/>
          </a:p>
        </p:txBody>
      </p:sp>
      <p:sp>
        <p:nvSpPr>
          <p:cNvPr id="43032" name="Rectangle 61">
            <a:extLst>
              <a:ext uri="{FF2B5EF4-FFF2-40B4-BE49-F238E27FC236}">
                <a16:creationId xmlns:a16="http://schemas.microsoft.com/office/drawing/2014/main" id="{23E4D1C6-CB76-4783-B219-DDCDE0B1831F}"/>
              </a:ext>
            </a:extLst>
          </p:cNvPr>
          <p:cNvSpPr>
            <a:spLocks noChangeArrowheads="1"/>
          </p:cNvSpPr>
          <p:nvPr/>
        </p:nvSpPr>
        <p:spPr bwMode="auto">
          <a:xfrm>
            <a:off x="854075" y="5416550"/>
            <a:ext cx="10541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podľa druhu </a:t>
            </a:r>
            <a:endParaRPr lang="sk-SK" altLang="en-US" sz="1800"/>
          </a:p>
        </p:txBody>
      </p:sp>
      <p:sp>
        <p:nvSpPr>
          <p:cNvPr id="43033" name="Rectangle 63">
            <a:extLst>
              <a:ext uri="{FF2B5EF4-FFF2-40B4-BE49-F238E27FC236}">
                <a16:creationId xmlns:a16="http://schemas.microsoft.com/office/drawing/2014/main" id="{A3802F2A-1164-4FB5-B145-1B3E1B3C9BBF}"/>
              </a:ext>
            </a:extLst>
          </p:cNvPr>
          <p:cNvSpPr>
            <a:spLocks noChangeArrowheads="1"/>
          </p:cNvSpPr>
          <p:nvPr/>
        </p:nvSpPr>
        <p:spPr bwMode="auto">
          <a:xfrm>
            <a:off x="1905000" y="5535613"/>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34" name="Freeform 64">
            <a:extLst>
              <a:ext uri="{FF2B5EF4-FFF2-40B4-BE49-F238E27FC236}">
                <a16:creationId xmlns:a16="http://schemas.microsoft.com/office/drawing/2014/main" id="{DD91E997-AF9A-4BEE-9632-A462A9DFCB51}"/>
              </a:ext>
            </a:extLst>
          </p:cNvPr>
          <p:cNvSpPr>
            <a:spLocks/>
          </p:cNvSpPr>
          <p:nvPr/>
        </p:nvSpPr>
        <p:spPr bwMode="auto">
          <a:xfrm>
            <a:off x="2892425" y="5189538"/>
            <a:ext cx="2027238" cy="709612"/>
          </a:xfrm>
          <a:custGeom>
            <a:avLst/>
            <a:gdLst>
              <a:gd name="T0" fmla="*/ 2147483646 w 1277"/>
              <a:gd name="T1" fmla="*/ 0 h 447"/>
              <a:gd name="T2" fmla="*/ 2147483646 w 1277"/>
              <a:gd name="T3" fmla="*/ 2147483646 h 447"/>
              <a:gd name="T4" fmla="*/ 2147483646 w 1277"/>
              <a:gd name="T5" fmla="*/ 2147483646 h 447"/>
              <a:gd name="T6" fmla="*/ 2147483646 w 1277"/>
              <a:gd name="T7" fmla="*/ 2147483646 h 447"/>
              <a:gd name="T8" fmla="*/ 2147483646 w 1277"/>
              <a:gd name="T9" fmla="*/ 2147483646 h 447"/>
              <a:gd name="T10" fmla="*/ 2147483646 w 1277"/>
              <a:gd name="T11" fmla="*/ 2147483646 h 447"/>
              <a:gd name="T12" fmla="*/ 2147483646 w 1277"/>
              <a:gd name="T13" fmla="*/ 2147483646 h 447"/>
              <a:gd name="T14" fmla="*/ 2147483646 w 1277"/>
              <a:gd name="T15" fmla="*/ 2147483646 h 447"/>
              <a:gd name="T16" fmla="*/ 0 w 1277"/>
              <a:gd name="T17" fmla="*/ 2147483646 h 447"/>
              <a:gd name="T18" fmla="*/ 0 w 1277"/>
              <a:gd name="T19" fmla="*/ 2147483646 h 447"/>
              <a:gd name="T20" fmla="*/ 2147483646 w 1277"/>
              <a:gd name="T21" fmla="*/ 2147483646 h 447"/>
              <a:gd name="T22" fmla="*/ 2147483646 w 1277"/>
              <a:gd name="T23" fmla="*/ 2147483646 h 447"/>
              <a:gd name="T24" fmla="*/ 2147483646 w 1277"/>
              <a:gd name="T25" fmla="*/ 2147483646 h 447"/>
              <a:gd name="T26" fmla="*/ 2147483646 w 1277"/>
              <a:gd name="T27" fmla="*/ 2147483646 h 447"/>
              <a:gd name="T28" fmla="*/ 2147483646 w 1277"/>
              <a:gd name="T29" fmla="*/ 2147483646 h 447"/>
              <a:gd name="T30" fmla="*/ 2147483646 w 1277"/>
              <a:gd name="T31" fmla="*/ 2147483646 h 447"/>
              <a:gd name="T32" fmla="*/ 2147483646 w 1277"/>
              <a:gd name="T33" fmla="*/ 2147483646 h 447"/>
              <a:gd name="T34" fmla="*/ 2147483646 w 1277"/>
              <a:gd name="T35" fmla="*/ 2147483646 h 447"/>
              <a:gd name="T36" fmla="*/ 2147483646 w 1277"/>
              <a:gd name="T37" fmla="*/ 2147483646 h 447"/>
              <a:gd name="T38" fmla="*/ 2147483646 w 1277"/>
              <a:gd name="T39" fmla="*/ 2147483646 h 447"/>
              <a:gd name="T40" fmla="*/ 2147483646 w 1277"/>
              <a:gd name="T41" fmla="*/ 2147483646 h 447"/>
              <a:gd name="T42" fmla="*/ 2147483646 w 1277"/>
              <a:gd name="T43" fmla="*/ 2147483646 h 447"/>
              <a:gd name="T44" fmla="*/ 2147483646 w 1277"/>
              <a:gd name="T45" fmla="*/ 2147483646 h 447"/>
              <a:gd name="T46" fmla="*/ 2147483646 w 1277"/>
              <a:gd name="T47" fmla="*/ 2147483646 h 447"/>
              <a:gd name="T48" fmla="*/ 2147483646 w 1277"/>
              <a:gd name="T49" fmla="*/ 2147483646 h 447"/>
              <a:gd name="T50" fmla="*/ 2147483646 w 1277"/>
              <a:gd name="T51" fmla="*/ 2147483646 h 447"/>
              <a:gd name="T52" fmla="*/ 2147483646 w 1277"/>
              <a:gd name="T53" fmla="*/ 2147483646 h 447"/>
              <a:gd name="T54" fmla="*/ 2147483646 w 1277"/>
              <a:gd name="T55" fmla="*/ 2147483646 h 447"/>
              <a:gd name="T56" fmla="*/ 2147483646 w 1277"/>
              <a:gd name="T57" fmla="*/ 2147483646 h 447"/>
              <a:gd name="T58" fmla="*/ 2147483646 w 1277"/>
              <a:gd name="T59" fmla="*/ 2147483646 h 447"/>
              <a:gd name="T60" fmla="*/ 2147483646 w 1277"/>
              <a:gd name="T61" fmla="*/ 2147483646 h 447"/>
              <a:gd name="T62" fmla="*/ 2147483646 w 1277"/>
              <a:gd name="T63" fmla="*/ 2147483646 h 447"/>
              <a:gd name="T64" fmla="*/ 2147483646 w 1277"/>
              <a:gd name="T65" fmla="*/ 2147483646 h 447"/>
              <a:gd name="T66" fmla="*/ 2147483646 w 1277"/>
              <a:gd name="T67" fmla="*/ 2147483646 h 447"/>
              <a:gd name="T68" fmla="*/ 2147483646 w 1277"/>
              <a:gd name="T69" fmla="*/ 2147483646 h 447"/>
              <a:gd name="T70" fmla="*/ 2147483646 w 1277"/>
              <a:gd name="T71" fmla="*/ 0 h 447"/>
              <a:gd name="T72" fmla="*/ 2147483646 w 1277"/>
              <a:gd name="T73" fmla="*/ 0 h 4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277" h="447">
                <a:moveTo>
                  <a:pt x="74" y="0"/>
                </a:moveTo>
                <a:lnTo>
                  <a:pt x="59" y="2"/>
                </a:lnTo>
                <a:lnTo>
                  <a:pt x="45" y="6"/>
                </a:lnTo>
                <a:lnTo>
                  <a:pt x="33" y="12"/>
                </a:lnTo>
                <a:lnTo>
                  <a:pt x="21" y="21"/>
                </a:lnTo>
                <a:lnTo>
                  <a:pt x="12" y="33"/>
                </a:lnTo>
                <a:lnTo>
                  <a:pt x="6" y="45"/>
                </a:lnTo>
                <a:lnTo>
                  <a:pt x="1" y="59"/>
                </a:lnTo>
                <a:lnTo>
                  <a:pt x="0" y="74"/>
                </a:lnTo>
                <a:lnTo>
                  <a:pt x="0" y="373"/>
                </a:lnTo>
                <a:lnTo>
                  <a:pt x="1" y="388"/>
                </a:lnTo>
                <a:lnTo>
                  <a:pt x="6" y="402"/>
                </a:lnTo>
                <a:lnTo>
                  <a:pt x="12" y="414"/>
                </a:lnTo>
                <a:lnTo>
                  <a:pt x="21" y="426"/>
                </a:lnTo>
                <a:lnTo>
                  <a:pt x="33" y="435"/>
                </a:lnTo>
                <a:lnTo>
                  <a:pt x="45" y="441"/>
                </a:lnTo>
                <a:lnTo>
                  <a:pt x="59" y="446"/>
                </a:lnTo>
                <a:lnTo>
                  <a:pt x="74" y="447"/>
                </a:lnTo>
                <a:lnTo>
                  <a:pt x="1203" y="447"/>
                </a:lnTo>
                <a:lnTo>
                  <a:pt x="1218" y="446"/>
                </a:lnTo>
                <a:lnTo>
                  <a:pt x="1233" y="441"/>
                </a:lnTo>
                <a:lnTo>
                  <a:pt x="1245" y="435"/>
                </a:lnTo>
                <a:lnTo>
                  <a:pt x="1256" y="426"/>
                </a:lnTo>
                <a:lnTo>
                  <a:pt x="1265" y="414"/>
                </a:lnTo>
                <a:lnTo>
                  <a:pt x="1271" y="402"/>
                </a:lnTo>
                <a:lnTo>
                  <a:pt x="1276" y="388"/>
                </a:lnTo>
                <a:lnTo>
                  <a:pt x="1277" y="373"/>
                </a:lnTo>
                <a:lnTo>
                  <a:pt x="1277" y="74"/>
                </a:lnTo>
                <a:lnTo>
                  <a:pt x="1276" y="59"/>
                </a:lnTo>
                <a:lnTo>
                  <a:pt x="1271" y="45"/>
                </a:lnTo>
                <a:lnTo>
                  <a:pt x="1265" y="33"/>
                </a:lnTo>
                <a:lnTo>
                  <a:pt x="1256" y="21"/>
                </a:lnTo>
                <a:lnTo>
                  <a:pt x="1245" y="12"/>
                </a:lnTo>
                <a:lnTo>
                  <a:pt x="1233" y="6"/>
                </a:lnTo>
                <a:lnTo>
                  <a:pt x="1218" y="2"/>
                </a:lnTo>
                <a:lnTo>
                  <a:pt x="1203" y="0"/>
                </a:lnTo>
                <a:lnTo>
                  <a:pt x="74" y="0"/>
                </a:lnTo>
                <a:close/>
              </a:path>
            </a:pathLst>
          </a:custGeom>
          <a:solidFill>
            <a:srgbClr val="FFFFFF"/>
          </a:solidFill>
          <a:ln w="14288">
            <a:solidFill>
              <a:srgbClr val="000000"/>
            </a:solidFill>
            <a:prstDash val="solid"/>
            <a:round/>
            <a:headEnd/>
            <a:tailEnd/>
          </a:ln>
        </p:spPr>
        <p:txBody>
          <a:bodyPr/>
          <a:lstStyle/>
          <a:p>
            <a:endParaRPr lang="sk-SK"/>
          </a:p>
        </p:txBody>
      </p:sp>
      <p:sp>
        <p:nvSpPr>
          <p:cNvPr id="43035" name="Rectangle 65">
            <a:extLst>
              <a:ext uri="{FF2B5EF4-FFF2-40B4-BE49-F238E27FC236}">
                <a16:creationId xmlns:a16="http://schemas.microsoft.com/office/drawing/2014/main" id="{25861E3C-EEFC-421E-9EAB-DE5E5A8A3A9F}"/>
              </a:ext>
            </a:extLst>
          </p:cNvPr>
          <p:cNvSpPr>
            <a:spLocks noChangeArrowheads="1"/>
          </p:cNvSpPr>
          <p:nvPr/>
        </p:nvSpPr>
        <p:spPr bwMode="auto">
          <a:xfrm>
            <a:off x="3348038" y="5416550"/>
            <a:ext cx="11906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podľa funkcie </a:t>
            </a:r>
            <a:endParaRPr lang="sk-SK" altLang="en-US" sz="1800"/>
          </a:p>
        </p:txBody>
      </p:sp>
      <p:sp>
        <p:nvSpPr>
          <p:cNvPr id="43036" name="Rectangle 67">
            <a:extLst>
              <a:ext uri="{FF2B5EF4-FFF2-40B4-BE49-F238E27FC236}">
                <a16:creationId xmlns:a16="http://schemas.microsoft.com/office/drawing/2014/main" id="{D9F7AEA5-B515-4848-9EE4-D0A6223EC809}"/>
              </a:ext>
            </a:extLst>
          </p:cNvPr>
          <p:cNvSpPr>
            <a:spLocks noChangeArrowheads="1"/>
          </p:cNvSpPr>
          <p:nvPr/>
        </p:nvSpPr>
        <p:spPr bwMode="auto">
          <a:xfrm>
            <a:off x="4624388" y="5535613"/>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37" name="Freeform 68">
            <a:extLst>
              <a:ext uri="{FF2B5EF4-FFF2-40B4-BE49-F238E27FC236}">
                <a16:creationId xmlns:a16="http://schemas.microsoft.com/office/drawing/2014/main" id="{6AF273C6-FA07-4B4C-A8B9-2C5D52D4CF37}"/>
              </a:ext>
            </a:extLst>
          </p:cNvPr>
          <p:cNvSpPr>
            <a:spLocks/>
          </p:cNvSpPr>
          <p:nvPr/>
        </p:nvSpPr>
        <p:spPr bwMode="auto">
          <a:xfrm>
            <a:off x="5087938" y="5189538"/>
            <a:ext cx="1662112" cy="709612"/>
          </a:xfrm>
          <a:custGeom>
            <a:avLst/>
            <a:gdLst>
              <a:gd name="T0" fmla="*/ 2147483646 w 1047"/>
              <a:gd name="T1" fmla="*/ 0 h 447"/>
              <a:gd name="T2" fmla="*/ 2147483646 w 1047"/>
              <a:gd name="T3" fmla="*/ 2147483646 h 447"/>
              <a:gd name="T4" fmla="*/ 2147483646 w 1047"/>
              <a:gd name="T5" fmla="*/ 2147483646 h 447"/>
              <a:gd name="T6" fmla="*/ 2147483646 w 1047"/>
              <a:gd name="T7" fmla="*/ 2147483646 h 447"/>
              <a:gd name="T8" fmla="*/ 2147483646 w 1047"/>
              <a:gd name="T9" fmla="*/ 2147483646 h 447"/>
              <a:gd name="T10" fmla="*/ 2147483646 w 1047"/>
              <a:gd name="T11" fmla="*/ 2147483646 h 447"/>
              <a:gd name="T12" fmla="*/ 2147483646 w 1047"/>
              <a:gd name="T13" fmla="*/ 2147483646 h 447"/>
              <a:gd name="T14" fmla="*/ 2147483646 w 1047"/>
              <a:gd name="T15" fmla="*/ 2147483646 h 447"/>
              <a:gd name="T16" fmla="*/ 0 w 1047"/>
              <a:gd name="T17" fmla="*/ 2147483646 h 447"/>
              <a:gd name="T18" fmla="*/ 0 w 1047"/>
              <a:gd name="T19" fmla="*/ 2147483646 h 447"/>
              <a:gd name="T20" fmla="*/ 2147483646 w 1047"/>
              <a:gd name="T21" fmla="*/ 2147483646 h 447"/>
              <a:gd name="T22" fmla="*/ 2147483646 w 1047"/>
              <a:gd name="T23" fmla="*/ 2147483646 h 447"/>
              <a:gd name="T24" fmla="*/ 2147483646 w 1047"/>
              <a:gd name="T25" fmla="*/ 2147483646 h 447"/>
              <a:gd name="T26" fmla="*/ 2147483646 w 1047"/>
              <a:gd name="T27" fmla="*/ 2147483646 h 447"/>
              <a:gd name="T28" fmla="*/ 2147483646 w 1047"/>
              <a:gd name="T29" fmla="*/ 2147483646 h 447"/>
              <a:gd name="T30" fmla="*/ 2147483646 w 1047"/>
              <a:gd name="T31" fmla="*/ 2147483646 h 447"/>
              <a:gd name="T32" fmla="*/ 2147483646 w 1047"/>
              <a:gd name="T33" fmla="*/ 2147483646 h 447"/>
              <a:gd name="T34" fmla="*/ 2147483646 w 1047"/>
              <a:gd name="T35" fmla="*/ 2147483646 h 447"/>
              <a:gd name="T36" fmla="*/ 2147483646 w 1047"/>
              <a:gd name="T37" fmla="*/ 2147483646 h 447"/>
              <a:gd name="T38" fmla="*/ 2147483646 w 1047"/>
              <a:gd name="T39" fmla="*/ 2147483646 h 447"/>
              <a:gd name="T40" fmla="*/ 2147483646 w 1047"/>
              <a:gd name="T41" fmla="*/ 2147483646 h 447"/>
              <a:gd name="T42" fmla="*/ 2147483646 w 1047"/>
              <a:gd name="T43" fmla="*/ 2147483646 h 447"/>
              <a:gd name="T44" fmla="*/ 2147483646 w 1047"/>
              <a:gd name="T45" fmla="*/ 2147483646 h 447"/>
              <a:gd name="T46" fmla="*/ 2147483646 w 1047"/>
              <a:gd name="T47" fmla="*/ 2147483646 h 447"/>
              <a:gd name="T48" fmla="*/ 2147483646 w 1047"/>
              <a:gd name="T49" fmla="*/ 2147483646 h 447"/>
              <a:gd name="T50" fmla="*/ 2147483646 w 1047"/>
              <a:gd name="T51" fmla="*/ 2147483646 h 447"/>
              <a:gd name="T52" fmla="*/ 2147483646 w 1047"/>
              <a:gd name="T53" fmla="*/ 2147483646 h 447"/>
              <a:gd name="T54" fmla="*/ 2147483646 w 1047"/>
              <a:gd name="T55" fmla="*/ 2147483646 h 447"/>
              <a:gd name="T56" fmla="*/ 2147483646 w 1047"/>
              <a:gd name="T57" fmla="*/ 2147483646 h 447"/>
              <a:gd name="T58" fmla="*/ 2147483646 w 1047"/>
              <a:gd name="T59" fmla="*/ 2147483646 h 447"/>
              <a:gd name="T60" fmla="*/ 2147483646 w 1047"/>
              <a:gd name="T61" fmla="*/ 2147483646 h 447"/>
              <a:gd name="T62" fmla="*/ 2147483646 w 1047"/>
              <a:gd name="T63" fmla="*/ 2147483646 h 447"/>
              <a:gd name="T64" fmla="*/ 2147483646 w 1047"/>
              <a:gd name="T65" fmla="*/ 2147483646 h 447"/>
              <a:gd name="T66" fmla="*/ 2147483646 w 1047"/>
              <a:gd name="T67" fmla="*/ 2147483646 h 447"/>
              <a:gd name="T68" fmla="*/ 2147483646 w 1047"/>
              <a:gd name="T69" fmla="*/ 2147483646 h 447"/>
              <a:gd name="T70" fmla="*/ 2147483646 w 1047"/>
              <a:gd name="T71" fmla="*/ 0 h 447"/>
              <a:gd name="T72" fmla="*/ 2147483646 w 1047"/>
              <a:gd name="T73" fmla="*/ 0 h 4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47" h="447">
                <a:moveTo>
                  <a:pt x="76" y="0"/>
                </a:moveTo>
                <a:lnTo>
                  <a:pt x="61" y="2"/>
                </a:lnTo>
                <a:lnTo>
                  <a:pt x="46" y="6"/>
                </a:lnTo>
                <a:lnTo>
                  <a:pt x="34" y="12"/>
                </a:lnTo>
                <a:lnTo>
                  <a:pt x="23" y="21"/>
                </a:lnTo>
                <a:lnTo>
                  <a:pt x="13" y="33"/>
                </a:lnTo>
                <a:lnTo>
                  <a:pt x="6" y="45"/>
                </a:lnTo>
                <a:lnTo>
                  <a:pt x="2" y="59"/>
                </a:lnTo>
                <a:lnTo>
                  <a:pt x="0" y="74"/>
                </a:lnTo>
                <a:lnTo>
                  <a:pt x="0" y="373"/>
                </a:lnTo>
                <a:lnTo>
                  <a:pt x="2" y="388"/>
                </a:lnTo>
                <a:lnTo>
                  <a:pt x="6" y="402"/>
                </a:lnTo>
                <a:lnTo>
                  <a:pt x="13" y="414"/>
                </a:lnTo>
                <a:lnTo>
                  <a:pt x="23" y="426"/>
                </a:lnTo>
                <a:lnTo>
                  <a:pt x="34" y="435"/>
                </a:lnTo>
                <a:lnTo>
                  <a:pt x="46" y="441"/>
                </a:lnTo>
                <a:lnTo>
                  <a:pt x="61" y="446"/>
                </a:lnTo>
                <a:lnTo>
                  <a:pt x="76" y="447"/>
                </a:lnTo>
                <a:lnTo>
                  <a:pt x="973" y="447"/>
                </a:lnTo>
                <a:lnTo>
                  <a:pt x="988" y="446"/>
                </a:lnTo>
                <a:lnTo>
                  <a:pt x="1002" y="441"/>
                </a:lnTo>
                <a:lnTo>
                  <a:pt x="1014" y="435"/>
                </a:lnTo>
                <a:lnTo>
                  <a:pt x="1026" y="426"/>
                </a:lnTo>
                <a:lnTo>
                  <a:pt x="1035" y="414"/>
                </a:lnTo>
                <a:lnTo>
                  <a:pt x="1041" y="402"/>
                </a:lnTo>
                <a:lnTo>
                  <a:pt x="1046" y="388"/>
                </a:lnTo>
                <a:lnTo>
                  <a:pt x="1047" y="373"/>
                </a:lnTo>
                <a:lnTo>
                  <a:pt x="1047" y="74"/>
                </a:lnTo>
                <a:lnTo>
                  <a:pt x="1046" y="59"/>
                </a:lnTo>
                <a:lnTo>
                  <a:pt x="1041" y="45"/>
                </a:lnTo>
                <a:lnTo>
                  <a:pt x="1035" y="33"/>
                </a:lnTo>
                <a:lnTo>
                  <a:pt x="1026" y="21"/>
                </a:lnTo>
                <a:lnTo>
                  <a:pt x="1014" y="12"/>
                </a:lnTo>
                <a:lnTo>
                  <a:pt x="1002" y="6"/>
                </a:lnTo>
                <a:lnTo>
                  <a:pt x="988" y="2"/>
                </a:lnTo>
                <a:lnTo>
                  <a:pt x="973" y="0"/>
                </a:lnTo>
                <a:lnTo>
                  <a:pt x="76" y="0"/>
                </a:lnTo>
                <a:close/>
              </a:path>
            </a:pathLst>
          </a:custGeom>
          <a:solidFill>
            <a:srgbClr val="FFFFFF"/>
          </a:solidFill>
          <a:ln w="14288">
            <a:solidFill>
              <a:srgbClr val="000000"/>
            </a:solidFill>
            <a:prstDash val="solid"/>
            <a:round/>
            <a:headEnd/>
            <a:tailEnd/>
          </a:ln>
        </p:spPr>
        <p:txBody>
          <a:bodyPr/>
          <a:lstStyle/>
          <a:p>
            <a:endParaRPr lang="sk-SK"/>
          </a:p>
        </p:txBody>
      </p:sp>
      <p:sp>
        <p:nvSpPr>
          <p:cNvPr id="43038" name="Rectangle 69">
            <a:extLst>
              <a:ext uri="{FF2B5EF4-FFF2-40B4-BE49-F238E27FC236}">
                <a16:creationId xmlns:a16="http://schemas.microsoft.com/office/drawing/2014/main" id="{681BA0FF-C575-4B23-8FA7-0ECCE0C878E1}"/>
              </a:ext>
            </a:extLst>
          </p:cNvPr>
          <p:cNvSpPr>
            <a:spLocks noChangeArrowheads="1"/>
          </p:cNvSpPr>
          <p:nvPr/>
        </p:nvSpPr>
        <p:spPr bwMode="auto">
          <a:xfrm>
            <a:off x="5318125" y="5300663"/>
            <a:ext cx="1187450"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jednostupňové</a:t>
            </a:r>
          </a:p>
          <a:p>
            <a:pPr eaLnBrk="1" hangingPunct="1">
              <a:spcBef>
                <a:spcPct val="0"/>
              </a:spcBef>
              <a:buFontTx/>
              <a:buNone/>
            </a:pPr>
            <a:r>
              <a:rPr lang="sk-SK" altLang="en-US" sz="1600">
                <a:solidFill>
                  <a:srgbClr val="000000"/>
                </a:solidFill>
              </a:rPr>
              <a:t>usporiadanie</a:t>
            </a:r>
            <a:endParaRPr lang="sk-SK" altLang="en-US" sz="1800"/>
          </a:p>
        </p:txBody>
      </p:sp>
      <p:sp>
        <p:nvSpPr>
          <p:cNvPr id="43039" name="Rectangle 72">
            <a:extLst>
              <a:ext uri="{FF2B5EF4-FFF2-40B4-BE49-F238E27FC236}">
                <a16:creationId xmlns:a16="http://schemas.microsoft.com/office/drawing/2014/main" id="{E5130698-8A5A-4E5E-8F90-2426AE4D5C09}"/>
              </a:ext>
            </a:extLst>
          </p:cNvPr>
          <p:cNvSpPr>
            <a:spLocks noChangeArrowheads="1"/>
          </p:cNvSpPr>
          <p:nvPr/>
        </p:nvSpPr>
        <p:spPr bwMode="auto">
          <a:xfrm>
            <a:off x="6369050" y="5305425"/>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40" name="Freeform 73">
            <a:extLst>
              <a:ext uri="{FF2B5EF4-FFF2-40B4-BE49-F238E27FC236}">
                <a16:creationId xmlns:a16="http://schemas.microsoft.com/office/drawing/2014/main" id="{42A076E1-58F0-41EF-9437-B0D6BD869867}"/>
              </a:ext>
            </a:extLst>
          </p:cNvPr>
          <p:cNvSpPr>
            <a:spLocks/>
          </p:cNvSpPr>
          <p:nvPr/>
        </p:nvSpPr>
        <p:spPr bwMode="auto">
          <a:xfrm>
            <a:off x="7246938" y="5189538"/>
            <a:ext cx="1658937" cy="709612"/>
          </a:xfrm>
          <a:custGeom>
            <a:avLst/>
            <a:gdLst>
              <a:gd name="T0" fmla="*/ 2147483646 w 1045"/>
              <a:gd name="T1" fmla="*/ 0 h 447"/>
              <a:gd name="T2" fmla="*/ 2147483646 w 1045"/>
              <a:gd name="T3" fmla="*/ 2147483646 h 447"/>
              <a:gd name="T4" fmla="*/ 2147483646 w 1045"/>
              <a:gd name="T5" fmla="*/ 2147483646 h 447"/>
              <a:gd name="T6" fmla="*/ 2147483646 w 1045"/>
              <a:gd name="T7" fmla="*/ 2147483646 h 447"/>
              <a:gd name="T8" fmla="*/ 2147483646 w 1045"/>
              <a:gd name="T9" fmla="*/ 2147483646 h 447"/>
              <a:gd name="T10" fmla="*/ 2147483646 w 1045"/>
              <a:gd name="T11" fmla="*/ 2147483646 h 447"/>
              <a:gd name="T12" fmla="*/ 2147483646 w 1045"/>
              <a:gd name="T13" fmla="*/ 2147483646 h 447"/>
              <a:gd name="T14" fmla="*/ 2147483646 w 1045"/>
              <a:gd name="T15" fmla="*/ 2147483646 h 447"/>
              <a:gd name="T16" fmla="*/ 0 w 1045"/>
              <a:gd name="T17" fmla="*/ 2147483646 h 447"/>
              <a:gd name="T18" fmla="*/ 0 w 1045"/>
              <a:gd name="T19" fmla="*/ 2147483646 h 447"/>
              <a:gd name="T20" fmla="*/ 2147483646 w 1045"/>
              <a:gd name="T21" fmla="*/ 2147483646 h 447"/>
              <a:gd name="T22" fmla="*/ 2147483646 w 1045"/>
              <a:gd name="T23" fmla="*/ 2147483646 h 447"/>
              <a:gd name="T24" fmla="*/ 2147483646 w 1045"/>
              <a:gd name="T25" fmla="*/ 2147483646 h 447"/>
              <a:gd name="T26" fmla="*/ 2147483646 w 1045"/>
              <a:gd name="T27" fmla="*/ 2147483646 h 447"/>
              <a:gd name="T28" fmla="*/ 2147483646 w 1045"/>
              <a:gd name="T29" fmla="*/ 2147483646 h 447"/>
              <a:gd name="T30" fmla="*/ 2147483646 w 1045"/>
              <a:gd name="T31" fmla="*/ 2147483646 h 447"/>
              <a:gd name="T32" fmla="*/ 2147483646 w 1045"/>
              <a:gd name="T33" fmla="*/ 2147483646 h 447"/>
              <a:gd name="T34" fmla="*/ 2147483646 w 1045"/>
              <a:gd name="T35" fmla="*/ 2147483646 h 447"/>
              <a:gd name="T36" fmla="*/ 2147483646 w 1045"/>
              <a:gd name="T37" fmla="*/ 2147483646 h 447"/>
              <a:gd name="T38" fmla="*/ 2147483646 w 1045"/>
              <a:gd name="T39" fmla="*/ 2147483646 h 447"/>
              <a:gd name="T40" fmla="*/ 2147483646 w 1045"/>
              <a:gd name="T41" fmla="*/ 2147483646 h 447"/>
              <a:gd name="T42" fmla="*/ 2147483646 w 1045"/>
              <a:gd name="T43" fmla="*/ 2147483646 h 447"/>
              <a:gd name="T44" fmla="*/ 2147483646 w 1045"/>
              <a:gd name="T45" fmla="*/ 2147483646 h 447"/>
              <a:gd name="T46" fmla="*/ 2147483646 w 1045"/>
              <a:gd name="T47" fmla="*/ 2147483646 h 447"/>
              <a:gd name="T48" fmla="*/ 2147483646 w 1045"/>
              <a:gd name="T49" fmla="*/ 2147483646 h 447"/>
              <a:gd name="T50" fmla="*/ 2147483646 w 1045"/>
              <a:gd name="T51" fmla="*/ 2147483646 h 447"/>
              <a:gd name="T52" fmla="*/ 2147483646 w 1045"/>
              <a:gd name="T53" fmla="*/ 2147483646 h 447"/>
              <a:gd name="T54" fmla="*/ 2147483646 w 1045"/>
              <a:gd name="T55" fmla="*/ 2147483646 h 447"/>
              <a:gd name="T56" fmla="*/ 2147483646 w 1045"/>
              <a:gd name="T57" fmla="*/ 2147483646 h 447"/>
              <a:gd name="T58" fmla="*/ 2147483646 w 1045"/>
              <a:gd name="T59" fmla="*/ 2147483646 h 447"/>
              <a:gd name="T60" fmla="*/ 2147483646 w 1045"/>
              <a:gd name="T61" fmla="*/ 2147483646 h 447"/>
              <a:gd name="T62" fmla="*/ 2147483646 w 1045"/>
              <a:gd name="T63" fmla="*/ 2147483646 h 447"/>
              <a:gd name="T64" fmla="*/ 2147483646 w 1045"/>
              <a:gd name="T65" fmla="*/ 2147483646 h 447"/>
              <a:gd name="T66" fmla="*/ 2147483646 w 1045"/>
              <a:gd name="T67" fmla="*/ 2147483646 h 447"/>
              <a:gd name="T68" fmla="*/ 2147483646 w 1045"/>
              <a:gd name="T69" fmla="*/ 2147483646 h 447"/>
              <a:gd name="T70" fmla="*/ 2147483646 w 1045"/>
              <a:gd name="T71" fmla="*/ 0 h 447"/>
              <a:gd name="T72" fmla="*/ 2147483646 w 1045"/>
              <a:gd name="T73" fmla="*/ 0 h 44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45" h="447">
                <a:moveTo>
                  <a:pt x="74" y="0"/>
                </a:moveTo>
                <a:lnTo>
                  <a:pt x="59" y="2"/>
                </a:lnTo>
                <a:lnTo>
                  <a:pt x="45" y="6"/>
                </a:lnTo>
                <a:lnTo>
                  <a:pt x="33" y="12"/>
                </a:lnTo>
                <a:lnTo>
                  <a:pt x="21" y="21"/>
                </a:lnTo>
                <a:lnTo>
                  <a:pt x="12" y="33"/>
                </a:lnTo>
                <a:lnTo>
                  <a:pt x="6" y="45"/>
                </a:lnTo>
                <a:lnTo>
                  <a:pt x="1" y="59"/>
                </a:lnTo>
                <a:lnTo>
                  <a:pt x="0" y="74"/>
                </a:lnTo>
                <a:lnTo>
                  <a:pt x="0" y="373"/>
                </a:lnTo>
                <a:lnTo>
                  <a:pt x="1" y="388"/>
                </a:lnTo>
                <a:lnTo>
                  <a:pt x="6" y="402"/>
                </a:lnTo>
                <a:lnTo>
                  <a:pt x="12" y="414"/>
                </a:lnTo>
                <a:lnTo>
                  <a:pt x="21" y="426"/>
                </a:lnTo>
                <a:lnTo>
                  <a:pt x="33" y="435"/>
                </a:lnTo>
                <a:lnTo>
                  <a:pt x="45" y="441"/>
                </a:lnTo>
                <a:lnTo>
                  <a:pt x="59" y="446"/>
                </a:lnTo>
                <a:lnTo>
                  <a:pt x="74" y="447"/>
                </a:lnTo>
                <a:lnTo>
                  <a:pt x="971" y="447"/>
                </a:lnTo>
                <a:lnTo>
                  <a:pt x="986" y="446"/>
                </a:lnTo>
                <a:lnTo>
                  <a:pt x="1001" y="441"/>
                </a:lnTo>
                <a:lnTo>
                  <a:pt x="1013" y="435"/>
                </a:lnTo>
                <a:lnTo>
                  <a:pt x="1024" y="426"/>
                </a:lnTo>
                <a:lnTo>
                  <a:pt x="1033" y="414"/>
                </a:lnTo>
                <a:lnTo>
                  <a:pt x="1039" y="402"/>
                </a:lnTo>
                <a:lnTo>
                  <a:pt x="1043" y="388"/>
                </a:lnTo>
                <a:lnTo>
                  <a:pt x="1045" y="373"/>
                </a:lnTo>
                <a:lnTo>
                  <a:pt x="1045" y="74"/>
                </a:lnTo>
                <a:lnTo>
                  <a:pt x="1043" y="59"/>
                </a:lnTo>
                <a:lnTo>
                  <a:pt x="1039" y="45"/>
                </a:lnTo>
                <a:lnTo>
                  <a:pt x="1033" y="33"/>
                </a:lnTo>
                <a:lnTo>
                  <a:pt x="1024" y="21"/>
                </a:lnTo>
                <a:lnTo>
                  <a:pt x="1013" y="12"/>
                </a:lnTo>
                <a:lnTo>
                  <a:pt x="1001" y="6"/>
                </a:lnTo>
                <a:lnTo>
                  <a:pt x="986" y="2"/>
                </a:lnTo>
                <a:lnTo>
                  <a:pt x="971" y="0"/>
                </a:lnTo>
                <a:lnTo>
                  <a:pt x="74" y="0"/>
                </a:lnTo>
                <a:close/>
              </a:path>
            </a:pathLst>
          </a:custGeom>
          <a:solidFill>
            <a:srgbClr val="FFFFFF"/>
          </a:solidFill>
          <a:ln w="14288">
            <a:solidFill>
              <a:srgbClr val="000000"/>
            </a:solidFill>
            <a:prstDash val="solid"/>
            <a:round/>
            <a:headEnd/>
            <a:tailEnd/>
          </a:ln>
        </p:spPr>
        <p:txBody>
          <a:bodyPr/>
          <a:lstStyle/>
          <a:p>
            <a:endParaRPr lang="sk-SK"/>
          </a:p>
        </p:txBody>
      </p:sp>
      <p:sp>
        <p:nvSpPr>
          <p:cNvPr id="43041" name="Rectangle 74">
            <a:extLst>
              <a:ext uri="{FF2B5EF4-FFF2-40B4-BE49-F238E27FC236}">
                <a16:creationId xmlns:a16="http://schemas.microsoft.com/office/drawing/2014/main" id="{39C9A99D-09FE-4F6B-BD2E-A3704034077F}"/>
              </a:ext>
            </a:extLst>
          </p:cNvPr>
          <p:cNvSpPr>
            <a:spLocks noChangeArrowheads="1"/>
          </p:cNvSpPr>
          <p:nvPr/>
        </p:nvSpPr>
        <p:spPr bwMode="auto">
          <a:xfrm>
            <a:off x="7589838" y="5300663"/>
            <a:ext cx="1074737"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viacstupňové</a:t>
            </a:r>
          </a:p>
          <a:p>
            <a:pPr eaLnBrk="1" hangingPunct="1">
              <a:spcBef>
                <a:spcPct val="0"/>
              </a:spcBef>
              <a:buFontTx/>
              <a:buNone/>
            </a:pPr>
            <a:r>
              <a:rPr lang="sk-SK" altLang="en-US" sz="1600"/>
              <a:t>usporiadanie</a:t>
            </a:r>
          </a:p>
        </p:txBody>
      </p:sp>
      <p:sp>
        <p:nvSpPr>
          <p:cNvPr id="43042" name="Rectangle 77">
            <a:extLst>
              <a:ext uri="{FF2B5EF4-FFF2-40B4-BE49-F238E27FC236}">
                <a16:creationId xmlns:a16="http://schemas.microsoft.com/office/drawing/2014/main" id="{27948572-90BD-4E17-AAC4-66A7841AB805}"/>
              </a:ext>
            </a:extLst>
          </p:cNvPr>
          <p:cNvSpPr>
            <a:spLocks noChangeArrowheads="1"/>
          </p:cNvSpPr>
          <p:nvPr/>
        </p:nvSpPr>
        <p:spPr bwMode="auto">
          <a:xfrm>
            <a:off x="8616950" y="5305425"/>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43" name="Oval 78">
            <a:extLst>
              <a:ext uri="{FF2B5EF4-FFF2-40B4-BE49-F238E27FC236}">
                <a16:creationId xmlns:a16="http://schemas.microsoft.com/office/drawing/2014/main" id="{A87E7C61-7B64-41EC-81F5-F7037890EAD7}"/>
              </a:ext>
            </a:extLst>
          </p:cNvPr>
          <p:cNvSpPr>
            <a:spLocks noChangeArrowheads="1"/>
          </p:cNvSpPr>
          <p:nvPr/>
        </p:nvSpPr>
        <p:spPr bwMode="auto">
          <a:xfrm>
            <a:off x="5729288" y="4140200"/>
            <a:ext cx="2324100" cy="842963"/>
          </a:xfrm>
          <a:prstGeom prst="ellipse">
            <a:avLst/>
          </a:prstGeom>
          <a:solidFill>
            <a:srgbClr val="FFFFFF"/>
          </a:solidFill>
          <a:ln w="14288">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43044" name="Rectangle 79">
            <a:extLst>
              <a:ext uri="{FF2B5EF4-FFF2-40B4-BE49-F238E27FC236}">
                <a16:creationId xmlns:a16="http://schemas.microsoft.com/office/drawing/2014/main" id="{C7143489-05C9-483D-866F-1CF06318EE1C}"/>
              </a:ext>
            </a:extLst>
          </p:cNvPr>
          <p:cNvSpPr>
            <a:spLocks noChangeArrowheads="1"/>
          </p:cNvSpPr>
          <p:nvPr/>
        </p:nvSpPr>
        <p:spPr bwMode="auto">
          <a:xfrm>
            <a:off x="6372225" y="4308475"/>
            <a:ext cx="973138" cy="488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600">
                <a:solidFill>
                  <a:srgbClr val="000000"/>
                </a:solidFill>
              </a:rPr>
              <a:t>stupeň</a:t>
            </a:r>
          </a:p>
          <a:p>
            <a:pPr algn="ctr" eaLnBrk="1" hangingPunct="1">
              <a:spcBef>
                <a:spcPct val="0"/>
              </a:spcBef>
              <a:buFontTx/>
              <a:buNone/>
            </a:pPr>
            <a:r>
              <a:rPr lang="sk-SK" altLang="en-US" sz="1600"/>
              <a:t>podrobnosti</a:t>
            </a:r>
          </a:p>
        </p:txBody>
      </p:sp>
      <p:sp>
        <p:nvSpPr>
          <p:cNvPr id="43045" name="Rectangle 81">
            <a:extLst>
              <a:ext uri="{FF2B5EF4-FFF2-40B4-BE49-F238E27FC236}">
                <a16:creationId xmlns:a16="http://schemas.microsoft.com/office/drawing/2014/main" id="{BC18E9F3-43D8-4A41-9614-FC46B2F07D32}"/>
              </a:ext>
            </a:extLst>
          </p:cNvPr>
          <p:cNvSpPr>
            <a:spLocks noChangeArrowheads="1"/>
          </p:cNvSpPr>
          <p:nvPr/>
        </p:nvSpPr>
        <p:spPr bwMode="auto">
          <a:xfrm>
            <a:off x="7446963" y="4559300"/>
            <a:ext cx="50800"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600">
                <a:solidFill>
                  <a:srgbClr val="000000"/>
                </a:solidFill>
              </a:rPr>
              <a:t> </a:t>
            </a:r>
            <a:endParaRPr lang="sk-SK" altLang="en-US" sz="1800"/>
          </a:p>
        </p:txBody>
      </p:sp>
      <p:sp>
        <p:nvSpPr>
          <p:cNvPr id="43046" name="Line 82">
            <a:extLst>
              <a:ext uri="{FF2B5EF4-FFF2-40B4-BE49-F238E27FC236}">
                <a16:creationId xmlns:a16="http://schemas.microsoft.com/office/drawing/2014/main" id="{BFC245A5-26E9-4D7E-8512-65CA92166AFF}"/>
              </a:ext>
            </a:extLst>
          </p:cNvPr>
          <p:cNvSpPr>
            <a:spLocks noChangeShapeType="1"/>
          </p:cNvSpPr>
          <p:nvPr/>
        </p:nvSpPr>
        <p:spPr bwMode="auto">
          <a:xfrm>
            <a:off x="5546725" y="1989138"/>
            <a:ext cx="1236663"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47" name="Line 83">
            <a:extLst>
              <a:ext uri="{FF2B5EF4-FFF2-40B4-BE49-F238E27FC236}">
                <a16:creationId xmlns:a16="http://schemas.microsoft.com/office/drawing/2014/main" id="{C9FE55C9-1AC4-4D18-AFB4-818283B7F5FF}"/>
              </a:ext>
            </a:extLst>
          </p:cNvPr>
          <p:cNvSpPr>
            <a:spLocks noChangeShapeType="1"/>
          </p:cNvSpPr>
          <p:nvPr/>
        </p:nvSpPr>
        <p:spPr bwMode="auto">
          <a:xfrm flipH="1">
            <a:off x="2714625" y="1989138"/>
            <a:ext cx="1160463"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48" name="Line 84">
            <a:extLst>
              <a:ext uri="{FF2B5EF4-FFF2-40B4-BE49-F238E27FC236}">
                <a16:creationId xmlns:a16="http://schemas.microsoft.com/office/drawing/2014/main" id="{A4FD0D37-6788-47D6-9C74-1BECC1760F20}"/>
              </a:ext>
            </a:extLst>
          </p:cNvPr>
          <p:cNvSpPr>
            <a:spLocks noChangeShapeType="1"/>
          </p:cNvSpPr>
          <p:nvPr/>
        </p:nvSpPr>
        <p:spPr bwMode="auto">
          <a:xfrm>
            <a:off x="3821113" y="4629150"/>
            <a:ext cx="250825"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49" name="Line 85">
            <a:extLst>
              <a:ext uri="{FF2B5EF4-FFF2-40B4-BE49-F238E27FC236}">
                <a16:creationId xmlns:a16="http://schemas.microsoft.com/office/drawing/2014/main" id="{54577F98-F054-4F25-98F8-B0C8405A0256}"/>
              </a:ext>
            </a:extLst>
          </p:cNvPr>
          <p:cNvSpPr>
            <a:spLocks noChangeShapeType="1"/>
          </p:cNvSpPr>
          <p:nvPr/>
        </p:nvSpPr>
        <p:spPr bwMode="auto">
          <a:xfrm flipH="1">
            <a:off x="1368425" y="4629150"/>
            <a:ext cx="168275"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43050" name="Group 88">
            <a:extLst>
              <a:ext uri="{FF2B5EF4-FFF2-40B4-BE49-F238E27FC236}">
                <a16:creationId xmlns:a16="http://schemas.microsoft.com/office/drawing/2014/main" id="{0012FC31-8216-4953-970D-8E16BBA5E0A3}"/>
              </a:ext>
            </a:extLst>
          </p:cNvPr>
          <p:cNvGrpSpPr>
            <a:grpSpLocks/>
          </p:cNvGrpSpPr>
          <p:nvPr/>
        </p:nvGrpSpPr>
        <p:grpSpPr bwMode="auto">
          <a:xfrm>
            <a:off x="1290638" y="4629150"/>
            <a:ext cx="157162" cy="560388"/>
            <a:chOff x="813" y="2916"/>
            <a:chExt cx="99" cy="353"/>
          </a:xfrm>
        </p:grpSpPr>
        <p:sp>
          <p:nvSpPr>
            <p:cNvPr id="43079" name="Line 86">
              <a:extLst>
                <a:ext uri="{FF2B5EF4-FFF2-40B4-BE49-F238E27FC236}">
                  <a16:creationId xmlns:a16="http://schemas.microsoft.com/office/drawing/2014/main" id="{86A2F081-18E8-4455-8B79-D9646B0797A1}"/>
                </a:ext>
              </a:extLst>
            </p:cNvPr>
            <p:cNvSpPr>
              <a:spLocks noChangeShapeType="1"/>
            </p:cNvSpPr>
            <p:nvPr/>
          </p:nvSpPr>
          <p:spPr bwMode="auto">
            <a:xfrm>
              <a:off x="862" y="2916"/>
              <a:ext cx="1" cy="25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80" name="Freeform 87">
              <a:extLst>
                <a:ext uri="{FF2B5EF4-FFF2-40B4-BE49-F238E27FC236}">
                  <a16:creationId xmlns:a16="http://schemas.microsoft.com/office/drawing/2014/main" id="{3A81FF3C-0A13-45B2-B637-57D033D0675B}"/>
                </a:ext>
              </a:extLst>
            </p:cNvPr>
            <p:cNvSpPr>
              <a:spLocks/>
            </p:cNvSpPr>
            <p:nvPr/>
          </p:nvSpPr>
          <p:spPr bwMode="auto">
            <a:xfrm>
              <a:off x="813" y="3170"/>
              <a:ext cx="99" cy="99"/>
            </a:xfrm>
            <a:custGeom>
              <a:avLst/>
              <a:gdLst>
                <a:gd name="T0" fmla="*/ 0 w 99"/>
                <a:gd name="T1" fmla="*/ 0 h 99"/>
                <a:gd name="T2" fmla="*/ 49 w 99"/>
                <a:gd name="T3" fmla="*/ 99 h 99"/>
                <a:gd name="T4" fmla="*/ 99 w 99"/>
                <a:gd name="T5" fmla="*/ 0 h 99"/>
                <a:gd name="T6" fmla="*/ 0 w 99"/>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9" h="99">
                  <a:moveTo>
                    <a:pt x="0" y="0"/>
                  </a:moveTo>
                  <a:lnTo>
                    <a:pt x="49" y="99"/>
                  </a:lnTo>
                  <a:lnTo>
                    <a:pt x="9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3051" name="Group 91">
            <a:extLst>
              <a:ext uri="{FF2B5EF4-FFF2-40B4-BE49-F238E27FC236}">
                <a16:creationId xmlns:a16="http://schemas.microsoft.com/office/drawing/2014/main" id="{E982434B-AF58-423C-AF12-3146637B2105}"/>
              </a:ext>
            </a:extLst>
          </p:cNvPr>
          <p:cNvGrpSpPr>
            <a:grpSpLocks/>
          </p:cNvGrpSpPr>
          <p:nvPr/>
        </p:nvGrpSpPr>
        <p:grpSpPr bwMode="auto">
          <a:xfrm>
            <a:off x="3997325" y="4629150"/>
            <a:ext cx="157163" cy="560388"/>
            <a:chOff x="2518" y="2916"/>
            <a:chExt cx="99" cy="353"/>
          </a:xfrm>
        </p:grpSpPr>
        <p:sp>
          <p:nvSpPr>
            <p:cNvPr id="43077" name="Line 89">
              <a:extLst>
                <a:ext uri="{FF2B5EF4-FFF2-40B4-BE49-F238E27FC236}">
                  <a16:creationId xmlns:a16="http://schemas.microsoft.com/office/drawing/2014/main" id="{4A1FCC36-DD8F-49A9-A552-66E93B12D022}"/>
                </a:ext>
              </a:extLst>
            </p:cNvPr>
            <p:cNvSpPr>
              <a:spLocks noChangeShapeType="1"/>
            </p:cNvSpPr>
            <p:nvPr/>
          </p:nvSpPr>
          <p:spPr bwMode="auto">
            <a:xfrm>
              <a:off x="2567" y="2916"/>
              <a:ext cx="1" cy="25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78" name="Freeform 90">
              <a:extLst>
                <a:ext uri="{FF2B5EF4-FFF2-40B4-BE49-F238E27FC236}">
                  <a16:creationId xmlns:a16="http://schemas.microsoft.com/office/drawing/2014/main" id="{00E5040D-AB1F-4341-B2DE-E48CBF08480B}"/>
                </a:ext>
              </a:extLst>
            </p:cNvPr>
            <p:cNvSpPr>
              <a:spLocks/>
            </p:cNvSpPr>
            <p:nvPr/>
          </p:nvSpPr>
          <p:spPr bwMode="auto">
            <a:xfrm>
              <a:off x="2518" y="3170"/>
              <a:ext cx="99" cy="99"/>
            </a:xfrm>
            <a:custGeom>
              <a:avLst/>
              <a:gdLst>
                <a:gd name="T0" fmla="*/ 0 w 99"/>
                <a:gd name="T1" fmla="*/ 0 h 99"/>
                <a:gd name="T2" fmla="*/ 49 w 99"/>
                <a:gd name="T3" fmla="*/ 99 h 99"/>
                <a:gd name="T4" fmla="*/ 99 w 99"/>
                <a:gd name="T5" fmla="*/ 0 h 99"/>
                <a:gd name="T6" fmla="*/ 0 w 99"/>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9" h="99">
                  <a:moveTo>
                    <a:pt x="0" y="0"/>
                  </a:moveTo>
                  <a:lnTo>
                    <a:pt x="49" y="99"/>
                  </a:lnTo>
                  <a:lnTo>
                    <a:pt x="9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43052" name="Line 92">
            <a:extLst>
              <a:ext uri="{FF2B5EF4-FFF2-40B4-BE49-F238E27FC236}">
                <a16:creationId xmlns:a16="http://schemas.microsoft.com/office/drawing/2014/main" id="{7A4E9D7B-E8B7-4D98-92E6-BE301DDDAC03}"/>
              </a:ext>
            </a:extLst>
          </p:cNvPr>
          <p:cNvSpPr>
            <a:spLocks noChangeShapeType="1"/>
          </p:cNvSpPr>
          <p:nvPr/>
        </p:nvSpPr>
        <p:spPr bwMode="auto">
          <a:xfrm>
            <a:off x="8094663" y="4629150"/>
            <a:ext cx="165100"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43053" name="Group 95">
            <a:extLst>
              <a:ext uri="{FF2B5EF4-FFF2-40B4-BE49-F238E27FC236}">
                <a16:creationId xmlns:a16="http://schemas.microsoft.com/office/drawing/2014/main" id="{1B9D8CA0-086D-4921-AB8E-04700CD11C6B}"/>
              </a:ext>
            </a:extLst>
          </p:cNvPr>
          <p:cNvGrpSpPr>
            <a:grpSpLocks/>
          </p:cNvGrpSpPr>
          <p:nvPr/>
        </p:nvGrpSpPr>
        <p:grpSpPr bwMode="auto">
          <a:xfrm>
            <a:off x="8185150" y="4629150"/>
            <a:ext cx="157163" cy="560388"/>
            <a:chOff x="5156" y="2916"/>
            <a:chExt cx="99" cy="353"/>
          </a:xfrm>
        </p:grpSpPr>
        <p:sp>
          <p:nvSpPr>
            <p:cNvPr id="43075" name="Line 93">
              <a:extLst>
                <a:ext uri="{FF2B5EF4-FFF2-40B4-BE49-F238E27FC236}">
                  <a16:creationId xmlns:a16="http://schemas.microsoft.com/office/drawing/2014/main" id="{EBD88A14-6C07-40EB-87F6-1643525B4094}"/>
                </a:ext>
              </a:extLst>
            </p:cNvPr>
            <p:cNvSpPr>
              <a:spLocks noChangeShapeType="1"/>
            </p:cNvSpPr>
            <p:nvPr/>
          </p:nvSpPr>
          <p:spPr bwMode="auto">
            <a:xfrm>
              <a:off x="5205" y="2916"/>
              <a:ext cx="1" cy="25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76" name="Freeform 94">
              <a:extLst>
                <a:ext uri="{FF2B5EF4-FFF2-40B4-BE49-F238E27FC236}">
                  <a16:creationId xmlns:a16="http://schemas.microsoft.com/office/drawing/2014/main" id="{23260552-4EDE-4BE1-AAF1-54283774A904}"/>
                </a:ext>
              </a:extLst>
            </p:cNvPr>
            <p:cNvSpPr>
              <a:spLocks/>
            </p:cNvSpPr>
            <p:nvPr/>
          </p:nvSpPr>
          <p:spPr bwMode="auto">
            <a:xfrm>
              <a:off x="5156" y="3170"/>
              <a:ext cx="99" cy="99"/>
            </a:xfrm>
            <a:custGeom>
              <a:avLst/>
              <a:gdLst>
                <a:gd name="T0" fmla="*/ 0 w 99"/>
                <a:gd name="T1" fmla="*/ 0 h 99"/>
                <a:gd name="T2" fmla="*/ 50 w 99"/>
                <a:gd name="T3" fmla="*/ 99 h 99"/>
                <a:gd name="T4" fmla="*/ 99 w 99"/>
                <a:gd name="T5" fmla="*/ 0 h 99"/>
                <a:gd name="T6" fmla="*/ 0 w 99"/>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9" h="99">
                  <a:moveTo>
                    <a:pt x="0" y="0"/>
                  </a:moveTo>
                  <a:lnTo>
                    <a:pt x="50" y="99"/>
                  </a:lnTo>
                  <a:lnTo>
                    <a:pt x="9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43054" name="Line 96">
            <a:extLst>
              <a:ext uri="{FF2B5EF4-FFF2-40B4-BE49-F238E27FC236}">
                <a16:creationId xmlns:a16="http://schemas.microsoft.com/office/drawing/2014/main" id="{361493EB-5B58-4D11-A692-03C104A2CCB3}"/>
              </a:ext>
            </a:extLst>
          </p:cNvPr>
          <p:cNvSpPr>
            <a:spLocks noChangeShapeType="1"/>
          </p:cNvSpPr>
          <p:nvPr/>
        </p:nvSpPr>
        <p:spPr bwMode="auto">
          <a:xfrm flipH="1">
            <a:off x="5557838" y="4559300"/>
            <a:ext cx="168275" cy="1588"/>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43055" name="Group 99">
            <a:extLst>
              <a:ext uri="{FF2B5EF4-FFF2-40B4-BE49-F238E27FC236}">
                <a16:creationId xmlns:a16="http://schemas.microsoft.com/office/drawing/2014/main" id="{7A7AD0E5-DDE1-40A5-9657-23354FB72F19}"/>
              </a:ext>
            </a:extLst>
          </p:cNvPr>
          <p:cNvGrpSpPr>
            <a:grpSpLocks/>
          </p:cNvGrpSpPr>
          <p:nvPr/>
        </p:nvGrpSpPr>
        <p:grpSpPr bwMode="auto">
          <a:xfrm>
            <a:off x="5481638" y="4559300"/>
            <a:ext cx="155575" cy="630238"/>
            <a:chOff x="3453" y="2872"/>
            <a:chExt cx="98" cy="397"/>
          </a:xfrm>
        </p:grpSpPr>
        <p:sp>
          <p:nvSpPr>
            <p:cNvPr id="43073" name="Line 97">
              <a:extLst>
                <a:ext uri="{FF2B5EF4-FFF2-40B4-BE49-F238E27FC236}">
                  <a16:creationId xmlns:a16="http://schemas.microsoft.com/office/drawing/2014/main" id="{B4C022DE-E15D-4CCD-BE8A-69BEF4B553B8}"/>
                </a:ext>
              </a:extLst>
            </p:cNvPr>
            <p:cNvSpPr>
              <a:spLocks noChangeShapeType="1"/>
            </p:cNvSpPr>
            <p:nvPr/>
          </p:nvSpPr>
          <p:spPr bwMode="auto">
            <a:xfrm>
              <a:off x="3501" y="2872"/>
              <a:ext cx="1" cy="301"/>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74" name="Freeform 98">
              <a:extLst>
                <a:ext uri="{FF2B5EF4-FFF2-40B4-BE49-F238E27FC236}">
                  <a16:creationId xmlns:a16="http://schemas.microsoft.com/office/drawing/2014/main" id="{46C08B3C-9E90-44EA-9B61-481B43B4A237}"/>
                </a:ext>
              </a:extLst>
            </p:cNvPr>
            <p:cNvSpPr>
              <a:spLocks/>
            </p:cNvSpPr>
            <p:nvPr/>
          </p:nvSpPr>
          <p:spPr bwMode="auto">
            <a:xfrm>
              <a:off x="3453" y="3170"/>
              <a:ext cx="98" cy="99"/>
            </a:xfrm>
            <a:custGeom>
              <a:avLst/>
              <a:gdLst>
                <a:gd name="T0" fmla="*/ 0 w 98"/>
                <a:gd name="T1" fmla="*/ 0 h 99"/>
                <a:gd name="T2" fmla="*/ 48 w 98"/>
                <a:gd name="T3" fmla="*/ 99 h 99"/>
                <a:gd name="T4" fmla="*/ 98 w 98"/>
                <a:gd name="T5" fmla="*/ 0 h 99"/>
                <a:gd name="T6" fmla="*/ 0 w 98"/>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 h="99">
                  <a:moveTo>
                    <a:pt x="0" y="0"/>
                  </a:moveTo>
                  <a:lnTo>
                    <a:pt x="48" y="99"/>
                  </a:lnTo>
                  <a:lnTo>
                    <a:pt x="9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43056" name="Line 100">
            <a:extLst>
              <a:ext uri="{FF2B5EF4-FFF2-40B4-BE49-F238E27FC236}">
                <a16:creationId xmlns:a16="http://schemas.microsoft.com/office/drawing/2014/main" id="{6FC9A166-0EEF-4E2B-9822-552C2FC89FB1}"/>
              </a:ext>
            </a:extLst>
          </p:cNvPr>
          <p:cNvSpPr>
            <a:spLocks noChangeShapeType="1"/>
          </p:cNvSpPr>
          <p:nvPr/>
        </p:nvSpPr>
        <p:spPr bwMode="auto">
          <a:xfrm>
            <a:off x="2720975" y="3297238"/>
            <a:ext cx="1588" cy="27940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57" name="Line 101">
            <a:extLst>
              <a:ext uri="{FF2B5EF4-FFF2-40B4-BE49-F238E27FC236}">
                <a16:creationId xmlns:a16="http://schemas.microsoft.com/office/drawing/2014/main" id="{424BDC63-EDCE-4915-911A-B9D7121158B1}"/>
              </a:ext>
            </a:extLst>
          </p:cNvPr>
          <p:cNvSpPr>
            <a:spLocks noChangeShapeType="1"/>
          </p:cNvSpPr>
          <p:nvPr/>
        </p:nvSpPr>
        <p:spPr bwMode="auto">
          <a:xfrm>
            <a:off x="6697663" y="3227388"/>
            <a:ext cx="1587" cy="3492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58" name="Line 102">
            <a:extLst>
              <a:ext uri="{FF2B5EF4-FFF2-40B4-BE49-F238E27FC236}">
                <a16:creationId xmlns:a16="http://schemas.microsoft.com/office/drawing/2014/main" id="{52BEDB34-81C4-4290-9DB1-A20A8ECEB6C0}"/>
              </a:ext>
            </a:extLst>
          </p:cNvPr>
          <p:cNvSpPr>
            <a:spLocks noChangeShapeType="1"/>
          </p:cNvSpPr>
          <p:nvPr/>
        </p:nvSpPr>
        <p:spPr bwMode="auto">
          <a:xfrm>
            <a:off x="2720975" y="3576638"/>
            <a:ext cx="3976688"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59" name="Line 103">
            <a:extLst>
              <a:ext uri="{FF2B5EF4-FFF2-40B4-BE49-F238E27FC236}">
                <a16:creationId xmlns:a16="http://schemas.microsoft.com/office/drawing/2014/main" id="{F9085230-866E-4CC6-90A6-309D936622CB}"/>
              </a:ext>
            </a:extLst>
          </p:cNvPr>
          <p:cNvSpPr>
            <a:spLocks noChangeShapeType="1"/>
          </p:cNvSpPr>
          <p:nvPr/>
        </p:nvSpPr>
        <p:spPr bwMode="auto">
          <a:xfrm>
            <a:off x="4751388" y="3576638"/>
            <a:ext cx="1587" cy="20955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60" name="Line 104">
            <a:extLst>
              <a:ext uri="{FF2B5EF4-FFF2-40B4-BE49-F238E27FC236}">
                <a16:creationId xmlns:a16="http://schemas.microsoft.com/office/drawing/2014/main" id="{8A05D946-0F34-423C-BEE5-7CD4F7BEA0EB}"/>
              </a:ext>
            </a:extLst>
          </p:cNvPr>
          <p:cNvSpPr>
            <a:spLocks noChangeShapeType="1"/>
          </p:cNvSpPr>
          <p:nvPr/>
        </p:nvSpPr>
        <p:spPr bwMode="auto">
          <a:xfrm>
            <a:off x="2720975" y="3786188"/>
            <a:ext cx="4144963" cy="158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43061" name="Group 107">
            <a:extLst>
              <a:ext uri="{FF2B5EF4-FFF2-40B4-BE49-F238E27FC236}">
                <a16:creationId xmlns:a16="http://schemas.microsoft.com/office/drawing/2014/main" id="{A5FA1725-0A0D-4515-8E8A-42DA318905BD}"/>
              </a:ext>
            </a:extLst>
          </p:cNvPr>
          <p:cNvGrpSpPr>
            <a:grpSpLocks/>
          </p:cNvGrpSpPr>
          <p:nvPr/>
        </p:nvGrpSpPr>
        <p:grpSpPr bwMode="auto">
          <a:xfrm>
            <a:off x="2644775" y="3786188"/>
            <a:ext cx="155575" cy="354012"/>
            <a:chOff x="1666" y="2385"/>
            <a:chExt cx="98" cy="223"/>
          </a:xfrm>
        </p:grpSpPr>
        <p:sp>
          <p:nvSpPr>
            <p:cNvPr id="43071" name="Line 105">
              <a:extLst>
                <a:ext uri="{FF2B5EF4-FFF2-40B4-BE49-F238E27FC236}">
                  <a16:creationId xmlns:a16="http://schemas.microsoft.com/office/drawing/2014/main" id="{A0B0EA54-F024-4026-A260-B154FD1989EF}"/>
                </a:ext>
              </a:extLst>
            </p:cNvPr>
            <p:cNvSpPr>
              <a:spLocks noChangeShapeType="1"/>
            </p:cNvSpPr>
            <p:nvPr/>
          </p:nvSpPr>
          <p:spPr bwMode="auto">
            <a:xfrm>
              <a:off x="1714" y="2385"/>
              <a:ext cx="1" cy="12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72" name="Freeform 106">
              <a:extLst>
                <a:ext uri="{FF2B5EF4-FFF2-40B4-BE49-F238E27FC236}">
                  <a16:creationId xmlns:a16="http://schemas.microsoft.com/office/drawing/2014/main" id="{107CC687-1B54-49F8-937E-91D6F2A72587}"/>
                </a:ext>
              </a:extLst>
            </p:cNvPr>
            <p:cNvSpPr>
              <a:spLocks/>
            </p:cNvSpPr>
            <p:nvPr/>
          </p:nvSpPr>
          <p:spPr bwMode="auto">
            <a:xfrm>
              <a:off x="1666" y="2509"/>
              <a:ext cx="98" cy="99"/>
            </a:xfrm>
            <a:custGeom>
              <a:avLst/>
              <a:gdLst>
                <a:gd name="T0" fmla="*/ 0 w 98"/>
                <a:gd name="T1" fmla="*/ 0 h 99"/>
                <a:gd name="T2" fmla="*/ 48 w 98"/>
                <a:gd name="T3" fmla="*/ 99 h 99"/>
                <a:gd name="T4" fmla="*/ 98 w 98"/>
                <a:gd name="T5" fmla="*/ 0 h 99"/>
                <a:gd name="T6" fmla="*/ 0 w 98"/>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 h="99">
                  <a:moveTo>
                    <a:pt x="0" y="0"/>
                  </a:moveTo>
                  <a:lnTo>
                    <a:pt x="48" y="99"/>
                  </a:lnTo>
                  <a:lnTo>
                    <a:pt x="9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3062" name="Group 110">
            <a:extLst>
              <a:ext uri="{FF2B5EF4-FFF2-40B4-BE49-F238E27FC236}">
                <a16:creationId xmlns:a16="http://schemas.microsoft.com/office/drawing/2014/main" id="{47B3D65B-2BF8-4759-AB77-5D80BFE4E8CE}"/>
              </a:ext>
            </a:extLst>
          </p:cNvPr>
          <p:cNvGrpSpPr>
            <a:grpSpLocks/>
          </p:cNvGrpSpPr>
          <p:nvPr/>
        </p:nvGrpSpPr>
        <p:grpSpPr bwMode="auto">
          <a:xfrm>
            <a:off x="6788150" y="3786188"/>
            <a:ext cx="157163" cy="354012"/>
            <a:chOff x="4276" y="2385"/>
            <a:chExt cx="99" cy="223"/>
          </a:xfrm>
        </p:grpSpPr>
        <p:sp>
          <p:nvSpPr>
            <p:cNvPr id="43069" name="Line 108">
              <a:extLst>
                <a:ext uri="{FF2B5EF4-FFF2-40B4-BE49-F238E27FC236}">
                  <a16:creationId xmlns:a16="http://schemas.microsoft.com/office/drawing/2014/main" id="{8E89C50B-D999-471F-ADD6-4F9212F34E42}"/>
                </a:ext>
              </a:extLst>
            </p:cNvPr>
            <p:cNvSpPr>
              <a:spLocks noChangeShapeType="1"/>
            </p:cNvSpPr>
            <p:nvPr/>
          </p:nvSpPr>
          <p:spPr bwMode="auto">
            <a:xfrm>
              <a:off x="4325" y="2385"/>
              <a:ext cx="1" cy="127"/>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70" name="Freeform 109">
              <a:extLst>
                <a:ext uri="{FF2B5EF4-FFF2-40B4-BE49-F238E27FC236}">
                  <a16:creationId xmlns:a16="http://schemas.microsoft.com/office/drawing/2014/main" id="{FD02C5F1-6CCB-4999-9B03-BEAADE113021}"/>
                </a:ext>
              </a:extLst>
            </p:cNvPr>
            <p:cNvSpPr>
              <a:spLocks/>
            </p:cNvSpPr>
            <p:nvPr/>
          </p:nvSpPr>
          <p:spPr bwMode="auto">
            <a:xfrm>
              <a:off x="4276" y="2509"/>
              <a:ext cx="99" cy="99"/>
            </a:xfrm>
            <a:custGeom>
              <a:avLst/>
              <a:gdLst>
                <a:gd name="T0" fmla="*/ 0 w 99"/>
                <a:gd name="T1" fmla="*/ 0 h 99"/>
                <a:gd name="T2" fmla="*/ 51 w 99"/>
                <a:gd name="T3" fmla="*/ 99 h 99"/>
                <a:gd name="T4" fmla="*/ 99 w 99"/>
                <a:gd name="T5" fmla="*/ 0 h 99"/>
                <a:gd name="T6" fmla="*/ 0 w 99"/>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9" h="99">
                  <a:moveTo>
                    <a:pt x="0" y="0"/>
                  </a:moveTo>
                  <a:lnTo>
                    <a:pt x="51" y="99"/>
                  </a:lnTo>
                  <a:lnTo>
                    <a:pt x="9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3063" name="Group 113">
            <a:extLst>
              <a:ext uri="{FF2B5EF4-FFF2-40B4-BE49-F238E27FC236}">
                <a16:creationId xmlns:a16="http://schemas.microsoft.com/office/drawing/2014/main" id="{D476EBA6-360B-4DBD-AE71-A6A65238B36D}"/>
              </a:ext>
            </a:extLst>
          </p:cNvPr>
          <p:cNvGrpSpPr>
            <a:grpSpLocks/>
          </p:cNvGrpSpPr>
          <p:nvPr/>
        </p:nvGrpSpPr>
        <p:grpSpPr bwMode="auto">
          <a:xfrm>
            <a:off x="2636838" y="1989138"/>
            <a:ext cx="157162" cy="469900"/>
            <a:chOff x="1661" y="1253"/>
            <a:chExt cx="99" cy="296"/>
          </a:xfrm>
        </p:grpSpPr>
        <p:sp>
          <p:nvSpPr>
            <p:cNvPr id="43067" name="Line 111">
              <a:extLst>
                <a:ext uri="{FF2B5EF4-FFF2-40B4-BE49-F238E27FC236}">
                  <a16:creationId xmlns:a16="http://schemas.microsoft.com/office/drawing/2014/main" id="{CE9FF859-1B82-4B74-B224-CA4E2FAED12E}"/>
                </a:ext>
              </a:extLst>
            </p:cNvPr>
            <p:cNvSpPr>
              <a:spLocks noChangeShapeType="1"/>
            </p:cNvSpPr>
            <p:nvPr/>
          </p:nvSpPr>
          <p:spPr bwMode="auto">
            <a:xfrm>
              <a:off x="1710" y="1253"/>
              <a:ext cx="1" cy="20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68" name="Freeform 112">
              <a:extLst>
                <a:ext uri="{FF2B5EF4-FFF2-40B4-BE49-F238E27FC236}">
                  <a16:creationId xmlns:a16="http://schemas.microsoft.com/office/drawing/2014/main" id="{8AB766C0-354D-4F98-89AE-B843217D18A9}"/>
                </a:ext>
              </a:extLst>
            </p:cNvPr>
            <p:cNvSpPr>
              <a:spLocks/>
            </p:cNvSpPr>
            <p:nvPr/>
          </p:nvSpPr>
          <p:spPr bwMode="auto">
            <a:xfrm>
              <a:off x="1661" y="1450"/>
              <a:ext cx="99" cy="99"/>
            </a:xfrm>
            <a:custGeom>
              <a:avLst/>
              <a:gdLst>
                <a:gd name="T0" fmla="*/ 0 w 99"/>
                <a:gd name="T1" fmla="*/ 0 h 99"/>
                <a:gd name="T2" fmla="*/ 50 w 99"/>
                <a:gd name="T3" fmla="*/ 99 h 99"/>
                <a:gd name="T4" fmla="*/ 99 w 99"/>
                <a:gd name="T5" fmla="*/ 0 h 99"/>
                <a:gd name="T6" fmla="*/ 0 w 99"/>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9" h="99">
                  <a:moveTo>
                    <a:pt x="0" y="0"/>
                  </a:moveTo>
                  <a:lnTo>
                    <a:pt x="50" y="99"/>
                  </a:lnTo>
                  <a:lnTo>
                    <a:pt x="99"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43064" name="Group 116">
            <a:extLst>
              <a:ext uri="{FF2B5EF4-FFF2-40B4-BE49-F238E27FC236}">
                <a16:creationId xmlns:a16="http://schemas.microsoft.com/office/drawing/2014/main" id="{479732A7-3B5D-4BEF-8027-953952A8A65A}"/>
              </a:ext>
            </a:extLst>
          </p:cNvPr>
          <p:cNvGrpSpPr>
            <a:grpSpLocks/>
          </p:cNvGrpSpPr>
          <p:nvPr/>
        </p:nvGrpSpPr>
        <p:grpSpPr bwMode="auto">
          <a:xfrm>
            <a:off x="6707188" y="1989138"/>
            <a:ext cx="155575" cy="469900"/>
            <a:chOff x="4225" y="1253"/>
            <a:chExt cx="98" cy="296"/>
          </a:xfrm>
        </p:grpSpPr>
        <p:sp>
          <p:nvSpPr>
            <p:cNvPr id="43065" name="Line 114">
              <a:extLst>
                <a:ext uri="{FF2B5EF4-FFF2-40B4-BE49-F238E27FC236}">
                  <a16:creationId xmlns:a16="http://schemas.microsoft.com/office/drawing/2014/main" id="{67ABF85D-3D8E-4379-9B52-21BD78B06514}"/>
                </a:ext>
              </a:extLst>
            </p:cNvPr>
            <p:cNvSpPr>
              <a:spLocks noChangeShapeType="1"/>
            </p:cNvSpPr>
            <p:nvPr/>
          </p:nvSpPr>
          <p:spPr bwMode="auto">
            <a:xfrm>
              <a:off x="4273" y="1253"/>
              <a:ext cx="1" cy="200"/>
            </a:xfrm>
            <a:prstGeom prst="line">
              <a:avLst/>
            </a:prstGeom>
            <a:noFill/>
            <a:ln w="14288">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43066" name="Freeform 115">
              <a:extLst>
                <a:ext uri="{FF2B5EF4-FFF2-40B4-BE49-F238E27FC236}">
                  <a16:creationId xmlns:a16="http://schemas.microsoft.com/office/drawing/2014/main" id="{94E2B71D-F02D-497E-80E3-B6F46FFD406D}"/>
                </a:ext>
              </a:extLst>
            </p:cNvPr>
            <p:cNvSpPr>
              <a:spLocks/>
            </p:cNvSpPr>
            <p:nvPr/>
          </p:nvSpPr>
          <p:spPr bwMode="auto">
            <a:xfrm>
              <a:off x="4225" y="1450"/>
              <a:ext cx="98" cy="99"/>
            </a:xfrm>
            <a:custGeom>
              <a:avLst/>
              <a:gdLst>
                <a:gd name="T0" fmla="*/ 0 w 98"/>
                <a:gd name="T1" fmla="*/ 0 h 99"/>
                <a:gd name="T2" fmla="*/ 50 w 98"/>
                <a:gd name="T3" fmla="*/ 99 h 99"/>
                <a:gd name="T4" fmla="*/ 98 w 98"/>
                <a:gd name="T5" fmla="*/ 0 h 99"/>
                <a:gd name="T6" fmla="*/ 0 w 98"/>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8" h="99">
                  <a:moveTo>
                    <a:pt x="0" y="0"/>
                  </a:moveTo>
                  <a:lnTo>
                    <a:pt x="50" y="99"/>
                  </a:lnTo>
                  <a:lnTo>
                    <a:pt x="98"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Zástupný symbol päty 4">
            <a:extLst>
              <a:ext uri="{FF2B5EF4-FFF2-40B4-BE49-F238E27FC236}">
                <a16:creationId xmlns:a16="http://schemas.microsoft.com/office/drawing/2014/main" id="{C4D0327A-3F74-4B7D-A72F-3C6BA6F7B9EE}"/>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45059" name="Zástupný symbol čísla snímky 5">
            <a:extLst>
              <a:ext uri="{FF2B5EF4-FFF2-40B4-BE49-F238E27FC236}">
                <a16:creationId xmlns:a16="http://schemas.microsoft.com/office/drawing/2014/main" id="{07BE95CF-1C9A-4246-B63B-AB7E87DFCA8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61A667B1-6858-4A87-AFFF-7765274D4319}" type="slidenum">
              <a:rPr lang="sk-SK" altLang="en-US" sz="1400" smtClean="0"/>
              <a:pPr>
                <a:spcBef>
                  <a:spcPct val="0"/>
                </a:spcBef>
                <a:buFontTx/>
                <a:buNone/>
              </a:pPr>
              <a:t>21</a:t>
            </a:fld>
            <a:endParaRPr lang="sk-SK" altLang="en-US" sz="1400"/>
          </a:p>
        </p:txBody>
      </p:sp>
      <p:sp>
        <p:nvSpPr>
          <p:cNvPr id="45060" name="Rectangle 2">
            <a:extLst>
              <a:ext uri="{FF2B5EF4-FFF2-40B4-BE49-F238E27FC236}">
                <a16:creationId xmlns:a16="http://schemas.microsoft.com/office/drawing/2014/main" id="{6958A530-1E8A-44CA-9CEB-2725CEB48DDC}"/>
              </a:ext>
            </a:extLst>
          </p:cNvPr>
          <p:cNvSpPr>
            <a:spLocks noGrp="1" noChangeArrowheads="1"/>
          </p:cNvSpPr>
          <p:nvPr>
            <p:ph type="title"/>
          </p:nvPr>
        </p:nvSpPr>
        <p:spPr>
          <a:xfrm>
            <a:off x="457200" y="274638"/>
            <a:ext cx="8229600" cy="777875"/>
          </a:xfrm>
        </p:spPr>
        <p:txBody>
          <a:bodyPr/>
          <a:lstStyle/>
          <a:p>
            <a:pPr eaLnBrk="1" hangingPunct="1"/>
            <a:r>
              <a:rPr lang="sk-SK" altLang="en-US" sz="3200" b="1">
                <a:solidFill>
                  <a:srgbClr val="3D1FD3"/>
                </a:solidFill>
              </a:rPr>
              <a:t>Prezentácia výkazu ziskov a strát </a:t>
            </a:r>
            <a:r>
              <a:rPr lang="sk-SK" altLang="en-US" sz="2000">
                <a:solidFill>
                  <a:srgbClr val="3D1FD3"/>
                </a:solidFill>
              </a:rPr>
              <a:t>(2)</a:t>
            </a:r>
          </a:p>
        </p:txBody>
      </p:sp>
      <p:sp>
        <p:nvSpPr>
          <p:cNvPr id="45061" name="Rectangle 3">
            <a:extLst>
              <a:ext uri="{FF2B5EF4-FFF2-40B4-BE49-F238E27FC236}">
                <a16:creationId xmlns:a16="http://schemas.microsoft.com/office/drawing/2014/main" id="{AD92E568-C660-45A2-B4B8-B2E1F1739751}"/>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sk-SK" altLang="en-US" sz="2200" b="1"/>
              <a:t>Formáty   </a:t>
            </a:r>
            <a:r>
              <a:rPr lang="sk-SK" altLang="en-US" sz="2200"/>
              <a:t>Výkaz ziskov a strát je zoznam položiek. Môže byť prezentovaný ako jeden zoznam (vertikálny formát) alebo ako dva zoznamy umiestnené vedľa seba (horizontálny formát). Väčšinou sa používa vertikálny formát</a:t>
            </a:r>
          </a:p>
          <a:p>
            <a:pPr eaLnBrk="1" hangingPunct="1">
              <a:lnSpc>
                <a:spcPct val="80000"/>
              </a:lnSpc>
            </a:pPr>
            <a:r>
              <a:rPr lang="sk-SK" altLang="en-US" sz="2200" b="1"/>
              <a:t>Stupeň podrobnosti  </a:t>
            </a:r>
            <a:r>
              <a:rPr lang="sk-SK" altLang="en-US" sz="2200"/>
              <a:t>Rozlišuje sa</a:t>
            </a:r>
          </a:p>
          <a:p>
            <a:pPr lvl="1" eaLnBrk="1" hangingPunct="1">
              <a:lnSpc>
                <a:spcPct val="80000"/>
              </a:lnSpc>
            </a:pPr>
            <a:r>
              <a:rPr lang="sk-SK" altLang="en-US" sz="2000"/>
              <a:t>jednostupňové („single-step”) usporiadanie</a:t>
            </a:r>
          </a:p>
          <a:p>
            <a:pPr lvl="1" eaLnBrk="1" hangingPunct="1">
              <a:lnSpc>
                <a:spcPct val="80000"/>
              </a:lnSpc>
            </a:pPr>
            <a:r>
              <a:rPr lang="sk-SK" altLang="en-US" sz="2000"/>
              <a:t>viacstupňové („multiple-step”) usporiadanie</a:t>
            </a:r>
          </a:p>
          <a:p>
            <a:pPr eaLnBrk="1" hangingPunct="1">
              <a:lnSpc>
                <a:spcPct val="80000"/>
              </a:lnSpc>
            </a:pPr>
            <a:r>
              <a:rPr lang="sk-SK" altLang="en-US" sz="2200"/>
              <a:t>Pri oboch spôsoboch sa vytvoria kategórie podobných položiek v rámci výnosov a v rámci nákladov, spárujú sa a vytvoria sa rozdiely ich súčtov. Súčet týchto rozdielov je výsledok hospodárenia</a:t>
            </a:r>
          </a:p>
          <a:p>
            <a:pPr eaLnBrk="1" hangingPunct="1">
              <a:lnSpc>
                <a:spcPct val="80000"/>
              </a:lnSpc>
            </a:pPr>
            <a:r>
              <a:rPr lang="sk-SK" altLang="en-US" sz="2200"/>
              <a:t>Pri jednostupňovom usporiadaní sa všetky výnosy pokladajú za jednu kategóriu a všetky náklady za jednu kategóriu</a:t>
            </a:r>
          </a:p>
          <a:p>
            <a:pPr eaLnBrk="1" hangingPunct="1">
              <a:lnSpc>
                <a:spcPct val="80000"/>
              </a:lnSpc>
            </a:pPr>
            <a:r>
              <a:rPr lang="sk-SK" altLang="en-US" sz="2200"/>
              <a:t>Pri viacstupňovom usporiadaní sa vytvorí viacero kategórií výnosov a nákladov, ktorých spárovaním sa zdôraznia jednotlivé zložky celkového výsledku hospodárenia</a:t>
            </a:r>
          </a:p>
          <a:p>
            <a:pPr eaLnBrk="1" hangingPunct="1">
              <a:lnSpc>
                <a:spcPct val="80000"/>
              </a:lnSpc>
            </a:pPr>
            <a:r>
              <a:rPr lang="sk-SK" altLang="en-US" sz="2200"/>
              <a:t>Viacstupňové usporiadanie sa používa častejšie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Zástupný symbol päty 3">
            <a:extLst>
              <a:ext uri="{FF2B5EF4-FFF2-40B4-BE49-F238E27FC236}">
                <a16:creationId xmlns:a16="http://schemas.microsoft.com/office/drawing/2014/main" id="{B6107B30-2110-4C1E-B29B-83D14DC36C6B}"/>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47107" name="Zástupný symbol čísla snímky 4">
            <a:extLst>
              <a:ext uri="{FF2B5EF4-FFF2-40B4-BE49-F238E27FC236}">
                <a16:creationId xmlns:a16="http://schemas.microsoft.com/office/drawing/2014/main" id="{AF00F764-AE71-4490-855E-87ADA98F214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D7D64C01-1940-4479-B580-36DD94C1CB7E}" type="slidenum">
              <a:rPr lang="sk-SK" altLang="en-US" sz="1400" smtClean="0"/>
              <a:pPr>
                <a:spcBef>
                  <a:spcPct val="0"/>
                </a:spcBef>
                <a:buFontTx/>
                <a:buNone/>
              </a:pPr>
              <a:t>22</a:t>
            </a:fld>
            <a:endParaRPr lang="sk-SK" altLang="en-US" sz="1400"/>
          </a:p>
        </p:txBody>
      </p:sp>
      <p:sp>
        <p:nvSpPr>
          <p:cNvPr id="47108" name="Rectangle 2">
            <a:extLst>
              <a:ext uri="{FF2B5EF4-FFF2-40B4-BE49-F238E27FC236}">
                <a16:creationId xmlns:a16="http://schemas.microsoft.com/office/drawing/2014/main" id="{90BFC3EF-7863-4ADC-9F0A-44F5D65B7821}"/>
              </a:ext>
            </a:extLst>
          </p:cNvPr>
          <p:cNvSpPr>
            <a:spLocks noGrp="1" noChangeArrowheads="1"/>
          </p:cNvSpPr>
          <p:nvPr>
            <p:ph type="title"/>
          </p:nvPr>
        </p:nvSpPr>
        <p:spPr/>
        <p:txBody>
          <a:bodyPr/>
          <a:lstStyle/>
          <a:p>
            <a:pPr eaLnBrk="1" hangingPunct="1"/>
            <a:r>
              <a:rPr lang="sk-SK" altLang="en-US" sz="3200" b="1">
                <a:solidFill>
                  <a:srgbClr val="3D1FD3"/>
                </a:solidFill>
              </a:rPr>
              <a:t>Obr</a:t>
            </a:r>
            <a:r>
              <a:rPr lang="en-US" altLang="en-US" sz="3200" b="1">
                <a:solidFill>
                  <a:srgbClr val="3D1FD3"/>
                </a:solidFill>
              </a:rPr>
              <a:t> 3.7</a:t>
            </a:r>
            <a:r>
              <a:rPr lang="en-US" altLang="en-US" sz="3200">
                <a:solidFill>
                  <a:srgbClr val="3D1FD3"/>
                </a:solidFill>
              </a:rPr>
              <a:t> Verti</a:t>
            </a:r>
            <a:r>
              <a:rPr lang="sk-SK" altLang="en-US" sz="3200">
                <a:solidFill>
                  <a:srgbClr val="3D1FD3"/>
                </a:solidFill>
              </a:rPr>
              <a:t>kálny </a:t>
            </a:r>
            <a:r>
              <a:rPr lang="en-US" altLang="en-US" sz="3200">
                <a:solidFill>
                  <a:srgbClr val="3D1FD3"/>
                </a:solidFill>
              </a:rPr>
              <a:t>versus </a:t>
            </a:r>
            <a:r>
              <a:rPr lang="sk-SK" altLang="en-US" sz="3200">
                <a:solidFill>
                  <a:srgbClr val="3D1FD3"/>
                </a:solidFill>
              </a:rPr>
              <a:t>h</a:t>
            </a:r>
            <a:r>
              <a:rPr lang="en-US" altLang="en-US" sz="3200">
                <a:solidFill>
                  <a:srgbClr val="3D1FD3"/>
                </a:solidFill>
              </a:rPr>
              <a:t>orizont</a:t>
            </a:r>
            <a:r>
              <a:rPr lang="sk-SK" altLang="en-US" sz="3200">
                <a:solidFill>
                  <a:srgbClr val="3D1FD3"/>
                </a:solidFill>
              </a:rPr>
              <a:t>á</a:t>
            </a:r>
            <a:r>
              <a:rPr lang="en-US" altLang="en-US" sz="3200">
                <a:solidFill>
                  <a:srgbClr val="3D1FD3"/>
                </a:solidFill>
              </a:rPr>
              <a:t>l</a:t>
            </a:r>
            <a:r>
              <a:rPr lang="sk-SK" altLang="en-US" sz="3200">
                <a:solidFill>
                  <a:srgbClr val="3D1FD3"/>
                </a:solidFill>
              </a:rPr>
              <a:t>ny</a:t>
            </a:r>
            <a:r>
              <a:rPr lang="en-US" altLang="en-US" sz="3200">
                <a:solidFill>
                  <a:srgbClr val="3D1FD3"/>
                </a:solidFill>
              </a:rPr>
              <a:t> </a:t>
            </a:r>
            <a:r>
              <a:rPr lang="sk-SK" altLang="en-US" sz="3200">
                <a:solidFill>
                  <a:srgbClr val="3D1FD3"/>
                </a:solidFill>
              </a:rPr>
              <a:t>formát</a:t>
            </a:r>
            <a:endParaRPr lang="en-US" altLang="en-US" sz="3200">
              <a:solidFill>
                <a:srgbClr val="3D1FD3"/>
              </a:solidFill>
            </a:endParaRPr>
          </a:p>
        </p:txBody>
      </p:sp>
      <p:graphicFrame>
        <p:nvGraphicFramePr>
          <p:cNvPr id="47109" name="Object 5">
            <a:extLst>
              <a:ext uri="{FF2B5EF4-FFF2-40B4-BE49-F238E27FC236}">
                <a16:creationId xmlns:a16="http://schemas.microsoft.com/office/drawing/2014/main" id="{5A211B9B-4DC1-45F4-BB18-B57CA4248F37}"/>
              </a:ext>
            </a:extLst>
          </p:cNvPr>
          <p:cNvGraphicFramePr>
            <a:graphicFrameLocks noChangeAspect="1"/>
          </p:cNvGraphicFramePr>
          <p:nvPr/>
        </p:nvGraphicFramePr>
        <p:xfrm>
          <a:off x="-915988" y="2514600"/>
          <a:ext cx="10291763" cy="2784475"/>
        </p:xfrm>
        <a:graphic>
          <a:graphicData uri="http://schemas.openxmlformats.org/presentationml/2006/ole">
            <mc:AlternateContent xmlns:mc="http://schemas.openxmlformats.org/markup-compatibility/2006">
              <mc:Choice xmlns:v="urn:schemas-microsoft-com:vml" Requires="v">
                <p:oleObj name="Dokument" r:id="rId3" imgW="5908288" imgH="1601182" progId="Word.Document.8">
                  <p:embed/>
                </p:oleObj>
              </mc:Choice>
              <mc:Fallback>
                <p:oleObj name="Dokument" r:id="rId3" imgW="5908288" imgH="1601182" progId="Word.Documen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988" y="2514600"/>
                        <a:ext cx="10291763" cy="278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Zástupný symbol päty 3">
            <a:extLst>
              <a:ext uri="{FF2B5EF4-FFF2-40B4-BE49-F238E27FC236}">
                <a16:creationId xmlns:a16="http://schemas.microsoft.com/office/drawing/2014/main" id="{43AB503C-773B-43D6-BD38-4114371D0153}"/>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49155" name="Zástupný symbol čísla snímky 4">
            <a:extLst>
              <a:ext uri="{FF2B5EF4-FFF2-40B4-BE49-F238E27FC236}">
                <a16:creationId xmlns:a16="http://schemas.microsoft.com/office/drawing/2014/main" id="{34B7C47F-28B5-40F1-9C94-7773F6C0245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BB3A021F-F50C-474D-B073-FF15208B6FB5}" type="slidenum">
              <a:rPr lang="sk-SK" altLang="en-US" sz="1400" smtClean="0"/>
              <a:pPr>
                <a:spcBef>
                  <a:spcPct val="0"/>
                </a:spcBef>
                <a:buFontTx/>
                <a:buNone/>
              </a:pPr>
              <a:t>23</a:t>
            </a:fld>
            <a:endParaRPr lang="sk-SK" altLang="en-US" sz="1400"/>
          </a:p>
        </p:txBody>
      </p:sp>
      <p:sp>
        <p:nvSpPr>
          <p:cNvPr id="49156" name="Rectangle 2">
            <a:extLst>
              <a:ext uri="{FF2B5EF4-FFF2-40B4-BE49-F238E27FC236}">
                <a16:creationId xmlns:a16="http://schemas.microsoft.com/office/drawing/2014/main" id="{71796F47-9031-438B-9E07-B78EA410033B}"/>
              </a:ext>
            </a:extLst>
          </p:cNvPr>
          <p:cNvSpPr>
            <a:spLocks noGrp="1" noChangeArrowheads="1"/>
          </p:cNvSpPr>
          <p:nvPr>
            <p:ph type="title"/>
          </p:nvPr>
        </p:nvSpPr>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3.5</a:t>
            </a:r>
            <a:r>
              <a:rPr lang="en-GB" altLang="en-US" sz="3200">
                <a:solidFill>
                  <a:srgbClr val="3D1FD3"/>
                </a:solidFill>
              </a:rPr>
              <a:t> </a:t>
            </a:r>
            <a:r>
              <a:rPr lang="sk-SK" altLang="en-US" sz="3200">
                <a:solidFill>
                  <a:srgbClr val="3D1FD3"/>
                </a:solidFill>
              </a:rPr>
              <a:t>Výkaz ziskov a strát vo vertikálnom formáte s využitím viacstupňového usporiadania</a:t>
            </a:r>
            <a:endParaRPr lang="en-US" altLang="en-US" sz="3200">
              <a:solidFill>
                <a:srgbClr val="3D1FD3"/>
              </a:solidFill>
            </a:endParaRPr>
          </a:p>
        </p:txBody>
      </p:sp>
      <p:graphicFrame>
        <p:nvGraphicFramePr>
          <p:cNvPr id="49157" name="Object 3">
            <a:extLst>
              <a:ext uri="{FF2B5EF4-FFF2-40B4-BE49-F238E27FC236}">
                <a16:creationId xmlns:a16="http://schemas.microsoft.com/office/drawing/2014/main" id="{BCE8E4BB-AB97-4A5B-BA11-5DF1A850894C}"/>
              </a:ext>
            </a:extLst>
          </p:cNvPr>
          <p:cNvGraphicFramePr>
            <a:graphicFrameLocks noChangeAspect="1"/>
          </p:cNvGraphicFramePr>
          <p:nvPr/>
        </p:nvGraphicFramePr>
        <p:xfrm>
          <a:off x="-1604963" y="2286000"/>
          <a:ext cx="12930188" cy="2590800"/>
        </p:xfrm>
        <a:graphic>
          <a:graphicData uri="http://schemas.openxmlformats.org/presentationml/2006/ole">
            <mc:AlternateContent xmlns:mc="http://schemas.openxmlformats.org/markup-compatibility/2006">
              <mc:Choice xmlns:v="urn:schemas-microsoft-com:vml" Requires="v">
                <p:oleObj name="Dokument" r:id="rId3" imgW="6069527" imgH="1221081" progId="Word.Document.8">
                  <p:embed/>
                </p:oleObj>
              </mc:Choice>
              <mc:Fallback>
                <p:oleObj name="Dokument" r:id="rId3" imgW="6069527" imgH="1221081"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4963" y="2286000"/>
                        <a:ext cx="12930188"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158" name="Text Box 4">
            <a:extLst>
              <a:ext uri="{FF2B5EF4-FFF2-40B4-BE49-F238E27FC236}">
                <a16:creationId xmlns:a16="http://schemas.microsoft.com/office/drawing/2014/main" id="{B934792B-A773-485F-8D35-4358E0DC8988}"/>
              </a:ext>
            </a:extLst>
          </p:cNvPr>
          <p:cNvSpPr txBox="1">
            <a:spLocks noChangeArrowheads="1"/>
          </p:cNvSpPr>
          <p:nvPr/>
        </p:nvSpPr>
        <p:spPr bwMode="auto">
          <a:xfrm>
            <a:off x="685800" y="5257800"/>
            <a:ext cx="63198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fr-FR" altLang="en-US" sz="2400"/>
              <a:t> </a:t>
            </a:r>
            <a:r>
              <a:rPr lang="sk-SK" altLang="en-US" sz="2400"/>
              <a:t>výnosy a náklady sú premiešané</a:t>
            </a:r>
            <a:endParaRPr lang="en-US" altLang="en-US" sz="2400"/>
          </a:p>
          <a:p>
            <a:pPr>
              <a:spcBef>
                <a:spcPct val="0"/>
              </a:spcBef>
            </a:pPr>
            <a:r>
              <a:rPr lang="fr-FR" altLang="en-US" sz="2400"/>
              <a:t> </a:t>
            </a:r>
            <a:r>
              <a:rPr lang="sk-SK" altLang="en-US" sz="2400"/>
              <a:t>určujú sa priebežné rozdiely výnosov a nákladov</a:t>
            </a:r>
            <a:endParaRPr lang="en-US" altLang="en-US" sz="24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Zástupný symbol päty 4">
            <a:extLst>
              <a:ext uri="{FF2B5EF4-FFF2-40B4-BE49-F238E27FC236}">
                <a16:creationId xmlns:a16="http://schemas.microsoft.com/office/drawing/2014/main" id="{84080B9D-2FA1-440D-B4FA-5CA30AF1E9E0}"/>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51203" name="Zástupný symbol čísla snímky 5">
            <a:extLst>
              <a:ext uri="{FF2B5EF4-FFF2-40B4-BE49-F238E27FC236}">
                <a16:creationId xmlns:a16="http://schemas.microsoft.com/office/drawing/2014/main" id="{AFF4978E-1A95-477B-85BB-F197BDE00D5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490E98EE-29E0-459B-A57A-0E79BDC1B255}" type="slidenum">
              <a:rPr lang="sk-SK" altLang="en-US" sz="1400" smtClean="0"/>
              <a:pPr>
                <a:spcBef>
                  <a:spcPct val="0"/>
                </a:spcBef>
                <a:buFontTx/>
                <a:buNone/>
              </a:pPr>
              <a:t>24</a:t>
            </a:fld>
            <a:endParaRPr lang="sk-SK" altLang="en-US" sz="1400"/>
          </a:p>
        </p:txBody>
      </p:sp>
      <p:sp>
        <p:nvSpPr>
          <p:cNvPr id="51204" name="Rectangle 2">
            <a:extLst>
              <a:ext uri="{FF2B5EF4-FFF2-40B4-BE49-F238E27FC236}">
                <a16:creationId xmlns:a16="http://schemas.microsoft.com/office/drawing/2014/main" id="{8F402938-467F-44ED-ABC1-F56E4C23B456}"/>
              </a:ext>
            </a:extLst>
          </p:cNvPr>
          <p:cNvSpPr>
            <a:spLocks noGrp="1" noChangeArrowheads="1"/>
          </p:cNvSpPr>
          <p:nvPr>
            <p:ph type="title"/>
          </p:nvPr>
        </p:nvSpPr>
        <p:spPr>
          <a:xfrm>
            <a:off x="468313" y="115888"/>
            <a:ext cx="8229600" cy="706437"/>
          </a:xfrm>
        </p:spPr>
        <p:txBody>
          <a:bodyPr/>
          <a:lstStyle/>
          <a:p>
            <a:pPr eaLnBrk="1" hangingPunct="1"/>
            <a:r>
              <a:rPr lang="sk-SK" altLang="en-US" sz="3200" b="1">
                <a:solidFill>
                  <a:srgbClr val="3D1FD3"/>
                </a:solidFill>
              </a:rPr>
              <a:t>Prezentácia výkazu ziskov a strát </a:t>
            </a:r>
            <a:r>
              <a:rPr lang="sk-SK" altLang="en-US" sz="2000">
                <a:solidFill>
                  <a:srgbClr val="3D1FD3"/>
                </a:solidFill>
              </a:rPr>
              <a:t>(3)</a:t>
            </a:r>
          </a:p>
        </p:txBody>
      </p:sp>
      <p:sp>
        <p:nvSpPr>
          <p:cNvPr id="51205" name="Rectangle 3">
            <a:extLst>
              <a:ext uri="{FF2B5EF4-FFF2-40B4-BE49-F238E27FC236}">
                <a16:creationId xmlns:a16="http://schemas.microsoft.com/office/drawing/2014/main" id="{0FE6171C-513C-446E-9768-A38646520B00}"/>
              </a:ext>
            </a:extLst>
          </p:cNvPr>
          <p:cNvSpPr>
            <a:spLocks noGrp="1" noChangeArrowheads="1"/>
          </p:cNvSpPr>
          <p:nvPr>
            <p:ph type="body" idx="1"/>
          </p:nvPr>
        </p:nvSpPr>
        <p:spPr>
          <a:xfrm>
            <a:off x="468313" y="836613"/>
            <a:ext cx="8229600" cy="5073650"/>
          </a:xfrm>
        </p:spPr>
        <p:txBody>
          <a:bodyPr/>
          <a:lstStyle/>
          <a:p>
            <a:pPr eaLnBrk="1" hangingPunct="1">
              <a:lnSpc>
                <a:spcPct val="80000"/>
              </a:lnSpc>
            </a:pPr>
            <a:r>
              <a:rPr lang="sk-SK" altLang="en-US" sz="2400" b="1"/>
              <a:t>Klasifikácia nákladov   </a:t>
            </a:r>
            <a:r>
              <a:rPr lang="sk-SK" altLang="en-US" sz="2400"/>
              <a:t>IAS 1  ustanovuje, že účtovná jednotka prezentuje analýzu nákladov s použitím klasifikácie založenej na druhu nákladov alebo na ich funkcii v rámci účtovnej jednotky, podľa toho, čo poskytuje spoľahlivú a relevantnejšiu informáciu</a:t>
            </a:r>
          </a:p>
          <a:p>
            <a:pPr eaLnBrk="1" hangingPunct="1">
              <a:lnSpc>
                <a:spcPct val="80000"/>
              </a:lnSpc>
            </a:pPr>
            <a:r>
              <a:rPr lang="sk-SK" altLang="en-US" sz="2400"/>
              <a:t>Klasifikácia </a:t>
            </a:r>
            <a:r>
              <a:rPr lang="sk-SK" altLang="en-US" sz="2400" b="1"/>
              <a:t>podľa druhu nákladov</a:t>
            </a:r>
            <a:r>
              <a:rPr lang="sk-SK" altLang="en-US" sz="2400"/>
              <a:t> (by nature)  - kategórie nákladov vo výkaze ziskov a strát sa tvoria podľa druhu nákladov, napríklad náklady na nákup materiálu, náklady na dopravu, daňové náklady, náklady na mzdy, náklady na odvody, náklady na odpisy a pod. </a:t>
            </a:r>
          </a:p>
          <a:p>
            <a:pPr eaLnBrk="1" hangingPunct="1">
              <a:lnSpc>
                <a:spcPct val="80000"/>
              </a:lnSpc>
            </a:pPr>
            <a:r>
              <a:rPr lang="sk-SK" altLang="en-US" sz="2400"/>
              <a:t>Klasifikácia </a:t>
            </a:r>
            <a:r>
              <a:rPr lang="sk-SK" altLang="en-US" sz="2400" b="1"/>
              <a:t>podľa funkcie</a:t>
            </a:r>
            <a:r>
              <a:rPr lang="sk-SK" altLang="en-US" sz="2400"/>
              <a:t> (by function) – náklady sa klasifikujú podľa ich funkcie v podniku pri vytváraní výsledku hospodárenia, napríklad náklady na predaný tovar resp. výrobné náklady, obchodné a distribučné náklady, administratívne náklady a pod.</a:t>
            </a:r>
          </a:p>
          <a:p>
            <a:pPr eaLnBrk="1" hangingPunct="1">
              <a:lnSpc>
                <a:spcPct val="80000"/>
              </a:lnSpc>
            </a:pPr>
            <a:r>
              <a:rPr lang="sk-SK" altLang="en-US" sz="2400"/>
              <a:t>Podľa IASB poskytuje klasifikácia podľa funkcie relevantnej-šie informácie, ale priraďovanie nákladov funkciám je náročnejšie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Zástupný symbol päty 3">
            <a:extLst>
              <a:ext uri="{FF2B5EF4-FFF2-40B4-BE49-F238E27FC236}">
                <a16:creationId xmlns:a16="http://schemas.microsoft.com/office/drawing/2014/main" id="{C1395C8E-1C26-4A10-A03E-E600780275C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53251" name="Zástupný symbol čísla snímky 4">
            <a:extLst>
              <a:ext uri="{FF2B5EF4-FFF2-40B4-BE49-F238E27FC236}">
                <a16:creationId xmlns:a16="http://schemas.microsoft.com/office/drawing/2014/main" id="{780F1510-20B1-422D-AD00-57394D0A5BC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3EC18F84-8EB3-4CE1-A645-DF958CD16DC7}" type="slidenum">
              <a:rPr lang="sk-SK" altLang="en-US" sz="1400" smtClean="0"/>
              <a:pPr>
                <a:spcBef>
                  <a:spcPct val="0"/>
                </a:spcBef>
                <a:buFontTx/>
                <a:buNone/>
              </a:pPr>
              <a:t>25</a:t>
            </a:fld>
            <a:endParaRPr lang="sk-SK" altLang="en-US" sz="1400"/>
          </a:p>
        </p:txBody>
      </p:sp>
      <p:sp>
        <p:nvSpPr>
          <p:cNvPr id="53252" name="Rectangle 2">
            <a:extLst>
              <a:ext uri="{FF2B5EF4-FFF2-40B4-BE49-F238E27FC236}">
                <a16:creationId xmlns:a16="http://schemas.microsoft.com/office/drawing/2014/main" id="{A1F3CEEF-304A-4A12-8895-EF111F62D820}"/>
              </a:ext>
            </a:extLst>
          </p:cNvPr>
          <p:cNvSpPr>
            <a:spLocks noGrp="1" noChangeArrowheads="1"/>
          </p:cNvSpPr>
          <p:nvPr>
            <p:ph type="title"/>
          </p:nvPr>
        </p:nvSpPr>
        <p:spPr>
          <a:xfrm>
            <a:off x="457200" y="115888"/>
            <a:ext cx="8229600" cy="1143000"/>
          </a:xfrm>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3.6 </a:t>
            </a:r>
            <a:r>
              <a:rPr lang="sk-SK" altLang="en-US" sz="3200">
                <a:solidFill>
                  <a:srgbClr val="3D1FD3"/>
                </a:solidFill>
              </a:rPr>
              <a:t>Výkaz ziskov a strát vo vertikálnom formáte s klasifikáciou podľa druhu</a:t>
            </a:r>
            <a:endParaRPr lang="en-US" altLang="en-US" sz="3200">
              <a:solidFill>
                <a:srgbClr val="3D1FD3"/>
              </a:solidFill>
            </a:endParaRPr>
          </a:p>
        </p:txBody>
      </p:sp>
      <p:graphicFrame>
        <p:nvGraphicFramePr>
          <p:cNvPr id="53253" name="Object 3">
            <a:extLst>
              <a:ext uri="{FF2B5EF4-FFF2-40B4-BE49-F238E27FC236}">
                <a16:creationId xmlns:a16="http://schemas.microsoft.com/office/drawing/2014/main" id="{72F0D591-C166-4B34-8268-6322754C4C99}"/>
              </a:ext>
            </a:extLst>
          </p:cNvPr>
          <p:cNvGraphicFramePr>
            <a:graphicFrameLocks noChangeAspect="1"/>
          </p:cNvGraphicFramePr>
          <p:nvPr/>
        </p:nvGraphicFramePr>
        <p:xfrm>
          <a:off x="-3205163" y="1412875"/>
          <a:ext cx="15446376" cy="3844925"/>
        </p:xfrm>
        <a:graphic>
          <a:graphicData uri="http://schemas.openxmlformats.org/presentationml/2006/ole">
            <mc:AlternateContent xmlns:mc="http://schemas.openxmlformats.org/markup-compatibility/2006">
              <mc:Choice xmlns:v="urn:schemas-microsoft-com:vml" Requires="v">
                <p:oleObj name="Dokument" r:id="rId3" imgW="6015901" imgH="1500928" progId="Word.Document.8">
                  <p:embed/>
                </p:oleObj>
              </mc:Choice>
              <mc:Fallback>
                <p:oleObj name="Dokument" r:id="rId3" imgW="6015901" imgH="1500928"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05163" y="1412875"/>
                        <a:ext cx="15446376" cy="384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3254" name="Text Box 4">
            <a:extLst>
              <a:ext uri="{FF2B5EF4-FFF2-40B4-BE49-F238E27FC236}">
                <a16:creationId xmlns:a16="http://schemas.microsoft.com/office/drawing/2014/main" id="{37080C46-5E22-47F7-AAB2-A6FA86B172B2}"/>
              </a:ext>
            </a:extLst>
          </p:cNvPr>
          <p:cNvSpPr txBox="1">
            <a:spLocks noChangeArrowheads="1"/>
          </p:cNvSpPr>
          <p:nvPr/>
        </p:nvSpPr>
        <p:spPr bwMode="auto">
          <a:xfrm>
            <a:off x="827088" y="5013325"/>
            <a:ext cx="77025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pPr>
            <a:r>
              <a:rPr lang="fr-FR" altLang="en-US" sz="2400"/>
              <a:t> </a:t>
            </a:r>
            <a:r>
              <a:rPr lang="sk-SK" altLang="en-US" sz="2400"/>
              <a:t>jednoduchá metóda</a:t>
            </a:r>
            <a:endParaRPr lang="en-US" altLang="en-US" sz="2400"/>
          </a:p>
          <a:p>
            <a:pPr>
              <a:spcBef>
                <a:spcPct val="0"/>
              </a:spcBef>
            </a:pPr>
            <a:r>
              <a:rPr lang="fr-FR" altLang="en-US" sz="2400"/>
              <a:t> </a:t>
            </a:r>
            <a:r>
              <a:rPr lang="sk-SK" altLang="en-US" sz="2400"/>
              <a:t>nie je potrebné priraďovanie nákladov k činnostiam</a:t>
            </a:r>
            <a:endParaRPr lang="en-US" altLang="en-US" sz="2400"/>
          </a:p>
          <a:p>
            <a:pPr>
              <a:spcBef>
                <a:spcPct val="0"/>
              </a:spcBef>
            </a:pPr>
            <a:r>
              <a:rPr lang="fr-FR" altLang="en-US" sz="2400"/>
              <a:t> </a:t>
            </a:r>
            <a:r>
              <a:rPr lang="sk-SK" altLang="en-US" sz="2400"/>
              <a:t>náklady na odpisy sú aj v prípade klasifikácie podľa funkcie</a:t>
            </a:r>
            <a:endParaRPr lang="en-US" altLang="en-US" sz="24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Zástupný symbol päty 3">
            <a:extLst>
              <a:ext uri="{FF2B5EF4-FFF2-40B4-BE49-F238E27FC236}">
                <a16:creationId xmlns:a16="http://schemas.microsoft.com/office/drawing/2014/main" id="{FF028690-1B9A-45FE-B9F7-68D74E73A22E}"/>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55299" name="Zástupný symbol čísla snímky 4">
            <a:extLst>
              <a:ext uri="{FF2B5EF4-FFF2-40B4-BE49-F238E27FC236}">
                <a16:creationId xmlns:a16="http://schemas.microsoft.com/office/drawing/2014/main" id="{4B023D89-6DDF-4F70-87E7-0146C57B6C3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71BD4600-A32B-4D2B-8FBA-65081373E2BD}" type="slidenum">
              <a:rPr lang="sk-SK" altLang="en-US" sz="1400" smtClean="0"/>
              <a:pPr>
                <a:spcBef>
                  <a:spcPct val="0"/>
                </a:spcBef>
                <a:buFontTx/>
                <a:buNone/>
              </a:pPr>
              <a:t>26</a:t>
            </a:fld>
            <a:endParaRPr lang="sk-SK" altLang="en-US" sz="1400"/>
          </a:p>
        </p:txBody>
      </p:sp>
      <p:sp>
        <p:nvSpPr>
          <p:cNvPr id="55300" name="Rectangle 2">
            <a:extLst>
              <a:ext uri="{FF2B5EF4-FFF2-40B4-BE49-F238E27FC236}">
                <a16:creationId xmlns:a16="http://schemas.microsoft.com/office/drawing/2014/main" id="{E74033F8-123B-4E4F-B5B3-75DD59007533}"/>
              </a:ext>
            </a:extLst>
          </p:cNvPr>
          <p:cNvSpPr>
            <a:spLocks noGrp="1" noChangeArrowheads="1"/>
          </p:cNvSpPr>
          <p:nvPr>
            <p:ph type="title"/>
          </p:nvPr>
        </p:nvSpPr>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a:t>
            </a:r>
            <a:r>
              <a:rPr lang="sk-SK" altLang="en-US" sz="3200" b="1">
                <a:solidFill>
                  <a:srgbClr val="3D1FD3"/>
                </a:solidFill>
              </a:rPr>
              <a:t>7</a:t>
            </a:r>
            <a:r>
              <a:rPr lang="en-GB" altLang="en-US" sz="3200" b="1">
                <a:solidFill>
                  <a:srgbClr val="3D1FD3"/>
                </a:solidFill>
              </a:rPr>
              <a:t> </a:t>
            </a:r>
            <a:r>
              <a:rPr lang="sk-SK" altLang="en-US" sz="3200">
                <a:solidFill>
                  <a:srgbClr val="3D1FD3"/>
                </a:solidFill>
              </a:rPr>
              <a:t>Výkaz ziskov a strát vo vertikálnom formáte s klasifikáciou podľa funkcie</a:t>
            </a:r>
            <a:endParaRPr lang="en-US" altLang="en-US" sz="3200">
              <a:solidFill>
                <a:srgbClr val="3D1FD3"/>
              </a:solidFill>
            </a:endParaRPr>
          </a:p>
        </p:txBody>
      </p:sp>
      <p:sp>
        <p:nvSpPr>
          <p:cNvPr id="55301" name="Text Box 3">
            <a:extLst>
              <a:ext uri="{FF2B5EF4-FFF2-40B4-BE49-F238E27FC236}">
                <a16:creationId xmlns:a16="http://schemas.microsoft.com/office/drawing/2014/main" id="{3AF7A563-EC0D-4CA8-AC15-B3E7B194E886}"/>
              </a:ext>
            </a:extLst>
          </p:cNvPr>
          <p:cNvSpPr txBox="1">
            <a:spLocks noChangeArrowheads="1"/>
          </p:cNvSpPr>
          <p:nvPr/>
        </p:nvSpPr>
        <p:spPr bwMode="auto">
          <a:xfrm>
            <a:off x="1143000" y="5486400"/>
            <a:ext cx="77231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2400"/>
              <a:t>Tento spôsob prezentácie je bližší manažérskemu účtovníctvu</a:t>
            </a:r>
            <a:endParaRPr lang="en-US" altLang="en-US" sz="2400"/>
          </a:p>
        </p:txBody>
      </p:sp>
      <p:grpSp>
        <p:nvGrpSpPr>
          <p:cNvPr id="55302" name="Group 6">
            <a:extLst>
              <a:ext uri="{FF2B5EF4-FFF2-40B4-BE49-F238E27FC236}">
                <a16:creationId xmlns:a16="http://schemas.microsoft.com/office/drawing/2014/main" id="{6015D233-EBBD-4D4C-8DB7-7002277CD9FB}"/>
              </a:ext>
            </a:extLst>
          </p:cNvPr>
          <p:cNvGrpSpPr>
            <a:grpSpLocks noChangeAspect="1"/>
          </p:cNvGrpSpPr>
          <p:nvPr/>
        </p:nvGrpSpPr>
        <p:grpSpPr bwMode="auto">
          <a:xfrm>
            <a:off x="-4213225" y="1820863"/>
            <a:ext cx="16330613" cy="4056062"/>
            <a:chOff x="-2653" y="1251"/>
            <a:chExt cx="10287" cy="2555"/>
          </a:xfrm>
        </p:grpSpPr>
        <p:sp>
          <p:nvSpPr>
            <p:cNvPr id="55303" name="AutoShape 5">
              <a:extLst>
                <a:ext uri="{FF2B5EF4-FFF2-40B4-BE49-F238E27FC236}">
                  <a16:creationId xmlns:a16="http://schemas.microsoft.com/office/drawing/2014/main" id="{C1902551-ECC0-498C-809A-1AB25DFECD51}"/>
                </a:ext>
              </a:extLst>
            </p:cNvPr>
            <p:cNvSpPr>
              <a:spLocks noChangeAspect="1" noChangeArrowheads="1" noTextEdit="1"/>
            </p:cNvSpPr>
            <p:nvPr/>
          </p:nvSpPr>
          <p:spPr bwMode="auto">
            <a:xfrm>
              <a:off x="-2653" y="1251"/>
              <a:ext cx="10287" cy="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55304" name="Rectangle 7">
              <a:extLst>
                <a:ext uri="{FF2B5EF4-FFF2-40B4-BE49-F238E27FC236}">
                  <a16:creationId xmlns:a16="http://schemas.microsoft.com/office/drawing/2014/main" id="{AA918CDE-BAE2-45F8-BFE8-737A286E9A0A}"/>
                </a:ext>
              </a:extLst>
            </p:cNvPr>
            <p:cNvSpPr>
              <a:spLocks noChangeArrowheads="1"/>
            </p:cNvSpPr>
            <p:nvPr/>
          </p:nvSpPr>
          <p:spPr bwMode="auto">
            <a:xfrm>
              <a:off x="602" y="1254"/>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 </a:t>
              </a:r>
              <a:endParaRPr lang="sk-SK" altLang="en-US" sz="1800"/>
            </a:p>
          </p:txBody>
        </p:sp>
        <p:sp>
          <p:nvSpPr>
            <p:cNvPr id="55305" name="Rectangle 8">
              <a:extLst>
                <a:ext uri="{FF2B5EF4-FFF2-40B4-BE49-F238E27FC236}">
                  <a16:creationId xmlns:a16="http://schemas.microsoft.com/office/drawing/2014/main" id="{BB078289-64D7-434F-8082-3D0FD0FC1441}"/>
                </a:ext>
              </a:extLst>
            </p:cNvPr>
            <p:cNvSpPr>
              <a:spLocks noChangeArrowheads="1"/>
            </p:cNvSpPr>
            <p:nvPr/>
          </p:nvSpPr>
          <p:spPr bwMode="auto">
            <a:xfrm>
              <a:off x="945" y="1253"/>
              <a:ext cx="6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t</a:t>
              </a:r>
              <a:endParaRPr lang="sk-SK" altLang="en-US" sz="1800"/>
            </a:p>
          </p:txBody>
        </p:sp>
        <p:sp>
          <p:nvSpPr>
            <p:cNvPr id="55306" name="Rectangle 9">
              <a:extLst>
                <a:ext uri="{FF2B5EF4-FFF2-40B4-BE49-F238E27FC236}">
                  <a16:creationId xmlns:a16="http://schemas.microsoft.com/office/drawing/2014/main" id="{6C5E448C-6C2C-4139-9CAD-48E9D636DFDE}"/>
                </a:ext>
              </a:extLst>
            </p:cNvPr>
            <p:cNvSpPr>
              <a:spLocks noChangeArrowheads="1"/>
            </p:cNvSpPr>
            <p:nvPr/>
          </p:nvSpPr>
          <p:spPr bwMode="auto">
            <a:xfrm>
              <a:off x="1004" y="1253"/>
              <a:ext cx="38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ržby</a:t>
              </a:r>
              <a:endParaRPr lang="sk-SK" altLang="en-US" sz="1800"/>
            </a:p>
          </p:txBody>
        </p:sp>
        <p:sp>
          <p:nvSpPr>
            <p:cNvPr id="55307" name="Rectangle 10">
              <a:extLst>
                <a:ext uri="{FF2B5EF4-FFF2-40B4-BE49-F238E27FC236}">
                  <a16:creationId xmlns:a16="http://schemas.microsoft.com/office/drawing/2014/main" id="{B787674F-79ED-4C33-84BC-B9E71FE03AC5}"/>
                </a:ext>
              </a:extLst>
            </p:cNvPr>
            <p:cNvSpPr>
              <a:spLocks noChangeArrowheads="1"/>
            </p:cNvSpPr>
            <p:nvPr/>
          </p:nvSpPr>
          <p:spPr bwMode="auto">
            <a:xfrm>
              <a:off x="1384" y="1253"/>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 </a:t>
              </a:r>
              <a:endParaRPr lang="sk-SK" altLang="en-US" sz="1800"/>
            </a:p>
          </p:txBody>
        </p:sp>
        <p:sp>
          <p:nvSpPr>
            <p:cNvPr id="55308" name="Rectangle 11">
              <a:extLst>
                <a:ext uri="{FF2B5EF4-FFF2-40B4-BE49-F238E27FC236}">
                  <a16:creationId xmlns:a16="http://schemas.microsoft.com/office/drawing/2014/main" id="{86BD5127-8D06-49BE-944B-67038395DA26}"/>
                </a:ext>
              </a:extLst>
            </p:cNvPr>
            <p:cNvSpPr>
              <a:spLocks noChangeArrowheads="1"/>
            </p:cNvSpPr>
            <p:nvPr/>
          </p:nvSpPr>
          <p:spPr bwMode="auto">
            <a:xfrm>
              <a:off x="565" y="1501"/>
              <a:ext cx="7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a:t>
              </a:r>
              <a:endParaRPr lang="sk-SK" altLang="en-US" sz="1800"/>
            </a:p>
          </p:txBody>
        </p:sp>
        <p:sp>
          <p:nvSpPr>
            <p:cNvPr id="55309" name="Rectangle 12">
              <a:extLst>
                <a:ext uri="{FF2B5EF4-FFF2-40B4-BE49-F238E27FC236}">
                  <a16:creationId xmlns:a16="http://schemas.microsoft.com/office/drawing/2014/main" id="{62C10857-0ABE-4988-9129-B98944372398}"/>
                </a:ext>
              </a:extLst>
            </p:cNvPr>
            <p:cNvSpPr>
              <a:spLocks noChangeArrowheads="1"/>
            </p:cNvSpPr>
            <p:nvPr/>
          </p:nvSpPr>
          <p:spPr bwMode="auto">
            <a:xfrm>
              <a:off x="638" y="1501"/>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 </a:t>
              </a:r>
              <a:endParaRPr lang="sk-SK" altLang="en-US" sz="1800"/>
            </a:p>
          </p:txBody>
        </p:sp>
        <p:sp>
          <p:nvSpPr>
            <p:cNvPr id="55310" name="Rectangle 13">
              <a:extLst>
                <a:ext uri="{FF2B5EF4-FFF2-40B4-BE49-F238E27FC236}">
                  <a16:creationId xmlns:a16="http://schemas.microsoft.com/office/drawing/2014/main" id="{147D726F-FE1C-46E2-B782-C61941D09312}"/>
                </a:ext>
              </a:extLst>
            </p:cNvPr>
            <p:cNvSpPr>
              <a:spLocks noChangeArrowheads="1"/>
            </p:cNvSpPr>
            <p:nvPr/>
          </p:nvSpPr>
          <p:spPr bwMode="auto">
            <a:xfrm>
              <a:off x="945" y="1501"/>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n</a:t>
              </a:r>
              <a:endParaRPr lang="sk-SK" altLang="en-US" sz="1800"/>
            </a:p>
          </p:txBody>
        </p:sp>
        <p:sp>
          <p:nvSpPr>
            <p:cNvPr id="55311" name="Rectangle 14">
              <a:extLst>
                <a:ext uri="{FF2B5EF4-FFF2-40B4-BE49-F238E27FC236}">
                  <a16:creationId xmlns:a16="http://schemas.microsoft.com/office/drawing/2014/main" id="{C60421FA-8B2E-4F35-9F76-F9F46F7B9274}"/>
                </a:ext>
              </a:extLst>
            </p:cNvPr>
            <p:cNvSpPr>
              <a:spLocks noChangeArrowheads="1"/>
            </p:cNvSpPr>
            <p:nvPr/>
          </p:nvSpPr>
          <p:spPr bwMode="auto">
            <a:xfrm>
              <a:off x="1051" y="1501"/>
              <a:ext cx="208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áklady na predaný tovar</a:t>
              </a:r>
              <a:endParaRPr lang="sk-SK" altLang="en-US" sz="1800"/>
            </a:p>
          </p:txBody>
        </p:sp>
        <p:sp>
          <p:nvSpPr>
            <p:cNvPr id="55312" name="Rectangle 15">
              <a:extLst>
                <a:ext uri="{FF2B5EF4-FFF2-40B4-BE49-F238E27FC236}">
                  <a16:creationId xmlns:a16="http://schemas.microsoft.com/office/drawing/2014/main" id="{1D735A96-78A2-430A-A22E-13FE4A47F81E}"/>
                </a:ext>
              </a:extLst>
            </p:cNvPr>
            <p:cNvSpPr>
              <a:spLocks noChangeArrowheads="1"/>
            </p:cNvSpPr>
            <p:nvPr/>
          </p:nvSpPr>
          <p:spPr bwMode="auto">
            <a:xfrm>
              <a:off x="3125" y="1501"/>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 </a:t>
              </a:r>
              <a:endParaRPr lang="sk-SK" altLang="en-US" sz="1800"/>
            </a:p>
          </p:txBody>
        </p:sp>
        <p:sp>
          <p:nvSpPr>
            <p:cNvPr id="55313" name="Rectangle 16">
              <a:extLst>
                <a:ext uri="{FF2B5EF4-FFF2-40B4-BE49-F238E27FC236}">
                  <a16:creationId xmlns:a16="http://schemas.microsoft.com/office/drawing/2014/main" id="{69297314-5B0C-4676-B6B7-B170FB8F68D6}"/>
                </a:ext>
              </a:extLst>
            </p:cNvPr>
            <p:cNvSpPr>
              <a:spLocks noChangeArrowheads="1"/>
            </p:cNvSpPr>
            <p:nvPr/>
          </p:nvSpPr>
          <p:spPr bwMode="auto">
            <a:xfrm>
              <a:off x="542" y="1759"/>
              <a:ext cx="12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a:t>
              </a:r>
              <a:endParaRPr lang="sk-SK" altLang="en-US" sz="1800"/>
            </a:p>
          </p:txBody>
        </p:sp>
        <p:sp>
          <p:nvSpPr>
            <p:cNvPr id="55314" name="Rectangle 17">
              <a:extLst>
                <a:ext uri="{FF2B5EF4-FFF2-40B4-BE49-F238E27FC236}">
                  <a16:creationId xmlns:a16="http://schemas.microsoft.com/office/drawing/2014/main" id="{4D13E3BB-AA34-4B7D-AA84-8EB5A30ED6AB}"/>
                </a:ext>
              </a:extLst>
            </p:cNvPr>
            <p:cNvSpPr>
              <a:spLocks noChangeArrowheads="1"/>
            </p:cNvSpPr>
            <p:nvPr/>
          </p:nvSpPr>
          <p:spPr bwMode="auto">
            <a:xfrm>
              <a:off x="664" y="1759"/>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 </a:t>
              </a:r>
              <a:endParaRPr lang="sk-SK" altLang="en-US" sz="1800"/>
            </a:p>
          </p:txBody>
        </p:sp>
        <p:sp>
          <p:nvSpPr>
            <p:cNvPr id="55315" name="Rectangle 18">
              <a:extLst>
                <a:ext uri="{FF2B5EF4-FFF2-40B4-BE49-F238E27FC236}">
                  <a16:creationId xmlns:a16="http://schemas.microsoft.com/office/drawing/2014/main" id="{0A1BB6B8-6CD8-4997-AF09-8E388712E24B}"/>
                </a:ext>
              </a:extLst>
            </p:cNvPr>
            <p:cNvSpPr>
              <a:spLocks noChangeArrowheads="1"/>
            </p:cNvSpPr>
            <p:nvPr/>
          </p:nvSpPr>
          <p:spPr bwMode="auto">
            <a:xfrm>
              <a:off x="945" y="1759"/>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o</a:t>
              </a:r>
              <a:endParaRPr lang="sk-SK" altLang="en-US" sz="1800"/>
            </a:p>
          </p:txBody>
        </p:sp>
        <p:sp>
          <p:nvSpPr>
            <p:cNvPr id="55316" name="Rectangle 19">
              <a:extLst>
                <a:ext uri="{FF2B5EF4-FFF2-40B4-BE49-F238E27FC236}">
                  <a16:creationId xmlns:a16="http://schemas.microsoft.com/office/drawing/2014/main" id="{075B52B3-252B-4387-928D-B837B2EFF5CE}"/>
                </a:ext>
              </a:extLst>
            </p:cNvPr>
            <p:cNvSpPr>
              <a:spLocks noChangeArrowheads="1"/>
            </p:cNvSpPr>
            <p:nvPr/>
          </p:nvSpPr>
          <p:spPr bwMode="auto">
            <a:xfrm>
              <a:off x="1054" y="1759"/>
              <a:ext cx="131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bchodná marža</a:t>
              </a:r>
              <a:endParaRPr lang="sk-SK" altLang="en-US" sz="1800"/>
            </a:p>
          </p:txBody>
        </p:sp>
        <p:sp>
          <p:nvSpPr>
            <p:cNvPr id="55317" name="Rectangle 20">
              <a:extLst>
                <a:ext uri="{FF2B5EF4-FFF2-40B4-BE49-F238E27FC236}">
                  <a16:creationId xmlns:a16="http://schemas.microsoft.com/office/drawing/2014/main" id="{92D037E0-A8E1-4C17-A6E3-D3CF25F2651C}"/>
                </a:ext>
              </a:extLst>
            </p:cNvPr>
            <p:cNvSpPr>
              <a:spLocks noChangeArrowheads="1"/>
            </p:cNvSpPr>
            <p:nvPr/>
          </p:nvSpPr>
          <p:spPr bwMode="auto">
            <a:xfrm>
              <a:off x="2361" y="1759"/>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 </a:t>
              </a:r>
              <a:endParaRPr lang="sk-SK" altLang="en-US" sz="1800"/>
            </a:p>
          </p:txBody>
        </p:sp>
        <p:sp>
          <p:nvSpPr>
            <p:cNvPr id="55318" name="Rectangle 21">
              <a:extLst>
                <a:ext uri="{FF2B5EF4-FFF2-40B4-BE49-F238E27FC236}">
                  <a16:creationId xmlns:a16="http://schemas.microsoft.com/office/drawing/2014/main" id="{1F6EA0E1-6A15-446E-9434-5256B3D1D77F}"/>
                </a:ext>
              </a:extLst>
            </p:cNvPr>
            <p:cNvSpPr>
              <a:spLocks noChangeArrowheads="1"/>
            </p:cNvSpPr>
            <p:nvPr/>
          </p:nvSpPr>
          <p:spPr bwMode="auto">
            <a:xfrm>
              <a:off x="862" y="1746"/>
              <a:ext cx="3774"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55319" name="Line 22">
              <a:extLst>
                <a:ext uri="{FF2B5EF4-FFF2-40B4-BE49-F238E27FC236}">
                  <a16:creationId xmlns:a16="http://schemas.microsoft.com/office/drawing/2014/main" id="{BFCBAEC8-5593-407B-B65B-3EDC8E2AC835}"/>
                </a:ext>
              </a:extLst>
            </p:cNvPr>
            <p:cNvSpPr>
              <a:spLocks noChangeShapeType="1"/>
            </p:cNvSpPr>
            <p:nvPr/>
          </p:nvSpPr>
          <p:spPr bwMode="auto">
            <a:xfrm>
              <a:off x="862" y="1746"/>
              <a:ext cx="377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55320" name="Rectangle 23">
              <a:extLst>
                <a:ext uri="{FF2B5EF4-FFF2-40B4-BE49-F238E27FC236}">
                  <a16:creationId xmlns:a16="http://schemas.microsoft.com/office/drawing/2014/main" id="{41AAC027-76CC-4227-B8CF-7FFD7DBAC777}"/>
                </a:ext>
              </a:extLst>
            </p:cNvPr>
            <p:cNvSpPr>
              <a:spLocks noChangeArrowheads="1"/>
            </p:cNvSpPr>
            <p:nvPr/>
          </p:nvSpPr>
          <p:spPr bwMode="auto">
            <a:xfrm>
              <a:off x="565" y="2007"/>
              <a:ext cx="7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a:t>
              </a:r>
              <a:endParaRPr lang="sk-SK" altLang="en-US" sz="1800"/>
            </a:p>
          </p:txBody>
        </p:sp>
        <p:sp>
          <p:nvSpPr>
            <p:cNvPr id="55321" name="Rectangle 24">
              <a:extLst>
                <a:ext uri="{FF2B5EF4-FFF2-40B4-BE49-F238E27FC236}">
                  <a16:creationId xmlns:a16="http://schemas.microsoft.com/office/drawing/2014/main" id="{4E78F28B-B89D-4150-B13F-2AC8379A1CEA}"/>
                </a:ext>
              </a:extLst>
            </p:cNvPr>
            <p:cNvSpPr>
              <a:spLocks noChangeArrowheads="1"/>
            </p:cNvSpPr>
            <p:nvPr/>
          </p:nvSpPr>
          <p:spPr bwMode="auto">
            <a:xfrm>
              <a:off x="638" y="2007"/>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 </a:t>
              </a:r>
              <a:endParaRPr lang="sk-SK" altLang="en-US" sz="1800"/>
            </a:p>
          </p:txBody>
        </p:sp>
        <p:sp>
          <p:nvSpPr>
            <p:cNvPr id="55322" name="Rectangle 25">
              <a:extLst>
                <a:ext uri="{FF2B5EF4-FFF2-40B4-BE49-F238E27FC236}">
                  <a16:creationId xmlns:a16="http://schemas.microsoft.com/office/drawing/2014/main" id="{4E9FABFB-A650-4FCA-A891-CEA621E03CA0}"/>
                </a:ext>
              </a:extLst>
            </p:cNvPr>
            <p:cNvSpPr>
              <a:spLocks noChangeArrowheads="1"/>
            </p:cNvSpPr>
            <p:nvPr/>
          </p:nvSpPr>
          <p:spPr bwMode="auto">
            <a:xfrm>
              <a:off x="945" y="2006"/>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o</a:t>
              </a:r>
              <a:endParaRPr lang="sk-SK" altLang="en-US" sz="1800"/>
            </a:p>
          </p:txBody>
        </p:sp>
        <p:sp>
          <p:nvSpPr>
            <p:cNvPr id="55323" name="Rectangle 26">
              <a:extLst>
                <a:ext uri="{FF2B5EF4-FFF2-40B4-BE49-F238E27FC236}">
                  <a16:creationId xmlns:a16="http://schemas.microsoft.com/office/drawing/2014/main" id="{6878858E-8294-4C58-AD8A-6DDC7264A9CC}"/>
                </a:ext>
              </a:extLst>
            </p:cNvPr>
            <p:cNvSpPr>
              <a:spLocks noChangeArrowheads="1"/>
            </p:cNvSpPr>
            <p:nvPr/>
          </p:nvSpPr>
          <p:spPr bwMode="auto">
            <a:xfrm>
              <a:off x="1054" y="2006"/>
              <a:ext cx="263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bchodné a distribučné náklady</a:t>
              </a:r>
              <a:endParaRPr lang="sk-SK" altLang="en-US" sz="1800"/>
            </a:p>
          </p:txBody>
        </p:sp>
        <p:sp>
          <p:nvSpPr>
            <p:cNvPr id="55324" name="Rectangle 27">
              <a:extLst>
                <a:ext uri="{FF2B5EF4-FFF2-40B4-BE49-F238E27FC236}">
                  <a16:creationId xmlns:a16="http://schemas.microsoft.com/office/drawing/2014/main" id="{8869043F-2DB6-46C3-BBE0-CCA2E7897DA3}"/>
                </a:ext>
              </a:extLst>
            </p:cNvPr>
            <p:cNvSpPr>
              <a:spLocks noChangeArrowheads="1"/>
            </p:cNvSpPr>
            <p:nvPr/>
          </p:nvSpPr>
          <p:spPr bwMode="auto">
            <a:xfrm>
              <a:off x="3675" y="2006"/>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 </a:t>
              </a:r>
              <a:endParaRPr lang="sk-SK" altLang="en-US" sz="1800"/>
            </a:p>
          </p:txBody>
        </p:sp>
        <p:sp>
          <p:nvSpPr>
            <p:cNvPr id="55325" name="Rectangle 28">
              <a:extLst>
                <a:ext uri="{FF2B5EF4-FFF2-40B4-BE49-F238E27FC236}">
                  <a16:creationId xmlns:a16="http://schemas.microsoft.com/office/drawing/2014/main" id="{E1542F61-EAC2-4957-BE47-5D5795E43860}"/>
                </a:ext>
              </a:extLst>
            </p:cNvPr>
            <p:cNvSpPr>
              <a:spLocks noChangeArrowheads="1"/>
            </p:cNvSpPr>
            <p:nvPr/>
          </p:nvSpPr>
          <p:spPr bwMode="auto">
            <a:xfrm>
              <a:off x="565" y="2254"/>
              <a:ext cx="7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a:t>
              </a:r>
              <a:endParaRPr lang="sk-SK" altLang="en-US" sz="1800"/>
            </a:p>
          </p:txBody>
        </p:sp>
        <p:sp>
          <p:nvSpPr>
            <p:cNvPr id="55326" name="Rectangle 29">
              <a:extLst>
                <a:ext uri="{FF2B5EF4-FFF2-40B4-BE49-F238E27FC236}">
                  <a16:creationId xmlns:a16="http://schemas.microsoft.com/office/drawing/2014/main" id="{4199FD9D-864C-4316-B1D5-9FF4F52ABAD2}"/>
                </a:ext>
              </a:extLst>
            </p:cNvPr>
            <p:cNvSpPr>
              <a:spLocks noChangeArrowheads="1"/>
            </p:cNvSpPr>
            <p:nvPr/>
          </p:nvSpPr>
          <p:spPr bwMode="auto">
            <a:xfrm>
              <a:off x="638" y="2254"/>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 </a:t>
              </a:r>
              <a:endParaRPr lang="sk-SK" altLang="en-US" sz="1800"/>
            </a:p>
          </p:txBody>
        </p:sp>
        <p:sp>
          <p:nvSpPr>
            <p:cNvPr id="55327" name="Rectangle 30">
              <a:extLst>
                <a:ext uri="{FF2B5EF4-FFF2-40B4-BE49-F238E27FC236}">
                  <a16:creationId xmlns:a16="http://schemas.microsoft.com/office/drawing/2014/main" id="{5F9B35A7-0376-473F-B21D-4F1E659C2E50}"/>
                </a:ext>
              </a:extLst>
            </p:cNvPr>
            <p:cNvSpPr>
              <a:spLocks noChangeArrowheads="1"/>
            </p:cNvSpPr>
            <p:nvPr/>
          </p:nvSpPr>
          <p:spPr bwMode="auto">
            <a:xfrm>
              <a:off x="945" y="2254"/>
              <a:ext cx="208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administratívne náklady</a:t>
              </a:r>
              <a:endParaRPr lang="sk-SK" altLang="en-US" sz="1800"/>
            </a:p>
          </p:txBody>
        </p:sp>
        <p:sp>
          <p:nvSpPr>
            <p:cNvPr id="55328" name="Rectangle 31">
              <a:extLst>
                <a:ext uri="{FF2B5EF4-FFF2-40B4-BE49-F238E27FC236}">
                  <a16:creationId xmlns:a16="http://schemas.microsoft.com/office/drawing/2014/main" id="{EA9DD209-5FF1-4167-883D-897ECE6B433E}"/>
                </a:ext>
              </a:extLst>
            </p:cNvPr>
            <p:cNvSpPr>
              <a:spLocks noChangeArrowheads="1"/>
            </p:cNvSpPr>
            <p:nvPr/>
          </p:nvSpPr>
          <p:spPr bwMode="auto">
            <a:xfrm>
              <a:off x="3017" y="2254"/>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 </a:t>
              </a:r>
              <a:endParaRPr lang="sk-SK" altLang="en-US" sz="1800"/>
            </a:p>
          </p:txBody>
        </p:sp>
        <p:sp>
          <p:nvSpPr>
            <p:cNvPr id="55329" name="Rectangle 32">
              <a:extLst>
                <a:ext uri="{FF2B5EF4-FFF2-40B4-BE49-F238E27FC236}">
                  <a16:creationId xmlns:a16="http://schemas.microsoft.com/office/drawing/2014/main" id="{1CAB6E0C-171B-4688-AD3E-02E59B47B722}"/>
                </a:ext>
              </a:extLst>
            </p:cNvPr>
            <p:cNvSpPr>
              <a:spLocks noChangeArrowheads="1"/>
            </p:cNvSpPr>
            <p:nvPr/>
          </p:nvSpPr>
          <p:spPr bwMode="auto">
            <a:xfrm>
              <a:off x="565" y="2502"/>
              <a:ext cx="7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a:t>
              </a:r>
              <a:endParaRPr lang="sk-SK" altLang="en-US" sz="1800"/>
            </a:p>
          </p:txBody>
        </p:sp>
        <p:sp>
          <p:nvSpPr>
            <p:cNvPr id="55330" name="Rectangle 33">
              <a:extLst>
                <a:ext uri="{FF2B5EF4-FFF2-40B4-BE49-F238E27FC236}">
                  <a16:creationId xmlns:a16="http://schemas.microsoft.com/office/drawing/2014/main" id="{4EF0F7C1-0B36-4932-84CC-55D7FFE61090}"/>
                </a:ext>
              </a:extLst>
            </p:cNvPr>
            <p:cNvSpPr>
              <a:spLocks noChangeArrowheads="1"/>
            </p:cNvSpPr>
            <p:nvPr/>
          </p:nvSpPr>
          <p:spPr bwMode="auto">
            <a:xfrm>
              <a:off x="638" y="2502"/>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 </a:t>
              </a:r>
              <a:endParaRPr lang="sk-SK" altLang="en-US" sz="1800"/>
            </a:p>
          </p:txBody>
        </p:sp>
        <p:sp>
          <p:nvSpPr>
            <p:cNvPr id="55331" name="Rectangle 34">
              <a:extLst>
                <a:ext uri="{FF2B5EF4-FFF2-40B4-BE49-F238E27FC236}">
                  <a16:creationId xmlns:a16="http://schemas.microsoft.com/office/drawing/2014/main" id="{8415EED4-5579-40A7-8A9F-6A2C2CD2C5EA}"/>
                </a:ext>
              </a:extLst>
            </p:cNvPr>
            <p:cNvSpPr>
              <a:spLocks noChangeArrowheads="1"/>
            </p:cNvSpPr>
            <p:nvPr/>
          </p:nvSpPr>
          <p:spPr bwMode="auto">
            <a:xfrm>
              <a:off x="945" y="2501"/>
              <a:ext cx="1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n</a:t>
              </a:r>
              <a:endParaRPr lang="sk-SK" altLang="en-US" sz="1800"/>
            </a:p>
          </p:txBody>
        </p:sp>
        <p:sp>
          <p:nvSpPr>
            <p:cNvPr id="55332" name="Rectangle 35">
              <a:extLst>
                <a:ext uri="{FF2B5EF4-FFF2-40B4-BE49-F238E27FC236}">
                  <a16:creationId xmlns:a16="http://schemas.microsoft.com/office/drawing/2014/main" id="{3C2DF773-53B1-4C82-A23C-11049DC0AF89}"/>
                </a:ext>
              </a:extLst>
            </p:cNvPr>
            <p:cNvSpPr>
              <a:spLocks noChangeArrowheads="1"/>
            </p:cNvSpPr>
            <p:nvPr/>
          </p:nvSpPr>
          <p:spPr bwMode="auto">
            <a:xfrm>
              <a:off x="1051" y="2501"/>
              <a:ext cx="226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áklady na výskum a vývoj</a:t>
              </a:r>
              <a:endParaRPr lang="sk-SK" altLang="en-US" sz="1800"/>
            </a:p>
          </p:txBody>
        </p:sp>
        <p:sp>
          <p:nvSpPr>
            <p:cNvPr id="55333" name="Rectangle 36">
              <a:extLst>
                <a:ext uri="{FF2B5EF4-FFF2-40B4-BE49-F238E27FC236}">
                  <a16:creationId xmlns:a16="http://schemas.microsoft.com/office/drawing/2014/main" id="{2F813AB1-3B51-441C-B7FD-828065B43B1A}"/>
                </a:ext>
              </a:extLst>
            </p:cNvPr>
            <p:cNvSpPr>
              <a:spLocks noChangeArrowheads="1"/>
            </p:cNvSpPr>
            <p:nvPr/>
          </p:nvSpPr>
          <p:spPr bwMode="auto">
            <a:xfrm>
              <a:off x="3311" y="2501"/>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 </a:t>
              </a:r>
              <a:endParaRPr lang="sk-SK" altLang="en-US" sz="1800"/>
            </a:p>
          </p:txBody>
        </p:sp>
        <p:sp>
          <p:nvSpPr>
            <p:cNvPr id="55334" name="Rectangle 37">
              <a:extLst>
                <a:ext uri="{FF2B5EF4-FFF2-40B4-BE49-F238E27FC236}">
                  <a16:creationId xmlns:a16="http://schemas.microsoft.com/office/drawing/2014/main" id="{35CE0E15-F5CF-4F83-B61C-9D9C042688DE}"/>
                </a:ext>
              </a:extLst>
            </p:cNvPr>
            <p:cNvSpPr>
              <a:spLocks noChangeArrowheads="1"/>
            </p:cNvSpPr>
            <p:nvPr/>
          </p:nvSpPr>
          <p:spPr bwMode="auto">
            <a:xfrm>
              <a:off x="565" y="2749"/>
              <a:ext cx="72"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a:t>
              </a:r>
              <a:endParaRPr lang="sk-SK" altLang="en-US" sz="1800"/>
            </a:p>
          </p:txBody>
        </p:sp>
        <p:sp>
          <p:nvSpPr>
            <p:cNvPr id="55335" name="Rectangle 38">
              <a:extLst>
                <a:ext uri="{FF2B5EF4-FFF2-40B4-BE49-F238E27FC236}">
                  <a16:creationId xmlns:a16="http://schemas.microsoft.com/office/drawing/2014/main" id="{1D5DBA4B-76BD-45B4-AD4F-4A25821D0C72}"/>
                </a:ext>
              </a:extLst>
            </p:cNvPr>
            <p:cNvSpPr>
              <a:spLocks noChangeArrowheads="1"/>
            </p:cNvSpPr>
            <p:nvPr/>
          </p:nvSpPr>
          <p:spPr bwMode="auto">
            <a:xfrm>
              <a:off x="638" y="2749"/>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 </a:t>
              </a:r>
              <a:endParaRPr lang="sk-SK" altLang="en-US" sz="1800"/>
            </a:p>
          </p:txBody>
        </p:sp>
        <p:sp>
          <p:nvSpPr>
            <p:cNvPr id="55336" name="Rectangle 39">
              <a:extLst>
                <a:ext uri="{FF2B5EF4-FFF2-40B4-BE49-F238E27FC236}">
                  <a16:creationId xmlns:a16="http://schemas.microsoft.com/office/drawing/2014/main" id="{5BB217C0-FD28-4FF4-9D28-70737F60C87F}"/>
                </a:ext>
              </a:extLst>
            </p:cNvPr>
            <p:cNvSpPr>
              <a:spLocks noChangeArrowheads="1"/>
            </p:cNvSpPr>
            <p:nvPr/>
          </p:nvSpPr>
          <p:spPr bwMode="auto">
            <a:xfrm>
              <a:off x="945" y="2749"/>
              <a:ext cx="6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i</a:t>
              </a:r>
              <a:endParaRPr lang="sk-SK" altLang="en-US" sz="1800"/>
            </a:p>
          </p:txBody>
        </p:sp>
        <p:sp>
          <p:nvSpPr>
            <p:cNvPr id="55337" name="Rectangle 40">
              <a:extLst>
                <a:ext uri="{FF2B5EF4-FFF2-40B4-BE49-F238E27FC236}">
                  <a16:creationId xmlns:a16="http://schemas.microsoft.com/office/drawing/2014/main" id="{0E214B5F-D226-428D-BB69-43E84D80EE1A}"/>
                </a:ext>
              </a:extLst>
            </p:cNvPr>
            <p:cNvSpPr>
              <a:spLocks noChangeArrowheads="1"/>
            </p:cNvSpPr>
            <p:nvPr/>
          </p:nvSpPr>
          <p:spPr bwMode="auto">
            <a:xfrm>
              <a:off x="1004" y="2749"/>
              <a:ext cx="3080"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né náklady na prevádzkovú činnosť</a:t>
              </a:r>
              <a:endParaRPr lang="sk-SK" altLang="en-US" sz="1800"/>
            </a:p>
          </p:txBody>
        </p:sp>
        <p:sp>
          <p:nvSpPr>
            <p:cNvPr id="55338" name="Rectangle 41">
              <a:extLst>
                <a:ext uri="{FF2B5EF4-FFF2-40B4-BE49-F238E27FC236}">
                  <a16:creationId xmlns:a16="http://schemas.microsoft.com/office/drawing/2014/main" id="{958DA3FD-DE01-4262-94C5-B14C04CDCB75}"/>
                </a:ext>
              </a:extLst>
            </p:cNvPr>
            <p:cNvSpPr>
              <a:spLocks noChangeArrowheads="1"/>
            </p:cNvSpPr>
            <p:nvPr/>
          </p:nvSpPr>
          <p:spPr bwMode="auto">
            <a:xfrm>
              <a:off x="3094" y="2749"/>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 </a:t>
              </a:r>
              <a:endParaRPr lang="sk-SK" altLang="en-US" sz="1800"/>
            </a:p>
          </p:txBody>
        </p:sp>
        <p:sp>
          <p:nvSpPr>
            <p:cNvPr id="55339" name="Rectangle 42">
              <a:extLst>
                <a:ext uri="{FF2B5EF4-FFF2-40B4-BE49-F238E27FC236}">
                  <a16:creationId xmlns:a16="http://schemas.microsoft.com/office/drawing/2014/main" id="{04510D66-A227-4BAE-B463-6C50B8B03F46}"/>
                </a:ext>
              </a:extLst>
            </p:cNvPr>
            <p:cNvSpPr>
              <a:spLocks noChangeArrowheads="1"/>
            </p:cNvSpPr>
            <p:nvPr/>
          </p:nvSpPr>
          <p:spPr bwMode="auto">
            <a:xfrm>
              <a:off x="542" y="3004"/>
              <a:ext cx="123"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a:t>
              </a:r>
              <a:endParaRPr lang="sk-SK" altLang="en-US" sz="1800"/>
            </a:p>
          </p:txBody>
        </p:sp>
        <p:sp>
          <p:nvSpPr>
            <p:cNvPr id="55340" name="Rectangle 43">
              <a:extLst>
                <a:ext uri="{FF2B5EF4-FFF2-40B4-BE49-F238E27FC236}">
                  <a16:creationId xmlns:a16="http://schemas.microsoft.com/office/drawing/2014/main" id="{65CF9772-4CC6-4199-8CEF-ED09718C39D0}"/>
                </a:ext>
              </a:extLst>
            </p:cNvPr>
            <p:cNvSpPr>
              <a:spLocks noChangeArrowheads="1"/>
            </p:cNvSpPr>
            <p:nvPr/>
          </p:nvSpPr>
          <p:spPr bwMode="auto">
            <a:xfrm>
              <a:off x="664" y="3004"/>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b="1">
                  <a:solidFill>
                    <a:srgbClr val="000000"/>
                  </a:solidFill>
                </a:rPr>
                <a:t> </a:t>
              </a:r>
              <a:endParaRPr lang="sk-SK" altLang="en-US" sz="1800"/>
            </a:p>
          </p:txBody>
        </p:sp>
        <p:sp>
          <p:nvSpPr>
            <p:cNvPr id="55341" name="Rectangle 44">
              <a:extLst>
                <a:ext uri="{FF2B5EF4-FFF2-40B4-BE49-F238E27FC236}">
                  <a16:creationId xmlns:a16="http://schemas.microsoft.com/office/drawing/2014/main" id="{35D9BC06-458F-4ACE-95E3-D2DF2F325803}"/>
                </a:ext>
              </a:extLst>
            </p:cNvPr>
            <p:cNvSpPr>
              <a:spLocks noChangeArrowheads="1"/>
            </p:cNvSpPr>
            <p:nvPr/>
          </p:nvSpPr>
          <p:spPr bwMode="auto">
            <a:xfrm>
              <a:off x="945" y="3004"/>
              <a:ext cx="3408"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výsledok hospodárenia z prevádzkovej </a:t>
              </a:r>
              <a:endParaRPr lang="sk-SK" altLang="en-US" sz="1800"/>
            </a:p>
          </p:txBody>
        </p:sp>
        <p:sp>
          <p:nvSpPr>
            <p:cNvPr id="55342" name="Rectangle 45">
              <a:extLst>
                <a:ext uri="{FF2B5EF4-FFF2-40B4-BE49-F238E27FC236}">
                  <a16:creationId xmlns:a16="http://schemas.microsoft.com/office/drawing/2014/main" id="{AB004B83-6297-451A-8785-0CFFE197C8D4}"/>
                </a:ext>
              </a:extLst>
            </p:cNvPr>
            <p:cNvSpPr>
              <a:spLocks noChangeArrowheads="1"/>
            </p:cNvSpPr>
            <p:nvPr/>
          </p:nvSpPr>
          <p:spPr bwMode="auto">
            <a:xfrm>
              <a:off x="945" y="3252"/>
              <a:ext cx="68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činnosti</a:t>
              </a:r>
              <a:endParaRPr lang="sk-SK" altLang="en-US" sz="1800"/>
            </a:p>
          </p:txBody>
        </p:sp>
        <p:sp>
          <p:nvSpPr>
            <p:cNvPr id="55343" name="Rectangle 46">
              <a:extLst>
                <a:ext uri="{FF2B5EF4-FFF2-40B4-BE49-F238E27FC236}">
                  <a16:creationId xmlns:a16="http://schemas.microsoft.com/office/drawing/2014/main" id="{BE9C36A7-C012-4C6E-A9A0-155E39F7FF22}"/>
                </a:ext>
              </a:extLst>
            </p:cNvPr>
            <p:cNvSpPr>
              <a:spLocks noChangeArrowheads="1"/>
            </p:cNvSpPr>
            <p:nvPr/>
          </p:nvSpPr>
          <p:spPr bwMode="auto">
            <a:xfrm>
              <a:off x="1624" y="3252"/>
              <a:ext cx="54" cy="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2700">
                  <a:solidFill>
                    <a:srgbClr val="000000"/>
                  </a:solidFill>
                </a:rPr>
                <a:t> </a:t>
              </a:r>
              <a:endParaRPr lang="sk-SK" altLang="en-US" sz="1800"/>
            </a:p>
          </p:txBody>
        </p:sp>
        <p:sp>
          <p:nvSpPr>
            <p:cNvPr id="55344" name="Rectangle 47">
              <a:extLst>
                <a:ext uri="{FF2B5EF4-FFF2-40B4-BE49-F238E27FC236}">
                  <a16:creationId xmlns:a16="http://schemas.microsoft.com/office/drawing/2014/main" id="{87EDCD21-E9C1-4C13-9F9D-E6E9A94CA27F}"/>
                </a:ext>
              </a:extLst>
            </p:cNvPr>
            <p:cNvSpPr>
              <a:spLocks noChangeArrowheads="1"/>
            </p:cNvSpPr>
            <p:nvPr/>
          </p:nvSpPr>
          <p:spPr bwMode="auto">
            <a:xfrm>
              <a:off x="862" y="2992"/>
              <a:ext cx="3774" cy="10"/>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55345" name="Line 48">
              <a:extLst>
                <a:ext uri="{FF2B5EF4-FFF2-40B4-BE49-F238E27FC236}">
                  <a16:creationId xmlns:a16="http://schemas.microsoft.com/office/drawing/2014/main" id="{93281A14-BB0B-4694-93A6-CA3EAB44741B}"/>
                </a:ext>
              </a:extLst>
            </p:cNvPr>
            <p:cNvSpPr>
              <a:spLocks noChangeShapeType="1"/>
            </p:cNvSpPr>
            <p:nvPr/>
          </p:nvSpPr>
          <p:spPr bwMode="auto">
            <a:xfrm>
              <a:off x="862" y="2992"/>
              <a:ext cx="3774" cy="1"/>
            </a:xfrm>
            <a:prstGeom prst="line">
              <a:avLst/>
            </a:prstGeom>
            <a:noFill/>
            <a:ln w="0">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55346" name="Rectangle 49">
              <a:extLst>
                <a:ext uri="{FF2B5EF4-FFF2-40B4-BE49-F238E27FC236}">
                  <a16:creationId xmlns:a16="http://schemas.microsoft.com/office/drawing/2014/main" id="{5B269FF8-DACB-46C2-99BF-847B7EF74D6A}"/>
                </a:ext>
              </a:extLst>
            </p:cNvPr>
            <p:cNvSpPr>
              <a:spLocks noChangeArrowheads="1"/>
            </p:cNvSpPr>
            <p:nvPr/>
          </p:nvSpPr>
          <p:spPr bwMode="auto">
            <a:xfrm>
              <a:off x="-2563" y="3499"/>
              <a:ext cx="64" cy="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a:solidFill>
                    <a:srgbClr val="000000"/>
                  </a:solidFill>
                </a:rPr>
                <a:t> </a:t>
              </a:r>
              <a:endParaRPr lang="sk-SK" altLang="en-US" sz="1800"/>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Zástupný symbol päty 4">
            <a:extLst>
              <a:ext uri="{FF2B5EF4-FFF2-40B4-BE49-F238E27FC236}">
                <a16:creationId xmlns:a16="http://schemas.microsoft.com/office/drawing/2014/main" id="{30B520C2-6FBF-407F-828A-9F062E09D4B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57347" name="Zástupný symbol čísla snímky 5">
            <a:extLst>
              <a:ext uri="{FF2B5EF4-FFF2-40B4-BE49-F238E27FC236}">
                <a16:creationId xmlns:a16="http://schemas.microsoft.com/office/drawing/2014/main" id="{43B65D1C-13B7-459B-B608-32EF852525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4EA404D1-1A95-4C90-8306-8A85BFE185B4}" type="slidenum">
              <a:rPr lang="sk-SK" altLang="en-US" sz="1400" smtClean="0"/>
              <a:pPr>
                <a:spcBef>
                  <a:spcPct val="0"/>
                </a:spcBef>
                <a:buFontTx/>
                <a:buNone/>
              </a:pPr>
              <a:t>27</a:t>
            </a:fld>
            <a:endParaRPr lang="sk-SK" altLang="en-US" sz="1400"/>
          </a:p>
        </p:txBody>
      </p:sp>
      <p:sp>
        <p:nvSpPr>
          <p:cNvPr id="57348" name="Rectangle 2">
            <a:extLst>
              <a:ext uri="{FF2B5EF4-FFF2-40B4-BE49-F238E27FC236}">
                <a16:creationId xmlns:a16="http://schemas.microsoft.com/office/drawing/2014/main" id="{1472D875-876D-45DB-9241-7E7FB76C440F}"/>
              </a:ext>
            </a:extLst>
          </p:cNvPr>
          <p:cNvSpPr>
            <a:spLocks noGrp="1" noChangeArrowheads="1"/>
          </p:cNvSpPr>
          <p:nvPr>
            <p:ph type="title"/>
          </p:nvPr>
        </p:nvSpPr>
        <p:spPr>
          <a:xfrm>
            <a:off x="457200" y="274638"/>
            <a:ext cx="8229600" cy="633412"/>
          </a:xfrm>
        </p:spPr>
        <p:txBody>
          <a:bodyPr/>
          <a:lstStyle/>
          <a:p>
            <a:pPr eaLnBrk="1" hangingPunct="1"/>
            <a:r>
              <a:rPr lang="sk-SK" altLang="en-US" sz="3200" b="1">
                <a:solidFill>
                  <a:srgbClr val="3D1FD3"/>
                </a:solidFill>
              </a:rPr>
              <a:t>Poznámky k finančným výkazom</a:t>
            </a:r>
          </a:p>
        </p:txBody>
      </p:sp>
      <p:sp>
        <p:nvSpPr>
          <p:cNvPr id="57349" name="Rectangle 3">
            <a:extLst>
              <a:ext uri="{FF2B5EF4-FFF2-40B4-BE49-F238E27FC236}">
                <a16:creationId xmlns:a16="http://schemas.microsoft.com/office/drawing/2014/main" id="{D53D807B-42FC-4D61-BCF1-E2B965364B7E}"/>
              </a:ext>
            </a:extLst>
          </p:cNvPr>
          <p:cNvSpPr>
            <a:spLocks noGrp="1" noChangeArrowheads="1"/>
          </p:cNvSpPr>
          <p:nvPr>
            <p:ph type="body" idx="1"/>
          </p:nvPr>
        </p:nvSpPr>
        <p:spPr>
          <a:xfrm>
            <a:off x="468313" y="981075"/>
            <a:ext cx="8229600" cy="5289550"/>
          </a:xfrm>
        </p:spPr>
        <p:txBody>
          <a:bodyPr/>
          <a:lstStyle/>
          <a:p>
            <a:pPr eaLnBrk="1" hangingPunct="1">
              <a:lnSpc>
                <a:spcPct val="80000"/>
              </a:lnSpc>
            </a:pPr>
            <a:r>
              <a:rPr lang="sk-SK" altLang="en-US" sz="2400"/>
              <a:t>Štandard IAS 1 ustanovuje, že poznámky majú</a:t>
            </a:r>
          </a:p>
          <a:p>
            <a:pPr lvl="1" eaLnBrk="1" hangingPunct="1">
              <a:lnSpc>
                <a:spcPct val="80000"/>
              </a:lnSpc>
            </a:pPr>
            <a:r>
              <a:rPr lang="sk-SK" altLang="en-US" sz="2000"/>
              <a:t>prezentovať informácie o báze, na základe ktorej boli pripravené finančné výkazy a o použitých špecifických účtovných metódach </a:t>
            </a:r>
          </a:p>
          <a:p>
            <a:pPr lvl="1" eaLnBrk="1" hangingPunct="1">
              <a:lnSpc>
                <a:spcPct val="80000"/>
              </a:lnSpc>
            </a:pPr>
            <a:r>
              <a:rPr lang="sk-SK" altLang="en-US" sz="2000"/>
              <a:t>zverejniť informácie požadované štandardmi IAS/IFSR, ktoré sa nenachádzajú v súvahe, vo výkaze ziskov a strát, vo výkaze zmien vlastného imania a vo výkaze peňažných tokov</a:t>
            </a:r>
          </a:p>
          <a:p>
            <a:pPr lvl="1" eaLnBrk="1" hangingPunct="1">
              <a:lnSpc>
                <a:spcPct val="80000"/>
              </a:lnSpc>
            </a:pPr>
            <a:r>
              <a:rPr lang="sk-SK" altLang="en-US" sz="2000"/>
              <a:t>poskytnúť dodatočné informácie, ktoré sa nenachádzajú v súvahe, vo výkaze ziskov a strát, vo výkaze zmien vlastného imania a vo výkaze peňažných tokov, ale sú relevantné z hľadiska porozumenia uvedeným výkazom</a:t>
            </a:r>
          </a:p>
          <a:p>
            <a:pPr eaLnBrk="1" hangingPunct="1">
              <a:lnSpc>
                <a:spcPct val="80000"/>
              </a:lnSpc>
            </a:pPr>
            <a:r>
              <a:rPr lang="sk-SK" altLang="en-US" sz="2400"/>
              <a:t>Poznámky k výkazom sú súborom kvalitatívnych a kvantitatív-nych komentárov alebo špecifikáciou hypotéz požadovaných na poskytnutie verného a pravdivého zobrazenia (true and fair view) tak finančnej situácie podniku, ako aj jeho finančnej výnosnosti za predchádzajúce obdobie a obdobia</a:t>
            </a:r>
          </a:p>
          <a:p>
            <a:pPr eaLnBrk="1" hangingPunct="1">
              <a:lnSpc>
                <a:spcPct val="80000"/>
              </a:lnSpc>
            </a:pPr>
            <a:r>
              <a:rPr lang="sk-SK" altLang="en-US" sz="2400"/>
              <a:t>Poznámky však nesmú byť ťažkopádne, majú obsahovať len veci, ktoré sú významné z hľadiska porozumenia uvádzaným číslam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Zástupný symbol päty 3">
            <a:extLst>
              <a:ext uri="{FF2B5EF4-FFF2-40B4-BE49-F238E27FC236}">
                <a16:creationId xmlns:a16="http://schemas.microsoft.com/office/drawing/2014/main" id="{CA70A7BC-6755-4365-AA87-C7B86CB4D825}"/>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59395" name="Zástupný symbol čísla snímky 4">
            <a:extLst>
              <a:ext uri="{FF2B5EF4-FFF2-40B4-BE49-F238E27FC236}">
                <a16:creationId xmlns:a16="http://schemas.microsoft.com/office/drawing/2014/main" id="{0CE0CE27-D456-402E-8F8A-D27DE48F3D3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4C73783C-2213-4D05-861A-325CB53676C3}" type="slidenum">
              <a:rPr lang="sk-SK" altLang="en-US" sz="1400" smtClean="0"/>
              <a:pPr>
                <a:spcBef>
                  <a:spcPct val="0"/>
                </a:spcBef>
                <a:buFontTx/>
                <a:buNone/>
              </a:pPr>
              <a:t>28</a:t>
            </a:fld>
            <a:endParaRPr lang="sk-SK" altLang="en-US" sz="1400"/>
          </a:p>
        </p:txBody>
      </p:sp>
      <p:sp>
        <p:nvSpPr>
          <p:cNvPr id="59396" name="Rectangle 2">
            <a:extLst>
              <a:ext uri="{FF2B5EF4-FFF2-40B4-BE49-F238E27FC236}">
                <a16:creationId xmlns:a16="http://schemas.microsoft.com/office/drawing/2014/main" id="{853FA62A-F212-4198-8FC8-9512997AD588}"/>
              </a:ext>
            </a:extLst>
          </p:cNvPr>
          <p:cNvSpPr>
            <a:spLocks noGrp="1" noChangeArrowheads="1"/>
          </p:cNvSpPr>
          <p:nvPr>
            <p:ph type="title"/>
          </p:nvPr>
        </p:nvSpPr>
        <p:spPr/>
        <p:txBody>
          <a:bodyPr/>
          <a:lstStyle/>
          <a:p>
            <a:pPr eaLnBrk="1" hangingPunct="1"/>
            <a:r>
              <a:rPr lang="en-GB" altLang="en-US" sz="3200" b="1">
                <a:solidFill>
                  <a:srgbClr val="3D1FD3"/>
                </a:solidFill>
              </a:rPr>
              <a:t>Tab</a:t>
            </a:r>
            <a:r>
              <a:rPr lang="sk-SK" altLang="en-US" sz="3200" b="1">
                <a:solidFill>
                  <a:srgbClr val="3D1FD3"/>
                </a:solidFill>
              </a:rPr>
              <a:t>. </a:t>
            </a:r>
            <a:r>
              <a:rPr lang="en-GB" altLang="en-US" sz="3200" b="1">
                <a:solidFill>
                  <a:srgbClr val="3D1FD3"/>
                </a:solidFill>
              </a:rPr>
              <a:t>3.8</a:t>
            </a:r>
            <a:r>
              <a:rPr lang="en-GB" altLang="en-US" sz="3200">
                <a:solidFill>
                  <a:srgbClr val="3D1FD3"/>
                </a:solidFill>
              </a:rPr>
              <a:t> </a:t>
            </a:r>
            <a:r>
              <a:rPr lang="sk-SK" altLang="en-US" sz="3200">
                <a:solidFill>
                  <a:srgbClr val="3D1FD3"/>
                </a:solidFill>
              </a:rPr>
              <a:t>Príklady informácií uvádzaných v poznámkach</a:t>
            </a:r>
            <a:endParaRPr lang="en-US" altLang="en-US" sz="3200">
              <a:solidFill>
                <a:srgbClr val="3D1FD3"/>
              </a:solidFill>
            </a:endParaRPr>
          </a:p>
        </p:txBody>
      </p:sp>
      <p:graphicFrame>
        <p:nvGraphicFramePr>
          <p:cNvPr id="59397" name="Object 5">
            <a:extLst>
              <a:ext uri="{FF2B5EF4-FFF2-40B4-BE49-F238E27FC236}">
                <a16:creationId xmlns:a16="http://schemas.microsoft.com/office/drawing/2014/main" id="{54CAE6C5-482D-42D8-97DF-26A45917401B}"/>
              </a:ext>
            </a:extLst>
          </p:cNvPr>
          <p:cNvGraphicFramePr>
            <a:graphicFrameLocks noChangeAspect="1"/>
          </p:cNvGraphicFramePr>
          <p:nvPr/>
        </p:nvGraphicFramePr>
        <p:xfrm>
          <a:off x="-1446213" y="2435225"/>
          <a:ext cx="12082463" cy="2263775"/>
        </p:xfrm>
        <a:graphic>
          <a:graphicData uri="http://schemas.openxmlformats.org/presentationml/2006/ole">
            <mc:AlternateContent xmlns:mc="http://schemas.openxmlformats.org/markup-compatibility/2006">
              <mc:Choice xmlns:v="urn:schemas-microsoft-com:vml" Requires="v">
                <p:oleObj name="Dokument" r:id="rId3" imgW="5838825" imgH="1098468" progId="Word.Document.8">
                  <p:embed/>
                </p:oleObj>
              </mc:Choice>
              <mc:Fallback>
                <p:oleObj name="Dokument" r:id="rId3" imgW="5838825" imgH="1098468" progId="Word.Document.8">
                  <p:embed/>
                  <p:pic>
                    <p:nvPicPr>
                      <p:cNvPr id="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6213" y="2435225"/>
                        <a:ext cx="12082463" cy="226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Zástupný symbol päty 4">
            <a:extLst>
              <a:ext uri="{FF2B5EF4-FFF2-40B4-BE49-F238E27FC236}">
                <a16:creationId xmlns:a16="http://schemas.microsoft.com/office/drawing/2014/main" id="{D4596EE1-98E4-454E-95B9-EC580EDDCB05}"/>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61443" name="Zástupný symbol čísla snímky 5">
            <a:extLst>
              <a:ext uri="{FF2B5EF4-FFF2-40B4-BE49-F238E27FC236}">
                <a16:creationId xmlns:a16="http://schemas.microsoft.com/office/drawing/2014/main" id="{2A081E3C-B2EE-4C0B-AF05-CD486DFD955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3CBCA111-5FDB-43E3-A8E5-0BC5C8117582}" type="slidenum">
              <a:rPr lang="sk-SK" altLang="en-US" sz="1400" smtClean="0"/>
              <a:pPr>
                <a:spcBef>
                  <a:spcPct val="0"/>
                </a:spcBef>
                <a:buFontTx/>
                <a:buNone/>
              </a:pPr>
              <a:t>29</a:t>
            </a:fld>
            <a:endParaRPr lang="sk-SK" altLang="en-US" sz="1400"/>
          </a:p>
        </p:txBody>
      </p:sp>
      <p:sp>
        <p:nvSpPr>
          <p:cNvPr id="61444" name="Rectangle 2">
            <a:extLst>
              <a:ext uri="{FF2B5EF4-FFF2-40B4-BE49-F238E27FC236}">
                <a16:creationId xmlns:a16="http://schemas.microsoft.com/office/drawing/2014/main" id="{142FC578-466E-478E-B73B-933BC7B150DE}"/>
              </a:ext>
            </a:extLst>
          </p:cNvPr>
          <p:cNvSpPr>
            <a:spLocks noGrp="1" noChangeArrowheads="1"/>
          </p:cNvSpPr>
          <p:nvPr>
            <p:ph type="title"/>
          </p:nvPr>
        </p:nvSpPr>
        <p:spPr>
          <a:xfrm>
            <a:off x="457200" y="274638"/>
            <a:ext cx="8229600" cy="633412"/>
          </a:xfrm>
        </p:spPr>
        <p:txBody>
          <a:bodyPr/>
          <a:lstStyle/>
          <a:p>
            <a:pPr eaLnBrk="1" hangingPunct="1"/>
            <a:r>
              <a:rPr lang="sk-SK" altLang="en-US" sz="3200" b="1">
                <a:solidFill>
                  <a:srgbClr val="3D1FD3"/>
                </a:solidFill>
              </a:rPr>
              <a:t>Výkaz peňažných tokov</a:t>
            </a:r>
            <a:endParaRPr lang="en-US" altLang="en-US" sz="3200">
              <a:solidFill>
                <a:srgbClr val="3D1FD3"/>
              </a:solidFill>
            </a:endParaRPr>
          </a:p>
        </p:txBody>
      </p:sp>
      <p:sp>
        <p:nvSpPr>
          <p:cNvPr id="61445" name="Rectangle 3">
            <a:extLst>
              <a:ext uri="{FF2B5EF4-FFF2-40B4-BE49-F238E27FC236}">
                <a16:creationId xmlns:a16="http://schemas.microsoft.com/office/drawing/2014/main" id="{9E39A478-A976-4EB2-8287-BB8A424340A8}"/>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sk-SK" altLang="en-US" sz="2200"/>
              <a:t>Výkaz peňažných tokov je povinnou súčasťou účtovnej závierky len v niektorých krajinách. Je to ale podstatný dokument pre porozumenie finančného života podniku</a:t>
            </a:r>
          </a:p>
          <a:p>
            <a:pPr eaLnBrk="1" hangingPunct="1">
              <a:lnSpc>
                <a:spcPct val="80000"/>
              </a:lnSpc>
            </a:pPr>
            <a:r>
              <a:rPr lang="sk-SK" altLang="en-US" sz="2200"/>
              <a:t>Peňažné prostriedky sú krvou každej organizácie. Ani súvaha ani výkaz ziskov a strát nezachytávajú dynamiku peňažných tokov z podniku a do podniku</a:t>
            </a:r>
          </a:p>
          <a:p>
            <a:pPr eaLnBrk="1" hangingPunct="1">
              <a:lnSpc>
                <a:spcPct val="80000"/>
              </a:lnSpc>
            </a:pPr>
            <a:r>
              <a:rPr lang="sk-SK" altLang="en-US" sz="2200"/>
              <a:t>Porovnaním dvoch za sebou nasledujúcich súvah je možné určiť čistú zmenu peňažných prostriedkov. Nestačí to však na porozumenie, ako k tejto zmene prišlo</a:t>
            </a:r>
          </a:p>
          <a:p>
            <a:pPr eaLnBrk="1" hangingPunct="1">
              <a:lnSpc>
                <a:spcPct val="80000"/>
              </a:lnSpc>
            </a:pPr>
            <a:r>
              <a:rPr lang="sk-SK" altLang="en-US" sz="2200"/>
              <a:t>Stav peňažných prostriedkov podniku je ovplyvnený mnohými udalosťami</a:t>
            </a:r>
          </a:p>
          <a:p>
            <a:pPr lvl="1" eaLnBrk="1" hangingPunct="1">
              <a:lnSpc>
                <a:spcPct val="80000"/>
              </a:lnSpc>
            </a:pPr>
            <a:r>
              <a:rPr lang="sk-SK" altLang="en-US" sz="1800"/>
              <a:t>prevádzkové činnosti</a:t>
            </a:r>
          </a:p>
          <a:p>
            <a:pPr lvl="1" eaLnBrk="1" hangingPunct="1">
              <a:lnSpc>
                <a:spcPct val="80000"/>
              </a:lnSpc>
            </a:pPr>
            <a:r>
              <a:rPr lang="sk-SK" altLang="en-US" sz="1800"/>
              <a:t>dodatočné príspevky podielnikov, výplata dividend</a:t>
            </a:r>
          </a:p>
          <a:p>
            <a:pPr lvl="1" eaLnBrk="1" hangingPunct="1">
              <a:lnSpc>
                <a:spcPct val="80000"/>
              </a:lnSpc>
            </a:pPr>
            <a:r>
              <a:rPr lang="sk-SK" altLang="en-US" sz="1800"/>
              <a:t>obstaranie alebo predaj dlhodobého majetku, atď.</a:t>
            </a:r>
            <a:endParaRPr lang="sk-SK" altLang="en-US" sz="2400"/>
          </a:p>
          <a:p>
            <a:pPr eaLnBrk="1" hangingPunct="1">
              <a:lnSpc>
                <a:spcPct val="80000"/>
              </a:lnSpc>
            </a:pPr>
            <a:r>
              <a:rPr lang="sk-SK" altLang="en-US" sz="2200"/>
              <a:t>Dve kľúčové otázky, na ktoré odpovedá výkaz peňažných tokov, sú</a:t>
            </a:r>
            <a:r>
              <a:rPr lang="sk-SK" altLang="en-US" sz="2400"/>
              <a:t> </a:t>
            </a:r>
          </a:p>
          <a:p>
            <a:pPr lvl="1" eaLnBrk="1" hangingPunct="1">
              <a:lnSpc>
                <a:spcPct val="80000"/>
              </a:lnSpc>
            </a:pPr>
            <a:r>
              <a:rPr lang="sk-SK" altLang="en-US" sz="1800"/>
              <a:t>odkiaľ peňažné prostriedky prišli</a:t>
            </a:r>
          </a:p>
          <a:p>
            <a:pPr lvl="1" eaLnBrk="1" hangingPunct="1">
              <a:lnSpc>
                <a:spcPct val="80000"/>
              </a:lnSpc>
            </a:pPr>
            <a:r>
              <a:rPr lang="sk-SK" altLang="en-US" sz="1800"/>
              <a:t>na čo boli použité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Zástupný symbol päty 4">
            <a:extLst>
              <a:ext uri="{FF2B5EF4-FFF2-40B4-BE49-F238E27FC236}">
                <a16:creationId xmlns:a16="http://schemas.microsoft.com/office/drawing/2014/main" id="{E036A39B-5007-4D35-8CB0-C8CFD5A1939B}"/>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63491" name="Zástupný symbol čísla snímky 5">
            <a:extLst>
              <a:ext uri="{FF2B5EF4-FFF2-40B4-BE49-F238E27FC236}">
                <a16:creationId xmlns:a16="http://schemas.microsoft.com/office/drawing/2014/main" id="{17980785-1E0B-4763-8911-B31EE8BABCA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67CB81E8-3109-4EC8-B527-5583746E7B5A}" type="slidenum">
              <a:rPr lang="sk-SK" altLang="en-US" sz="1400" smtClean="0"/>
              <a:pPr>
                <a:spcBef>
                  <a:spcPct val="0"/>
                </a:spcBef>
                <a:buFontTx/>
                <a:buNone/>
              </a:pPr>
              <a:t>30</a:t>
            </a:fld>
            <a:endParaRPr lang="sk-SK" altLang="en-US" sz="1400"/>
          </a:p>
        </p:txBody>
      </p:sp>
      <p:sp>
        <p:nvSpPr>
          <p:cNvPr id="63492" name="Rectangle 2">
            <a:extLst>
              <a:ext uri="{FF2B5EF4-FFF2-40B4-BE49-F238E27FC236}">
                <a16:creationId xmlns:a16="http://schemas.microsoft.com/office/drawing/2014/main" id="{FDFC7D71-E20E-4D92-A156-78E9A1FF525B}"/>
              </a:ext>
            </a:extLst>
          </p:cNvPr>
          <p:cNvSpPr>
            <a:spLocks noGrp="1" noChangeArrowheads="1"/>
          </p:cNvSpPr>
          <p:nvPr>
            <p:ph type="title"/>
          </p:nvPr>
        </p:nvSpPr>
        <p:spPr>
          <a:xfrm>
            <a:off x="457200" y="274638"/>
            <a:ext cx="8229600" cy="561975"/>
          </a:xfrm>
        </p:spPr>
        <p:txBody>
          <a:bodyPr/>
          <a:lstStyle/>
          <a:p>
            <a:pPr eaLnBrk="1" hangingPunct="1"/>
            <a:r>
              <a:rPr lang="sk-SK" altLang="en-US" sz="3200" b="1">
                <a:solidFill>
                  <a:srgbClr val="3D1FD3"/>
                </a:solidFill>
              </a:rPr>
              <a:t>Základné definície k výkazu peňažných tokov (IAS 7)</a:t>
            </a:r>
          </a:p>
        </p:txBody>
      </p:sp>
      <p:sp>
        <p:nvSpPr>
          <p:cNvPr id="63493" name="Rectangle 3">
            <a:extLst>
              <a:ext uri="{FF2B5EF4-FFF2-40B4-BE49-F238E27FC236}">
                <a16:creationId xmlns:a16="http://schemas.microsoft.com/office/drawing/2014/main" id="{5B25C674-42B7-4BAB-A9E4-34DF763319E4}"/>
              </a:ext>
            </a:extLst>
          </p:cNvPr>
          <p:cNvSpPr>
            <a:spLocks noGrp="1" noChangeArrowheads="1"/>
          </p:cNvSpPr>
          <p:nvPr>
            <p:ph type="body" idx="1"/>
          </p:nvPr>
        </p:nvSpPr>
        <p:spPr>
          <a:xfrm>
            <a:off x="250825" y="1125538"/>
            <a:ext cx="8302625" cy="5111750"/>
          </a:xfrm>
        </p:spPr>
        <p:txBody>
          <a:bodyPr/>
          <a:lstStyle/>
          <a:p>
            <a:pPr eaLnBrk="1" hangingPunct="1">
              <a:lnSpc>
                <a:spcPct val="80000"/>
              </a:lnSpc>
            </a:pPr>
            <a:r>
              <a:rPr lang="sk-SK" altLang="en-US" sz="2200" b="1"/>
              <a:t>Peňažné prostriedky</a:t>
            </a:r>
            <a:r>
              <a:rPr lang="sk-SK" altLang="en-US" sz="2200" i="1"/>
              <a:t> - Cash</a:t>
            </a:r>
            <a:r>
              <a:rPr lang="sk-SK" altLang="en-US" sz="2200"/>
              <a:t> comprises cash on hand and demand deposits</a:t>
            </a:r>
          </a:p>
          <a:p>
            <a:pPr eaLnBrk="1" hangingPunct="1">
              <a:lnSpc>
                <a:spcPct val="80000"/>
              </a:lnSpc>
            </a:pPr>
            <a:r>
              <a:rPr lang="sk-SK" altLang="en-US" sz="2200" b="1"/>
              <a:t>Peňažné ekvivalenty</a:t>
            </a:r>
            <a:r>
              <a:rPr lang="sk-SK" altLang="en-US" sz="2200" i="1"/>
              <a:t> - Cash equivalents</a:t>
            </a:r>
            <a:r>
              <a:rPr lang="sk-SK" altLang="en-US" sz="2200"/>
              <a:t> are short-term, highly liquid investments that are readily convertible to known amounts of cash and which are subject to an insignificant risk of changes in value</a:t>
            </a:r>
          </a:p>
          <a:p>
            <a:pPr eaLnBrk="1" hangingPunct="1">
              <a:lnSpc>
                <a:spcPct val="80000"/>
              </a:lnSpc>
            </a:pPr>
            <a:r>
              <a:rPr lang="sk-SK" altLang="en-US" sz="2200" b="1"/>
              <a:t>Peňažné toky</a:t>
            </a:r>
            <a:r>
              <a:rPr lang="sk-SK" altLang="en-US" sz="2200" i="1"/>
              <a:t> - Cash flows</a:t>
            </a:r>
            <a:r>
              <a:rPr lang="sk-SK" altLang="en-US" sz="2200"/>
              <a:t> are inflows and outflows of cash and cash equivalents</a:t>
            </a:r>
          </a:p>
          <a:p>
            <a:pPr eaLnBrk="1" hangingPunct="1">
              <a:lnSpc>
                <a:spcPct val="80000"/>
              </a:lnSpc>
            </a:pPr>
            <a:r>
              <a:rPr lang="sk-SK" altLang="en-US" sz="2200" b="1"/>
              <a:t>Prevádzkové činnosti</a:t>
            </a:r>
            <a:r>
              <a:rPr lang="sk-SK" altLang="en-US" sz="2200" i="1"/>
              <a:t> - Operating activities</a:t>
            </a:r>
            <a:r>
              <a:rPr lang="sk-SK" altLang="en-US" sz="2200"/>
              <a:t> are the principal revenue-producing activities of the entity and other activities that are not investing or financing activities</a:t>
            </a:r>
          </a:p>
          <a:p>
            <a:pPr eaLnBrk="1" hangingPunct="1">
              <a:lnSpc>
                <a:spcPct val="80000"/>
              </a:lnSpc>
            </a:pPr>
            <a:r>
              <a:rPr lang="sk-SK" altLang="en-US" sz="2200" b="1"/>
              <a:t>Investičné činnosti</a:t>
            </a:r>
            <a:r>
              <a:rPr lang="sk-SK" altLang="en-US" sz="2200" i="1"/>
              <a:t> - Investing activities</a:t>
            </a:r>
            <a:r>
              <a:rPr lang="sk-SK" altLang="en-US" sz="2200"/>
              <a:t> are the acquisition and disposal of long-term assets and other investments not included in cash equivalents</a:t>
            </a:r>
          </a:p>
          <a:p>
            <a:pPr eaLnBrk="1" hangingPunct="1">
              <a:lnSpc>
                <a:spcPct val="80000"/>
              </a:lnSpc>
            </a:pPr>
            <a:r>
              <a:rPr lang="sk-SK" altLang="en-US" sz="2200" b="1"/>
              <a:t>Finančné činnosti</a:t>
            </a:r>
            <a:r>
              <a:rPr lang="sk-SK" altLang="en-US" sz="2200" i="1"/>
              <a:t> - Financing activities</a:t>
            </a:r>
            <a:r>
              <a:rPr lang="sk-SK" altLang="en-US" sz="2200"/>
              <a:t> are activities that result in changes in the size and composition of the contributed equity and borrowings of the entity</a:t>
            </a:r>
          </a:p>
          <a:p>
            <a:pPr eaLnBrk="1" hangingPunct="1">
              <a:lnSpc>
                <a:spcPct val="80000"/>
              </a:lnSpc>
            </a:pPr>
            <a:endParaRPr lang="sk-SK" altLang="en-US" sz="22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Zástupný symbol päty 4">
            <a:extLst>
              <a:ext uri="{FF2B5EF4-FFF2-40B4-BE49-F238E27FC236}">
                <a16:creationId xmlns:a16="http://schemas.microsoft.com/office/drawing/2014/main" id="{A2A333A0-2318-42D8-88C0-9539DC2BD5F6}"/>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65539" name="Zástupný symbol čísla snímky 5">
            <a:extLst>
              <a:ext uri="{FF2B5EF4-FFF2-40B4-BE49-F238E27FC236}">
                <a16:creationId xmlns:a16="http://schemas.microsoft.com/office/drawing/2014/main" id="{8C3AE6C5-067D-417F-AF9A-988E868E99E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F8C989FC-05A6-4A3C-A426-0CE3BAF4F586}" type="slidenum">
              <a:rPr lang="sk-SK" altLang="en-US" sz="1400" smtClean="0"/>
              <a:pPr>
                <a:spcBef>
                  <a:spcPct val="0"/>
                </a:spcBef>
                <a:buFontTx/>
                <a:buNone/>
              </a:pPr>
              <a:t>31</a:t>
            </a:fld>
            <a:endParaRPr lang="sk-SK" altLang="en-US" sz="1400"/>
          </a:p>
        </p:txBody>
      </p:sp>
      <p:sp>
        <p:nvSpPr>
          <p:cNvPr id="65540" name="Rectangle 2">
            <a:extLst>
              <a:ext uri="{FF2B5EF4-FFF2-40B4-BE49-F238E27FC236}">
                <a16:creationId xmlns:a16="http://schemas.microsoft.com/office/drawing/2014/main" id="{56D80DAB-6124-4A5C-91C6-AAAFAF25B801}"/>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Akruálna báza účtovníctva</a:t>
            </a:r>
          </a:p>
        </p:txBody>
      </p:sp>
      <p:sp>
        <p:nvSpPr>
          <p:cNvPr id="65541" name="Rectangle 3">
            <a:extLst>
              <a:ext uri="{FF2B5EF4-FFF2-40B4-BE49-F238E27FC236}">
                <a16:creationId xmlns:a16="http://schemas.microsoft.com/office/drawing/2014/main" id="{911DFB19-BD4C-4FA5-A7FC-8F116EB6061E}"/>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sk-SK" altLang="en-US" sz="2400"/>
              <a:t>Potreba výkazu peňažných tokov vyplýva z akruálneho prístupu k vykazovaniu výnosov a nákladov</a:t>
            </a:r>
          </a:p>
          <a:p>
            <a:pPr eaLnBrk="1" hangingPunct="1">
              <a:lnSpc>
                <a:spcPct val="80000"/>
              </a:lnSpc>
            </a:pPr>
            <a:r>
              <a:rPr lang="sk-SK" altLang="en-US" sz="2400"/>
              <a:t>Štandard IAS 1 uvádza: “účtovná jednotka pripravuje finančné výkazy s výnimkou informácií o peňažných tokoch na akruálnej báze účtovníctva”</a:t>
            </a:r>
          </a:p>
          <a:p>
            <a:pPr eaLnBrk="1" hangingPunct="1">
              <a:lnSpc>
                <a:spcPct val="80000"/>
              </a:lnSpc>
            </a:pPr>
            <a:r>
              <a:rPr lang="sk-SK" altLang="en-US" sz="2400"/>
              <a:t>Akruálna báza znamená, že sa transakcie a udalosti vykazujú v čase ich vzniku (a nie v čase príjmu alebo výdavku peňažných prostriedkov alebo ich ekvivalentov) a sú vykázané v účtovnom období a vo finančných výkazoch obdobia, s ktorým súvisia</a:t>
            </a:r>
          </a:p>
          <a:p>
            <a:pPr eaLnBrk="1" hangingPunct="1">
              <a:lnSpc>
                <a:spcPct val="80000"/>
              </a:lnSpc>
            </a:pPr>
            <a:r>
              <a:rPr lang="sk-SK" altLang="en-US" sz="2400"/>
              <a:t>Táto zásada odlišuje moderné účtovníctvo od účtovníctva na hotovostnej báze (cash basis accounting), v ktorom sa transakcie a udalosti zaznamenávajú v čase peňažného toku, ktorý vyvolajú</a:t>
            </a:r>
          </a:p>
          <a:p>
            <a:pPr eaLnBrk="1" hangingPunct="1">
              <a:lnSpc>
                <a:spcPct val="80000"/>
              </a:lnSpc>
            </a:pPr>
            <a:r>
              <a:rPr lang="sk-SK" altLang="en-US" sz="2400"/>
              <a:t>Výkaz peňažných tokov vysvetľuje časový rozdiel medzi vykazovaním výnosov a nákladov a ich peňažných dôsledkov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Zástupný symbol päty 4">
            <a:extLst>
              <a:ext uri="{FF2B5EF4-FFF2-40B4-BE49-F238E27FC236}">
                <a16:creationId xmlns:a16="http://schemas.microsoft.com/office/drawing/2014/main" id="{E91C7CBF-0DD6-4651-94B0-B1C6B132177C}"/>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67587" name="Zástupný symbol čísla snímky 5">
            <a:extLst>
              <a:ext uri="{FF2B5EF4-FFF2-40B4-BE49-F238E27FC236}">
                <a16:creationId xmlns:a16="http://schemas.microsoft.com/office/drawing/2014/main" id="{51FE494F-687B-4F6C-BD00-FBDB6DD2C09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019F2440-1934-43BF-98E8-0F4560D92D23}" type="slidenum">
              <a:rPr lang="sk-SK" altLang="en-US" sz="1400" smtClean="0"/>
              <a:pPr>
                <a:spcBef>
                  <a:spcPct val="0"/>
                </a:spcBef>
                <a:buFontTx/>
                <a:buNone/>
              </a:pPr>
              <a:t>32</a:t>
            </a:fld>
            <a:endParaRPr lang="sk-SK" altLang="en-US" sz="1400"/>
          </a:p>
        </p:txBody>
      </p:sp>
      <p:sp>
        <p:nvSpPr>
          <p:cNvPr id="67588" name="Rectangle 2">
            <a:extLst>
              <a:ext uri="{FF2B5EF4-FFF2-40B4-BE49-F238E27FC236}">
                <a16:creationId xmlns:a16="http://schemas.microsoft.com/office/drawing/2014/main" id="{FCD2EE2A-EC75-440C-9781-C77B34D82F49}"/>
              </a:ext>
            </a:extLst>
          </p:cNvPr>
          <p:cNvSpPr>
            <a:spLocks noGrp="1" noChangeArrowheads="1"/>
          </p:cNvSpPr>
          <p:nvPr>
            <p:ph type="title"/>
          </p:nvPr>
        </p:nvSpPr>
        <p:spPr/>
        <p:txBody>
          <a:bodyPr/>
          <a:lstStyle/>
          <a:p>
            <a:pPr eaLnBrk="1" hangingPunct="1"/>
            <a:r>
              <a:rPr lang="sk-SK" altLang="en-US" sz="3200" b="1">
                <a:solidFill>
                  <a:srgbClr val="3D1FD3"/>
                </a:solidFill>
              </a:rPr>
              <a:t>Definition of Accrual basis </a:t>
            </a:r>
            <a:br>
              <a:rPr lang="sk-SK" altLang="en-US" sz="3200" b="1">
                <a:solidFill>
                  <a:srgbClr val="3D1FD3"/>
                </a:solidFill>
              </a:rPr>
            </a:br>
            <a:r>
              <a:rPr lang="sk-SK" altLang="en-US" sz="3200" b="1">
                <a:solidFill>
                  <a:srgbClr val="3D1FD3"/>
                </a:solidFill>
              </a:rPr>
              <a:t>(IASB Framework)</a:t>
            </a:r>
          </a:p>
        </p:txBody>
      </p:sp>
      <p:sp>
        <p:nvSpPr>
          <p:cNvPr id="67589" name="Rectangle 3">
            <a:extLst>
              <a:ext uri="{FF2B5EF4-FFF2-40B4-BE49-F238E27FC236}">
                <a16:creationId xmlns:a16="http://schemas.microsoft.com/office/drawing/2014/main" id="{05F4D270-8440-4FC0-9B46-0E50173ECF67}"/>
              </a:ext>
            </a:extLst>
          </p:cNvPr>
          <p:cNvSpPr>
            <a:spLocks noGrp="1" noChangeArrowheads="1"/>
          </p:cNvSpPr>
          <p:nvPr>
            <p:ph type="body" idx="1"/>
          </p:nvPr>
        </p:nvSpPr>
        <p:spPr/>
        <p:txBody>
          <a:bodyPr/>
          <a:lstStyle/>
          <a:p>
            <a:pPr marL="0" indent="0" eaLnBrk="1" hangingPunct="1">
              <a:lnSpc>
                <a:spcPct val="90000"/>
              </a:lnSpc>
              <a:buFontTx/>
              <a:buNone/>
            </a:pPr>
            <a:r>
              <a:rPr lang="en-US" altLang="en-US" sz="2400"/>
              <a:t>22	In order to meet their objectives,  financial statements  are prepared on the accrual basis of accounting. Under this basis, the effects of transactions and other events are recognised when they occur (and not as cash or its equivalent is received or paid) and they are recorded in the accounting records and reported in the financial statements of the periods to which they relate. Financial statements prepared on the accrual basis inform users  not only of past transactions involving the payment and receipt of cash but also of obligations to pay cash in the future and of resources that represent cash to be received in the future. Hence, they provide the type of information about past transactions and other events that is most useful to users in making economic decisions</a:t>
            </a:r>
            <a:r>
              <a:rPr lang="sk-SK" altLang="en-US" sz="2400"/>
              <a:t>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Zástupný symbol päty 4">
            <a:extLst>
              <a:ext uri="{FF2B5EF4-FFF2-40B4-BE49-F238E27FC236}">
                <a16:creationId xmlns:a16="http://schemas.microsoft.com/office/drawing/2014/main" id="{D436B68D-8158-4C7C-A518-662175F8F281}"/>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69635" name="Zástupný symbol čísla snímky 5">
            <a:extLst>
              <a:ext uri="{FF2B5EF4-FFF2-40B4-BE49-F238E27FC236}">
                <a16:creationId xmlns:a16="http://schemas.microsoft.com/office/drawing/2014/main" id="{1B7CB631-DF82-48DF-B080-4C628EF36F2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D7D6EDEB-B1D4-4706-B35A-25BB9A70D21D}" type="slidenum">
              <a:rPr lang="sk-SK" altLang="en-US" sz="1400" smtClean="0"/>
              <a:pPr>
                <a:spcBef>
                  <a:spcPct val="0"/>
                </a:spcBef>
                <a:buFontTx/>
                <a:buNone/>
              </a:pPr>
              <a:t>33</a:t>
            </a:fld>
            <a:endParaRPr lang="sk-SK" altLang="en-US" sz="1400"/>
          </a:p>
        </p:txBody>
      </p:sp>
      <p:sp>
        <p:nvSpPr>
          <p:cNvPr id="69636" name="Rectangle 2">
            <a:extLst>
              <a:ext uri="{FF2B5EF4-FFF2-40B4-BE49-F238E27FC236}">
                <a16:creationId xmlns:a16="http://schemas.microsoft.com/office/drawing/2014/main" id="{1C99D492-F624-439A-B6A1-A44691F65420}"/>
              </a:ext>
            </a:extLst>
          </p:cNvPr>
          <p:cNvSpPr>
            <a:spLocks noGrp="1" noChangeArrowheads="1"/>
          </p:cNvSpPr>
          <p:nvPr>
            <p:ph type="title"/>
          </p:nvPr>
        </p:nvSpPr>
        <p:spPr>
          <a:xfrm>
            <a:off x="457200" y="274638"/>
            <a:ext cx="8229600" cy="561975"/>
          </a:xfrm>
        </p:spPr>
        <p:txBody>
          <a:bodyPr/>
          <a:lstStyle/>
          <a:p>
            <a:pPr eaLnBrk="1" hangingPunct="1"/>
            <a:r>
              <a:rPr lang="sk-SK" altLang="en-US" sz="3200" b="1">
                <a:solidFill>
                  <a:srgbClr val="3D1FD3"/>
                </a:solidFill>
              </a:rPr>
              <a:t>Vývoj výkazu peňažných tokov</a:t>
            </a:r>
          </a:p>
        </p:txBody>
      </p:sp>
      <p:sp>
        <p:nvSpPr>
          <p:cNvPr id="69637" name="Rectangle 3">
            <a:extLst>
              <a:ext uri="{FF2B5EF4-FFF2-40B4-BE49-F238E27FC236}">
                <a16:creationId xmlns:a16="http://schemas.microsoft.com/office/drawing/2014/main" id="{0499A43D-E9CB-4D46-BB45-79810A2EE7FF}"/>
              </a:ext>
            </a:extLst>
          </p:cNvPr>
          <p:cNvSpPr>
            <a:spLocks noGrp="1" noChangeArrowheads="1"/>
          </p:cNvSpPr>
          <p:nvPr>
            <p:ph type="body" idx="1"/>
          </p:nvPr>
        </p:nvSpPr>
        <p:spPr>
          <a:xfrm>
            <a:off x="457200" y="1125538"/>
            <a:ext cx="8229600" cy="5000625"/>
          </a:xfrm>
        </p:spPr>
        <p:txBody>
          <a:bodyPr/>
          <a:lstStyle/>
          <a:p>
            <a:pPr eaLnBrk="1" hangingPunct="1">
              <a:lnSpc>
                <a:spcPct val="90000"/>
              </a:lnSpc>
            </a:pPr>
            <a:r>
              <a:rPr lang="sk-SK" altLang="en-US" sz="2800"/>
              <a:t>Po mnohých rokoch rôznych orientácií a prezentácií sa výkaz peňažných tokov stal relatívne štandardným dokumentom</a:t>
            </a:r>
          </a:p>
          <a:p>
            <a:pPr eaLnBrk="1" hangingPunct="1">
              <a:lnSpc>
                <a:spcPct val="90000"/>
              </a:lnSpc>
            </a:pPr>
            <a:r>
              <a:rPr lang="sk-SK" altLang="en-US" sz="2800"/>
              <a:t>Požiadavka na jeho zverejňovanie sa rýchlo rozšírila od polovice 80-tych rokov 20. storočia (Kanada, USA, Francúzsko a Veľká Británia)</a:t>
            </a:r>
          </a:p>
          <a:p>
            <a:pPr eaLnBrk="1" hangingPunct="1">
              <a:lnSpc>
                <a:spcPct val="90000"/>
              </a:lnSpc>
            </a:pPr>
            <a:r>
              <a:rPr lang="sk-SK" altLang="en-US" sz="2800"/>
              <a:t>V roku 1992 stal jedným zo štandardných výkazov vyžadovaných podľa pravidiel IASB</a:t>
            </a:r>
          </a:p>
          <a:p>
            <a:pPr eaLnBrk="1" hangingPunct="1">
              <a:lnSpc>
                <a:spcPct val="90000"/>
              </a:lnSpc>
            </a:pPr>
            <a:r>
              <a:rPr lang="sk-SK" altLang="en-US" sz="2800"/>
              <a:t>Podľa štandardu IAS 7 z roku 1992: výkaz peňažných tokov informuje o peňažných tokoch počas účtovného obdobia klasifikovaných podľa prevádzkových, investičných a finančných činností</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Zástupný symbol päty 4">
            <a:extLst>
              <a:ext uri="{FF2B5EF4-FFF2-40B4-BE49-F238E27FC236}">
                <a16:creationId xmlns:a16="http://schemas.microsoft.com/office/drawing/2014/main" id="{4B067BDB-DC20-4373-8011-031AE5CC5654}"/>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71683" name="Zástupný symbol čísla snímky 5">
            <a:extLst>
              <a:ext uri="{FF2B5EF4-FFF2-40B4-BE49-F238E27FC236}">
                <a16:creationId xmlns:a16="http://schemas.microsoft.com/office/drawing/2014/main" id="{5E583CA3-7BF8-47D0-B174-DDF7E3D01A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5D535552-773B-41FB-B7B5-BC363A2DF7E6}" type="slidenum">
              <a:rPr lang="sk-SK" altLang="en-US" sz="1400" smtClean="0"/>
              <a:pPr>
                <a:spcBef>
                  <a:spcPct val="0"/>
                </a:spcBef>
                <a:buFontTx/>
                <a:buNone/>
              </a:pPr>
              <a:t>34</a:t>
            </a:fld>
            <a:endParaRPr lang="sk-SK" altLang="en-US" sz="1400"/>
          </a:p>
        </p:txBody>
      </p:sp>
      <p:sp>
        <p:nvSpPr>
          <p:cNvPr id="71684" name="Rectangle 2">
            <a:extLst>
              <a:ext uri="{FF2B5EF4-FFF2-40B4-BE49-F238E27FC236}">
                <a16:creationId xmlns:a16="http://schemas.microsoft.com/office/drawing/2014/main" id="{39F029E0-7DDE-4949-B161-7CF747AEF2B2}"/>
              </a:ext>
            </a:extLst>
          </p:cNvPr>
          <p:cNvSpPr>
            <a:spLocks noGrp="1" noChangeArrowheads="1"/>
          </p:cNvSpPr>
          <p:nvPr>
            <p:ph type="title"/>
          </p:nvPr>
        </p:nvSpPr>
        <p:spPr>
          <a:xfrm>
            <a:off x="457200" y="115888"/>
            <a:ext cx="8229600" cy="777875"/>
          </a:xfrm>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3.9 </a:t>
            </a:r>
            <a:r>
              <a:rPr lang="sk-SK" altLang="en-US" sz="3200">
                <a:solidFill>
                  <a:srgbClr val="3D1FD3"/>
                </a:solidFill>
              </a:rPr>
              <a:t>Príklad výkazu peňažných tokov</a:t>
            </a:r>
            <a:r>
              <a:rPr lang="en-GB" altLang="en-US" b="1">
                <a:solidFill>
                  <a:srgbClr val="3D1FD3"/>
                </a:solidFill>
              </a:rPr>
              <a:t> </a:t>
            </a:r>
            <a:endParaRPr lang="en-US" altLang="en-US" b="1">
              <a:solidFill>
                <a:srgbClr val="3D1FD3"/>
              </a:solidFill>
            </a:endParaRPr>
          </a:p>
        </p:txBody>
      </p:sp>
      <p:graphicFrame>
        <p:nvGraphicFramePr>
          <p:cNvPr id="71685" name="Object 3">
            <a:extLst>
              <a:ext uri="{FF2B5EF4-FFF2-40B4-BE49-F238E27FC236}">
                <a16:creationId xmlns:a16="http://schemas.microsoft.com/office/drawing/2014/main" id="{17B61C26-745E-4334-B1E1-B5D2CC4702D0}"/>
              </a:ext>
            </a:extLst>
          </p:cNvPr>
          <p:cNvGraphicFramePr>
            <a:graphicFrameLocks noGrp="1" noChangeAspect="1"/>
          </p:cNvGraphicFramePr>
          <p:nvPr>
            <p:ph type="body" idx="1"/>
          </p:nvPr>
        </p:nvGraphicFramePr>
        <p:xfrm>
          <a:off x="26988" y="1055688"/>
          <a:ext cx="9502775" cy="5422900"/>
        </p:xfrm>
        <a:graphic>
          <a:graphicData uri="http://schemas.openxmlformats.org/presentationml/2006/ole">
            <mc:AlternateContent xmlns:mc="http://schemas.openxmlformats.org/markup-compatibility/2006">
              <mc:Choice xmlns:v="urn:schemas-microsoft-com:vml" Requires="v">
                <p:oleObj name="Document" r:id="rId3" imgW="6042560" imgH="3447343" progId="Word.Document.8">
                  <p:embed/>
                </p:oleObj>
              </mc:Choice>
              <mc:Fallback>
                <p:oleObj name="Document" r:id="rId3" imgW="6042560" imgH="3447343"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8" y="1055688"/>
                        <a:ext cx="9502775" cy="542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Zástupný symbol päty 4">
            <a:extLst>
              <a:ext uri="{FF2B5EF4-FFF2-40B4-BE49-F238E27FC236}">
                <a16:creationId xmlns:a16="http://schemas.microsoft.com/office/drawing/2014/main" id="{B9C038B7-75BD-4B9A-B68F-EB5A758CF84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73731" name="Zástupný symbol čísla snímky 5">
            <a:extLst>
              <a:ext uri="{FF2B5EF4-FFF2-40B4-BE49-F238E27FC236}">
                <a16:creationId xmlns:a16="http://schemas.microsoft.com/office/drawing/2014/main" id="{EAEBF644-61DF-45E5-A268-69DE891FBAB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063FF76B-4782-4AC6-9422-2712F9AA1382}" type="slidenum">
              <a:rPr lang="sk-SK" altLang="en-US" sz="1400" smtClean="0"/>
              <a:pPr>
                <a:spcBef>
                  <a:spcPct val="0"/>
                </a:spcBef>
                <a:buFontTx/>
                <a:buNone/>
              </a:pPr>
              <a:t>35</a:t>
            </a:fld>
            <a:endParaRPr lang="sk-SK" altLang="en-US" sz="1400"/>
          </a:p>
        </p:txBody>
      </p:sp>
      <p:sp>
        <p:nvSpPr>
          <p:cNvPr id="73732" name="Rectangle 2">
            <a:extLst>
              <a:ext uri="{FF2B5EF4-FFF2-40B4-BE49-F238E27FC236}">
                <a16:creationId xmlns:a16="http://schemas.microsoft.com/office/drawing/2014/main" id="{7FEB3D8E-E2AA-414D-9B52-399852938187}"/>
              </a:ext>
            </a:extLst>
          </p:cNvPr>
          <p:cNvSpPr>
            <a:spLocks noGrp="1" noChangeArrowheads="1"/>
          </p:cNvSpPr>
          <p:nvPr>
            <p:ph type="title"/>
          </p:nvPr>
        </p:nvSpPr>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a:t>
            </a:r>
            <a:r>
              <a:rPr lang="sk-SK" altLang="en-US" sz="3200" b="1">
                <a:solidFill>
                  <a:srgbClr val="3D1FD3"/>
                </a:solidFill>
              </a:rPr>
              <a:t>10</a:t>
            </a:r>
            <a:r>
              <a:rPr lang="en-GB" altLang="en-US" sz="3200" b="1">
                <a:solidFill>
                  <a:srgbClr val="3D1FD3"/>
                </a:solidFill>
              </a:rPr>
              <a:t> </a:t>
            </a:r>
            <a:r>
              <a:rPr lang="sk-SK" altLang="en-US" sz="3200">
                <a:solidFill>
                  <a:srgbClr val="3D1FD3"/>
                </a:solidFill>
              </a:rPr>
              <a:t>Príklad alternatívnej prezentácie výkazu peňažných tokov</a:t>
            </a:r>
            <a:endParaRPr lang="en-US" altLang="en-US" sz="3200">
              <a:solidFill>
                <a:srgbClr val="3D1FD3"/>
              </a:solidFill>
            </a:endParaRPr>
          </a:p>
        </p:txBody>
      </p:sp>
      <p:graphicFrame>
        <p:nvGraphicFramePr>
          <p:cNvPr id="73733" name="Object 3">
            <a:extLst>
              <a:ext uri="{FF2B5EF4-FFF2-40B4-BE49-F238E27FC236}">
                <a16:creationId xmlns:a16="http://schemas.microsoft.com/office/drawing/2014/main" id="{7B804590-C9D7-4CE0-A61D-F49C28705CB2}"/>
              </a:ext>
            </a:extLst>
          </p:cNvPr>
          <p:cNvGraphicFramePr>
            <a:graphicFrameLocks noGrp="1" noChangeAspect="1"/>
          </p:cNvGraphicFramePr>
          <p:nvPr>
            <p:ph type="body" idx="1"/>
          </p:nvPr>
        </p:nvGraphicFramePr>
        <p:xfrm>
          <a:off x="-1166813" y="2562225"/>
          <a:ext cx="11626851" cy="2522538"/>
        </p:xfrm>
        <a:graphic>
          <a:graphicData uri="http://schemas.openxmlformats.org/presentationml/2006/ole">
            <mc:AlternateContent xmlns:mc="http://schemas.openxmlformats.org/markup-compatibility/2006">
              <mc:Choice xmlns:v="urn:schemas-microsoft-com:vml" Requires="v">
                <p:oleObj name="Dokument" r:id="rId3" imgW="6030657" imgH="1312320" progId="Word.Document.8">
                  <p:embed/>
                </p:oleObj>
              </mc:Choice>
              <mc:Fallback>
                <p:oleObj name="Dokument" r:id="rId3" imgW="6030657" imgH="1312320"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6813" y="2562225"/>
                        <a:ext cx="11626851" cy="2522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Zástupný symbol päty 3">
            <a:extLst>
              <a:ext uri="{FF2B5EF4-FFF2-40B4-BE49-F238E27FC236}">
                <a16:creationId xmlns:a16="http://schemas.microsoft.com/office/drawing/2014/main" id="{D57DA113-7749-4700-9881-132DC51E5758}"/>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75779" name="Zástupný symbol čísla snímky 4">
            <a:extLst>
              <a:ext uri="{FF2B5EF4-FFF2-40B4-BE49-F238E27FC236}">
                <a16:creationId xmlns:a16="http://schemas.microsoft.com/office/drawing/2014/main" id="{9C224858-1428-4C2C-802C-B7C89E53566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1AFD59B9-CB30-4979-A1CF-8CC97241A4CB}" type="slidenum">
              <a:rPr lang="sk-SK" altLang="en-US" sz="1400" smtClean="0"/>
              <a:pPr>
                <a:spcBef>
                  <a:spcPct val="0"/>
                </a:spcBef>
                <a:buFontTx/>
                <a:buNone/>
              </a:pPr>
              <a:t>36</a:t>
            </a:fld>
            <a:endParaRPr lang="sk-SK" altLang="en-US" sz="1400"/>
          </a:p>
        </p:txBody>
      </p:sp>
      <p:sp>
        <p:nvSpPr>
          <p:cNvPr id="75780" name="Rectangle 2">
            <a:extLst>
              <a:ext uri="{FF2B5EF4-FFF2-40B4-BE49-F238E27FC236}">
                <a16:creationId xmlns:a16="http://schemas.microsoft.com/office/drawing/2014/main" id="{36459EBF-C764-4492-BCC6-1025E9AC36E6}"/>
              </a:ext>
            </a:extLst>
          </p:cNvPr>
          <p:cNvSpPr>
            <a:spLocks noGrp="1" noChangeArrowheads="1"/>
          </p:cNvSpPr>
          <p:nvPr>
            <p:ph type="title"/>
          </p:nvPr>
        </p:nvSpPr>
        <p:spPr>
          <a:xfrm>
            <a:off x="304800" y="304800"/>
            <a:ext cx="2438400" cy="3581400"/>
          </a:xfrm>
        </p:spPr>
        <p:txBody>
          <a:bodyPr/>
          <a:lstStyle/>
          <a:p>
            <a:pPr eaLnBrk="1" hangingPunct="1"/>
            <a:r>
              <a:rPr lang="sk-SK" altLang="en-US" sz="3200" b="1">
                <a:solidFill>
                  <a:srgbClr val="3D1FD3"/>
                </a:solidFill>
              </a:rPr>
              <a:t>Obr.</a:t>
            </a:r>
            <a:r>
              <a:rPr lang="en-GB" altLang="en-US" sz="3200" b="1">
                <a:solidFill>
                  <a:srgbClr val="3D1FD3"/>
                </a:solidFill>
              </a:rPr>
              <a:t> 3.8 </a:t>
            </a:r>
            <a:r>
              <a:rPr lang="sk-SK" altLang="en-US" sz="3200">
                <a:solidFill>
                  <a:srgbClr val="3D1FD3"/>
                </a:solidFill>
              </a:rPr>
              <a:t>Väzba medzi súvahou, výkazom ziskov a strát a výkazom peňažných tokov</a:t>
            </a:r>
            <a:endParaRPr lang="en-US" altLang="en-US" sz="3200">
              <a:solidFill>
                <a:srgbClr val="3D1FD3"/>
              </a:solidFill>
            </a:endParaRPr>
          </a:p>
        </p:txBody>
      </p:sp>
      <p:sp>
        <p:nvSpPr>
          <p:cNvPr id="75781" name="AutoShape 7">
            <a:extLst>
              <a:ext uri="{FF2B5EF4-FFF2-40B4-BE49-F238E27FC236}">
                <a16:creationId xmlns:a16="http://schemas.microsoft.com/office/drawing/2014/main" id="{64039CDC-7602-40A9-BDE8-1DA54D9DD732}"/>
              </a:ext>
            </a:extLst>
          </p:cNvPr>
          <p:cNvSpPr>
            <a:spLocks noChangeAspect="1" noChangeArrowheads="1" noTextEdit="1"/>
          </p:cNvSpPr>
          <p:nvPr/>
        </p:nvSpPr>
        <p:spPr bwMode="auto">
          <a:xfrm>
            <a:off x="2819400" y="0"/>
            <a:ext cx="5591175" cy="6457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sk-SK"/>
          </a:p>
        </p:txBody>
      </p:sp>
      <p:sp>
        <p:nvSpPr>
          <p:cNvPr id="75782" name="Rectangle 10">
            <a:extLst>
              <a:ext uri="{FF2B5EF4-FFF2-40B4-BE49-F238E27FC236}">
                <a16:creationId xmlns:a16="http://schemas.microsoft.com/office/drawing/2014/main" id="{A7E14D58-9690-4D3A-A1FC-DB66878C93A7}"/>
              </a:ext>
            </a:extLst>
          </p:cNvPr>
          <p:cNvSpPr>
            <a:spLocks noChangeArrowheads="1"/>
          </p:cNvSpPr>
          <p:nvPr/>
        </p:nvSpPr>
        <p:spPr bwMode="auto">
          <a:xfrm>
            <a:off x="7031038" y="1736725"/>
            <a:ext cx="1098550" cy="2562225"/>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783" name="Rectangle 11">
            <a:extLst>
              <a:ext uri="{FF2B5EF4-FFF2-40B4-BE49-F238E27FC236}">
                <a16:creationId xmlns:a16="http://schemas.microsoft.com/office/drawing/2014/main" id="{79CADEAE-9E03-4891-9779-AB37CFE5FA47}"/>
              </a:ext>
            </a:extLst>
          </p:cNvPr>
          <p:cNvSpPr>
            <a:spLocks noChangeArrowheads="1"/>
          </p:cNvSpPr>
          <p:nvPr/>
        </p:nvSpPr>
        <p:spPr bwMode="auto">
          <a:xfrm>
            <a:off x="7045325" y="1789113"/>
            <a:ext cx="1055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000" b="1">
                <a:solidFill>
                  <a:srgbClr val="000000"/>
                </a:solidFill>
              </a:rPr>
              <a:t>Zatváracia </a:t>
            </a:r>
          </a:p>
          <a:p>
            <a:pPr algn="ctr" eaLnBrk="1" hangingPunct="1">
              <a:spcBef>
                <a:spcPct val="0"/>
              </a:spcBef>
              <a:buFontTx/>
              <a:buNone/>
            </a:pPr>
            <a:r>
              <a:rPr lang="sk-SK" altLang="en-US" sz="1000" b="1">
                <a:solidFill>
                  <a:srgbClr val="000000"/>
                </a:solidFill>
              </a:rPr>
              <a:t>súvaha</a:t>
            </a:r>
          </a:p>
          <a:p>
            <a:pPr algn="ctr" eaLnBrk="1" hangingPunct="1">
              <a:spcBef>
                <a:spcPct val="0"/>
              </a:spcBef>
              <a:buFontTx/>
              <a:buNone/>
            </a:pPr>
            <a:r>
              <a:rPr lang="sk-SK" altLang="en-US" sz="1000" b="1">
                <a:solidFill>
                  <a:srgbClr val="000000"/>
                </a:solidFill>
              </a:rPr>
              <a:t>k 31. decembru X1 </a:t>
            </a:r>
            <a:endParaRPr lang="sk-SK" altLang="en-US" sz="1800"/>
          </a:p>
        </p:txBody>
      </p:sp>
      <p:sp>
        <p:nvSpPr>
          <p:cNvPr id="75784" name="Rectangle 15">
            <a:extLst>
              <a:ext uri="{FF2B5EF4-FFF2-40B4-BE49-F238E27FC236}">
                <a16:creationId xmlns:a16="http://schemas.microsoft.com/office/drawing/2014/main" id="{49B80149-CEAA-4CCD-9D2B-41316D583831}"/>
              </a:ext>
            </a:extLst>
          </p:cNvPr>
          <p:cNvSpPr>
            <a:spLocks noChangeArrowheads="1"/>
          </p:cNvSpPr>
          <p:nvPr/>
        </p:nvSpPr>
        <p:spPr bwMode="auto">
          <a:xfrm>
            <a:off x="8026400" y="2082800"/>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rPr>
              <a:t> </a:t>
            </a:r>
            <a:endParaRPr lang="sk-SK" altLang="en-US" sz="1800"/>
          </a:p>
        </p:txBody>
      </p:sp>
      <p:sp>
        <p:nvSpPr>
          <p:cNvPr id="75785" name="Rectangle 16">
            <a:extLst>
              <a:ext uri="{FF2B5EF4-FFF2-40B4-BE49-F238E27FC236}">
                <a16:creationId xmlns:a16="http://schemas.microsoft.com/office/drawing/2014/main" id="{464CABB4-DAD5-4ABE-91E4-A60D88CB3E68}"/>
              </a:ext>
            </a:extLst>
          </p:cNvPr>
          <p:cNvSpPr>
            <a:spLocks noChangeArrowheads="1"/>
          </p:cNvSpPr>
          <p:nvPr/>
        </p:nvSpPr>
        <p:spPr bwMode="auto">
          <a:xfrm>
            <a:off x="4471988" y="547688"/>
            <a:ext cx="2195512" cy="64135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786" name="Rectangle 17">
            <a:extLst>
              <a:ext uri="{FF2B5EF4-FFF2-40B4-BE49-F238E27FC236}">
                <a16:creationId xmlns:a16="http://schemas.microsoft.com/office/drawing/2014/main" id="{9722BA8B-BAF3-47D8-8289-E60925D00FF6}"/>
              </a:ext>
            </a:extLst>
          </p:cNvPr>
          <p:cNvSpPr>
            <a:spLocks noChangeArrowheads="1"/>
          </p:cNvSpPr>
          <p:nvPr/>
        </p:nvSpPr>
        <p:spPr bwMode="auto">
          <a:xfrm>
            <a:off x="5568950" y="600075"/>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b="1">
                <a:solidFill>
                  <a:srgbClr val="000000"/>
                </a:solidFill>
              </a:rPr>
              <a:t> </a:t>
            </a:r>
            <a:endParaRPr lang="sk-SK" altLang="en-US" sz="1800"/>
          </a:p>
        </p:txBody>
      </p:sp>
      <p:sp>
        <p:nvSpPr>
          <p:cNvPr id="75787" name="Rectangle 18">
            <a:extLst>
              <a:ext uri="{FF2B5EF4-FFF2-40B4-BE49-F238E27FC236}">
                <a16:creationId xmlns:a16="http://schemas.microsoft.com/office/drawing/2014/main" id="{E54CBBDB-1928-475D-856C-B1E0EC69BCD7}"/>
              </a:ext>
            </a:extLst>
          </p:cNvPr>
          <p:cNvSpPr>
            <a:spLocks noChangeArrowheads="1"/>
          </p:cNvSpPr>
          <p:nvPr/>
        </p:nvSpPr>
        <p:spPr bwMode="auto">
          <a:xfrm>
            <a:off x="5086350" y="746125"/>
            <a:ext cx="10985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000" b="1">
                <a:solidFill>
                  <a:srgbClr val="000000"/>
                </a:solidFill>
              </a:rPr>
              <a:t>Výkaz ziskov a strát</a:t>
            </a:r>
          </a:p>
          <a:p>
            <a:pPr algn="ctr" eaLnBrk="1" hangingPunct="1">
              <a:spcBef>
                <a:spcPct val="0"/>
              </a:spcBef>
              <a:buFontTx/>
              <a:buNone/>
            </a:pPr>
            <a:r>
              <a:rPr lang="sk-SK" altLang="en-US" sz="1000" b="1">
                <a:solidFill>
                  <a:srgbClr val="000000"/>
                </a:solidFill>
              </a:rPr>
              <a:t>X1</a:t>
            </a:r>
            <a:endParaRPr lang="sk-SK" altLang="en-US" sz="1800"/>
          </a:p>
        </p:txBody>
      </p:sp>
      <p:sp>
        <p:nvSpPr>
          <p:cNvPr id="75788" name="Rectangle 19">
            <a:extLst>
              <a:ext uri="{FF2B5EF4-FFF2-40B4-BE49-F238E27FC236}">
                <a16:creationId xmlns:a16="http://schemas.microsoft.com/office/drawing/2014/main" id="{83DF28C1-875D-47D6-B662-B2575AED2B2D}"/>
              </a:ext>
            </a:extLst>
          </p:cNvPr>
          <p:cNvSpPr>
            <a:spLocks noChangeArrowheads="1"/>
          </p:cNvSpPr>
          <p:nvPr/>
        </p:nvSpPr>
        <p:spPr bwMode="auto">
          <a:xfrm>
            <a:off x="6048375" y="746125"/>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b="1">
                <a:solidFill>
                  <a:srgbClr val="000000"/>
                </a:solidFill>
              </a:rPr>
              <a:t> </a:t>
            </a:r>
            <a:endParaRPr lang="sk-SK" altLang="en-US" sz="1800"/>
          </a:p>
        </p:txBody>
      </p:sp>
      <p:sp>
        <p:nvSpPr>
          <p:cNvPr id="75789" name="Rectangle 21">
            <a:extLst>
              <a:ext uri="{FF2B5EF4-FFF2-40B4-BE49-F238E27FC236}">
                <a16:creationId xmlns:a16="http://schemas.microsoft.com/office/drawing/2014/main" id="{A8012001-C19B-40CE-8661-E8514E73099B}"/>
              </a:ext>
            </a:extLst>
          </p:cNvPr>
          <p:cNvSpPr>
            <a:spLocks noChangeArrowheads="1"/>
          </p:cNvSpPr>
          <p:nvPr/>
        </p:nvSpPr>
        <p:spPr bwMode="auto">
          <a:xfrm>
            <a:off x="5646738" y="895350"/>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rPr>
              <a:t> </a:t>
            </a:r>
            <a:endParaRPr lang="sk-SK" altLang="en-US" sz="1800"/>
          </a:p>
        </p:txBody>
      </p:sp>
      <p:sp>
        <p:nvSpPr>
          <p:cNvPr id="75790" name="Freeform 22">
            <a:extLst>
              <a:ext uri="{FF2B5EF4-FFF2-40B4-BE49-F238E27FC236}">
                <a16:creationId xmlns:a16="http://schemas.microsoft.com/office/drawing/2014/main" id="{BA561887-DF68-4FCB-A928-103BA7DE754C}"/>
              </a:ext>
            </a:extLst>
          </p:cNvPr>
          <p:cNvSpPr>
            <a:spLocks/>
          </p:cNvSpPr>
          <p:nvPr/>
        </p:nvSpPr>
        <p:spPr bwMode="auto">
          <a:xfrm>
            <a:off x="5934075" y="2962275"/>
            <a:ext cx="822325" cy="731838"/>
          </a:xfrm>
          <a:custGeom>
            <a:avLst/>
            <a:gdLst>
              <a:gd name="T0" fmla="*/ 2147483646 w 1037"/>
              <a:gd name="T1" fmla="*/ 0 h 922"/>
              <a:gd name="T2" fmla="*/ 2147483646 w 1037"/>
              <a:gd name="T3" fmla="*/ 2147483646 h 922"/>
              <a:gd name="T4" fmla="*/ 2147483646 w 1037"/>
              <a:gd name="T5" fmla="*/ 2147483646 h 922"/>
              <a:gd name="T6" fmla="*/ 2147483646 w 1037"/>
              <a:gd name="T7" fmla="*/ 2147483646 h 922"/>
              <a:gd name="T8" fmla="*/ 2147483646 w 1037"/>
              <a:gd name="T9" fmla="*/ 2147483646 h 922"/>
              <a:gd name="T10" fmla="*/ 2147483646 w 1037"/>
              <a:gd name="T11" fmla="*/ 2147483646 h 922"/>
              <a:gd name="T12" fmla="*/ 2147483646 w 1037"/>
              <a:gd name="T13" fmla="*/ 2147483646 h 922"/>
              <a:gd name="T14" fmla="*/ 2147483646 w 1037"/>
              <a:gd name="T15" fmla="*/ 2147483646 h 922"/>
              <a:gd name="T16" fmla="*/ 0 w 1037"/>
              <a:gd name="T17" fmla="*/ 2147483646 h 922"/>
              <a:gd name="T18" fmla="*/ 0 w 1037"/>
              <a:gd name="T19" fmla="*/ 2147483646 h 922"/>
              <a:gd name="T20" fmla="*/ 2147483646 w 1037"/>
              <a:gd name="T21" fmla="*/ 2147483646 h 922"/>
              <a:gd name="T22" fmla="*/ 2147483646 w 1037"/>
              <a:gd name="T23" fmla="*/ 2147483646 h 922"/>
              <a:gd name="T24" fmla="*/ 2147483646 w 1037"/>
              <a:gd name="T25" fmla="*/ 2147483646 h 922"/>
              <a:gd name="T26" fmla="*/ 2147483646 w 1037"/>
              <a:gd name="T27" fmla="*/ 2147483646 h 922"/>
              <a:gd name="T28" fmla="*/ 2147483646 w 1037"/>
              <a:gd name="T29" fmla="*/ 2147483646 h 922"/>
              <a:gd name="T30" fmla="*/ 2147483646 w 1037"/>
              <a:gd name="T31" fmla="*/ 2147483646 h 922"/>
              <a:gd name="T32" fmla="*/ 2147483646 w 1037"/>
              <a:gd name="T33" fmla="*/ 2147483646 h 922"/>
              <a:gd name="T34" fmla="*/ 2147483646 w 1037"/>
              <a:gd name="T35" fmla="*/ 2147483646 h 922"/>
              <a:gd name="T36" fmla="*/ 2147483646 w 1037"/>
              <a:gd name="T37" fmla="*/ 2147483646 h 922"/>
              <a:gd name="T38" fmla="*/ 2147483646 w 1037"/>
              <a:gd name="T39" fmla="*/ 2147483646 h 922"/>
              <a:gd name="T40" fmla="*/ 2147483646 w 1037"/>
              <a:gd name="T41" fmla="*/ 2147483646 h 922"/>
              <a:gd name="T42" fmla="*/ 2147483646 w 1037"/>
              <a:gd name="T43" fmla="*/ 2147483646 h 922"/>
              <a:gd name="T44" fmla="*/ 2147483646 w 1037"/>
              <a:gd name="T45" fmla="*/ 2147483646 h 922"/>
              <a:gd name="T46" fmla="*/ 2147483646 w 1037"/>
              <a:gd name="T47" fmla="*/ 2147483646 h 922"/>
              <a:gd name="T48" fmla="*/ 2147483646 w 1037"/>
              <a:gd name="T49" fmla="*/ 2147483646 h 922"/>
              <a:gd name="T50" fmla="*/ 2147483646 w 1037"/>
              <a:gd name="T51" fmla="*/ 2147483646 h 922"/>
              <a:gd name="T52" fmla="*/ 2147483646 w 1037"/>
              <a:gd name="T53" fmla="*/ 2147483646 h 922"/>
              <a:gd name="T54" fmla="*/ 2147483646 w 1037"/>
              <a:gd name="T55" fmla="*/ 2147483646 h 922"/>
              <a:gd name="T56" fmla="*/ 2147483646 w 1037"/>
              <a:gd name="T57" fmla="*/ 2147483646 h 922"/>
              <a:gd name="T58" fmla="*/ 2147483646 w 1037"/>
              <a:gd name="T59" fmla="*/ 2147483646 h 922"/>
              <a:gd name="T60" fmla="*/ 2147483646 w 1037"/>
              <a:gd name="T61" fmla="*/ 2147483646 h 922"/>
              <a:gd name="T62" fmla="*/ 2147483646 w 1037"/>
              <a:gd name="T63" fmla="*/ 2147483646 h 922"/>
              <a:gd name="T64" fmla="*/ 2147483646 w 1037"/>
              <a:gd name="T65" fmla="*/ 2147483646 h 922"/>
              <a:gd name="T66" fmla="*/ 2147483646 w 1037"/>
              <a:gd name="T67" fmla="*/ 2147483646 h 922"/>
              <a:gd name="T68" fmla="*/ 2147483646 w 1037"/>
              <a:gd name="T69" fmla="*/ 2147483646 h 922"/>
              <a:gd name="T70" fmla="*/ 2147483646 w 1037"/>
              <a:gd name="T71" fmla="*/ 0 h 922"/>
              <a:gd name="T72" fmla="*/ 2147483646 w 1037"/>
              <a:gd name="T73" fmla="*/ 0 h 92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37" h="922">
                <a:moveTo>
                  <a:pt x="154" y="0"/>
                </a:moveTo>
                <a:lnTo>
                  <a:pt x="123" y="4"/>
                </a:lnTo>
                <a:lnTo>
                  <a:pt x="94" y="11"/>
                </a:lnTo>
                <a:lnTo>
                  <a:pt x="67" y="25"/>
                </a:lnTo>
                <a:lnTo>
                  <a:pt x="46" y="44"/>
                </a:lnTo>
                <a:lnTo>
                  <a:pt x="27" y="67"/>
                </a:lnTo>
                <a:lnTo>
                  <a:pt x="12" y="94"/>
                </a:lnTo>
                <a:lnTo>
                  <a:pt x="4" y="123"/>
                </a:lnTo>
                <a:lnTo>
                  <a:pt x="0" y="154"/>
                </a:lnTo>
                <a:lnTo>
                  <a:pt x="0" y="768"/>
                </a:lnTo>
                <a:lnTo>
                  <a:pt x="4" y="799"/>
                </a:lnTo>
                <a:lnTo>
                  <a:pt x="12" y="828"/>
                </a:lnTo>
                <a:lnTo>
                  <a:pt x="27" y="854"/>
                </a:lnTo>
                <a:lnTo>
                  <a:pt x="46" y="877"/>
                </a:lnTo>
                <a:lnTo>
                  <a:pt x="67" y="895"/>
                </a:lnTo>
                <a:lnTo>
                  <a:pt x="94" y="910"/>
                </a:lnTo>
                <a:lnTo>
                  <a:pt x="123" y="918"/>
                </a:lnTo>
                <a:lnTo>
                  <a:pt x="154" y="922"/>
                </a:lnTo>
                <a:lnTo>
                  <a:pt x="883" y="922"/>
                </a:lnTo>
                <a:lnTo>
                  <a:pt x="914" y="918"/>
                </a:lnTo>
                <a:lnTo>
                  <a:pt x="943" y="910"/>
                </a:lnTo>
                <a:lnTo>
                  <a:pt x="970" y="895"/>
                </a:lnTo>
                <a:lnTo>
                  <a:pt x="993" y="877"/>
                </a:lnTo>
                <a:lnTo>
                  <a:pt x="1010" y="854"/>
                </a:lnTo>
                <a:lnTo>
                  <a:pt x="1025" y="828"/>
                </a:lnTo>
                <a:lnTo>
                  <a:pt x="1033" y="799"/>
                </a:lnTo>
                <a:lnTo>
                  <a:pt x="1037" y="768"/>
                </a:lnTo>
                <a:lnTo>
                  <a:pt x="1037" y="154"/>
                </a:lnTo>
                <a:lnTo>
                  <a:pt x="1033" y="123"/>
                </a:lnTo>
                <a:lnTo>
                  <a:pt x="1025" y="94"/>
                </a:lnTo>
                <a:lnTo>
                  <a:pt x="1010" y="67"/>
                </a:lnTo>
                <a:lnTo>
                  <a:pt x="993" y="44"/>
                </a:lnTo>
                <a:lnTo>
                  <a:pt x="970" y="25"/>
                </a:lnTo>
                <a:lnTo>
                  <a:pt x="943" y="11"/>
                </a:lnTo>
                <a:lnTo>
                  <a:pt x="914" y="4"/>
                </a:lnTo>
                <a:lnTo>
                  <a:pt x="883" y="0"/>
                </a:lnTo>
                <a:lnTo>
                  <a:pt x="154" y="0"/>
                </a:lnTo>
                <a:close/>
              </a:path>
            </a:pathLst>
          </a:custGeom>
          <a:solidFill>
            <a:srgbClr val="FFFFFF"/>
          </a:solidFill>
          <a:ln w="9525">
            <a:solidFill>
              <a:srgbClr val="000000"/>
            </a:solidFill>
            <a:prstDash val="solid"/>
            <a:round/>
            <a:headEnd/>
            <a:tailEnd/>
          </a:ln>
        </p:spPr>
        <p:txBody>
          <a:bodyPr/>
          <a:lstStyle/>
          <a:p>
            <a:endParaRPr lang="sk-SK"/>
          </a:p>
        </p:txBody>
      </p:sp>
      <p:sp>
        <p:nvSpPr>
          <p:cNvPr id="75791" name="Freeform 28">
            <a:extLst>
              <a:ext uri="{FF2B5EF4-FFF2-40B4-BE49-F238E27FC236}">
                <a16:creationId xmlns:a16="http://schemas.microsoft.com/office/drawing/2014/main" id="{C1CB05FF-1A75-4BBB-9B74-94BE7F2E7828}"/>
              </a:ext>
            </a:extLst>
          </p:cNvPr>
          <p:cNvSpPr>
            <a:spLocks/>
          </p:cNvSpPr>
          <p:nvPr/>
        </p:nvSpPr>
        <p:spPr bwMode="auto">
          <a:xfrm>
            <a:off x="5018088" y="3030538"/>
            <a:ext cx="823912" cy="639762"/>
          </a:xfrm>
          <a:custGeom>
            <a:avLst/>
            <a:gdLst>
              <a:gd name="T0" fmla="*/ 2147483646 w 1037"/>
              <a:gd name="T1" fmla="*/ 0 h 807"/>
              <a:gd name="T2" fmla="*/ 2147483646 w 1037"/>
              <a:gd name="T3" fmla="*/ 2147483646 h 807"/>
              <a:gd name="T4" fmla="*/ 2147483646 w 1037"/>
              <a:gd name="T5" fmla="*/ 2147483646 h 807"/>
              <a:gd name="T6" fmla="*/ 2147483646 w 1037"/>
              <a:gd name="T7" fmla="*/ 2147483646 h 807"/>
              <a:gd name="T8" fmla="*/ 2147483646 w 1037"/>
              <a:gd name="T9" fmla="*/ 2147483646 h 807"/>
              <a:gd name="T10" fmla="*/ 2147483646 w 1037"/>
              <a:gd name="T11" fmla="*/ 2147483646 h 807"/>
              <a:gd name="T12" fmla="*/ 2147483646 w 1037"/>
              <a:gd name="T13" fmla="*/ 2147483646 h 807"/>
              <a:gd name="T14" fmla="*/ 2147483646 w 1037"/>
              <a:gd name="T15" fmla="*/ 2147483646 h 807"/>
              <a:gd name="T16" fmla="*/ 0 w 1037"/>
              <a:gd name="T17" fmla="*/ 2147483646 h 807"/>
              <a:gd name="T18" fmla="*/ 0 w 1037"/>
              <a:gd name="T19" fmla="*/ 2147483646 h 807"/>
              <a:gd name="T20" fmla="*/ 2147483646 w 1037"/>
              <a:gd name="T21" fmla="*/ 2147483646 h 807"/>
              <a:gd name="T22" fmla="*/ 2147483646 w 1037"/>
              <a:gd name="T23" fmla="*/ 2147483646 h 807"/>
              <a:gd name="T24" fmla="*/ 2147483646 w 1037"/>
              <a:gd name="T25" fmla="*/ 2147483646 h 807"/>
              <a:gd name="T26" fmla="*/ 2147483646 w 1037"/>
              <a:gd name="T27" fmla="*/ 2147483646 h 807"/>
              <a:gd name="T28" fmla="*/ 2147483646 w 1037"/>
              <a:gd name="T29" fmla="*/ 2147483646 h 807"/>
              <a:gd name="T30" fmla="*/ 2147483646 w 1037"/>
              <a:gd name="T31" fmla="*/ 2147483646 h 807"/>
              <a:gd name="T32" fmla="*/ 2147483646 w 1037"/>
              <a:gd name="T33" fmla="*/ 2147483646 h 807"/>
              <a:gd name="T34" fmla="*/ 2147483646 w 1037"/>
              <a:gd name="T35" fmla="*/ 2147483646 h 807"/>
              <a:gd name="T36" fmla="*/ 2147483646 w 1037"/>
              <a:gd name="T37" fmla="*/ 2147483646 h 807"/>
              <a:gd name="T38" fmla="*/ 2147483646 w 1037"/>
              <a:gd name="T39" fmla="*/ 2147483646 h 807"/>
              <a:gd name="T40" fmla="*/ 2147483646 w 1037"/>
              <a:gd name="T41" fmla="*/ 2147483646 h 807"/>
              <a:gd name="T42" fmla="*/ 2147483646 w 1037"/>
              <a:gd name="T43" fmla="*/ 2147483646 h 807"/>
              <a:gd name="T44" fmla="*/ 2147483646 w 1037"/>
              <a:gd name="T45" fmla="*/ 2147483646 h 807"/>
              <a:gd name="T46" fmla="*/ 2147483646 w 1037"/>
              <a:gd name="T47" fmla="*/ 2147483646 h 807"/>
              <a:gd name="T48" fmla="*/ 2147483646 w 1037"/>
              <a:gd name="T49" fmla="*/ 2147483646 h 807"/>
              <a:gd name="T50" fmla="*/ 2147483646 w 1037"/>
              <a:gd name="T51" fmla="*/ 2147483646 h 807"/>
              <a:gd name="T52" fmla="*/ 2147483646 w 1037"/>
              <a:gd name="T53" fmla="*/ 2147483646 h 807"/>
              <a:gd name="T54" fmla="*/ 2147483646 w 1037"/>
              <a:gd name="T55" fmla="*/ 2147483646 h 807"/>
              <a:gd name="T56" fmla="*/ 2147483646 w 1037"/>
              <a:gd name="T57" fmla="*/ 2147483646 h 807"/>
              <a:gd name="T58" fmla="*/ 2147483646 w 1037"/>
              <a:gd name="T59" fmla="*/ 2147483646 h 807"/>
              <a:gd name="T60" fmla="*/ 2147483646 w 1037"/>
              <a:gd name="T61" fmla="*/ 2147483646 h 807"/>
              <a:gd name="T62" fmla="*/ 2147483646 w 1037"/>
              <a:gd name="T63" fmla="*/ 2147483646 h 807"/>
              <a:gd name="T64" fmla="*/ 2147483646 w 1037"/>
              <a:gd name="T65" fmla="*/ 2147483646 h 807"/>
              <a:gd name="T66" fmla="*/ 2147483646 w 1037"/>
              <a:gd name="T67" fmla="*/ 2147483646 h 807"/>
              <a:gd name="T68" fmla="*/ 2147483646 w 1037"/>
              <a:gd name="T69" fmla="*/ 2147483646 h 807"/>
              <a:gd name="T70" fmla="*/ 2147483646 w 1037"/>
              <a:gd name="T71" fmla="*/ 0 h 807"/>
              <a:gd name="T72" fmla="*/ 2147483646 w 1037"/>
              <a:gd name="T73" fmla="*/ 0 h 80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37" h="807">
                <a:moveTo>
                  <a:pt x="137" y="0"/>
                </a:moveTo>
                <a:lnTo>
                  <a:pt x="110" y="2"/>
                </a:lnTo>
                <a:lnTo>
                  <a:pt x="83" y="12"/>
                </a:lnTo>
                <a:lnTo>
                  <a:pt x="60" y="23"/>
                </a:lnTo>
                <a:lnTo>
                  <a:pt x="41" y="41"/>
                </a:lnTo>
                <a:lnTo>
                  <a:pt x="23" y="60"/>
                </a:lnTo>
                <a:lnTo>
                  <a:pt x="12" y="83"/>
                </a:lnTo>
                <a:lnTo>
                  <a:pt x="2" y="108"/>
                </a:lnTo>
                <a:lnTo>
                  <a:pt x="0" y="135"/>
                </a:lnTo>
                <a:lnTo>
                  <a:pt x="0" y="672"/>
                </a:lnTo>
                <a:lnTo>
                  <a:pt x="2" y="699"/>
                </a:lnTo>
                <a:lnTo>
                  <a:pt x="12" y="724"/>
                </a:lnTo>
                <a:lnTo>
                  <a:pt x="23" y="747"/>
                </a:lnTo>
                <a:lnTo>
                  <a:pt x="41" y="769"/>
                </a:lnTo>
                <a:lnTo>
                  <a:pt x="60" y="784"/>
                </a:lnTo>
                <a:lnTo>
                  <a:pt x="83" y="797"/>
                </a:lnTo>
                <a:lnTo>
                  <a:pt x="110" y="805"/>
                </a:lnTo>
                <a:lnTo>
                  <a:pt x="137" y="807"/>
                </a:lnTo>
                <a:lnTo>
                  <a:pt x="903" y="807"/>
                </a:lnTo>
                <a:lnTo>
                  <a:pt x="930" y="805"/>
                </a:lnTo>
                <a:lnTo>
                  <a:pt x="955" y="797"/>
                </a:lnTo>
                <a:lnTo>
                  <a:pt x="978" y="784"/>
                </a:lnTo>
                <a:lnTo>
                  <a:pt x="999" y="769"/>
                </a:lnTo>
                <a:lnTo>
                  <a:pt x="1014" y="747"/>
                </a:lnTo>
                <a:lnTo>
                  <a:pt x="1028" y="724"/>
                </a:lnTo>
                <a:lnTo>
                  <a:pt x="1035" y="699"/>
                </a:lnTo>
                <a:lnTo>
                  <a:pt x="1037" y="672"/>
                </a:lnTo>
                <a:lnTo>
                  <a:pt x="1037" y="135"/>
                </a:lnTo>
                <a:lnTo>
                  <a:pt x="1035" y="108"/>
                </a:lnTo>
                <a:lnTo>
                  <a:pt x="1028" y="83"/>
                </a:lnTo>
                <a:lnTo>
                  <a:pt x="1014" y="60"/>
                </a:lnTo>
                <a:lnTo>
                  <a:pt x="999" y="41"/>
                </a:lnTo>
                <a:lnTo>
                  <a:pt x="978" y="23"/>
                </a:lnTo>
                <a:lnTo>
                  <a:pt x="955" y="12"/>
                </a:lnTo>
                <a:lnTo>
                  <a:pt x="930" y="2"/>
                </a:lnTo>
                <a:lnTo>
                  <a:pt x="903" y="0"/>
                </a:lnTo>
                <a:lnTo>
                  <a:pt x="137" y="0"/>
                </a:lnTo>
                <a:close/>
              </a:path>
            </a:pathLst>
          </a:custGeom>
          <a:solidFill>
            <a:srgbClr val="FFFFFF"/>
          </a:solidFill>
          <a:ln w="9525">
            <a:solidFill>
              <a:srgbClr val="000000"/>
            </a:solidFill>
            <a:prstDash val="solid"/>
            <a:round/>
            <a:headEnd/>
            <a:tailEnd/>
          </a:ln>
        </p:spPr>
        <p:txBody>
          <a:bodyPr/>
          <a:lstStyle/>
          <a:p>
            <a:endParaRPr lang="sk-SK"/>
          </a:p>
        </p:txBody>
      </p:sp>
      <p:sp>
        <p:nvSpPr>
          <p:cNvPr id="75792" name="Rectangle 30">
            <a:extLst>
              <a:ext uri="{FF2B5EF4-FFF2-40B4-BE49-F238E27FC236}">
                <a16:creationId xmlns:a16="http://schemas.microsoft.com/office/drawing/2014/main" id="{23EB9E47-6276-4431-9683-CEEB927DF563}"/>
              </a:ext>
            </a:extLst>
          </p:cNvPr>
          <p:cNvSpPr>
            <a:spLocks noChangeArrowheads="1"/>
          </p:cNvSpPr>
          <p:nvPr/>
        </p:nvSpPr>
        <p:spPr bwMode="auto">
          <a:xfrm>
            <a:off x="5219700" y="3141663"/>
            <a:ext cx="4921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Náklady </a:t>
            </a:r>
          </a:p>
          <a:p>
            <a:pPr algn="ctr" eaLnBrk="1" hangingPunct="1">
              <a:spcBef>
                <a:spcPct val="0"/>
              </a:spcBef>
              <a:buFontTx/>
              <a:buNone/>
            </a:pPr>
            <a:r>
              <a:rPr lang="sk-SK" altLang="en-US" sz="900">
                <a:solidFill>
                  <a:srgbClr val="000000"/>
                </a:solidFill>
              </a:rPr>
              <a:t>uhradené</a:t>
            </a:r>
          </a:p>
          <a:p>
            <a:pPr algn="ctr" eaLnBrk="1" hangingPunct="1">
              <a:spcBef>
                <a:spcPct val="0"/>
              </a:spcBef>
              <a:buFontTx/>
              <a:buNone/>
            </a:pPr>
            <a:r>
              <a:rPr lang="sk-SK" altLang="en-US" sz="900">
                <a:solidFill>
                  <a:srgbClr val="000000"/>
                </a:solidFill>
              </a:rPr>
              <a:t>počas roka</a:t>
            </a:r>
            <a:endParaRPr lang="sk-SK" altLang="en-US" sz="1800"/>
          </a:p>
        </p:txBody>
      </p:sp>
      <p:sp>
        <p:nvSpPr>
          <p:cNvPr id="75793" name="Freeform 33">
            <a:extLst>
              <a:ext uri="{FF2B5EF4-FFF2-40B4-BE49-F238E27FC236}">
                <a16:creationId xmlns:a16="http://schemas.microsoft.com/office/drawing/2014/main" id="{A12A0D26-9264-4180-97C5-B6055526DAA9}"/>
              </a:ext>
            </a:extLst>
          </p:cNvPr>
          <p:cNvSpPr>
            <a:spLocks/>
          </p:cNvSpPr>
          <p:nvPr/>
        </p:nvSpPr>
        <p:spPr bwMode="auto">
          <a:xfrm>
            <a:off x="7213600" y="730250"/>
            <a:ext cx="823913" cy="731838"/>
          </a:xfrm>
          <a:custGeom>
            <a:avLst/>
            <a:gdLst>
              <a:gd name="T0" fmla="*/ 2147483646 w 1037"/>
              <a:gd name="T1" fmla="*/ 0 h 921"/>
              <a:gd name="T2" fmla="*/ 2147483646 w 1037"/>
              <a:gd name="T3" fmla="*/ 2147483646 h 921"/>
              <a:gd name="T4" fmla="*/ 2147483646 w 1037"/>
              <a:gd name="T5" fmla="*/ 2147483646 h 921"/>
              <a:gd name="T6" fmla="*/ 2147483646 w 1037"/>
              <a:gd name="T7" fmla="*/ 2147483646 h 921"/>
              <a:gd name="T8" fmla="*/ 2147483646 w 1037"/>
              <a:gd name="T9" fmla="*/ 2147483646 h 921"/>
              <a:gd name="T10" fmla="*/ 2147483646 w 1037"/>
              <a:gd name="T11" fmla="*/ 2147483646 h 921"/>
              <a:gd name="T12" fmla="*/ 2147483646 w 1037"/>
              <a:gd name="T13" fmla="*/ 2147483646 h 921"/>
              <a:gd name="T14" fmla="*/ 2147483646 w 1037"/>
              <a:gd name="T15" fmla="*/ 2147483646 h 921"/>
              <a:gd name="T16" fmla="*/ 0 w 1037"/>
              <a:gd name="T17" fmla="*/ 2147483646 h 921"/>
              <a:gd name="T18" fmla="*/ 0 w 1037"/>
              <a:gd name="T19" fmla="*/ 2147483646 h 921"/>
              <a:gd name="T20" fmla="*/ 2147483646 w 1037"/>
              <a:gd name="T21" fmla="*/ 2147483646 h 921"/>
              <a:gd name="T22" fmla="*/ 2147483646 w 1037"/>
              <a:gd name="T23" fmla="*/ 2147483646 h 921"/>
              <a:gd name="T24" fmla="*/ 2147483646 w 1037"/>
              <a:gd name="T25" fmla="*/ 2147483646 h 921"/>
              <a:gd name="T26" fmla="*/ 2147483646 w 1037"/>
              <a:gd name="T27" fmla="*/ 2147483646 h 921"/>
              <a:gd name="T28" fmla="*/ 2147483646 w 1037"/>
              <a:gd name="T29" fmla="*/ 2147483646 h 921"/>
              <a:gd name="T30" fmla="*/ 2147483646 w 1037"/>
              <a:gd name="T31" fmla="*/ 2147483646 h 921"/>
              <a:gd name="T32" fmla="*/ 2147483646 w 1037"/>
              <a:gd name="T33" fmla="*/ 2147483646 h 921"/>
              <a:gd name="T34" fmla="*/ 2147483646 w 1037"/>
              <a:gd name="T35" fmla="*/ 2147483646 h 921"/>
              <a:gd name="T36" fmla="*/ 2147483646 w 1037"/>
              <a:gd name="T37" fmla="*/ 2147483646 h 921"/>
              <a:gd name="T38" fmla="*/ 2147483646 w 1037"/>
              <a:gd name="T39" fmla="*/ 2147483646 h 921"/>
              <a:gd name="T40" fmla="*/ 2147483646 w 1037"/>
              <a:gd name="T41" fmla="*/ 2147483646 h 921"/>
              <a:gd name="T42" fmla="*/ 2147483646 w 1037"/>
              <a:gd name="T43" fmla="*/ 2147483646 h 921"/>
              <a:gd name="T44" fmla="*/ 2147483646 w 1037"/>
              <a:gd name="T45" fmla="*/ 2147483646 h 921"/>
              <a:gd name="T46" fmla="*/ 2147483646 w 1037"/>
              <a:gd name="T47" fmla="*/ 2147483646 h 921"/>
              <a:gd name="T48" fmla="*/ 2147483646 w 1037"/>
              <a:gd name="T49" fmla="*/ 2147483646 h 921"/>
              <a:gd name="T50" fmla="*/ 2147483646 w 1037"/>
              <a:gd name="T51" fmla="*/ 2147483646 h 921"/>
              <a:gd name="T52" fmla="*/ 2147483646 w 1037"/>
              <a:gd name="T53" fmla="*/ 2147483646 h 921"/>
              <a:gd name="T54" fmla="*/ 2147483646 w 1037"/>
              <a:gd name="T55" fmla="*/ 2147483646 h 921"/>
              <a:gd name="T56" fmla="*/ 2147483646 w 1037"/>
              <a:gd name="T57" fmla="*/ 2147483646 h 921"/>
              <a:gd name="T58" fmla="*/ 2147483646 w 1037"/>
              <a:gd name="T59" fmla="*/ 2147483646 h 921"/>
              <a:gd name="T60" fmla="*/ 2147483646 w 1037"/>
              <a:gd name="T61" fmla="*/ 2147483646 h 921"/>
              <a:gd name="T62" fmla="*/ 2147483646 w 1037"/>
              <a:gd name="T63" fmla="*/ 2147483646 h 921"/>
              <a:gd name="T64" fmla="*/ 2147483646 w 1037"/>
              <a:gd name="T65" fmla="*/ 2147483646 h 921"/>
              <a:gd name="T66" fmla="*/ 2147483646 w 1037"/>
              <a:gd name="T67" fmla="*/ 2147483646 h 921"/>
              <a:gd name="T68" fmla="*/ 2147483646 w 1037"/>
              <a:gd name="T69" fmla="*/ 2147483646 h 921"/>
              <a:gd name="T70" fmla="*/ 2147483646 w 1037"/>
              <a:gd name="T71" fmla="*/ 0 h 921"/>
              <a:gd name="T72" fmla="*/ 2147483646 w 1037"/>
              <a:gd name="T73" fmla="*/ 0 h 92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37" h="921">
                <a:moveTo>
                  <a:pt x="153" y="0"/>
                </a:moveTo>
                <a:lnTo>
                  <a:pt x="123" y="4"/>
                </a:lnTo>
                <a:lnTo>
                  <a:pt x="94" y="11"/>
                </a:lnTo>
                <a:lnTo>
                  <a:pt x="67" y="25"/>
                </a:lnTo>
                <a:lnTo>
                  <a:pt x="46" y="44"/>
                </a:lnTo>
                <a:lnTo>
                  <a:pt x="27" y="67"/>
                </a:lnTo>
                <a:lnTo>
                  <a:pt x="11" y="94"/>
                </a:lnTo>
                <a:lnTo>
                  <a:pt x="4" y="123"/>
                </a:lnTo>
                <a:lnTo>
                  <a:pt x="0" y="153"/>
                </a:lnTo>
                <a:lnTo>
                  <a:pt x="0" y="768"/>
                </a:lnTo>
                <a:lnTo>
                  <a:pt x="4" y="799"/>
                </a:lnTo>
                <a:lnTo>
                  <a:pt x="11" y="827"/>
                </a:lnTo>
                <a:lnTo>
                  <a:pt x="27" y="854"/>
                </a:lnTo>
                <a:lnTo>
                  <a:pt x="46" y="877"/>
                </a:lnTo>
                <a:lnTo>
                  <a:pt x="67" y="895"/>
                </a:lnTo>
                <a:lnTo>
                  <a:pt x="94" y="910"/>
                </a:lnTo>
                <a:lnTo>
                  <a:pt x="123" y="918"/>
                </a:lnTo>
                <a:lnTo>
                  <a:pt x="153" y="921"/>
                </a:lnTo>
                <a:lnTo>
                  <a:pt x="883" y="921"/>
                </a:lnTo>
                <a:lnTo>
                  <a:pt x="914" y="918"/>
                </a:lnTo>
                <a:lnTo>
                  <a:pt x="943" y="910"/>
                </a:lnTo>
                <a:lnTo>
                  <a:pt x="969" y="895"/>
                </a:lnTo>
                <a:lnTo>
                  <a:pt x="992" y="877"/>
                </a:lnTo>
                <a:lnTo>
                  <a:pt x="1010" y="854"/>
                </a:lnTo>
                <a:lnTo>
                  <a:pt x="1025" y="827"/>
                </a:lnTo>
                <a:lnTo>
                  <a:pt x="1033" y="799"/>
                </a:lnTo>
                <a:lnTo>
                  <a:pt x="1037" y="768"/>
                </a:lnTo>
                <a:lnTo>
                  <a:pt x="1037" y="153"/>
                </a:lnTo>
                <a:lnTo>
                  <a:pt x="1033" y="123"/>
                </a:lnTo>
                <a:lnTo>
                  <a:pt x="1025" y="94"/>
                </a:lnTo>
                <a:lnTo>
                  <a:pt x="1010" y="67"/>
                </a:lnTo>
                <a:lnTo>
                  <a:pt x="992" y="44"/>
                </a:lnTo>
                <a:lnTo>
                  <a:pt x="969" y="25"/>
                </a:lnTo>
                <a:lnTo>
                  <a:pt x="943" y="11"/>
                </a:lnTo>
                <a:lnTo>
                  <a:pt x="914" y="4"/>
                </a:lnTo>
                <a:lnTo>
                  <a:pt x="883" y="0"/>
                </a:lnTo>
                <a:lnTo>
                  <a:pt x="153" y="0"/>
                </a:lnTo>
                <a:close/>
              </a:path>
            </a:pathLst>
          </a:custGeom>
          <a:solidFill>
            <a:srgbClr val="FFFFFF"/>
          </a:solidFill>
          <a:ln w="9525">
            <a:solidFill>
              <a:srgbClr val="000000"/>
            </a:solidFill>
            <a:prstDash val="solid"/>
            <a:round/>
            <a:headEnd/>
            <a:tailEnd/>
          </a:ln>
        </p:spPr>
        <p:txBody>
          <a:bodyPr/>
          <a:lstStyle/>
          <a:p>
            <a:endParaRPr lang="sk-SK"/>
          </a:p>
        </p:txBody>
      </p:sp>
      <p:sp>
        <p:nvSpPr>
          <p:cNvPr id="75794" name="Rectangle 38">
            <a:extLst>
              <a:ext uri="{FF2B5EF4-FFF2-40B4-BE49-F238E27FC236}">
                <a16:creationId xmlns:a16="http://schemas.microsoft.com/office/drawing/2014/main" id="{D148BDF4-FE34-4B33-8534-1D4976829C14}"/>
              </a:ext>
            </a:extLst>
          </p:cNvPr>
          <p:cNvSpPr>
            <a:spLocks noChangeArrowheads="1"/>
          </p:cNvSpPr>
          <p:nvPr/>
        </p:nvSpPr>
        <p:spPr bwMode="auto">
          <a:xfrm>
            <a:off x="7721600" y="1208088"/>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795" name="Freeform 39">
            <a:extLst>
              <a:ext uri="{FF2B5EF4-FFF2-40B4-BE49-F238E27FC236}">
                <a16:creationId xmlns:a16="http://schemas.microsoft.com/office/drawing/2014/main" id="{CF9466FE-5B28-4F7D-B727-E0E1B803F829}"/>
              </a:ext>
            </a:extLst>
          </p:cNvPr>
          <p:cNvSpPr>
            <a:spLocks/>
          </p:cNvSpPr>
          <p:nvPr/>
        </p:nvSpPr>
        <p:spPr bwMode="auto">
          <a:xfrm>
            <a:off x="6116638" y="1279525"/>
            <a:ext cx="823912" cy="768350"/>
          </a:xfrm>
          <a:custGeom>
            <a:avLst/>
            <a:gdLst>
              <a:gd name="T0" fmla="*/ 2147483646 w 1036"/>
              <a:gd name="T1" fmla="*/ 0 h 970"/>
              <a:gd name="T2" fmla="*/ 2147483646 w 1036"/>
              <a:gd name="T3" fmla="*/ 2147483646 h 970"/>
              <a:gd name="T4" fmla="*/ 2147483646 w 1036"/>
              <a:gd name="T5" fmla="*/ 2147483646 h 970"/>
              <a:gd name="T6" fmla="*/ 2147483646 w 1036"/>
              <a:gd name="T7" fmla="*/ 2147483646 h 970"/>
              <a:gd name="T8" fmla="*/ 2147483646 w 1036"/>
              <a:gd name="T9" fmla="*/ 2147483646 h 970"/>
              <a:gd name="T10" fmla="*/ 2147483646 w 1036"/>
              <a:gd name="T11" fmla="*/ 2147483646 h 970"/>
              <a:gd name="T12" fmla="*/ 2147483646 w 1036"/>
              <a:gd name="T13" fmla="*/ 2147483646 h 970"/>
              <a:gd name="T14" fmla="*/ 2147483646 w 1036"/>
              <a:gd name="T15" fmla="*/ 2147483646 h 970"/>
              <a:gd name="T16" fmla="*/ 0 w 1036"/>
              <a:gd name="T17" fmla="*/ 2147483646 h 970"/>
              <a:gd name="T18" fmla="*/ 0 w 1036"/>
              <a:gd name="T19" fmla="*/ 2147483646 h 970"/>
              <a:gd name="T20" fmla="*/ 2147483646 w 1036"/>
              <a:gd name="T21" fmla="*/ 2147483646 h 970"/>
              <a:gd name="T22" fmla="*/ 2147483646 w 1036"/>
              <a:gd name="T23" fmla="*/ 2147483646 h 970"/>
              <a:gd name="T24" fmla="*/ 2147483646 w 1036"/>
              <a:gd name="T25" fmla="*/ 2147483646 h 970"/>
              <a:gd name="T26" fmla="*/ 2147483646 w 1036"/>
              <a:gd name="T27" fmla="*/ 2147483646 h 970"/>
              <a:gd name="T28" fmla="*/ 2147483646 w 1036"/>
              <a:gd name="T29" fmla="*/ 2147483646 h 970"/>
              <a:gd name="T30" fmla="*/ 2147483646 w 1036"/>
              <a:gd name="T31" fmla="*/ 2147483646 h 970"/>
              <a:gd name="T32" fmla="*/ 2147483646 w 1036"/>
              <a:gd name="T33" fmla="*/ 2147483646 h 970"/>
              <a:gd name="T34" fmla="*/ 2147483646 w 1036"/>
              <a:gd name="T35" fmla="*/ 2147483646 h 970"/>
              <a:gd name="T36" fmla="*/ 2147483646 w 1036"/>
              <a:gd name="T37" fmla="*/ 2147483646 h 970"/>
              <a:gd name="T38" fmla="*/ 2147483646 w 1036"/>
              <a:gd name="T39" fmla="*/ 2147483646 h 970"/>
              <a:gd name="T40" fmla="*/ 2147483646 w 1036"/>
              <a:gd name="T41" fmla="*/ 2147483646 h 970"/>
              <a:gd name="T42" fmla="*/ 2147483646 w 1036"/>
              <a:gd name="T43" fmla="*/ 2147483646 h 970"/>
              <a:gd name="T44" fmla="*/ 2147483646 w 1036"/>
              <a:gd name="T45" fmla="*/ 2147483646 h 970"/>
              <a:gd name="T46" fmla="*/ 2147483646 w 1036"/>
              <a:gd name="T47" fmla="*/ 2147483646 h 970"/>
              <a:gd name="T48" fmla="*/ 2147483646 w 1036"/>
              <a:gd name="T49" fmla="*/ 2147483646 h 970"/>
              <a:gd name="T50" fmla="*/ 2147483646 w 1036"/>
              <a:gd name="T51" fmla="*/ 2147483646 h 970"/>
              <a:gd name="T52" fmla="*/ 2147483646 w 1036"/>
              <a:gd name="T53" fmla="*/ 2147483646 h 970"/>
              <a:gd name="T54" fmla="*/ 2147483646 w 1036"/>
              <a:gd name="T55" fmla="*/ 2147483646 h 970"/>
              <a:gd name="T56" fmla="*/ 2147483646 w 1036"/>
              <a:gd name="T57" fmla="*/ 2147483646 h 970"/>
              <a:gd name="T58" fmla="*/ 2147483646 w 1036"/>
              <a:gd name="T59" fmla="*/ 2147483646 h 970"/>
              <a:gd name="T60" fmla="*/ 2147483646 w 1036"/>
              <a:gd name="T61" fmla="*/ 2147483646 h 970"/>
              <a:gd name="T62" fmla="*/ 2147483646 w 1036"/>
              <a:gd name="T63" fmla="*/ 2147483646 h 970"/>
              <a:gd name="T64" fmla="*/ 2147483646 w 1036"/>
              <a:gd name="T65" fmla="*/ 2147483646 h 970"/>
              <a:gd name="T66" fmla="*/ 2147483646 w 1036"/>
              <a:gd name="T67" fmla="*/ 2147483646 h 970"/>
              <a:gd name="T68" fmla="*/ 2147483646 w 1036"/>
              <a:gd name="T69" fmla="*/ 2147483646 h 970"/>
              <a:gd name="T70" fmla="*/ 2147483646 w 1036"/>
              <a:gd name="T71" fmla="*/ 0 h 970"/>
              <a:gd name="T72" fmla="*/ 2147483646 w 1036"/>
              <a:gd name="T73" fmla="*/ 0 h 97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036" h="970">
                <a:moveTo>
                  <a:pt x="161" y="0"/>
                </a:moveTo>
                <a:lnTo>
                  <a:pt x="128" y="4"/>
                </a:lnTo>
                <a:lnTo>
                  <a:pt x="99" y="14"/>
                </a:lnTo>
                <a:lnTo>
                  <a:pt x="71" y="27"/>
                </a:lnTo>
                <a:lnTo>
                  <a:pt x="48" y="46"/>
                </a:lnTo>
                <a:lnTo>
                  <a:pt x="26" y="71"/>
                </a:lnTo>
                <a:lnTo>
                  <a:pt x="13" y="98"/>
                </a:lnTo>
                <a:lnTo>
                  <a:pt x="3" y="129"/>
                </a:lnTo>
                <a:lnTo>
                  <a:pt x="0" y="161"/>
                </a:lnTo>
                <a:lnTo>
                  <a:pt x="0" y="807"/>
                </a:lnTo>
                <a:lnTo>
                  <a:pt x="3" y="839"/>
                </a:lnTo>
                <a:lnTo>
                  <a:pt x="13" y="870"/>
                </a:lnTo>
                <a:lnTo>
                  <a:pt x="26" y="899"/>
                </a:lnTo>
                <a:lnTo>
                  <a:pt x="48" y="922"/>
                </a:lnTo>
                <a:lnTo>
                  <a:pt x="71" y="943"/>
                </a:lnTo>
                <a:lnTo>
                  <a:pt x="99" y="956"/>
                </a:lnTo>
                <a:lnTo>
                  <a:pt x="128" y="966"/>
                </a:lnTo>
                <a:lnTo>
                  <a:pt x="161" y="970"/>
                </a:lnTo>
                <a:lnTo>
                  <a:pt x="875" y="970"/>
                </a:lnTo>
                <a:lnTo>
                  <a:pt x="908" y="966"/>
                </a:lnTo>
                <a:lnTo>
                  <a:pt x="938" y="956"/>
                </a:lnTo>
                <a:lnTo>
                  <a:pt x="965" y="943"/>
                </a:lnTo>
                <a:lnTo>
                  <a:pt x="988" y="922"/>
                </a:lnTo>
                <a:lnTo>
                  <a:pt x="1009" y="899"/>
                </a:lnTo>
                <a:lnTo>
                  <a:pt x="1023" y="870"/>
                </a:lnTo>
                <a:lnTo>
                  <a:pt x="1032" y="839"/>
                </a:lnTo>
                <a:lnTo>
                  <a:pt x="1036" y="807"/>
                </a:lnTo>
                <a:lnTo>
                  <a:pt x="1036" y="161"/>
                </a:lnTo>
                <a:lnTo>
                  <a:pt x="1032" y="129"/>
                </a:lnTo>
                <a:lnTo>
                  <a:pt x="1023" y="98"/>
                </a:lnTo>
                <a:lnTo>
                  <a:pt x="1009" y="71"/>
                </a:lnTo>
                <a:lnTo>
                  <a:pt x="988" y="46"/>
                </a:lnTo>
                <a:lnTo>
                  <a:pt x="965" y="27"/>
                </a:lnTo>
                <a:lnTo>
                  <a:pt x="938" y="14"/>
                </a:lnTo>
                <a:lnTo>
                  <a:pt x="908" y="4"/>
                </a:lnTo>
                <a:lnTo>
                  <a:pt x="875" y="0"/>
                </a:lnTo>
                <a:lnTo>
                  <a:pt x="161" y="0"/>
                </a:lnTo>
                <a:close/>
              </a:path>
            </a:pathLst>
          </a:custGeom>
          <a:solidFill>
            <a:srgbClr val="FFFFFF"/>
          </a:solidFill>
          <a:ln w="9525">
            <a:solidFill>
              <a:srgbClr val="000000"/>
            </a:solidFill>
            <a:prstDash val="solid"/>
            <a:round/>
            <a:headEnd/>
            <a:tailEnd/>
          </a:ln>
        </p:spPr>
        <p:txBody>
          <a:bodyPr/>
          <a:lstStyle/>
          <a:p>
            <a:endParaRPr lang="sk-SK"/>
          </a:p>
        </p:txBody>
      </p:sp>
      <p:sp>
        <p:nvSpPr>
          <p:cNvPr id="75796" name="Rectangle 45">
            <a:extLst>
              <a:ext uri="{FF2B5EF4-FFF2-40B4-BE49-F238E27FC236}">
                <a16:creationId xmlns:a16="http://schemas.microsoft.com/office/drawing/2014/main" id="{1E2B0032-997C-42F8-B62E-AB8B900CDA1B}"/>
              </a:ext>
            </a:extLst>
          </p:cNvPr>
          <p:cNvSpPr>
            <a:spLocks noChangeArrowheads="1"/>
          </p:cNvSpPr>
          <p:nvPr/>
        </p:nvSpPr>
        <p:spPr bwMode="auto">
          <a:xfrm>
            <a:off x="7031038" y="3305175"/>
            <a:ext cx="733425" cy="390525"/>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797" name="Rectangle 46">
            <a:extLst>
              <a:ext uri="{FF2B5EF4-FFF2-40B4-BE49-F238E27FC236}">
                <a16:creationId xmlns:a16="http://schemas.microsoft.com/office/drawing/2014/main" id="{33225585-3776-4AE3-AF03-7F601D432E6D}"/>
              </a:ext>
            </a:extLst>
          </p:cNvPr>
          <p:cNvSpPr>
            <a:spLocks noChangeArrowheads="1"/>
          </p:cNvSpPr>
          <p:nvPr/>
        </p:nvSpPr>
        <p:spPr bwMode="auto">
          <a:xfrm>
            <a:off x="7127875" y="3436938"/>
            <a:ext cx="554038"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Pohľadávky</a:t>
            </a:r>
            <a:endParaRPr lang="sk-SK" altLang="en-US" sz="1800"/>
          </a:p>
        </p:txBody>
      </p:sp>
      <p:sp>
        <p:nvSpPr>
          <p:cNvPr id="75798" name="Rectangle 49">
            <a:extLst>
              <a:ext uri="{FF2B5EF4-FFF2-40B4-BE49-F238E27FC236}">
                <a16:creationId xmlns:a16="http://schemas.microsoft.com/office/drawing/2014/main" id="{79A66ECB-4F51-4816-AA80-36C1B1561A7B}"/>
              </a:ext>
            </a:extLst>
          </p:cNvPr>
          <p:cNvSpPr>
            <a:spLocks noChangeArrowheads="1"/>
          </p:cNvSpPr>
          <p:nvPr/>
        </p:nvSpPr>
        <p:spPr bwMode="auto">
          <a:xfrm>
            <a:off x="7397750" y="2573338"/>
            <a:ext cx="731838" cy="49530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799" name="Rectangle 50">
            <a:extLst>
              <a:ext uri="{FF2B5EF4-FFF2-40B4-BE49-F238E27FC236}">
                <a16:creationId xmlns:a16="http://schemas.microsoft.com/office/drawing/2014/main" id="{7944A7CE-55F4-4BA1-98B0-C49A6038B59B}"/>
              </a:ext>
            </a:extLst>
          </p:cNvPr>
          <p:cNvSpPr>
            <a:spLocks noChangeArrowheads="1"/>
          </p:cNvSpPr>
          <p:nvPr/>
        </p:nvSpPr>
        <p:spPr bwMode="auto">
          <a:xfrm>
            <a:off x="7451725" y="2636838"/>
            <a:ext cx="6334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Záväzky </a:t>
            </a:r>
          </a:p>
          <a:p>
            <a:pPr algn="ctr" eaLnBrk="1" hangingPunct="1">
              <a:spcBef>
                <a:spcPct val="0"/>
              </a:spcBef>
              <a:buFontTx/>
              <a:buNone/>
            </a:pPr>
            <a:r>
              <a:rPr lang="sk-SK" altLang="en-US" sz="900">
                <a:solidFill>
                  <a:srgbClr val="000000"/>
                </a:solidFill>
              </a:rPr>
              <a:t>voči</a:t>
            </a:r>
          </a:p>
          <a:p>
            <a:pPr algn="ctr" eaLnBrk="1" hangingPunct="1">
              <a:spcBef>
                <a:spcPct val="0"/>
              </a:spcBef>
              <a:buFontTx/>
              <a:buNone/>
            </a:pPr>
            <a:r>
              <a:rPr lang="sk-SK" altLang="en-US" sz="900">
                <a:solidFill>
                  <a:srgbClr val="000000"/>
                </a:solidFill>
              </a:rPr>
              <a:t>dodávateľom </a:t>
            </a:r>
            <a:endParaRPr lang="sk-SK" altLang="en-US" sz="1800"/>
          </a:p>
        </p:txBody>
      </p:sp>
      <p:sp>
        <p:nvSpPr>
          <p:cNvPr id="75800" name="Rectangle 52">
            <a:extLst>
              <a:ext uri="{FF2B5EF4-FFF2-40B4-BE49-F238E27FC236}">
                <a16:creationId xmlns:a16="http://schemas.microsoft.com/office/drawing/2014/main" id="{20578F24-04F0-467A-AB87-35FFE68F6ADB}"/>
              </a:ext>
            </a:extLst>
          </p:cNvPr>
          <p:cNvSpPr>
            <a:spLocks noChangeArrowheads="1"/>
          </p:cNvSpPr>
          <p:nvPr/>
        </p:nvSpPr>
        <p:spPr bwMode="auto">
          <a:xfrm>
            <a:off x="7848600" y="2757488"/>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grpSp>
        <p:nvGrpSpPr>
          <p:cNvPr id="75801" name="Group 55">
            <a:extLst>
              <a:ext uri="{FF2B5EF4-FFF2-40B4-BE49-F238E27FC236}">
                <a16:creationId xmlns:a16="http://schemas.microsoft.com/office/drawing/2014/main" id="{AA45E24F-95D9-41CF-A262-126557DC3FBE}"/>
              </a:ext>
            </a:extLst>
          </p:cNvPr>
          <p:cNvGrpSpPr>
            <a:grpSpLocks/>
          </p:cNvGrpSpPr>
          <p:nvPr/>
        </p:nvGrpSpPr>
        <p:grpSpPr bwMode="auto">
          <a:xfrm>
            <a:off x="3282950" y="4297363"/>
            <a:ext cx="1462088" cy="1136650"/>
            <a:chOff x="2068" y="2707"/>
            <a:chExt cx="921" cy="716"/>
          </a:xfrm>
        </p:grpSpPr>
        <p:sp>
          <p:nvSpPr>
            <p:cNvPr id="75920" name="Line 53">
              <a:extLst>
                <a:ext uri="{FF2B5EF4-FFF2-40B4-BE49-F238E27FC236}">
                  <a16:creationId xmlns:a16="http://schemas.microsoft.com/office/drawing/2014/main" id="{5D42199E-D720-40FA-93AD-022A4EF546C4}"/>
                </a:ext>
              </a:extLst>
            </p:cNvPr>
            <p:cNvSpPr>
              <a:spLocks noChangeShapeType="1"/>
            </p:cNvSpPr>
            <p:nvPr/>
          </p:nvSpPr>
          <p:spPr bwMode="auto">
            <a:xfrm>
              <a:off x="2068" y="2707"/>
              <a:ext cx="874" cy="67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21" name="Freeform 54">
              <a:extLst>
                <a:ext uri="{FF2B5EF4-FFF2-40B4-BE49-F238E27FC236}">
                  <a16:creationId xmlns:a16="http://schemas.microsoft.com/office/drawing/2014/main" id="{1C8AD3B8-642F-47B8-B929-8AA36B854E88}"/>
                </a:ext>
              </a:extLst>
            </p:cNvPr>
            <p:cNvSpPr>
              <a:spLocks/>
            </p:cNvSpPr>
            <p:nvPr/>
          </p:nvSpPr>
          <p:spPr bwMode="auto">
            <a:xfrm>
              <a:off x="2921" y="3358"/>
              <a:ext cx="68" cy="65"/>
            </a:xfrm>
            <a:custGeom>
              <a:avLst/>
              <a:gdLst>
                <a:gd name="T0" fmla="*/ 0 w 137"/>
                <a:gd name="T1" fmla="*/ 1 h 129"/>
                <a:gd name="T2" fmla="*/ 0 w 137"/>
                <a:gd name="T3" fmla="*/ 1 h 129"/>
                <a:gd name="T4" fmla="*/ 0 w 137"/>
                <a:gd name="T5" fmla="*/ 0 h 129"/>
                <a:gd name="T6" fmla="*/ 0 w 137"/>
                <a:gd name="T7" fmla="*/ 1 h 12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7" h="129">
                  <a:moveTo>
                    <a:pt x="0" y="100"/>
                  </a:moveTo>
                  <a:lnTo>
                    <a:pt x="137" y="129"/>
                  </a:lnTo>
                  <a:lnTo>
                    <a:pt x="77" y="0"/>
                  </a:lnTo>
                  <a:lnTo>
                    <a:pt x="0" y="10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02" name="Line 56">
            <a:extLst>
              <a:ext uri="{FF2B5EF4-FFF2-40B4-BE49-F238E27FC236}">
                <a16:creationId xmlns:a16="http://schemas.microsoft.com/office/drawing/2014/main" id="{D0D30C54-2FFC-4AA1-B5C1-FC0CACBF83F3}"/>
              </a:ext>
            </a:extLst>
          </p:cNvPr>
          <p:cNvSpPr>
            <a:spLocks noChangeShapeType="1"/>
          </p:cNvSpPr>
          <p:nvPr/>
        </p:nvSpPr>
        <p:spPr bwMode="auto">
          <a:xfrm flipH="1">
            <a:off x="5657850" y="1209675"/>
            <a:ext cx="1588" cy="18208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75803" name="Group 59">
            <a:extLst>
              <a:ext uri="{FF2B5EF4-FFF2-40B4-BE49-F238E27FC236}">
                <a16:creationId xmlns:a16="http://schemas.microsoft.com/office/drawing/2014/main" id="{79B0A6B9-1D38-4F1D-B469-D5F2E09D95ED}"/>
              </a:ext>
            </a:extLst>
          </p:cNvPr>
          <p:cNvGrpSpPr>
            <a:grpSpLocks/>
          </p:cNvGrpSpPr>
          <p:nvPr/>
        </p:nvGrpSpPr>
        <p:grpSpPr bwMode="auto">
          <a:xfrm>
            <a:off x="5611813" y="3679825"/>
            <a:ext cx="98425" cy="1738313"/>
            <a:chOff x="3535" y="2318"/>
            <a:chExt cx="62" cy="1095"/>
          </a:xfrm>
        </p:grpSpPr>
        <p:sp>
          <p:nvSpPr>
            <p:cNvPr id="75918" name="Line 57">
              <a:extLst>
                <a:ext uri="{FF2B5EF4-FFF2-40B4-BE49-F238E27FC236}">
                  <a16:creationId xmlns:a16="http://schemas.microsoft.com/office/drawing/2014/main" id="{6E0CA0D1-9145-4C0D-BC7C-1CFF9BC12B61}"/>
                </a:ext>
              </a:extLst>
            </p:cNvPr>
            <p:cNvSpPr>
              <a:spLocks noChangeShapeType="1"/>
            </p:cNvSpPr>
            <p:nvPr/>
          </p:nvSpPr>
          <p:spPr bwMode="auto">
            <a:xfrm>
              <a:off x="3565" y="2318"/>
              <a:ext cx="1" cy="103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19" name="Freeform 58">
              <a:extLst>
                <a:ext uri="{FF2B5EF4-FFF2-40B4-BE49-F238E27FC236}">
                  <a16:creationId xmlns:a16="http://schemas.microsoft.com/office/drawing/2014/main" id="{8575A82F-1881-4406-A804-F4AC6B6DCF5F}"/>
                </a:ext>
              </a:extLst>
            </p:cNvPr>
            <p:cNvSpPr>
              <a:spLocks/>
            </p:cNvSpPr>
            <p:nvPr/>
          </p:nvSpPr>
          <p:spPr bwMode="auto">
            <a:xfrm>
              <a:off x="3535" y="3350"/>
              <a:ext cx="62" cy="63"/>
            </a:xfrm>
            <a:custGeom>
              <a:avLst/>
              <a:gdLst>
                <a:gd name="T0" fmla="*/ 0 w 125"/>
                <a:gd name="T1" fmla="*/ 0 h 126"/>
                <a:gd name="T2" fmla="*/ 0 w 125"/>
                <a:gd name="T3" fmla="*/ 1 h 126"/>
                <a:gd name="T4" fmla="*/ 0 w 125"/>
                <a:gd name="T5" fmla="*/ 0 h 126"/>
                <a:gd name="T6" fmla="*/ 0 w 125"/>
                <a:gd name="T7" fmla="*/ 0 h 12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 h="126">
                  <a:moveTo>
                    <a:pt x="0" y="0"/>
                  </a:moveTo>
                  <a:lnTo>
                    <a:pt x="62" y="126"/>
                  </a:lnTo>
                  <a:lnTo>
                    <a:pt x="125"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04" name="Line 60">
            <a:extLst>
              <a:ext uri="{FF2B5EF4-FFF2-40B4-BE49-F238E27FC236}">
                <a16:creationId xmlns:a16="http://schemas.microsoft.com/office/drawing/2014/main" id="{315C21C2-4511-4802-B455-FD1CA0BB5927}"/>
              </a:ext>
            </a:extLst>
          </p:cNvPr>
          <p:cNvSpPr>
            <a:spLocks noChangeShapeType="1"/>
          </p:cNvSpPr>
          <p:nvPr/>
        </p:nvSpPr>
        <p:spPr bwMode="auto">
          <a:xfrm>
            <a:off x="6026150" y="1225550"/>
            <a:ext cx="1588" cy="17367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75805" name="Group 63">
            <a:extLst>
              <a:ext uri="{FF2B5EF4-FFF2-40B4-BE49-F238E27FC236}">
                <a16:creationId xmlns:a16="http://schemas.microsoft.com/office/drawing/2014/main" id="{01043B55-251B-4BD1-97F7-8AB5804E6999}"/>
              </a:ext>
            </a:extLst>
          </p:cNvPr>
          <p:cNvGrpSpPr>
            <a:grpSpLocks/>
          </p:cNvGrpSpPr>
          <p:nvPr/>
        </p:nvGrpSpPr>
        <p:grpSpPr bwMode="auto">
          <a:xfrm>
            <a:off x="5976938" y="3694113"/>
            <a:ext cx="98425" cy="1739900"/>
            <a:chOff x="3765" y="2327"/>
            <a:chExt cx="62" cy="1096"/>
          </a:xfrm>
        </p:grpSpPr>
        <p:sp>
          <p:nvSpPr>
            <p:cNvPr id="75916" name="Line 61">
              <a:extLst>
                <a:ext uri="{FF2B5EF4-FFF2-40B4-BE49-F238E27FC236}">
                  <a16:creationId xmlns:a16="http://schemas.microsoft.com/office/drawing/2014/main" id="{82B41E65-3F0C-4672-BCE9-8AE95B65D41E}"/>
                </a:ext>
              </a:extLst>
            </p:cNvPr>
            <p:cNvSpPr>
              <a:spLocks noChangeShapeType="1"/>
            </p:cNvSpPr>
            <p:nvPr/>
          </p:nvSpPr>
          <p:spPr bwMode="auto">
            <a:xfrm>
              <a:off x="3796" y="2327"/>
              <a:ext cx="1" cy="1034"/>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17" name="Freeform 62">
              <a:extLst>
                <a:ext uri="{FF2B5EF4-FFF2-40B4-BE49-F238E27FC236}">
                  <a16:creationId xmlns:a16="http://schemas.microsoft.com/office/drawing/2014/main" id="{3D4E3FD4-9131-4E7F-96D6-D23E8EE3472B}"/>
                </a:ext>
              </a:extLst>
            </p:cNvPr>
            <p:cNvSpPr>
              <a:spLocks/>
            </p:cNvSpPr>
            <p:nvPr/>
          </p:nvSpPr>
          <p:spPr bwMode="auto">
            <a:xfrm>
              <a:off x="3765" y="3359"/>
              <a:ext cx="62" cy="64"/>
            </a:xfrm>
            <a:custGeom>
              <a:avLst/>
              <a:gdLst>
                <a:gd name="T0" fmla="*/ 0 w 125"/>
                <a:gd name="T1" fmla="*/ 0 h 127"/>
                <a:gd name="T2" fmla="*/ 0 w 125"/>
                <a:gd name="T3" fmla="*/ 1 h 127"/>
                <a:gd name="T4" fmla="*/ 0 w 125"/>
                <a:gd name="T5" fmla="*/ 0 h 127"/>
                <a:gd name="T6" fmla="*/ 0 w 125"/>
                <a:gd name="T7" fmla="*/ 0 h 12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 h="127">
                  <a:moveTo>
                    <a:pt x="0" y="0"/>
                  </a:moveTo>
                  <a:lnTo>
                    <a:pt x="61" y="127"/>
                  </a:lnTo>
                  <a:lnTo>
                    <a:pt x="125"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06" name="Line 64">
            <a:extLst>
              <a:ext uri="{FF2B5EF4-FFF2-40B4-BE49-F238E27FC236}">
                <a16:creationId xmlns:a16="http://schemas.microsoft.com/office/drawing/2014/main" id="{E1C93606-397D-4482-BF82-8B7AA7C9C76F}"/>
              </a:ext>
            </a:extLst>
          </p:cNvPr>
          <p:cNvSpPr>
            <a:spLocks noChangeShapeType="1"/>
          </p:cNvSpPr>
          <p:nvPr/>
        </p:nvSpPr>
        <p:spPr bwMode="auto">
          <a:xfrm>
            <a:off x="6299200" y="1187450"/>
            <a:ext cx="92075" cy="920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75807" name="Group 67">
            <a:extLst>
              <a:ext uri="{FF2B5EF4-FFF2-40B4-BE49-F238E27FC236}">
                <a16:creationId xmlns:a16="http://schemas.microsoft.com/office/drawing/2014/main" id="{D2F92930-C43A-4055-AA54-F8681AC1CE0F}"/>
              </a:ext>
            </a:extLst>
          </p:cNvPr>
          <p:cNvGrpSpPr>
            <a:grpSpLocks/>
          </p:cNvGrpSpPr>
          <p:nvPr/>
        </p:nvGrpSpPr>
        <p:grpSpPr bwMode="auto">
          <a:xfrm>
            <a:off x="6573838" y="2047875"/>
            <a:ext cx="474662" cy="1373188"/>
            <a:chOff x="4141" y="1290"/>
            <a:chExt cx="299" cy="865"/>
          </a:xfrm>
        </p:grpSpPr>
        <p:sp>
          <p:nvSpPr>
            <p:cNvPr id="75914" name="Line 65">
              <a:extLst>
                <a:ext uri="{FF2B5EF4-FFF2-40B4-BE49-F238E27FC236}">
                  <a16:creationId xmlns:a16="http://schemas.microsoft.com/office/drawing/2014/main" id="{8C8A9DBE-E32E-432B-B6AD-BCAA059E01F4}"/>
                </a:ext>
              </a:extLst>
            </p:cNvPr>
            <p:cNvSpPr>
              <a:spLocks noChangeShapeType="1"/>
            </p:cNvSpPr>
            <p:nvPr/>
          </p:nvSpPr>
          <p:spPr bwMode="auto">
            <a:xfrm>
              <a:off x="4141" y="1290"/>
              <a:ext cx="268" cy="80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15" name="Freeform 66">
              <a:extLst>
                <a:ext uri="{FF2B5EF4-FFF2-40B4-BE49-F238E27FC236}">
                  <a16:creationId xmlns:a16="http://schemas.microsoft.com/office/drawing/2014/main" id="{E7B483EB-BCA4-4925-A3BF-DA7CAC4D0E5B}"/>
                </a:ext>
              </a:extLst>
            </p:cNvPr>
            <p:cNvSpPr>
              <a:spLocks/>
            </p:cNvSpPr>
            <p:nvPr/>
          </p:nvSpPr>
          <p:spPr bwMode="auto">
            <a:xfrm>
              <a:off x="4379" y="2085"/>
              <a:ext cx="61" cy="70"/>
            </a:xfrm>
            <a:custGeom>
              <a:avLst/>
              <a:gdLst>
                <a:gd name="T0" fmla="*/ 0 w 121"/>
                <a:gd name="T1" fmla="*/ 1 h 140"/>
                <a:gd name="T2" fmla="*/ 1 w 121"/>
                <a:gd name="T3" fmla="*/ 1 h 140"/>
                <a:gd name="T4" fmla="*/ 1 w 121"/>
                <a:gd name="T5" fmla="*/ 0 h 140"/>
                <a:gd name="T6" fmla="*/ 0 w 121"/>
                <a:gd name="T7" fmla="*/ 1 h 1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1" h="140">
                  <a:moveTo>
                    <a:pt x="0" y="40"/>
                  </a:moveTo>
                  <a:lnTo>
                    <a:pt x="100" y="140"/>
                  </a:lnTo>
                  <a:lnTo>
                    <a:pt x="121" y="0"/>
                  </a:lnTo>
                  <a:lnTo>
                    <a:pt x="0" y="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08" name="Line 68">
            <a:extLst>
              <a:ext uri="{FF2B5EF4-FFF2-40B4-BE49-F238E27FC236}">
                <a16:creationId xmlns:a16="http://schemas.microsoft.com/office/drawing/2014/main" id="{276348EB-2860-4FD2-88A1-3134FB1DD172}"/>
              </a:ext>
            </a:extLst>
          </p:cNvPr>
          <p:cNvSpPr>
            <a:spLocks noChangeShapeType="1"/>
          </p:cNvSpPr>
          <p:nvPr/>
        </p:nvSpPr>
        <p:spPr bwMode="auto">
          <a:xfrm>
            <a:off x="6665913" y="822325"/>
            <a:ext cx="547687" cy="2730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809" name="Line 69">
            <a:extLst>
              <a:ext uri="{FF2B5EF4-FFF2-40B4-BE49-F238E27FC236}">
                <a16:creationId xmlns:a16="http://schemas.microsoft.com/office/drawing/2014/main" id="{A72AA00C-2CB3-4762-89D3-88926A94A3EC}"/>
              </a:ext>
            </a:extLst>
          </p:cNvPr>
          <p:cNvSpPr>
            <a:spLocks noChangeShapeType="1"/>
          </p:cNvSpPr>
          <p:nvPr/>
        </p:nvSpPr>
        <p:spPr bwMode="auto">
          <a:xfrm>
            <a:off x="8037513" y="1225550"/>
            <a:ext cx="274637" cy="1825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810" name="Line 70">
            <a:extLst>
              <a:ext uri="{FF2B5EF4-FFF2-40B4-BE49-F238E27FC236}">
                <a16:creationId xmlns:a16="http://schemas.microsoft.com/office/drawing/2014/main" id="{A596423D-071B-4D86-A311-3134462A3AE5}"/>
              </a:ext>
            </a:extLst>
          </p:cNvPr>
          <p:cNvSpPr>
            <a:spLocks noChangeShapeType="1"/>
          </p:cNvSpPr>
          <p:nvPr/>
        </p:nvSpPr>
        <p:spPr bwMode="auto">
          <a:xfrm flipH="1">
            <a:off x="8310563" y="1408113"/>
            <a:ext cx="1587" cy="134778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75811" name="Group 73">
            <a:extLst>
              <a:ext uri="{FF2B5EF4-FFF2-40B4-BE49-F238E27FC236}">
                <a16:creationId xmlns:a16="http://schemas.microsoft.com/office/drawing/2014/main" id="{648D2705-B5A8-427A-A0CF-0B9F0B818422}"/>
              </a:ext>
            </a:extLst>
          </p:cNvPr>
          <p:cNvGrpSpPr>
            <a:grpSpLocks/>
          </p:cNvGrpSpPr>
          <p:nvPr/>
        </p:nvGrpSpPr>
        <p:grpSpPr bwMode="auto">
          <a:xfrm>
            <a:off x="8128000" y="2706688"/>
            <a:ext cx="182563" cy="100012"/>
            <a:chOff x="5120" y="1705"/>
            <a:chExt cx="115" cy="63"/>
          </a:xfrm>
        </p:grpSpPr>
        <p:sp>
          <p:nvSpPr>
            <p:cNvPr id="75912" name="Line 71">
              <a:extLst>
                <a:ext uri="{FF2B5EF4-FFF2-40B4-BE49-F238E27FC236}">
                  <a16:creationId xmlns:a16="http://schemas.microsoft.com/office/drawing/2014/main" id="{0FAD94C4-6C76-49CA-9871-1D8D80CA68B3}"/>
                </a:ext>
              </a:extLst>
            </p:cNvPr>
            <p:cNvSpPr>
              <a:spLocks noChangeShapeType="1"/>
            </p:cNvSpPr>
            <p:nvPr/>
          </p:nvSpPr>
          <p:spPr bwMode="auto">
            <a:xfrm flipH="1">
              <a:off x="5180" y="1736"/>
              <a:ext cx="55"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13" name="Freeform 72">
              <a:extLst>
                <a:ext uri="{FF2B5EF4-FFF2-40B4-BE49-F238E27FC236}">
                  <a16:creationId xmlns:a16="http://schemas.microsoft.com/office/drawing/2014/main" id="{5CB6E2FC-5F52-4853-8600-29BF66EE2FF7}"/>
                </a:ext>
              </a:extLst>
            </p:cNvPr>
            <p:cNvSpPr>
              <a:spLocks/>
            </p:cNvSpPr>
            <p:nvPr/>
          </p:nvSpPr>
          <p:spPr bwMode="auto">
            <a:xfrm>
              <a:off x="5120" y="1705"/>
              <a:ext cx="63" cy="63"/>
            </a:xfrm>
            <a:custGeom>
              <a:avLst/>
              <a:gdLst>
                <a:gd name="T0" fmla="*/ 1 w 125"/>
                <a:gd name="T1" fmla="*/ 0 h 125"/>
                <a:gd name="T2" fmla="*/ 0 w 125"/>
                <a:gd name="T3" fmla="*/ 1 h 125"/>
                <a:gd name="T4" fmla="*/ 1 w 125"/>
                <a:gd name="T5" fmla="*/ 1 h 125"/>
                <a:gd name="T6" fmla="*/ 1 w 125"/>
                <a:gd name="T7" fmla="*/ 0 h 1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5" h="125">
                  <a:moveTo>
                    <a:pt x="125" y="0"/>
                  </a:moveTo>
                  <a:lnTo>
                    <a:pt x="0" y="64"/>
                  </a:lnTo>
                  <a:lnTo>
                    <a:pt x="125" y="125"/>
                  </a:lnTo>
                  <a:lnTo>
                    <a:pt x="125"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12" name="Rectangle 74">
            <a:extLst>
              <a:ext uri="{FF2B5EF4-FFF2-40B4-BE49-F238E27FC236}">
                <a16:creationId xmlns:a16="http://schemas.microsoft.com/office/drawing/2014/main" id="{DABBA4BF-8EDC-4364-8DFC-0C88EDAC2CB3}"/>
              </a:ext>
            </a:extLst>
          </p:cNvPr>
          <p:cNvSpPr>
            <a:spLocks noChangeArrowheads="1"/>
          </p:cNvSpPr>
          <p:nvPr/>
        </p:nvSpPr>
        <p:spPr bwMode="auto">
          <a:xfrm>
            <a:off x="4471988" y="5432425"/>
            <a:ext cx="2652712" cy="102235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13" name="Rectangle 75">
            <a:extLst>
              <a:ext uri="{FF2B5EF4-FFF2-40B4-BE49-F238E27FC236}">
                <a16:creationId xmlns:a16="http://schemas.microsoft.com/office/drawing/2014/main" id="{01969459-C470-4F5A-A92C-91AC18731040}"/>
              </a:ext>
            </a:extLst>
          </p:cNvPr>
          <p:cNvSpPr>
            <a:spLocks noChangeArrowheads="1"/>
          </p:cNvSpPr>
          <p:nvPr/>
        </p:nvSpPr>
        <p:spPr bwMode="auto">
          <a:xfrm>
            <a:off x="5797550" y="5484813"/>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b="1">
                <a:solidFill>
                  <a:srgbClr val="000000"/>
                </a:solidFill>
              </a:rPr>
              <a:t> </a:t>
            </a:r>
            <a:endParaRPr lang="sk-SK" altLang="en-US" sz="1800"/>
          </a:p>
        </p:txBody>
      </p:sp>
      <p:sp>
        <p:nvSpPr>
          <p:cNvPr id="75814" name="Rectangle 76">
            <a:extLst>
              <a:ext uri="{FF2B5EF4-FFF2-40B4-BE49-F238E27FC236}">
                <a16:creationId xmlns:a16="http://schemas.microsoft.com/office/drawing/2014/main" id="{ADE52835-A817-4912-8E8F-4822AF57F0C8}"/>
              </a:ext>
            </a:extLst>
          </p:cNvPr>
          <p:cNvSpPr>
            <a:spLocks noChangeArrowheads="1"/>
          </p:cNvSpPr>
          <p:nvPr/>
        </p:nvSpPr>
        <p:spPr bwMode="auto">
          <a:xfrm>
            <a:off x="5797550" y="5632450"/>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b="1">
                <a:solidFill>
                  <a:srgbClr val="000000"/>
                </a:solidFill>
              </a:rPr>
              <a:t> </a:t>
            </a:r>
            <a:endParaRPr lang="sk-SK" altLang="en-US" sz="1800"/>
          </a:p>
        </p:txBody>
      </p:sp>
      <p:sp>
        <p:nvSpPr>
          <p:cNvPr id="75815" name="Rectangle 77">
            <a:extLst>
              <a:ext uri="{FF2B5EF4-FFF2-40B4-BE49-F238E27FC236}">
                <a16:creationId xmlns:a16="http://schemas.microsoft.com/office/drawing/2014/main" id="{2C719169-3A85-480D-9A6D-15350DF68155}"/>
              </a:ext>
            </a:extLst>
          </p:cNvPr>
          <p:cNvSpPr>
            <a:spLocks noChangeArrowheads="1"/>
          </p:cNvSpPr>
          <p:nvPr/>
        </p:nvSpPr>
        <p:spPr bwMode="auto">
          <a:xfrm>
            <a:off x="5246688" y="5776913"/>
            <a:ext cx="132238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000" b="1">
                <a:solidFill>
                  <a:srgbClr val="000000"/>
                </a:solidFill>
              </a:rPr>
              <a:t>Výkaz peňažných tokov </a:t>
            </a:r>
          </a:p>
          <a:p>
            <a:pPr algn="ctr" eaLnBrk="1" hangingPunct="1">
              <a:spcBef>
                <a:spcPct val="0"/>
              </a:spcBef>
              <a:buFontTx/>
              <a:buNone/>
            </a:pPr>
            <a:r>
              <a:rPr lang="sk-SK" altLang="en-US" sz="1000" b="1">
                <a:solidFill>
                  <a:srgbClr val="000000"/>
                </a:solidFill>
              </a:rPr>
              <a:t>X1</a:t>
            </a:r>
            <a:endParaRPr lang="sk-SK" altLang="en-US" sz="1800"/>
          </a:p>
        </p:txBody>
      </p:sp>
      <p:sp>
        <p:nvSpPr>
          <p:cNvPr id="75816" name="Rectangle 78">
            <a:extLst>
              <a:ext uri="{FF2B5EF4-FFF2-40B4-BE49-F238E27FC236}">
                <a16:creationId xmlns:a16="http://schemas.microsoft.com/office/drawing/2014/main" id="{034462B5-42B7-462D-A888-737CFE472C35}"/>
              </a:ext>
            </a:extLst>
          </p:cNvPr>
          <p:cNvSpPr>
            <a:spLocks noChangeArrowheads="1"/>
          </p:cNvSpPr>
          <p:nvPr/>
        </p:nvSpPr>
        <p:spPr bwMode="auto">
          <a:xfrm>
            <a:off x="6345238" y="5776913"/>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b="1">
                <a:solidFill>
                  <a:srgbClr val="000000"/>
                </a:solidFill>
              </a:rPr>
              <a:t> </a:t>
            </a:r>
            <a:endParaRPr lang="sk-SK" altLang="en-US" sz="1800"/>
          </a:p>
        </p:txBody>
      </p:sp>
      <p:sp>
        <p:nvSpPr>
          <p:cNvPr id="75817" name="Rectangle 80">
            <a:extLst>
              <a:ext uri="{FF2B5EF4-FFF2-40B4-BE49-F238E27FC236}">
                <a16:creationId xmlns:a16="http://schemas.microsoft.com/office/drawing/2014/main" id="{8D65A5F5-E37D-4C51-BFD5-6AFE01B063BD}"/>
              </a:ext>
            </a:extLst>
          </p:cNvPr>
          <p:cNvSpPr>
            <a:spLocks noChangeArrowheads="1"/>
          </p:cNvSpPr>
          <p:nvPr/>
        </p:nvSpPr>
        <p:spPr bwMode="auto">
          <a:xfrm>
            <a:off x="5875338" y="5924550"/>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b="1">
                <a:solidFill>
                  <a:srgbClr val="000000"/>
                </a:solidFill>
              </a:rPr>
              <a:t> </a:t>
            </a:r>
            <a:endParaRPr lang="sk-SK" altLang="en-US" sz="1800"/>
          </a:p>
        </p:txBody>
      </p:sp>
      <p:sp>
        <p:nvSpPr>
          <p:cNvPr id="75818" name="Rectangle 81">
            <a:extLst>
              <a:ext uri="{FF2B5EF4-FFF2-40B4-BE49-F238E27FC236}">
                <a16:creationId xmlns:a16="http://schemas.microsoft.com/office/drawing/2014/main" id="{26E50939-45AA-497D-88C7-618EA994DA8A}"/>
              </a:ext>
            </a:extLst>
          </p:cNvPr>
          <p:cNvSpPr>
            <a:spLocks noChangeArrowheads="1"/>
          </p:cNvSpPr>
          <p:nvPr/>
        </p:nvSpPr>
        <p:spPr bwMode="auto">
          <a:xfrm>
            <a:off x="4471988" y="5432425"/>
            <a:ext cx="1179512" cy="352425"/>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19" name="Rectangle 82">
            <a:extLst>
              <a:ext uri="{FF2B5EF4-FFF2-40B4-BE49-F238E27FC236}">
                <a16:creationId xmlns:a16="http://schemas.microsoft.com/office/drawing/2014/main" id="{1EF89A86-1C15-46D9-80FD-F1481E8F8DB4}"/>
              </a:ext>
            </a:extLst>
          </p:cNvPr>
          <p:cNvSpPr>
            <a:spLocks noChangeArrowheads="1"/>
          </p:cNvSpPr>
          <p:nvPr/>
        </p:nvSpPr>
        <p:spPr bwMode="auto">
          <a:xfrm>
            <a:off x="4500563" y="5445125"/>
            <a:ext cx="1095375"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Začiatočný zostatok </a:t>
            </a:r>
          </a:p>
          <a:p>
            <a:pPr algn="ctr" eaLnBrk="1" hangingPunct="1">
              <a:spcBef>
                <a:spcPct val="0"/>
              </a:spcBef>
              <a:buFontTx/>
              <a:buNone/>
            </a:pPr>
            <a:r>
              <a:rPr lang="sk-SK" altLang="en-US" sz="900">
                <a:solidFill>
                  <a:srgbClr val="000000"/>
                </a:solidFill>
              </a:rPr>
              <a:t>peňažných prostriedkov</a:t>
            </a:r>
            <a:endParaRPr lang="sk-SK" altLang="en-US" sz="1800"/>
          </a:p>
        </p:txBody>
      </p:sp>
      <p:sp>
        <p:nvSpPr>
          <p:cNvPr id="75820" name="Rectangle 84">
            <a:extLst>
              <a:ext uri="{FF2B5EF4-FFF2-40B4-BE49-F238E27FC236}">
                <a16:creationId xmlns:a16="http://schemas.microsoft.com/office/drawing/2014/main" id="{FFF388AF-2C85-4692-AFD1-ED02123BC668}"/>
              </a:ext>
            </a:extLst>
          </p:cNvPr>
          <p:cNvSpPr>
            <a:spLocks noChangeArrowheads="1"/>
          </p:cNvSpPr>
          <p:nvPr/>
        </p:nvSpPr>
        <p:spPr bwMode="auto">
          <a:xfrm>
            <a:off x="5056188" y="5614988"/>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21" name="Rectangle 85">
            <a:extLst>
              <a:ext uri="{FF2B5EF4-FFF2-40B4-BE49-F238E27FC236}">
                <a16:creationId xmlns:a16="http://schemas.microsoft.com/office/drawing/2014/main" id="{A4B71859-46E9-4646-9DE3-685CDC555B6D}"/>
              </a:ext>
            </a:extLst>
          </p:cNvPr>
          <p:cNvSpPr>
            <a:spLocks noChangeArrowheads="1"/>
          </p:cNvSpPr>
          <p:nvPr/>
        </p:nvSpPr>
        <p:spPr bwMode="auto">
          <a:xfrm>
            <a:off x="5940425" y="6088063"/>
            <a:ext cx="1184275" cy="366712"/>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22" name="Rectangle 86">
            <a:extLst>
              <a:ext uri="{FF2B5EF4-FFF2-40B4-BE49-F238E27FC236}">
                <a16:creationId xmlns:a16="http://schemas.microsoft.com/office/drawing/2014/main" id="{269B0839-3D4D-4F99-AE48-ADDE5C028915}"/>
              </a:ext>
            </a:extLst>
          </p:cNvPr>
          <p:cNvSpPr>
            <a:spLocks noChangeArrowheads="1"/>
          </p:cNvSpPr>
          <p:nvPr/>
        </p:nvSpPr>
        <p:spPr bwMode="auto">
          <a:xfrm>
            <a:off x="6011863" y="6108700"/>
            <a:ext cx="11239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Konečný zostatok </a:t>
            </a:r>
          </a:p>
          <a:p>
            <a:pPr algn="ctr" eaLnBrk="1" hangingPunct="1">
              <a:spcBef>
                <a:spcPct val="0"/>
              </a:spcBef>
              <a:buFontTx/>
              <a:buNone/>
            </a:pPr>
            <a:r>
              <a:rPr lang="sk-SK" altLang="en-US" sz="900">
                <a:solidFill>
                  <a:srgbClr val="000000"/>
                </a:solidFill>
              </a:rPr>
              <a:t>peňažných prostriedkov </a:t>
            </a:r>
            <a:endParaRPr lang="sk-SK" altLang="en-US" sz="1800"/>
          </a:p>
        </p:txBody>
      </p:sp>
      <p:sp>
        <p:nvSpPr>
          <p:cNvPr id="75823" name="Rectangle 88">
            <a:extLst>
              <a:ext uri="{FF2B5EF4-FFF2-40B4-BE49-F238E27FC236}">
                <a16:creationId xmlns:a16="http://schemas.microsoft.com/office/drawing/2014/main" id="{59B526F8-F9A4-4DCF-BFAF-C7EBF86D27FB}"/>
              </a:ext>
            </a:extLst>
          </p:cNvPr>
          <p:cNvSpPr>
            <a:spLocks noChangeArrowheads="1"/>
          </p:cNvSpPr>
          <p:nvPr/>
        </p:nvSpPr>
        <p:spPr bwMode="auto">
          <a:xfrm>
            <a:off x="6743700" y="6272213"/>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24" name="Rectangle 89">
            <a:extLst>
              <a:ext uri="{FF2B5EF4-FFF2-40B4-BE49-F238E27FC236}">
                <a16:creationId xmlns:a16="http://schemas.microsoft.com/office/drawing/2014/main" id="{05C171D2-D7E0-47B9-8701-8A4F6C01DF96}"/>
              </a:ext>
            </a:extLst>
          </p:cNvPr>
          <p:cNvSpPr>
            <a:spLocks noChangeArrowheads="1"/>
          </p:cNvSpPr>
          <p:nvPr/>
        </p:nvSpPr>
        <p:spPr bwMode="auto">
          <a:xfrm>
            <a:off x="7031038" y="4005263"/>
            <a:ext cx="641350" cy="29210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25" name="Rectangle 90">
            <a:extLst>
              <a:ext uri="{FF2B5EF4-FFF2-40B4-BE49-F238E27FC236}">
                <a16:creationId xmlns:a16="http://schemas.microsoft.com/office/drawing/2014/main" id="{7DC35BF7-9CA8-483E-99FB-7BD7F673E5C4}"/>
              </a:ext>
            </a:extLst>
          </p:cNvPr>
          <p:cNvSpPr>
            <a:spLocks noChangeArrowheads="1"/>
          </p:cNvSpPr>
          <p:nvPr/>
        </p:nvSpPr>
        <p:spPr bwMode="auto">
          <a:xfrm>
            <a:off x="7092950" y="4005263"/>
            <a:ext cx="5207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Peňažné</a:t>
            </a:r>
          </a:p>
          <a:p>
            <a:pPr eaLnBrk="1" hangingPunct="1">
              <a:spcBef>
                <a:spcPct val="0"/>
              </a:spcBef>
              <a:buFontTx/>
              <a:buNone/>
            </a:pPr>
            <a:r>
              <a:rPr lang="sk-SK" altLang="en-US" sz="900">
                <a:solidFill>
                  <a:srgbClr val="000000"/>
                </a:solidFill>
              </a:rPr>
              <a:t>prostriedky</a:t>
            </a:r>
            <a:endParaRPr lang="sk-SK" altLang="en-US" sz="1800"/>
          </a:p>
        </p:txBody>
      </p:sp>
      <p:grpSp>
        <p:nvGrpSpPr>
          <p:cNvPr id="75826" name="Group 94">
            <a:extLst>
              <a:ext uri="{FF2B5EF4-FFF2-40B4-BE49-F238E27FC236}">
                <a16:creationId xmlns:a16="http://schemas.microsoft.com/office/drawing/2014/main" id="{F6E44B76-B115-4B3A-89BA-7A39498AE7EB}"/>
              </a:ext>
            </a:extLst>
          </p:cNvPr>
          <p:cNvGrpSpPr>
            <a:grpSpLocks/>
          </p:cNvGrpSpPr>
          <p:nvPr/>
        </p:nvGrpSpPr>
        <p:grpSpPr bwMode="auto">
          <a:xfrm>
            <a:off x="7121525" y="4311650"/>
            <a:ext cx="311150" cy="1958975"/>
            <a:chOff x="4486" y="2716"/>
            <a:chExt cx="196" cy="1234"/>
          </a:xfrm>
        </p:grpSpPr>
        <p:sp>
          <p:nvSpPr>
            <p:cNvPr id="75910" name="Line 92">
              <a:extLst>
                <a:ext uri="{FF2B5EF4-FFF2-40B4-BE49-F238E27FC236}">
                  <a16:creationId xmlns:a16="http://schemas.microsoft.com/office/drawing/2014/main" id="{7B82C798-AA8A-4E3D-9A77-8F99E157A1A0}"/>
                </a:ext>
              </a:extLst>
            </p:cNvPr>
            <p:cNvSpPr>
              <a:spLocks noChangeShapeType="1"/>
            </p:cNvSpPr>
            <p:nvPr/>
          </p:nvSpPr>
          <p:spPr bwMode="auto">
            <a:xfrm flipV="1">
              <a:off x="4486" y="2775"/>
              <a:ext cx="164" cy="11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11" name="Freeform 93">
              <a:extLst>
                <a:ext uri="{FF2B5EF4-FFF2-40B4-BE49-F238E27FC236}">
                  <a16:creationId xmlns:a16="http://schemas.microsoft.com/office/drawing/2014/main" id="{2302E13C-2207-4C42-A85A-6DE098BDBE50}"/>
                </a:ext>
              </a:extLst>
            </p:cNvPr>
            <p:cNvSpPr>
              <a:spLocks/>
            </p:cNvSpPr>
            <p:nvPr/>
          </p:nvSpPr>
          <p:spPr bwMode="auto">
            <a:xfrm>
              <a:off x="4619" y="2716"/>
              <a:ext cx="63" cy="66"/>
            </a:xfrm>
            <a:custGeom>
              <a:avLst/>
              <a:gdLst>
                <a:gd name="T0" fmla="*/ 1 w 124"/>
                <a:gd name="T1" fmla="*/ 0 h 133"/>
                <a:gd name="T2" fmla="*/ 1 w 124"/>
                <a:gd name="T3" fmla="*/ 0 h 133"/>
                <a:gd name="T4" fmla="*/ 0 w 124"/>
                <a:gd name="T5" fmla="*/ 0 h 133"/>
                <a:gd name="T6" fmla="*/ 1 w 124"/>
                <a:gd name="T7" fmla="*/ 0 h 13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4" h="133">
                  <a:moveTo>
                    <a:pt x="124" y="133"/>
                  </a:moveTo>
                  <a:lnTo>
                    <a:pt x="80" y="0"/>
                  </a:lnTo>
                  <a:lnTo>
                    <a:pt x="0" y="116"/>
                  </a:lnTo>
                  <a:lnTo>
                    <a:pt x="124" y="1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27" name="Rectangle 95">
            <a:extLst>
              <a:ext uri="{FF2B5EF4-FFF2-40B4-BE49-F238E27FC236}">
                <a16:creationId xmlns:a16="http://schemas.microsoft.com/office/drawing/2014/main" id="{3D59C2E5-45A6-4A4B-AF84-4A5FC36F800C}"/>
              </a:ext>
            </a:extLst>
          </p:cNvPr>
          <p:cNvSpPr>
            <a:spLocks noChangeArrowheads="1"/>
          </p:cNvSpPr>
          <p:nvPr/>
        </p:nvSpPr>
        <p:spPr bwMode="auto">
          <a:xfrm>
            <a:off x="2916238" y="1736725"/>
            <a:ext cx="1100137" cy="2562225"/>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28" name="Rectangle 96">
            <a:extLst>
              <a:ext uri="{FF2B5EF4-FFF2-40B4-BE49-F238E27FC236}">
                <a16:creationId xmlns:a16="http://schemas.microsoft.com/office/drawing/2014/main" id="{FF620A6E-01FA-4E0A-A67B-3DC06DE5E2C1}"/>
              </a:ext>
            </a:extLst>
          </p:cNvPr>
          <p:cNvSpPr>
            <a:spLocks noChangeArrowheads="1"/>
          </p:cNvSpPr>
          <p:nvPr/>
        </p:nvSpPr>
        <p:spPr bwMode="auto">
          <a:xfrm>
            <a:off x="2987675" y="1789113"/>
            <a:ext cx="1055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1000" b="1">
                <a:solidFill>
                  <a:srgbClr val="000000"/>
                </a:solidFill>
              </a:rPr>
              <a:t>Otváracia</a:t>
            </a:r>
          </a:p>
          <a:p>
            <a:pPr algn="ctr" eaLnBrk="1" hangingPunct="1">
              <a:spcBef>
                <a:spcPct val="0"/>
              </a:spcBef>
              <a:buFontTx/>
              <a:buNone/>
            </a:pPr>
            <a:r>
              <a:rPr lang="sk-SK" altLang="en-US" sz="1000" b="1">
                <a:solidFill>
                  <a:srgbClr val="000000"/>
                </a:solidFill>
              </a:rPr>
              <a:t> súvaha </a:t>
            </a:r>
          </a:p>
          <a:p>
            <a:pPr algn="ctr" eaLnBrk="1" hangingPunct="1">
              <a:spcBef>
                <a:spcPct val="0"/>
              </a:spcBef>
              <a:buFontTx/>
              <a:buNone/>
            </a:pPr>
            <a:r>
              <a:rPr lang="sk-SK" altLang="en-US" sz="1000" b="1">
                <a:solidFill>
                  <a:srgbClr val="000000"/>
                </a:solidFill>
              </a:rPr>
              <a:t>k 31. decembru X0 </a:t>
            </a:r>
            <a:endParaRPr lang="sk-SK" altLang="en-US" sz="1800"/>
          </a:p>
        </p:txBody>
      </p:sp>
      <p:sp>
        <p:nvSpPr>
          <p:cNvPr id="75829" name="Rectangle 98">
            <a:extLst>
              <a:ext uri="{FF2B5EF4-FFF2-40B4-BE49-F238E27FC236}">
                <a16:creationId xmlns:a16="http://schemas.microsoft.com/office/drawing/2014/main" id="{BE4C281E-D99C-458F-A6A2-64B443821F08}"/>
              </a:ext>
            </a:extLst>
          </p:cNvPr>
          <p:cNvSpPr>
            <a:spLocks noChangeArrowheads="1"/>
          </p:cNvSpPr>
          <p:nvPr/>
        </p:nvSpPr>
        <p:spPr bwMode="auto">
          <a:xfrm>
            <a:off x="3827463" y="1935163"/>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b="1">
                <a:solidFill>
                  <a:srgbClr val="000000"/>
                </a:solidFill>
              </a:rPr>
              <a:t> </a:t>
            </a:r>
            <a:endParaRPr lang="sk-SK" altLang="en-US" sz="1800"/>
          </a:p>
        </p:txBody>
      </p:sp>
      <p:sp>
        <p:nvSpPr>
          <p:cNvPr id="75830" name="Rectangle 100">
            <a:extLst>
              <a:ext uri="{FF2B5EF4-FFF2-40B4-BE49-F238E27FC236}">
                <a16:creationId xmlns:a16="http://schemas.microsoft.com/office/drawing/2014/main" id="{94635566-9746-4B58-8782-C46992B0FFC4}"/>
              </a:ext>
            </a:extLst>
          </p:cNvPr>
          <p:cNvSpPr>
            <a:spLocks noChangeArrowheads="1"/>
          </p:cNvSpPr>
          <p:nvPr/>
        </p:nvSpPr>
        <p:spPr bwMode="auto">
          <a:xfrm>
            <a:off x="3911600" y="2082800"/>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rPr>
              <a:t> </a:t>
            </a:r>
            <a:endParaRPr lang="sk-SK" altLang="en-US" sz="1800"/>
          </a:p>
        </p:txBody>
      </p:sp>
      <p:sp>
        <p:nvSpPr>
          <p:cNvPr id="75831" name="Rectangle 101">
            <a:extLst>
              <a:ext uri="{FF2B5EF4-FFF2-40B4-BE49-F238E27FC236}">
                <a16:creationId xmlns:a16="http://schemas.microsoft.com/office/drawing/2014/main" id="{14246218-9795-43E7-B98B-B1AB71406B8D}"/>
              </a:ext>
            </a:extLst>
          </p:cNvPr>
          <p:cNvSpPr>
            <a:spLocks noChangeArrowheads="1"/>
          </p:cNvSpPr>
          <p:nvPr/>
        </p:nvSpPr>
        <p:spPr bwMode="auto">
          <a:xfrm>
            <a:off x="2916238" y="3933825"/>
            <a:ext cx="642937" cy="363538"/>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32" name="Rectangle 104">
            <a:extLst>
              <a:ext uri="{FF2B5EF4-FFF2-40B4-BE49-F238E27FC236}">
                <a16:creationId xmlns:a16="http://schemas.microsoft.com/office/drawing/2014/main" id="{8079BF26-1E5F-43E4-8BBB-715042A89220}"/>
              </a:ext>
            </a:extLst>
          </p:cNvPr>
          <p:cNvSpPr>
            <a:spLocks noChangeArrowheads="1"/>
          </p:cNvSpPr>
          <p:nvPr/>
        </p:nvSpPr>
        <p:spPr bwMode="auto">
          <a:xfrm>
            <a:off x="2916238" y="3108325"/>
            <a:ext cx="825500" cy="381000"/>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33" name="Rectangle 107">
            <a:extLst>
              <a:ext uri="{FF2B5EF4-FFF2-40B4-BE49-F238E27FC236}">
                <a16:creationId xmlns:a16="http://schemas.microsoft.com/office/drawing/2014/main" id="{36BB3D77-DB5D-480D-BA1B-E9CBAFC2C751}"/>
              </a:ext>
            </a:extLst>
          </p:cNvPr>
          <p:cNvSpPr>
            <a:spLocks noChangeArrowheads="1"/>
          </p:cNvSpPr>
          <p:nvPr/>
        </p:nvSpPr>
        <p:spPr bwMode="auto">
          <a:xfrm>
            <a:off x="3481388" y="3292475"/>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34" name="Rectangle 108">
            <a:extLst>
              <a:ext uri="{FF2B5EF4-FFF2-40B4-BE49-F238E27FC236}">
                <a16:creationId xmlns:a16="http://schemas.microsoft.com/office/drawing/2014/main" id="{540F8FB0-6B0E-4012-A8A4-414521D29725}"/>
              </a:ext>
            </a:extLst>
          </p:cNvPr>
          <p:cNvSpPr>
            <a:spLocks noChangeArrowheads="1"/>
          </p:cNvSpPr>
          <p:nvPr/>
        </p:nvSpPr>
        <p:spPr bwMode="auto">
          <a:xfrm>
            <a:off x="3276600" y="2349500"/>
            <a:ext cx="739775" cy="498475"/>
          </a:xfrm>
          <a:prstGeom prst="rect">
            <a:avLst/>
          </a:prstGeom>
          <a:solidFill>
            <a:srgbClr val="FFFFFF"/>
          </a:solidFill>
          <a:ln w="9525">
            <a:solidFill>
              <a:srgbClr val="000000"/>
            </a:solidFill>
            <a:miter lim="800000"/>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35" name="Rectangle 111">
            <a:extLst>
              <a:ext uri="{FF2B5EF4-FFF2-40B4-BE49-F238E27FC236}">
                <a16:creationId xmlns:a16="http://schemas.microsoft.com/office/drawing/2014/main" id="{48675201-97D1-4C9F-9DE1-34B0582ACB4D}"/>
              </a:ext>
            </a:extLst>
          </p:cNvPr>
          <p:cNvSpPr>
            <a:spLocks noChangeArrowheads="1"/>
          </p:cNvSpPr>
          <p:nvPr/>
        </p:nvSpPr>
        <p:spPr bwMode="auto">
          <a:xfrm>
            <a:off x="3824288" y="2652713"/>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36" name="Line 112">
            <a:extLst>
              <a:ext uri="{FF2B5EF4-FFF2-40B4-BE49-F238E27FC236}">
                <a16:creationId xmlns:a16="http://schemas.microsoft.com/office/drawing/2014/main" id="{73FDC17F-AE29-4CF3-B2B9-9F67CCB11F1E}"/>
              </a:ext>
            </a:extLst>
          </p:cNvPr>
          <p:cNvSpPr>
            <a:spLocks noChangeShapeType="1"/>
          </p:cNvSpPr>
          <p:nvPr/>
        </p:nvSpPr>
        <p:spPr bwMode="auto">
          <a:xfrm flipH="1">
            <a:off x="2825750" y="3381375"/>
            <a:ext cx="90488"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837" name="Line 113">
            <a:extLst>
              <a:ext uri="{FF2B5EF4-FFF2-40B4-BE49-F238E27FC236}">
                <a16:creationId xmlns:a16="http://schemas.microsoft.com/office/drawing/2014/main" id="{891C8CC2-AAC4-456E-BC1D-4E757EE1DE4D}"/>
              </a:ext>
            </a:extLst>
          </p:cNvPr>
          <p:cNvSpPr>
            <a:spLocks noChangeShapeType="1"/>
          </p:cNvSpPr>
          <p:nvPr/>
        </p:nvSpPr>
        <p:spPr bwMode="auto">
          <a:xfrm>
            <a:off x="2825750" y="3381375"/>
            <a:ext cx="1588" cy="20129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75838" name="Group 116">
            <a:extLst>
              <a:ext uri="{FF2B5EF4-FFF2-40B4-BE49-F238E27FC236}">
                <a16:creationId xmlns:a16="http://schemas.microsoft.com/office/drawing/2014/main" id="{02FC4E3E-64A1-4C20-8E94-A7BC98136875}"/>
              </a:ext>
            </a:extLst>
          </p:cNvPr>
          <p:cNvGrpSpPr>
            <a:grpSpLocks/>
          </p:cNvGrpSpPr>
          <p:nvPr/>
        </p:nvGrpSpPr>
        <p:grpSpPr bwMode="auto">
          <a:xfrm>
            <a:off x="2825750" y="5394325"/>
            <a:ext cx="1646238" cy="862013"/>
            <a:chOff x="1780" y="3398"/>
            <a:chExt cx="1037" cy="543"/>
          </a:xfrm>
        </p:grpSpPr>
        <p:sp>
          <p:nvSpPr>
            <p:cNvPr id="75908" name="Line 114">
              <a:extLst>
                <a:ext uri="{FF2B5EF4-FFF2-40B4-BE49-F238E27FC236}">
                  <a16:creationId xmlns:a16="http://schemas.microsoft.com/office/drawing/2014/main" id="{F2F4D2DA-7F29-43D5-8035-3DCA4B0842AC}"/>
                </a:ext>
              </a:extLst>
            </p:cNvPr>
            <p:cNvSpPr>
              <a:spLocks noChangeShapeType="1"/>
            </p:cNvSpPr>
            <p:nvPr/>
          </p:nvSpPr>
          <p:spPr bwMode="auto">
            <a:xfrm>
              <a:off x="1780" y="3398"/>
              <a:ext cx="983" cy="51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09" name="Freeform 115">
              <a:extLst>
                <a:ext uri="{FF2B5EF4-FFF2-40B4-BE49-F238E27FC236}">
                  <a16:creationId xmlns:a16="http://schemas.microsoft.com/office/drawing/2014/main" id="{F9EBBA5C-38D3-4B3B-A7FE-DD7237DF558F}"/>
                </a:ext>
              </a:extLst>
            </p:cNvPr>
            <p:cNvSpPr>
              <a:spLocks/>
            </p:cNvSpPr>
            <p:nvPr/>
          </p:nvSpPr>
          <p:spPr bwMode="auto">
            <a:xfrm>
              <a:off x="2746" y="3884"/>
              <a:ext cx="71" cy="57"/>
            </a:xfrm>
            <a:custGeom>
              <a:avLst/>
              <a:gdLst>
                <a:gd name="T0" fmla="*/ 0 w 140"/>
                <a:gd name="T1" fmla="*/ 0 h 116"/>
                <a:gd name="T2" fmla="*/ 1 w 140"/>
                <a:gd name="T3" fmla="*/ 0 h 116"/>
                <a:gd name="T4" fmla="*/ 1 w 140"/>
                <a:gd name="T5" fmla="*/ 0 h 116"/>
                <a:gd name="T6" fmla="*/ 0 w 140"/>
                <a:gd name="T7" fmla="*/ 0 h 1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0" h="116">
                  <a:moveTo>
                    <a:pt x="0" y="112"/>
                  </a:moveTo>
                  <a:lnTo>
                    <a:pt x="140" y="116"/>
                  </a:lnTo>
                  <a:lnTo>
                    <a:pt x="58" y="0"/>
                  </a:lnTo>
                  <a:lnTo>
                    <a:pt x="0" y="1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75839" name="Group 119">
            <a:extLst>
              <a:ext uri="{FF2B5EF4-FFF2-40B4-BE49-F238E27FC236}">
                <a16:creationId xmlns:a16="http://schemas.microsoft.com/office/drawing/2014/main" id="{CEC265DF-1B06-4220-8E8E-9AB42325CA5F}"/>
              </a:ext>
            </a:extLst>
          </p:cNvPr>
          <p:cNvGrpSpPr>
            <a:grpSpLocks/>
          </p:cNvGrpSpPr>
          <p:nvPr/>
        </p:nvGrpSpPr>
        <p:grpSpPr bwMode="auto">
          <a:xfrm>
            <a:off x="4014788" y="2741613"/>
            <a:ext cx="1462087" cy="2676525"/>
            <a:chOff x="2529" y="1727"/>
            <a:chExt cx="921" cy="1686"/>
          </a:xfrm>
        </p:grpSpPr>
        <p:sp>
          <p:nvSpPr>
            <p:cNvPr id="75906" name="Line 117">
              <a:extLst>
                <a:ext uri="{FF2B5EF4-FFF2-40B4-BE49-F238E27FC236}">
                  <a16:creationId xmlns:a16="http://schemas.microsoft.com/office/drawing/2014/main" id="{98432830-3212-4F23-AB70-0379669D65EB}"/>
                </a:ext>
              </a:extLst>
            </p:cNvPr>
            <p:cNvSpPr>
              <a:spLocks noChangeShapeType="1"/>
            </p:cNvSpPr>
            <p:nvPr/>
          </p:nvSpPr>
          <p:spPr bwMode="auto">
            <a:xfrm>
              <a:off x="2529" y="1727"/>
              <a:ext cx="893" cy="163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07" name="Freeform 118">
              <a:extLst>
                <a:ext uri="{FF2B5EF4-FFF2-40B4-BE49-F238E27FC236}">
                  <a16:creationId xmlns:a16="http://schemas.microsoft.com/office/drawing/2014/main" id="{7D76550A-5357-43B1-A4A7-73C199EE0AF2}"/>
                </a:ext>
              </a:extLst>
            </p:cNvPr>
            <p:cNvSpPr>
              <a:spLocks/>
            </p:cNvSpPr>
            <p:nvPr/>
          </p:nvSpPr>
          <p:spPr bwMode="auto">
            <a:xfrm>
              <a:off x="3393" y="3342"/>
              <a:ext cx="57" cy="71"/>
            </a:xfrm>
            <a:custGeom>
              <a:avLst/>
              <a:gdLst>
                <a:gd name="T0" fmla="*/ 0 w 115"/>
                <a:gd name="T1" fmla="*/ 1 h 142"/>
                <a:gd name="T2" fmla="*/ 0 w 115"/>
                <a:gd name="T3" fmla="*/ 1 h 142"/>
                <a:gd name="T4" fmla="*/ 0 w 115"/>
                <a:gd name="T5" fmla="*/ 0 h 142"/>
                <a:gd name="T6" fmla="*/ 0 w 115"/>
                <a:gd name="T7" fmla="*/ 1 h 14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5" h="142">
                  <a:moveTo>
                    <a:pt x="0" y="62"/>
                  </a:moveTo>
                  <a:lnTo>
                    <a:pt x="115" y="142"/>
                  </a:lnTo>
                  <a:lnTo>
                    <a:pt x="111" y="0"/>
                  </a:lnTo>
                  <a:lnTo>
                    <a:pt x="0" y="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40" name="Oval 120">
            <a:extLst>
              <a:ext uri="{FF2B5EF4-FFF2-40B4-BE49-F238E27FC236}">
                <a16:creationId xmlns:a16="http://schemas.microsoft.com/office/drawing/2014/main" id="{BA12397A-ACE2-4DB4-AD75-EC644F69BB1B}"/>
              </a:ext>
            </a:extLst>
          </p:cNvPr>
          <p:cNvSpPr>
            <a:spLocks noChangeArrowheads="1"/>
          </p:cNvSpPr>
          <p:nvPr/>
        </p:nvSpPr>
        <p:spPr bwMode="auto">
          <a:xfrm>
            <a:off x="4105275" y="1841500"/>
            <a:ext cx="1189038" cy="100647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grpSp>
        <p:nvGrpSpPr>
          <p:cNvPr id="75841" name="Group 129">
            <a:extLst>
              <a:ext uri="{FF2B5EF4-FFF2-40B4-BE49-F238E27FC236}">
                <a16:creationId xmlns:a16="http://schemas.microsoft.com/office/drawing/2014/main" id="{20EAF481-64E7-4DEF-A83B-31BC8006DF3C}"/>
              </a:ext>
            </a:extLst>
          </p:cNvPr>
          <p:cNvGrpSpPr>
            <a:grpSpLocks/>
          </p:cNvGrpSpPr>
          <p:nvPr/>
        </p:nvGrpSpPr>
        <p:grpSpPr bwMode="auto">
          <a:xfrm>
            <a:off x="4652963" y="2846388"/>
            <a:ext cx="928687" cy="2571750"/>
            <a:chOff x="2931" y="1793"/>
            <a:chExt cx="585" cy="1620"/>
          </a:xfrm>
        </p:grpSpPr>
        <p:sp>
          <p:nvSpPr>
            <p:cNvPr id="75904" name="Line 127">
              <a:extLst>
                <a:ext uri="{FF2B5EF4-FFF2-40B4-BE49-F238E27FC236}">
                  <a16:creationId xmlns:a16="http://schemas.microsoft.com/office/drawing/2014/main" id="{F9736678-EC61-4379-B17E-B2DC84BDE1FE}"/>
                </a:ext>
              </a:extLst>
            </p:cNvPr>
            <p:cNvSpPr>
              <a:spLocks noChangeShapeType="1"/>
            </p:cNvSpPr>
            <p:nvPr/>
          </p:nvSpPr>
          <p:spPr bwMode="auto">
            <a:xfrm>
              <a:off x="2931" y="1793"/>
              <a:ext cx="556" cy="15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05" name="Freeform 128">
              <a:extLst>
                <a:ext uri="{FF2B5EF4-FFF2-40B4-BE49-F238E27FC236}">
                  <a16:creationId xmlns:a16="http://schemas.microsoft.com/office/drawing/2014/main" id="{23AD1621-114D-479A-83B1-59A25A34F3EE}"/>
                </a:ext>
              </a:extLst>
            </p:cNvPr>
            <p:cNvSpPr>
              <a:spLocks/>
            </p:cNvSpPr>
            <p:nvPr/>
          </p:nvSpPr>
          <p:spPr bwMode="auto">
            <a:xfrm>
              <a:off x="3457" y="3343"/>
              <a:ext cx="59" cy="70"/>
            </a:xfrm>
            <a:custGeom>
              <a:avLst/>
              <a:gdLst>
                <a:gd name="T0" fmla="*/ 0 w 119"/>
                <a:gd name="T1" fmla="*/ 1 h 140"/>
                <a:gd name="T2" fmla="*/ 0 w 119"/>
                <a:gd name="T3" fmla="*/ 1 h 140"/>
                <a:gd name="T4" fmla="*/ 0 w 119"/>
                <a:gd name="T5" fmla="*/ 0 h 140"/>
                <a:gd name="T6" fmla="*/ 0 w 119"/>
                <a:gd name="T7" fmla="*/ 1 h 1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9" h="140">
                  <a:moveTo>
                    <a:pt x="0" y="42"/>
                  </a:moveTo>
                  <a:lnTo>
                    <a:pt x="101" y="140"/>
                  </a:lnTo>
                  <a:lnTo>
                    <a:pt x="119" y="0"/>
                  </a:lnTo>
                  <a:lnTo>
                    <a:pt x="0"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42" name="Line 130">
            <a:extLst>
              <a:ext uri="{FF2B5EF4-FFF2-40B4-BE49-F238E27FC236}">
                <a16:creationId xmlns:a16="http://schemas.microsoft.com/office/drawing/2014/main" id="{CE6036C9-B13F-4AD7-BAEB-D6FE934064B1}"/>
              </a:ext>
            </a:extLst>
          </p:cNvPr>
          <p:cNvSpPr>
            <a:spLocks noChangeShapeType="1"/>
          </p:cNvSpPr>
          <p:nvPr/>
        </p:nvSpPr>
        <p:spPr bwMode="auto">
          <a:xfrm>
            <a:off x="4013200" y="1841500"/>
            <a:ext cx="273050" cy="18256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843" name="Oval 131">
            <a:extLst>
              <a:ext uri="{FF2B5EF4-FFF2-40B4-BE49-F238E27FC236}">
                <a16:creationId xmlns:a16="http://schemas.microsoft.com/office/drawing/2014/main" id="{A29D1D82-5747-4CBB-95E6-046A17EB3C0F}"/>
              </a:ext>
            </a:extLst>
          </p:cNvPr>
          <p:cNvSpPr>
            <a:spLocks noChangeArrowheads="1"/>
          </p:cNvSpPr>
          <p:nvPr/>
        </p:nvSpPr>
        <p:spPr bwMode="auto">
          <a:xfrm>
            <a:off x="6116638" y="4402138"/>
            <a:ext cx="915987" cy="823912"/>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44" name="Rectangle 136">
            <a:extLst>
              <a:ext uri="{FF2B5EF4-FFF2-40B4-BE49-F238E27FC236}">
                <a16:creationId xmlns:a16="http://schemas.microsoft.com/office/drawing/2014/main" id="{AD483583-1169-4C1F-9A3A-37990F0A61DD}"/>
              </a:ext>
            </a:extLst>
          </p:cNvPr>
          <p:cNvSpPr>
            <a:spLocks noChangeArrowheads="1"/>
          </p:cNvSpPr>
          <p:nvPr/>
        </p:nvSpPr>
        <p:spPr bwMode="auto">
          <a:xfrm>
            <a:off x="6815138" y="4954588"/>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45" name="Line 137">
            <a:extLst>
              <a:ext uri="{FF2B5EF4-FFF2-40B4-BE49-F238E27FC236}">
                <a16:creationId xmlns:a16="http://schemas.microsoft.com/office/drawing/2014/main" id="{7CC43E22-CA9A-425A-82E5-41133C248B6C}"/>
              </a:ext>
            </a:extLst>
          </p:cNvPr>
          <p:cNvSpPr>
            <a:spLocks noChangeShapeType="1"/>
          </p:cNvSpPr>
          <p:nvPr/>
        </p:nvSpPr>
        <p:spPr bwMode="auto">
          <a:xfrm flipV="1">
            <a:off x="6208713" y="5133975"/>
            <a:ext cx="90487" cy="29845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75846" name="Group 140">
            <a:extLst>
              <a:ext uri="{FF2B5EF4-FFF2-40B4-BE49-F238E27FC236}">
                <a16:creationId xmlns:a16="http://schemas.microsoft.com/office/drawing/2014/main" id="{75E47604-5E71-481E-826A-BBF1186ABB5D}"/>
              </a:ext>
            </a:extLst>
          </p:cNvPr>
          <p:cNvGrpSpPr>
            <a:grpSpLocks/>
          </p:cNvGrpSpPr>
          <p:nvPr/>
        </p:nvGrpSpPr>
        <p:grpSpPr bwMode="auto">
          <a:xfrm>
            <a:off x="6664325" y="3787775"/>
            <a:ext cx="366713" cy="615950"/>
            <a:chOff x="4198" y="2386"/>
            <a:chExt cx="231" cy="388"/>
          </a:xfrm>
        </p:grpSpPr>
        <p:sp>
          <p:nvSpPr>
            <p:cNvPr id="75902" name="Line 138">
              <a:extLst>
                <a:ext uri="{FF2B5EF4-FFF2-40B4-BE49-F238E27FC236}">
                  <a16:creationId xmlns:a16="http://schemas.microsoft.com/office/drawing/2014/main" id="{2842BD57-46C6-4C0C-BC48-B32E3459B5FA}"/>
                </a:ext>
              </a:extLst>
            </p:cNvPr>
            <p:cNvSpPr>
              <a:spLocks noChangeShapeType="1"/>
            </p:cNvSpPr>
            <p:nvPr/>
          </p:nvSpPr>
          <p:spPr bwMode="auto">
            <a:xfrm flipV="1">
              <a:off x="4198" y="2437"/>
              <a:ext cx="202" cy="3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03" name="Freeform 139">
              <a:extLst>
                <a:ext uri="{FF2B5EF4-FFF2-40B4-BE49-F238E27FC236}">
                  <a16:creationId xmlns:a16="http://schemas.microsoft.com/office/drawing/2014/main" id="{4683C39B-86F4-456F-A7B5-F8AA2EC30C6F}"/>
                </a:ext>
              </a:extLst>
            </p:cNvPr>
            <p:cNvSpPr>
              <a:spLocks/>
            </p:cNvSpPr>
            <p:nvPr/>
          </p:nvSpPr>
          <p:spPr bwMode="auto">
            <a:xfrm>
              <a:off x="4371" y="2386"/>
              <a:ext cx="58" cy="70"/>
            </a:xfrm>
            <a:custGeom>
              <a:avLst/>
              <a:gdLst>
                <a:gd name="T0" fmla="*/ 0 w 118"/>
                <a:gd name="T1" fmla="*/ 1 h 140"/>
                <a:gd name="T2" fmla="*/ 0 w 118"/>
                <a:gd name="T3" fmla="*/ 0 h 140"/>
                <a:gd name="T4" fmla="*/ 0 w 118"/>
                <a:gd name="T5" fmla="*/ 1 h 140"/>
                <a:gd name="T6" fmla="*/ 0 w 118"/>
                <a:gd name="T7" fmla="*/ 1 h 14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18" h="140">
                  <a:moveTo>
                    <a:pt x="108" y="140"/>
                  </a:moveTo>
                  <a:lnTo>
                    <a:pt x="118" y="0"/>
                  </a:lnTo>
                  <a:lnTo>
                    <a:pt x="0" y="75"/>
                  </a:lnTo>
                  <a:lnTo>
                    <a:pt x="108" y="14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47" name="Freeform 141">
            <a:extLst>
              <a:ext uri="{FF2B5EF4-FFF2-40B4-BE49-F238E27FC236}">
                <a16:creationId xmlns:a16="http://schemas.microsoft.com/office/drawing/2014/main" id="{F65AEFE3-5178-4F6D-810C-F10B889B80E5}"/>
              </a:ext>
            </a:extLst>
          </p:cNvPr>
          <p:cNvSpPr>
            <a:spLocks/>
          </p:cNvSpPr>
          <p:nvPr/>
        </p:nvSpPr>
        <p:spPr bwMode="auto">
          <a:xfrm>
            <a:off x="6391275" y="36513"/>
            <a:ext cx="1736725" cy="274637"/>
          </a:xfrm>
          <a:custGeom>
            <a:avLst/>
            <a:gdLst>
              <a:gd name="T0" fmla="*/ 2147483646 w 2189"/>
              <a:gd name="T1" fmla="*/ 0 h 346"/>
              <a:gd name="T2" fmla="*/ 0 w 2189"/>
              <a:gd name="T3" fmla="*/ 2147483646 h 346"/>
              <a:gd name="T4" fmla="*/ 2147483646 w 2189"/>
              <a:gd name="T5" fmla="*/ 2147483646 h 346"/>
              <a:gd name="T6" fmla="*/ 2147483646 w 2189"/>
              <a:gd name="T7" fmla="*/ 2147483646 h 346"/>
              <a:gd name="T8" fmla="*/ 2147483646 w 2189"/>
              <a:gd name="T9" fmla="*/ 2147483646 h 346"/>
              <a:gd name="T10" fmla="*/ 2147483646 w 2189"/>
              <a:gd name="T11" fmla="*/ 0 h 346"/>
              <a:gd name="T12" fmla="*/ 2147483646 w 2189"/>
              <a:gd name="T13" fmla="*/ 0 h 34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89" h="346">
                <a:moveTo>
                  <a:pt x="547" y="0"/>
                </a:moveTo>
                <a:lnTo>
                  <a:pt x="0" y="173"/>
                </a:lnTo>
                <a:lnTo>
                  <a:pt x="547" y="346"/>
                </a:lnTo>
                <a:lnTo>
                  <a:pt x="1642" y="346"/>
                </a:lnTo>
                <a:lnTo>
                  <a:pt x="2189" y="173"/>
                </a:lnTo>
                <a:lnTo>
                  <a:pt x="1642" y="0"/>
                </a:lnTo>
                <a:lnTo>
                  <a:pt x="547" y="0"/>
                </a:lnTo>
                <a:close/>
              </a:path>
            </a:pathLst>
          </a:custGeom>
          <a:solidFill>
            <a:srgbClr val="FFFFFF"/>
          </a:solidFill>
          <a:ln w="9525">
            <a:solidFill>
              <a:srgbClr val="000000"/>
            </a:solidFill>
            <a:prstDash val="solid"/>
            <a:round/>
            <a:headEnd/>
            <a:tailEnd/>
          </a:ln>
        </p:spPr>
        <p:txBody>
          <a:bodyPr/>
          <a:lstStyle/>
          <a:p>
            <a:endParaRPr lang="sk-SK"/>
          </a:p>
        </p:txBody>
      </p:sp>
      <p:sp>
        <p:nvSpPr>
          <p:cNvPr id="75848" name="Rectangle 142">
            <a:extLst>
              <a:ext uri="{FF2B5EF4-FFF2-40B4-BE49-F238E27FC236}">
                <a16:creationId xmlns:a16="http://schemas.microsoft.com/office/drawing/2014/main" id="{473B06A7-3D90-40A4-9614-0E99918F27A3}"/>
              </a:ext>
            </a:extLst>
          </p:cNvPr>
          <p:cNvSpPr>
            <a:spLocks noChangeArrowheads="1"/>
          </p:cNvSpPr>
          <p:nvPr/>
        </p:nvSpPr>
        <p:spPr bwMode="auto">
          <a:xfrm>
            <a:off x="6877050" y="0"/>
            <a:ext cx="90805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Kontrola: výsledok </a:t>
            </a:r>
          </a:p>
          <a:p>
            <a:pPr eaLnBrk="1" hangingPunct="1">
              <a:spcBef>
                <a:spcPct val="0"/>
              </a:spcBef>
              <a:buFontTx/>
              <a:buNone/>
            </a:pPr>
            <a:r>
              <a:rPr lang="sk-SK" altLang="en-US" sz="900">
                <a:solidFill>
                  <a:srgbClr val="000000"/>
                </a:solidFill>
              </a:rPr>
              <a:t>hospodárenia</a:t>
            </a:r>
            <a:endParaRPr lang="sk-SK" altLang="en-US" sz="1800"/>
          </a:p>
        </p:txBody>
      </p:sp>
      <p:sp>
        <p:nvSpPr>
          <p:cNvPr id="75849" name="Rectangle 143">
            <a:extLst>
              <a:ext uri="{FF2B5EF4-FFF2-40B4-BE49-F238E27FC236}">
                <a16:creationId xmlns:a16="http://schemas.microsoft.com/office/drawing/2014/main" id="{57488991-AAE9-42A7-90ED-6513FD79F100}"/>
              </a:ext>
            </a:extLst>
          </p:cNvPr>
          <p:cNvSpPr>
            <a:spLocks noChangeArrowheads="1"/>
          </p:cNvSpPr>
          <p:nvPr/>
        </p:nvSpPr>
        <p:spPr bwMode="auto">
          <a:xfrm>
            <a:off x="7727950" y="117475"/>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50" name="Line 144">
            <a:extLst>
              <a:ext uri="{FF2B5EF4-FFF2-40B4-BE49-F238E27FC236}">
                <a16:creationId xmlns:a16="http://schemas.microsoft.com/office/drawing/2014/main" id="{1A5321CF-1878-496D-82A7-5E7C81645409}"/>
              </a:ext>
            </a:extLst>
          </p:cNvPr>
          <p:cNvSpPr>
            <a:spLocks noChangeShapeType="1"/>
          </p:cNvSpPr>
          <p:nvPr/>
        </p:nvSpPr>
        <p:spPr bwMode="auto">
          <a:xfrm>
            <a:off x="8402638" y="219075"/>
            <a:ext cx="1587" cy="31099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grpSp>
        <p:nvGrpSpPr>
          <p:cNvPr id="75851" name="Group 147">
            <a:extLst>
              <a:ext uri="{FF2B5EF4-FFF2-40B4-BE49-F238E27FC236}">
                <a16:creationId xmlns:a16="http://schemas.microsoft.com/office/drawing/2014/main" id="{2F51EF2A-4BD1-42D0-9705-B4E8224424C1}"/>
              </a:ext>
            </a:extLst>
          </p:cNvPr>
          <p:cNvGrpSpPr>
            <a:grpSpLocks/>
          </p:cNvGrpSpPr>
          <p:nvPr/>
        </p:nvGrpSpPr>
        <p:grpSpPr bwMode="auto">
          <a:xfrm>
            <a:off x="8128000" y="3279775"/>
            <a:ext cx="274638" cy="100013"/>
            <a:chOff x="5120" y="2066"/>
            <a:chExt cx="173" cy="63"/>
          </a:xfrm>
        </p:grpSpPr>
        <p:sp>
          <p:nvSpPr>
            <p:cNvPr id="75900" name="Line 145">
              <a:extLst>
                <a:ext uri="{FF2B5EF4-FFF2-40B4-BE49-F238E27FC236}">
                  <a16:creationId xmlns:a16="http://schemas.microsoft.com/office/drawing/2014/main" id="{CB8A8001-05A4-4264-BC3A-98DA1E20F734}"/>
                </a:ext>
              </a:extLst>
            </p:cNvPr>
            <p:cNvSpPr>
              <a:spLocks noChangeShapeType="1"/>
            </p:cNvSpPr>
            <p:nvPr/>
          </p:nvSpPr>
          <p:spPr bwMode="auto">
            <a:xfrm flipH="1">
              <a:off x="5181" y="2097"/>
              <a:ext cx="112"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901" name="Freeform 146">
              <a:extLst>
                <a:ext uri="{FF2B5EF4-FFF2-40B4-BE49-F238E27FC236}">
                  <a16:creationId xmlns:a16="http://schemas.microsoft.com/office/drawing/2014/main" id="{77D80AA3-A07B-4C24-852B-0AFD76D8949D}"/>
                </a:ext>
              </a:extLst>
            </p:cNvPr>
            <p:cNvSpPr>
              <a:spLocks/>
            </p:cNvSpPr>
            <p:nvPr/>
          </p:nvSpPr>
          <p:spPr bwMode="auto">
            <a:xfrm>
              <a:off x="5120" y="2066"/>
              <a:ext cx="64" cy="63"/>
            </a:xfrm>
            <a:custGeom>
              <a:avLst/>
              <a:gdLst>
                <a:gd name="T0" fmla="*/ 1 w 127"/>
                <a:gd name="T1" fmla="*/ 0 h 125"/>
                <a:gd name="T2" fmla="*/ 0 w 127"/>
                <a:gd name="T3" fmla="*/ 1 h 125"/>
                <a:gd name="T4" fmla="*/ 1 w 127"/>
                <a:gd name="T5" fmla="*/ 1 h 125"/>
                <a:gd name="T6" fmla="*/ 1 w 127"/>
                <a:gd name="T7" fmla="*/ 0 h 1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 h="125">
                  <a:moveTo>
                    <a:pt x="127" y="0"/>
                  </a:moveTo>
                  <a:lnTo>
                    <a:pt x="0" y="64"/>
                  </a:lnTo>
                  <a:lnTo>
                    <a:pt x="127" y="125"/>
                  </a:lnTo>
                  <a:lnTo>
                    <a:pt x="1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75852" name="Group 151">
            <a:extLst>
              <a:ext uri="{FF2B5EF4-FFF2-40B4-BE49-F238E27FC236}">
                <a16:creationId xmlns:a16="http://schemas.microsoft.com/office/drawing/2014/main" id="{2AF6BBA3-81EF-42B0-8CD1-B4D551DE3415}"/>
              </a:ext>
            </a:extLst>
          </p:cNvPr>
          <p:cNvGrpSpPr>
            <a:grpSpLocks/>
          </p:cNvGrpSpPr>
          <p:nvPr/>
        </p:nvGrpSpPr>
        <p:grpSpPr bwMode="auto">
          <a:xfrm>
            <a:off x="5751513" y="192088"/>
            <a:ext cx="639762" cy="304800"/>
            <a:chOff x="3623" y="121"/>
            <a:chExt cx="403" cy="192"/>
          </a:xfrm>
        </p:grpSpPr>
        <p:sp>
          <p:nvSpPr>
            <p:cNvPr id="75897" name="Line 148">
              <a:extLst>
                <a:ext uri="{FF2B5EF4-FFF2-40B4-BE49-F238E27FC236}">
                  <a16:creationId xmlns:a16="http://schemas.microsoft.com/office/drawing/2014/main" id="{EEFD4CA4-F89D-4C7A-8E45-546B90FD5DCF}"/>
                </a:ext>
              </a:extLst>
            </p:cNvPr>
            <p:cNvSpPr>
              <a:spLocks noChangeShapeType="1"/>
            </p:cNvSpPr>
            <p:nvPr/>
          </p:nvSpPr>
          <p:spPr bwMode="auto">
            <a:xfrm flipV="1">
              <a:off x="3678" y="149"/>
              <a:ext cx="292" cy="13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898" name="Freeform 149">
              <a:extLst>
                <a:ext uri="{FF2B5EF4-FFF2-40B4-BE49-F238E27FC236}">
                  <a16:creationId xmlns:a16="http://schemas.microsoft.com/office/drawing/2014/main" id="{598D50F0-4E71-4DB7-996C-01FA02D626A1}"/>
                </a:ext>
              </a:extLst>
            </p:cNvPr>
            <p:cNvSpPr>
              <a:spLocks/>
            </p:cNvSpPr>
            <p:nvPr/>
          </p:nvSpPr>
          <p:spPr bwMode="auto">
            <a:xfrm>
              <a:off x="3623" y="256"/>
              <a:ext cx="71" cy="57"/>
            </a:xfrm>
            <a:custGeom>
              <a:avLst/>
              <a:gdLst>
                <a:gd name="T0" fmla="*/ 1 w 142"/>
                <a:gd name="T1" fmla="*/ 0 h 113"/>
                <a:gd name="T2" fmla="*/ 0 w 142"/>
                <a:gd name="T3" fmla="*/ 1 h 113"/>
                <a:gd name="T4" fmla="*/ 1 w 142"/>
                <a:gd name="T5" fmla="*/ 1 h 113"/>
                <a:gd name="T6" fmla="*/ 1 w 142"/>
                <a:gd name="T7" fmla="*/ 0 h 1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2" h="113">
                  <a:moveTo>
                    <a:pt x="88" y="0"/>
                  </a:moveTo>
                  <a:lnTo>
                    <a:pt x="0" y="111"/>
                  </a:lnTo>
                  <a:lnTo>
                    <a:pt x="142" y="113"/>
                  </a:lnTo>
                  <a:lnTo>
                    <a:pt x="8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sp>
          <p:nvSpPr>
            <p:cNvPr id="75899" name="Freeform 150">
              <a:extLst>
                <a:ext uri="{FF2B5EF4-FFF2-40B4-BE49-F238E27FC236}">
                  <a16:creationId xmlns:a16="http://schemas.microsoft.com/office/drawing/2014/main" id="{4357E1A1-7C8A-4228-A061-868CDBA4B24A}"/>
                </a:ext>
              </a:extLst>
            </p:cNvPr>
            <p:cNvSpPr>
              <a:spLocks/>
            </p:cNvSpPr>
            <p:nvPr/>
          </p:nvSpPr>
          <p:spPr bwMode="auto">
            <a:xfrm>
              <a:off x="3955" y="121"/>
              <a:ext cx="71" cy="58"/>
            </a:xfrm>
            <a:custGeom>
              <a:avLst/>
              <a:gdLst>
                <a:gd name="T0" fmla="*/ 1 w 142"/>
                <a:gd name="T1" fmla="*/ 1 h 115"/>
                <a:gd name="T2" fmla="*/ 1 w 142"/>
                <a:gd name="T3" fmla="*/ 1 h 115"/>
                <a:gd name="T4" fmla="*/ 0 w 142"/>
                <a:gd name="T5" fmla="*/ 0 h 115"/>
                <a:gd name="T6" fmla="*/ 1 w 142"/>
                <a:gd name="T7" fmla="*/ 1 h 11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2" h="115">
                  <a:moveTo>
                    <a:pt x="52" y="115"/>
                  </a:moveTo>
                  <a:lnTo>
                    <a:pt x="142" y="6"/>
                  </a:lnTo>
                  <a:lnTo>
                    <a:pt x="0" y="0"/>
                  </a:lnTo>
                  <a:lnTo>
                    <a:pt x="52" y="11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grpSp>
        <p:nvGrpSpPr>
          <p:cNvPr id="75853" name="Group 154">
            <a:extLst>
              <a:ext uri="{FF2B5EF4-FFF2-40B4-BE49-F238E27FC236}">
                <a16:creationId xmlns:a16="http://schemas.microsoft.com/office/drawing/2014/main" id="{60FAF994-67EB-4B31-8FD7-C750D447FE97}"/>
              </a:ext>
            </a:extLst>
          </p:cNvPr>
          <p:cNvGrpSpPr>
            <a:grpSpLocks/>
          </p:cNvGrpSpPr>
          <p:nvPr/>
        </p:nvGrpSpPr>
        <p:grpSpPr bwMode="auto">
          <a:xfrm>
            <a:off x="8128000" y="171450"/>
            <a:ext cx="274638" cy="98425"/>
            <a:chOff x="5120" y="108"/>
            <a:chExt cx="173" cy="62"/>
          </a:xfrm>
        </p:grpSpPr>
        <p:sp>
          <p:nvSpPr>
            <p:cNvPr id="75895" name="Line 152">
              <a:extLst>
                <a:ext uri="{FF2B5EF4-FFF2-40B4-BE49-F238E27FC236}">
                  <a16:creationId xmlns:a16="http://schemas.microsoft.com/office/drawing/2014/main" id="{32BE3AA5-4BAB-4E57-B83C-2FA6587D3C30}"/>
                </a:ext>
              </a:extLst>
            </p:cNvPr>
            <p:cNvSpPr>
              <a:spLocks noChangeShapeType="1"/>
            </p:cNvSpPr>
            <p:nvPr/>
          </p:nvSpPr>
          <p:spPr bwMode="auto">
            <a:xfrm flipH="1">
              <a:off x="5181" y="138"/>
              <a:ext cx="112" cy="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sk-SK"/>
            </a:p>
          </p:txBody>
        </p:sp>
        <p:sp>
          <p:nvSpPr>
            <p:cNvPr id="75896" name="Freeform 153">
              <a:extLst>
                <a:ext uri="{FF2B5EF4-FFF2-40B4-BE49-F238E27FC236}">
                  <a16:creationId xmlns:a16="http://schemas.microsoft.com/office/drawing/2014/main" id="{5019E519-5A9B-4300-96CA-C494ED442656}"/>
                </a:ext>
              </a:extLst>
            </p:cNvPr>
            <p:cNvSpPr>
              <a:spLocks/>
            </p:cNvSpPr>
            <p:nvPr/>
          </p:nvSpPr>
          <p:spPr bwMode="auto">
            <a:xfrm>
              <a:off x="5120" y="108"/>
              <a:ext cx="64" cy="62"/>
            </a:xfrm>
            <a:custGeom>
              <a:avLst/>
              <a:gdLst>
                <a:gd name="T0" fmla="*/ 1 w 127"/>
                <a:gd name="T1" fmla="*/ 0 h 125"/>
                <a:gd name="T2" fmla="*/ 0 w 127"/>
                <a:gd name="T3" fmla="*/ 0 h 125"/>
                <a:gd name="T4" fmla="*/ 1 w 127"/>
                <a:gd name="T5" fmla="*/ 0 h 125"/>
                <a:gd name="T6" fmla="*/ 1 w 127"/>
                <a:gd name="T7" fmla="*/ 0 h 12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7" h="125">
                  <a:moveTo>
                    <a:pt x="127" y="0"/>
                  </a:moveTo>
                  <a:lnTo>
                    <a:pt x="0" y="63"/>
                  </a:lnTo>
                  <a:lnTo>
                    <a:pt x="127" y="125"/>
                  </a:lnTo>
                  <a:lnTo>
                    <a:pt x="127"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sk-SK"/>
            </a:p>
          </p:txBody>
        </p:sp>
      </p:grpSp>
      <p:sp>
        <p:nvSpPr>
          <p:cNvPr id="75854" name="Oval 155">
            <a:extLst>
              <a:ext uri="{FF2B5EF4-FFF2-40B4-BE49-F238E27FC236}">
                <a16:creationId xmlns:a16="http://schemas.microsoft.com/office/drawing/2014/main" id="{77DAE3DC-40E0-4DDB-880E-2E10B6B507BC}"/>
              </a:ext>
            </a:extLst>
          </p:cNvPr>
          <p:cNvSpPr>
            <a:spLocks noChangeArrowheads="1"/>
          </p:cNvSpPr>
          <p:nvPr/>
        </p:nvSpPr>
        <p:spPr bwMode="auto">
          <a:xfrm>
            <a:off x="4014788" y="4584700"/>
            <a:ext cx="366712" cy="27622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55" name="Rectangle 156">
            <a:extLst>
              <a:ext uri="{FF2B5EF4-FFF2-40B4-BE49-F238E27FC236}">
                <a16:creationId xmlns:a16="http://schemas.microsoft.com/office/drawing/2014/main" id="{6AABEBA6-5186-4E2B-9500-0D2A4ADE43B4}"/>
              </a:ext>
            </a:extLst>
          </p:cNvPr>
          <p:cNvSpPr>
            <a:spLocks noChangeArrowheads="1"/>
          </p:cNvSpPr>
          <p:nvPr/>
        </p:nvSpPr>
        <p:spPr bwMode="auto">
          <a:xfrm>
            <a:off x="4133850" y="4660900"/>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Œ</a:t>
            </a:r>
            <a:endParaRPr lang="sk-SK" altLang="en-US" sz="1800"/>
          </a:p>
        </p:txBody>
      </p:sp>
      <p:sp>
        <p:nvSpPr>
          <p:cNvPr id="75856" name="Rectangle 157">
            <a:extLst>
              <a:ext uri="{FF2B5EF4-FFF2-40B4-BE49-F238E27FC236}">
                <a16:creationId xmlns:a16="http://schemas.microsoft.com/office/drawing/2014/main" id="{48A91BFF-E0A6-4C99-915A-54E644B52C9E}"/>
              </a:ext>
            </a:extLst>
          </p:cNvPr>
          <p:cNvSpPr>
            <a:spLocks noChangeArrowheads="1"/>
          </p:cNvSpPr>
          <p:nvPr/>
        </p:nvSpPr>
        <p:spPr bwMode="auto">
          <a:xfrm>
            <a:off x="4237038" y="4625975"/>
            <a:ext cx="38100"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200">
                <a:solidFill>
                  <a:srgbClr val="000000"/>
                </a:solidFill>
              </a:rPr>
              <a:t> </a:t>
            </a:r>
            <a:endParaRPr lang="sk-SK" altLang="en-US" sz="1800"/>
          </a:p>
        </p:txBody>
      </p:sp>
      <p:sp>
        <p:nvSpPr>
          <p:cNvPr id="75857" name="Oval 158">
            <a:extLst>
              <a:ext uri="{FF2B5EF4-FFF2-40B4-BE49-F238E27FC236}">
                <a16:creationId xmlns:a16="http://schemas.microsoft.com/office/drawing/2014/main" id="{7EC0D17E-9D2E-4D4A-9A46-2E37E3F7EB1D}"/>
              </a:ext>
            </a:extLst>
          </p:cNvPr>
          <p:cNvSpPr>
            <a:spLocks noChangeArrowheads="1"/>
          </p:cNvSpPr>
          <p:nvPr/>
        </p:nvSpPr>
        <p:spPr bwMode="auto">
          <a:xfrm>
            <a:off x="7305675" y="5224463"/>
            <a:ext cx="366713" cy="27622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58" name="Rectangle 159">
            <a:extLst>
              <a:ext uri="{FF2B5EF4-FFF2-40B4-BE49-F238E27FC236}">
                <a16:creationId xmlns:a16="http://schemas.microsoft.com/office/drawing/2014/main" id="{851AC0E9-D069-419A-8242-1644338C852F}"/>
              </a:ext>
            </a:extLst>
          </p:cNvPr>
          <p:cNvSpPr>
            <a:spLocks noChangeArrowheads="1"/>
          </p:cNvSpPr>
          <p:nvPr/>
        </p:nvSpPr>
        <p:spPr bwMode="auto">
          <a:xfrm>
            <a:off x="7426325" y="5300663"/>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Œ</a:t>
            </a:r>
            <a:endParaRPr lang="sk-SK" altLang="en-US" sz="1800"/>
          </a:p>
        </p:txBody>
      </p:sp>
      <p:sp>
        <p:nvSpPr>
          <p:cNvPr id="75859" name="Rectangle 160">
            <a:extLst>
              <a:ext uri="{FF2B5EF4-FFF2-40B4-BE49-F238E27FC236}">
                <a16:creationId xmlns:a16="http://schemas.microsoft.com/office/drawing/2014/main" id="{345882AB-A7D8-4413-8133-03744250AFC0}"/>
              </a:ext>
            </a:extLst>
          </p:cNvPr>
          <p:cNvSpPr>
            <a:spLocks noChangeArrowheads="1"/>
          </p:cNvSpPr>
          <p:nvPr/>
        </p:nvSpPr>
        <p:spPr bwMode="auto">
          <a:xfrm>
            <a:off x="7527925" y="5300663"/>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60" name="Oval 161">
            <a:extLst>
              <a:ext uri="{FF2B5EF4-FFF2-40B4-BE49-F238E27FC236}">
                <a16:creationId xmlns:a16="http://schemas.microsoft.com/office/drawing/2014/main" id="{95C99E1E-9F29-4D95-9859-8D0BC3FF275D}"/>
              </a:ext>
            </a:extLst>
          </p:cNvPr>
          <p:cNvSpPr>
            <a:spLocks noChangeArrowheads="1"/>
          </p:cNvSpPr>
          <p:nvPr/>
        </p:nvSpPr>
        <p:spPr bwMode="auto">
          <a:xfrm>
            <a:off x="5202238" y="3763963"/>
            <a:ext cx="368300" cy="274637"/>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61" name="Rectangle 162">
            <a:extLst>
              <a:ext uri="{FF2B5EF4-FFF2-40B4-BE49-F238E27FC236}">
                <a16:creationId xmlns:a16="http://schemas.microsoft.com/office/drawing/2014/main" id="{322C44CE-0DC7-43D2-905E-E5AE9FE05573}"/>
              </a:ext>
            </a:extLst>
          </p:cNvPr>
          <p:cNvSpPr>
            <a:spLocks noChangeArrowheads="1"/>
          </p:cNvSpPr>
          <p:nvPr/>
        </p:nvSpPr>
        <p:spPr bwMode="auto">
          <a:xfrm>
            <a:off x="5322888" y="3838575"/>
            <a:ext cx="1127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latin typeface="Wingdings" panose="05000000000000000000" pitchFamily="2" charset="2"/>
              </a:rPr>
              <a:t>Ž</a:t>
            </a:r>
            <a:endParaRPr lang="sk-SK" altLang="en-US" sz="1800"/>
          </a:p>
        </p:txBody>
      </p:sp>
      <p:sp>
        <p:nvSpPr>
          <p:cNvPr id="75862" name="Rectangle 163">
            <a:extLst>
              <a:ext uri="{FF2B5EF4-FFF2-40B4-BE49-F238E27FC236}">
                <a16:creationId xmlns:a16="http://schemas.microsoft.com/office/drawing/2014/main" id="{42EA0011-F191-41FA-BAF1-DC7AFDCEBF57}"/>
              </a:ext>
            </a:extLst>
          </p:cNvPr>
          <p:cNvSpPr>
            <a:spLocks noChangeArrowheads="1"/>
          </p:cNvSpPr>
          <p:nvPr/>
        </p:nvSpPr>
        <p:spPr bwMode="auto">
          <a:xfrm>
            <a:off x="5435600" y="3838575"/>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rPr>
              <a:t> </a:t>
            </a:r>
            <a:endParaRPr lang="sk-SK" altLang="en-US" sz="1800"/>
          </a:p>
        </p:txBody>
      </p:sp>
      <p:sp>
        <p:nvSpPr>
          <p:cNvPr id="75863" name="Oval 164">
            <a:extLst>
              <a:ext uri="{FF2B5EF4-FFF2-40B4-BE49-F238E27FC236}">
                <a16:creationId xmlns:a16="http://schemas.microsoft.com/office/drawing/2014/main" id="{E4A8DA2C-E803-43FB-A340-0FB365B4ED2F}"/>
              </a:ext>
            </a:extLst>
          </p:cNvPr>
          <p:cNvSpPr>
            <a:spLocks noChangeArrowheads="1"/>
          </p:cNvSpPr>
          <p:nvPr/>
        </p:nvSpPr>
        <p:spPr bwMode="auto">
          <a:xfrm>
            <a:off x="6116638" y="3763963"/>
            <a:ext cx="368300" cy="274637"/>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64" name="Rectangle 165">
            <a:extLst>
              <a:ext uri="{FF2B5EF4-FFF2-40B4-BE49-F238E27FC236}">
                <a16:creationId xmlns:a16="http://schemas.microsoft.com/office/drawing/2014/main" id="{8C12AD25-3FB1-40C7-B5DA-01ECCA9F0532}"/>
              </a:ext>
            </a:extLst>
          </p:cNvPr>
          <p:cNvSpPr>
            <a:spLocks noChangeArrowheads="1"/>
          </p:cNvSpPr>
          <p:nvPr/>
        </p:nvSpPr>
        <p:spPr bwMode="auto">
          <a:xfrm>
            <a:off x="6237288" y="3838575"/>
            <a:ext cx="112712"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latin typeface="Wingdings" panose="05000000000000000000" pitchFamily="2" charset="2"/>
              </a:rPr>
              <a:t>Ž</a:t>
            </a:r>
            <a:endParaRPr lang="sk-SK" altLang="en-US" sz="1800"/>
          </a:p>
        </p:txBody>
      </p:sp>
      <p:sp>
        <p:nvSpPr>
          <p:cNvPr id="75865" name="Rectangle 166">
            <a:extLst>
              <a:ext uri="{FF2B5EF4-FFF2-40B4-BE49-F238E27FC236}">
                <a16:creationId xmlns:a16="http://schemas.microsoft.com/office/drawing/2014/main" id="{20906212-2D8F-4CFE-A3D2-77C9212A712A}"/>
              </a:ext>
            </a:extLst>
          </p:cNvPr>
          <p:cNvSpPr>
            <a:spLocks noChangeArrowheads="1"/>
          </p:cNvSpPr>
          <p:nvPr/>
        </p:nvSpPr>
        <p:spPr bwMode="auto">
          <a:xfrm>
            <a:off x="6350000" y="3838575"/>
            <a:ext cx="31750"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1000">
                <a:solidFill>
                  <a:srgbClr val="000000"/>
                </a:solidFill>
              </a:rPr>
              <a:t> </a:t>
            </a:r>
            <a:endParaRPr lang="sk-SK" altLang="en-US" sz="1800"/>
          </a:p>
        </p:txBody>
      </p:sp>
      <p:sp>
        <p:nvSpPr>
          <p:cNvPr id="75866" name="Oval 167">
            <a:extLst>
              <a:ext uri="{FF2B5EF4-FFF2-40B4-BE49-F238E27FC236}">
                <a16:creationId xmlns:a16="http://schemas.microsoft.com/office/drawing/2014/main" id="{387B9A88-7885-429F-A0B0-D9AE833C2BDD}"/>
              </a:ext>
            </a:extLst>
          </p:cNvPr>
          <p:cNvSpPr>
            <a:spLocks noChangeArrowheads="1"/>
          </p:cNvSpPr>
          <p:nvPr/>
        </p:nvSpPr>
        <p:spPr bwMode="auto">
          <a:xfrm>
            <a:off x="2916238" y="5041900"/>
            <a:ext cx="368300" cy="27622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67" name="Rectangle 168">
            <a:extLst>
              <a:ext uri="{FF2B5EF4-FFF2-40B4-BE49-F238E27FC236}">
                <a16:creationId xmlns:a16="http://schemas.microsoft.com/office/drawing/2014/main" id="{71941D67-6E7D-46EB-BDE9-C0B882282B20}"/>
              </a:ext>
            </a:extLst>
          </p:cNvPr>
          <p:cNvSpPr>
            <a:spLocks noChangeArrowheads="1"/>
          </p:cNvSpPr>
          <p:nvPr/>
        </p:nvSpPr>
        <p:spPr bwMode="auto">
          <a:xfrm>
            <a:off x="3036888" y="5118100"/>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a:t>
            </a:r>
            <a:endParaRPr lang="sk-SK" altLang="en-US" sz="1800"/>
          </a:p>
        </p:txBody>
      </p:sp>
      <p:sp>
        <p:nvSpPr>
          <p:cNvPr id="75868" name="Rectangle 169">
            <a:extLst>
              <a:ext uri="{FF2B5EF4-FFF2-40B4-BE49-F238E27FC236}">
                <a16:creationId xmlns:a16="http://schemas.microsoft.com/office/drawing/2014/main" id="{D1C54A00-A0CC-4D9E-8AF2-25EF403F8FD2}"/>
              </a:ext>
            </a:extLst>
          </p:cNvPr>
          <p:cNvSpPr>
            <a:spLocks noChangeArrowheads="1"/>
          </p:cNvSpPr>
          <p:nvPr/>
        </p:nvSpPr>
        <p:spPr bwMode="auto">
          <a:xfrm>
            <a:off x="3140075" y="5118100"/>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69" name="Oval 170">
            <a:extLst>
              <a:ext uri="{FF2B5EF4-FFF2-40B4-BE49-F238E27FC236}">
                <a16:creationId xmlns:a16="http://schemas.microsoft.com/office/drawing/2014/main" id="{9BD895FF-D1B0-4A75-86EC-F7DA68CD429C}"/>
              </a:ext>
            </a:extLst>
          </p:cNvPr>
          <p:cNvSpPr>
            <a:spLocks noChangeArrowheads="1"/>
          </p:cNvSpPr>
          <p:nvPr/>
        </p:nvSpPr>
        <p:spPr bwMode="auto">
          <a:xfrm>
            <a:off x="4105275" y="3578225"/>
            <a:ext cx="368300" cy="27622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70" name="Rectangle 171">
            <a:extLst>
              <a:ext uri="{FF2B5EF4-FFF2-40B4-BE49-F238E27FC236}">
                <a16:creationId xmlns:a16="http://schemas.microsoft.com/office/drawing/2014/main" id="{427C2C76-E890-4494-837A-8744471FF873}"/>
              </a:ext>
            </a:extLst>
          </p:cNvPr>
          <p:cNvSpPr>
            <a:spLocks noChangeArrowheads="1"/>
          </p:cNvSpPr>
          <p:nvPr/>
        </p:nvSpPr>
        <p:spPr bwMode="auto">
          <a:xfrm>
            <a:off x="4225925" y="3654425"/>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a:t>
            </a:r>
            <a:endParaRPr lang="sk-SK" altLang="en-US" sz="1800"/>
          </a:p>
        </p:txBody>
      </p:sp>
      <p:sp>
        <p:nvSpPr>
          <p:cNvPr id="75871" name="Rectangle 172">
            <a:extLst>
              <a:ext uri="{FF2B5EF4-FFF2-40B4-BE49-F238E27FC236}">
                <a16:creationId xmlns:a16="http://schemas.microsoft.com/office/drawing/2014/main" id="{6C0F6F9D-199A-40D1-AEC2-7A395F56F760}"/>
              </a:ext>
            </a:extLst>
          </p:cNvPr>
          <p:cNvSpPr>
            <a:spLocks noChangeArrowheads="1"/>
          </p:cNvSpPr>
          <p:nvPr/>
        </p:nvSpPr>
        <p:spPr bwMode="auto">
          <a:xfrm>
            <a:off x="4327525" y="3654425"/>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72" name="Oval 173">
            <a:extLst>
              <a:ext uri="{FF2B5EF4-FFF2-40B4-BE49-F238E27FC236}">
                <a16:creationId xmlns:a16="http://schemas.microsoft.com/office/drawing/2014/main" id="{44B5E791-7A81-4D51-9014-0DAA67D1BEED}"/>
              </a:ext>
            </a:extLst>
          </p:cNvPr>
          <p:cNvSpPr>
            <a:spLocks noChangeArrowheads="1"/>
          </p:cNvSpPr>
          <p:nvPr/>
        </p:nvSpPr>
        <p:spPr bwMode="auto">
          <a:xfrm>
            <a:off x="6208713" y="2116138"/>
            <a:ext cx="366712" cy="274637"/>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73" name="Rectangle 174">
            <a:extLst>
              <a:ext uri="{FF2B5EF4-FFF2-40B4-BE49-F238E27FC236}">
                <a16:creationId xmlns:a16="http://schemas.microsoft.com/office/drawing/2014/main" id="{EE839EB0-FD8D-4B32-B017-6E5E97336DA3}"/>
              </a:ext>
            </a:extLst>
          </p:cNvPr>
          <p:cNvSpPr>
            <a:spLocks noChangeArrowheads="1"/>
          </p:cNvSpPr>
          <p:nvPr/>
        </p:nvSpPr>
        <p:spPr bwMode="auto">
          <a:xfrm>
            <a:off x="6329363" y="2192338"/>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a:t>
            </a:r>
            <a:endParaRPr lang="sk-SK" altLang="en-US" sz="1800"/>
          </a:p>
        </p:txBody>
      </p:sp>
      <p:sp>
        <p:nvSpPr>
          <p:cNvPr id="75874" name="Rectangle 175">
            <a:extLst>
              <a:ext uri="{FF2B5EF4-FFF2-40B4-BE49-F238E27FC236}">
                <a16:creationId xmlns:a16="http://schemas.microsoft.com/office/drawing/2014/main" id="{757D0CE0-6D0C-4BA1-BA8D-AD9D7CDFDBAA}"/>
              </a:ext>
            </a:extLst>
          </p:cNvPr>
          <p:cNvSpPr>
            <a:spLocks noChangeArrowheads="1"/>
          </p:cNvSpPr>
          <p:nvPr/>
        </p:nvSpPr>
        <p:spPr bwMode="auto">
          <a:xfrm>
            <a:off x="6430963" y="2192338"/>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75" name="Oval 176">
            <a:extLst>
              <a:ext uri="{FF2B5EF4-FFF2-40B4-BE49-F238E27FC236}">
                <a16:creationId xmlns:a16="http://schemas.microsoft.com/office/drawing/2014/main" id="{059040A1-16C4-4A20-8770-5A5DC83649B9}"/>
              </a:ext>
            </a:extLst>
          </p:cNvPr>
          <p:cNvSpPr>
            <a:spLocks noChangeArrowheads="1"/>
          </p:cNvSpPr>
          <p:nvPr/>
        </p:nvSpPr>
        <p:spPr bwMode="auto">
          <a:xfrm>
            <a:off x="6848475" y="652463"/>
            <a:ext cx="366713" cy="27622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76" name="Rectangle 177">
            <a:extLst>
              <a:ext uri="{FF2B5EF4-FFF2-40B4-BE49-F238E27FC236}">
                <a16:creationId xmlns:a16="http://schemas.microsoft.com/office/drawing/2014/main" id="{3E01304D-B661-4D6B-9FCB-19E7D36DD374}"/>
              </a:ext>
            </a:extLst>
          </p:cNvPr>
          <p:cNvSpPr>
            <a:spLocks noChangeArrowheads="1"/>
          </p:cNvSpPr>
          <p:nvPr/>
        </p:nvSpPr>
        <p:spPr bwMode="auto">
          <a:xfrm>
            <a:off x="6969125" y="728663"/>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a:t>
            </a:r>
            <a:endParaRPr lang="sk-SK" altLang="en-US" sz="1800"/>
          </a:p>
        </p:txBody>
      </p:sp>
      <p:sp>
        <p:nvSpPr>
          <p:cNvPr id="75877" name="Rectangle 178">
            <a:extLst>
              <a:ext uri="{FF2B5EF4-FFF2-40B4-BE49-F238E27FC236}">
                <a16:creationId xmlns:a16="http://schemas.microsoft.com/office/drawing/2014/main" id="{0B499E2F-8C5C-491A-A7C5-FBF4623919FC}"/>
              </a:ext>
            </a:extLst>
          </p:cNvPr>
          <p:cNvSpPr>
            <a:spLocks noChangeArrowheads="1"/>
          </p:cNvSpPr>
          <p:nvPr/>
        </p:nvSpPr>
        <p:spPr bwMode="auto">
          <a:xfrm>
            <a:off x="7070725" y="728663"/>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78" name="Oval 179">
            <a:extLst>
              <a:ext uri="{FF2B5EF4-FFF2-40B4-BE49-F238E27FC236}">
                <a16:creationId xmlns:a16="http://schemas.microsoft.com/office/drawing/2014/main" id="{6858FFD8-B69A-44DD-AC72-E6E999138CBB}"/>
              </a:ext>
            </a:extLst>
          </p:cNvPr>
          <p:cNvSpPr>
            <a:spLocks noChangeArrowheads="1"/>
          </p:cNvSpPr>
          <p:nvPr/>
        </p:nvSpPr>
        <p:spPr bwMode="auto">
          <a:xfrm>
            <a:off x="4287838" y="2846388"/>
            <a:ext cx="368300" cy="27622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79" name="Rectangle 180">
            <a:extLst>
              <a:ext uri="{FF2B5EF4-FFF2-40B4-BE49-F238E27FC236}">
                <a16:creationId xmlns:a16="http://schemas.microsoft.com/office/drawing/2014/main" id="{7C97E85C-93FD-43AD-BDF9-116E4AB04DBE}"/>
              </a:ext>
            </a:extLst>
          </p:cNvPr>
          <p:cNvSpPr>
            <a:spLocks noChangeArrowheads="1"/>
          </p:cNvSpPr>
          <p:nvPr/>
        </p:nvSpPr>
        <p:spPr bwMode="auto">
          <a:xfrm>
            <a:off x="4408488" y="2922588"/>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a:t>
            </a:r>
            <a:endParaRPr lang="sk-SK" altLang="en-US" sz="1800"/>
          </a:p>
        </p:txBody>
      </p:sp>
      <p:sp>
        <p:nvSpPr>
          <p:cNvPr id="75880" name="Rectangle 181">
            <a:extLst>
              <a:ext uri="{FF2B5EF4-FFF2-40B4-BE49-F238E27FC236}">
                <a16:creationId xmlns:a16="http://schemas.microsoft.com/office/drawing/2014/main" id="{64908E37-74DC-4FB9-BFC5-33E496B06A33}"/>
              </a:ext>
            </a:extLst>
          </p:cNvPr>
          <p:cNvSpPr>
            <a:spLocks noChangeArrowheads="1"/>
          </p:cNvSpPr>
          <p:nvPr/>
        </p:nvSpPr>
        <p:spPr bwMode="auto">
          <a:xfrm>
            <a:off x="4511675" y="2922588"/>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81" name="Oval 182">
            <a:extLst>
              <a:ext uri="{FF2B5EF4-FFF2-40B4-BE49-F238E27FC236}">
                <a16:creationId xmlns:a16="http://schemas.microsoft.com/office/drawing/2014/main" id="{8F251D1C-0C07-45BA-8A01-BCB02DE0C18F}"/>
              </a:ext>
            </a:extLst>
          </p:cNvPr>
          <p:cNvSpPr>
            <a:spLocks noChangeArrowheads="1"/>
          </p:cNvSpPr>
          <p:nvPr/>
        </p:nvSpPr>
        <p:spPr bwMode="auto">
          <a:xfrm>
            <a:off x="6299200" y="4035425"/>
            <a:ext cx="368300" cy="27622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82" name="Rectangle 183">
            <a:extLst>
              <a:ext uri="{FF2B5EF4-FFF2-40B4-BE49-F238E27FC236}">
                <a16:creationId xmlns:a16="http://schemas.microsoft.com/office/drawing/2014/main" id="{B4373E25-6375-4446-9787-65DBF972147C}"/>
              </a:ext>
            </a:extLst>
          </p:cNvPr>
          <p:cNvSpPr>
            <a:spLocks noChangeArrowheads="1"/>
          </p:cNvSpPr>
          <p:nvPr/>
        </p:nvSpPr>
        <p:spPr bwMode="auto">
          <a:xfrm>
            <a:off x="6419850" y="4111625"/>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a:t>
            </a:r>
            <a:endParaRPr lang="sk-SK" altLang="en-US" sz="1800"/>
          </a:p>
        </p:txBody>
      </p:sp>
      <p:sp>
        <p:nvSpPr>
          <p:cNvPr id="75883" name="Rectangle 184">
            <a:extLst>
              <a:ext uri="{FF2B5EF4-FFF2-40B4-BE49-F238E27FC236}">
                <a16:creationId xmlns:a16="http://schemas.microsoft.com/office/drawing/2014/main" id="{EF7C606C-51B4-41EE-AB58-2ACEDB2C50A2}"/>
              </a:ext>
            </a:extLst>
          </p:cNvPr>
          <p:cNvSpPr>
            <a:spLocks noChangeArrowheads="1"/>
          </p:cNvSpPr>
          <p:nvPr/>
        </p:nvSpPr>
        <p:spPr bwMode="auto">
          <a:xfrm>
            <a:off x="6523038" y="4111625"/>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84" name="Oval 185">
            <a:extLst>
              <a:ext uri="{FF2B5EF4-FFF2-40B4-BE49-F238E27FC236}">
                <a16:creationId xmlns:a16="http://schemas.microsoft.com/office/drawing/2014/main" id="{E617359E-2A3F-4801-92DA-9E8C809E7551}"/>
              </a:ext>
            </a:extLst>
          </p:cNvPr>
          <p:cNvSpPr>
            <a:spLocks noChangeArrowheads="1"/>
          </p:cNvSpPr>
          <p:nvPr/>
        </p:nvSpPr>
        <p:spPr bwMode="auto">
          <a:xfrm>
            <a:off x="7945438" y="377825"/>
            <a:ext cx="368300" cy="276225"/>
          </a:xfrm>
          <a:prstGeom prst="ellipse">
            <a:avLst/>
          </a:prstGeom>
          <a:solidFill>
            <a:srgbClr val="FFFFFF"/>
          </a:solidFill>
          <a:ln w="9525">
            <a:solidFill>
              <a:srgbClr val="000000"/>
            </a:solidFill>
            <a:round/>
            <a:headEnd/>
            <a:tailEnd/>
          </a:ln>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sk-SK" altLang="en-US" sz="1800"/>
          </a:p>
        </p:txBody>
      </p:sp>
      <p:sp>
        <p:nvSpPr>
          <p:cNvPr id="75885" name="Rectangle 186">
            <a:extLst>
              <a:ext uri="{FF2B5EF4-FFF2-40B4-BE49-F238E27FC236}">
                <a16:creationId xmlns:a16="http://schemas.microsoft.com/office/drawing/2014/main" id="{36752799-BF02-4362-93B0-0FAF8AB464E5}"/>
              </a:ext>
            </a:extLst>
          </p:cNvPr>
          <p:cNvSpPr>
            <a:spLocks noChangeArrowheads="1"/>
          </p:cNvSpPr>
          <p:nvPr/>
        </p:nvSpPr>
        <p:spPr bwMode="auto">
          <a:xfrm>
            <a:off x="8066088" y="454025"/>
            <a:ext cx="101600"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latin typeface="Wingdings" panose="05000000000000000000" pitchFamily="2" charset="2"/>
              </a:rPr>
              <a:t>’</a:t>
            </a:r>
            <a:endParaRPr lang="sk-SK" altLang="en-US" sz="1800"/>
          </a:p>
        </p:txBody>
      </p:sp>
      <p:sp>
        <p:nvSpPr>
          <p:cNvPr id="75886" name="Rectangle 187">
            <a:extLst>
              <a:ext uri="{FF2B5EF4-FFF2-40B4-BE49-F238E27FC236}">
                <a16:creationId xmlns:a16="http://schemas.microsoft.com/office/drawing/2014/main" id="{660EDFED-7A3E-4800-BF8F-56AD574ED123}"/>
              </a:ext>
            </a:extLst>
          </p:cNvPr>
          <p:cNvSpPr>
            <a:spLocks noChangeArrowheads="1"/>
          </p:cNvSpPr>
          <p:nvPr/>
        </p:nvSpPr>
        <p:spPr bwMode="auto">
          <a:xfrm>
            <a:off x="8167688" y="454025"/>
            <a:ext cx="28575"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 </a:t>
            </a:r>
            <a:endParaRPr lang="sk-SK" altLang="en-US" sz="1800"/>
          </a:p>
        </p:txBody>
      </p:sp>
      <p:sp>
        <p:nvSpPr>
          <p:cNvPr id="75887" name="Rectangle 188">
            <a:extLst>
              <a:ext uri="{FF2B5EF4-FFF2-40B4-BE49-F238E27FC236}">
                <a16:creationId xmlns:a16="http://schemas.microsoft.com/office/drawing/2014/main" id="{53755A20-4419-4F1D-8FE3-06809EFD90AD}"/>
              </a:ext>
            </a:extLst>
          </p:cNvPr>
          <p:cNvSpPr>
            <a:spLocks noChangeArrowheads="1"/>
          </p:cNvSpPr>
          <p:nvPr/>
        </p:nvSpPr>
        <p:spPr bwMode="auto">
          <a:xfrm>
            <a:off x="2987675" y="3933825"/>
            <a:ext cx="520700" cy="27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Peňažné</a:t>
            </a:r>
          </a:p>
          <a:p>
            <a:pPr algn="ctr" eaLnBrk="1" hangingPunct="1">
              <a:spcBef>
                <a:spcPct val="0"/>
              </a:spcBef>
              <a:buFontTx/>
              <a:buNone/>
            </a:pPr>
            <a:r>
              <a:rPr lang="sk-SK" altLang="en-US" sz="900">
                <a:solidFill>
                  <a:srgbClr val="000000"/>
                </a:solidFill>
              </a:rPr>
              <a:t>prostriedky</a:t>
            </a:r>
            <a:endParaRPr lang="sk-SK" altLang="en-US" sz="1800"/>
          </a:p>
        </p:txBody>
      </p:sp>
      <p:sp>
        <p:nvSpPr>
          <p:cNvPr id="75888" name="Rectangle 189">
            <a:extLst>
              <a:ext uri="{FF2B5EF4-FFF2-40B4-BE49-F238E27FC236}">
                <a16:creationId xmlns:a16="http://schemas.microsoft.com/office/drawing/2014/main" id="{CEB3E8E9-710E-4CC2-9EF2-6B72F9402CF0}"/>
              </a:ext>
            </a:extLst>
          </p:cNvPr>
          <p:cNvSpPr>
            <a:spLocks noChangeArrowheads="1"/>
          </p:cNvSpPr>
          <p:nvPr/>
        </p:nvSpPr>
        <p:spPr bwMode="auto">
          <a:xfrm>
            <a:off x="3059113" y="3213100"/>
            <a:ext cx="554037" cy="13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sk-SK" altLang="en-US" sz="900">
                <a:solidFill>
                  <a:srgbClr val="000000"/>
                </a:solidFill>
              </a:rPr>
              <a:t>Pohľadávky</a:t>
            </a:r>
            <a:endParaRPr lang="sk-SK" altLang="en-US" sz="1800"/>
          </a:p>
        </p:txBody>
      </p:sp>
      <p:sp>
        <p:nvSpPr>
          <p:cNvPr id="75889" name="Rectangle 191">
            <a:extLst>
              <a:ext uri="{FF2B5EF4-FFF2-40B4-BE49-F238E27FC236}">
                <a16:creationId xmlns:a16="http://schemas.microsoft.com/office/drawing/2014/main" id="{FE2D5493-F897-4CA8-A92A-A3756C5941A7}"/>
              </a:ext>
            </a:extLst>
          </p:cNvPr>
          <p:cNvSpPr>
            <a:spLocks noChangeArrowheads="1"/>
          </p:cNvSpPr>
          <p:nvPr/>
        </p:nvSpPr>
        <p:spPr bwMode="auto">
          <a:xfrm>
            <a:off x="3348038" y="2371725"/>
            <a:ext cx="633412"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Záväzky </a:t>
            </a:r>
          </a:p>
          <a:p>
            <a:pPr algn="ctr" eaLnBrk="1" hangingPunct="1">
              <a:spcBef>
                <a:spcPct val="0"/>
              </a:spcBef>
              <a:buFontTx/>
              <a:buNone/>
            </a:pPr>
            <a:r>
              <a:rPr lang="sk-SK" altLang="en-US" sz="900">
                <a:solidFill>
                  <a:srgbClr val="000000"/>
                </a:solidFill>
              </a:rPr>
              <a:t>voči</a:t>
            </a:r>
          </a:p>
          <a:p>
            <a:pPr algn="ctr" eaLnBrk="1" hangingPunct="1">
              <a:spcBef>
                <a:spcPct val="0"/>
              </a:spcBef>
              <a:buFontTx/>
              <a:buNone/>
            </a:pPr>
            <a:r>
              <a:rPr lang="sk-SK" altLang="en-US" sz="900">
                <a:solidFill>
                  <a:srgbClr val="000000"/>
                </a:solidFill>
              </a:rPr>
              <a:t>dodávateľom </a:t>
            </a:r>
            <a:endParaRPr lang="sk-SK" altLang="en-US" sz="1800"/>
          </a:p>
        </p:txBody>
      </p:sp>
      <p:sp>
        <p:nvSpPr>
          <p:cNvPr id="75890" name="Rectangle 192">
            <a:extLst>
              <a:ext uri="{FF2B5EF4-FFF2-40B4-BE49-F238E27FC236}">
                <a16:creationId xmlns:a16="http://schemas.microsoft.com/office/drawing/2014/main" id="{D28E833A-5FDE-4EB0-B063-B84DAD2DAB0C}"/>
              </a:ext>
            </a:extLst>
          </p:cNvPr>
          <p:cNvSpPr>
            <a:spLocks noChangeArrowheads="1"/>
          </p:cNvSpPr>
          <p:nvPr/>
        </p:nvSpPr>
        <p:spPr bwMode="auto">
          <a:xfrm>
            <a:off x="4356100" y="1962150"/>
            <a:ext cx="685800" cy="819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Finančné toky</a:t>
            </a:r>
          </a:p>
          <a:p>
            <a:pPr algn="ctr" eaLnBrk="1" hangingPunct="1">
              <a:spcBef>
                <a:spcPct val="0"/>
              </a:spcBef>
              <a:buFontTx/>
              <a:buNone/>
            </a:pPr>
            <a:r>
              <a:rPr lang="sk-SK" altLang="en-US" sz="900">
                <a:solidFill>
                  <a:srgbClr val="000000"/>
                </a:solidFill>
              </a:rPr>
              <a:t>z investičných </a:t>
            </a:r>
          </a:p>
          <a:p>
            <a:pPr algn="ctr" eaLnBrk="1" hangingPunct="1">
              <a:spcBef>
                <a:spcPct val="0"/>
              </a:spcBef>
              <a:buFontTx/>
              <a:buNone/>
            </a:pPr>
            <a:r>
              <a:rPr lang="sk-SK" altLang="en-US" sz="900">
                <a:solidFill>
                  <a:srgbClr val="000000"/>
                </a:solidFill>
              </a:rPr>
              <a:t>a finančných </a:t>
            </a:r>
          </a:p>
          <a:p>
            <a:pPr algn="ctr" eaLnBrk="1" hangingPunct="1">
              <a:spcBef>
                <a:spcPct val="0"/>
              </a:spcBef>
              <a:buFontTx/>
              <a:buNone/>
            </a:pPr>
            <a:r>
              <a:rPr lang="sk-SK" altLang="en-US" sz="900">
                <a:solidFill>
                  <a:srgbClr val="000000"/>
                </a:solidFill>
              </a:rPr>
              <a:t>činností</a:t>
            </a:r>
          </a:p>
          <a:p>
            <a:pPr algn="ctr" eaLnBrk="1" hangingPunct="1">
              <a:spcBef>
                <a:spcPct val="0"/>
              </a:spcBef>
              <a:buFontTx/>
              <a:buNone/>
            </a:pPr>
            <a:r>
              <a:rPr lang="sk-SK" altLang="en-US" sz="900">
                <a:solidFill>
                  <a:srgbClr val="000000"/>
                </a:solidFill>
              </a:rPr>
              <a:t>(vrátenie </a:t>
            </a:r>
          </a:p>
          <a:p>
            <a:pPr algn="ctr" eaLnBrk="1" hangingPunct="1">
              <a:spcBef>
                <a:spcPct val="0"/>
              </a:spcBef>
              <a:buFontTx/>
              <a:buNone/>
            </a:pPr>
            <a:r>
              <a:rPr lang="sk-SK" altLang="en-US" sz="900">
                <a:solidFill>
                  <a:srgbClr val="000000"/>
                </a:solidFill>
              </a:rPr>
              <a:t>dlhu ...) </a:t>
            </a:r>
            <a:endParaRPr lang="sk-SK" altLang="en-US" sz="1800"/>
          </a:p>
        </p:txBody>
      </p:sp>
      <p:sp>
        <p:nvSpPr>
          <p:cNvPr id="75891" name="Rectangle 193">
            <a:extLst>
              <a:ext uri="{FF2B5EF4-FFF2-40B4-BE49-F238E27FC236}">
                <a16:creationId xmlns:a16="http://schemas.microsoft.com/office/drawing/2014/main" id="{6EEB9010-A87D-47B4-933F-35C8E37AB7D6}"/>
              </a:ext>
            </a:extLst>
          </p:cNvPr>
          <p:cNvSpPr>
            <a:spLocks noChangeArrowheads="1"/>
          </p:cNvSpPr>
          <p:nvPr/>
        </p:nvSpPr>
        <p:spPr bwMode="auto">
          <a:xfrm>
            <a:off x="6262688" y="4538663"/>
            <a:ext cx="68580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Finančné toky</a:t>
            </a:r>
          </a:p>
          <a:p>
            <a:pPr algn="ctr" eaLnBrk="1" hangingPunct="1">
              <a:spcBef>
                <a:spcPct val="0"/>
              </a:spcBef>
              <a:buFontTx/>
              <a:buNone/>
            </a:pPr>
            <a:r>
              <a:rPr lang="sk-SK" altLang="en-US" sz="900">
                <a:solidFill>
                  <a:srgbClr val="000000"/>
                </a:solidFill>
              </a:rPr>
              <a:t>z investičných </a:t>
            </a:r>
          </a:p>
          <a:p>
            <a:pPr algn="ctr" eaLnBrk="1" hangingPunct="1">
              <a:spcBef>
                <a:spcPct val="0"/>
              </a:spcBef>
              <a:buFontTx/>
              <a:buNone/>
            </a:pPr>
            <a:r>
              <a:rPr lang="sk-SK" altLang="en-US" sz="900">
                <a:solidFill>
                  <a:srgbClr val="000000"/>
                </a:solidFill>
              </a:rPr>
              <a:t>a finančných </a:t>
            </a:r>
          </a:p>
          <a:p>
            <a:pPr algn="ctr" eaLnBrk="1" hangingPunct="1">
              <a:spcBef>
                <a:spcPct val="0"/>
              </a:spcBef>
              <a:buFontTx/>
              <a:buNone/>
            </a:pPr>
            <a:r>
              <a:rPr lang="sk-SK" altLang="en-US" sz="900">
                <a:solidFill>
                  <a:srgbClr val="000000"/>
                </a:solidFill>
              </a:rPr>
              <a:t>činností </a:t>
            </a:r>
            <a:endParaRPr lang="sk-SK" altLang="en-US" sz="1800"/>
          </a:p>
        </p:txBody>
      </p:sp>
      <p:sp>
        <p:nvSpPr>
          <p:cNvPr id="75892" name="Rectangle 194">
            <a:extLst>
              <a:ext uri="{FF2B5EF4-FFF2-40B4-BE49-F238E27FC236}">
                <a16:creationId xmlns:a16="http://schemas.microsoft.com/office/drawing/2014/main" id="{38BF1657-EA59-47C2-9B4C-BD37308A5B16}"/>
              </a:ext>
            </a:extLst>
          </p:cNvPr>
          <p:cNvSpPr>
            <a:spLocks noChangeArrowheads="1"/>
          </p:cNvSpPr>
          <p:nvPr/>
        </p:nvSpPr>
        <p:spPr bwMode="auto">
          <a:xfrm>
            <a:off x="6084888" y="3141663"/>
            <a:ext cx="5143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Výnosy</a:t>
            </a:r>
          </a:p>
          <a:p>
            <a:pPr algn="ctr" eaLnBrk="1" hangingPunct="1">
              <a:spcBef>
                <a:spcPct val="0"/>
              </a:spcBef>
              <a:buFontTx/>
              <a:buNone/>
            </a:pPr>
            <a:r>
              <a:rPr lang="sk-SK" altLang="en-US" sz="900">
                <a:solidFill>
                  <a:srgbClr val="000000"/>
                </a:solidFill>
              </a:rPr>
              <a:t>inkasované</a:t>
            </a:r>
          </a:p>
          <a:p>
            <a:pPr algn="ctr" eaLnBrk="1" hangingPunct="1">
              <a:spcBef>
                <a:spcPct val="0"/>
              </a:spcBef>
              <a:buFontTx/>
              <a:buNone/>
            </a:pPr>
            <a:r>
              <a:rPr lang="sk-SK" altLang="en-US" sz="900">
                <a:solidFill>
                  <a:srgbClr val="000000"/>
                </a:solidFill>
              </a:rPr>
              <a:t>počas roka</a:t>
            </a:r>
            <a:endParaRPr lang="sk-SK" altLang="en-US" sz="1800"/>
          </a:p>
        </p:txBody>
      </p:sp>
      <p:sp>
        <p:nvSpPr>
          <p:cNvPr id="75893" name="Rectangle 195">
            <a:extLst>
              <a:ext uri="{FF2B5EF4-FFF2-40B4-BE49-F238E27FC236}">
                <a16:creationId xmlns:a16="http://schemas.microsoft.com/office/drawing/2014/main" id="{2282E4C7-6CDD-4A23-9462-43EFA8956CB7}"/>
              </a:ext>
            </a:extLst>
          </p:cNvPr>
          <p:cNvSpPr>
            <a:spLocks noChangeArrowheads="1"/>
          </p:cNvSpPr>
          <p:nvPr/>
        </p:nvSpPr>
        <p:spPr bwMode="auto">
          <a:xfrm>
            <a:off x="6221413" y="1484313"/>
            <a:ext cx="6731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Výnosy</a:t>
            </a:r>
          </a:p>
          <a:p>
            <a:pPr algn="ctr" eaLnBrk="1" hangingPunct="1">
              <a:spcBef>
                <a:spcPct val="0"/>
              </a:spcBef>
              <a:buFontTx/>
              <a:buNone/>
            </a:pPr>
            <a:r>
              <a:rPr lang="sk-SK" altLang="en-US" sz="900">
                <a:solidFill>
                  <a:srgbClr val="000000"/>
                </a:solidFill>
              </a:rPr>
              <a:t>nezinkasované</a:t>
            </a:r>
          </a:p>
          <a:p>
            <a:pPr algn="ctr" eaLnBrk="1" hangingPunct="1">
              <a:spcBef>
                <a:spcPct val="0"/>
              </a:spcBef>
              <a:buFontTx/>
              <a:buNone/>
            </a:pPr>
            <a:r>
              <a:rPr lang="sk-SK" altLang="en-US" sz="900">
                <a:solidFill>
                  <a:srgbClr val="000000"/>
                </a:solidFill>
              </a:rPr>
              <a:t>počas roka</a:t>
            </a:r>
            <a:endParaRPr lang="sk-SK" altLang="en-US" sz="1800"/>
          </a:p>
        </p:txBody>
      </p:sp>
      <p:sp>
        <p:nvSpPr>
          <p:cNvPr id="75894" name="Rectangle 196">
            <a:extLst>
              <a:ext uri="{FF2B5EF4-FFF2-40B4-BE49-F238E27FC236}">
                <a16:creationId xmlns:a16="http://schemas.microsoft.com/office/drawing/2014/main" id="{04F34F6E-7216-40B0-9613-CD1CFA403B2D}"/>
              </a:ext>
            </a:extLst>
          </p:cNvPr>
          <p:cNvSpPr>
            <a:spLocks noChangeArrowheads="1"/>
          </p:cNvSpPr>
          <p:nvPr/>
        </p:nvSpPr>
        <p:spPr bwMode="auto">
          <a:xfrm>
            <a:off x="7362825" y="908050"/>
            <a:ext cx="5270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sz="900">
                <a:solidFill>
                  <a:srgbClr val="000000"/>
                </a:solidFill>
              </a:rPr>
              <a:t>Náklady </a:t>
            </a:r>
          </a:p>
          <a:p>
            <a:pPr algn="ctr" eaLnBrk="1" hangingPunct="1">
              <a:spcBef>
                <a:spcPct val="0"/>
              </a:spcBef>
              <a:buFontTx/>
              <a:buNone/>
            </a:pPr>
            <a:r>
              <a:rPr lang="sk-SK" altLang="en-US" sz="900">
                <a:solidFill>
                  <a:srgbClr val="000000"/>
                </a:solidFill>
              </a:rPr>
              <a:t>neuhradené</a:t>
            </a:r>
          </a:p>
          <a:p>
            <a:pPr algn="ctr" eaLnBrk="1" hangingPunct="1">
              <a:spcBef>
                <a:spcPct val="0"/>
              </a:spcBef>
              <a:buFontTx/>
              <a:buNone/>
            </a:pPr>
            <a:r>
              <a:rPr lang="sk-SK" altLang="en-US" sz="900">
                <a:solidFill>
                  <a:srgbClr val="000000"/>
                </a:solidFill>
              </a:rPr>
              <a:t>počas roka</a:t>
            </a:r>
            <a:endParaRPr lang="sk-SK" altLang="en-US" sz="18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Zástupný symbol päty 4">
            <a:extLst>
              <a:ext uri="{FF2B5EF4-FFF2-40B4-BE49-F238E27FC236}">
                <a16:creationId xmlns:a16="http://schemas.microsoft.com/office/drawing/2014/main" id="{C1C94F88-D074-47F1-8F1A-8FED324EFFC1}"/>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77827" name="Zástupný symbol čísla snímky 5">
            <a:extLst>
              <a:ext uri="{FF2B5EF4-FFF2-40B4-BE49-F238E27FC236}">
                <a16:creationId xmlns:a16="http://schemas.microsoft.com/office/drawing/2014/main" id="{1AAC25A8-E9DA-4BF8-83E6-E15C2521C2A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1ADD7F2C-6888-4769-8578-683EDD897029}" type="slidenum">
              <a:rPr lang="sk-SK" altLang="en-US" sz="1400" smtClean="0"/>
              <a:pPr>
                <a:spcBef>
                  <a:spcPct val="0"/>
                </a:spcBef>
                <a:buFontTx/>
                <a:buNone/>
              </a:pPr>
              <a:t>37</a:t>
            </a:fld>
            <a:endParaRPr lang="sk-SK" altLang="en-US" sz="1400"/>
          </a:p>
        </p:txBody>
      </p:sp>
      <p:sp>
        <p:nvSpPr>
          <p:cNvPr id="77828" name="Rectangle 2">
            <a:extLst>
              <a:ext uri="{FF2B5EF4-FFF2-40B4-BE49-F238E27FC236}">
                <a16:creationId xmlns:a16="http://schemas.microsoft.com/office/drawing/2014/main" id="{DE0BA844-DEE1-4371-9281-9E4D86B85F4A}"/>
              </a:ext>
            </a:extLst>
          </p:cNvPr>
          <p:cNvSpPr>
            <a:spLocks noGrp="1" noChangeArrowheads="1"/>
          </p:cNvSpPr>
          <p:nvPr>
            <p:ph type="title"/>
          </p:nvPr>
        </p:nvSpPr>
        <p:spPr/>
        <p:txBody>
          <a:bodyPr/>
          <a:lstStyle/>
          <a:p>
            <a:pPr eaLnBrk="1" hangingPunct="1"/>
            <a:r>
              <a:rPr lang="sk-SK" altLang="en-US" sz="3200" b="1">
                <a:solidFill>
                  <a:srgbClr val="3D1FD3"/>
                </a:solidFill>
              </a:rPr>
              <a:t>Výročná správa</a:t>
            </a:r>
            <a:endParaRPr lang="en-US" altLang="en-US" sz="3200">
              <a:solidFill>
                <a:srgbClr val="3D1FD3"/>
              </a:solidFill>
            </a:endParaRPr>
          </a:p>
        </p:txBody>
      </p:sp>
      <p:sp>
        <p:nvSpPr>
          <p:cNvPr id="77829" name="Rectangle 3">
            <a:extLst>
              <a:ext uri="{FF2B5EF4-FFF2-40B4-BE49-F238E27FC236}">
                <a16:creationId xmlns:a16="http://schemas.microsoft.com/office/drawing/2014/main" id="{E6B7CC1D-E2F5-447D-B0D5-28217C5DE0F3}"/>
              </a:ext>
            </a:extLst>
          </p:cNvPr>
          <p:cNvSpPr>
            <a:spLocks noGrp="1" noChangeArrowheads="1"/>
          </p:cNvSpPr>
          <p:nvPr>
            <p:ph type="body" idx="1"/>
          </p:nvPr>
        </p:nvSpPr>
        <p:spPr/>
        <p:txBody>
          <a:bodyPr/>
          <a:lstStyle/>
          <a:p>
            <a:pPr eaLnBrk="1" hangingPunct="1"/>
            <a:r>
              <a:rPr lang="sk-SK" altLang="en-US" sz="2400"/>
              <a:t>Výročná správa je dokument, ktorý každý rok publikujú spoločnosti obchodované na burze (ale aj niektoré neobchodované veľké spoločnosti)</a:t>
            </a:r>
          </a:p>
          <a:p>
            <a:pPr eaLnBrk="1" hangingPunct="1"/>
            <a:r>
              <a:rPr lang="sk-SK" altLang="en-US" sz="2400"/>
              <a:t>Výročná správa nie je štandardizovaný dokument, a preto sa jeho obsah, poradie uvádzaných informácií a terminológia môže v rôznych krajinách líšiť</a:t>
            </a:r>
          </a:p>
          <a:p>
            <a:pPr eaLnBrk="1" hangingPunct="1"/>
            <a:r>
              <a:rPr lang="sk-SK" altLang="en-US" sz="2400"/>
              <a:t>V tabuľke 3.11 sú príklady položiek výročnej správy</a:t>
            </a:r>
            <a:endParaRPr lang="en-US" altLang="en-US" sz="24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Zástupný symbol päty 3">
            <a:extLst>
              <a:ext uri="{FF2B5EF4-FFF2-40B4-BE49-F238E27FC236}">
                <a16:creationId xmlns:a16="http://schemas.microsoft.com/office/drawing/2014/main" id="{2AE51FDB-1657-4104-94BB-837C5B75694A}"/>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79875" name="Zástupný symbol čísla snímky 4">
            <a:extLst>
              <a:ext uri="{FF2B5EF4-FFF2-40B4-BE49-F238E27FC236}">
                <a16:creationId xmlns:a16="http://schemas.microsoft.com/office/drawing/2014/main" id="{0E8BA36C-5DDF-48CE-A752-9489D7C1990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55F6208C-05F2-446C-BA23-A4E8EEC19114}" type="slidenum">
              <a:rPr lang="sk-SK" altLang="en-US" sz="1400" smtClean="0"/>
              <a:pPr>
                <a:spcBef>
                  <a:spcPct val="0"/>
                </a:spcBef>
                <a:buFontTx/>
                <a:buNone/>
              </a:pPr>
              <a:t>38</a:t>
            </a:fld>
            <a:endParaRPr lang="sk-SK" altLang="en-US" sz="1400"/>
          </a:p>
        </p:txBody>
      </p:sp>
      <p:sp>
        <p:nvSpPr>
          <p:cNvPr id="79876" name="Rectangle 2">
            <a:extLst>
              <a:ext uri="{FF2B5EF4-FFF2-40B4-BE49-F238E27FC236}">
                <a16:creationId xmlns:a16="http://schemas.microsoft.com/office/drawing/2014/main" id="{B3773E96-8980-4DE5-8720-BA41D0D2BBA7}"/>
              </a:ext>
            </a:extLst>
          </p:cNvPr>
          <p:cNvSpPr>
            <a:spLocks noGrp="1" noChangeArrowheads="1"/>
          </p:cNvSpPr>
          <p:nvPr>
            <p:ph type="title"/>
          </p:nvPr>
        </p:nvSpPr>
        <p:spPr/>
        <p:txBody>
          <a:bodyPr/>
          <a:lstStyle/>
          <a:p>
            <a:pPr eaLnBrk="1" hangingPunct="1"/>
            <a:r>
              <a:rPr lang="en-GB" altLang="en-US" sz="3200" b="1">
                <a:solidFill>
                  <a:srgbClr val="3D1FD3"/>
                </a:solidFill>
              </a:rPr>
              <a:t>Tab</a:t>
            </a:r>
            <a:r>
              <a:rPr lang="sk-SK" altLang="en-US" sz="3200" b="1">
                <a:solidFill>
                  <a:srgbClr val="3D1FD3"/>
                </a:solidFill>
              </a:rPr>
              <a:t>.</a:t>
            </a:r>
            <a:r>
              <a:rPr lang="en-GB" altLang="en-US" sz="3200" b="1">
                <a:solidFill>
                  <a:srgbClr val="3D1FD3"/>
                </a:solidFill>
              </a:rPr>
              <a:t> 3.11</a:t>
            </a:r>
            <a:r>
              <a:rPr lang="en-GB" altLang="en-US" sz="3200">
                <a:solidFill>
                  <a:srgbClr val="3D1FD3"/>
                </a:solidFill>
              </a:rPr>
              <a:t> </a:t>
            </a:r>
            <a:r>
              <a:rPr lang="sk-SK" altLang="en-US" sz="3200">
                <a:solidFill>
                  <a:srgbClr val="3D1FD3"/>
                </a:solidFill>
              </a:rPr>
              <a:t>Súčasti výročnej správy spoločnosti</a:t>
            </a:r>
            <a:endParaRPr lang="en-US" altLang="en-US" sz="3200">
              <a:solidFill>
                <a:srgbClr val="3D1FD3"/>
              </a:solidFill>
            </a:endParaRPr>
          </a:p>
        </p:txBody>
      </p:sp>
      <p:graphicFrame>
        <p:nvGraphicFramePr>
          <p:cNvPr id="79877" name="Object 3">
            <a:extLst>
              <a:ext uri="{FF2B5EF4-FFF2-40B4-BE49-F238E27FC236}">
                <a16:creationId xmlns:a16="http://schemas.microsoft.com/office/drawing/2014/main" id="{FBD5EC58-5F2F-4BAF-977A-2A153CD5ADD2}"/>
              </a:ext>
            </a:extLst>
          </p:cNvPr>
          <p:cNvGraphicFramePr>
            <a:graphicFrameLocks noChangeAspect="1"/>
          </p:cNvGraphicFramePr>
          <p:nvPr/>
        </p:nvGraphicFramePr>
        <p:xfrm>
          <a:off x="393700" y="1339850"/>
          <a:ext cx="8205788" cy="4903788"/>
        </p:xfrm>
        <a:graphic>
          <a:graphicData uri="http://schemas.openxmlformats.org/presentationml/2006/ole">
            <mc:AlternateContent xmlns:mc="http://schemas.openxmlformats.org/markup-compatibility/2006">
              <mc:Choice xmlns:v="urn:schemas-microsoft-com:vml" Requires="v">
                <p:oleObj name="Dokument" r:id="rId3" imgW="6085363" imgH="3644492" progId="Word.Document.8">
                  <p:embed/>
                </p:oleObj>
              </mc:Choice>
              <mc:Fallback>
                <p:oleObj name="Dokument" r:id="rId3" imgW="6085363" imgH="3644492"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700" y="1339850"/>
                        <a:ext cx="8205788" cy="4903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Zástupný symbol päty 2">
            <a:extLst>
              <a:ext uri="{FF2B5EF4-FFF2-40B4-BE49-F238E27FC236}">
                <a16:creationId xmlns:a16="http://schemas.microsoft.com/office/drawing/2014/main" id="{01E0352B-89D5-4E79-8014-A99C20210E82}"/>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81923" name="Zástupný symbol čísla snímky 3">
            <a:extLst>
              <a:ext uri="{FF2B5EF4-FFF2-40B4-BE49-F238E27FC236}">
                <a16:creationId xmlns:a16="http://schemas.microsoft.com/office/drawing/2014/main" id="{4F11D9B4-2CE9-4CFA-964E-7ABBC0C9577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F81948FF-D179-490B-B4AE-C89AE8E67D2A}" type="slidenum">
              <a:rPr lang="sk-SK" altLang="en-US" sz="1400" smtClean="0"/>
              <a:pPr>
                <a:spcBef>
                  <a:spcPct val="0"/>
                </a:spcBef>
                <a:buFontTx/>
                <a:buNone/>
              </a:pPr>
              <a:t>39</a:t>
            </a:fld>
            <a:endParaRPr lang="sk-SK" altLang="en-US" sz="1400"/>
          </a:p>
        </p:txBody>
      </p:sp>
      <p:pic>
        <p:nvPicPr>
          <p:cNvPr id="81924" name="Picture 4" descr="Wipro_AR_2006_07_Part_1_Page_02">
            <a:extLst>
              <a:ext uri="{FF2B5EF4-FFF2-40B4-BE49-F238E27FC236}">
                <a16:creationId xmlns:a16="http://schemas.microsoft.com/office/drawing/2014/main" id="{164105C6-9808-45CB-B7F7-6C58C94A9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9475" y="115888"/>
            <a:ext cx="5260975" cy="659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25" name="Rectangle 6">
            <a:extLst>
              <a:ext uri="{FF2B5EF4-FFF2-40B4-BE49-F238E27FC236}">
                <a16:creationId xmlns:a16="http://schemas.microsoft.com/office/drawing/2014/main" id="{B522E349-CFD9-47F5-94FA-6030FE7650B1}"/>
              </a:ext>
            </a:extLst>
          </p:cNvPr>
          <p:cNvSpPr>
            <a:spLocks noChangeArrowheads="1"/>
          </p:cNvSpPr>
          <p:nvPr/>
        </p:nvSpPr>
        <p:spPr bwMode="auto">
          <a:xfrm>
            <a:off x="250825" y="981075"/>
            <a:ext cx="3457575" cy="266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sk-SK" altLang="en-US">
                <a:solidFill>
                  <a:srgbClr val="3D1FD3"/>
                </a:solidFill>
              </a:rPr>
              <a:t>Úvodná deklarácia o firemných hodnotách vo výročnej správe spoločnosti</a:t>
            </a:r>
            <a:br>
              <a:rPr lang="sk-SK" altLang="en-US">
                <a:solidFill>
                  <a:srgbClr val="3D1FD3"/>
                </a:solidFill>
              </a:rPr>
            </a:br>
            <a:r>
              <a:rPr lang="sk-SK" altLang="en-US">
                <a:solidFill>
                  <a:srgbClr val="3D1FD3"/>
                </a:solidFill>
              </a:rPr>
              <a:t>Wipro</a:t>
            </a:r>
            <a:endParaRPr lang="en-US" altLang="en-US">
              <a:solidFill>
                <a:srgbClr val="3D1FD3"/>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Zástupný symbol päty 2">
            <a:extLst>
              <a:ext uri="{FF2B5EF4-FFF2-40B4-BE49-F238E27FC236}">
                <a16:creationId xmlns:a16="http://schemas.microsoft.com/office/drawing/2014/main" id="{4A6A6C2A-FF83-43D9-901D-0CBC894DB02B}"/>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83971" name="Zástupný symbol čísla snímky 3">
            <a:extLst>
              <a:ext uri="{FF2B5EF4-FFF2-40B4-BE49-F238E27FC236}">
                <a16:creationId xmlns:a16="http://schemas.microsoft.com/office/drawing/2014/main" id="{C98B337C-47D1-4E7D-854B-9A64C95F353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B8E7C4B1-7CEE-4B9F-9FE6-2DCF6DFE6FC3}" type="slidenum">
              <a:rPr lang="sk-SK" altLang="en-US" sz="1400" smtClean="0"/>
              <a:pPr>
                <a:spcBef>
                  <a:spcPct val="0"/>
                </a:spcBef>
                <a:buFontTx/>
                <a:buNone/>
              </a:pPr>
              <a:t>40</a:t>
            </a:fld>
            <a:endParaRPr lang="sk-SK" altLang="en-US" sz="1400"/>
          </a:p>
        </p:txBody>
      </p:sp>
      <p:pic>
        <p:nvPicPr>
          <p:cNvPr id="83972" name="Picture 4" descr="Wipro_AR_2006_07_Part_1_Page_04">
            <a:extLst>
              <a:ext uri="{FF2B5EF4-FFF2-40B4-BE49-F238E27FC236}">
                <a16:creationId xmlns:a16="http://schemas.microsoft.com/office/drawing/2014/main" id="{7323BBBD-BE95-4385-85BA-E7A5000C25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33375"/>
            <a:ext cx="4519613" cy="588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3" name="Picture 5" descr="Wipro_AR_2006_07_Part_1_Page_08">
            <a:extLst>
              <a:ext uri="{FF2B5EF4-FFF2-40B4-BE49-F238E27FC236}">
                <a16:creationId xmlns:a16="http://schemas.microsoft.com/office/drawing/2014/main" id="{7137114C-7E63-4CB3-B6C1-B4BE9FFE8A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7538" y="476250"/>
            <a:ext cx="4519612"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Zástupný symbol päty 3">
            <a:extLst>
              <a:ext uri="{FF2B5EF4-FFF2-40B4-BE49-F238E27FC236}">
                <a16:creationId xmlns:a16="http://schemas.microsoft.com/office/drawing/2014/main" id="{0DD6526D-BBD9-4072-94AB-072F4F3538C5}"/>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86019" name="Zástupný symbol čísla snímky 4">
            <a:extLst>
              <a:ext uri="{FF2B5EF4-FFF2-40B4-BE49-F238E27FC236}">
                <a16:creationId xmlns:a16="http://schemas.microsoft.com/office/drawing/2014/main" id="{FB4ECC78-FB95-4FCE-BAB7-CFB1498CD03F}"/>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ED8F85EA-E220-47F6-A497-F66671EA2B03}" type="slidenum">
              <a:rPr lang="sk-SK" altLang="en-US" sz="1400" smtClean="0"/>
              <a:pPr>
                <a:spcBef>
                  <a:spcPct val="0"/>
                </a:spcBef>
                <a:buFontTx/>
                <a:buNone/>
              </a:pPr>
              <a:t>41</a:t>
            </a:fld>
            <a:endParaRPr lang="sk-SK" altLang="en-US" sz="1400"/>
          </a:p>
        </p:txBody>
      </p:sp>
      <p:sp>
        <p:nvSpPr>
          <p:cNvPr id="86020" name="Rectangle 2">
            <a:extLst>
              <a:ext uri="{FF2B5EF4-FFF2-40B4-BE49-F238E27FC236}">
                <a16:creationId xmlns:a16="http://schemas.microsoft.com/office/drawing/2014/main" id="{85B9D8C3-E65F-4C06-B430-AD1B166CC1A5}"/>
              </a:ext>
            </a:extLst>
          </p:cNvPr>
          <p:cNvSpPr>
            <a:spLocks noGrp="1" noChangeArrowheads="1"/>
          </p:cNvSpPr>
          <p:nvPr>
            <p:ph type="title"/>
          </p:nvPr>
        </p:nvSpPr>
        <p:spPr>
          <a:xfrm>
            <a:off x="468313" y="188913"/>
            <a:ext cx="8229600" cy="576262"/>
          </a:xfrm>
        </p:spPr>
        <p:txBody>
          <a:bodyPr/>
          <a:lstStyle/>
          <a:p>
            <a:pPr eaLnBrk="1" hangingPunct="1"/>
            <a:r>
              <a:rPr lang="en-GB" altLang="en-US" sz="2800" b="1">
                <a:solidFill>
                  <a:srgbClr val="3D1FD3"/>
                </a:solidFill>
              </a:rPr>
              <a:t>Tab</a:t>
            </a:r>
            <a:r>
              <a:rPr lang="sk-SK" altLang="en-US" sz="2800" b="1">
                <a:solidFill>
                  <a:srgbClr val="3D1FD3"/>
                </a:solidFill>
              </a:rPr>
              <a:t>.</a:t>
            </a:r>
            <a:r>
              <a:rPr lang="en-GB" altLang="en-US" sz="2800" b="1">
                <a:solidFill>
                  <a:srgbClr val="3D1FD3"/>
                </a:solidFill>
              </a:rPr>
              <a:t> 3.23</a:t>
            </a:r>
            <a:r>
              <a:rPr lang="en-GB" altLang="en-US" sz="2800">
                <a:solidFill>
                  <a:srgbClr val="3D1FD3"/>
                </a:solidFill>
              </a:rPr>
              <a:t> </a:t>
            </a:r>
            <a:r>
              <a:rPr lang="sk-SK" altLang="en-US" sz="2800">
                <a:solidFill>
                  <a:srgbClr val="3D1FD3"/>
                </a:solidFill>
              </a:rPr>
              <a:t>Rozdiely v účtovníckej terminológii</a:t>
            </a:r>
            <a:endParaRPr lang="en-US" altLang="en-US" sz="2800">
              <a:solidFill>
                <a:srgbClr val="3D1FD3"/>
              </a:solidFill>
            </a:endParaRPr>
          </a:p>
        </p:txBody>
      </p:sp>
      <p:graphicFrame>
        <p:nvGraphicFramePr>
          <p:cNvPr id="86021" name="Object 3">
            <a:extLst>
              <a:ext uri="{FF2B5EF4-FFF2-40B4-BE49-F238E27FC236}">
                <a16:creationId xmlns:a16="http://schemas.microsoft.com/office/drawing/2014/main" id="{3FEEFC52-B2E4-4555-AC42-5F6CF15F9208}"/>
              </a:ext>
            </a:extLst>
          </p:cNvPr>
          <p:cNvGraphicFramePr>
            <a:graphicFrameLocks noChangeAspect="1"/>
          </p:cNvGraphicFramePr>
          <p:nvPr/>
        </p:nvGraphicFramePr>
        <p:xfrm>
          <a:off x="757238" y="765175"/>
          <a:ext cx="8331200" cy="5611813"/>
        </p:xfrm>
        <a:graphic>
          <a:graphicData uri="http://schemas.openxmlformats.org/presentationml/2006/ole">
            <mc:AlternateContent xmlns:mc="http://schemas.openxmlformats.org/markup-compatibility/2006">
              <mc:Choice xmlns:v="urn:schemas-microsoft-com:vml" Requires="v">
                <p:oleObj name="Dokument" r:id="rId3" imgW="6028138" imgH="4068949" progId="Word.Document.8">
                  <p:embed/>
                </p:oleObj>
              </mc:Choice>
              <mc:Fallback>
                <p:oleObj name="Dokument" r:id="rId3" imgW="6028138" imgH="4068949"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7238" y="765175"/>
                        <a:ext cx="8331200" cy="561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Zástupný symbol päty 3">
            <a:extLst>
              <a:ext uri="{FF2B5EF4-FFF2-40B4-BE49-F238E27FC236}">
                <a16:creationId xmlns:a16="http://schemas.microsoft.com/office/drawing/2014/main" id="{524A45AB-7918-410B-9AAF-8F55079203EF}"/>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88067" name="Zástupný symbol čísla snímky 4">
            <a:extLst>
              <a:ext uri="{FF2B5EF4-FFF2-40B4-BE49-F238E27FC236}">
                <a16:creationId xmlns:a16="http://schemas.microsoft.com/office/drawing/2014/main" id="{8B7FDA2C-5E06-4C0B-ABAA-67DC5B123F6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54D68245-8B47-4DFB-A279-3A6D6621103B}" type="slidenum">
              <a:rPr lang="sk-SK" altLang="en-US" sz="1400" smtClean="0"/>
              <a:pPr>
                <a:spcBef>
                  <a:spcPct val="0"/>
                </a:spcBef>
                <a:buFontTx/>
                <a:buNone/>
              </a:pPr>
              <a:t>42</a:t>
            </a:fld>
            <a:endParaRPr lang="sk-SK" altLang="en-US" sz="1400"/>
          </a:p>
        </p:txBody>
      </p:sp>
      <p:sp>
        <p:nvSpPr>
          <p:cNvPr id="88068" name="Rectangle 2">
            <a:extLst>
              <a:ext uri="{FF2B5EF4-FFF2-40B4-BE49-F238E27FC236}">
                <a16:creationId xmlns:a16="http://schemas.microsoft.com/office/drawing/2014/main" id="{9F2A68C5-ACAF-4FC0-B4DC-4DD2CB312F2B}"/>
              </a:ext>
            </a:extLst>
          </p:cNvPr>
          <p:cNvSpPr>
            <a:spLocks noGrp="1" noChangeArrowheads="1"/>
          </p:cNvSpPr>
          <p:nvPr>
            <p:ph type="title"/>
          </p:nvPr>
        </p:nvSpPr>
        <p:spPr>
          <a:xfrm>
            <a:off x="457200" y="274638"/>
            <a:ext cx="8229600" cy="561975"/>
          </a:xfrm>
        </p:spPr>
        <p:txBody>
          <a:bodyPr/>
          <a:lstStyle/>
          <a:p>
            <a:pPr eaLnBrk="1" hangingPunct="1"/>
            <a:r>
              <a:rPr lang="en-GB" altLang="en-US" sz="2800" b="1">
                <a:solidFill>
                  <a:srgbClr val="3D1FD3"/>
                </a:solidFill>
              </a:rPr>
              <a:t>Tab</a:t>
            </a:r>
            <a:r>
              <a:rPr lang="sk-SK" altLang="en-US" sz="2800" b="1">
                <a:solidFill>
                  <a:srgbClr val="3D1FD3"/>
                </a:solidFill>
              </a:rPr>
              <a:t>.</a:t>
            </a:r>
            <a:r>
              <a:rPr lang="en-GB" altLang="en-US" sz="2800" b="1">
                <a:solidFill>
                  <a:srgbClr val="3D1FD3"/>
                </a:solidFill>
              </a:rPr>
              <a:t> 3.23</a:t>
            </a:r>
            <a:r>
              <a:rPr lang="en-GB" altLang="en-US" sz="2800">
                <a:solidFill>
                  <a:srgbClr val="3D1FD3"/>
                </a:solidFill>
              </a:rPr>
              <a:t> </a:t>
            </a:r>
            <a:r>
              <a:rPr lang="sk-SK" altLang="en-US" sz="2800">
                <a:solidFill>
                  <a:srgbClr val="3D1FD3"/>
                </a:solidFill>
              </a:rPr>
              <a:t>Rozdiely v účtovníckej terminológii</a:t>
            </a:r>
            <a:r>
              <a:rPr lang="en-GB" altLang="en-US" sz="2800">
                <a:solidFill>
                  <a:srgbClr val="3D1FD3"/>
                </a:solidFill>
              </a:rPr>
              <a:t> </a:t>
            </a:r>
            <a:r>
              <a:rPr lang="sk-SK" altLang="en-US" sz="2000">
                <a:solidFill>
                  <a:srgbClr val="3D1FD3"/>
                </a:solidFill>
              </a:rPr>
              <a:t>(2)</a:t>
            </a:r>
            <a:endParaRPr lang="en-US" altLang="en-US" sz="2000">
              <a:solidFill>
                <a:srgbClr val="3D1FD3"/>
              </a:solidFill>
            </a:endParaRPr>
          </a:p>
        </p:txBody>
      </p:sp>
      <p:graphicFrame>
        <p:nvGraphicFramePr>
          <p:cNvPr id="88069" name="Object 3">
            <a:extLst>
              <a:ext uri="{FF2B5EF4-FFF2-40B4-BE49-F238E27FC236}">
                <a16:creationId xmlns:a16="http://schemas.microsoft.com/office/drawing/2014/main" id="{B6611571-61A3-4A33-8BF5-989731487A22}"/>
              </a:ext>
            </a:extLst>
          </p:cNvPr>
          <p:cNvGraphicFramePr>
            <a:graphicFrameLocks noChangeAspect="1"/>
          </p:cNvGraphicFramePr>
          <p:nvPr/>
        </p:nvGraphicFramePr>
        <p:xfrm>
          <a:off x="1546225" y="836613"/>
          <a:ext cx="6338888" cy="5564187"/>
        </p:xfrm>
        <a:graphic>
          <a:graphicData uri="http://schemas.openxmlformats.org/presentationml/2006/ole">
            <mc:AlternateContent xmlns:mc="http://schemas.openxmlformats.org/markup-compatibility/2006">
              <mc:Choice xmlns:v="urn:schemas-microsoft-com:vml" Requires="v">
                <p:oleObj name="Dokument" r:id="rId3" imgW="6009062" imgH="5285342" progId="Word.Document.8">
                  <p:embed/>
                </p:oleObj>
              </mc:Choice>
              <mc:Fallback>
                <p:oleObj name="Dokument" r:id="rId3" imgW="6009062" imgH="5285342" progId="Word.Document.8">
                  <p:embed/>
                  <p:pic>
                    <p:nvPicPr>
                      <p:cNvPr id="0"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6225" y="836613"/>
                        <a:ext cx="6338888" cy="5564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Zástupný symbol päty 4">
            <a:extLst>
              <a:ext uri="{FF2B5EF4-FFF2-40B4-BE49-F238E27FC236}">
                <a16:creationId xmlns:a16="http://schemas.microsoft.com/office/drawing/2014/main" id="{4C807888-337D-4855-A3EC-389CF9CFBDD6}"/>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90115" name="Zástupný symbol čísla snímky 5">
            <a:extLst>
              <a:ext uri="{FF2B5EF4-FFF2-40B4-BE49-F238E27FC236}">
                <a16:creationId xmlns:a16="http://schemas.microsoft.com/office/drawing/2014/main" id="{76E41E6C-3D83-4F46-978B-FB596F70C25E}"/>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914D3FA6-5D13-4CC2-96F7-616DDFDACE96}" type="slidenum">
              <a:rPr lang="sk-SK" altLang="en-US" sz="1400" smtClean="0"/>
              <a:pPr>
                <a:spcBef>
                  <a:spcPct val="0"/>
                </a:spcBef>
                <a:buFontTx/>
                <a:buNone/>
              </a:pPr>
              <a:t>43</a:t>
            </a:fld>
            <a:endParaRPr lang="sk-SK" altLang="en-US" sz="1400"/>
          </a:p>
        </p:txBody>
      </p:sp>
      <p:sp>
        <p:nvSpPr>
          <p:cNvPr id="90116" name="Rectangle 2">
            <a:extLst>
              <a:ext uri="{FF2B5EF4-FFF2-40B4-BE49-F238E27FC236}">
                <a16:creationId xmlns:a16="http://schemas.microsoft.com/office/drawing/2014/main" id="{258059E9-03DB-465B-B9D1-36B1B677E0FA}"/>
              </a:ext>
            </a:extLst>
          </p:cNvPr>
          <p:cNvSpPr>
            <a:spLocks noGrp="1" noChangeArrowheads="1"/>
          </p:cNvSpPr>
          <p:nvPr>
            <p:ph type="title"/>
          </p:nvPr>
        </p:nvSpPr>
        <p:spPr>
          <a:xfrm>
            <a:off x="457200" y="274638"/>
            <a:ext cx="8229600" cy="633412"/>
          </a:xfrm>
        </p:spPr>
        <p:txBody>
          <a:bodyPr/>
          <a:lstStyle/>
          <a:p>
            <a:pPr eaLnBrk="1" hangingPunct="1"/>
            <a:r>
              <a:rPr lang="en-GB" altLang="en-US" sz="2800" b="1">
                <a:solidFill>
                  <a:srgbClr val="3D1FD3"/>
                </a:solidFill>
              </a:rPr>
              <a:t>Tab</a:t>
            </a:r>
            <a:r>
              <a:rPr lang="sk-SK" altLang="en-US" sz="2800" b="1">
                <a:solidFill>
                  <a:srgbClr val="3D1FD3"/>
                </a:solidFill>
              </a:rPr>
              <a:t>.</a:t>
            </a:r>
            <a:r>
              <a:rPr lang="en-GB" altLang="en-US" sz="2800" b="1">
                <a:solidFill>
                  <a:srgbClr val="3D1FD3"/>
                </a:solidFill>
              </a:rPr>
              <a:t> 3.23</a:t>
            </a:r>
            <a:r>
              <a:rPr lang="en-GB" altLang="en-US" sz="2800">
                <a:solidFill>
                  <a:srgbClr val="3D1FD3"/>
                </a:solidFill>
              </a:rPr>
              <a:t> </a:t>
            </a:r>
            <a:r>
              <a:rPr lang="sk-SK" altLang="en-US" sz="2800">
                <a:solidFill>
                  <a:srgbClr val="3D1FD3"/>
                </a:solidFill>
              </a:rPr>
              <a:t>Rozdiely v účtovníckej terminológii </a:t>
            </a:r>
            <a:r>
              <a:rPr lang="sk-SK" altLang="en-US" sz="2000">
                <a:solidFill>
                  <a:srgbClr val="3D1FD3"/>
                </a:solidFill>
              </a:rPr>
              <a:t>(3)</a:t>
            </a:r>
            <a:endParaRPr lang="en-US" altLang="en-US" sz="2800">
              <a:solidFill>
                <a:srgbClr val="3D1FD3"/>
              </a:solidFill>
            </a:endParaRPr>
          </a:p>
        </p:txBody>
      </p:sp>
      <p:graphicFrame>
        <p:nvGraphicFramePr>
          <p:cNvPr id="90117" name="Object 4">
            <a:extLst>
              <a:ext uri="{FF2B5EF4-FFF2-40B4-BE49-F238E27FC236}">
                <a16:creationId xmlns:a16="http://schemas.microsoft.com/office/drawing/2014/main" id="{8264E931-DCC5-47B9-BD20-BC3D9D835069}"/>
              </a:ext>
            </a:extLst>
          </p:cNvPr>
          <p:cNvGraphicFramePr>
            <a:graphicFrameLocks noGrp="1" noChangeAspect="1"/>
          </p:cNvGraphicFramePr>
          <p:nvPr>
            <p:ph idx="1"/>
          </p:nvPr>
        </p:nvGraphicFramePr>
        <p:xfrm>
          <a:off x="838200" y="906463"/>
          <a:ext cx="7545388" cy="6572250"/>
        </p:xfrm>
        <a:graphic>
          <a:graphicData uri="http://schemas.openxmlformats.org/presentationml/2006/ole">
            <mc:AlternateContent xmlns:mc="http://schemas.openxmlformats.org/markup-compatibility/2006">
              <mc:Choice xmlns:v="urn:schemas-microsoft-com:vml" Requires="v">
                <p:oleObj name="Document" r:id="rId3" imgW="5947257" imgH="5179665" progId="Word.Document.8">
                  <p:embed/>
                </p:oleObj>
              </mc:Choice>
              <mc:Fallback>
                <p:oleObj name="Document" r:id="rId3" imgW="5947257" imgH="5179665"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906463"/>
                        <a:ext cx="7545388" cy="657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Zástupný symbol päty 4">
            <a:extLst>
              <a:ext uri="{FF2B5EF4-FFF2-40B4-BE49-F238E27FC236}">
                <a16:creationId xmlns:a16="http://schemas.microsoft.com/office/drawing/2014/main" id="{30D22C40-F0D6-4CD3-82B4-5D69E6143912}"/>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92163" name="Zástupný symbol čísla snímky 5">
            <a:extLst>
              <a:ext uri="{FF2B5EF4-FFF2-40B4-BE49-F238E27FC236}">
                <a16:creationId xmlns:a16="http://schemas.microsoft.com/office/drawing/2014/main" id="{EDD60698-6846-4143-9B5F-7A235B01D25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5A7FEDF3-8686-4C19-B487-EA03F35AB9EC}" type="slidenum">
              <a:rPr lang="sk-SK" altLang="en-US" sz="1400" smtClean="0"/>
              <a:pPr>
                <a:spcBef>
                  <a:spcPct val="0"/>
                </a:spcBef>
                <a:buFontTx/>
                <a:buNone/>
              </a:pPr>
              <a:t>44</a:t>
            </a:fld>
            <a:endParaRPr lang="sk-SK" altLang="en-US" sz="1400"/>
          </a:p>
        </p:txBody>
      </p:sp>
      <p:sp>
        <p:nvSpPr>
          <p:cNvPr id="92164" name="Rectangle 2">
            <a:extLst>
              <a:ext uri="{FF2B5EF4-FFF2-40B4-BE49-F238E27FC236}">
                <a16:creationId xmlns:a16="http://schemas.microsoft.com/office/drawing/2014/main" id="{B199E607-8A66-4B4D-9FA3-7AED330DB5BC}"/>
              </a:ext>
            </a:extLst>
          </p:cNvPr>
          <p:cNvSpPr>
            <a:spLocks noGrp="1" noChangeArrowheads="1"/>
          </p:cNvSpPr>
          <p:nvPr>
            <p:ph type="title"/>
          </p:nvPr>
        </p:nvSpPr>
        <p:spPr>
          <a:xfrm>
            <a:off x="468313" y="188913"/>
            <a:ext cx="8229600" cy="706437"/>
          </a:xfrm>
        </p:spPr>
        <p:txBody>
          <a:bodyPr/>
          <a:lstStyle/>
          <a:p>
            <a:pPr eaLnBrk="1" hangingPunct="1"/>
            <a:r>
              <a:rPr lang="en-GB" altLang="en-US" sz="2800" b="1">
                <a:solidFill>
                  <a:srgbClr val="3D1FD3"/>
                </a:solidFill>
              </a:rPr>
              <a:t>Tab</a:t>
            </a:r>
            <a:r>
              <a:rPr lang="sk-SK" altLang="en-US" sz="2800" b="1">
                <a:solidFill>
                  <a:srgbClr val="3D1FD3"/>
                </a:solidFill>
              </a:rPr>
              <a:t>.</a:t>
            </a:r>
            <a:r>
              <a:rPr lang="en-GB" altLang="en-US" sz="2800" b="1">
                <a:solidFill>
                  <a:srgbClr val="3D1FD3"/>
                </a:solidFill>
              </a:rPr>
              <a:t> 3.23</a:t>
            </a:r>
            <a:r>
              <a:rPr lang="en-GB" altLang="en-US" sz="2800">
                <a:solidFill>
                  <a:srgbClr val="3D1FD3"/>
                </a:solidFill>
              </a:rPr>
              <a:t> </a:t>
            </a:r>
            <a:r>
              <a:rPr lang="sk-SK" altLang="en-US" sz="2800">
                <a:solidFill>
                  <a:srgbClr val="3D1FD3"/>
                </a:solidFill>
              </a:rPr>
              <a:t>Rozdiely v účtovníckej terminológii</a:t>
            </a:r>
            <a:r>
              <a:rPr lang="en-GB" altLang="en-US" sz="2800">
                <a:solidFill>
                  <a:srgbClr val="3D1FD3"/>
                </a:solidFill>
              </a:rPr>
              <a:t> </a:t>
            </a:r>
            <a:r>
              <a:rPr lang="sk-SK" altLang="en-US" sz="2000">
                <a:solidFill>
                  <a:srgbClr val="3D1FD3"/>
                </a:solidFill>
              </a:rPr>
              <a:t>(4)</a:t>
            </a:r>
            <a:endParaRPr lang="en-US" altLang="en-US" sz="2800">
              <a:solidFill>
                <a:srgbClr val="3D1FD3"/>
              </a:solidFill>
            </a:endParaRPr>
          </a:p>
        </p:txBody>
      </p:sp>
      <p:graphicFrame>
        <p:nvGraphicFramePr>
          <p:cNvPr id="92165" name="Object 4">
            <a:extLst>
              <a:ext uri="{FF2B5EF4-FFF2-40B4-BE49-F238E27FC236}">
                <a16:creationId xmlns:a16="http://schemas.microsoft.com/office/drawing/2014/main" id="{E5737E9F-5D4A-4EEF-BE63-4EA9FD57E92A}"/>
              </a:ext>
            </a:extLst>
          </p:cNvPr>
          <p:cNvGraphicFramePr>
            <a:graphicFrameLocks noGrp="1" noChangeAspect="1"/>
          </p:cNvGraphicFramePr>
          <p:nvPr>
            <p:ph idx="1"/>
          </p:nvPr>
        </p:nvGraphicFramePr>
        <p:xfrm>
          <a:off x="827088" y="908050"/>
          <a:ext cx="7815262" cy="6804025"/>
        </p:xfrm>
        <a:graphic>
          <a:graphicData uri="http://schemas.openxmlformats.org/presentationml/2006/ole">
            <mc:AlternateContent xmlns:mc="http://schemas.openxmlformats.org/markup-compatibility/2006">
              <mc:Choice xmlns:v="urn:schemas-microsoft-com:vml" Requires="v">
                <p:oleObj name="Dokument" r:id="rId3" imgW="5951837" imgH="5182203" progId="Word.Document.8">
                  <p:embed/>
                </p:oleObj>
              </mc:Choice>
              <mc:Fallback>
                <p:oleObj name="Dokument" r:id="rId3" imgW="5951837" imgH="5182203"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088" y="908050"/>
                        <a:ext cx="7815262" cy="680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Zástupný symbol päty 4">
            <a:extLst>
              <a:ext uri="{FF2B5EF4-FFF2-40B4-BE49-F238E27FC236}">
                <a16:creationId xmlns:a16="http://schemas.microsoft.com/office/drawing/2014/main" id="{C717EDEE-E7D7-4815-B3C3-FC2CC6B272B0}"/>
              </a:ext>
            </a:extLst>
          </p:cNvPr>
          <p:cNvSpPr>
            <a:spLocks noGrp="1"/>
          </p:cNvSpPr>
          <p:nvPr>
            <p:ph type="ftr" sz="quarter" idx="1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Princípy účtovníctva</a:t>
            </a:r>
          </a:p>
        </p:txBody>
      </p:sp>
      <p:sp>
        <p:nvSpPr>
          <p:cNvPr id="94211" name="Zástupný symbol čísla snímky 5">
            <a:extLst>
              <a:ext uri="{FF2B5EF4-FFF2-40B4-BE49-F238E27FC236}">
                <a16:creationId xmlns:a16="http://schemas.microsoft.com/office/drawing/2014/main" id="{7784CD8C-7501-474C-95BB-2E8ED8A2134C}"/>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en-US" sz="1400"/>
              <a:t>3-</a:t>
            </a:r>
            <a:fld id="{22CF1C5D-40E3-4ADB-AB9D-97C706093321}" type="slidenum">
              <a:rPr lang="sk-SK" altLang="en-US" sz="1400" smtClean="0"/>
              <a:pPr>
                <a:spcBef>
                  <a:spcPct val="0"/>
                </a:spcBef>
                <a:buFontTx/>
                <a:buNone/>
              </a:pPr>
              <a:t>45</a:t>
            </a:fld>
            <a:endParaRPr lang="sk-SK" altLang="en-US" sz="1400"/>
          </a:p>
        </p:txBody>
      </p:sp>
      <p:sp>
        <p:nvSpPr>
          <p:cNvPr id="94212" name="Rectangle 2">
            <a:extLst>
              <a:ext uri="{FF2B5EF4-FFF2-40B4-BE49-F238E27FC236}">
                <a16:creationId xmlns:a16="http://schemas.microsoft.com/office/drawing/2014/main" id="{84FCE01D-2F9C-492A-A210-73E61724C70A}"/>
              </a:ext>
            </a:extLst>
          </p:cNvPr>
          <p:cNvSpPr>
            <a:spLocks noGrp="1" noChangeArrowheads="1"/>
          </p:cNvSpPr>
          <p:nvPr>
            <p:ph type="title"/>
          </p:nvPr>
        </p:nvSpPr>
        <p:spPr>
          <a:xfrm>
            <a:off x="457200" y="274638"/>
            <a:ext cx="8229600" cy="706437"/>
          </a:xfrm>
        </p:spPr>
        <p:txBody>
          <a:bodyPr/>
          <a:lstStyle/>
          <a:p>
            <a:pPr eaLnBrk="1" hangingPunct="1"/>
            <a:r>
              <a:rPr lang="en-GB" altLang="en-US" sz="2800" b="1">
                <a:solidFill>
                  <a:srgbClr val="3D1FD3"/>
                </a:solidFill>
              </a:rPr>
              <a:t>Tab</a:t>
            </a:r>
            <a:r>
              <a:rPr lang="sk-SK" altLang="en-US" sz="2800" b="1">
                <a:solidFill>
                  <a:srgbClr val="3D1FD3"/>
                </a:solidFill>
              </a:rPr>
              <a:t>.</a:t>
            </a:r>
            <a:r>
              <a:rPr lang="en-GB" altLang="en-US" sz="2800" b="1">
                <a:solidFill>
                  <a:srgbClr val="3D1FD3"/>
                </a:solidFill>
              </a:rPr>
              <a:t> 3.23</a:t>
            </a:r>
            <a:r>
              <a:rPr lang="en-GB" altLang="en-US" sz="2800">
                <a:solidFill>
                  <a:srgbClr val="3D1FD3"/>
                </a:solidFill>
              </a:rPr>
              <a:t> </a:t>
            </a:r>
            <a:r>
              <a:rPr lang="sk-SK" altLang="en-US" sz="2800">
                <a:solidFill>
                  <a:srgbClr val="3D1FD3"/>
                </a:solidFill>
              </a:rPr>
              <a:t>Rozdiely v účtovníckej terminológii</a:t>
            </a:r>
            <a:r>
              <a:rPr lang="en-GB" altLang="en-US" sz="2800">
                <a:solidFill>
                  <a:srgbClr val="3D1FD3"/>
                </a:solidFill>
              </a:rPr>
              <a:t> </a:t>
            </a:r>
            <a:r>
              <a:rPr lang="sk-SK" altLang="en-US" sz="2000">
                <a:solidFill>
                  <a:srgbClr val="3D1FD3"/>
                </a:solidFill>
              </a:rPr>
              <a:t>(5)</a:t>
            </a:r>
            <a:endParaRPr lang="en-US" altLang="en-US" sz="2800">
              <a:solidFill>
                <a:srgbClr val="3D1FD3"/>
              </a:solidFill>
            </a:endParaRPr>
          </a:p>
        </p:txBody>
      </p:sp>
      <p:graphicFrame>
        <p:nvGraphicFramePr>
          <p:cNvPr id="94213" name="Object 4">
            <a:extLst>
              <a:ext uri="{FF2B5EF4-FFF2-40B4-BE49-F238E27FC236}">
                <a16:creationId xmlns:a16="http://schemas.microsoft.com/office/drawing/2014/main" id="{E8EB7929-49AB-4C88-A5AE-0717FB096131}"/>
              </a:ext>
            </a:extLst>
          </p:cNvPr>
          <p:cNvGraphicFramePr>
            <a:graphicFrameLocks noGrp="1" noChangeAspect="1"/>
          </p:cNvGraphicFramePr>
          <p:nvPr>
            <p:ph idx="1"/>
          </p:nvPr>
        </p:nvGraphicFramePr>
        <p:xfrm>
          <a:off x="1136650" y="1125538"/>
          <a:ext cx="7124700" cy="6242050"/>
        </p:xfrm>
        <a:graphic>
          <a:graphicData uri="http://schemas.openxmlformats.org/presentationml/2006/ole">
            <mc:AlternateContent xmlns:mc="http://schemas.openxmlformats.org/markup-compatibility/2006">
              <mc:Choice xmlns:v="urn:schemas-microsoft-com:vml" Requires="v">
                <p:oleObj name="Dokument" r:id="rId3" imgW="5932761" imgH="5198071" progId="Word.Document.8">
                  <p:embed/>
                </p:oleObj>
              </mc:Choice>
              <mc:Fallback>
                <p:oleObj name="Dokument" r:id="rId3" imgW="5932761" imgH="5198071" progId="Word.Documen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6650" y="1125538"/>
                        <a:ext cx="7124700" cy="6242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sld>
</file>

<file path=ppt/theme/theme1.xml><?xml version="1.0" encoding="utf-8"?>
<a:theme xmlns:a="http://schemas.openxmlformats.org/drawingml/2006/main" name="Predvolený návrh">
  <a:themeElements>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4474</TotalTime>
  <Words>6988</Words>
  <Application>Microsoft Office PowerPoint</Application>
  <PresentationFormat>Prezentácia na obrazovke (4:3)</PresentationFormat>
  <Paragraphs>651</Paragraphs>
  <Slides>45</Slides>
  <Notes>45</Notes>
  <HiddenSlides>0</HiddenSlides>
  <MMClips>0</MMClips>
  <ScaleCrop>false</ScaleCrop>
  <HeadingPairs>
    <vt:vector size="8" baseType="variant">
      <vt:variant>
        <vt:lpstr>Použité písma</vt:lpstr>
      </vt:variant>
      <vt:variant>
        <vt:i4>2</vt:i4>
      </vt:variant>
      <vt:variant>
        <vt:lpstr>Motív</vt:lpstr>
      </vt:variant>
      <vt:variant>
        <vt:i4>1</vt:i4>
      </vt:variant>
      <vt:variant>
        <vt:lpstr>Vložené servery OLE</vt:lpstr>
      </vt:variant>
      <vt:variant>
        <vt:i4>2</vt:i4>
      </vt:variant>
      <vt:variant>
        <vt:lpstr>Nadpisy snímok</vt:lpstr>
      </vt:variant>
      <vt:variant>
        <vt:i4>45</vt:i4>
      </vt:variant>
    </vt:vector>
  </HeadingPairs>
  <TitlesOfParts>
    <vt:vector size="50" baseType="lpstr">
      <vt:lpstr>Times New Roman</vt:lpstr>
      <vt:lpstr>Wingdings</vt:lpstr>
      <vt:lpstr>Predvolený návrh</vt:lpstr>
      <vt:lpstr>Dokument</vt:lpstr>
      <vt:lpstr>Document</vt:lpstr>
      <vt:lpstr>Kapitola 3  Prezentácia finančných výkazov</vt:lpstr>
      <vt:lpstr>Hlavné témy</vt:lpstr>
      <vt:lpstr>Úplný súbor finančných výkazov</vt:lpstr>
      <vt:lpstr>Prezentácia finančných výkazov</vt:lpstr>
      <vt:lpstr>Prezentácia súvahy</vt:lpstr>
      <vt:lpstr>Obr. 3.1 Prezentácia súvahy</vt:lpstr>
      <vt:lpstr>Prezentácia súvahy (2)</vt:lpstr>
      <vt:lpstr>Obr. 3.2 Súvaha (vertikálny formát s jednostupňovým usporiadaním)</vt:lpstr>
      <vt:lpstr>Obr. 3.3 Súvaha (horizontálny formát)</vt:lpstr>
      <vt:lpstr>Obr. 3.4 Súvaha (horizontálny formát) (2)</vt:lpstr>
      <vt:lpstr>Tab. 3.1 Súvaha (príklady vertikálneho formátu s viacstupňovým usporiadaním)</vt:lpstr>
      <vt:lpstr>Prezentácia súvahy</vt:lpstr>
      <vt:lpstr>Obr. 3.5 Prevádzkový cyklus</vt:lpstr>
      <vt:lpstr>Prezentácia súvahy (2)</vt:lpstr>
      <vt:lpstr>Prezentácia súvahy (3)</vt:lpstr>
      <vt:lpstr>Tab. 3.2 Súvaha s klasifikáciou podľa času (usporiadanie podľa rastúcej likvidnosti)</vt:lpstr>
      <vt:lpstr>Prezentácia súvahy (4)</vt:lpstr>
      <vt:lpstr>Tab. 3.4 Súvaha s klasifikáciou podľa druhu</vt:lpstr>
      <vt:lpstr>Prezentácia výkazu ziskov a strát</vt:lpstr>
      <vt:lpstr>Obr. 3.6 Prezentácia výkazu ziskov a strát</vt:lpstr>
      <vt:lpstr>Prezentácia výkazu ziskov a strát (2)</vt:lpstr>
      <vt:lpstr>Obr 3.7 Vertikálny versus horizontálny formát</vt:lpstr>
      <vt:lpstr>Tab. 3.5 Výkaz ziskov a strát vo vertikálnom formáte s využitím viacstupňového usporiadania</vt:lpstr>
      <vt:lpstr>Prezentácia výkazu ziskov a strát (3)</vt:lpstr>
      <vt:lpstr>Tab. 3.6 Výkaz ziskov a strát vo vertikálnom formáte s klasifikáciou podľa druhu</vt:lpstr>
      <vt:lpstr>Tab. 3.7 Výkaz ziskov a strát vo vertikálnom formáte s klasifikáciou podľa funkcie</vt:lpstr>
      <vt:lpstr>Poznámky k finančným výkazom</vt:lpstr>
      <vt:lpstr>Tab. 3.8 Príklady informácií uvádzaných v poznámkach</vt:lpstr>
      <vt:lpstr>Výkaz peňažných tokov</vt:lpstr>
      <vt:lpstr>Základné definície k výkazu peňažných tokov (IAS 7)</vt:lpstr>
      <vt:lpstr>Akruálna báza účtovníctva</vt:lpstr>
      <vt:lpstr>Definition of Accrual basis  (IASB Framework)</vt:lpstr>
      <vt:lpstr>Vývoj výkazu peňažných tokov</vt:lpstr>
      <vt:lpstr>Tab. 3.9 Príklad výkazu peňažných tokov </vt:lpstr>
      <vt:lpstr>Tab. 3.10 Príklad alternatívnej prezentácie výkazu peňažných tokov</vt:lpstr>
      <vt:lpstr>Obr. 3.8 Väzba medzi súvahou, výkazom ziskov a strát a výkazom peňažných tokov</vt:lpstr>
      <vt:lpstr>Výročná správa</vt:lpstr>
      <vt:lpstr>Tab. 3.11 Súčasti výročnej správy spoločnosti</vt:lpstr>
      <vt:lpstr>Prezentácia programu PowerPoint</vt:lpstr>
      <vt:lpstr>Prezentácia programu PowerPoint</vt:lpstr>
      <vt:lpstr>Tab. 3.23 Rozdiely v účtovníckej terminológii</vt:lpstr>
      <vt:lpstr>Tab. 3.23 Rozdiely v účtovníckej terminológii (2)</vt:lpstr>
      <vt:lpstr>Tab. 3.23 Rozdiely v účtovníckej terminológii (3)</vt:lpstr>
      <vt:lpstr>Tab. 3.23 Rozdiely v účtovníckej terminológii (4)</vt:lpstr>
      <vt:lpstr>Tab. 3.23 Rozdiely v účtovníckej terminológii (5)</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589</cp:revision>
  <cp:lastPrinted>2002-02-01T09:44:38Z</cp:lastPrinted>
  <dcterms:created xsi:type="dcterms:W3CDTF">2001-06-03T20:32:26Z</dcterms:created>
  <dcterms:modified xsi:type="dcterms:W3CDTF">2023-04-17T14:57:56Z</dcterms:modified>
</cp:coreProperties>
</file>