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7"/>
  </p:notesMasterIdLst>
  <p:handoutMasterIdLst>
    <p:handoutMasterId r:id="rId18"/>
  </p:handoutMasterIdLst>
  <p:sldIdLst>
    <p:sldId id="333" r:id="rId2"/>
    <p:sldId id="367" r:id="rId3"/>
    <p:sldId id="366" r:id="rId4"/>
    <p:sldId id="334" r:id="rId5"/>
    <p:sldId id="336" r:id="rId6"/>
    <p:sldId id="338" r:id="rId7"/>
    <p:sldId id="339" r:id="rId8"/>
    <p:sldId id="341" r:id="rId9"/>
    <p:sldId id="343" r:id="rId10"/>
    <p:sldId id="368" r:id="rId11"/>
    <p:sldId id="344" r:id="rId12"/>
    <p:sldId id="345" r:id="rId13"/>
    <p:sldId id="348" r:id="rId14"/>
    <p:sldId id="349" r:id="rId15"/>
    <p:sldId id="350" r:id="rId16"/>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FD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93788" autoAdjust="0"/>
  </p:normalViewPr>
  <p:slideViewPr>
    <p:cSldViewPr>
      <p:cViewPr varScale="1">
        <p:scale>
          <a:sx n="64" d="100"/>
          <a:sy n="64" d="100"/>
        </p:scale>
        <p:origin x="1344" y="24"/>
      </p:cViewPr>
      <p:guideLst>
        <p:guide orient="horz" pos="2160"/>
        <p:guide pos="2880"/>
      </p:guideLst>
    </p:cSldViewPr>
  </p:slideViewPr>
  <p:outlineViewPr>
    <p:cViewPr>
      <p:scale>
        <a:sx n="33" d="100"/>
        <a:sy n="33" d="100"/>
      </p:scale>
      <p:origin x="0" y="-771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786" y="3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E16577C4-A26B-483B-9349-96EEF3F27D03}"/>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88F541E3-00E2-43E7-9B59-33A170CBD7AA}"/>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725AE050-F30B-45FB-AD40-BAB6F3F7A650}"/>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3C4C81BA-CF7B-423B-A745-9870B2DC103E}"/>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81DA1190-F8A0-4614-A7CE-87ED6815ABED}" type="slidenum">
              <a:rPr lang="en-US" altLang="sk-SK"/>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A29B4AD-3A13-43B2-B043-E19D1930FABC}"/>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0968DD47-F3D6-48B0-88A9-5FB97E35B809}"/>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B436137F-CEA8-4BAC-AE2A-0128F62BB3FD}"/>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B9D279D4-50D1-42F1-B904-66D88BDBE04A}"/>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FAC4DC53-3F6B-4513-AC0D-BCDC76EF65A6}"/>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C999A336-79A0-4ABF-ACC0-FC5A609EB705}"/>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r>
              <a:rPr lang="sk-SK" altLang="sk-SK"/>
              <a:t>2-</a:t>
            </a:r>
            <a:fld id="{9BF7BBBF-D8FD-4190-91B5-57A29ECB1811}" type="slidenum">
              <a:rPr lang="en-US" altLang="sk-SK"/>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A03AA2EA-D5A7-47A3-9FD4-C9D097A475B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CEE7523A-2171-45D0-9466-B150915ABDE7}" type="slidenum">
              <a:rPr lang="en-US" altLang="en-US" sz="1300"/>
              <a:pPr>
                <a:spcBef>
                  <a:spcPct val="0"/>
                </a:spcBef>
              </a:pPr>
              <a:t>1</a:t>
            </a:fld>
            <a:endParaRPr lang="en-US" altLang="en-US" sz="1300"/>
          </a:p>
        </p:txBody>
      </p:sp>
      <p:sp>
        <p:nvSpPr>
          <p:cNvPr id="109571" name="Rectangle 2">
            <a:extLst>
              <a:ext uri="{FF2B5EF4-FFF2-40B4-BE49-F238E27FC236}">
                <a16:creationId xmlns:a16="http://schemas.microsoft.com/office/drawing/2014/main" id="{C323D939-1619-4C68-85C7-270E84982B82}"/>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3A634E17-2C81-4A10-9EFF-BFF2AD33E7A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Spotreba prostriedkov a zásoby</a:t>
            </a:r>
            <a:endParaRPr lang="sk-SK" altLang="en-US"/>
          </a:p>
          <a:p>
            <a:r>
              <a:rPr lang="sk-SK" altLang="en-US"/>
              <a:t>Výstupom činnosti podniku je ponuka tovaru alebo služieb zákazníkom. Pri vytváraní tejto ponuky podnik spotrebováva prostriedky (čím mu vznikajú náklady). Napríklad  firma Verdi počas svojej činnosti spotrebováva materiál ako papier, toner a podobne.</a:t>
            </a:r>
          </a:p>
          <a:p>
            <a:r>
              <a:rPr lang="sk-SK" altLang="en-US"/>
              <a:t>Materiál, ktorý podnik potrebuje pre výrobu alebo poskytovanie služieb je potrebné dopredu nakúpiť. Pritom je vhodné mať k dispozícii isté zásoby (inventory) materiálu, aby sa nestalo, že sa minie a firma nebude môcť vyhovieť zákazníkovi, ktorý nechce čakať. </a:t>
            </a:r>
          </a:p>
          <a:p>
            <a:r>
              <a:rPr lang="sk-SK" altLang="en-US"/>
              <a:t>Zásoby materiálu sa teda dajú chápať ako nástroj na vyrovnávanie – buffer – medzi dodávkami a spotrebou materiálu. </a:t>
            </a:r>
            <a:r>
              <a:rPr lang="sk-SK" altLang="en-US" b="1"/>
              <a:t>Zásoby sú súčasťou majetku podniku a ich stav sa preto vykazuje v súvahe na strane aktív.</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575412E3-7956-49A7-9F4D-067A24126A3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FF9DE05E-5B54-49D7-9A47-302DCF6C6DB7}" type="slidenum">
              <a:rPr lang="en-US" altLang="en-US" sz="1300"/>
              <a:pPr>
                <a:spcBef>
                  <a:spcPct val="0"/>
                </a:spcBef>
              </a:pPr>
              <a:t>2</a:t>
            </a:fld>
            <a:endParaRPr lang="en-US" altLang="en-US" sz="1300"/>
          </a:p>
        </p:txBody>
      </p:sp>
      <p:sp>
        <p:nvSpPr>
          <p:cNvPr id="111619" name="Rectangle 2">
            <a:extLst>
              <a:ext uri="{FF2B5EF4-FFF2-40B4-BE49-F238E27FC236}">
                <a16:creationId xmlns:a16="http://schemas.microsoft.com/office/drawing/2014/main" id="{45D70DF1-7FD2-4854-9C08-5391E890305C}"/>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429004EE-3856-4C1F-8273-5CC906EFA0B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Existuje viacero druhov zásob. Ako hlavné druhy zásob možno uviesť:</a:t>
            </a:r>
          </a:p>
          <a:p>
            <a:r>
              <a:rPr lang="sk-SK" altLang="en-US"/>
              <a:t>- skladovaný materiál (pre ďalšie spracovanie v transformačnom procese),</a:t>
            </a:r>
          </a:p>
          <a:p>
            <a:r>
              <a:rPr lang="sk-SK" altLang="en-US"/>
              <a:t>- výsledky vlastnej výroby,</a:t>
            </a:r>
          </a:p>
          <a:p>
            <a:r>
              <a:rPr lang="sk-SK" altLang="en-US"/>
              <a:t>- skladovaný tovar (na ďalší predaj).</a:t>
            </a:r>
          </a:p>
          <a:p>
            <a:r>
              <a:rPr lang="sk-SK" altLang="en-US"/>
              <a:t>Spôsob určenia stavu zásob na konci účtovného obdobia (alebo k inému dňu, ku ktorému sa zostavuje súvaha) závisí aj od charakteru podniku. </a:t>
            </a:r>
          </a:p>
          <a:p>
            <a:r>
              <a:rPr lang="sk-SK" altLang="en-US"/>
              <a:t>V prípade podnikov zameraných na obchodovanie (maloobchody, veľkoobchody), v ktorých v podstate nedochádza k transformácii prostriedkov (obchod nakúpi tovar napríklad od výrobcu a s istou prirážkou ho distribuuje ďalej) sa stav zásob určí ako súčet stavu zásob na začiatku účtovného obdobia a prírastku zásob (tovaru na predaj) počas účtovného obdobia.</a:t>
            </a:r>
          </a:p>
          <a:p>
            <a:r>
              <a:rPr lang="sk-SK" altLang="en-US"/>
              <a:t>U výrobných podnikov sú zásoby tvorené aj výsledkami ich vlastnej výroby (výrobky určené na predaj a výrobky v rôznych štádiách výrobného procesu), ktoré sa oceňujú nákladmi vynaloženými na ich výrobu. Prírastok zásob je v tomto prípade určený rozdielom nákladov na novo vyrobené výrobky počas účtovného obdobie a nákladov na výrobky predané počas účtovného obdobia.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A183B599-FD69-467E-84BC-0FEDA2CC6B3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0C253D15-7094-42BB-9F07-E0037A9363DC}" type="slidenum">
              <a:rPr lang="en-US" altLang="en-US" sz="1300"/>
              <a:pPr>
                <a:spcBef>
                  <a:spcPct val="0"/>
                </a:spcBef>
              </a:pPr>
              <a:t>3</a:t>
            </a:fld>
            <a:endParaRPr lang="en-US" altLang="en-US" sz="1300"/>
          </a:p>
        </p:txBody>
      </p:sp>
      <p:sp>
        <p:nvSpPr>
          <p:cNvPr id="113667" name="Rectangle 2">
            <a:extLst>
              <a:ext uri="{FF2B5EF4-FFF2-40B4-BE49-F238E27FC236}">
                <a16:creationId xmlns:a16="http://schemas.microsoft.com/office/drawing/2014/main" id="{DE63780E-27A4-40BE-A39F-1DE2564E24A6}"/>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951E3FD0-263B-44D5-BF39-0163C9932D5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Postup pri účtovaní zásob a ich vplyv na finančné výkazy budeme ilustrovať na príklade firmy Puccini vyrábajúcej dáždniky.</a:t>
            </a:r>
          </a:p>
          <a:p>
            <a:r>
              <a:rPr lang="sk-SK" altLang="en-US"/>
              <a:t>Predpokladajme, že firma Puccini zakúpi za 100 CU materiál na výrobu dáždnikov. Počas účtovného obdobia firma spotrebuje materiál za 80 CU. Na sklade jej zostane materiál v hodnote 20 CU.</a:t>
            </a:r>
          </a:p>
          <a:p>
            <a:r>
              <a:rPr lang="sk-SK" altLang="en-US"/>
              <a:t>Na zaznamenanie tejto situácie existujú dve metódy, a to metóda priebežnej inventarizácie (perpetual inventory system) – na Slovensku sa označuje ako </a:t>
            </a:r>
            <a:r>
              <a:rPr lang="sk-SK" altLang="en-US" i="1"/>
              <a:t>spôsob A</a:t>
            </a:r>
            <a:r>
              <a:rPr lang="sk-SK" altLang="en-US"/>
              <a:t> – a metóda periodickej inventarizácie (periodic inventory system) – </a:t>
            </a:r>
            <a:r>
              <a:rPr lang="sk-SK" altLang="en-US" i="1"/>
              <a:t>spôsob B</a:t>
            </a:r>
            <a:r>
              <a:rPr lang="sk-SK" altLang="en-US"/>
              <a:t>. My budeme hovoriť o metóde A a metóde B.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C286B347-B7CD-490A-A0E6-FD0702D4E36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360A311C-9C4D-4D37-93EF-A9DEAE8290EF}" type="slidenum">
              <a:rPr lang="en-US" altLang="en-US" sz="1300"/>
              <a:pPr>
                <a:spcBef>
                  <a:spcPct val="0"/>
                </a:spcBef>
              </a:pPr>
              <a:t>4</a:t>
            </a:fld>
            <a:endParaRPr lang="en-US" altLang="en-US" sz="1300"/>
          </a:p>
        </p:txBody>
      </p:sp>
      <p:sp>
        <p:nvSpPr>
          <p:cNvPr id="115715" name="Rectangle 2">
            <a:extLst>
              <a:ext uri="{FF2B5EF4-FFF2-40B4-BE49-F238E27FC236}">
                <a16:creationId xmlns:a16="http://schemas.microsoft.com/office/drawing/2014/main" id="{061FF7D8-66A5-443C-B267-6B66E5AF9A12}"/>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FB167544-50AF-4DFC-9E29-2178A12C1AF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Metóda A  (metóda priebežnej inventarizácie)   </a:t>
            </a:r>
            <a:r>
              <a:rPr lang="sk-SK" altLang="en-US"/>
              <a:t>Pri tejto metóde sa zakúpený materiál zaznamená najskôr ako zásoby (na sklade). V dôsledku toho na strane aktív v súvahe stúpne účet zásob a znížia sa peňažné prostriedky (ak sa za nákup hneď zaplatilo) alebo stúpnu záväzky (ak sa zaplatí neskôr). Keď výrobný úsek potrebuje materiál zo skladu, čo nastáva viackrát za účtovné obdobie, príslušný pracovník vystaví žiadanku a na jej základe sa materiál zo skladu vydá do výroby, teda na spotrebu. Táto transakcia sa zaznamená ako náklad a zároveň zníženie skladových zásob v hodnote vydaného materiálu. Sumár všetkých nákladov vyplývajúcich zo spotrebovaných zásob sa premietne do nákladov vynaložených na výrobok, pomocou ktorých sa v účtovníctve podniku výrobok oceňuje pred jeho predajom. Táto metóda sa analogicky uplatňuje aj pri podnikoch zameraných na obchodovanie s tým, že zásobami je v tomto prípade tovar nakúpený na ďalší predaj.</a:t>
            </a:r>
          </a:p>
          <a:p>
            <a:endParaRPr lang="sk-SK"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EC7CD5B6-CAEA-4C80-BF27-0E4ECCD7144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B2FC29BA-E05B-4DEB-9F9D-5B1F703C31F5}" type="slidenum">
              <a:rPr lang="en-US" altLang="en-US" sz="1300"/>
              <a:pPr>
                <a:spcBef>
                  <a:spcPct val="0"/>
                </a:spcBef>
              </a:pPr>
              <a:t>5</a:t>
            </a:fld>
            <a:endParaRPr lang="en-US" altLang="en-US" sz="1300"/>
          </a:p>
        </p:txBody>
      </p:sp>
      <p:sp>
        <p:nvSpPr>
          <p:cNvPr id="117763" name="Rectangle 2">
            <a:extLst>
              <a:ext uri="{FF2B5EF4-FFF2-40B4-BE49-F238E27FC236}">
                <a16:creationId xmlns:a16="http://schemas.microsoft.com/office/drawing/2014/main" id="{911E20C2-9BD2-4126-B30B-6F75B48CCDE5}"/>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433C0014-605B-416B-BFF1-8D150CC65F8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Dopad použitia metódy A na finančné výkazy firmy Puccini v účtovnom období X1 (s nulovým začiatočným stavom zásob) je na obrázku 2.16. Predpokladáme pritom, že vyrobené produkty idú hneď do predaja, nie je teda potrebné skladovať ich (v reálnom živote sa aj výrobky, kým sa nepredajú, vykazujú ako zásoby).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2A9FC312-AAA5-4910-A50F-B15C775E55D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2C0A434E-8829-4BD7-B077-F67708CFC93A}" type="slidenum">
              <a:rPr lang="en-US" altLang="en-US" sz="1300"/>
              <a:pPr>
                <a:spcBef>
                  <a:spcPct val="0"/>
                </a:spcBef>
              </a:pPr>
              <a:t>6</a:t>
            </a:fld>
            <a:endParaRPr lang="en-US" altLang="en-US" sz="1300"/>
          </a:p>
        </p:txBody>
      </p:sp>
      <p:sp>
        <p:nvSpPr>
          <p:cNvPr id="119811" name="Rectangle 2">
            <a:extLst>
              <a:ext uri="{FF2B5EF4-FFF2-40B4-BE49-F238E27FC236}">
                <a16:creationId xmlns:a16="http://schemas.microsoft.com/office/drawing/2014/main" id="{D57F49DF-053A-4B1A-A5A3-7EBF6E819A95}"/>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AFFBA5A5-05F6-4375-9E48-3228D408DEC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Predpokladajme, že v ďalšom účtovnom období X2 firma Puccini zakúpila materiál za 200 CU a počas obdobia boli výdaje zo skladu do výroby v objeme 211 CU. Dopad na finančné výkazy je na obrázku 2.17.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16A7448A-A8F7-44F0-8FF3-8CE91C4BC37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09412161-A024-46D5-B582-956982F0D208}" type="slidenum">
              <a:rPr lang="en-US" altLang="en-US" sz="1300"/>
              <a:pPr>
                <a:spcBef>
                  <a:spcPct val="0"/>
                </a:spcBef>
              </a:pPr>
              <a:t>7</a:t>
            </a:fld>
            <a:endParaRPr lang="en-US" altLang="en-US" sz="1300"/>
          </a:p>
        </p:txBody>
      </p:sp>
      <p:sp>
        <p:nvSpPr>
          <p:cNvPr id="121859" name="Rectangle 2">
            <a:extLst>
              <a:ext uri="{FF2B5EF4-FFF2-40B4-BE49-F238E27FC236}">
                <a16:creationId xmlns:a16="http://schemas.microsoft.com/office/drawing/2014/main" id="{2F8D7853-C8B4-4126-9C24-102A24A8CAB1}"/>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FB82D633-F1B6-4135-96D4-2A4C9EF78D1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Metóda B (metóda periodickej inventarizácie)   </a:t>
            </a:r>
            <a:r>
              <a:rPr lang="sk-SK" altLang="en-US"/>
              <a:t>Táto metóda vychádza z predpokladu, že všetko, čo podnik nakúpi, spotrebuje v aktuálnom účtovnom období. Preto každý nákup zaznamená ako náklad. Ak sa predpoklad nenaplní, to znamená, že z nakúpeného materiálu alebo tovaru zostane na konci účtovného obdobia časť nespotrebovaná (v prípade firmy Puccini to bol materiál v hodnote 20 CU), je z hľadiska zachovania princípu priraďovania nákladov k výnosom potrebné príslušným spôsobom upraviť záznam o nákladoch. Úprava sa uskutoční na základe fyzickej inventúry, pomocou ktorej sa zistí aktuálny stav nespotrebovaného materiálu. Spočíva v znížení nákladov a vo vykázaní zostávajúceho materiálu ako zásob. </a:t>
            </a:r>
            <a:endParaRPr lang="sk-SK" altLang="en-US" b="1"/>
          </a:p>
          <a:p>
            <a:r>
              <a:rPr lang="sk-SK" altLang="en-US" b="1"/>
              <a:t>Poznámka</a:t>
            </a:r>
            <a:r>
              <a:rPr lang="sk-SK" altLang="en-US"/>
              <a:t>: </a:t>
            </a:r>
            <a:r>
              <a:rPr lang="sk-SK" altLang="en-US" b="1"/>
              <a:t>Inventarizácia</a:t>
            </a:r>
            <a:r>
              <a:rPr lang="sk-SK" altLang="en-US"/>
              <a:t> je proces na zabezpečenie kontroly vecnej správnosti účtovníctva. Overuje sa ňou, či stav majetku a záväzkov v účtovníctve (účtovný stav) zodpovedá skutočnosti. </a:t>
            </a:r>
            <a:r>
              <a:rPr lang="sk-SK" altLang="en-US" b="1"/>
              <a:t>Inventúra</a:t>
            </a:r>
            <a:r>
              <a:rPr lang="sk-SK" altLang="en-US"/>
              <a:t> je činnosť, pri ktorej sa zisťuje skutočný stav majetku a záväzkov. Rozlišuje sa fyzická a dokladová inventúra. Inventúra je jeden z bodov inventarizácie.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9BF35389-2AC1-42EC-A807-DA7699D766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F2428D5-7F30-422E-8DB2-E4CAC2DDE87C}" type="slidenum">
              <a:rPr lang="en-US" altLang="en-US" sz="1300"/>
              <a:pPr>
                <a:spcBef>
                  <a:spcPct val="0"/>
                </a:spcBef>
              </a:pPr>
              <a:t>8</a:t>
            </a:fld>
            <a:endParaRPr lang="en-US" altLang="en-US" sz="1300"/>
          </a:p>
        </p:txBody>
      </p:sp>
      <p:sp>
        <p:nvSpPr>
          <p:cNvPr id="123907" name="Rectangle 2">
            <a:extLst>
              <a:ext uri="{FF2B5EF4-FFF2-40B4-BE49-F238E27FC236}">
                <a16:creationId xmlns:a16="http://schemas.microsoft.com/office/drawing/2014/main" id="{0B24045B-42EA-41FE-938F-594F2CCD9590}"/>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7658A263-E070-498B-85D2-2DFAA463858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Spôsob zachytenia použitie metódy B v účtovníctve firmy Puccini v účtovných obdobiach X1 a X2 je na obrázku 2.18 a 2.19.</a:t>
            </a:r>
          </a:p>
          <a:p>
            <a:endParaRPr lang="sk-SK"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151FF85A-5E08-4EF6-8A2F-FC240F8FB6D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92C48683-092F-409C-BBE1-87B242D4409D}" type="slidenum">
              <a:rPr lang="en-US" altLang="en-US" sz="1300"/>
              <a:pPr>
                <a:spcBef>
                  <a:spcPct val="0"/>
                </a:spcBef>
              </a:pPr>
              <a:t>9</a:t>
            </a:fld>
            <a:endParaRPr lang="en-US" altLang="en-US" sz="1300"/>
          </a:p>
        </p:txBody>
      </p:sp>
      <p:sp>
        <p:nvSpPr>
          <p:cNvPr id="125955" name="Rectangle 2">
            <a:extLst>
              <a:ext uri="{FF2B5EF4-FFF2-40B4-BE49-F238E27FC236}">
                <a16:creationId xmlns:a16="http://schemas.microsoft.com/office/drawing/2014/main" id="{1F40EE73-9EDF-4F85-B138-04977431B888}"/>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3E97B821-E751-48B0-B4F1-AFBE82DD1AF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B3122AD4-30A6-45ED-B883-9E7B287875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3E06B96E-871D-4E74-B4A5-929B5A3251C4}" type="slidenum">
              <a:rPr lang="en-US" altLang="en-US" sz="1300"/>
              <a:pPr>
                <a:spcBef>
                  <a:spcPct val="0"/>
                </a:spcBef>
              </a:pPr>
              <a:t>10</a:t>
            </a:fld>
            <a:endParaRPr lang="en-US" altLang="en-US" sz="1300"/>
          </a:p>
        </p:txBody>
      </p:sp>
      <p:sp>
        <p:nvSpPr>
          <p:cNvPr id="128003" name="Rectangle 2">
            <a:extLst>
              <a:ext uri="{FF2B5EF4-FFF2-40B4-BE49-F238E27FC236}">
                <a16:creationId xmlns:a16="http://schemas.microsoft.com/office/drawing/2014/main" id="{E13A6400-E087-4F25-BE95-8BDD9B867EF6}"/>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BA180945-8307-4EEC-A462-64077564BF4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Metóda B sa jednoducho aplikuje a je relatívne lacnejšia ako metóda A (odpadá alebo sa redukuje skladová agenda). Poskytuje však menej informácií o priebehu spotreby prostriedkov manažérom aj externým používateľom. Postupujúca automatizácia (čiarové kódy, rádiová identifikácia tovaru), ktorá znižuje náročnosť skladovej agendy a narastajúca potreba sledovania pohybu materiálu a tovaru robí metódu B postupne zastaranou. </a:t>
            </a:r>
          </a:p>
          <a:p>
            <a:r>
              <a:rPr lang="sk-SK" altLang="en-US"/>
              <a:t>Obe metódy dávajú rovnaké výsledky v neinflačnom prostredí. Pri početných nákupoch a vyššej inflácii umožňuje metóda A presnejšie zaznamenávanie nákladov.</a:t>
            </a:r>
          </a:p>
          <a:p>
            <a:r>
              <a:rPr lang="sk-SK" altLang="en-US"/>
              <a:t>Poznamenajme, že fyzická inventúra, pomocou ktorej sa nezávisle kontroluje stav zásob, je potrebná aj pri použití metódy A ako kontrola fungovania skladovej agendy.</a:t>
            </a:r>
          </a:p>
          <a:p>
            <a:r>
              <a:rPr lang="sk-SK" altLang="en-US"/>
              <a:t>Výber medzi metódou A a metódou B závisí v jednotlivých krajinách na tradícii a na podmienkach jednotlivých podnikov.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8129B4BF-A5FA-4578-A1B6-CD4B73BCF18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CA4F039F-CCBE-4409-A33B-0736B0CAF6B5}" type="slidenum">
              <a:rPr lang="en-US" altLang="en-US" sz="1300"/>
              <a:pPr>
                <a:spcBef>
                  <a:spcPct val="0"/>
                </a:spcBef>
              </a:pPr>
              <a:t>11</a:t>
            </a:fld>
            <a:endParaRPr lang="en-US" altLang="en-US" sz="1300"/>
          </a:p>
        </p:txBody>
      </p:sp>
      <p:sp>
        <p:nvSpPr>
          <p:cNvPr id="130051" name="Rectangle 2">
            <a:extLst>
              <a:ext uri="{FF2B5EF4-FFF2-40B4-BE49-F238E27FC236}">
                <a16:creationId xmlns:a16="http://schemas.microsoft.com/office/drawing/2014/main" id="{739B82CE-A748-42D1-9CA6-2E4F1A370A40}"/>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E40E027B-31F1-4310-8DF0-000A4F63121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Zásoby vlastnej výroby   </a:t>
            </a:r>
            <a:r>
              <a:rPr lang="sk-SK" altLang="en-US"/>
              <a:t>Hlavným cieľom firmy Puccini je vyrábať a predávať dáždniky. Na konci účtovného obdobia môže mať firma Puccini na sklade nasledovné typy zásob jej výrobkov (teda dáždnikov):</a:t>
            </a:r>
          </a:p>
          <a:p>
            <a:r>
              <a:rPr lang="sk-SK" altLang="en-US"/>
              <a:t>- zásoby hotových dáždnikov pripravených na predaj (finished goods),</a:t>
            </a:r>
          </a:p>
          <a:p>
            <a:r>
              <a:rPr lang="sk-SK" altLang="en-US"/>
              <a:t>- zásoby „polodokončených“ dáždnikov – napríklad mechanická časť dáždnika (kostra) môže byť vyrábaná v inej dielni ako látková časť dáždnika, a obe časti sa môžu skladať v tretej dielni. Výsledok práce prvých dvoch dielní sa zaznamenáva ako polotovary vlastnej výroby (semi-finished goods). Všeobecne ich možno charakterizovať ako oddelene skladované produkty, ktoré ešte neprešli všetkými výrobnými stupňami a budú dokončené alebo skompletizované do finálnych výrobkov v ďalšom výrobnom procese v podniku, </a:t>
            </a:r>
          </a:p>
          <a:p>
            <a:r>
              <a:rPr lang="sk-SK" altLang="en-US"/>
              <a:t>- nedokončená výroba (work in progress), do ktorej zaraďujeme dáždniky alebo ich časti, na ktorých sa v čase ukončenia účtovného obdobia ešte pracuje. Ide o výrobky, ktoré už prešli jedným alebo viacerými výrobnými stupňami, nie sú teda už materiálom, ale nie sú ešte hotové a nie sú ani polotovarmi. V odvetviach priemyslu s dlhým výrobným procesom  (napríklad výroba lodí alebo lietadiel) hrajú tieto zásoby veľmi významnú úlohu a ich korektné ocenenie môže podstatným spôsobom ovplyvniť výsledok hospodárenia za dané obdobie,</a:t>
            </a:r>
          </a:p>
          <a:p>
            <a:r>
              <a:rPr lang="sk-SK" altLang="en-US"/>
              <a:t>- „zásoby“ rozvojových projektov (výskum a vývoj, konštrukčná činnosť, vývoj nových zariadení výrobnými zamestnancami podniku, atď.).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68A14FCC-58D6-4FBE-A0FB-A5E29A4E6E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1AB0FDF1-0636-4DE7-B4AA-35CBDE07392D}" type="slidenum">
              <a:rPr lang="en-US" altLang="en-US" sz="1300"/>
              <a:pPr>
                <a:spcBef>
                  <a:spcPct val="0"/>
                </a:spcBef>
              </a:pPr>
              <a:t>12</a:t>
            </a:fld>
            <a:endParaRPr lang="en-US" altLang="en-US" sz="1300"/>
          </a:p>
        </p:txBody>
      </p:sp>
      <p:sp>
        <p:nvSpPr>
          <p:cNvPr id="132099" name="Rectangle 2">
            <a:extLst>
              <a:ext uri="{FF2B5EF4-FFF2-40B4-BE49-F238E27FC236}">
                <a16:creationId xmlns:a16="http://schemas.microsoft.com/office/drawing/2014/main" id="{1EF046B0-F379-41CF-80A9-B4916E1AFCA4}"/>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C6273D1E-835F-460B-8950-65307CE0115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Logika vývoja stavu zásob vlastnej výroby je ilustrovaná na obrázku 2.20. </a:t>
            </a:r>
          </a:p>
          <a:p>
            <a:r>
              <a:rPr lang="sk-SK" altLang="en-US"/>
              <a:t>Položky </a:t>
            </a:r>
            <a:r>
              <a:rPr lang="sk-SK" altLang="en-US" b="1" i="1">
                <a:solidFill>
                  <a:srgbClr val="000000"/>
                </a:solidFill>
              </a:rPr>
              <a:t>Mínus </a:t>
            </a:r>
            <a:r>
              <a:rPr lang="sk-SK" altLang="en-US" i="1">
                <a:solidFill>
                  <a:srgbClr val="000000"/>
                </a:solidFill>
              </a:rPr>
              <a:t>spotreba materiálu vo výrobe </a:t>
            </a:r>
            <a:r>
              <a:rPr lang="sk-SK" altLang="en-US">
                <a:solidFill>
                  <a:srgbClr val="000000"/>
                </a:solidFill>
              </a:rPr>
              <a:t>v rámčeku MATERIÁL a </a:t>
            </a:r>
            <a:r>
              <a:rPr lang="sk-SK" altLang="en-US" b="1" i="1">
                <a:solidFill>
                  <a:srgbClr val="000000"/>
                </a:solidFill>
              </a:rPr>
              <a:t>Plus </a:t>
            </a:r>
            <a:r>
              <a:rPr lang="sk-SK" altLang="en-US" i="1">
                <a:solidFill>
                  <a:srgbClr val="000000"/>
                </a:solidFill>
              </a:rPr>
              <a:t>spotrebované prostriedky (zahŕňajúce náklady na materiál, prácu, odpisy, energie, atď) </a:t>
            </a:r>
            <a:r>
              <a:rPr lang="sk-SK" altLang="en-US">
                <a:solidFill>
                  <a:srgbClr val="000000"/>
                </a:solidFill>
              </a:rPr>
              <a:t>v rámčeku VÝROBA sa nerovnajú (nemusia rovnať) – na základe vnútroorganizačného účtovníctva sa do druhej položky premietajú vynaložené náklady na prácu atď. Podobný vzťah je medzi položkami </a:t>
            </a:r>
            <a:r>
              <a:rPr lang="sk-SK" altLang="en-US" b="1" i="1">
                <a:solidFill>
                  <a:srgbClr val="000000"/>
                </a:solidFill>
              </a:rPr>
              <a:t>Mínus </a:t>
            </a:r>
            <a:r>
              <a:rPr lang="sk-SK" altLang="en-US" i="1">
                <a:solidFill>
                  <a:srgbClr val="000000"/>
                </a:solidFill>
              </a:rPr>
              <a:t>presun do zásob hotových výrobkov </a:t>
            </a:r>
            <a:r>
              <a:rPr lang="sk-SK" altLang="en-US">
                <a:solidFill>
                  <a:srgbClr val="000000"/>
                </a:solidFill>
              </a:rPr>
              <a:t>v rámčeku VÝROBA a </a:t>
            </a:r>
            <a:r>
              <a:rPr lang="sk-SK" altLang="en-US" b="1" i="1">
                <a:solidFill>
                  <a:srgbClr val="000000"/>
                </a:solidFill>
              </a:rPr>
              <a:t>Plus </a:t>
            </a:r>
            <a:r>
              <a:rPr lang="sk-SK" altLang="en-US" i="1">
                <a:solidFill>
                  <a:srgbClr val="000000"/>
                </a:solidFill>
              </a:rPr>
              <a:t>presun z výroby zvýšený o náklady na dokončenie</a:t>
            </a:r>
            <a:r>
              <a:rPr lang="sk-SK" altLang="en-US">
                <a:solidFill>
                  <a:srgbClr val="000000"/>
                </a:solidFill>
              </a:rPr>
              <a:t> v rámčeku HOTOVÉ VÝROBKY.</a:t>
            </a:r>
          </a:p>
          <a:p>
            <a:r>
              <a:rPr lang="sk-SK" altLang="en-US">
                <a:solidFill>
                  <a:srgbClr val="000000"/>
                </a:solidFill>
              </a:rPr>
              <a:t>Znázornené prírastky resp. úbytky zásob v rámčekoch VÝROBA a HOTOVÉ VÝROBKY sa okrem účtov zásob podvojne účtujú na výnosové účty „zmena stavu zásob“. </a:t>
            </a:r>
          </a:p>
          <a:p>
            <a:r>
              <a:rPr lang="sk-SK" altLang="en-US">
                <a:solidFill>
                  <a:srgbClr val="000000"/>
                </a:solidFill>
              </a:rPr>
              <a:t>Poznámka: Znázornený diagram reprezentuje koncepčnú schému. Z hľadiska techniky účtovania sa postup môže v závislosti od zvolenej metódy líšiť: Napríklad spotreba materiálu (reprezentovaná šípkou medzi prvými dvomi rámčekmi) sa pri metóde A zaúčtuje ako náklad pri výbere zo skladu a nie až v poslednom kroku reprezentovanom na diagrame šípkou medzi rámčekmi HOTOVÉ VÝROBKY a VÝKAZ ZISKOV A STRÁT.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79C2155F-9206-4738-9A7F-C3418C2C80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A4995CA-5E38-4F10-BA94-C81333B56BC6}" type="slidenum">
              <a:rPr lang="en-US" altLang="en-US" sz="1300"/>
              <a:pPr>
                <a:spcBef>
                  <a:spcPct val="0"/>
                </a:spcBef>
              </a:pPr>
              <a:t>13</a:t>
            </a:fld>
            <a:endParaRPr lang="en-US" altLang="en-US" sz="1300"/>
          </a:p>
        </p:txBody>
      </p:sp>
      <p:sp>
        <p:nvSpPr>
          <p:cNvPr id="134147" name="Rectangle 2">
            <a:extLst>
              <a:ext uri="{FF2B5EF4-FFF2-40B4-BE49-F238E27FC236}">
                <a16:creationId xmlns:a16="http://schemas.microsoft.com/office/drawing/2014/main" id="{297E4AE2-06BB-4D9B-8331-6CAA9B634D81}"/>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D75A7DCE-C4D1-4797-BA1A-BB88E50CEC3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Analýza finančných výkazov   </a:t>
            </a:r>
            <a:r>
              <a:rPr lang="sk-SK" altLang="en-US"/>
              <a:t>Používatelia finančných výkazov, a to najmä investori, sa na ich základe snažia</a:t>
            </a:r>
          </a:p>
          <a:p>
            <a:pPr>
              <a:buFontTx/>
              <a:buChar char="-"/>
            </a:pPr>
            <a:r>
              <a:rPr lang="sk-SK" altLang="en-US"/>
              <a:t> zistiť, ako podnik vytvoril zisk (analýzou výkazu ziskov a strát)</a:t>
            </a:r>
          </a:p>
          <a:p>
            <a:pPr>
              <a:buFontTx/>
              <a:buChar char="-"/>
            </a:pPr>
            <a:r>
              <a:rPr lang="sk-SK" altLang="en-US"/>
              <a:t> ohodnotiť prognózu budúceho vývoja firmy.</a:t>
            </a:r>
          </a:p>
          <a:p>
            <a:r>
              <a:rPr lang="sk-SK" altLang="en-US"/>
              <a:t>V tejto súvislosti môžu byť na rýchle zorientovanie sa užitočné niektoré ukazovatele odvodené z finančných výkazov.</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3437AC14-9244-40CF-81A8-59042F5B7BF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CDFDE467-AC76-43D3-A9BB-9C5B93467B91}" type="slidenum">
              <a:rPr lang="en-US" altLang="en-US" sz="1300"/>
              <a:pPr>
                <a:spcBef>
                  <a:spcPct val="0"/>
                </a:spcBef>
              </a:pPr>
              <a:t>14</a:t>
            </a:fld>
            <a:endParaRPr lang="en-US" altLang="en-US" sz="1300"/>
          </a:p>
        </p:txBody>
      </p:sp>
      <p:sp>
        <p:nvSpPr>
          <p:cNvPr id="136195" name="Rectangle 2">
            <a:extLst>
              <a:ext uri="{FF2B5EF4-FFF2-40B4-BE49-F238E27FC236}">
                <a16:creationId xmlns:a16="http://schemas.microsoft.com/office/drawing/2014/main" id="{1B337219-0EA0-4846-B7AD-38990ACA727C}"/>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845EADA3-C410-4C8B-B575-AD8B96EFFE5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Ukazovatele likvidity   </a:t>
            </a:r>
            <a:r>
              <a:rPr lang="sk-SK" altLang="en-US"/>
              <a:t>Ukazovatele likvidity firmy charakterizujú jej krátkodobú alebo dlhodobú solventnosť. Likvidita a solventnosť sú vzájomne podmienené, pretože podmienkou solventnosti (schopnosti hradiť dlhy v termíne ich splatnosti) je, aby podnik mal potrebnú sumu likvidných prostriedkov (t. j. majetku, ktorým môže platiť). Likvidita podniku je podmienkou jeho solventnosti, lebo znamená momentálnu (okamžitú) platobnú schopnosť.  </a:t>
            </a:r>
          </a:p>
          <a:p>
            <a:r>
              <a:rPr lang="sk-SK" altLang="en-US"/>
              <a:t>Príklady ukazovateľov likvidity</a:t>
            </a:r>
            <a:endParaRPr lang="sk-SK" altLang="en-US" b="1"/>
          </a:p>
          <a:p>
            <a:r>
              <a:rPr lang="sk-SK" altLang="en-US" b="1"/>
              <a:t>ukazovateľ celkovej likvidity (current ratio)</a:t>
            </a:r>
            <a:r>
              <a:rPr lang="sk-SK" altLang="en-US"/>
              <a:t> = krátkodobý majetok / krátkodobé záväzky (= záväzky splatné v priebehu roka)</a:t>
            </a:r>
          </a:p>
          <a:p>
            <a:r>
              <a:rPr lang="sk-SK" altLang="en-US"/>
              <a:t>Celková likvidita vyjadruje schopnosť podniku uhrádzať jeho krátkodobé záväzky z krátkodobého majetku. Ak je menšia ako jedna, nemá podnik kryté krátkodobé záväzky krátkodobým majetkom.</a:t>
            </a:r>
            <a:endParaRPr lang="sk-SK" altLang="en-US" b="1"/>
          </a:p>
          <a:p>
            <a:r>
              <a:rPr lang="sk-SK" altLang="en-US" b="1"/>
              <a:t>ukazovateľ peňažnej likvidity (cash ratio) </a:t>
            </a:r>
            <a:r>
              <a:rPr lang="sk-SK" altLang="en-US"/>
              <a:t>= (peňažné prostriedky + speňažiteľné cenné papiere) / krátkodobé záväzky</a:t>
            </a:r>
          </a:p>
          <a:p>
            <a:r>
              <a:rPr lang="sk-SK" altLang="en-US"/>
              <a:t>Ukazovateľ peňažnej likvidity vyjadruje schopnosť podniku platiť svoje záväzky peňažnými prostriedkami a ich ekvivalentmi.</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CFAD086A-9EA4-4FAB-9B09-B6DD8714F6E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2C5D32C9-4947-4B9B-81C7-41D4F4E5D0CF}" type="slidenum">
              <a:rPr lang="en-US" altLang="en-US" sz="1300"/>
              <a:pPr>
                <a:spcBef>
                  <a:spcPct val="0"/>
                </a:spcBef>
              </a:pPr>
              <a:t>15</a:t>
            </a:fld>
            <a:endParaRPr lang="en-US" altLang="en-US" sz="1300"/>
          </a:p>
        </p:txBody>
      </p:sp>
      <p:sp>
        <p:nvSpPr>
          <p:cNvPr id="138243" name="Rectangle 2">
            <a:extLst>
              <a:ext uri="{FF2B5EF4-FFF2-40B4-BE49-F238E27FC236}">
                <a16:creationId xmlns:a16="http://schemas.microsoft.com/office/drawing/2014/main" id="{36D97BE3-94CC-4118-BF6C-16247BCCCEEA}"/>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A524320D-D491-466C-962F-13403DDE7CB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Ukazovatele rentability   </a:t>
            </a:r>
            <a:r>
              <a:rPr lang="sk-SK" altLang="en-US" sz="1000"/>
              <a:t>Na hodnotenie efektívnosti podnikateľskej činnosti firmy sa využívajú pomerové ukazovatele skonštruované ako podiel výsledku hospodárenia (zisk, strata) a rôzne zvolených základov. Tieto ukazovatele sa nazývajú ukazovateľmi rentability.</a:t>
            </a:r>
          </a:p>
          <a:p>
            <a:r>
              <a:rPr lang="sk-SK" altLang="en-US" sz="1000"/>
              <a:t>Rentabilita sa považuje za meradlo schopnosti firmy vytvárať nové zdroje, resp. dosahovať zisk pomocou investovaného kapitálu. Je vyjadrením miery zisku z podnikania.</a:t>
            </a:r>
          </a:p>
          <a:p>
            <a:r>
              <a:rPr lang="sk-SK" altLang="en-US" sz="1000"/>
              <a:t>Základ pri výpočte ukazovateľa rentability môže byť rôzny a v závislosti od toho sa odvodzuje aj názov konkrétneho ukazovateľa. Vzhľadom na to, že ukazovatele rentability sa vzťahujú na zisk, označujú sa aj ako ukazovatele ziskovosti resp. výnosnosti. </a:t>
            </a:r>
          </a:p>
          <a:p>
            <a:r>
              <a:rPr lang="sk-SK" altLang="en-US" sz="1000"/>
              <a:t>Ak firma dosiahla v danom účtovnom období stratu, konštatujeme, že jej činnosť bola nerentabilná. </a:t>
            </a:r>
          </a:p>
          <a:p>
            <a:r>
              <a:rPr lang="sk-SK" altLang="en-US" sz="1000"/>
              <a:t>Príklady ukazovateľov rentability  </a:t>
            </a:r>
            <a:endParaRPr lang="sk-SK" altLang="en-US" sz="1000" b="1"/>
          </a:p>
          <a:p>
            <a:r>
              <a:rPr lang="sk-SK" altLang="en-US" sz="1000" b="1"/>
              <a:t>Rentabilita tržieb (return on sale - ROS) = </a:t>
            </a:r>
            <a:r>
              <a:rPr lang="sk-SK" altLang="en-US" sz="1000"/>
              <a:t>čistý zisk / tržby</a:t>
            </a:r>
          </a:p>
          <a:p>
            <a:r>
              <a:rPr lang="sk-SK" altLang="en-US" sz="1000"/>
              <a:t>Tento ukazovateľ vyjadruje, akým percentom prispieva peňažná jednotka v rámci tržieb k čistému zisku. Ukazovateľ sa vnútorne dá použiť na porovnanie trhov alebo zákazníkov a externe na porovnanie podniku s ostatnými podnikmi v tom istom sektore.</a:t>
            </a:r>
            <a:endParaRPr lang="sk-SK" altLang="en-US" sz="1000" b="1"/>
          </a:p>
          <a:p>
            <a:r>
              <a:rPr lang="sk-SK" altLang="en-US" sz="1000" b="1"/>
              <a:t>Rentabilita vlastného imania (return on equity – ROE)</a:t>
            </a:r>
            <a:r>
              <a:rPr lang="sk-SK" altLang="en-US" sz="1000"/>
              <a:t> =  čistý zisk / priemerný stav vlastného imania (= priemer zo začiatočného a konečného stavu vlastného imania)</a:t>
            </a:r>
          </a:p>
          <a:p>
            <a:r>
              <a:rPr lang="sk-SK" altLang="en-US" sz="1000"/>
              <a:t>Tento ukazovateľ vyjadruje návratnosť pre podielnikov.</a:t>
            </a:r>
            <a:endParaRPr lang="sk-SK" altLang="en-US" sz="1000" b="1"/>
          </a:p>
          <a:p>
            <a:r>
              <a:rPr lang="sk-SK" altLang="en-US" sz="1000" b="1"/>
              <a:t>Rentabilita celkových vložených prostriedkov (return on assets) </a:t>
            </a:r>
            <a:r>
              <a:rPr lang="sk-SK" altLang="en-US" sz="1000"/>
              <a:t>= čistý zisk / priemerný stav majetku</a:t>
            </a:r>
          </a:p>
          <a:p>
            <a:r>
              <a:rPr lang="sk-SK" altLang="en-US" sz="1000"/>
              <a:t>Tento ukazovateľ vyjadruje schopnosť firmy používať svoj majetok pre generovanie zisku.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ADBD18B3-84F1-46A5-B635-3C7A32C862B1}"/>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9406C00D-2FD9-47B5-B298-517292E09AB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1EFAC824-CF32-4018-A113-4131CE30BE12}"/>
              </a:ext>
            </a:extLst>
          </p:cNvPr>
          <p:cNvSpPr>
            <a:spLocks noGrp="1" noChangeArrowheads="1"/>
          </p:cNvSpPr>
          <p:nvPr>
            <p:ph type="sldNum" sz="quarter" idx="12"/>
          </p:nvPr>
        </p:nvSpPr>
        <p:spPr>
          <a:ln/>
        </p:spPr>
        <p:txBody>
          <a:bodyPr/>
          <a:lstStyle>
            <a:lvl1pPr>
              <a:defRPr/>
            </a:lvl1pPr>
          </a:lstStyle>
          <a:p>
            <a:r>
              <a:rPr lang="sk-SK" altLang="sk-SK"/>
              <a:t>2-</a:t>
            </a:r>
            <a:fld id="{B54C01BA-59E3-450C-96BE-DE15A1789BC7}" type="slidenum">
              <a:rPr lang="sk-SK" altLang="sk-SK"/>
              <a:pPr/>
              <a:t>‹#›</a:t>
            </a:fld>
            <a:endParaRPr lang="sk-SK" altLang="sk-SK"/>
          </a:p>
        </p:txBody>
      </p:sp>
    </p:spTree>
    <p:extLst>
      <p:ext uri="{BB962C8B-B14F-4D97-AF65-F5344CB8AC3E}">
        <p14:creationId xmlns:p14="http://schemas.microsoft.com/office/powerpoint/2010/main" val="209841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7E0AC8D0-079D-4183-A3A3-35068D7A7653}"/>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DD79CE25-69FF-4443-AB20-7DC4CF6043E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6104986D-7AC9-46DE-9A1E-5EDB9CD6FE29}"/>
              </a:ext>
            </a:extLst>
          </p:cNvPr>
          <p:cNvSpPr>
            <a:spLocks noGrp="1" noChangeArrowheads="1"/>
          </p:cNvSpPr>
          <p:nvPr>
            <p:ph type="sldNum" sz="quarter" idx="12"/>
          </p:nvPr>
        </p:nvSpPr>
        <p:spPr>
          <a:ln/>
        </p:spPr>
        <p:txBody>
          <a:bodyPr/>
          <a:lstStyle>
            <a:lvl1pPr>
              <a:defRPr/>
            </a:lvl1pPr>
          </a:lstStyle>
          <a:p>
            <a:r>
              <a:rPr lang="sk-SK" altLang="sk-SK"/>
              <a:t>2-</a:t>
            </a:r>
            <a:fld id="{8E498517-7A16-4412-AD0A-288A249E3E46}" type="slidenum">
              <a:rPr lang="sk-SK" altLang="sk-SK"/>
              <a:pPr/>
              <a:t>‹#›</a:t>
            </a:fld>
            <a:endParaRPr lang="sk-SK" altLang="sk-SK"/>
          </a:p>
        </p:txBody>
      </p:sp>
    </p:spTree>
    <p:extLst>
      <p:ext uri="{BB962C8B-B14F-4D97-AF65-F5344CB8AC3E}">
        <p14:creationId xmlns:p14="http://schemas.microsoft.com/office/powerpoint/2010/main" val="7233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D36623B-DC9C-46AD-816B-1AAF900BF87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4935204D-DACD-43B1-B4AE-F9DBC8AD448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A3870931-9012-404F-96A9-9F1F248FFB21}"/>
              </a:ext>
            </a:extLst>
          </p:cNvPr>
          <p:cNvSpPr>
            <a:spLocks noGrp="1" noChangeArrowheads="1"/>
          </p:cNvSpPr>
          <p:nvPr>
            <p:ph type="sldNum" sz="quarter" idx="12"/>
          </p:nvPr>
        </p:nvSpPr>
        <p:spPr>
          <a:ln/>
        </p:spPr>
        <p:txBody>
          <a:bodyPr/>
          <a:lstStyle>
            <a:lvl1pPr>
              <a:defRPr/>
            </a:lvl1pPr>
          </a:lstStyle>
          <a:p>
            <a:r>
              <a:rPr lang="sk-SK" altLang="sk-SK"/>
              <a:t>2-</a:t>
            </a:r>
            <a:fld id="{B4FD1606-1C5A-4D66-8CFB-2699F156093A}" type="slidenum">
              <a:rPr lang="sk-SK" altLang="sk-SK"/>
              <a:pPr/>
              <a:t>‹#›</a:t>
            </a:fld>
            <a:endParaRPr lang="sk-SK" altLang="sk-SK"/>
          </a:p>
        </p:txBody>
      </p:sp>
    </p:spTree>
    <p:extLst>
      <p:ext uri="{BB962C8B-B14F-4D97-AF65-F5344CB8AC3E}">
        <p14:creationId xmlns:p14="http://schemas.microsoft.com/office/powerpoint/2010/main" val="104476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sz="3200" b="1">
                <a:solidFill>
                  <a:srgbClr val="3D1FD3"/>
                </a:solidFill>
              </a:defRPr>
            </a:lvl1p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427560F9-FCAE-40C6-A385-558D9DF187C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97766048-8FE3-4D41-BEBD-C042B8623E6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004AD39D-0A3C-45A6-9788-4A70020F362A}"/>
              </a:ext>
            </a:extLst>
          </p:cNvPr>
          <p:cNvSpPr>
            <a:spLocks noGrp="1" noChangeArrowheads="1"/>
          </p:cNvSpPr>
          <p:nvPr>
            <p:ph type="sldNum" sz="quarter" idx="12"/>
          </p:nvPr>
        </p:nvSpPr>
        <p:spPr>
          <a:ln/>
        </p:spPr>
        <p:txBody>
          <a:bodyPr/>
          <a:lstStyle>
            <a:lvl1pPr>
              <a:defRPr/>
            </a:lvl1pPr>
          </a:lstStyle>
          <a:p>
            <a:r>
              <a:rPr lang="sk-SK" altLang="sk-SK"/>
              <a:t>2-</a:t>
            </a:r>
            <a:fld id="{4DE4BA72-E190-4FB9-8288-26D739B423CA}" type="slidenum">
              <a:rPr lang="sk-SK" altLang="sk-SK"/>
              <a:pPr/>
              <a:t>‹#›</a:t>
            </a:fld>
            <a:endParaRPr lang="sk-SK" altLang="sk-SK"/>
          </a:p>
        </p:txBody>
      </p:sp>
    </p:spTree>
    <p:extLst>
      <p:ext uri="{BB962C8B-B14F-4D97-AF65-F5344CB8AC3E}">
        <p14:creationId xmlns:p14="http://schemas.microsoft.com/office/powerpoint/2010/main" val="447101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3CCC740F-4A6A-4341-995D-96438A948C6A}"/>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1BA73739-BE3C-4F74-BA18-260D48DEC41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852690DB-53D0-495E-9CC6-29514984C342}"/>
              </a:ext>
            </a:extLst>
          </p:cNvPr>
          <p:cNvSpPr>
            <a:spLocks noGrp="1" noChangeArrowheads="1"/>
          </p:cNvSpPr>
          <p:nvPr>
            <p:ph type="sldNum" sz="quarter" idx="12"/>
          </p:nvPr>
        </p:nvSpPr>
        <p:spPr>
          <a:ln/>
        </p:spPr>
        <p:txBody>
          <a:bodyPr/>
          <a:lstStyle>
            <a:lvl1pPr>
              <a:defRPr/>
            </a:lvl1pPr>
          </a:lstStyle>
          <a:p>
            <a:r>
              <a:rPr lang="sk-SK" altLang="sk-SK"/>
              <a:t>2-</a:t>
            </a:r>
            <a:fld id="{C9EB6A7F-8A68-4D7E-80D0-B55BA772872D}" type="slidenum">
              <a:rPr lang="sk-SK" altLang="sk-SK"/>
              <a:pPr/>
              <a:t>‹#›</a:t>
            </a:fld>
            <a:endParaRPr lang="sk-SK" altLang="sk-SK"/>
          </a:p>
        </p:txBody>
      </p:sp>
    </p:spTree>
    <p:extLst>
      <p:ext uri="{BB962C8B-B14F-4D97-AF65-F5344CB8AC3E}">
        <p14:creationId xmlns:p14="http://schemas.microsoft.com/office/powerpoint/2010/main" val="259617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250E81AD-CA82-440A-8A03-3E1E0B3916D9}"/>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3CD9E630-2553-4658-9F1B-091D12D1607E}"/>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50308F97-BDD5-49CD-BE18-86750EFE804D}"/>
              </a:ext>
            </a:extLst>
          </p:cNvPr>
          <p:cNvSpPr>
            <a:spLocks noGrp="1" noChangeArrowheads="1"/>
          </p:cNvSpPr>
          <p:nvPr>
            <p:ph type="sldNum" sz="quarter" idx="12"/>
          </p:nvPr>
        </p:nvSpPr>
        <p:spPr>
          <a:ln/>
        </p:spPr>
        <p:txBody>
          <a:bodyPr/>
          <a:lstStyle>
            <a:lvl1pPr>
              <a:defRPr/>
            </a:lvl1pPr>
          </a:lstStyle>
          <a:p>
            <a:r>
              <a:rPr lang="sk-SK" altLang="sk-SK"/>
              <a:t>2-</a:t>
            </a:r>
            <a:fld id="{4BC0A72B-A56A-4E90-B2C7-C9727AC45D4A}" type="slidenum">
              <a:rPr lang="sk-SK" altLang="sk-SK"/>
              <a:pPr/>
              <a:t>‹#›</a:t>
            </a:fld>
            <a:endParaRPr lang="sk-SK" altLang="sk-SK"/>
          </a:p>
        </p:txBody>
      </p:sp>
    </p:spTree>
    <p:extLst>
      <p:ext uri="{BB962C8B-B14F-4D97-AF65-F5344CB8AC3E}">
        <p14:creationId xmlns:p14="http://schemas.microsoft.com/office/powerpoint/2010/main" val="516400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271008C-A4FB-45A1-9C75-CE324B6C6766}"/>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D5B9CF70-1DEB-4E7F-BCC0-79E437C47F6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FBE62F4C-7AFA-4E78-BA41-FB4674BF2D2A}"/>
              </a:ext>
            </a:extLst>
          </p:cNvPr>
          <p:cNvSpPr>
            <a:spLocks noGrp="1" noChangeArrowheads="1"/>
          </p:cNvSpPr>
          <p:nvPr>
            <p:ph type="sldNum" sz="quarter" idx="12"/>
          </p:nvPr>
        </p:nvSpPr>
        <p:spPr>
          <a:ln/>
        </p:spPr>
        <p:txBody>
          <a:bodyPr/>
          <a:lstStyle>
            <a:lvl1pPr>
              <a:defRPr/>
            </a:lvl1pPr>
          </a:lstStyle>
          <a:p>
            <a:r>
              <a:rPr lang="sk-SK" altLang="sk-SK"/>
              <a:t>2-</a:t>
            </a:r>
            <a:fld id="{74F31A32-2E7F-48C6-8CC8-BB28C0C41B0F}" type="slidenum">
              <a:rPr lang="sk-SK" altLang="sk-SK"/>
              <a:pPr/>
              <a:t>‹#›</a:t>
            </a:fld>
            <a:endParaRPr lang="sk-SK" altLang="sk-SK"/>
          </a:p>
        </p:txBody>
      </p:sp>
    </p:spTree>
    <p:extLst>
      <p:ext uri="{BB962C8B-B14F-4D97-AF65-F5344CB8AC3E}">
        <p14:creationId xmlns:p14="http://schemas.microsoft.com/office/powerpoint/2010/main" val="2853281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92BA0E9E-75AE-4B1A-9E13-4514ED71BD9F}"/>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E0C09D93-AAB8-4BC6-88E3-C9A598B1C0E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5BBDF609-ED60-4C11-9051-566D79D01C4D}"/>
              </a:ext>
            </a:extLst>
          </p:cNvPr>
          <p:cNvSpPr>
            <a:spLocks noGrp="1" noChangeArrowheads="1"/>
          </p:cNvSpPr>
          <p:nvPr>
            <p:ph type="sldNum" sz="quarter" idx="12"/>
          </p:nvPr>
        </p:nvSpPr>
        <p:spPr>
          <a:ln/>
        </p:spPr>
        <p:txBody>
          <a:bodyPr/>
          <a:lstStyle>
            <a:lvl1pPr>
              <a:defRPr/>
            </a:lvl1pPr>
          </a:lstStyle>
          <a:p>
            <a:r>
              <a:rPr lang="sk-SK" altLang="sk-SK"/>
              <a:t>2-</a:t>
            </a:r>
            <a:fld id="{10AACC7A-8502-41E1-A1AC-393F19DBF0A0}" type="slidenum">
              <a:rPr lang="sk-SK" altLang="sk-SK"/>
              <a:pPr/>
              <a:t>‹#›</a:t>
            </a:fld>
            <a:endParaRPr lang="sk-SK" altLang="sk-SK"/>
          </a:p>
        </p:txBody>
      </p:sp>
    </p:spTree>
    <p:extLst>
      <p:ext uri="{BB962C8B-B14F-4D97-AF65-F5344CB8AC3E}">
        <p14:creationId xmlns:p14="http://schemas.microsoft.com/office/powerpoint/2010/main" val="2100953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3B2549AF-A5D5-4BC2-BFB3-2D727EFDFDE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33EC1AF5-6F28-4D83-89D4-0915B6870770}"/>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B3839CEA-BFD9-4C51-A95D-42C59B2A6153}"/>
              </a:ext>
            </a:extLst>
          </p:cNvPr>
          <p:cNvSpPr>
            <a:spLocks noGrp="1" noChangeArrowheads="1"/>
          </p:cNvSpPr>
          <p:nvPr>
            <p:ph type="sldNum" sz="quarter" idx="12"/>
          </p:nvPr>
        </p:nvSpPr>
        <p:spPr>
          <a:ln/>
        </p:spPr>
        <p:txBody>
          <a:bodyPr/>
          <a:lstStyle>
            <a:lvl1pPr>
              <a:defRPr/>
            </a:lvl1pPr>
          </a:lstStyle>
          <a:p>
            <a:r>
              <a:rPr lang="sk-SK" altLang="sk-SK"/>
              <a:t>2-</a:t>
            </a:r>
            <a:fld id="{D64F6545-E05F-49B8-8AA9-BCB467542AD8}" type="slidenum">
              <a:rPr lang="sk-SK" altLang="sk-SK"/>
              <a:pPr/>
              <a:t>‹#›</a:t>
            </a:fld>
            <a:endParaRPr lang="sk-SK" altLang="sk-SK"/>
          </a:p>
        </p:txBody>
      </p:sp>
    </p:spTree>
    <p:extLst>
      <p:ext uri="{BB962C8B-B14F-4D97-AF65-F5344CB8AC3E}">
        <p14:creationId xmlns:p14="http://schemas.microsoft.com/office/powerpoint/2010/main" val="2075241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A9EFFA24-02C8-46B7-8755-D360BEF4CB7D}"/>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46369682-A4B9-4003-933F-3B6CEEDF912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E216EAD7-3382-4D89-A033-7A3333BDD2CC}"/>
              </a:ext>
            </a:extLst>
          </p:cNvPr>
          <p:cNvSpPr>
            <a:spLocks noGrp="1" noChangeArrowheads="1"/>
          </p:cNvSpPr>
          <p:nvPr>
            <p:ph type="sldNum" sz="quarter" idx="12"/>
          </p:nvPr>
        </p:nvSpPr>
        <p:spPr>
          <a:ln/>
        </p:spPr>
        <p:txBody>
          <a:bodyPr/>
          <a:lstStyle>
            <a:lvl1pPr>
              <a:defRPr/>
            </a:lvl1pPr>
          </a:lstStyle>
          <a:p>
            <a:r>
              <a:rPr lang="sk-SK" altLang="sk-SK"/>
              <a:t>2-</a:t>
            </a:r>
            <a:fld id="{DA184C5D-4641-4114-970D-119F9A149DB7}" type="slidenum">
              <a:rPr lang="sk-SK" altLang="sk-SK"/>
              <a:pPr/>
              <a:t>‹#›</a:t>
            </a:fld>
            <a:endParaRPr lang="sk-SK" altLang="sk-SK"/>
          </a:p>
        </p:txBody>
      </p:sp>
    </p:spTree>
    <p:extLst>
      <p:ext uri="{BB962C8B-B14F-4D97-AF65-F5344CB8AC3E}">
        <p14:creationId xmlns:p14="http://schemas.microsoft.com/office/powerpoint/2010/main" val="671773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99312E3D-5AD3-44E1-89C2-FE1203215F04}"/>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BA313496-E9DA-45DB-BCFC-B7303E6BD58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FB4EA5B6-845B-48DF-BEC7-94ED3AD2B72E}"/>
              </a:ext>
            </a:extLst>
          </p:cNvPr>
          <p:cNvSpPr>
            <a:spLocks noGrp="1" noChangeArrowheads="1"/>
          </p:cNvSpPr>
          <p:nvPr>
            <p:ph type="sldNum" sz="quarter" idx="12"/>
          </p:nvPr>
        </p:nvSpPr>
        <p:spPr>
          <a:ln/>
        </p:spPr>
        <p:txBody>
          <a:bodyPr/>
          <a:lstStyle>
            <a:lvl1pPr>
              <a:defRPr/>
            </a:lvl1pPr>
          </a:lstStyle>
          <a:p>
            <a:r>
              <a:rPr lang="sk-SK" altLang="sk-SK"/>
              <a:t>2-</a:t>
            </a:r>
            <a:fld id="{026DFF57-7A89-427E-A1B1-824ABD496302}" type="slidenum">
              <a:rPr lang="sk-SK" altLang="sk-SK"/>
              <a:pPr/>
              <a:t>‹#›</a:t>
            </a:fld>
            <a:endParaRPr lang="sk-SK" altLang="sk-SK"/>
          </a:p>
        </p:txBody>
      </p:sp>
    </p:spTree>
    <p:extLst>
      <p:ext uri="{BB962C8B-B14F-4D97-AF65-F5344CB8AC3E}">
        <p14:creationId xmlns:p14="http://schemas.microsoft.com/office/powerpoint/2010/main" val="2516916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E0DC2FF-C405-43DB-A73D-570F8491221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26A82C2C-E69A-4F33-9426-BB6589260F3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508932" name="Rectangle 4">
            <a:extLst>
              <a:ext uri="{FF2B5EF4-FFF2-40B4-BE49-F238E27FC236}">
                <a16:creationId xmlns:a16="http://schemas.microsoft.com/office/drawing/2014/main" id="{669174C8-D111-48DB-9A04-227879E820CB}"/>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latin typeface="+mn-lt"/>
              </a:defRPr>
            </a:lvl1pPr>
          </a:lstStyle>
          <a:p>
            <a:pPr>
              <a:defRPr/>
            </a:pPr>
            <a:endParaRPr lang="sk-SK"/>
          </a:p>
        </p:txBody>
      </p:sp>
      <p:sp>
        <p:nvSpPr>
          <p:cNvPr id="508933" name="Rectangle 5">
            <a:extLst>
              <a:ext uri="{FF2B5EF4-FFF2-40B4-BE49-F238E27FC236}">
                <a16:creationId xmlns:a16="http://schemas.microsoft.com/office/drawing/2014/main" id="{C05B557C-4A23-4AA6-9B0A-B3C2C9014B7F}"/>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508934" name="Rectangle 6">
            <a:extLst>
              <a:ext uri="{FF2B5EF4-FFF2-40B4-BE49-F238E27FC236}">
                <a16:creationId xmlns:a16="http://schemas.microsoft.com/office/drawing/2014/main" id="{A653EB89-267B-4EDB-953F-8201322D3689}"/>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r>
              <a:rPr lang="sk-SK" altLang="sk-SK"/>
              <a:t>2-</a:t>
            </a:r>
            <a:fld id="{BCB2FFB7-471A-48B3-8F76-04C7A83753F1}" type="slidenum">
              <a:rPr lang="sk-SK" altLang="sk-SK"/>
              <a:pPr/>
              <a:t>‹#›</a:t>
            </a:fld>
            <a:endParaRPr lang="sk-SK" altLang="sk-SK"/>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AF68B4CB-3FCA-491A-BCFD-C4C159F18371}"/>
              </a:ext>
            </a:extLst>
          </p:cNvPr>
          <p:cNvSpPr>
            <a:spLocks noGrp="1"/>
          </p:cNvSpPr>
          <p:nvPr>
            <p:ph type="ftr" sz="quarter" idx="11"/>
          </p:nvPr>
        </p:nvSpPr>
        <p:spPr/>
        <p:txBody>
          <a:bodyPr/>
          <a:lstStyle/>
          <a:p>
            <a:pPr>
              <a:defRPr/>
            </a:pPr>
            <a:r>
              <a:rPr lang="sk-SK"/>
              <a:t>Princípy účtovníctva</a:t>
            </a:r>
          </a:p>
        </p:txBody>
      </p:sp>
      <p:sp>
        <p:nvSpPr>
          <p:cNvPr id="108547" name="Zástupný symbol čísla snímky 5">
            <a:extLst>
              <a:ext uri="{FF2B5EF4-FFF2-40B4-BE49-F238E27FC236}">
                <a16:creationId xmlns:a16="http://schemas.microsoft.com/office/drawing/2014/main" id="{E5FE63BA-1093-4C61-AA5D-29B5D1B22D9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2-52</a:t>
            </a:r>
          </a:p>
        </p:txBody>
      </p:sp>
      <p:sp>
        <p:nvSpPr>
          <p:cNvPr id="108548" name="Rectangle 2">
            <a:extLst>
              <a:ext uri="{FF2B5EF4-FFF2-40B4-BE49-F238E27FC236}">
                <a16:creationId xmlns:a16="http://schemas.microsoft.com/office/drawing/2014/main" id="{8E18CCBC-715A-46E7-BECA-17E4AD58930E}"/>
              </a:ext>
            </a:extLst>
          </p:cNvPr>
          <p:cNvSpPr>
            <a:spLocks noGrp="1" noChangeArrowheads="1"/>
          </p:cNvSpPr>
          <p:nvPr>
            <p:ph type="title"/>
          </p:nvPr>
        </p:nvSpPr>
        <p:spPr>
          <a:xfrm>
            <a:off x="457200" y="274638"/>
            <a:ext cx="8229600" cy="850900"/>
          </a:xfrm>
        </p:spPr>
        <p:txBody>
          <a:bodyPr/>
          <a:lstStyle/>
          <a:p>
            <a:pPr eaLnBrk="1" hangingPunct="1"/>
            <a:r>
              <a:rPr lang="sk-SK" altLang="en-US" sz="3200" b="1">
                <a:solidFill>
                  <a:srgbClr val="3D1FD3"/>
                </a:solidFill>
              </a:rPr>
              <a:t>Spotreba prostriedkov a zásoby</a:t>
            </a:r>
            <a:endParaRPr lang="en-US" altLang="en-US" sz="3200">
              <a:solidFill>
                <a:srgbClr val="3D1FD3"/>
              </a:solidFill>
            </a:endParaRPr>
          </a:p>
        </p:txBody>
      </p:sp>
      <p:sp>
        <p:nvSpPr>
          <p:cNvPr id="108549" name="Rectangle 3">
            <a:extLst>
              <a:ext uri="{FF2B5EF4-FFF2-40B4-BE49-F238E27FC236}">
                <a16:creationId xmlns:a16="http://schemas.microsoft.com/office/drawing/2014/main" id="{EC4D8140-2262-4214-9AE5-78935B535689}"/>
              </a:ext>
            </a:extLst>
          </p:cNvPr>
          <p:cNvSpPr>
            <a:spLocks noGrp="1" noChangeArrowheads="1"/>
          </p:cNvSpPr>
          <p:nvPr>
            <p:ph type="body" idx="1"/>
          </p:nvPr>
        </p:nvSpPr>
        <p:spPr>
          <a:xfrm>
            <a:off x="457200" y="1196975"/>
            <a:ext cx="8229600" cy="4929188"/>
          </a:xfrm>
        </p:spPr>
        <p:txBody>
          <a:bodyPr/>
          <a:lstStyle/>
          <a:p>
            <a:pPr eaLnBrk="1" hangingPunct="1"/>
            <a:r>
              <a:rPr lang="sk-SK" altLang="en-US" sz="2400"/>
              <a:t>Výstupom činnosti podniku je ponuka tovaru alebo služieb zákazníkom. Pri vytváraní tejto ponuky podnik spotrebováva prostriedky </a:t>
            </a:r>
          </a:p>
          <a:p>
            <a:pPr eaLnBrk="1" hangingPunct="1"/>
            <a:r>
              <a:rPr lang="sk-SK" altLang="en-US" sz="2400"/>
              <a:t>Materiál, ktorý podnik potrebuje pre výrobu alebo poskytovanie služieb, je potrebné dopredu nakúpiť. Pritom je vhodné mať k dispozícii isté zásoby (inventory) materiálu</a:t>
            </a:r>
          </a:p>
          <a:p>
            <a:pPr eaLnBrk="1" hangingPunct="1"/>
            <a:r>
              <a:rPr lang="sk-SK" altLang="en-US" sz="2400"/>
              <a:t>Zásoby sú súčasťou majetku podniku a ich stav sa preto vykazuje v súvahe na strane aktív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0E37A065-EB12-4B11-B278-6E690CA238B1}"/>
              </a:ext>
            </a:extLst>
          </p:cNvPr>
          <p:cNvSpPr>
            <a:spLocks noGrp="1"/>
          </p:cNvSpPr>
          <p:nvPr>
            <p:ph type="ftr" sz="quarter" idx="11"/>
          </p:nvPr>
        </p:nvSpPr>
        <p:spPr/>
        <p:txBody>
          <a:bodyPr/>
          <a:lstStyle/>
          <a:p>
            <a:pPr>
              <a:defRPr/>
            </a:pPr>
            <a:r>
              <a:rPr lang="sk-SK"/>
              <a:t>Princípy účtovníctva</a:t>
            </a:r>
          </a:p>
        </p:txBody>
      </p:sp>
      <p:sp>
        <p:nvSpPr>
          <p:cNvPr id="110595" name="Zástupný symbol čísla snímky 5">
            <a:extLst>
              <a:ext uri="{FF2B5EF4-FFF2-40B4-BE49-F238E27FC236}">
                <a16:creationId xmlns:a16="http://schemas.microsoft.com/office/drawing/2014/main" id="{673C3CC4-7212-4F32-B18C-AFDA730308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2-53</a:t>
            </a:r>
          </a:p>
        </p:txBody>
      </p:sp>
      <p:sp>
        <p:nvSpPr>
          <p:cNvPr id="110596" name="Rectangle 2">
            <a:extLst>
              <a:ext uri="{FF2B5EF4-FFF2-40B4-BE49-F238E27FC236}">
                <a16:creationId xmlns:a16="http://schemas.microsoft.com/office/drawing/2014/main" id="{9BD64946-232A-4AE2-B247-6285126E0DA8}"/>
              </a:ext>
            </a:extLst>
          </p:cNvPr>
          <p:cNvSpPr>
            <a:spLocks noGrp="1" noChangeArrowheads="1"/>
          </p:cNvSpPr>
          <p:nvPr>
            <p:ph type="title"/>
          </p:nvPr>
        </p:nvSpPr>
        <p:spPr>
          <a:xfrm>
            <a:off x="457200" y="274638"/>
            <a:ext cx="8229600" cy="850900"/>
          </a:xfrm>
        </p:spPr>
        <p:txBody>
          <a:bodyPr/>
          <a:lstStyle/>
          <a:p>
            <a:pPr eaLnBrk="1" hangingPunct="1"/>
            <a:r>
              <a:rPr lang="sk-SK" altLang="en-US" sz="3200" b="1">
                <a:solidFill>
                  <a:srgbClr val="3D1FD3"/>
                </a:solidFill>
              </a:rPr>
              <a:t>Spotreba prostriedkov a zásoby </a:t>
            </a:r>
            <a:r>
              <a:rPr lang="sk-SK" altLang="en-US" sz="2000">
                <a:solidFill>
                  <a:srgbClr val="3D1FD3"/>
                </a:solidFill>
              </a:rPr>
              <a:t>(2)</a:t>
            </a:r>
            <a:endParaRPr lang="en-US" altLang="en-US" sz="2000">
              <a:solidFill>
                <a:srgbClr val="3D1FD3"/>
              </a:solidFill>
            </a:endParaRPr>
          </a:p>
        </p:txBody>
      </p:sp>
      <p:sp>
        <p:nvSpPr>
          <p:cNvPr id="110597" name="Rectangle 3">
            <a:extLst>
              <a:ext uri="{FF2B5EF4-FFF2-40B4-BE49-F238E27FC236}">
                <a16:creationId xmlns:a16="http://schemas.microsoft.com/office/drawing/2014/main" id="{D666DDCC-FB9E-45C7-9E15-9A71ACD7C426}"/>
              </a:ext>
            </a:extLst>
          </p:cNvPr>
          <p:cNvSpPr>
            <a:spLocks noGrp="1" noChangeArrowheads="1"/>
          </p:cNvSpPr>
          <p:nvPr>
            <p:ph type="body" idx="1"/>
          </p:nvPr>
        </p:nvSpPr>
        <p:spPr>
          <a:xfrm>
            <a:off x="457200" y="1196975"/>
            <a:ext cx="8229600" cy="4464050"/>
          </a:xfrm>
        </p:spPr>
        <p:txBody>
          <a:bodyPr/>
          <a:lstStyle/>
          <a:p>
            <a:pPr eaLnBrk="1" hangingPunct="1">
              <a:lnSpc>
                <a:spcPct val="90000"/>
              </a:lnSpc>
            </a:pPr>
            <a:r>
              <a:rPr lang="sk-SK" altLang="en-US" sz="2600"/>
              <a:t>Existuje viacero druhov zásob</a:t>
            </a:r>
          </a:p>
          <a:p>
            <a:pPr lvl="1" eaLnBrk="1" hangingPunct="1">
              <a:lnSpc>
                <a:spcPct val="90000"/>
              </a:lnSpc>
            </a:pPr>
            <a:r>
              <a:rPr lang="sk-SK" altLang="en-US" sz="2000"/>
              <a:t>skladovaný materiál </a:t>
            </a:r>
          </a:p>
          <a:p>
            <a:pPr lvl="1" eaLnBrk="1" hangingPunct="1">
              <a:lnSpc>
                <a:spcPct val="90000"/>
              </a:lnSpc>
            </a:pPr>
            <a:r>
              <a:rPr lang="sk-SK" altLang="en-US" sz="2000"/>
              <a:t>výsledky vlastnej výroby</a:t>
            </a:r>
          </a:p>
          <a:p>
            <a:pPr lvl="1" eaLnBrk="1" hangingPunct="1">
              <a:lnSpc>
                <a:spcPct val="90000"/>
              </a:lnSpc>
            </a:pPr>
            <a:r>
              <a:rPr lang="sk-SK" altLang="en-US" sz="2000"/>
              <a:t>skladovaný tovar na predaj</a:t>
            </a:r>
            <a:endParaRPr lang="sk-SK" altLang="en-US" sz="2600"/>
          </a:p>
          <a:p>
            <a:pPr eaLnBrk="1" hangingPunct="1">
              <a:lnSpc>
                <a:spcPct val="90000"/>
              </a:lnSpc>
            </a:pPr>
            <a:r>
              <a:rPr lang="sk-SK" altLang="en-US" sz="2600"/>
              <a:t>Spôsob určenia stavu zásob na konci účtovného obdobia závisí aj od charakteru podniku</a:t>
            </a:r>
          </a:p>
          <a:p>
            <a:pPr lvl="1" eaLnBrk="1" hangingPunct="1">
              <a:lnSpc>
                <a:spcPct val="90000"/>
              </a:lnSpc>
            </a:pPr>
            <a:r>
              <a:rPr lang="sk-SK" altLang="en-US" sz="2000"/>
              <a:t>u obchodných podnikov sa stav zásob určí ako súčet stavu zásob na začiatku účtovného obdobia a prírastku zásob (tovaru na predaj) počas účtovného obdobia</a:t>
            </a:r>
          </a:p>
          <a:p>
            <a:pPr lvl="1" eaLnBrk="1" hangingPunct="1">
              <a:lnSpc>
                <a:spcPct val="90000"/>
              </a:lnSpc>
            </a:pPr>
            <a:r>
              <a:rPr lang="sk-SK" altLang="en-US" sz="2000"/>
              <a:t>u výrobných podnikov sú zásoby tvorené aj výsledkami ich vlastnej výroby, ktoré sa oceňujú nákladmi vynaloženými na ich výrobu. Prírastok týchto zásob je rozdielom nákladov na novo vyrobené výrobky a nákladov na predané výrobky počas účtovného obdobia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C3F0E16-5E1C-4809-8BB6-848881CD1911}"/>
              </a:ext>
            </a:extLst>
          </p:cNvPr>
          <p:cNvSpPr>
            <a:spLocks noGrp="1"/>
          </p:cNvSpPr>
          <p:nvPr>
            <p:ph type="ftr" sz="quarter" idx="11"/>
          </p:nvPr>
        </p:nvSpPr>
        <p:spPr/>
        <p:txBody>
          <a:bodyPr/>
          <a:lstStyle/>
          <a:p>
            <a:pPr>
              <a:defRPr/>
            </a:pPr>
            <a:r>
              <a:rPr lang="sk-SK"/>
              <a:t>Princípy účtovníctva</a:t>
            </a:r>
          </a:p>
        </p:txBody>
      </p:sp>
      <p:sp>
        <p:nvSpPr>
          <p:cNvPr id="112643" name="Zástupný symbol čísla snímky 5">
            <a:extLst>
              <a:ext uri="{FF2B5EF4-FFF2-40B4-BE49-F238E27FC236}">
                <a16:creationId xmlns:a16="http://schemas.microsoft.com/office/drawing/2014/main" id="{10EF246E-4050-4B9F-BD57-7CFA9709DB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2-54</a:t>
            </a:r>
          </a:p>
        </p:txBody>
      </p:sp>
      <p:sp>
        <p:nvSpPr>
          <p:cNvPr id="112644" name="Rectangle 2">
            <a:extLst>
              <a:ext uri="{FF2B5EF4-FFF2-40B4-BE49-F238E27FC236}">
                <a16:creationId xmlns:a16="http://schemas.microsoft.com/office/drawing/2014/main" id="{8C9670F9-CDB7-4AF9-8848-A9D798047682}"/>
              </a:ext>
            </a:extLst>
          </p:cNvPr>
          <p:cNvSpPr>
            <a:spLocks noGrp="1" noChangeArrowheads="1"/>
          </p:cNvSpPr>
          <p:nvPr>
            <p:ph type="title"/>
          </p:nvPr>
        </p:nvSpPr>
        <p:spPr>
          <a:xfrm>
            <a:off x="457200" y="274638"/>
            <a:ext cx="8229600" cy="850900"/>
          </a:xfrm>
        </p:spPr>
        <p:txBody>
          <a:bodyPr/>
          <a:lstStyle/>
          <a:p>
            <a:pPr eaLnBrk="1" hangingPunct="1"/>
            <a:r>
              <a:rPr lang="sk-SK" altLang="en-US" sz="3200" b="1">
                <a:solidFill>
                  <a:srgbClr val="3D1FD3"/>
                </a:solidFill>
              </a:rPr>
              <a:t>Príklad účtovania zásob – firma Puccini</a:t>
            </a:r>
          </a:p>
        </p:txBody>
      </p:sp>
      <p:sp>
        <p:nvSpPr>
          <p:cNvPr id="112645" name="Rectangle 3">
            <a:extLst>
              <a:ext uri="{FF2B5EF4-FFF2-40B4-BE49-F238E27FC236}">
                <a16:creationId xmlns:a16="http://schemas.microsoft.com/office/drawing/2014/main" id="{645B6454-1A4E-427A-AFA4-F3E9D3FD7959}"/>
              </a:ext>
            </a:extLst>
          </p:cNvPr>
          <p:cNvSpPr>
            <a:spLocks noGrp="1" noChangeArrowheads="1"/>
          </p:cNvSpPr>
          <p:nvPr>
            <p:ph type="body" idx="1"/>
          </p:nvPr>
        </p:nvSpPr>
        <p:spPr>
          <a:xfrm>
            <a:off x="457200" y="1196975"/>
            <a:ext cx="8229600" cy="4679950"/>
          </a:xfrm>
        </p:spPr>
        <p:txBody>
          <a:bodyPr/>
          <a:lstStyle/>
          <a:p>
            <a:pPr eaLnBrk="1" hangingPunct="1">
              <a:lnSpc>
                <a:spcPct val="90000"/>
              </a:lnSpc>
            </a:pPr>
            <a:r>
              <a:rPr lang="sk-SK" altLang="en-US" sz="2400"/>
              <a:t>Postup pri účtovaní zásob a ich vplyv na finančné výkazy budeme ilustrovať na príklade firmy Puccini vyrábajúcej dáždniky</a:t>
            </a:r>
          </a:p>
          <a:p>
            <a:pPr eaLnBrk="1" hangingPunct="1">
              <a:lnSpc>
                <a:spcPct val="90000"/>
              </a:lnSpc>
            </a:pPr>
            <a:r>
              <a:rPr lang="sk-SK" altLang="en-US" sz="2400"/>
              <a:t>Predpokladajme, že firma Puccini zakúpila za 100 CU materiál na výrobu dáždnikov. Počas účtovného obdobia firma spotrebuje materiál za 80 CU. Na sklade jej zostane materiál v hodnote 20 CU</a:t>
            </a:r>
          </a:p>
          <a:p>
            <a:pPr eaLnBrk="1" hangingPunct="1">
              <a:lnSpc>
                <a:spcPct val="90000"/>
              </a:lnSpc>
            </a:pPr>
            <a:r>
              <a:rPr lang="sk-SK" altLang="en-US" sz="2400"/>
              <a:t>Na zaznamenanie tejto situácie existujú dve metódy</a:t>
            </a:r>
          </a:p>
          <a:p>
            <a:pPr lvl="1" eaLnBrk="1" hangingPunct="1">
              <a:lnSpc>
                <a:spcPct val="90000"/>
              </a:lnSpc>
            </a:pPr>
            <a:r>
              <a:rPr lang="sk-SK" altLang="en-US" sz="2000"/>
              <a:t>metóda priebežnej inventarizácie (perpetual inventory system) – na Slovensku sa označuje ako </a:t>
            </a:r>
            <a:r>
              <a:rPr lang="sk-SK" altLang="en-US" sz="2000" i="1"/>
              <a:t>spôsob A</a:t>
            </a:r>
          </a:p>
          <a:p>
            <a:pPr lvl="1" eaLnBrk="1" hangingPunct="1">
              <a:lnSpc>
                <a:spcPct val="90000"/>
              </a:lnSpc>
            </a:pPr>
            <a:r>
              <a:rPr lang="sk-SK" altLang="en-US" sz="2000"/>
              <a:t>metóda periodickej inventarizácie (periodic inventory system) – </a:t>
            </a:r>
            <a:r>
              <a:rPr lang="sk-SK" altLang="en-US" sz="2000" i="1"/>
              <a:t>spôsob B</a:t>
            </a:r>
            <a:r>
              <a:rPr lang="sk-SK" altLang="en-US" sz="2000"/>
              <a:t>.</a:t>
            </a:r>
            <a:r>
              <a:rPr lang="sk-SK" altLang="en-US" sz="2400"/>
              <a:t> </a:t>
            </a:r>
          </a:p>
          <a:p>
            <a:pPr eaLnBrk="1" hangingPunct="1">
              <a:lnSpc>
                <a:spcPct val="90000"/>
              </a:lnSpc>
            </a:pPr>
            <a:r>
              <a:rPr lang="sk-SK" altLang="en-US" sz="2400"/>
              <a:t>My budeme hovoriť o metóde A a metóde 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4">
            <a:extLst>
              <a:ext uri="{FF2B5EF4-FFF2-40B4-BE49-F238E27FC236}">
                <a16:creationId xmlns:a16="http://schemas.microsoft.com/office/drawing/2014/main" id="{F7135C5A-0097-4FFB-AF7A-31B069E23549}"/>
              </a:ext>
            </a:extLst>
          </p:cNvPr>
          <p:cNvSpPr>
            <a:spLocks noGrp="1"/>
          </p:cNvSpPr>
          <p:nvPr>
            <p:ph type="ftr" sz="quarter" idx="11"/>
          </p:nvPr>
        </p:nvSpPr>
        <p:spPr/>
        <p:txBody>
          <a:bodyPr/>
          <a:lstStyle/>
          <a:p>
            <a:pPr>
              <a:defRPr/>
            </a:pPr>
            <a:r>
              <a:rPr lang="sk-SK"/>
              <a:t>Princípy účtovníctva</a:t>
            </a:r>
          </a:p>
        </p:txBody>
      </p:sp>
      <p:sp>
        <p:nvSpPr>
          <p:cNvPr id="114691" name="Zástupný symbol čísla snímky 5">
            <a:extLst>
              <a:ext uri="{FF2B5EF4-FFF2-40B4-BE49-F238E27FC236}">
                <a16:creationId xmlns:a16="http://schemas.microsoft.com/office/drawing/2014/main" id="{87E39781-DB4F-4362-B4A6-04A1B0F1D91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2-55</a:t>
            </a:r>
          </a:p>
        </p:txBody>
      </p:sp>
      <p:sp>
        <p:nvSpPr>
          <p:cNvPr id="114692" name="Rectangle 2">
            <a:extLst>
              <a:ext uri="{FF2B5EF4-FFF2-40B4-BE49-F238E27FC236}">
                <a16:creationId xmlns:a16="http://schemas.microsoft.com/office/drawing/2014/main" id="{A4D41794-A3B4-442A-BB1B-0BF1AD8A7D3D}"/>
              </a:ext>
            </a:extLst>
          </p:cNvPr>
          <p:cNvSpPr>
            <a:spLocks noGrp="1" noChangeArrowheads="1"/>
          </p:cNvSpPr>
          <p:nvPr>
            <p:ph type="title"/>
          </p:nvPr>
        </p:nvSpPr>
        <p:spPr>
          <a:xfrm>
            <a:off x="684213" y="260350"/>
            <a:ext cx="7772400" cy="936625"/>
          </a:xfrm>
        </p:spPr>
        <p:txBody>
          <a:bodyPr/>
          <a:lstStyle/>
          <a:p>
            <a:pPr eaLnBrk="1" hangingPunct="1"/>
            <a:r>
              <a:rPr lang="en-US" altLang="en-US" sz="3200" b="1">
                <a:solidFill>
                  <a:srgbClr val="3D1FD3"/>
                </a:solidFill>
              </a:rPr>
              <a:t>Met</a:t>
            </a:r>
            <a:r>
              <a:rPr lang="sk-SK" altLang="en-US" sz="3200" b="1">
                <a:solidFill>
                  <a:srgbClr val="3D1FD3"/>
                </a:solidFill>
              </a:rPr>
              <a:t>óda priebežnej inventarizácie (A)</a:t>
            </a:r>
            <a:endParaRPr lang="en-US" altLang="en-US" sz="3200">
              <a:solidFill>
                <a:srgbClr val="3D1FD3"/>
              </a:solidFill>
            </a:endParaRPr>
          </a:p>
        </p:txBody>
      </p:sp>
      <p:graphicFrame>
        <p:nvGraphicFramePr>
          <p:cNvPr id="114693" name="Object 3">
            <a:extLst>
              <a:ext uri="{FF2B5EF4-FFF2-40B4-BE49-F238E27FC236}">
                <a16:creationId xmlns:a16="http://schemas.microsoft.com/office/drawing/2014/main" id="{BF4F279C-BF0A-459D-A88B-81F242A8259E}"/>
              </a:ext>
            </a:extLst>
          </p:cNvPr>
          <p:cNvGraphicFramePr>
            <a:graphicFrameLocks noGrp="1" noChangeAspect="1"/>
          </p:cNvGraphicFramePr>
          <p:nvPr>
            <p:ph type="body" idx="1"/>
            <p:extLst>
              <p:ext uri="{D42A27DB-BD31-4B8C-83A1-F6EECF244321}">
                <p14:modId xmlns:p14="http://schemas.microsoft.com/office/powerpoint/2010/main" val="661218491"/>
              </p:ext>
            </p:extLst>
          </p:nvPr>
        </p:nvGraphicFramePr>
        <p:xfrm>
          <a:off x="-180528" y="4909684"/>
          <a:ext cx="9869488" cy="1490663"/>
        </p:xfrm>
        <a:graphic>
          <a:graphicData uri="http://schemas.openxmlformats.org/presentationml/2006/ole">
            <mc:AlternateContent xmlns:mc="http://schemas.openxmlformats.org/markup-compatibility/2006">
              <mc:Choice xmlns:v="urn:schemas-microsoft-com:vml" Requires="v">
                <p:oleObj name="Dokument" r:id="rId3" imgW="6066288" imgH="773183" progId="Word.Document.8">
                  <p:embed/>
                </p:oleObj>
              </mc:Choice>
              <mc:Fallback>
                <p:oleObj name="Dokument" r:id="rId3" imgW="6066288" imgH="773183"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28" y="4909684"/>
                        <a:ext cx="9869488" cy="1490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14694" name="Rectangle 4">
            <a:extLst>
              <a:ext uri="{FF2B5EF4-FFF2-40B4-BE49-F238E27FC236}">
                <a16:creationId xmlns:a16="http://schemas.microsoft.com/office/drawing/2014/main" id="{5199CFCA-8E56-449C-9585-BEA51027F726}"/>
              </a:ext>
            </a:extLst>
          </p:cNvPr>
          <p:cNvSpPr>
            <a:spLocks noChangeArrowheads="1"/>
          </p:cNvSpPr>
          <p:nvPr/>
        </p:nvSpPr>
        <p:spPr bwMode="auto">
          <a:xfrm>
            <a:off x="611188" y="1196975"/>
            <a:ext cx="7239000" cy="388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000"/>
              <a:t>Zakúpený materiál sa zaznamená najskôr ako zásoby (na sklade)</a:t>
            </a:r>
          </a:p>
          <a:p>
            <a:pPr eaLnBrk="1" hangingPunct="1"/>
            <a:r>
              <a:rPr lang="sk-SK" altLang="en-US" sz="2000"/>
              <a:t>Materiál zo skladu sa podľa potreby na základe žiadaniek vydáva do výroby. Tieto transakcie sa zaznamenajú ako náklad a zároveň zníženie skladových zásob v hodnote vydaného materiálu</a:t>
            </a:r>
          </a:p>
          <a:p>
            <a:pPr eaLnBrk="1" hangingPunct="1"/>
            <a:r>
              <a:rPr lang="sk-SK" altLang="en-US" sz="2000"/>
              <a:t>Sumár všetkých nákladov vyplývajúcich zo spotrebovaných zásob sa premietne do nákladov vynaložených na výrobok, pomocou ktorých sa v účtovníctve podniku výrobok oceňuje pred jeho predajom</a:t>
            </a:r>
          </a:p>
          <a:p>
            <a:pPr eaLnBrk="1" hangingPunct="1"/>
            <a:r>
              <a:rPr lang="sk-SK" altLang="en-US" sz="2000"/>
              <a:t>Táto metóda sa analogicky uplatňuje aj pri podnikoch zameraných na obchodovanie s tým, že zásobami je v tomto prípade tovar nakúpený na ďalší predaj</a:t>
            </a:r>
            <a:endParaRPr lang="en-US" alt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Zástupný symbol päty 3">
            <a:extLst>
              <a:ext uri="{FF2B5EF4-FFF2-40B4-BE49-F238E27FC236}">
                <a16:creationId xmlns:a16="http://schemas.microsoft.com/office/drawing/2014/main" id="{48EE92A3-D6B5-4B63-BB4F-73D75B8A4FDF}"/>
              </a:ext>
            </a:extLst>
          </p:cNvPr>
          <p:cNvSpPr>
            <a:spLocks noGrp="1"/>
          </p:cNvSpPr>
          <p:nvPr>
            <p:ph type="ftr" sz="quarter" idx="11"/>
          </p:nvPr>
        </p:nvSpPr>
        <p:spPr/>
        <p:txBody>
          <a:bodyPr/>
          <a:lstStyle/>
          <a:p>
            <a:pPr>
              <a:defRPr/>
            </a:pPr>
            <a:r>
              <a:rPr lang="sk-SK"/>
              <a:t>Princípy účtovníctva</a:t>
            </a:r>
          </a:p>
        </p:txBody>
      </p:sp>
      <p:sp>
        <p:nvSpPr>
          <p:cNvPr id="116739" name="Zástupný symbol čísla snímky 4">
            <a:extLst>
              <a:ext uri="{FF2B5EF4-FFF2-40B4-BE49-F238E27FC236}">
                <a16:creationId xmlns:a16="http://schemas.microsoft.com/office/drawing/2014/main" id="{AA0B9EDF-1270-445B-97A6-FAA36B05153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2-56</a:t>
            </a:r>
          </a:p>
        </p:txBody>
      </p:sp>
      <p:sp>
        <p:nvSpPr>
          <p:cNvPr id="116740" name="Rectangle 2">
            <a:extLst>
              <a:ext uri="{FF2B5EF4-FFF2-40B4-BE49-F238E27FC236}">
                <a16:creationId xmlns:a16="http://schemas.microsoft.com/office/drawing/2014/main" id="{39B2B3BD-E652-4961-8C62-DA7FA4A1FD96}"/>
              </a:ext>
            </a:extLst>
          </p:cNvPr>
          <p:cNvSpPr>
            <a:spLocks noGrp="1" noChangeArrowheads="1"/>
          </p:cNvSpPr>
          <p:nvPr>
            <p:ph type="title"/>
          </p:nvPr>
        </p:nvSpPr>
        <p:spPr>
          <a:xfrm>
            <a:off x="228600" y="188913"/>
            <a:ext cx="8686800" cy="1439862"/>
          </a:xfrm>
        </p:spPr>
        <p:txBody>
          <a:bodyPr/>
          <a:lstStyle/>
          <a:p>
            <a:pPr eaLnBrk="1" hangingPunct="1"/>
            <a:r>
              <a:rPr lang="sk-SK" altLang="en-US" sz="3200" b="1">
                <a:solidFill>
                  <a:srgbClr val="3D1FD3"/>
                </a:solidFill>
              </a:rPr>
              <a:t>Obr.</a:t>
            </a:r>
            <a:r>
              <a:rPr lang="en-US" altLang="en-US" sz="3200" b="1">
                <a:solidFill>
                  <a:srgbClr val="3D1FD3"/>
                </a:solidFill>
              </a:rPr>
              <a:t> 2.16 </a:t>
            </a:r>
            <a:r>
              <a:rPr lang="sk-SK" altLang="en-US" sz="3200">
                <a:solidFill>
                  <a:srgbClr val="3D1FD3"/>
                </a:solidFill>
              </a:rPr>
              <a:t>Metóda A: Vplyv na finančné výkazy firmy Puccini v roku X1</a:t>
            </a:r>
            <a:endParaRPr lang="en-US" altLang="en-US" sz="3200">
              <a:solidFill>
                <a:srgbClr val="3D1FD3"/>
              </a:solidFill>
            </a:endParaRPr>
          </a:p>
        </p:txBody>
      </p:sp>
      <p:sp>
        <p:nvSpPr>
          <p:cNvPr id="116741" name="AutoShape 8">
            <a:extLst>
              <a:ext uri="{FF2B5EF4-FFF2-40B4-BE49-F238E27FC236}">
                <a16:creationId xmlns:a16="http://schemas.microsoft.com/office/drawing/2014/main" id="{31A376CE-3270-4A1A-B7A1-366CA362F6CD}"/>
              </a:ext>
            </a:extLst>
          </p:cNvPr>
          <p:cNvSpPr>
            <a:spLocks noChangeAspect="1" noChangeArrowheads="1" noTextEdit="1"/>
          </p:cNvSpPr>
          <p:nvPr/>
        </p:nvSpPr>
        <p:spPr bwMode="auto">
          <a:xfrm>
            <a:off x="-228600" y="1958975"/>
            <a:ext cx="9220200" cy="374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16742" name="Rectangle 10">
            <a:extLst>
              <a:ext uri="{FF2B5EF4-FFF2-40B4-BE49-F238E27FC236}">
                <a16:creationId xmlns:a16="http://schemas.microsoft.com/office/drawing/2014/main" id="{25AFF18A-0ED4-47E5-A010-EB792CED4292}"/>
              </a:ext>
            </a:extLst>
          </p:cNvPr>
          <p:cNvSpPr>
            <a:spLocks noChangeArrowheads="1"/>
          </p:cNvSpPr>
          <p:nvPr/>
        </p:nvSpPr>
        <p:spPr bwMode="auto">
          <a:xfrm>
            <a:off x="-220663" y="19748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 </a:t>
            </a:r>
            <a:endParaRPr lang="sk-SK" altLang="en-US" sz="1800">
              <a:latin typeface="Arial" panose="020B0604020202020204" pitchFamily="34" charset="0"/>
            </a:endParaRPr>
          </a:p>
        </p:txBody>
      </p:sp>
      <p:sp>
        <p:nvSpPr>
          <p:cNvPr id="116743" name="Rectangle 11">
            <a:extLst>
              <a:ext uri="{FF2B5EF4-FFF2-40B4-BE49-F238E27FC236}">
                <a16:creationId xmlns:a16="http://schemas.microsoft.com/office/drawing/2014/main" id="{B3200928-50BE-47B7-8187-9288963A7559}"/>
              </a:ext>
            </a:extLst>
          </p:cNvPr>
          <p:cNvSpPr>
            <a:spLocks noChangeArrowheads="1"/>
          </p:cNvSpPr>
          <p:nvPr/>
        </p:nvSpPr>
        <p:spPr bwMode="auto">
          <a:xfrm>
            <a:off x="-228600" y="3963988"/>
            <a:ext cx="769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44" name="Rectangle 13">
            <a:extLst>
              <a:ext uri="{FF2B5EF4-FFF2-40B4-BE49-F238E27FC236}">
                <a16:creationId xmlns:a16="http://schemas.microsoft.com/office/drawing/2014/main" id="{E6B02DC3-6938-48C6-A656-67DAC4A060E7}"/>
              </a:ext>
            </a:extLst>
          </p:cNvPr>
          <p:cNvSpPr>
            <a:spLocks noChangeArrowheads="1"/>
          </p:cNvSpPr>
          <p:nvPr/>
        </p:nvSpPr>
        <p:spPr bwMode="auto">
          <a:xfrm>
            <a:off x="385763" y="4037013"/>
            <a:ext cx="14446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1</a:t>
            </a:r>
            <a:r>
              <a:rPr lang="sk-SK" altLang="en-US" sz="1700">
                <a:solidFill>
                  <a:srgbClr val="000000"/>
                </a:solidFill>
              </a:rPr>
              <a:t> </a:t>
            </a:r>
            <a:endParaRPr lang="sk-SK" altLang="en-US" sz="1800">
              <a:latin typeface="Arial" panose="020B0604020202020204" pitchFamily="34" charset="0"/>
            </a:endParaRPr>
          </a:p>
        </p:txBody>
      </p:sp>
      <p:sp>
        <p:nvSpPr>
          <p:cNvPr id="116745" name="Rectangle 16">
            <a:extLst>
              <a:ext uri="{FF2B5EF4-FFF2-40B4-BE49-F238E27FC236}">
                <a16:creationId xmlns:a16="http://schemas.microsoft.com/office/drawing/2014/main" id="{3489DC75-156B-4F21-B6F3-9D570E8C2E9B}"/>
              </a:ext>
            </a:extLst>
          </p:cNvPr>
          <p:cNvSpPr>
            <a:spLocks noChangeArrowheads="1"/>
          </p:cNvSpPr>
          <p:nvPr/>
        </p:nvSpPr>
        <p:spPr bwMode="auto">
          <a:xfrm>
            <a:off x="3638550" y="4044950"/>
            <a:ext cx="1635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 2</a:t>
            </a:r>
            <a:endParaRPr lang="sk-SK" altLang="en-US" sz="1800">
              <a:latin typeface="Arial" panose="020B0604020202020204" pitchFamily="34" charset="0"/>
            </a:endParaRPr>
          </a:p>
        </p:txBody>
      </p:sp>
      <p:sp>
        <p:nvSpPr>
          <p:cNvPr id="116746" name="Rectangle 18">
            <a:extLst>
              <a:ext uri="{FF2B5EF4-FFF2-40B4-BE49-F238E27FC236}">
                <a16:creationId xmlns:a16="http://schemas.microsoft.com/office/drawing/2014/main" id="{70EB77F7-6C4C-40A7-BED1-DC577B6D314B}"/>
              </a:ext>
            </a:extLst>
          </p:cNvPr>
          <p:cNvSpPr>
            <a:spLocks noChangeArrowheads="1"/>
          </p:cNvSpPr>
          <p:nvPr/>
        </p:nvSpPr>
        <p:spPr bwMode="auto">
          <a:xfrm>
            <a:off x="5170488" y="3860800"/>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80</a:t>
            </a:r>
            <a:endParaRPr lang="sk-SK" altLang="en-US" sz="1800">
              <a:latin typeface="Arial" panose="020B0604020202020204" pitchFamily="34" charset="0"/>
            </a:endParaRPr>
          </a:p>
        </p:txBody>
      </p:sp>
      <p:sp>
        <p:nvSpPr>
          <p:cNvPr id="116747" name="Rectangle 19">
            <a:extLst>
              <a:ext uri="{FF2B5EF4-FFF2-40B4-BE49-F238E27FC236}">
                <a16:creationId xmlns:a16="http://schemas.microsoft.com/office/drawing/2014/main" id="{AC06B21D-DC7E-4E92-B00E-8D2B81288CC3}"/>
              </a:ext>
            </a:extLst>
          </p:cNvPr>
          <p:cNvSpPr>
            <a:spLocks noChangeArrowheads="1"/>
          </p:cNvSpPr>
          <p:nvPr/>
        </p:nvSpPr>
        <p:spPr bwMode="auto">
          <a:xfrm>
            <a:off x="5364163" y="38608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48" name="Rectangle 21">
            <a:extLst>
              <a:ext uri="{FF2B5EF4-FFF2-40B4-BE49-F238E27FC236}">
                <a16:creationId xmlns:a16="http://schemas.microsoft.com/office/drawing/2014/main" id="{C92B9E07-CB61-4EC5-B46F-22EEBD1C7074}"/>
              </a:ext>
            </a:extLst>
          </p:cNvPr>
          <p:cNvSpPr>
            <a:spLocks noChangeArrowheads="1"/>
          </p:cNvSpPr>
          <p:nvPr/>
        </p:nvSpPr>
        <p:spPr bwMode="auto">
          <a:xfrm>
            <a:off x="7667625" y="2519363"/>
            <a:ext cx="593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Výnosy</a:t>
            </a:r>
            <a:endParaRPr lang="sk-SK" altLang="en-US" sz="1800">
              <a:latin typeface="Arial" panose="020B0604020202020204" pitchFamily="34" charset="0"/>
            </a:endParaRPr>
          </a:p>
        </p:txBody>
      </p:sp>
      <p:sp>
        <p:nvSpPr>
          <p:cNvPr id="116749" name="Rectangle 22">
            <a:extLst>
              <a:ext uri="{FF2B5EF4-FFF2-40B4-BE49-F238E27FC236}">
                <a16:creationId xmlns:a16="http://schemas.microsoft.com/office/drawing/2014/main" id="{F8D136F1-E4F5-43C2-A221-182132A9C826}"/>
              </a:ext>
            </a:extLst>
          </p:cNvPr>
          <p:cNvSpPr>
            <a:spLocks noChangeArrowheads="1"/>
          </p:cNvSpPr>
          <p:nvPr/>
        </p:nvSpPr>
        <p:spPr bwMode="auto">
          <a:xfrm>
            <a:off x="8628063" y="2460625"/>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 </a:t>
            </a:r>
            <a:endParaRPr lang="sk-SK" altLang="en-US" sz="1800">
              <a:latin typeface="Arial" panose="020B0604020202020204" pitchFamily="34" charset="0"/>
            </a:endParaRPr>
          </a:p>
        </p:txBody>
      </p:sp>
      <p:sp>
        <p:nvSpPr>
          <p:cNvPr id="116750" name="Rectangle 24">
            <a:extLst>
              <a:ext uri="{FF2B5EF4-FFF2-40B4-BE49-F238E27FC236}">
                <a16:creationId xmlns:a16="http://schemas.microsoft.com/office/drawing/2014/main" id="{B8E42120-8984-46B7-81BA-9BDD2B5C11E0}"/>
              </a:ext>
            </a:extLst>
          </p:cNvPr>
          <p:cNvSpPr>
            <a:spLocks noChangeArrowheads="1"/>
          </p:cNvSpPr>
          <p:nvPr/>
        </p:nvSpPr>
        <p:spPr bwMode="auto">
          <a:xfrm>
            <a:off x="5148263" y="2562225"/>
            <a:ext cx="644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Náklady</a:t>
            </a:r>
            <a:endParaRPr lang="sk-SK" altLang="en-US" sz="1800">
              <a:latin typeface="Arial" panose="020B0604020202020204" pitchFamily="34" charset="0"/>
            </a:endParaRPr>
          </a:p>
        </p:txBody>
      </p:sp>
      <p:sp>
        <p:nvSpPr>
          <p:cNvPr id="116751" name="Rectangle 25">
            <a:extLst>
              <a:ext uri="{FF2B5EF4-FFF2-40B4-BE49-F238E27FC236}">
                <a16:creationId xmlns:a16="http://schemas.microsoft.com/office/drawing/2014/main" id="{994E6028-AFBB-41B5-A201-4B78F7EA1809}"/>
              </a:ext>
            </a:extLst>
          </p:cNvPr>
          <p:cNvSpPr>
            <a:spLocks noChangeArrowheads="1"/>
          </p:cNvSpPr>
          <p:nvPr/>
        </p:nvSpPr>
        <p:spPr bwMode="auto">
          <a:xfrm>
            <a:off x="5656263" y="25622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52" name="Line 26">
            <a:extLst>
              <a:ext uri="{FF2B5EF4-FFF2-40B4-BE49-F238E27FC236}">
                <a16:creationId xmlns:a16="http://schemas.microsoft.com/office/drawing/2014/main" id="{F03BCAE0-9916-4167-A2BF-361B5A0A795B}"/>
              </a:ext>
            </a:extLst>
          </p:cNvPr>
          <p:cNvSpPr>
            <a:spLocks noChangeShapeType="1"/>
          </p:cNvSpPr>
          <p:nvPr/>
        </p:nvSpPr>
        <p:spPr bwMode="auto">
          <a:xfrm>
            <a:off x="4375150" y="2809875"/>
            <a:ext cx="460375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53" name="Line 27">
            <a:extLst>
              <a:ext uri="{FF2B5EF4-FFF2-40B4-BE49-F238E27FC236}">
                <a16:creationId xmlns:a16="http://schemas.microsoft.com/office/drawing/2014/main" id="{935E625B-7803-46E6-BAB8-00B7DC224D90}"/>
              </a:ext>
            </a:extLst>
          </p:cNvPr>
          <p:cNvSpPr>
            <a:spLocks noChangeShapeType="1"/>
          </p:cNvSpPr>
          <p:nvPr/>
        </p:nvSpPr>
        <p:spPr bwMode="auto">
          <a:xfrm>
            <a:off x="6869113" y="2813050"/>
            <a:ext cx="1587" cy="2633663"/>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54" name="Rectangle 28">
            <a:extLst>
              <a:ext uri="{FF2B5EF4-FFF2-40B4-BE49-F238E27FC236}">
                <a16:creationId xmlns:a16="http://schemas.microsoft.com/office/drawing/2014/main" id="{858F783C-95C8-46EF-82CC-0AEF153E8D9D}"/>
              </a:ext>
            </a:extLst>
          </p:cNvPr>
          <p:cNvSpPr>
            <a:spLocks noChangeArrowheads="1"/>
          </p:cNvSpPr>
          <p:nvPr/>
        </p:nvSpPr>
        <p:spPr bwMode="auto">
          <a:xfrm>
            <a:off x="5538788" y="1966913"/>
            <a:ext cx="2917825" cy="465137"/>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55" name="Rectangle 29">
            <a:extLst>
              <a:ext uri="{FF2B5EF4-FFF2-40B4-BE49-F238E27FC236}">
                <a16:creationId xmlns:a16="http://schemas.microsoft.com/office/drawing/2014/main" id="{25EFA430-EE6E-4B7A-A64F-067D67443E20}"/>
              </a:ext>
            </a:extLst>
          </p:cNvPr>
          <p:cNvSpPr>
            <a:spLocks noChangeArrowheads="1"/>
          </p:cNvSpPr>
          <p:nvPr/>
        </p:nvSpPr>
        <p:spPr bwMode="auto">
          <a:xfrm>
            <a:off x="6048375" y="2058988"/>
            <a:ext cx="15478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Výkaz ziskov a strát</a:t>
            </a:r>
            <a:endParaRPr lang="sk-SK" altLang="en-US" sz="1800">
              <a:latin typeface="Arial" panose="020B0604020202020204" pitchFamily="34" charset="0"/>
            </a:endParaRPr>
          </a:p>
        </p:txBody>
      </p:sp>
      <p:sp>
        <p:nvSpPr>
          <p:cNvPr id="116756" name="Rectangle 30">
            <a:extLst>
              <a:ext uri="{FF2B5EF4-FFF2-40B4-BE49-F238E27FC236}">
                <a16:creationId xmlns:a16="http://schemas.microsoft.com/office/drawing/2014/main" id="{46D11307-4041-4FA9-ABA2-C6574B87F086}"/>
              </a:ext>
            </a:extLst>
          </p:cNvPr>
          <p:cNvSpPr>
            <a:spLocks noChangeArrowheads="1"/>
          </p:cNvSpPr>
          <p:nvPr/>
        </p:nvSpPr>
        <p:spPr bwMode="auto">
          <a:xfrm>
            <a:off x="7673975" y="20589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57" name="Rectangle 32">
            <a:extLst>
              <a:ext uri="{FF2B5EF4-FFF2-40B4-BE49-F238E27FC236}">
                <a16:creationId xmlns:a16="http://schemas.microsoft.com/office/drawing/2014/main" id="{D66EB62D-C27B-42C8-9D6F-3AEEAE938DA1}"/>
              </a:ext>
            </a:extLst>
          </p:cNvPr>
          <p:cNvSpPr>
            <a:spLocks noChangeArrowheads="1"/>
          </p:cNvSpPr>
          <p:nvPr/>
        </p:nvSpPr>
        <p:spPr bwMode="auto">
          <a:xfrm>
            <a:off x="2324100" y="2590800"/>
            <a:ext cx="19462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Vlastné imanie a záväzky</a:t>
            </a:r>
            <a:endParaRPr lang="sk-SK" altLang="en-US" sz="1800">
              <a:latin typeface="Arial" panose="020B0604020202020204" pitchFamily="34" charset="0"/>
            </a:endParaRPr>
          </a:p>
        </p:txBody>
      </p:sp>
      <p:sp>
        <p:nvSpPr>
          <p:cNvPr id="116758" name="Rectangle 33">
            <a:extLst>
              <a:ext uri="{FF2B5EF4-FFF2-40B4-BE49-F238E27FC236}">
                <a16:creationId xmlns:a16="http://schemas.microsoft.com/office/drawing/2014/main" id="{7A577D8E-6082-431D-A815-220E76311B1F}"/>
              </a:ext>
            </a:extLst>
          </p:cNvPr>
          <p:cNvSpPr>
            <a:spLocks noChangeArrowheads="1"/>
          </p:cNvSpPr>
          <p:nvPr/>
        </p:nvSpPr>
        <p:spPr bwMode="auto">
          <a:xfrm>
            <a:off x="3922713" y="25908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59" name="Rectangle 34">
            <a:extLst>
              <a:ext uri="{FF2B5EF4-FFF2-40B4-BE49-F238E27FC236}">
                <a16:creationId xmlns:a16="http://schemas.microsoft.com/office/drawing/2014/main" id="{317466EA-C68C-4CFD-B7E1-E41DBE9A2F96}"/>
              </a:ext>
            </a:extLst>
          </p:cNvPr>
          <p:cNvSpPr>
            <a:spLocks noChangeArrowheads="1"/>
          </p:cNvSpPr>
          <p:nvPr/>
        </p:nvSpPr>
        <p:spPr bwMode="auto">
          <a:xfrm>
            <a:off x="474663" y="2473325"/>
            <a:ext cx="1230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60" name="Rectangle 35">
            <a:extLst>
              <a:ext uri="{FF2B5EF4-FFF2-40B4-BE49-F238E27FC236}">
                <a16:creationId xmlns:a16="http://schemas.microsoft.com/office/drawing/2014/main" id="{7FF7951E-7E59-4CCC-997D-3FC69A36F7C1}"/>
              </a:ext>
            </a:extLst>
          </p:cNvPr>
          <p:cNvSpPr>
            <a:spLocks noChangeArrowheads="1"/>
          </p:cNvSpPr>
          <p:nvPr/>
        </p:nvSpPr>
        <p:spPr bwMode="auto">
          <a:xfrm>
            <a:off x="971550" y="2554288"/>
            <a:ext cx="6334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Majetok</a:t>
            </a:r>
            <a:endParaRPr lang="sk-SK" altLang="en-US" sz="1800">
              <a:latin typeface="Arial" panose="020B0604020202020204" pitchFamily="34" charset="0"/>
            </a:endParaRPr>
          </a:p>
        </p:txBody>
      </p:sp>
      <p:sp>
        <p:nvSpPr>
          <p:cNvPr id="116761" name="Rectangle 36">
            <a:extLst>
              <a:ext uri="{FF2B5EF4-FFF2-40B4-BE49-F238E27FC236}">
                <a16:creationId xmlns:a16="http://schemas.microsoft.com/office/drawing/2014/main" id="{9EB8DF92-4492-42DE-9F18-ABD111611EED}"/>
              </a:ext>
            </a:extLst>
          </p:cNvPr>
          <p:cNvSpPr>
            <a:spLocks noChangeArrowheads="1"/>
          </p:cNvSpPr>
          <p:nvPr/>
        </p:nvSpPr>
        <p:spPr bwMode="auto">
          <a:xfrm>
            <a:off x="1127125" y="25542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62" name="Line 37">
            <a:extLst>
              <a:ext uri="{FF2B5EF4-FFF2-40B4-BE49-F238E27FC236}">
                <a16:creationId xmlns:a16="http://schemas.microsoft.com/office/drawing/2014/main" id="{AC84CC78-5331-4AB2-A53E-A9CC841DE6EB}"/>
              </a:ext>
            </a:extLst>
          </p:cNvPr>
          <p:cNvSpPr>
            <a:spLocks noChangeShapeType="1"/>
          </p:cNvSpPr>
          <p:nvPr/>
        </p:nvSpPr>
        <p:spPr bwMode="auto">
          <a:xfrm>
            <a:off x="628650" y="2933700"/>
            <a:ext cx="3375025"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63" name="Line 38">
            <a:extLst>
              <a:ext uri="{FF2B5EF4-FFF2-40B4-BE49-F238E27FC236}">
                <a16:creationId xmlns:a16="http://schemas.microsoft.com/office/drawing/2014/main" id="{6E73F0EF-95A3-40D8-B446-4A611480FF65}"/>
              </a:ext>
            </a:extLst>
          </p:cNvPr>
          <p:cNvSpPr>
            <a:spLocks noChangeShapeType="1"/>
          </p:cNvSpPr>
          <p:nvPr/>
        </p:nvSpPr>
        <p:spPr bwMode="auto">
          <a:xfrm>
            <a:off x="2316163" y="2933700"/>
            <a:ext cx="1587" cy="2287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64" name="Rectangle 39">
            <a:extLst>
              <a:ext uri="{FF2B5EF4-FFF2-40B4-BE49-F238E27FC236}">
                <a16:creationId xmlns:a16="http://schemas.microsoft.com/office/drawing/2014/main" id="{78BD6EF9-1228-477D-A369-4FAA81D83DBC}"/>
              </a:ext>
            </a:extLst>
          </p:cNvPr>
          <p:cNvSpPr>
            <a:spLocks noChangeArrowheads="1"/>
          </p:cNvSpPr>
          <p:nvPr/>
        </p:nvSpPr>
        <p:spPr bwMode="auto">
          <a:xfrm>
            <a:off x="935038" y="1966913"/>
            <a:ext cx="2765425" cy="465137"/>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65" name="Rectangle 40">
            <a:extLst>
              <a:ext uri="{FF2B5EF4-FFF2-40B4-BE49-F238E27FC236}">
                <a16:creationId xmlns:a16="http://schemas.microsoft.com/office/drawing/2014/main" id="{862E7CE7-E9B3-487E-98B2-3E72F43B17A4}"/>
              </a:ext>
            </a:extLst>
          </p:cNvPr>
          <p:cNvSpPr>
            <a:spLocks noChangeArrowheads="1"/>
          </p:cNvSpPr>
          <p:nvPr/>
        </p:nvSpPr>
        <p:spPr bwMode="auto">
          <a:xfrm>
            <a:off x="1979613" y="2058988"/>
            <a:ext cx="5603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Súvaha</a:t>
            </a:r>
            <a:endParaRPr lang="sk-SK" altLang="en-US" sz="1800">
              <a:latin typeface="Arial" panose="020B0604020202020204" pitchFamily="34" charset="0"/>
            </a:endParaRPr>
          </a:p>
        </p:txBody>
      </p:sp>
      <p:sp>
        <p:nvSpPr>
          <p:cNvPr id="116766" name="Rectangle 43">
            <a:extLst>
              <a:ext uri="{FF2B5EF4-FFF2-40B4-BE49-F238E27FC236}">
                <a16:creationId xmlns:a16="http://schemas.microsoft.com/office/drawing/2014/main" id="{5D210E36-6521-4E30-B7AE-167D8E737A8C}"/>
              </a:ext>
            </a:extLst>
          </p:cNvPr>
          <p:cNvSpPr>
            <a:spLocks noChangeArrowheads="1"/>
          </p:cNvSpPr>
          <p:nvPr/>
        </p:nvSpPr>
        <p:spPr bwMode="auto">
          <a:xfrm>
            <a:off x="4546600" y="3141663"/>
            <a:ext cx="1944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500">
                <a:solidFill>
                  <a:srgbClr val="000000"/>
                </a:solidFill>
              </a:rPr>
              <a:t>Náklady na spotrebovaný</a:t>
            </a:r>
          </a:p>
          <a:p>
            <a:pPr algn="ctr" eaLnBrk="1" hangingPunct="1">
              <a:spcBef>
                <a:spcPct val="0"/>
              </a:spcBef>
              <a:buFontTx/>
              <a:buNone/>
            </a:pPr>
            <a:r>
              <a:rPr lang="sk-SK" altLang="en-US" sz="1500">
                <a:solidFill>
                  <a:srgbClr val="000000"/>
                </a:solidFill>
              </a:rPr>
              <a:t>materiál</a:t>
            </a:r>
            <a:endParaRPr lang="sk-SK" altLang="en-US" sz="1800">
              <a:latin typeface="Arial" panose="020B0604020202020204" pitchFamily="34" charset="0"/>
            </a:endParaRPr>
          </a:p>
        </p:txBody>
      </p:sp>
      <p:sp>
        <p:nvSpPr>
          <p:cNvPr id="116767" name="Rectangle 44">
            <a:extLst>
              <a:ext uri="{FF2B5EF4-FFF2-40B4-BE49-F238E27FC236}">
                <a16:creationId xmlns:a16="http://schemas.microsoft.com/office/drawing/2014/main" id="{B48F7CAB-E2DC-463D-97D3-27A84C790460}"/>
              </a:ext>
            </a:extLst>
          </p:cNvPr>
          <p:cNvSpPr>
            <a:spLocks noChangeArrowheads="1"/>
          </p:cNvSpPr>
          <p:nvPr/>
        </p:nvSpPr>
        <p:spPr bwMode="auto">
          <a:xfrm>
            <a:off x="6234113" y="34004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68" name="Line 45">
            <a:extLst>
              <a:ext uri="{FF2B5EF4-FFF2-40B4-BE49-F238E27FC236}">
                <a16:creationId xmlns:a16="http://schemas.microsoft.com/office/drawing/2014/main" id="{A6B2191E-DFB8-40C1-A88C-66DB99875442}"/>
              </a:ext>
            </a:extLst>
          </p:cNvPr>
          <p:cNvSpPr>
            <a:spLocks noChangeShapeType="1"/>
          </p:cNvSpPr>
          <p:nvPr/>
        </p:nvSpPr>
        <p:spPr bwMode="auto">
          <a:xfrm>
            <a:off x="4605338" y="3768725"/>
            <a:ext cx="184150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69" name="Line 46">
            <a:extLst>
              <a:ext uri="{FF2B5EF4-FFF2-40B4-BE49-F238E27FC236}">
                <a16:creationId xmlns:a16="http://schemas.microsoft.com/office/drawing/2014/main" id="{B485FA9B-D2C8-41E3-A289-6480D032F030}"/>
              </a:ext>
            </a:extLst>
          </p:cNvPr>
          <p:cNvSpPr>
            <a:spLocks noChangeShapeType="1"/>
          </p:cNvSpPr>
          <p:nvPr/>
        </p:nvSpPr>
        <p:spPr bwMode="auto">
          <a:xfrm>
            <a:off x="5526088" y="3768725"/>
            <a:ext cx="1587" cy="3063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70" name="Rectangle 47">
            <a:extLst>
              <a:ext uri="{FF2B5EF4-FFF2-40B4-BE49-F238E27FC236}">
                <a16:creationId xmlns:a16="http://schemas.microsoft.com/office/drawing/2014/main" id="{7A197116-A540-4C4B-965D-9F5E93AC6702}"/>
              </a:ext>
            </a:extLst>
          </p:cNvPr>
          <p:cNvSpPr>
            <a:spLocks noChangeArrowheads="1"/>
          </p:cNvSpPr>
          <p:nvPr/>
        </p:nvSpPr>
        <p:spPr bwMode="auto">
          <a:xfrm>
            <a:off x="320675" y="3086100"/>
            <a:ext cx="19161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71" name="Rectangle 48">
            <a:extLst>
              <a:ext uri="{FF2B5EF4-FFF2-40B4-BE49-F238E27FC236}">
                <a16:creationId xmlns:a16="http://schemas.microsoft.com/office/drawing/2014/main" id="{ACE6C2CF-246C-46E7-AE14-4802D58D0298}"/>
              </a:ext>
            </a:extLst>
          </p:cNvPr>
          <p:cNvSpPr>
            <a:spLocks noChangeArrowheads="1"/>
          </p:cNvSpPr>
          <p:nvPr/>
        </p:nvSpPr>
        <p:spPr bwMode="auto">
          <a:xfrm>
            <a:off x="1042988" y="3168650"/>
            <a:ext cx="5603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Zásoby</a:t>
            </a:r>
            <a:endParaRPr lang="sk-SK" altLang="en-US" sz="1800">
              <a:latin typeface="Arial" panose="020B0604020202020204" pitchFamily="34" charset="0"/>
            </a:endParaRPr>
          </a:p>
        </p:txBody>
      </p:sp>
      <p:sp>
        <p:nvSpPr>
          <p:cNvPr id="116772" name="Rectangle 49">
            <a:extLst>
              <a:ext uri="{FF2B5EF4-FFF2-40B4-BE49-F238E27FC236}">
                <a16:creationId xmlns:a16="http://schemas.microsoft.com/office/drawing/2014/main" id="{B877ECED-5072-4674-A0C0-B3560CF22FA4}"/>
              </a:ext>
            </a:extLst>
          </p:cNvPr>
          <p:cNvSpPr>
            <a:spLocks noChangeArrowheads="1"/>
          </p:cNvSpPr>
          <p:nvPr/>
        </p:nvSpPr>
        <p:spPr bwMode="auto">
          <a:xfrm>
            <a:off x="1649413" y="31686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73" name="Rectangle 50">
            <a:extLst>
              <a:ext uri="{FF2B5EF4-FFF2-40B4-BE49-F238E27FC236}">
                <a16:creationId xmlns:a16="http://schemas.microsoft.com/office/drawing/2014/main" id="{F55F3D6B-1150-46B7-818D-71DF6E3E90A9}"/>
              </a:ext>
            </a:extLst>
          </p:cNvPr>
          <p:cNvSpPr>
            <a:spLocks noChangeArrowheads="1"/>
          </p:cNvSpPr>
          <p:nvPr/>
        </p:nvSpPr>
        <p:spPr bwMode="auto">
          <a:xfrm>
            <a:off x="387350" y="3516313"/>
            <a:ext cx="1077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74" name="Rectangle 51">
            <a:extLst>
              <a:ext uri="{FF2B5EF4-FFF2-40B4-BE49-F238E27FC236}">
                <a16:creationId xmlns:a16="http://schemas.microsoft.com/office/drawing/2014/main" id="{3772AABE-BAFC-4921-BDA0-38A95BD9767E}"/>
              </a:ext>
            </a:extLst>
          </p:cNvPr>
          <p:cNvSpPr>
            <a:spLocks noChangeArrowheads="1"/>
          </p:cNvSpPr>
          <p:nvPr/>
        </p:nvSpPr>
        <p:spPr bwMode="auto">
          <a:xfrm>
            <a:off x="766763" y="3600450"/>
            <a:ext cx="3238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100</a:t>
            </a:r>
            <a:endParaRPr lang="sk-SK" altLang="en-US" sz="1800">
              <a:latin typeface="Arial" panose="020B0604020202020204" pitchFamily="34" charset="0"/>
            </a:endParaRPr>
          </a:p>
        </p:txBody>
      </p:sp>
      <p:sp>
        <p:nvSpPr>
          <p:cNvPr id="116775" name="Rectangle 52">
            <a:extLst>
              <a:ext uri="{FF2B5EF4-FFF2-40B4-BE49-F238E27FC236}">
                <a16:creationId xmlns:a16="http://schemas.microsoft.com/office/drawing/2014/main" id="{4E729EA5-2048-4DAD-A7C0-47065A9488FE}"/>
              </a:ext>
            </a:extLst>
          </p:cNvPr>
          <p:cNvSpPr>
            <a:spLocks noChangeArrowheads="1"/>
          </p:cNvSpPr>
          <p:nvPr/>
        </p:nvSpPr>
        <p:spPr bwMode="auto">
          <a:xfrm>
            <a:off x="1089025" y="3600450"/>
            <a:ext cx="5397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 </a:t>
            </a:r>
            <a:endParaRPr lang="sk-SK" altLang="en-US" sz="1800">
              <a:latin typeface="Arial" panose="020B0604020202020204" pitchFamily="34" charset="0"/>
            </a:endParaRPr>
          </a:p>
        </p:txBody>
      </p:sp>
      <p:sp>
        <p:nvSpPr>
          <p:cNvPr id="116776" name="Line 53">
            <a:extLst>
              <a:ext uri="{FF2B5EF4-FFF2-40B4-BE49-F238E27FC236}">
                <a16:creationId xmlns:a16="http://schemas.microsoft.com/office/drawing/2014/main" id="{7D103CDE-C1F1-4EB6-BD02-D69569ACC75B}"/>
              </a:ext>
            </a:extLst>
          </p:cNvPr>
          <p:cNvSpPr>
            <a:spLocks noChangeShapeType="1"/>
          </p:cNvSpPr>
          <p:nvPr/>
        </p:nvSpPr>
        <p:spPr bwMode="auto">
          <a:xfrm>
            <a:off x="474663" y="3546475"/>
            <a:ext cx="163195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77" name="Rectangle 55">
            <a:extLst>
              <a:ext uri="{FF2B5EF4-FFF2-40B4-BE49-F238E27FC236}">
                <a16:creationId xmlns:a16="http://schemas.microsoft.com/office/drawing/2014/main" id="{C97480B5-1C72-474F-A551-E198CE393277}"/>
              </a:ext>
            </a:extLst>
          </p:cNvPr>
          <p:cNvSpPr>
            <a:spLocks noChangeArrowheads="1"/>
          </p:cNvSpPr>
          <p:nvPr/>
        </p:nvSpPr>
        <p:spPr bwMode="auto">
          <a:xfrm>
            <a:off x="1630363" y="3860800"/>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80</a:t>
            </a:r>
            <a:endParaRPr lang="sk-SK" altLang="en-US" sz="1800">
              <a:latin typeface="Arial" panose="020B0604020202020204" pitchFamily="34" charset="0"/>
            </a:endParaRPr>
          </a:p>
        </p:txBody>
      </p:sp>
      <p:sp>
        <p:nvSpPr>
          <p:cNvPr id="116778" name="Rectangle 56">
            <a:extLst>
              <a:ext uri="{FF2B5EF4-FFF2-40B4-BE49-F238E27FC236}">
                <a16:creationId xmlns:a16="http://schemas.microsoft.com/office/drawing/2014/main" id="{2E1E990F-51B9-4AD4-84E3-E143DC6E8822}"/>
              </a:ext>
            </a:extLst>
          </p:cNvPr>
          <p:cNvSpPr>
            <a:spLocks noChangeArrowheads="1"/>
          </p:cNvSpPr>
          <p:nvPr/>
        </p:nvSpPr>
        <p:spPr bwMode="auto">
          <a:xfrm>
            <a:off x="1825625" y="38608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79" name="Line 57">
            <a:extLst>
              <a:ext uri="{FF2B5EF4-FFF2-40B4-BE49-F238E27FC236}">
                <a16:creationId xmlns:a16="http://schemas.microsoft.com/office/drawing/2014/main" id="{F3FFC105-21B4-4F46-BFA1-4B82AB755DCD}"/>
              </a:ext>
            </a:extLst>
          </p:cNvPr>
          <p:cNvSpPr>
            <a:spLocks noChangeShapeType="1"/>
          </p:cNvSpPr>
          <p:nvPr/>
        </p:nvSpPr>
        <p:spPr bwMode="auto">
          <a:xfrm>
            <a:off x="1306513" y="3576638"/>
            <a:ext cx="1587" cy="60166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80" name="Rectangle 58">
            <a:extLst>
              <a:ext uri="{FF2B5EF4-FFF2-40B4-BE49-F238E27FC236}">
                <a16:creationId xmlns:a16="http://schemas.microsoft.com/office/drawing/2014/main" id="{BDDF83FA-58E9-4124-8D74-80DB0C6BE767}"/>
              </a:ext>
            </a:extLst>
          </p:cNvPr>
          <p:cNvSpPr>
            <a:spLocks noChangeArrowheads="1"/>
          </p:cNvSpPr>
          <p:nvPr/>
        </p:nvSpPr>
        <p:spPr bwMode="auto">
          <a:xfrm>
            <a:off x="277813" y="4492625"/>
            <a:ext cx="19177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81" name="Rectangle 59">
            <a:extLst>
              <a:ext uri="{FF2B5EF4-FFF2-40B4-BE49-F238E27FC236}">
                <a16:creationId xmlns:a16="http://schemas.microsoft.com/office/drawing/2014/main" id="{7BC63368-09D3-4886-8067-895A5622E382}"/>
              </a:ext>
            </a:extLst>
          </p:cNvPr>
          <p:cNvSpPr>
            <a:spLocks noChangeArrowheads="1"/>
          </p:cNvSpPr>
          <p:nvPr/>
        </p:nvSpPr>
        <p:spPr bwMode="auto">
          <a:xfrm>
            <a:off x="971550" y="4575175"/>
            <a:ext cx="5905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Peniaze</a:t>
            </a:r>
            <a:endParaRPr lang="sk-SK" altLang="en-US" sz="1800">
              <a:latin typeface="Arial" panose="020B0604020202020204" pitchFamily="34" charset="0"/>
            </a:endParaRPr>
          </a:p>
        </p:txBody>
      </p:sp>
      <p:sp>
        <p:nvSpPr>
          <p:cNvPr id="116782" name="Rectangle 60">
            <a:extLst>
              <a:ext uri="{FF2B5EF4-FFF2-40B4-BE49-F238E27FC236}">
                <a16:creationId xmlns:a16="http://schemas.microsoft.com/office/drawing/2014/main" id="{48E5EA8F-F236-447A-B1C7-8004E272292A}"/>
              </a:ext>
            </a:extLst>
          </p:cNvPr>
          <p:cNvSpPr>
            <a:spLocks noChangeArrowheads="1"/>
          </p:cNvSpPr>
          <p:nvPr/>
        </p:nvSpPr>
        <p:spPr bwMode="auto">
          <a:xfrm>
            <a:off x="1428750" y="4575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83" name="Rectangle 61">
            <a:extLst>
              <a:ext uri="{FF2B5EF4-FFF2-40B4-BE49-F238E27FC236}">
                <a16:creationId xmlns:a16="http://schemas.microsoft.com/office/drawing/2014/main" id="{ABD8B5D0-C5C3-4907-B5A6-5D99AB327A8D}"/>
              </a:ext>
            </a:extLst>
          </p:cNvPr>
          <p:cNvSpPr>
            <a:spLocks noChangeArrowheads="1"/>
          </p:cNvSpPr>
          <p:nvPr/>
        </p:nvSpPr>
        <p:spPr bwMode="auto">
          <a:xfrm>
            <a:off x="1306513" y="4922838"/>
            <a:ext cx="769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84" name="Rectangle 62">
            <a:extLst>
              <a:ext uri="{FF2B5EF4-FFF2-40B4-BE49-F238E27FC236}">
                <a16:creationId xmlns:a16="http://schemas.microsoft.com/office/drawing/2014/main" id="{53B37712-DA77-40F8-9B7F-5236B63A63B5}"/>
              </a:ext>
            </a:extLst>
          </p:cNvPr>
          <p:cNvSpPr>
            <a:spLocks noChangeArrowheads="1"/>
          </p:cNvSpPr>
          <p:nvPr/>
        </p:nvSpPr>
        <p:spPr bwMode="auto">
          <a:xfrm>
            <a:off x="1528763" y="5006975"/>
            <a:ext cx="323850"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100</a:t>
            </a:r>
            <a:endParaRPr lang="sk-SK" altLang="en-US" sz="1800">
              <a:latin typeface="Arial" panose="020B0604020202020204" pitchFamily="34" charset="0"/>
            </a:endParaRPr>
          </a:p>
        </p:txBody>
      </p:sp>
      <p:sp>
        <p:nvSpPr>
          <p:cNvPr id="116785" name="Rectangle 63">
            <a:extLst>
              <a:ext uri="{FF2B5EF4-FFF2-40B4-BE49-F238E27FC236}">
                <a16:creationId xmlns:a16="http://schemas.microsoft.com/office/drawing/2014/main" id="{82C98C48-52F1-4B12-85A9-BF1F0055BE89}"/>
              </a:ext>
            </a:extLst>
          </p:cNvPr>
          <p:cNvSpPr>
            <a:spLocks noChangeArrowheads="1"/>
          </p:cNvSpPr>
          <p:nvPr/>
        </p:nvSpPr>
        <p:spPr bwMode="auto">
          <a:xfrm>
            <a:off x="1851025" y="5006975"/>
            <a:ext cx="5397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700">
                <a:solidFill>
                  <a:srgbClr val="000000"/>
                </a:solidFill>
              </a:rPr>
              <a:t> </a:t>
            </a:r>
            <a:endParaRPr lang="sk-SK" altLang="en-US" sz="1800">
              <a:latin typeface="Arial" panose="020B0604020202020204" pitchFamily="34" charset="0"/>
            </a:endParaRPr>
          </a:p>
        </p:txBody>
      </p:sp>
      <p:sp>
        <p:nvSpPr>
          <p:cNvPr id="116786" name="Line 64">
            <a:extLst>
              <a:ext uri="{FF2B5EF4-FFF2-40B4-BE49-F238E27FC236}">
                <a16:creationId xmlns:a16="http://schemas.microsoft.com/office/drawing/2014/main" id="{0F112AC7-F81F-460C-8FCC-68481C87B6F3}"/>
              </a:ext>
            </a:extLst>
          </p:cNvPr>
          <p:cNvSpPr>
            <a:spLocks noChangeShapeType="1"/>
          </p:cNvSpPr>
          <p:nvPr/>
        </p:nvSpPr>
        <p:spPr bwMode="auto">
          <a:xfrm>
            <a:off x="346075" y="4919663"/>
            <a:ext cx="1635125"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6787" name="Line 65">
            <a:extLst>
              <a:ext uri="{FF2B5EF4-FFF2-40B4-BE49-F238E27FC236}">
                <a16:creationId xmlns:a16="http://schemas.microsoft.com/office/drawing/2014/main" id="{0D93E6D4-F1C4-4DF0-94A3-0C5F1E87E2A7}"/>
              </a:ext>
            </a:extLst>
          </p:cNvPr>
          <p:cNvSpPr>
            <a:spLocks noChangeShapeType="1"/>
          </p:cNvSpPr>
          <p:nvPr/>
        </p:nvSpPr>
        <p:spPr bwMode="auto">
          <a:xfrm>
            <a:off x="1306513" y="4919663"/>
            <a:ext cx="1587" cy="60007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16788" name="Group 69">
            <a:extLst>
              <a:ext uri="{FF2B5EF4-FFF2-40B4-BE49-F238E27FC236}">
                <a16:creationId xmlns:a16="http://schemas.microsoft.com/office/drawing/2014/main" id="{35025529-BB29-489F-AAF3-DF260A8D8927}"/>
              </a:ext>
            </a:extLst>
          </p:cNvPr>
          <p:cNvGrpSpPr>
            <a:grpSpLocks/>
          </p:cNvGrpSpPr>
          <p:nvPr/>
        </p:nvGrpSpPr>
        <p:grpSpPr bwMode="auto">
          <a:xfrm>
            <a:off x="1881188" y="3859213"/>
            <a:ext cx="3068637" cy="206375"/>
            <a:chOff x="1185" y="2431"/>
            <a:chExt cx="1933" cy="130"/>
          </a:xfrm>
        </p:grpSpPr>
        <p:sp>
          <p:nvSpPr>
            <p:cNvPr id="116802" name="Rectangle 66">
              <a:extLst>
                <a:ext uri="{FF2B5EF4-FFF2-40B4-BE49-F238E27FC236}">
                  <a16:creationId xmlns:a16="http://schemas.microsoft.com/office/drawing/2014/main" id="{FA5CA3DA-60FA-4447-9992-65266F4E0387}"/>
                </a:ext>
              </a:extLst>
            </p:cNvPr>
            <p:cNvSpPr>
              <a:spLocks noChangeArrowheads="1"/>
            </p:cNvSpPr>
            <p:nvPr/>
          </p:nvSpPr>
          <p:spPr bwMode="auto">
            <a:xfrm>
              <a:off x="1312" y="2485"/>
              <a:ext cx="1679" cy="2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803" name="Freeform 67">
              <a:extLst>
                <a:ext uri="{FF2B5EF4-FFF2-40B4-BE49-F238E27FC236}">
                  <a16:creationId xmlns:a16="http://schemas.microsoft.com/office/drawing/2014/main" id="{BA1D7A26-3872-4E5D-BDF3-38E08655053F}"/>
                </a:ext>
              </a:extLst>
            </p:cNvPr>
            <p:cNvSpPr>
              <a:spLocks/>
            </p:cNvSpPr>
            <p:nvPr/>
          </p:nvSpPr>
          <p:spPr bwMode="auto">
            <a:xfrm>
              <a:off x="1185" y="2431"/>
              <a:ext cx="132" cy="130"/>
            </a:xfrm>
            <a:custGeom>
              <a:avLst/>
              <a:gdLst>
                <a:gd name="T0" fmla="*/ 132 w 132"/>
                <a:gd name="T1" fmla="*/ 0 h 130"/>
                <a:gd name="T2" fmla="*/ 0 w 132"/>
                <a:gd name="T3" fmla="*/ 66 h 130"/>
                <a:gd name="T4" fmla="*/ 132 w 132"/>
                <a:gd name="T5" fmla="*/ 130 h 130"/>
                <a:gd name="T6" fmla="*/ 132 w 132"/>
                <a:gd name="T7" fmla="*/ 0 h 1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2" h="130">
                  <a:moveTo>
                    <a:pt x="132" y="0"/>
                  </a:moveTo>
                  <a:lnTo>
                    <a:pt x="0" y="66"/>
                  </a:lnTo>
                  <a:lnTo>
                    <a:pt x="132" y="130"/>
                  </a:lnTo>
                  <a:lnTo>
                    <a:pt x="1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16804" name="Freeform 68">
              <a:extLst>
                <a:ext uri="{FF2B5EF4-FFF2-40B4-BE49-F238E27FC236}">
                  <a16:creationId xmlns:a16="http://schemas.microsoft.com/office/drawing/2014/main" id="{6144E01A-FA21-4204-95A6-35F9236E75DE}"/>
                </a:ext>
              </a:extLst>
            </p:cNvPr>
            <p:cNvSpPr>
              <a:spLocks/>
            </p:cNvSpPr>
            <p:nvPr/>
          </p:nvSpPr>
          <p:spPr bwMode="auto">
            <a:xfrm>
              <a:off x="2988" y="2431"/>
              <a:ext cx="130" cy="130"/>
            </a:xfrm>
            <a:custGeom>
              <a:avLst/>
              <a:gdLst>
                <a:gd name="T0" fmla="*/ 0 w 130"/>
                <a:gd name="T1" fmla="*/ 130 h 130"/>
                <a:gd name="T2" fmla="*/ 130 w 130"/>
                <a:gd name="T3" fmla="*/ 66 h 130"/>
                <a:gd name="T4" fmla="*/ 0 w 130"/>
                <a:gd name="T5" fmla="*/ 0 h 130"/>
                <a:gd name="T6" fmla="*/ 0 w 130"/>
                <a:gd name="T7" fmla="*/ 130 h 1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130">
                  <a:moveTo>
                    <a:pt x="0" y="130"/>
                  </a:moveTo>
                  <a:lnTo>
                    <a:pt x="130" y="66"/>
                  </a:lnTo>
                  <a:lnTo>
                    <a:pt x="0" y="0"/>
                  </a:lnTo>
                  <a:lnTo>
                    <a:pt x="0"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6789" name="Group 72">
            <a:extLst>
              <a:ext uri="{FF2B5EF4-FFF2-40B4-BE49-F238E27FC236}">
                <a16:creationId xmlns:a16="http://schemas.microsoft.com/office/drawing/2014/main" id="{31168EA9-6315-4C18-848F-5304E1571394}"/>
              </a:ext>
            </a:extLst>
          </p:cNvPr>
          <p:cNvGrpSpPr>
            <a:grpSpLocks/>
          </p:cNvGrpSpPr>
          <p:nvPr/>
        </p:nvGrpSpPr>
        <p:grpSpPr bwMode="auto">
          <a:xfrm>
            <a:off x="155575" y="3667125"/>
            <a:ext cx="385763" cy="206375"/>
            <a:chOff x="98" y="2310"/>
            <a:chExt cx="243" cy="130"/>
          </a:xfrm>
        </p:grpSpPr>
        <p:sp>
          <p:nvSpPr>
            <p:cNvPr id="116800" name="Rectangle 70">
              <a:extLst>
                <a:ext uri="{FF2B5EF4-FFF2-40B4-BE49-F238E27FC236}">
                  <a16:creationId xmlns:a16="http://schemas.microsoft.com/office/drawing/2014/main" id="{6491DD1B-F101-4336-A3F4-5324A00758DB}"/>
                </a:ext>
              </a:extLst>
            </p:cNvPr>
            <p:cNvSpPr>
              <a:spLocks noChangeArrowheads="1"/>
            </p:cNvSpPr>
            <p:nvPr/>
          </p:nvSpPr>
          <p:spPr bwMode="auto">
            <a:xfrm>
              <a:off x="98" y="2365"/>
              <a:ext cx="114"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801" name="Freeform 71">
              <a:extLst>
                <a:ext uri="{FF2B5EF4-FFF2-40B4-BE49-F238E27FC236}">
                  <a16:creationId xmlns:a16="http://schemas.microsoft.com/office/drawing/2014/main" id="{95C112F3-3656-41BD-82A5-FA819C4CDA63}"/>
                </a:ext>
              </a:extLst>
            </p:cNvPr>
            <p:cNvSpPr>
              <a:spLocks/>
            </p:cNvSpPr>
            <p:nvPr/>
          </p:nvSpPr>
          <p:spPr bwMode="auto">
            <a:xfrm>
              <a:off x="209" y="2310"/>
              <a:ext cx="132" cy="130"/>
            </a:xfrm>
            <a:custGeom>
              <a:avLst/>
              <a:gdLst>
                <a:gd name="T0" fmla="*/ 0 w 132"/>
                <a:gd name="T1" fmla="*/ 130 h 130"/>
                <a:gd name="T2" fmla="*/ 132 w 132"/>
                <a:gd name="T3" fmla="*/ 64 h 130"/>
                <a:gd name="T4" fmla="*/ 0 w 132"/>
                <a:gd name="T5" fmla="*/ 0 h 130"/>
                <a:gd name="T6" fmla="*/ 0 w 132"/>
                <a:gd name="T7" fmla="*/ 130 h 1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2" h="130">
                  <a:moveTo>
                    <a:pt x="0" y="130"/>
                  </a:moveTo>
                  <a:lnTo>
                    <a:pt x="132" y="64"/>
                  </a:lnTo>
                  <a:lnTo>
                    <a:pt x="0" y="0"/>
                  </a:lnTo>
                  <a:lnTo>
                    <a:pt x="0"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6790" name="Rectangle 73">
            <a:extLst>
              <a:ext uri="{FF2B5EF4-FFF2-40B4-BE49-F238E27FC236}">
                <a16:creationId xmlns:a16="http://schemas.microsoft.com/office/drawing/2014/main" id="{F10ADEDE-2376-4B2A-AC63-D047BF1F307C}"/>
              </a:ext>
            </a:extLst>
          </p:cNvPr>
          <p:cNvSpPr>
            <a:spLocks noChangeArrowheads="1"/>
          </p:cNvSpPr>
          <p:nvPr/>
        </p:nvSpPr>
        <p:spPr bwMode="auto">
          <a:xfrm>
            <a:off x="139700" y="3768725"/>
            <a:ext cx="30163" cy="19177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91" name="Rectangle 74">
            <a:extLst>
              <a:ext uri="{FF2B5EF4-FFF2-40B4-BE49-F238E27FC236}">
                <a16:creationId xmlns:a16="http://schemas.microsoft.com/office/drawing/2014/main" id="{B6F94CB0-BD2F-4DCF-ABE9-ADEBE7DCD05D}"/>
              </a:ext>
            </a:extLst>
          </p:cNvPr>
          <p:cNvSpPr>
            <a:spLocks noChangeArrowheads="1"/>
          </p:cNvSpPr>
          <p:nvPr/>
        </p:nvSpPr>
        <p:spPr bwMode="auto">
          <a:xfrm>
            <a:off x="155575" y="5670550"/>
            <a:ext cx="1533525" cy="317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116792" name="Group 77">
            <a:extLst>
              <a:ext uri="{FF2B5EF4-FFF2-40B4-BE49-F238E27FC236}">
                <a16:creationId xmlns:a16="http://schemas.microsoft.com/office/drawing/2014/main" id="{B10A0B25-944F-4E8D-B5CF-A18404043434}"/>
              </a:ext>
            </a:extLst>
          </p:cNvPr>
          <p:cNvGrpSpPr>
            <a:grpSpLocks/>
          </p:cNvGrpSpPr>
          <p:nvPr/>
        </p:nvGrpSpPr>
        <p:grpSpPr bwMode="auto">
          <a:xfrm>
            <a:off x="1587500" y="5303838"/>
            <a:ext cx="206375" cy="382587"/>
            <a:chOff x="1000" y="3341"/>
            <a:chExt cx="130" cy="241"/>
          </a:xfrm>
        </p:grpSpPr>
        <p:sp>
          <p:nvSpPr>
            <p:cNvPr id="116798" name="Rectangle 75">
              <a:extLst>
                <a:ext uri="{FF2B5EF4-FFF2-40B4-BE49-F238E27FC236}">
                  <a16:creationId xmlns:a16="http://schemas.microsoft.com/office/drawing/2014/main" id="{0B9C30CD-BB1D-405A-A483-B9F032CFBF3B}"/>
                </a:ext>
              </a:extLst>
            </p:cNvPr>
            <p:cNvSpPr>
              <a:spLocks noChangeArrowheads="1"/>
            </p:cNvSpPr>
            <p:nvPr/>
          </p:nvSpPr>
          <p:spPr bwMode="auto">
            <a:xfrm>
              <a:off x="1055" y="3468"/>
              <a:ext cx="19" cy="1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99" name="Freeform 76">
              <a:extLst>
                <a:ext uri="{FF2B5EF4-FFF2-40B4-BE49-F238E27FC236}">
                  <a16:creationId xmlns:a16="http://schemas.microsoft.com/office/drawing/2014/main" id="{5C1D97D7-9E0B-478F-9C40-F1CEB6F13681}"/>
                </a:ext>
              </a:extLst>
            </p:cNvPr>
            <p:cNvSpPr>
              <a:spLocks/>
            </p:cNvSpPr>
            <p:nvPr/>
          </p:nvSpPr>
          <p:spPr bwMode="auto">
            <a:xfrm>
              <a:off x="1000" y="3341"/>
              <a:ext cx="130" cy="132"/>
            </a:xfrm>
            <a:custGeom>
              <a:avLst/>
              <a:gdLst>
                <a:gd name="T0" fmla="*/ 130 w 130"/>
                <a:gd name="T1" fmla="*/ 132 h 132"/>
                <a:gd name="T2" fmla="*/ 66 w 130"/>
                <a:gd name="T3" fmla="*/ 0 h 132"/>
                <a:gd name="T4" fmla="*/ 0 w 130"/>
                <a:gd name="T5" fmla="*/ 132 h 132"/>
                <a:gd name="T6" fmla="*/ 130 w 130"/>
                <a:gd name="T7" fmla="*/ 132 h 1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132">
                  <a:moveTo>
                    <a:pt x="130" y="132"/>
                  </a:moveTo>
                  <a:lnTo>
                    <a:pt x="66" y="0"/>
                  </a:lnTo>
                  <a:lnTo>
                    <a:pt x="0" y="132"/>
                  </a:lnTo>
                  <a:lnTo>
                    <a:pt x="130" y="1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6793" name="Rectangle 78">
            <a:extLst>
              <a:ext uri="{FF2B5EF4-FFF2-40B4-BE49-F238E27FC236}">
                <a16:creationId xmlns:a16="http://schemas.microsoft.com/office/drawing/2014/main" id="{16574944-A6C1-4CD4-A577-827441AB60EE}"/>
              </a:ext>
            </a:extLst>
          </p:cNvPr>
          <p:cNvSpPr>
            <a:spLocks noChangeArrowheads="1"/>
          </p:cNvSpPr>
          <p:nvPr/>
        </p:nvSpPr>
        <p:spPr bwMode="auto">
          <a:xfrm>
            <a:off x="2627313" y="4743450"/>
            <a:ext cx="1738312" cy="771525"/>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6794" name="Rectangle 80">
            <a:extLst>
              <a:ext uri="{FF2B5EF4-FFF2-40B4-BE49-F238E27FC236}">
                <a16:creationId xmlns:a16="http://schemas.microsoft.com/office/drawing/2014/main" id="{35B896E0-B927-4837-9ED7-E1B224D53986}"/>
              </a:ext>
            </a:extLst>
          </p:cNvPr>
          <p:cNvSpPr>
            <a:spLocks noChangeArrowheads="1"/>
          </p:cNvSpPr>
          <p:nvPr/>
        </p:nvSpPr>
        <p:spPr bwMode="auto">
          <a:xfrm>
            <a:off x="3059113" y="4830763"/>
            <a:ext cx="7048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1  Nákup</a:t>
            </a:r>
            <a:endParaRPr lang="sk-SK" altLang="en-US" sz="1800">
              <a:latin typeface="Arial" panose="020B0604020202020204" pitchFamily="34" charset="0"/>
            </a:endParaRPr>
          </a:p>
        </p:txBody>
      </p:sp>
      <p:sp>
        <p:nvSpPr>
          <p:cNvPr id="116795" name="Rectangle 81">
            <a:extLst>
              <a:ext uri="{FF2B5EF4-FFF2-40B4-BE49-F238E27FC236}">
                <a16:creationId xmlns:a16="http://schemas.microsoft.com/office/drawing/2014/main" id="{6A3870B3-78D9-44C4-87DF-CA7C532C7CA9}"/>
              </a:ext>
            </a:extLst>
          </p:cNvPr>
          <p:cNvSpPr>
            <a:spLocks noChangeArrowheads="1"/>
          </p:cNvSpPr>
          <p:nvPr/>
        </p:nvSpPr>
        <p:spPr bwMode="auto">
          <a:xfrm>
            <a:off x="3752850" y="48307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6796" name="Rectangle 83">
            <a:extLst>
              <a:ext uri="{FF2B5EF4-FFF2-40B4-BE49-F238E27FC236}">
                <a16:creationId xmlns:a16="http://schemas.microsoft.com/office/drawing/2014/main" id="{A4608758-153E-4D75-B801-58D746E51794}"/>
              </a:ext>
            </a:extLst>
          </p:cNvPr>
          <p:cNvSpPr>
            <a:spLocks noChangeArrowheads="1"/>
          </p:cNvSpPr>
          <p:nvPr/>
        </p:nvSpPr>
        <p:spPr bwMode="auto">
          <a:xfrm>
            <a:off x="3011488" y="5053013"/>
            <a:ext cx="9239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2  Spotreba</a:t>
            </a:r>
            <a:endParaRPr lang="sk-SK" altLang="en-US" sz="1800">
              <a:latin typeface="Arial" panose="020B0604020202020204" pitchFamily="34" charset="0"/>
            </a:endParaRPr>
          </a:p>
        </p:txBody>
      </p:sp>
      <p:sp>
        <p:nvSpPr>
          <p:cNvPr id="116797" name="Rectangle 84">
            <a:extLst>
              <a:ext uri="{FF2B5EF4-FFF2-40B4-BE49-F238E27FC236}">
                <a16:creationId xmlns:a16="http://schemas.microsoft.com/office/drawing/2014/main" id="{595796B8-5069-487C-822E-C467CD74839C}"/>
              </a:ext>
            </a:extLst>
          </p:cNvPr>
          <p:cNvSpPr>
            <a:spLocks noChangeArrowheads="1"/>
          </p:cNvSpPr>
          <p:nvPr/>
        </p:nvSpPr>
        <p:spPr bwMode="auto">
          <a:xfrm>
            <a:off x="4095750" y="50530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Zástupný symbol päty 3">
            <a:extLst>
              <a:ext uri="{FF2B5EF4-FFF2-40B4-BE49-F238E27FC236}">
                <a16:creationId xmlns:a16="http://schemas.microsoft.com/office/drawing/2014/main" id="{E362E4FC-5EB0-44FE-A071-B88ADB775A2E}"/>
              </a:ext>
            </a:extLst>
          </p:cNvPr>
          <p:cNvSpPr>
            <a:spLocks noGrp="1"/>
          </p:cNvSpPr>
          <p:nvPr>
            <p:ph type="ftr" sz="quarter" idx="11"/>
          </p:nvPr>
        </p:nvSpPr>
        <p:spPr/>
        <p:txBody>
          <a:bodyPr/>
          <a:lstStyle/>
          <a:p>
            <a:pPr>
              <a:defRPr/>
            </a:pPr>
            <a:r>
              <a:rPr lang="sk-SK"/>
              <a:t>Princípy účtovníctva</a:t>
            </a:r>
          </a:p>
        </p:txBody>
      </p:sp>
      <p:sp>
        <p:nvSpPr>
          <p:cNvPr id="118787" name="Zástupný symbol čísla snímky 4">
            <a:extLst>
              <a:ext uri="{FF2B5EF4-FFF2-40B4-BE49-F238E27FC236}">
                <a16:creationId xmlns:a16="http://schemas.microsoft.com/office/drawing/2014/main" id="{D23DFB37-CB1D-4F4E-8035-440392B502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2-57</a:t>
            </a:r>
          </a:p>
        </p:txBody>
      </p:sp>
      <p:sp>
        <p:nvSpPr>
          <p:cNvPr id="118788" name="Rectangle 2">
            <a:extLst>
              <a:ext uri="{FF2B5EF4-FFF2-40B4-BE49-F238E27FC236}">
                <a16:creationId xmlns:a16="http://schemas.microsoft.com/office/drawing/2014/main" id="{4EFFE1D9-6080-4D55-9467-9851CF892C47}"/>
              </a:ext>
            </a:extLst>
          </p:cNvPr>
          <p:cNvSpPr>
            <a:spLocks noGrp="1" noChangeArrowheads="1"/>
          </p:cNvSpPr>
          <p:nvPr>
            <p:ph type="title"/>
          </p:nvPr>
        </p:nvSpPr>
        <p:spPr>
          <a:xfrm>
            <a:off x="179388" y="274638"/>
            <a:ext cx="8712200" cy="1143000"/>
          </a:xfrm>
        </p:spPr>
        <p:txBody>
          <a:bodyPr/>
          <a:lstStyle/>
          <a:p>
            <a:pPr eaLnBrk="1" hangingPunct="1"/>
            <a:r>
              <a:rPr lang="sk-SK" altLang="en-US" sz="3200" b="1">
                <a:solidFill>
                  <a:srgbClr val="3D1FD3"/>
                </a:solidFill>
              </a:rPr>
              <a:t>Obr.</a:t>
            </a:r>
            <a:r>
              <a:rPr lang="en-US" altLang="en-US" sz="3200" b="1">
                <a:solidFill>
                  <a:srgbClr val="3D1FD3"/>
                </a:solidFill>
              </a:rPr>
              <a:t> 2.17</a:t>
            </a:r>
            <a:r>
              <a:rPr lang="en-US" altLang="en-US" sz="3200">
                <a:solidFill>
                  <a:srgbClr val="3D1FD3"/>
                </a:solidFill>
              </a:rPr>
              <a:t> </a:t>
            </a:r>
            <a:r>
              <a:rPr lang="sk-SK" altLang="en-US" sz="3200">
                <a:solidFill>
                  <a:srgbClr val="3D1FD3"/>
                </a:solidFill>
              </a:rPr>
              <a:t>Metóda A: Vplyv na finančné výkazy firmy Puccini v roku X2</a:t>
            </a:r>
            <a:endParaRPr lang="en-US" altLang="en-US" sz="3200">
              <a:solidFill>
                <a:srgbClr val="3D1FD3"/>
              </a:solidFill>
            </a:endParaRPr>
          </a:p>
        </p:txBody>
      </p:sp>
      <p:sp>
        <p:nvSpPr>
          <p:cNvPr id="118789" name="AutoShape 7">
            <a:extLst>
              <a:ext uri="{FF2B5EF4-FFF2-40B4-BE49-F238E27FC236}">
                <a16:creationId xmlns:a16="http://schemas.microsoft.com/office/drawing/2014/main" id="{0321EEE2-0FA7-4B02-8A8D-2A95E2FFD6A1}"/>
              </a:ext>
            </a:extLst>
          </p:cNvPr>
          <p:cNvSpPr>
            <a:spLocks noChangeAspect="1" noChangeArrowheads="1" noTextEdit="1"/>
          </p:cNvSpPr>
          <p:nvPr/>
        </p:nvSpPr>
        <p:spPr bwMode="auto">
          <a:xfrm>
            <a:off x="0" y="1730375"/>
            <a:ext cx="8763000"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18790" name="Rectangle 9">
            <a:extLst>
              <a:ext uri="{FF2B5EF4-FFF2-40B4-BE49-F238E27FC236}">
                <a16:creationId xmlns:a16="http://schemas.microsoft.com/office/drawing/2014/main" id="{F1B08A4B-4C3F-460A-B86B-5BEE0175C3C6}"/>
              </a:ext>
            </a:extLst>
          </p:cNvPr>
          <p:cNvSpPr>
            <a:spLocks noChangeArrowheads="1"/>
          </p:cNvSpPr>
          <p:nvPr/>
        </p:nvSpPr>
        <p:spPr bwMode="auto">
          <a:xfrm>
            <a:off x="-4763" y="1733550"/>
            <a:ext cx="6350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 </a:t>
            </a:r>
            <a:endParaRPr lang="sk-SK" altLang="en-US" sz="1800">
              <a:latin typeface="Arial" panose="020B0604020202020204" pitchFamily="34" charset="0"/>
            </a:endParaRPr>
          </a:p>
        </p:txBody>
      </p:sp>
      <p:sp>
        <p:nvSpPr>
          <p:cNvPr id="118791" name="Rectangle 10">
            <a:extLst>
              <a:ext uri="{FF2B5EF4-FFF2-40B4-BE49-F238E27FC236}">
                <a16:creationId xmlns:a16="http://schemas.microsoft.com/office/drawing/2014/main" id="{3CA06032-3E5B-423F-B50A-23BBED74F640}"/>
              </a:ext>
            </a:extLst>
          </p:cNvPr>
          <p:cNvSpPr>
            <a:spLocks noChangeArrowheads="1"/>
          </p:cNvSpPr>
          <p:nvPr/>
        </p:nvSpPr>
        <p:spPr bwMode="auto">
          <a:xfrm>
            <a:off x="2940050" y="4371975"/>
            <a:ext cx="3303588" cy="9604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792" name="Rectangle 11">
            <a:extLst>
              <a:ext uri="{FF2B5EF4-FFF2-40B4-BE49-F238E27FC236}">
                <a16:creationId xmlns:a16="http://schemas.microsoft.com/office/drawing/2014/main" id="{9486DCA4-905D-4D8C-83D4-9FBE0C2A939D}"/>
              </a:ext>
            </a:extLst>
          </p:cNvPr>
          <p:cNvSpPr>
            <a:spLocks noChangeArrowheads="1"/>
          </p:cNvSpPr>
          <p:nvPr/>
        </p:nvSpPr>
        <p:spPr bwMode="auto">
          <a:xfrm>
            <a:off x="3097213" y="4459288"/>
            <a:ext cx="31194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Začiatočné stavy sú znázornené kurzívou</a:t>
            </a:r>
            <a:endParaRPr lang="sk-SK" altLang="en-US" sz="1800">
              <a:latin typeface="Arial" panose="020B0604020202020204" pitchFamily="34" charset="0"/>
            </a:endParaRPr>
          </a:p>
        </p:txBody>
      </p:sp>
      <p:sp>
        <p:nvSpPr>
          <p:cNvPr id="118793" name="Rectangle 12">
            <a:extLst>
              <a:ext uri="{FF2B5EF4-FFF2-40B4-BE49-F238E27FC236}">
                <a16:creationId xmlns:a16="http://schemas.microsoft.com/office/drawing/2014/main" id="{C11D581E-3DB2-4DC1-8F29-15D731F183FA}"/>
              </a:ext>
            </a:extLst>
          </p:cNvPr>
          <p:cNvSpPr>
            <a:spLocks noChangeArrowheads="1"/>
          </p:cNvSpPr>
          <p:nvPr/>
        </p:nvSpPr>
        <p:spPr bwMode="auto">
          <a:xfrm>
            <a:off x="5978525" y="44592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118794" name="Rectangle 14">
            <a:extLst>
              <a:ext uri="{FF2B5EF4-FFF2-40B4-BE49-F238E27FC236}">
                <a16:creationId xmlns:a16="http://schemas.microsoft.com/office/drawing/2014/main" id="{52CBA3BB-D892-4C5F-B2DF-EE7F30B84F64}"/>
              </a:ext>
            </a:extLst>
          </p:cNvPr>
          <p:cNvSpPr>
            <a:spLocks noChangeArrowheads="1"/>
          </p:cNvSpPr>
          <p:nvPr/>
        </p:nvSpPr>
        <p:spPr bwMode="auto">
          <a:xfrm>
            <a:off x="3265488" y="4675188"/>
            <a:ext cx="7048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1  Nákup</a:t>
            </a:r>
            <a:endParaRPr lang="sk-SK" altLang="en-US" sz="1800">
              <a:latin typeface="Arial" panose="020B0604020202020204" pitchFamily="34" charset="0"/>
            </a:endParaRPr>
          </a:p>
        </p:txBody>
      </p:sp>
      <p:sp>
        <p:nvSpPr>
          <p:cNvPr id="118795" name="Rectangle 15">
            <a:extLst>
              <a:ext uri="{FF2B5EF4-FFF2-40B4-BE49-F238E27FC236}">
                <a16:creationId xmlns:a16="http://schemas.microsoft.com/office/drawing/2014/main" id="{2C7C4FB1-E4FC-4801-AB3B-3A7835EAF502}"/>
              </a:ext>
            </a:extLst>
          </p:cNvPr>
          <p:cNvSpPr>
            <a:spLocks noChangeArrowheads="1"/>
          </p:cNvSpPr>
          <p:nvPr/>
        </p:nvSpPr>
        <p:spPr bwMode="auto">
          <a:xfrm>
            <a:off x="3990975" y="46751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796" name="Rectangle 17">
            <a:extLst>
              <a:ext uri="{FF2B5EF4-FFF2-40B4-BE49-F238E27FC236}">
                <a16:creationId xmlns:a16="http://schemas.microsoft.com/office/drawing/2014/main" id="{D97C2917-532C-4842-AF4A-998E307DD244}"/>
              </a:ext>
            </a:extLst>
          </p:cNvPr>
          <p:cNvSpPr>
            <a:spLocks noChangeArrowheads="1"/>
          </p:cNvSpPr>
          <p:nvPr/>
        </p:nvSpPr>
        <p:spPr bwMode="auto">
          <a:xfrm>
            <a:off x="3265488" y="4892675"/>
            <a:ext cx="8747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  Spotreba</a:t>
            </a:r>
            <a:endParaRPr lang="sk-SK" altLang="en-US" sz="1800">
              <a:latin typeface="Arial" panose="020B0604020202020204" pitchFamily="34" charset="0"/>
            </a:endParaRPr>
          </a:p>
        </p:txBody>
      </p:sp>
      <p:sp>
        <p:nvSpPr>
          <p:cNvPr id="118797" name="Rectangle 18">
            <a:extLst>
              <a:ext uri="{FF2B5EF4-FFF2-40B4-BE49-F238E27FC236}">
                <a16:creationId xmlns:a16="http://schemas.microsoft.com/office/drawing/2014/main" id="{0CF69AED-7388-4D3F-B4B0-3E8C1CAA815C}"/>
              </a:ext>
            </a:extLst>
          </p:cNvPr>
          <p:cNvSpPr>
            <a:spLocks noChangeArrowheads="1"/>
          </p:cNvSpPr>
          <p:nvPr/>
        </p:nvSpPr>
        <p:spPr bwMode="auto">
          <a:xfrm>
            <a:off x="4325938" y="48926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798" name="Rectangle 21">
            <a:extLst>
              <a:ext uri="{FF2B5EF4-FFF2-40B4-BE49-F238E27FC236}">
                <a16:creationId xmlns:a16="http://schemas.microsoft.com/office/drawing/2014/main" id="{F151C99F-5A1D-44FA-8F85-D30B2793013C}"/>
              </a:ext>
            </a:extLst>
          </p:cNvPr>
          <p:cNvSpPr>
            <a:spLocks noChangeArrowheads="1"/>
          </p:cNvSpPr>
          <p:nvPr/>
        </p:nvSpPr>
        <p:spPr bwMode="auto">
          <a:xfrm>
            <a:off x="4279900" y="3895725"/>
            <a:ext cx="1539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2</a:t>
            </a:r>
            <a:endParaRPr lang="sk-SK" altLang="en-US" sz="1800">
              <a:latin typeface="Arial" panose="020B0604020202020204" pitchFamily="34" charset="0"/>
            </a:endParaRPr>
          </a:p>
        </p:txBody>
      </p:sp>
      <p:sp>
        <p:nvSpPr>
          <p:cNvPr id="118799" name="Rectangle 23">
            <a:extLst>
              <a:ext uri="{FF2B5EF4-FFF2-40B4-BE49-F238E27FC236}">
                <a16:creationId xmlns:a16="http://schemas.microsoft.com/office/drawing/2014/main" id="{7CDF6321-6A30-4986-A48F-9A9172C3A7A8}"/>
              </a:ext>
            </a:extLst>
          </p:cNvPr>
          <p:cNvSpPr>
            <a:spLocks noChangeArrowheads="1"/>
          </p:cNvSpPr>
          <p:nvPr/>
        </p:nvSpPr>
        <p:spPr bwMode="auto">
          <a:xfrm>
            <a:off x="5495925" y="3714750"/>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211</a:t>
            </a:r>
            <a:endParaRPr lang="sk-SK" altLang="en-US" sz="1800">
              <a:latin typeface="Arial" panose="020B0604020202020204" pitchFamily="34" charset="0"/>
            </a:endParaRPr>
          </a:p>
        </p:txBody>
      </p:sp>
      <p:sp>
        <p:nvSpPr>
          <p:cNvPr id="118800" name="Rectangle 24">
            <a:extLst>
              <a:ext uri="{FF2B5EF4-FFF2-40B4-BE49-F238E27FC236}">
                <a16:creationId xmlns:a16="http://schemas.microsoft.com/office/drawing/2014/main" id="{7C1CF7AC-CA12-47ED-AEA4-5FEC9CB64668}"/>
              </a:ext>
            </a:extLst>
          </p:cNvPr>
          <p:cNvSpPr>
            <a:spLocks noChangeArrowheads="1"/>
          </p:cNvSpPr>
          <p:nvPr/>
        </p:nvSpPr>
        <p:spPr bwMode="auto">
          <a:xfrm>
            <a:off x="5780088" y="37147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01" name="Rectangle 26">
            <a:extLst>
              <a:ext uri="{FF2B5EF4-FFF2-40B4-BE49-F238E27FC236}">
                <a16:creationId xmlns:a16="http://schemas.microsoft.com/office/drawing/2014/main" id="{B5342858-72CE-45EC-B7A3-4C09F368C4E2}"/>
              </a:ext>
            </a:extLst>
          </p:cNvPr>
          <p:cNvSpPr>
            <a:spLocks noChangeArrowheads="1"/>
          </p:cNvSpPr>
          <p:nvPr/>
        </p:nvSpPr>
        <p:spPr bwMode="auto">
          <a:xfrm>
            <a:off x="7507288" y="2403475"/>
            <a:ext cx="593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Výnosy</a:t>
            </a:r>
            <a:endParaRPr lang="sk-SK" altLang="en-US" sz="1800">
              <a:latin typeface="Arial" panose="020B0604020202020204" pitchFamily="34" charset="0"/>
            </a:endParaRPr>
          </a:p>
        </p:txBody>
      </p:sp>
      <p:sp>
        <p:nvSpPr>
          <p:cNvPr id="118802" name="Rectangle 27">
            <a:extLst>
              <a:ext uri="{FF2B5EF4-FFF2-40B4-BE49-F238E27FC236}">
                <a16:creationId xmlns:a16="http://schemas.microsoft.com/office/drawing/2014/main" id="{421098FC-32E8-4CB1-BB08-DBB39E2C2BC9}"/>
              </a:ext>
            </a:extLst>
          </p:cNvPr>
          <p:cNvSpPr>
            <a:spLocks noChangeArrowheads="1"/>
          </p:cNvSpPr>
          <p:nvPr/>
        </p:nvSpPr>
        <p:spPr bwMode="auto">
          <a:xfrm>
            <a:off x="8407400" y="234473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 </a:t>
            </a:r>
            <a:endParaRPr lang="sk-SK" altLang="en-US" sz="1800">
              <a:latin typeface="Arial" panose="020B0604020202020204" pitchFamily="34" charset="0"/>
            </a:endParaRPr>
          </a:p>
        </p:txBody>
      </p:sp>
      <p:sp>
        <p:nvSpPr>
          <p:cNvPr id="118803" name="Rectangle 29">
            <a:extLst>
              <a:ext uri="{FF2B5EF4-FFF2-40B4-BE49-F238E27FC236}">
                <a16:creationId xmlns:a16="http://schemas.microsoft.com/office/drawing/2014/main" id="{A2A8AC32-70BE-421F-8A7C-806488FD2BF4}"/>
              </a:ext>
            </a:extLst>
          </p:cNvPr>
          <p:cNvSpPr>
            <a:spLocks noChangeArrowheads="1"/>
          </p:cNvSpPr>
          <p:nvPr/>
        </p:nvSpPr>
        <p:spPr bwMode="auto">
          <a:xfrm>
            <a:off x="5583238" y="2400300"/>
            <a:ext cx="644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Náklady</a:t>
            </a:r>
            <a:endParaRPr lang="sk-SK" altLang="en-US" sz="1800">
              <a:latin typeface="Arial" panose="020B0604020202020204" pitchFamily="34" charset="0"/>
            </a:endParaRPr>
          </a:p>
        </p:txBody>
      </p:sp>
      <p:sp>
        <p:nvSpPr>
          <p:cNvPr id="118804" name="Rectangle 30">
            <a:extLst>
              <a:ext uri="{FF2B5EF4-FFF2-40B4-BE49-F238E27FC236}">
                <a16:creationId xmlns:a16="http://schemas.microsoft.com/office/drawing/2014/main" id="{6631B450-53CE-4D20-98B0-2FF691A34D49}"/>
              </a:ext>
            </a:extLst>
          </p:cNvPr>
          <p:cNvSpPr>
            <a:spLocks noChangeArrowheads="1"/>
          </p:cNvSpPr>
          <p:nvPr/>
        </p:nvSpPr>
        <p:spPr bwMode="auto">
          <a:xfrm>
            <a:off x="5754688" y="24003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05" name="Line 31">
            <a:extLst>
              <a:ext uri="{FF2B5EF4-FFF2-40B4-BE49-F238E27FC236}">
                <a16:creationId xmlns:a16="http://schemas.microsoft.com/office/drawing/2014/main" id="{97B02D82-976C-4534-9F9F-4D593D11B63B}"/>
              </a:ext>
            </a:extLst>
          </p:cNvPr>
          <p:cNvSpPr>
            <a:spLocks noChangeShapeType="1"/>
          </p:cNvSpPr>
          <p:nvPr/>
        </p:nvSpPr>
        <p:spPr bwMode="auto">
          <a:xfrm>
            <a:off x="4437063" y="2687638"/>
            <a:ext cx="4313237"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06" name="Line 32">
            <a:extLst>
              <a:ext uri="{FF2B5EF4-FFF2-40B4-BE49-F238E27FC236}">
                <a16:creationId xmlns:a16="http://schemas.microsoft.com/office/drawing/2014/main" id="{503AC676-0741-44D9-A4F2-6CC990A96C76}"/>
              </a:ext>
            </a:extLst>
          </p:cNvPr>
          <p:cNvSpPr>
            <a:spLocks noChangeShapeType="1"/>
          </p:cNvSpPr>
          <p:nvPr/>
        </p:nvSpPr>
        <p:spPr bwMode="auto">
          <a:xfrm>
            <a:off x="6875463" y="2687638"/>
            <a:ext cx="1587" cy="257492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07" name="Rectangle 33">
            <a:extLst>
              <a:ext uri="{FF2B5EF4-FFF2-40B4-BE49-F238E27FC236}">
                <a16:creationId xmlns:a16="http://schemas.microsoft.com/office/drawing/2014/main" id="{92724D00-5ACD-4ED1-BC4E-D985C4E7CA98}"/>
              </a:ext>
            </a:extLst>
          </p:cNvPr>
          <p:cNvSpPr>
            <a:spLocks noChangeArrowheads="1"/>
          </p:cNvSpPr>
          <p:nvPr/>
        </p:nvSpPr>
        <p:spPr bwMode="auto">
          <a:xfrm>
            <a:off x="5637213" y="1738313"/>
            <a:ext cx="2852737" cy="452437"/>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08" name="Rectangle 34">
            <a:extLst>
              <a:ext uri="{FF2B5EF4-FFF2-40B4-BE49-F238E27FC236}">
                <a16:creationId xmlns:a16="http://schemas.microsoft.com/office/drawing/2014/main" id="{76EA1118-350B-4D05-AFA5-2D289AE8BCAB}"/>
              </a:ext>
            </a:extLst>
          </p:cNvPr>
          <p:cNvSpPr>
            <a:spLocks noChangeArrowheads="1"/>
          </p:cNvSpPr>
          <p:nvPr/>
        </p:nvSpPr>
        <p:spPr bwMode="auto">
          <a:xfrm>
            <a:off x="6400800" y="1827213"/>
            <a:ext cx="15478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Výkaz ziskov a strát</a:t>
            </a:r>
            <a:endParaRPr lang="sk-SK" altLang="en-US" sz="1800">
              <a:latin typeface="Arial" panose="020B0604020202020204" pitchFamily="34" charset="0"/>
            </a:endParaRPr>
          </a:p>
        </p:txBody>
      </p:sp>
      <p:sp>
        <p:nvSpPr>
          <p:cNvPr id="118809" name="Rectangle 35">
            <a:extLst>
              <a:ext uri="{FF2B5EF4-FFF2-40B4-BE49-F238E27FC236}">
                <a16:creationId xmlns:a16="http://schemas.microsoft.com/office/drawing/2014/main" id="{9F357D93-E45C-4F9C-BE00-29D88FDB1CE2}"/>
              </a:ext>
            </a:extLst>
          </p:cNvPr>
          <p:cNvSpPr>
            <a:spLocks noChangeArrowheads="1"/>
          </p:cNvSpPr>
          <p:nvPr/>
        </p:nvSpPr>
        <p:spPr bwMode="auto">
          <a:xfrm>
            <a:off x="7727950" y="18272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10" name="Rectangle 37">
            <a:extLst>
              <a:ext uri="{FF2B5EF4-FFF2-40B4-BE49-F238E27FC236}">
                <a16:creationId xmlns:a16="http://schemas.microsoft.com/office/drawing/2014/main" id="{2C90F113-FDAD-4AB0-837D-5DA8E3C1134B}"/>
              </a:ext>
            </a:extLst>
          </p:cNvPr>
          <p:cNvSpPr>
            <a:spLocks noChangeArrowheads="1"/>
          </p:cNvSpPr>
          <p:nvPr/>
        </p:nvSpPr>
        <p:spPr bwMode="auto">
          <a:xfrm>
            <a:off x="2697163" y="2347913"/>
            <a:ext cx="19462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Vlastné imanie a záväzky</a:t>
            </a:r>
            <a:endParaRPr lang="sk-SK" altLang="en-US" sz="1800">
              <a:latin typeface="Arial" panose="020B0604020202020204" pitchFamily="34" charset="0"/>
            </a:endParaRPr>
          </a:p>
        </p:txBody>
      </p:sp>
      <p:sp>
        <p:nvSpPr>
          <p:cNvPr id="118811" name="Rectangle 38">
            <a:extLst>
              <a:ext uri="{FF2B5EF4-FFF2-40B4-BE49-F238E27FC236}">
                <a16:creationId xmlns:a16="http://schemas.microsoft.com/office/drawing/2014/main" id="{10FD44C9-7853-479C-BC09-ADCA8BF94A3A}"/>
              </a:ext>
            </a:extLst>
          </p:cNvPr>
          <p:cNvSpPr>
            <a:spLocks noChangeArrowheads="1"/>
          </p:cNvSpPr>
          <p:nvPr/>
        </p:nvSpPr>
        <p:spPr bwMode="auto">
          <a:xfrm>
            <a:off x="4060825" y="23479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12" name="Rectangle 39">
            <a:extLst>
              <a:ext uri="{FF2B5EF4-FFF2-40B4-BE49-F238E27FC236}">
                <a16:creationId xmlns:a16="http://schemas.microsoft.com/office/drawing/2014/main" id="{BCAA9A78-35CE-46B5-B7C0-AE9B6646377A}"/>
              </a:ext>
            </a:extLst>
          </p:cNvPr>
          <p:cNvSpPr>
            <a:spLocks noChangeArrowheads="1"/>
          </p:cNvSpPr>
          <p:nvPr/>
        </p:nvSpPr>
        <p:spPr bwMode="auto">
          <a:xfrm>
            <a:off x="687388" y="2230438"/>
            <a:ext cx="12033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13" name="Rectangle 40">
            <a:extLst>
              <a:ext uri="{FF2B5EF4-FFF2-40B4-BE49-F238E27FC236}">
                <a16:creationId xmlns:a16="http://schemas.microsoft.com/office/drawing/2014/main" id="{B5E1F9E4-2A78-4B07-AA08-F9B2361ECCDD}"/>
              </a:ext>
            </a:extLst>
          </p:cNvPr>
          <p:cNvSpPr>
            <a:spLocks noChangeArrowheads="1"/>
          </p:cNvSpPr>
          <p:nvPr/>
        </p:nvSpPr>
        <p:spPr bwMode="auto">
          <a:xfrm>
            <a:off x="1130300" y="2312988"/>
            <a:ext cx="6334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Majetok</a:t>
            </a:r>
            <a:endParaRPr lang="sk-SK" altLang="en-US" sz="1800">
              <a:latin typeface="Arial" panose="020B0604020202020204" pitchFamily="34" charset="0"/>
            </a:endParaRPr>
          </a:p>
        </p:txBody>
      </p:sp>
      <p:sp>
        <p:nvSpPr>
          <p:cNvPr id="118814" name="Rectangle 41">
            <a:extLst>
              <a:ext uri="{FF2B5EF4-FFF2-40B4-BE49-F238E27FC236}">
                <a16:creationId xmlns:a16="http://schemas.microsoft.com/office/drawing/2014/main" id="{F37581C5-339E-47C0-A7BD-7752420BD8DF}"/>
              </a:ext>
            </a:extLst>
          </p:cNvPr>
          <p:cNvSpPr>
            <a:spLocks noChangeArrowheads="1"/>
          </p:cNvSpPr>
          <p:nvPr/>
        </p:nvSpPr>
        <p:spPr bwMode="auto">
          <a:xfrm>
            <a:off x="1325563" y="23129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15" name="Line 42">
            <a:extLst>
              <a:ext uri="{FF2B5EF4-FFF2-40B4-BE49-F238E27FC236}">
                <a16:creationId xmlns:a16="http://schemas.microsoft.com/office/drawing/2014/main" id="{E22C34A2-9178-42DC-BF86-B7AF85EBF9F9}"/>
              </a:ext>
            </a:extLst>
          </p:cNvPr>
          <p:cNvSpPr>
            <a:spLocks noChangeShapeType="1"/>
          </p:cNvSpPr>
          <p:nvPr/>
        </p:nvSpPr>
        <p:spPr bwMode="auto">
          <a:xfrm>
            <a:off x="2487613" y="2682875"/>
            <a:ext cx="1587" cy="22367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16" name="Rectangle 43">
            <a:extLst>
              <a:ext uri="{FF2B5EF4-FFF2-40B4-BE49-F238E27FC236}">
                <a16:creationId xmlns:a16="http://schemas.microsoft.com/office/drawing/2014/main" id="{0EF080C8-90BE-47E4-8172-594DCE27A717}"/>
              </a:ext>
            </a:extLst>
          </p:cNvPr>
          <p:cNvSpPr>
            <a:spLocks noChangeArrowheads="1"/>
          </p:cNvSpPr>
          <p:nvPr/>
        </p:nvSpPr>
        <p:spPr bwMode="auto">
          <a:xfrm>
            <a:off x="1138238" y="1738313"/>
            <a:ext cx="2701925" cy="452437"/>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17" name="Rectangle 44">
            <a:extLst>
              <a:ext uri="{FF2B5EF4-FFF2-40B4-BE49-F238E27FC236}">
                <a16:creationId xmlns:a16="http://schemas.microsoft.com/office/drawing/2014/main" id="{762EAC85-36C9-413B-B3A9-50E747C6A29E}"/>
              </a:ext>
            </a:extLst>
          </p:cNvPr>
          <p:cNvSpPr>
            <a:spLocks noChangeArrowheads="1"/>
          </p:cNvSpPr>
          <p:nvPr/>
        </p:nvSpPr>
        <p:spPr bwMode="auto">
          <a:xfrm>
            <a:off x="2211388" y="1827213"/>
            <a:ext cx="5603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Súvaha</a:t>
            </a:r>
            <a:endParaRPr lang="sk-SK" altLang="en-US" sz="1800">
              <a:latin typeface="Arial" panose="020B0604020202020204" pitchFamily="34" charset="0"/>
            </a:endParaRPr>
          </a:p>
        </p:txBody>
      </p:sp>
      <p:sp>
        <p:nvSpPr>
          <p:cNvPr id="118818" name="Rectangle 47">
            <a:extLst>
              <a:ext uri="{FF2B5EF4-FFF2-40B4-BE49-F238E27FC236}">
                <a16:creationId xmlns:a16="http://schemas.microsoft.com/office/drawing/2014/main" id="{EA79F6D5-FB66-4577-B21C-DD43712A3275}"/>
              </a:ext>
            </a:extLst>
          </p:cNvPr>
          <p:cNvSpPr>
            <a:spLocks noChangeArrowheads="1"/>
          </p:cNvSpPr>
          <p:nvPr/>
        </p:nvSpPr>
        <p:spPr bwMode="auto">
          <a:xfrm>
            <a:off x="4859338" y="3068638"/>
            <a:ext cx="1944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500">
                <a:solidFill>
                  <a:srgbClr val="000000"/>
                </a:solidFill>
              </a:rPr>
              <a:t>Náklady na spotrebovaný</a:t>
            </a:r>
          </a:p>
          <a:p>
            <a:pPr algn="ctr" eaLnBrk="1" hangingPunct="1">
              <a:spcBef>
                <a:spcPct val="0"/>
              </a:spcBef>
              <a:buFontTx/>
              <a:buNone/>
            </a:pPr>
            <a:r>
              <a:rPr lang="sk-SK" altLang="en-US" sz="1500">
                <a:solidFill>
                  <a:srgbClr val="000000"/>
                </a:solidFill>
              </a:rPr>
              <a:t>materiál</a:t>
            </a:r>
            <a:endParaRPr lang="sk-SK" altLang="en-US" sz="1800">
              <a:latin typeface="Arial" panose="020B0604020202020204" pitchFamily="34" charset="0"/>
            </a:endParaRPr>
          </a:p>
        </p:txBody>
      </p:sp>
      <p:sp>
        <p:nvSpPr>
          <p:cNvPr id="118819" name="Rectangle 48">
            <a:extLst>
              <a:ext uri="{FF2B5EF4-FFF2-40B4-BE49-F238E27FC236}">
                <a16:creationId xmlns:a16="http://schemas.microsoft.com/office/drawing/2014/main" id="{EEB0B53F-5438-496A-9404-49B47F215F7B}"/>
              </a:ext>
            </a:extLst>
          </p:cNvPr>
          <p:cNvSpPr>
            <a:spLocks noChangeArrowheads="1"/>
          </p:cNvSpPr>
          <p:nvPr/>
        </p:nvSpPr>
        <p:spPr bwMode="auto">
          <a:xfrm>
            <a:off x="6454775" y="32654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20" name="Line 49">
            <a:extLst>
              <a:ext uri="{FF2B5EF4-FFF2-40B4-BE49-F238E27FC236}">
                <a16:creationId xmlns:a16="http://schemas.microsoft.com/office/drawing/2014/main" id="{D5A30A7F-71CA-476C-B979-984B62F3B4B9}"/>
              </a:ext>
            </a:extLst>
          </p:cNvPr>
          <p:cNvSpPr>
            <a:spLocks noChangeShapeType="1"/>
          </p:cNvSpPr>
          <p:nvPr/>
        </p:nvSpPr>
        <p:spPr bwMode="auto">
          <a:xfrm>
            <a:off x="5037138" y="3625850"/>
            <a:ext cx="1651000"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21" name="Line 50">
            <a:extLst>
              <a:ext uri="{FF2B5EF4-FFF2-40B4-BE49-F238E27FC236}">
                <a16:creationId xmlns:a16="http://schemas.microsoft.com/office/drawing/2014/main" id="{EF16F255-B92B-4A4C-A8B5-606532E2AC0E}"/>
              </a:ext>
            </a:extLst>
          </p:cNvPr>
          <p:cNvSpPr>
            <a:spLocks noChangeShapeType="1"/>
          </p:cNvSpPr>
          <p:nvPr/>
        </p:nvSpPr>
        <p:spPr bwMode="auto">
          <a:xfrm>
            <a:off x="5937250" y="3625850"/>
            <a:ext cx="1588" cy="2984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22" name="Rectangle 51">
            <a:extLst>
              <a:ext uri="{FF2B5EF4-FFF2-40B4-BE49-F238E27FC236}">
                <a16:creationId xmlns:a16="http://schemas.microsoft.com/office/drawing/2014/main" id="{E1C76A0A-7875-44BE-822C-B23B5A58829E}"/>
              </a:ext>
            </a:extLst>
          </p:cNvPr>
          <p:cNvSpPr>
            <a:spLocks noChangeArrowheads="1"/>
          </p:cNvSpPr>
          <p:nvPr/>
        </p:nvSpPr>
        <p:spPr bwMode="auto">
          <a:xfrm>
            <a:off x="538163" y="2832100"/>
            <a:ext cx="187166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23" name="Rectangle 52">
            <a:extLst>
              <a:ext uri="{FF2B5EF4-FFF2-40B4-BE49-F238E27FC236}">
                <a16:creationId xmlns:a16="http://schemas.microsoft.com/office/drawing/2014/main" id="{54FAF2C4-82C5-4F06-B850-78C79EC215DD}"/>
              </a:ext>
            </a:extLst>
          </p:cNvPr>
          <p:cNvSpPr>
            <a:spLocks noChangeArrowheads="1"/>
          </p:cNvSpPr>
          <p:nvPr/>
        </p:nvSpPr>
        <p:spPr bwMode="auto">
          <a:xfrm>
            <a:off x="1187450" y="2913063"/>
            <a:ext cx="5603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Zásoby</a:t>
            </a:r>
            <a:endParaRPr lang="sk-SK" altLang="en-US" sz="1800">
              <a:latin typeface="Arial" panose="020B0604020202020204" pitchFamily="34" charset="0"/>
            </a:endParaRPr>
          </a:p>
        </p:txBody>
      </p:sp>
      <p:sp>
        <p:nvSpPr>
          <p:cNvPr id="118824" name="Rectangle 53">
            <a:extLst>
              <a:ext uri="{FF2B5EF4-FFF2-40B4-BE49-F238E27FC236}">
                <a16:creationId xmlns:a16="http://schemas.microsoft.com/office/drawing/2014/main" id="{7F24EDDB-E8C1-4A98-A3AC-013DB8430C26}"/>
              </a:ext>
            </a:extLst>
          </p:cNvPr>
          <p:cNvSpPr>
            <a:spLocks noChangeArrowheads="1"/>
          </p:cNvSpPr>
          <p:nvPr/>
        </p:nvSpPr>
        <p:spPr bwMode="auto">
          <a:xfrm>
            <a:off x="1835150" y="29130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25" name="Rectangle 54">
            <a:extLst>
              <a:ext uri="{FF2B5EF4-FFF2-40B4-BE49-F238E27FC236}">
                <a16:creationId xmlns:a16="http://schemas.microsoft.com/office/drawing/2014/main" id="{6DBDA035-6725-4C4A-9365-E8998BA65D6C}"/>
              </a:ext>
            </a:extLst>
          </p:cNvPr>
          <p:cNvSpPr>
            <a:spLocks noChangeArrowheads="1"/>
          </p:cNvSpPr>
          <p:nvPr/>
        </p:nvSpPr>
        <p:spPr bwMode="auto">
          <a:xfrm>
            <a:off x="604838" y="3249613"/>
            <a:ext cx="8382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26" name="Rectangle 55">
            <a:extLst>
              <a:ext uri="{FF2B5EF4-FFF2-40B4-BE49-F238E27FC236}">
                <a16:creationId xmlns:a16="http://schemas.microsoft.com/office/drawing/2014/main" id="{EF6FEC28-E545-48D6-A8A2-3F1CDE499DA2}"/>
              </a:ext>
            </a:extLst>
          </p:cNvPr>
          <p:cNvSpPr>
            <a:spLocks noChangeArrowheads="1"/>
          </p:cNvSpPr>
          <p:nvPr/>
        </p:nvSpPr>
        <p:spPr bwMode="auto">
          <a:xfrm>
            <a:off x="1100138" y="3330575"/>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20</a:t>
            </a:r>
            <a:endParaRPr lang="sk-SK" altLang="en-US" sz="1800">
              <a:latin typeface="Arial" panose="020B0604020202020204" pitchFamily="34" charset="0"/>
            </a:endParaRPr>
          </a:p>
        </p:txBody>
      </p:sp>
      <p:sp>
        <p:nvSpPr>
          <p:cNvPr id="118827" name="Rectangle 56">
            <a:extLst>
              <a:ext uri="{FF2B5EF4-FFF2-40B4-BE49-F238E27FC236}">
                <a16:creationId xmlns:a16="http://schemas.microsoft.com/office/drawing/2014/main" id="{CBB16D24-F0EB-4162-809E-4FED4B4B75DC}"/>
              </a:ext>
            </a:extLst>
          </p:cNvPr>
          <p:cNvSpPr>
            <a:spLocks noChangeArrowheads="1"/>
          </p:cNvSpPr>
          <p:nvPr/>
        </p:nvSpPr>
        <p:spPr bwMode="auto">
          <a:xfrm>
            <a:off x="1290638" y="33305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118828" name="Rectangle 57">
            <a:extLst>
              <a:ext uri="{FF2B5EF4-FFF2-40B4-BE49-F238E27FC236}">
                <a16:creationId xmlns:a16="http://schemas.microsoft.com/office/drawing/2014/main" id="{0E89BA5B-AD83-422C-ACAD-649043DD436F}"/>
              </a:ext>
            </a:extLst>
          </p:cNvPr>
          <p:cNvSpPr>
            <a:spLocks noChangeArrowheads="1"/>
          </p:cNvSpPr>
          <p:nvPr/>
        </p:nvSpPr>
        <p:spPr bwMode="auto">
          <a:xfrm>
            <a:off x="1004888" y="3548063"/>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200</a:t>
            </a:r>
            <a:endParaRPr lang="sk-SK" altLang="en-US" sz="1800">
              <a:latin typeface="Arial" panose="020B0604020202020204" pitchFamily="34" charset="0"/>
            </a:endParaRPr>
          </a:p>
        </p:txBody>
      </p:sp>
      <p:sp>
        <p:nvSpPr>
          <p:cNvPr id="118829" name="Rectangle 58">
            <a:extLst>
              <a:ext uri="{FF2B5EF4-FFF2-40B4-BE49-F238E27FC236}">
                <a16:creationId xmlns:a16="http://schemas.microsoft.com/office/drawing/2014/main" id="{1312D3E0-BB45-41D1-9C5B-A4AA703960CF}"/>
              </a:ext>
            </a:extLst>
          </p:cNvPr>
          <p:cNvSpPr>
            <a:spLocks noChangeArrowheads="1"/>
          </p:cNvSpPr>
          <p:nvPr/>
        </p:nvSpPr>
        <p:spPr bwMode="auto">
          <a:xfrm>
            <a:off x="1290638" y="3530600"/>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latin typeface="Arial" panose="020B0604020202020204" pitchFamily="34" charset="0"/>
            </a:endParaRPr>
          </a:p>
        </p:txBody>
      </p:sp>
      <p:sp>
        <p:nvSpPr>
          <p:cNvPr id="118830" name="Line 59">
            <a:extLst>
              <a:ext uri="{FF2B5EF4-FFF2-40B4-BE49-F238E27FC236}">
                <a16:creationId xmlns:a16="http://schemas.microsoft.com/office/drawing/2014/main" id="{1D290B82-B1C9-4867-A2C5-1162EA9F34CE}"/>
              </a:ext>
            </a:extLst>
          </p:cNvPr>
          <p:cNvSpPr>
            <a:spLocks noChangeShapeType="1"/>
          </p:cNvSpPr>
          <p:nvPr/>
        </p:nvSpPr>
        <p:spPr bwMode="auto">
          <a:xfrm>
            <a:off x="687388" y="3282950"/>
            <a:ext cx="159702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31" name="Rectangle 61">
            <a:extLst>
              <a:ext uri="{FF2B5EF4-FFF2-40B4-BE49-F238E27FC236}">
                <a16:creationId xmlns:a16="http://schemas.microsoft.com/office/drawing/2014/main" id="{84A7EF9E-2F7D-4024-9793-D17E4F2DC6D6}"/>
              </a:ext>
            </a:extLst>
          </p:cNvPr>
          <p:cNvSpPr>
            <a:spLocks noChangeArrowheads="1"/>
          </p:cNvSpPr>
          <p:nvPr/>
        </p:nvSpPr>
        <p:spPr bwMode="auto">
          <a:xfrm>
            <a:off x="1847850" y="3714750"/>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211</a:t>
            </a:r>
            <a:endParaRPr lang="sk-SK" altLang="en-US" sz="1800">
              <a:latin typeface="Arial" panose="020B0604020202020204" pitchFamily="34" charset="0"/>
            </a:endParaRPr>
          </a:p>
        </p:txBody>
      </p:sp>
      <p:sp>
        <p:nvSpPr>
          <p:cNvPr id="118832" name="Rectangle 62">
            <a:extLst>
              <a:ext uri="{FF2B5EF4-FFF2-40B4-BE49-F238E27FC236}">
                <a16:creationId xmlns:a16="http://schemas.microsoft.com/office/drawing/2014/main" id="{51B40990-72A8-407D-A471-2C33F41CA59D}"/>
              </a:ext>
            </a:extLst>
          </p:cNvPr>
          <p:cNvSpPr>
            <a:spLocks noChangeArrowheads="1"/>
          </p:cNvSpPr>
          <p:nvPr/>
        </p:nvSpPr>
        <p:spPr bwMode="auto">
          <a:xfrm>
            <a:off x="2132013" y="37147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33" name="Line 63">
            <a:extLst>
              <a:ext uri="{FF2B5EF4-FFF2-40B4-BE49-F238E27FC236}">
                <a16:creationId xmlns:a16="http://schemas.microsoft.com/office/drawing/2014/main" id="{4E4969D0-872F-429F-8949-1B025736A559}"/>
              </a:ext>
            </a:extLst>
          </p:cNvPr>
          <p:cNvSpPr>
            <a:spLocks noChangeShapeType="1"/>
          </p:cNvSpPr>
          <p:nvPr/>
        </p:nvSpPr>
        <p:spPr bwMode="auto">
          <a:xfrm>
            <a:off x="1500188" y="3313113"/>
            <a:ext cx="1587" cy="5873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34" name="Rectangle 64">
            <a:extLst>
              <a:ext uri="{FF2B5EF4-FFF2-40B4-BE49-F238E27FC236}">
                <a16:creationId xmlns:a16="http://schemas.microsoft.com/office/drawing/2014/main" id="{63BE0614-D84B-42BD-953C-4ADA0CAABFB1}"/>
              </a:ext>
            </a:extLst>
          </p:cNvPr>
          <p:cNvSpPr>
            <a:spLocks noChangeArrowheads="1"/>
          </p:cNvSpPr>
          <p:nvPr/>
        </p:nvSpPr>
        <p:spPr bwMode="auto">
          <a:xfrm>
            <a:off x="3175" y="3687763"/>
            <a:ext cx="7493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35" name="Rectangle 66">
            <a:extLst>
              <a:ext uri="{FF2B5EF4-FFF2-40B4-BE49-F238E27FC236}">
                <a16:creationId xmlns:a16="http://schemas.microsoft.com/office/drawing/2014/main" id="{9400E15C-72D7-4764-9E36-15571440AB79}"/>
              </a:ext>
            </a:extLst>
          </p:cNvPr>
          <p:cNvSpPr>
            <a:spLocks noChangeArrowheads="1"/>
          </p:cNvSpPr>
          <p:nvPr/>
        </p:nvSpPr>
        <p:spPr bwMode="auto">
          <a:xfrm>
            <a:off x="603250" y="3762375"/>
            <a:ext cx="1539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1</a:t>
            </a:r>
            <a:endParaRPr lang="sk-SK" altLang="en-US" sz="1800">
              <a:latin typeface="Arial" panose="020B0604020202020204" pitchFamily="34" charset="0"/>
            </a:endParaRPr>
          </a:p>
        </p:txBody>
      </p:sp>
      <p:sp>
        <p:nvSpPr>
          <p:cNvPr id="118836" name="Rectangle 67">
            <a:extLst>
              <a:ext uri="{FF2B5EF4-FFF2-40B4-BE49-F238E27FC236}">
                <a16:creationId xmlns:a16="http://schemas.microsoft.com/office/drawing/2014/main" id="{417F8C04-58A8-4E4E-B0DD-D34D59004237}"/>
              </a:ext>
            </a:extLst>
          </p:cNvPr>
          <p:cNvSpPr>
            <a:spLocks noChangeArrowheads="1"/>
          </p:cNvSpPr>
          <p:nvPr/>
        </p:nvSpPr>
        <p:spPr bwMode="auto">
          <a:xfrm>
            <a:off x="496888" y="4206875"/>
            <a:ext cx="18732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37" name="Rectangle 68">
            <a:extLst>
              <a:ext uri="{FF2B5EF4-FFF2-40B4-BE49-F238E27FC236}">
                <a16:creationId xmlns:a16="http://schemas.microsoft.com/office/drawing/2014/main" id="{FE9B8A84-96BF-4098-BD0E-8F9152DCC469}"/>
              </a:ext>
            </a:extLst>
          </p:cNvPr>
          <p:cNvSpPr>
            <a:spLocks noChangeArrowheads="1"/>
          </p:cNvSpPr>
          <p:nvPr/>
        </p:nvSpPr>
        <p:spPr bwMode="auto">
          <a:xfrm>
            <a:off x="1042988" y="4005263"/>
            <a:ext cx="866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Peňažné </a:t>
            </a:r>
          </a:p>
          <a:p>
            <a:pPr eaLnBrk="1" hangingPunct="1">
              <a:spcBef>
                <a:spcPct val="0"/>
              </a:spcBef>
              <a:buFontTx/>
              <a:buNone/>
            </a:pPr>
            <a:r>
              <a:rPr lang="sk-SK" altLang="en-US" sz="1500">
                <a:solidFill>
                  <a:srgbClr val="000000"/>
                </a:solidFill>
              </a:rPr>
              <a:t>prostriedky</a:t>
            </a:r>
            <a:endParaRPr lang="sk-SK" altLang="en-US" sz="1800">
              <a:latin typeface="Arial" panose="020B0604020202020204" pitchFamily="34" charset="0"/>
            </a:endParaRPr>
          </a:p>
        </p:txBody>
      </p:sp>
      <p:sp>
        <p:nvSpPr>
          <p:cNvPr id="118838" name="Rectangle 70">
            <a:extLst>
              <a:ext uri="{FF2B5EF4-FFF2-40B4-BE49-F238E27FC236}">
                <a16:creationId xmlns:a16="http://schemas.microsoft.com/office/drawing/2014/main" id="{8C262790-A741-4B93-9EDD-43B4987D170A}"/>
              </a:ext>
            </a:extLst>
          </p:cNvPr>
          <p:cNvSpPr>
            <a:spLocks noChangeArrowheads="1"/>
          </p:cNvSpPr>
          <p:nvPr/>
        </p:nvSpPr>
        <p:spPr bwMode="auto">
          <a:xfrm>
            <a:off x="1620838" y="42878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39" name="Rectangle 71">
            <a:extLst>
              <a:ext uri="{FF2B5EF4-FFF2-40B4-BE49-F238E27FC236}">
                <a16:creationId xmlns:a16="http://schemas.microsoft.com/office/drawing/2014/main" id="{527C032C-DD02-468E-8E60-6F96F105C0FC}"/>
              </a:ext>
            </a:extLst>
          </p:cNvPr>
          <p:cNvSpPr>
            <a:spLocks noChangeArrowheads="1"/>
          </p:cNvSpPr>
          <p:nvPr/>
        </p:nvSpPr>
        <p:spPr bwMode="auto">
          <a:xfrm>
            <a:off x="1503363" y="4624388"/>
            <a:ext cx="752475"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40" name="Rectangle 72">
            <a:extLst>
              <a:ext uri="{FF2B5EF4-FFF2-40B4-BE49-F238E27FC236}">
                <a16:creationId xmlns:a16="http://schemas.microsoft.com/office/drawing/2014/main" id="{E8447C44-93D0-4A17-B7EF-863CF9EAE9AD}"/>
              </a:ext>
            </a:extLst>
          </p:cNvPr>
          <p:cNvSpPr>
            <a:spLocks noChangeArrowheads="1"/>
          </p:cNvSpPr>
          <p:nvPr/>
        </p:nvSpPr>
        <p:spPr bwMode="auto">
          <a:xfrm>
            <a:off x="1735138" y="4705350"/>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100</a:t>
            </a:r>
            <a:endParaRPr lang="sk-SK" altLang="en-US" sz="1800">
              <a:latin typeface="Arial" panose="020B0604020202020204" pitchFamily="34" charset="0"/>
            </a:endParaRPr>
          </a:p>
        </p:txBody>
      </p:sp>
      <p:sp>
        <p:nvSpPr>
          <p:cNvPr id="118841" name="Rectangle 73">
            <a:extLst>
              <a:ext uri="{FF2B5EF4-FFF2-40B4-BE49-F238E27FC236}">
                <a16:creationId xmlns:a16="http://schemas.microsoft.com/office/drawing/2014/main" id="{117B6507-AB44-40BB-8442-36485EF35621}"/>
              </a:ext>
            </a:extLst>
          </p:cNvPr>
          <p:cNvSpPr>
            <a:spLocks noChangeArrowheads="1"/>
          </p:cNvSpPr>
          <p:nvPr/>
        </p:nvSpPr>
        <p:spPr bwMode="auto">
          <a:xfrm>
            <a:off x="2020888" y="47053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118842" name="Rectangle 74">
            <a:extLst>
              <a:ext uri="{FF2B5EF4-FFF2-40B4-BE49-F238E27FC236}">
                <a16:creationId xmlns:a16="http://schemas.microsoft.com/office/drawing/2014/main" id="{ADA5E677-DC16-4CD8-BE99-E279841B05F2}"/>
              </a:ext>
            </a:extLst>
          </p:cNvPr>
          <p:cNvSpPr>
            <a:spLocks noChangeArrowheads="1"/>
          </p:cNvSpPr>
          <p:nvPr/>
        </p:nvSpPr>
        <p:spPr bwMode="auto">
          <a:xfrm>
            <a:off x="1735138" y="4922838"/>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200</a:t>
            </a:r>
            <a:endParaRPr lang="sk-SK" altLang="en-US" sz="1800">
              <a:latin typeface="Arial" panose="020B0604020202020204" pitchFamily="34" charset="0"/>
            </a:endParaRPr>
          </a:p>
        </p:txBody>
      </p:sp>
      <p:sp>
        <p:nvSpPr>
          <p:cNvPr id="118843" name="Rectangle 75">
            <a:extLst>
              <a:ext uri="{FF2B5EF4-FFF2-40B4-BE49-F238E27FC236}">
                <a16:creationId xmlns:a16="http://schemas.microsoft.com/office/drawing/2014/main" id="{B093EABC-50AE-4874-A50A-13947D02BC10}"/>
              </a:ext>
            </a:extLst>
          </p:cNvPr>
          <p:cNvSpPr>
            <a:spLocks noChangeArrowheads="1"/>
          </p:cNvSpPr>
          <p:nvPr/>
        </p:nvSpPr>
        <p:spPr bwMode="auto">
          <a:xfrm>
            <a:off x="2020888" y="4905375"/>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latin typeface="Arial" panose="020B0604020202020204" pitchFamily="34" charset="0"/>
            </a:endParaRPr>
          </a:p>
        </p:txBody>
      </p:sp>
      <p:sp>
        <p:nvSpPr>
          <p:cNvPr id="118844" name="Line 76">
            <a:extLst>
              <a:ext uri="{FF2B5EF4-FFF2-40B4-BE49-F238E27FC236}">
                <a16:creationId xmlns:a16="http://schemas.microsoft.com/office/drawing/2014/main" id="{C7F40FEA-9CBE-41FB-AED4-3A2F3D788A55}"/>
              </a:ext>
            </a:extLst>
          </p:cNvPr>
          <p:cNvSpPr>
            <a:spLocks noChangeShapeType="1"/>
          </p:cNvSpPr>
          <p:nvPr/>
        </p:nvSpPr>
        <p:spPr bwMode="auto">
          <a:xfrm>
            <a:off x="561975" y="4624388"/>
            <a:ext cx="1598613"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45" name="Line 77">
            <a:extLst>
              <a:ext uri="{FF2B5EF4-FFF2-40B4-BE49-F238E27FC236}">
                <a16:creationId xmlns:a16="http://schemas.microsoft.com/office/drawing/2014/main" id="{4B193D97-5CC2-4FD3-ABB2-7B1A08F49887}"/>
              </a:ext>
            </a:extLst>
          </p:cNvPr>
          <p:cNvSpPr>
            <a:spLocks noChangeShapeType="1"/>
          </p:cNvSpPr>
          <p:nvPr/>
        </p:nvSpPr>
        <p:spPr bwMode="auto">
          <a:xfrm>
            <a:off x="1500188" y="4624388"/>
            <a:ext cx="1587" cy="5873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18846" name="Group 80">
            <a:extLst>
              <a:ext uri="{FF2B5EF4-FFF2-40B4-BE49-F238E27FC236}">
                <a16:creationId xmlns:a16="http://schemas.microsoft.com/office/drawing/2014/main" id="{398B43C4-3417-4A41-BC68-B9FAC6596877}"/>
              </a:ext>
            </a:extLst>
          </p:cNvPr>
          <p:cNvGrpSpPr>
            <a:grpSpLocks/>
          </p:cNvGrpSpPr>
          <p:nvPr/>
        </p:nvGrpSpPr>
        <p:grpSpPr bwMode="auto">
          <a:xfrm>
            <a:off x="312738" y="3525838"/>
            <a:ext cx="561975" cy="201612"/>
            <a:chOff x="197" y="2221"/>
            <a:chExt cx="354" cy="127"/>
          </a:xfrm>
        </p:grpSpPr>
        <p:sp>
          <p:nvSpPr>
            <p:cNvPr id="118863" name="Rectangle 78">
              <a:extLst>
                <a:ext uri="{FF2B5EF4-FFF2-40B4-BE49-F238E27FC236}">
                  <a16:creationId xmlns:a16="http://schemas.microsoft.com/office/drawing/2014/main" id="{42CDBA87-5BC2-4FA9-892F-71D5E95BC708}"/>
                </a:ext>
              </a:extLst>
            </p:cNvPr>
            <p:cNvSpPr>
              <a:spLocks noChangeArrowheads="1"/>
            </p:cNvSpPr>
            <p:nvPr/>
          </p:nvSpPr>
          <p:spPr bwMode="auto">
            <a:xfrm>
              <a:off x="197" y="2274"/>
              <a:ext cx="230"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64" name="Freeform 79">
              <a:extLst>
                <a:ext uri="{FF2B5EF4-FFF2-40B4-BE49-F238E27FC236}">
                  <a16:creationId xmlns:a16="http://schemas.microsoft.com/office/drawing/2014/main" id="{B74DF03F-6887-42DA-8ECE-214D5D029E66}"/>
                </a:ext>
              </a:extLst>
            </p:cNvPr>
            <p:cNvSpPr>
              <a:spLocks/>
            </p:cNvSpPr>
            <p:nvPr/>
          </p:nvSpPr>
          <p:spPr bwMode="auto">
            <a:xfrm>
              <a:off x="424" y="2221"/>
              <a:ext cx="127" cy="127"/>
            </a:xfrm>
            <a:custGeom>
              <a:avLst/>
              <a:gdLst>
                <a:gd name="T0" fmla="*/ 0 w 127"/>
                <a:gd name="T1" fmla="*/ 127 h 127"/>
                <a:gd name="T2" fmla="*/ 127 w 127"/>
                <a:gd name="T3" fmla="*/ 64 h 127"/>
                <a:gd name="T4" fmla="*/ 0 w 127"/>
                <a:gd name="T5" fmla="*/ 0 h 127"/>
                <a:gd name="T6" fmla="*/ 0 w 127"/>
                <a:gd name="T7" fmla="*/ 127 h 1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 h="127">
                  <a:moveTo>
                    <a:pt x="0" y="127"/>
                  </a:moveTo>
                  <a:lnTo>
                    <a:pt x="127" y="64"/>
                  </a:lnTo>
                  <a:lnTo>
                    <a:pt x="0" y="0"/>
                  </a:lnTo>
                  <a:lnTo>
                    <a:pt x="0" y="1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8847" name="Rectangle 81">
            <a:extLst>
              <a:ext uri="{FF2B5EF4-FFF2-40B4-BE49-F238E27FC236}">
                <a16:creationId xmlns:a16="http://schemas.microsoft.com/office/drawing/2014/main" id="{53A18F59-DB5A-4663-BC65-7267C4CE355D}"/>
              </a:ext>
            </a:extLst>
          </p:cNvPr>
          <p:cNvSpPr>
            <a:spLocks noChangeArrowheads="1"/>
          </p:cNvSpPr>
          <p:nvPr/>
        </p:nvSpPr>
        <p:spPr bwMode="auto">
          <a:xfrm>
            <a:off x="296863" y="3625850"/>
            <a:ext cx="30162" cy="1873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48" name="Rectangle 83">
            <a:extLst>
              <a:ext uri="{FF2B5EF4-FFF2-40B4-BE49-F238E27FC236}">
                <a16:creationId xmlns:a16="http://schemas.microsoft.com/office/drawing/2014/main" id="{3186A3CF-E5B8-4994-8B57-EF00B15A2904}"/>
              </a:ext>
            </a:extLst>
          </p:cNvPr>
          <p:cNvSpPr>
            <a:spLocks noChangeArrowheads="1"/>
          </p:cNvSpPr>
          <p:nvPr/>
        </p:nvSpPr>
        <p:spPr bwMode="auto">
          <a:xfrm>
            <a:off x="2779713" y="2781300"/>
            <a:ext cx="17922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Výsledok hospodárenia</a:t>
            </a:r>
            <a:endParaRPr lang="sk-SK" altLang="en-US" sz="1800">
              <a:latin typeface="Arial" panose="020B0604020202020204" pitchFamily="34" charset="0"/>
            </a:endParaRPr>
          </a:p>
        </p:txBody>
      </p:sp>
      <p:sp>
        <p:nvSpPr>
          <p:cNvPr id="118849" name="Rectangle 84">
            <a:extLst>
              <a:ext uri="{FF2B5EF4-FFF2-40B4-BE49-F238E27FC236}">
                <a16:creationId xmlns:a16="http://schemas.microsoft.com/office/drawing/2014/main" id="{698CBD61-C211-4895-8EE2-00BEE4CEEEC7}"/>
              </a:ext>
            </a:extLst>
          </p:cNvPr>
          <p:cNvSpPr>
            <a:spLocks noChangeArrowheads="1"/>
          </p:cNvSpPr>
          <p:nvPr/>
        </p:nvSpPr>
        <p:spPr bwMode="auto">
          <a:xfrm>
            <a:off x="4365625" y="27781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18850" name="Line 85">
            <a:extLst>
              <a:ext uri="{FF2B5EF4-FFF2-40B4-BE49-F238E27FC236}">
                <a16:creationId xmlns:a16="http://schemas.microsoft.com/office/drawing/2014/main" id="{91D991D3-49CB-43B9-9D90-5229FD6F4155}"/>
              </a:ext>
            </a:extLst>
          </p:cNvPr>
          <p:cNvSpPr>
            <a:spLocks noChangeShapeType="1"/>
          </p:cNvSpPr>
          <p:nvPr/>
        </p:nvSpPr>
        <p:spPr bwMode="auto">
          <a:xfrm>
            <a:off x="2800350" y="3136900"/>
            <a:ext cx="180022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51" name="Line 86">
            <a:extLst>
              <a:ext uri="{FF2B5EF4-FFF2-40B4-BE49-F238E27FC236}">
                <a16:creationId xmlns:a16="http://schemas.microsoft.com/office/drawing/2014/main" id="{A1E9FEDA-003C-4214-AD04-8B5A22C4E81A}"/>
              </a:ext>
            </a:extLst>
          </p:cNvPr>
          <p:cNvSpPr>
            <a:spLocks noChangeShapeType="1"/>
          </p:cNvSpPr>
          <p:nvPr/>
        </p:nvSpPr>
        <p:spPr bwMode="auto">
          <a:xfrm>
            <a:off x="3700463" y="3136900"/>
            <a:ext cx="1587" cy="30003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18852" name="Group 90">
            <a:extLst>
              <a:ext uri="{FF2B5EF4-FFF2-40B4-BE49-F238E27FC236}">
                <a16:creationId xmlns:a16="http://schemas.microsoft.com/office/drawing/2014/main" id="{D8503821-C4C6-4F32-B769-E8825BE081B4}"/>
              </a:ext>
            </a:extLst>
          </p:cNvPr>
          <p:cNvGrpSpPr>
            <a:grpSpLocks/>
          </p:cNvGrpSpPr>
          <p:nvPr/>
        </p:nvGrpSpPr>
        <p:grpSpPr bwMode="auto">
          <a:xfrm>
            <a:off x="2190750" y="3713163"/>
            <a:ext cx="3184525" cy="201612"/>
            <a:chOff x="1380" y="2339"/>
            <a:chExt cx="2006" cy="127"/>
          </a:xfrm>
        </p:grpSpPr>
        <p:sp>
          <p:nvSpPr>
            <p:cNvPr id="118860" name="Rectangle 87">
              <a:extLst>
                <a:ext uri="{FF2B5EF4-FFF2-40B4-BE49-F238E27FC236}">
                  <a16:creationId xmlns:a16="http://schemas.microsoft.com/office/drawing/2014/main" id="{DAC8B5D6-5B86-4CEE-9FA2-7B0674378270}"/>
                </a:ext>
              </a:extLst>
            </p:cNvPr>
            <p:cNvSpPr>
              <a:spLocks noChangeArrowheads="1"/>
            </p:cNvSpPr>
            <p:nvPr/>
          </p:nvSpPr>
          <p:spPr bwMode="auto">
            <a:xfrm>
              <a:off x="1502" y="2392"/>
              <a:ext cx="1760"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61" name="Freeform 88">
              <a:extLst>
                <a:ext uri="{FF2B5EF4-FFF2-40B4-BE49-F238E27FC236}">
                  <a16:creationId xmlns:a16="http://schemas.microsoft.com/office/drawing/2014/main" id="{4EFAD427-57B6-4B89-B81C-0F369CC0C956}"/>
                </a:ext>
              </a:extLst>
            </p:cNvPr>
            <p:cNvSpPr>
              <a:spLocks/>
            </p:cNvSpPr>
            <p:nvPr/>
          </p:nvSpPr>
          <p:spPr bwMode="auto">
            <a:xfrm>
              <a:off x="1380" y="2339"/>
              <a:ext cx="127" cy="127"/>
            </a:xfrm>
            <a:custGeom>
              <a:avLst/>
              <a:gdLst>
                <a:gd name="T0" fmla="*/ 127 w 127"/>
                <a:gd name="T1" fmla="*/ 0 h 127"/>
                <a:gd name="T2" fmla="*/ 0 w 127"/>
                <a:gd name="T3" fmla="*/ 63 h 127"/>
                <a:gd name="T4" fmla="*/ 127 w 127"/>
                <a:gd name="T5" fmla="*/ 127 h 127"/>
                <a:gd name="T6" fmla="*/ 127 w 127"/>
                <a:gd name="T7" fmla="*/ 0 h 1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 h="127">
                  <a:moveTo>
                    <a:pt x="127" y="0"/>
                  </a:moveTo>
                  <a:lnTo>
                    <a:pt x="0" y="63"/>
                  </a:lnTo>
                  <a:lnTo>
                    <a:pt x="127" y="127"/>
                  </a:lnTo>
                  <a:lnTo>
                    <a:pt x="1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18862" name="Freeform 89">
              <a:extLst>
                <a:ext uri="{FF2B5EF4-FFF2-40B4-BE49-F238E27FC236}">
                  <a16:creationId xmlns:a16="http://schemas.microsoft.com/office/drawing/2014/main" id="{F5B879C7-0A62-46FD-BE62-8FAD69045484}"/>
                </a:ext>
              </a:extLst>
            </p:cNvPr>
            <p:cNvSpPr>
              <a:spLocks/>
            </p:cNvSpPr>
            <p:nvPr/>
          </p:nvSpPr>
          <p:spPr bwMode="auto">
            <a:xfrm>
              <a:off x="3258" y="2339"/>
              <a:ext cx="128" cy="127"/>
            </a:xfrm>
            <a:custGeom>
              <a:avLst/>
              <a:gdLst>
                <a:gd name="T0" fmla="*/ 0 w 128"/>
                <a:gd name="T1" fmla="*/ 127 h 127"/>
                <a:gd name="T2" fmla="*/ 128 w 128"/>
                <a:gd name="T3" fmla="*/ 63 h 127"/>
                <a:gd name="T4" fmla="*/ 0 w 128"/>
                <a:gd name="T5" fmla="*/ 0 h 127"/>
                <a:gd name="T6" fmla="*/ 0 w 128"/>
                <a:gd name="T7" fmla="*/ 127 h 1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8" h="127">
                  <a:moveTo>
                    <a:pt x="0" y="127"/>
                  </a:moveTo>
                  <a:lnTo>
                    <a:pt x="128" y="63"/>
                  </a:lnTo>
                  <a:lnTo>
                    <a:pt x="0" y="0"/>
                  </a:lnTo>
                  <a:lnTo>
                    <a:pt x="0" y="1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8853" name="Rectangle 91">
            <a:extLst>
              <a:ext uri="{FF2B5EF4-FFF2-40B4-BE49-F238E27FC236}">
                <a16:creationId xmlns:a16="http://schemas.microsoft.com/office/drawing/2014/main" id="{F0438FE2-9157-48F7-B019-8E2805DA19B1}"/>
              </a:ext>
            </a:extLst>
          </p:cNvPr>
          <p:cNvSpPr>
            <a:spLocks noChangeArrowheads="1"/>
          </p:cNvSpPr>
          <p:nvPr/>
        </p:nvSpPr>
        <p:spPr bwMode="auto">
          <a:xfrm>
            <a:off x="312738" y="5484813"/>
            <a:ext cx="1500187" cy="301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118854" name="Group 94">
            <a:extLst>
              <a:ext uri="{FF2B5EF4-FFF2-40B4-BE49-F238E27FC236}">
                <a16:creationId xmlns:a16="http://schemas.microsoft.com/office/drawing/2014/main" id="{FBA31335-DEE6-42C5-B68D-60BCBCD7BD28}"/>
              </a:ext>
            </a:extLst>
          </p:cNvPr>
          <p:cNvGrpSpPr>
            <a:grpSpLocks/>
          </p:cNvGrpSpPr>
          <p:nvPr/>
        </p:nvGrpSpPr>
        <p:grpSpPr bwMode="auto">
          <a:xfrm>
            <a:off x="1712913" y="5127625"/>
            <a:ext cx="201612" cy="371475"/>
            <a:chOff x="1079" y="3230"/>
            <a:chExt cx="127" cy="234"/>
          </a:xfrm>
        </p:grpSpPr>
        <p:sp>
          <p:nvSpPr>
            <p:cNvPr id="118858" name="Rectangle 92">
              <a:extLst>
                <a:ext uri="{FF2B5EF4-FFF2-40B4-BE49-F238E27FC236}">
                  <a16:creationId xmlns:a16="http://schemas.microsoft.com/office/drawing/2014/main" id="{F77701CF-EC48-4255-A47E-92F7B42DA901}"/>
                </a:ext>
              </a:extLst>
            </p:cNvPr>
            <p:cNvSpPr>
              <a:spLocks noChangeArrowheads="1"/>
            </p:cNvSpPr>
            <p:nvPr/>
          </p:nvSpPr>
          <p:spPr bwMode="auto">
            <a:xfrm>
              <a:off x="1132" y="3353"/>
              <a:ext cx="19" cy="11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18859" name="Freeform 93">
              <a:extLst>
                <a:ext uri="{FF2B5EF4-FFF2-40B4-BE49-F238E27FC236}">
                  <a16:creationId xmlns:a16="http://schemas.microsoft.com/office/drawing/2014/main" id="{25A47A23-3D15-4A77-999E-DC03C9032A50}"/>
                </a:ext>
              </a:extLst>
            </p:cNvPr>
            <p:cNvSpPr>
              <a:spLocks/>
            </p:cNvSpPr>
            <p:nvPr/>
          </p:nvSpPr>
          <p:spPr bwMode="auto">
            <a:xfrm>
              <a:off x="1079" y="3230"/>
              <a:ext cx="127" cy="127"/>
            </a:xfrm>
            <a:custGeom>
              <a:avLst/>
              <a:gdLst>
                <a:gd name="T0" fmla="*/ 127 w 127"/>
                <a:gd name="T1" fmla="*/ 127 h 127"/>
                <a:gd name="T2" fmla="*/ 64 w 127"/>
                <a:gd name="T3" fmla="*/ 0 h 127"/>
                <a:gd name="T4" fmla="*/ 0 w 127"/>
                <a:gd name="T5" fmla="*/ 127 h 127"/>
                <a:gd name="T6" fmla="*/ 127 w 127"/>
                <a:gd name="T7" fmla="*/ 127 h 1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 h="127">
                  <a:moveTo>
                    <a:pt x="127" y="127"/>
                  </a:moveTo>
                  <a:lnTo>
                    <a:pt x="64" y="0"/>
                  </a:lnTo>
                  <a:lnTo>
                    <a:pt x="0" y="127"/>
                  </a:lnTo>
                  <a:lnTo>
                    <a:pt x="127" y="1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8855" name="Line 95">
            <a:extLst>
              <a:ext uri="{FF2B5EF4-FFF2-40B4-BE49-F238E27FC236}">
                <a16:creationId xmlns:a16="http://schemas.microsoft.com/office/drawing/2014/main" id="{476446BD-B03C-4C77-8167-2E28B7857690}"/>
              </a:ext>
            </a:extLst>
          </p:cNvPr>
          <p:cNvSpPr>
            <a:spLocks noChangeShapeType="1"/>
          </p:cNvSpPr>
          <p:nvPr/>
        </p:nvSpPr>
        <p:spPr bwMode="auto">
          <a:xfrm>
            <a:off x="838200" y="2682875"/>
            <a:ext cx="329882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8856" name="Rectangle 97">
            <a:extLst>
              <a:ext uri="{FF2B5EF4-FFF2-40B4-BE49-F238E27FC236}">
                <a16:creationId xmlns:a16="http://schemas.microsoft.com/office/drawing/2014/main" id="{4C3E9DB5-200E-4C91-B77D-A786D007297B}"/>
              </a:ext>
            </a:extLst>
          </p:cNvPr>
          <p:cNvSpPr>
            <a:spLocks noChangeArrowheads="1"/>
          </p:cNvSpPr>
          <p:nvPr/>
        </p:nvSpPr>
        <p:spPr bwMode="auto">
          <a:xfrm>
            <a:off x="3255963" y="3340100"/>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80</a:t>
            </a:r>
            <a:endParaRPr lang="sk-SK" altLang="en-US" sz="1800">
              <a:latin typeface="Arial" panose="020B0604020202020204" pitchFamily="34" charset="0"/>
            </a:endParaRPr>
          </a:p>
        </p:txBody>
      </p:sp>
      <p:sp>
        <p:nvSpPr>
          <p:cNvPr id="118857" name="Rectangle 98">
            <a:extLst>
              <a:ext uri="{FF2B5EF4-FFF2-40B4-BE49-F238E27FC236}">
                <a16:creationId xmlns:a16="http://schemas.microsoft.com/office/drawing/2014/main" id="{A259966D-FF02-487F-B3EA-1DBE0EAABA8D}"/>
              </a:ext>
            </a:extLst>
          </p:cNvPr>
          <p:cNvSpPr>
            <a:spLocks noChangeArrowheads="1"/>
          </p:cNvSpPr>
          <p:nvPr/>
        </p:nvSpPr>
        <p:spPr bwMode="auto">
          <a:xfrm>
            <a:off x="3444875" y="33401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4">
            <a:extLst>
              <a:ext uri="{FF2B5EF4-FFF2-40B4-BE49-F238E27FC236}">
                <a16:creationId xmlns:a16="http://schemas.microsoft.com/office/drawing/2014/main" id="{560EA304-D3C5-4DA6-9271-839764B1CE63}"/>
              </a:ext>
            </a:extLst>
          </p:cNvPr>
          <p:cNvSpPr>
            <a:spLocks noGrp="1"/>
          </p:cNvSpPr>
          <p:nvPr>
            <p:ph type="ftr" sz="quarter" idx="11"/>
          </p:nvPr>
        </p:nvSpPr>
        <p:spPr/>
        <p:txBody>
          <a:bodyPr/>
          <a:lstStyle/>
          <a:p>
            <a:pPr>
              <a:defRPr/>
            </a:pPr>
            <a:r>
              <a:rPr lang="sk-SK"/>
              <a:t>Princípy účtovníctva</a:t>
            </a:r>
          </a:p>
        </p:txBody>
      </p:sp>
      <p:sp>
        <p:nvSpPr>
          <p:cNvPr id="120835" name="Zástupný symbol čísla snímky 5">
            <a:extLst>
              <a:ext uri="{FF2B5EF4-FFF2-40B4-BE49-F238E27FC236}">
                <a16:creationId xmlns:a16="http://schemas.microsoft.com/office/drawing/2014/main" id="{F2E4C08A-6E61-4CCA-AF2A-EE40A75AD37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2-58</a:t>
            </a:r>
          </a:p>
        </p:txBody>
      </p:sp>
      <p:sp>
        <p:nvSpPr>
          <p:cNvPr id="120836" name="Rectangle 2">
            <a:extLst>
              <a:ext uri="{FF2B5EF4-FFF2-40B4-BE49-F238E27FC236}">
                <a16:creationId xmlns:a16="http://schemas.microsoft.com/office/drawing/2014/main" id="{8BBBAA69-07BC-4A13-9381-7080584B81FC}"/>
              </a:ext>
            </a:extLst>
          </p:cNvPr>
          <p:cNvSpPr>
            <a:spLocks noGrp="1" noChangeArrowheads="1"/>
          </p:cNvSpPr>
          <p:nvPr>
            <p:ph type="title"/>
          </p:nvPr>
        </p:nvSpPr>
        <p:spPr>
          <a:xfrm>
            <a:off x="457200" y="115888"/>
            <a:ext cx="8229600" cy="1009650"/>
          </a:xfrm>
        </p:spPr>
        <p:txBody>
          <a:bodyPr/>
          <a:lstStyle/>
          <a:p>
            <a:pPr eaLnBrk="1" hangingPunct="1"/>
            <a:r>
              <a:rPr lang="en-US" altLang="en-US" sz="3200" b="1">
                <a:solidFill>
                  <a:srgbClr val="3D1FD3"/>
                </a:solidFill>
              </a:rPr>
              <a:t>Met</a:t>
            </a:r>
            <a:r>
              <a:rPr lang="sk-SK" altLang="en-US" sz="3200" b="1">
                <a:solidFill>
                  <a:srgbClr val="3D1FD3"/>
                </a:solidFill>
              </a:rPr>
              <a:t>óda periodickej inventarizácie (B)</a:t>
            </a:r>
            <a:endParaRPr lang="en-US" altLang="en-US" sz="3200" b="1">
              <a:solidFill>
                <a:srgbClr val="3D1FD3"/>
              </a:solidFill>
            </a:endParaRPr>
          </a:p>
        </p:txBody>
      </p:sp>
      <p:sp>
        <p:nvSpPr>
          <p:cNvPr id="120837" name="Rectangle 3">
            <a:extLst>
              <a:ext uri="{FF2B5EF4-FFF2-40B4-BE49-F238E27FC236}">
                <a16:creationId xmlns:a16="http://schemas.microsoft.com/office/drawing/2014/main" id="{1F850A59-9EEB-4B1F-BADF-B6CA13B3BFF9}"/>
              </a:ext>
            </a:extLst>
          </p:cNvPr>
          <p:cNvSpPr>
            <a:spLocks noGrp="1" noChangeArrowheads="1"/>
          </p:cNvSpPr>
          <p:nvPr>
            <p:ph type="body" idx="1"/>
          </p:nvPr>
        </p:nvSpPr>
        <p:spPr>
          <a:xfrm>
            <a:off x="457200" y="1052513"/>
            <a:ext cx="8229600" cy="3744912"/>
          </a:xfrm>
        </p:spPr>
        <p:txBody>
          <a:bodyPr/>
          <a:lstStyle/>
          <a:p>
            <a:pPr eaLnBrk="1" hangingPunct="1">
              <a:lnSpc>
                <a:spcPct val="90000"/>
              </a:lnSpc>
            </a:pPr>
            <a:r>
              <a:rPr lang="sk-SK" altLang="en-US" sz="2400"/>
              <a:t>Metóda vychádza z predpokladu, že všetko, čo podnik nakúpi, spotrebuje v aktuálnom účtovnom období</a:t>
            </a:r>
          </a:p>
          <a:p>
            <a:pPr eaLnBrk="1" hangingPunct="1">
              <a:lnSpc>
                <a:spcPct val="90000"/>
              </a:lnSpc>
            </a:pPr>
            <a:r>
              <a:rPr lang="sk-SK" altLang="en-US" sz="2400"/>
              <a:t>Každý nákup sa zaznamená ako náklad</a:t>
            </a:r>
          </a:p>
          <a:p>
            <a:pPr eaLnBrk="1" hangingPunct="1">
              <a:lnSpc>
                <a:spcPct val="90000"/>
              </a:lnSpc>
            </a:pPr>
            <a:r>
              <a:rPr lang="sk-SK" altLang="en-US" sz="2400"/>
              <a:t>Na konci účtovného obdobia sa uskutoční fyzická inventúra nespotrebovaného materiálu</a:t>
            </a:r>
          </a:p>
          <a:p>
            <a:pPr eaLnBrk="1" hangingPunct="1">
              <a:lnSpc>
                <a:spcPct val="90000"/>
              </a:lnSpc>
            </a:pPr>
            <a:r>
              <a:rPr lang="sk-SK" altLang="en-US" sz="2400"/>
              <a:t>Nespotrebovaný materiál sa vykáže ako zásoby a o jeho stav sa znížia náklady</a:t>
            </a:r>
          </a:p>
          <a:p>
            <a:pPr eaLnBrk="1" hangingPunct="1">
              <a:lnSpc>
                <a:spcPct val="90000"/>
              </a:lnSpc>
            </a:pPr>
            <a:endParaRPr lang="en-US" altLang="en-US" sz="2400"/>
          </a:p>
        </p:txBody>
      </p:sp>
      <p:graphicFrame>
        <p:nvGraphicFramePr>
          <p:cNvPr id="120838" name="Object 4">
            <a:extLst>
              <a:ext uri="{FF2B5EF4-FFF2-40B4-BE49-F238E27FC236}">
                <a16:creationId xmlns:a16="http://schemas.microsoft.com/office/drawing/2014/main" id="{491B7BB2-41AB-491A-943C-BA5F4BF55C0F}"/>
              </a:ext>
            </a:extLst>
          </p:cNvPr>
          <p:cNvGraphicFramePr>
            <a:graphicFrameLocks noChangeAspect="1"/>
          </p:cNvGraphicFramePr>
          <p:nvPr>
            <p:extLst>
              <p:ext uri="{D42A27DB-BD31-4B8C-83A1-F6EECF244321}">
                <p14:modId xmlns:p14="http://schemas.microsoft.com/office/powerpoint/2010/main" val="1948372845"/>
              </p:ext>
            </p:extLst>
          </p:nvPr>
        </p:nvGraphicFramePr>
        <p:xfrm>
          <a:off x="-612576" y="4216232"/>
          <a:ext cx="10564813" cy="1590675"/>
        </p:xfrm>
        <a:graphic>
          <a:graphicData uri="http://schemas.openxmlformats.org/presentationml/2006/ole">
            <mc:AlternateContent xmlns:mc="http://schemas.openxmlformats.org/markup-compatibility/2006">
              <mc:Choice xmlns:v="urn:schemas-microsoft-com:vml" Requires="v">
                <p:oleObj name="Dokument" r:id="rId3" imgW="6066288" imgH="919237" progId="Word.Document.8">
                  <p:embed/>
                </p:oleObj>
              </mc:Choice>
              <mc:Fallback>
                <p:oleObj name="Dokument" r:id="rId3" imgW="6066288" imgH="919237"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576" y="4216232"/>
                        <a:ext cx="10564813"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Zástupný symbol päty 3">
            <a:extLst>
              <a:ext uri="{FF2B5EF4-FFF2-40B4-BE49-F238E27FC236}">
                <a16:creationId xmlns:a16="http://schemas.microsoft.com/office/drawing/2014/main" id="{462C2C3F-5CB2-486D-869C-F77BCD775DB4}"/>
              </a:ext>
            </a:extLst>
          </p:cNvPr>
          <p:cNvSpPr>
            <a:spLocks noGrp="1"/>
          </p:cNvSpPr>
          <p:nvPr>
            <p:ph type="ftr" sz="quarter" idx="11"/>
          </p:nvPr>
        </p:nvSpPr>
        <p:spPr/>
        <p:txBody>
          <a:bodyPr/>
          <a:lstStyle/>
          <a:p>
            <a:pPr>
              <a:defRPr/>
            </a:pPr>
            <a:r>
              <a:rPr lang="sk-SK"/>
              <a:t>Princípy účtovníctva</a:t>
            </a:r>
          </a:p>
        </p:txBody>
      </p:sp>
      <p:sp>
        <p:nvSpPr>
          <p:cNvPr id="122883" name="Zástupný symbol čísla snímky 4">
            <a:extLst>
              <a:ext uri="{FF2B5EF4-FFF2-40B4-BE49-F238E27FC236}">
                <a16:creationId xmlns:a16="http://schemas.microsoft.com/office/drawing/2014/main" id="{FFB47901-4B09-4AB1-B7D3-9428491606E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2-59</a:t>
            </a:r>
          </a:p>
        </p:txBody>
      </p:sp>
      <p:sp>
        <p:nvSpPr>
          <p:cNvPr id="122884" name="Rectangle 2">
            <a:extLst>
              <a:ext uri="{FF2B5EF4-FFF2-40B4-BE49-F238E27FC236}">
                <a16:creationId xmlns:a16="http://schemas.microsoft.com/office/drawing/2014/main" id="{7D716946-30D7-4B24-A23B-2B194B6E6B78}"/>
              </a:ext>
            </a:extLst>
          </p:cNvPr>
          <p:cNvSpPr>
            <a:spLocks noGrp="1" noChangeArrowheads="1"/>
          </p:cNvSpPr>
          <p:nvPr>
            <p:ph type="title"/>
          </p:nvPr>
        </p:nvSpPr>
        <p:spPr>
          <a:xfrm>
            <a:off x="228600" y="304800"/>
            <a:ext cx="8610600" cy="1524000"/>
          </a:xfrm>
        </p:spPr>
        <p:txBody>
          <a:bodyPr/>
          <a:lstStyle/>
          <a:p>
            <a:pPr eaLnBrk="1" hangingPunct="1"/>
            <a:r>
              <a:rPr lang="sk-SK" altLang="en-US" sz="3200" b="1">
                <a:solidFill>
                  <a:srgbClr val="3D1FD3"/>
                </a:solidFill>
              </a:rPr>
              <a:t>Obr.</a:t>
            </a:r>
            <a:r>
              <a:rPr lang="en-US" altLang="en-US" sz="3200" b="1">
                <a:solidFill>
                  <a:srgbClr val="3D1FD3"/>
                </a:solidFill>
              </a:rPr>
              <a:t> 2.1</a:t>
            </a:r>
            <a:r>
              <a:rPr lang="sk-SK" altLang="en-US" sz="3200" b="1">
                <a:solidFill>
                  <a:srgbClr val="3D1FD3"/>
                </a:solidFill>
              </a:rPr>
              <a:t>8</a:t>
            </a:r>
            <a:r>
              <a:rPr lang="en-US" altLang="en-US" sz="3200" b="1">
                <a:solidFill>
                  <a:srgbClr val="3D1FD3"/>
                </a:solidFill>
              </a:rPr>
              <a:t> </a:t>
            </a:r>
            <a:r>
              <a:rPr lang="sk-SK" altLang="en-US" sz="3200">
                <a:solidFill>
                  <a:srgbClr val="3D1FD3"/>
                </a:solidFill>
              </a:rPr>
              <a:t>Metóda B: Vplyv na finančné výkazy firmy Puccini v roku X1</a:t>
            </a:r>
            <a:endParaRPr lang="en-US" altLang="en-US" sz="3200">
              <a:solidFill>
                <a:srgbClr val="3D1FD3"/>
              </a:solidFill>
            </a:endParaRPr>
          </a:p>
        </p:txBody>
      </p:sp>
      <p:sp>
        <p:nvSpPr>
          <p:cNvPr id="122885" name="AutoShape 7">
            <a:extLst>
              <a:ext uri="{FF2B5EF4-FFF2-40B4-BE49-F238E27FC236}">
                <a16:creationId xmlns:a16="http://schemas.microsoft.com/office/drawing/2014/main" id="{B8DE9E69-E5B1-4603-9BBF-CE09398DDF31}"/>
              </a:ext>
            </a:extLst>
          </p:cNvPr>
          <p:cNvSpPr>
            <a:spLocks noChangeAspect="1" noChangeArrowheads="1" noTextEdit="1"/>
          </p:cNvSpPr>
          <p:nvPr/>
        </p:nvSpPr>
        <p:spPr bwMode="auto">
          <a:xfrm>
            <a:off x="-22225" y="2282825"/>
            <a:ext cx="8763000" cy="354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22886" name="Rectangle 9">
            <a:extLst>
              <a:ext uri="{FF2B5EF4-FFF2-40B4-BE49-F238E27FC236}">
                <a16:creationId xmlns:a16="http://schemas.microsoft.com/office/drawing/2014/main" id="{89FCFE80-A889-4811-A439-50D344E4A4C2}"/>
              </a:ext>
            </a:extLst>
          </p:cNvPr>
          <p:cNvSpPr>
            <a:spLocks noChangeArrowheads="1"/>
          </p:cNvSpPr>
          <p:nvPr/>
        </p:nvSpPr>
        <p:spPr bwMode="auto">
          <a:xfrm>
            <a:off x="3175" y="2447925"/>
            <a:ext cx="603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900">
                <a:solidFill>
                  <a:srgbClr val="000000"/>
                </a:solidFill>
              </a:rPr>
              <a:t> </a:t>
            </a:r>
            <a:endParaRPr lang="sk-SK" altLang="en-US" sz="1800">
              <a:latin typeface="Arial" panose="020B0604020202020204" pitchFamily="34" charset="0"/>
            </a:endParaRPr>
          </a:p>
        </p:txBody>
      </p:sp>
      <p:sp>
        <p:nvSpPr>
          <p:cNvPr id="122887" name="Rectangle 12">
            <a:extLst>
              <a:ext uri="{FF2B5EF4-FFF2-40B4-BE49-F238E27FC236}">
                <a16:creationId xmlns:a16="http://schemas.microsoft.com/office/drawing/2014/main" id="{5BC424DB-57E6-43E3-9DAA-07FABE379B7C}"/>
              </a:ext>
            </a:extLst>
          </p:cNvPr>
          <p:cNvSpPr>
            <a:spLocks noChangeArrowheads="1"/>
          </p:cNvSpPr>
          <p:nvPr/>
        </p:nvSpPr>
        <p:spPr bwMode="auto">
          <a:xfrm>
            <a:off x="411163" y="4638675"/>
            <a:ext cx="2555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2  </a:t>
            </a:r>
            <a:endParaRPr lang="sk-SK" altLang="en-US" sz="1800">
              <a:latin typeface="Arial" panose="020B0604020202020204" pitchFamily="34" charset="0"/>
            </a:endParaRPr>
          </a:p>
        </p:txBody>
      </p:sp>
      <p:sp>
        <p:nvSpPr>
          <p:cNvPr id="122888" name="Rectangle 14">
            <a:extLst>
              <a:ext uri="{FF2B5EF4-FFF2-40B4-BE49-F238E27FC236}">
                <a16:creationId xmlns:a16="http://schemas.microsoft.com/office/drawing/2014/main" id="{96A57F58-CBD6-4DE3-891A-8C8491182F78}"/>
              </a:ext>
            </a:extLst>
          </p:cNvPr>
          <p:cNvSpPr>
            <a:spLocks noChangeArrowheads="1"/>
          </p:cNvSpPr>
          <p:nvPr/>
        </p:nvSpPr>
        <p:spPr bwMode="auto">
          <a:xfrm>
            <a:off x="4940300" y="4095750"/>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100</a:t>
            </a:r>
            <a:endParaRPr lang="sk-SK" altLang="en-US" sz="1800">
              <a:latin typeface="Arial" panose="020B0604020202020204" pitchFamily="34" charset="0"/>
            </a:endParaRPr>
          </a:p>
        </p:txBody>
      </p:sp>
      <p:sp>
        <p:nvSpPr>
          <p:cNvPr id="122889" name="Rectangle 15">
            <a:extLst>
              <a:ext uri="{FF2B5EF4-FFF2-40B4-BE49-F238E27FC236}">
                <a16:creationId xmlns:a16="http://schemas.microsoft.com/office/drawing/2014/main" id="{0E1F0AFB-0B98-4202-BAD1-4863B98F9DEC}"/>
              </a:ext>
            </a:extLst>
          </p:cNvPr>
          <p:cNvSpPr>
            <a:spLocks noChangeArrowheads="1"/>
          </p:cNvSpPr>
          <p:nvPr/>
        </p:nvSpPr>
        <p:spPr bwMode="auto">
          <a:xfrm>
            <a:off x="5221288" y="409575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890" name="Rectangle 17">
            <a:extLst>
              <a:ext uri="{FF2B5EF4-FFF2-40B4-BE49-F238E27FC236}">
                <a16:creationId xmlns:a16="http://schemas.microsoft.com/office/drawing/2014/main" id="{3D7F13A2-A1E6-4102-BB46-035EF1E0C347}"/>
              </a:ext>
            </a:extLst>
          </p:cNvPr>
          <p:cNvSpPr>
            <a:spLocks noChangeArrowheads="1"/>
          </p:cNvSpPr>
          <p:nvPr/>
        </p:nvSpPr>
        <p:spPr bwMode="auto">
          <a:xfrm>
            <a:off x="7451725" y="2974975"/>
            <a:ext cx="593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Výnosy</a:t>
            </a:r>
            <a:endParaRPr lang="sk-SK" altLang="en-US" sz="1800">
              <a:latin typeface="Arial" panose="020B0604020202020204" pitchFamily="34" charset="0"/>
            </a:endParaRPr>
          </a:p>
        </p:txBody>
      </p:sp>
      <p:sp>
        <p:nvSpPr>
          <p:cNvPr id="122891" name="Rectangle 18">
            <a:extLst>
              <a:ext uri="{FF2B5EF4-FFF2-40B4-BE49-F238E27FC236}">
                <a16:creationId xmlns:a16="http://schemas.microsoft.com/office/drawing/2014/main" id="{4D5209C9-2146-437B-9DA3-177059CD73BA}"/>
              </a:ext>
            </a:extLst>
          </p:cNvPr>
          <p:cNvSpPr>
            <a:spLocks noChangeArrowheads="1"/>
          </p:cNvSpPr>
          <p:nvPr/>
        </p:nvSpPr>
        <p:spPr bwMode="auto">
          <a:xfrm>
            <a:off x="8415338" y="2917825"/>
            <a:ext cx="603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900">
                <a:solidFill>
                  <a:srgbClr val="000000"/>
                </a:solidFill>
              </a:rPr>
              <a:t> </a:t>
            </a:r>
            <a:endParaRPr lang="sk-SK" altLang="en-US" sz="1800">
              <a:latin typeface="Arial" panose="020B0604020202020204" pitchFamily="34" charset="0"/>
            </a:endParaRPr>
          </a:p>
        </p:txBody>
      </p:sp>
      <p:sp>
        <p:nvSpPr>
          <p:cNvPr id="122892" name="Rectangle 20">
            <a:extLst>
              <a:ext uri="{FF2B5EF4-FFF2-40B4-BE49-F238E27FC236}">
                <a16:creationId xmlns:a16="http://schemas.microsoft.com/office/drawing/2014/main" id="{6DDE011F-FD50-4125-8547-C6DBEDA57D18}"/>
              </a:ext>
            </a:extLst>
          </p:cNvPr>
          <p:cNvSpPr>
            <a:spLocks noChangeArrowheads="1"/>
          </p:cNvSpPr>
          <p:nvPr/>
        </p:nvSpPr>
        <p:spPr bwMode="auto">
          <a:xfrm>
            <a:off x="5006975" y="2984500"/>
            <a:ext cx="644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Náklady</a:t>
            </a:r>
            <a:endParaRPr lang="sk-SK" altLang="en-US" sz="1800">
              <a:latin typeface="Arial" panose="020B0604020202020204" pitchFamily="34" charset="0"/>
            </a:endParaRPr>
          </a:p>
        </p:txBody>
      </p:sp>
      <p:sp>
        <p:nvSpPr>
          <p:cNvPr id="122893" name="Rectangle 21">
            <a:extLst>
              <a:ext uri="{FF2B5EF4-FFF2-40B4-BE49-F238E27FC236}">
                <a16:creationId xmlns:a16="http://schemas.microsoft.com/office/drawing/2014/main" id="{97ABFC97-6D47-4DE1-BD30-69204308BC54}"/>
              </a:ext>
            </a:extLst>
          </p:cNvPr>
          <p:cNvSpPr>
            <a:spLocks noChangeArrowheads="1"/>
          </p:cNvSpPr>
          <p:nvPr/>
        </p:nvSpPr>
        <p:spPr bwMode="auto">
          <a:xfrm>
            <a:off x="5553075" y="30194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894" name="Line 22">
            <a:extLst>
              <a:ext uri="{FF2B5EF4-FFF2-40B4-BE49-F238E27FC236}">
                <a16:creationId xmlns:a16="http://schemas.microsoft.com/office/drawing/2014/main" id="{5BB272A4-4DE1-4F50-A935-B6278D7AACF7}"/>
              </a:ext>
            </a:extLst>
          </p:cNvPr>
          <p:cNvSpPr>
            <a:spLocks noChangeShapeType="1"/>
          </p:cNvSpPr>
          <p:nvPr/>
        </p:nvSpPr>
        <p:spPr bwMode="auto">
          <a:xfrm>
            <a:off x="4318000" y="3257550"/>
            <a:ext cx="4432300"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895" name="Line 23">
            <a:extLst>
              <a:ext uri="{FF2B5EF4-FFF2-40B4-BE49-F238E27FC236}">
                <a16:creationId xmlns:a16="http://schemas.microsoft.com/office/drawing/2014/main" id="{5BC3F6E2-4551-48D0-9111-240843651891}"/>
              </a:ext>
            </a:extLst>
          </p:cNvPr>
          <p:cNvSpPr>
            <a:spLocks noChangeShapeType="1"/>
          </p:cNvSpPr>
          <p:nvPr/>
        </p:nvSpPr>
        <p:spPr bwMode="auto">
          <a:xfrm>
            <a:off x="6718300" y="3257550"/>
            <a:ext cx="1588" cy="254000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896" name="Rectangle 24">
            <a:extLst>
              <a:ext uri="{FF2B5EF4-FFF2-40B4-BE49-F238E27FC236}">
                <a16:creationId xmlns:a16="http://schemas.microsoft.com/office/drawing/2014/main" id="{37C1286F-DD47-495E-BD15-531CA669D4A2}"/>
              </a:ext>
            </a:extLst>
          </p:cNvPr>
          <p:cNvSpPr>
            <a:spLocks noChangeArrowheads="1"/>
          </p:cNvSpPr>
          <p:nvPr/>
        </p:nvSpPr>
        <p:spPr bwMode="auto">
          <a:xfrm>
            <a:off x="5438775" y="2446338"/>
            <a:ext cx="2809875" cy="444500"/>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897" name="Rectangle 25">
            <a:extLst>
              <a:ext uri="{FF2B5EF4-FFF2-40B4-BE49-F238E27FC236}">
                <a16:creationId xmlns:a16="http://schemas.microsoft.com/office/drawing/2014/main" id="{E328877A-1FC6-481F-97C3-80C34ABD73DB}"/>
              </a:ext>
            </a:extLst>
          </p:cNvPr>
          <p:cNvSpPr>
            <a:spLocks noChangeArrowheads="1"/>
          </p:cNvSpPr>
          <p:nvPr/>
        </p:nvSpPr>
        <p:spPr bwMode="auto">
          <a:xfrm>
            <a:off x="5867400" y="2532063"/>
            <a:ext cx="15478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Výkaz ziskov a strát</a:t>
            </a:r>
            <a:endParaRPr lang="sk-SK" altLang="en-US" sz="1800">
              <a:latin typeface="Arial" panose="020B0604020202020204" pitchFamily="34" charset="0"/>
            </a:endParaRPr>
          </a:p>
        </p:txBody>
      </p:sp>
      <p:sp>
        <p:nvSpPr>
          <p:cNvPr id="122898" name="Rectangle 26">
            <a:extLst>
              <a:ext uri="{FF2B5EF4-FFF2-40B4-BE49-F238E27FC236}">
                <a16:creationId xmlns:a16="http://schemas.microsoft.com/office/drawing/2014/main" id="{2D0FEA17-F0A2-4BFF-9779-ACA20FC1F1F1}"/>
              </a:ext>
            </a:extLst>
          </p:cNvPr>
          <p:cNvSpPr>
            <a:spLocks noChangeArrowheads="1"/>
          </p:cNvSpPr>
          <p:nvPr/>
        </p:nvSpPr>
        <p:spPr bwMode="auto">
          <a:xfrm>
            <a:off x="7497763" y="25320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899" name="Rectangle 28">
            <a:extLst>
              <a:ext uri="{FF2B5EF4-FFF2-40B4-BE49-F238E27FC236}">
                <a16:creationId xmlns:a16="http://schemas.microsoft.com/office/drawing/2014/main" id="{071EC1FE-CAAC-4A05-9C0B-0B1D779ADEC3}"/>
              </a:ext>
            </a:extLst>
          </p:cNvPr>
          <p:cNvSpPr>
            <a:spLocks noChangeArrowheads="1"/>
          </p:cNvSpPr>
          <p:nvPr/>
        </p:nvSpPr>
        <p:spPr bwMode="auto">
          <a:xfrm>
            <a:off x="2193925" y="3046413"/>
            <a:ext cx="19462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Vlastné imanie a záväzky</a:t>
            </a:r>
            <a:endParaRPr lang="sk-SK" altLang="en-US" sz="1800">
              <a:latin typeface="Arial" panose="020B0604020202020204" pitchFamily="34" charset="0"/>
            </a:endParaRPr>
          </a:p>
        </p:txBody>
      </p:sp>
      <p:sp>
        <p:nvSpPr>
          <p:cNvPr id="122900" name="Rectangle 29">
            <a:extLst>
              <a:ext uri="{FF2B5EF4-FFF2-40B4-BE49-F238E27FC236}">
                <a16:creationId xmlns:a16="http://schemas.microsoft.com/office/drawing/2014/main" id="{6DA11389-6183-4EF7-9B00-7DC1177F050C}"/>
              </a:ext>
            </a:extLst>
          </p:cNvPr>
          <p:cNvSpPr>
            <a:spLocks noChangeArrowheads="1"/>
          </p:cNvSpPr>
          <p:nvPr/>
        </p:nvSpPr>
        <p:spPr bwMode="auto">
          <a:xfrm>
            <a:off x="3884613" y="30464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01" name="Rectangle 30">
            <a:extLst>
              <a:ext uri="{FF2B5EF4-FFF2-40B4-BE49-F238E27FC236}">
                <a16:creationId xmlns:a16="http://schemas.microsoft.com/office/drawing/2014/main" id="{3FEBA6B1-7D0C-4DCE-B6A6-76F4C7FA70E2}"/>
              </a:ext>
            </a:extLst>
          </p:cNvPr>
          <p:cNvSpPr>
            <a:spLocks noChangeArrowheads="1"/>
          </p:cNvSpPr>
          <p:nvPr/>
        </p:nvSpPr>
        <p:spPr bwMode="auto">
          <a:xfrm>
            <a:off x="561975" y="2930525"/>
            <a:ext cx="11842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02" name="Rectangle 31">
            <a:extLst>
              <a:ext uri="{FF2B5EF4-FFF2-40B4-BE49-F238E27FC236}">
                <a16:creationId xmlns:a16="http://schemas.microsoft.com/office/drawing/2014/main" id="{9B78ACB7-52C0-4912-9D06-EE0DF7D01449}"/>
              </a:ext>
            </a:extLst>
          </p:cNvPr>
          <p:cNvSpPr>
            <a:spLocks noChangeArrowheads="1"/>
          </p:cNvSpPr>
          <p:nvPr/>
        </p:nvSpPr>
        <p:spPr bwMode="auto">
          <a:xfrm>
            <a:off x="1042988" y="3009900"/>
            <a:ext cx="6334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Majetok</a:t>
            </a:r>
            <a:endParaRPr lang="sk-SK" altLang="en-US" sz="1800">
              <a:latin typeface="Arial" panose="020B0604020202020204" pitchFamily="34" charset="0"/>
            </a:endParaRPr>
          </a:p>
        </p:txBody>
      </p:sp>
      <p:sp>
        <p:nvSpPr>
          <p:cNvPr id="122903" name="Rectangle 32">
            <a:extLst>
              <a:ext uri="{FF2B5EF4-FFF2-40B4-BE49-F238E27FC236}">
                <a16:creationId xmlns:a16="http://schemas.microsoft.com/office/drawing/2014/main" id="{CC195C56-6414-4BFB-9E2C-6DD178EBAE85}"/>
              </a:ext>
            </a:extLst>
          </p:cNvPr>
          <p:cNvSpPr>
            <a:spLocks noChangeArrowheads="1"/>
          </p:cNvSpPr>
          <p:nvPr/>
        </p:nvSpPr>
        <p:spPr bwMode="auto">
          <a:xfrm>
            <a:off x="1189038" y="30099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04" name="Line 33">
            <a:extLst>
              <a:ext uri="{FF2B5EF4-FFF2-40B4-BE49-F238E27FC236}">
                <a16:creationId xmlns:a16="http://schemas.microsoft.com/office/drawing/2014/main" id="{724710D2-EFB7-4117-82AE-FE6589181545}"/>
              </a:ext>
            </a:extLst>
          </p:cNvPr>
          <p:cNvSpPr>
            <a:spLocks noChangeShapeType="1"/>
          </p:cNvSpPr>
          <p:nvPr/>
        </p:nvSpPr>
        <p:spPr bwMode="auto">
          <a:xfrm>
            <a:off x="709613" y="3376613"/>
            <a:ext cx="3251200"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905" name="Line 34">
            <a:extLst>
              <a:ext uri="{FF2B5EF4-FFF2-40B4-BE49-F238E27FC236}">
                <a16:creationId xmlns:a16="http://schemas.microsoft.com/office/drawing/2014/main" id="{6CC1F054-7963-4713-A7EA-951282FBDB3B}"/>
              </a:ext>
            </a:extLst>
          </p:cNvPr>
          <p:cNvSpPr>
            <a:spLocks noChangeShapeType="1"/>
          </p:cNvSpPr>
          <p:nvPr/>
        </p:nvSpPr>
        <p:spPr bwMode="auto">
          <a:xfrm>
            <a:off x="2408238" y="3381375"/>
            <a:ext cx="1587" cy="203200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906" name="Rectangle 35">
            <a:extLst>
              <a:ext uri="{FF2B5EF4-FFF2-40B4-BE49-F238E27FC236}">
                <a16:creationId xmlns:a16="http://schemas.microsoft.com/office/drawing/2014/main" id="{5FC51B03-F1BB-4635-9690-18DDCC728CEB}"/>
              </a:ext>
            </a:extLst>
          </p:cNvPr>
          <p:cNvSpPr>
            <a:spLocks noChangeArrowheads="1"/>
          </p:cNvSpPr>
          <p:nvPr/>
        </p:nvSpPr>
        <p:spPr bwMode="auto">
          <a:xfrm>
            <a:off x="1004888" y="2446338"/>
            <a:ext cx="2662237" cy="444500"/>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07" name="Rectangle 36">
            <a:extLst>
              <a:ext uri="{FF2B5EF4-FFF2-40B4-BE49-F238E27FC236}">
                <a16:creationId xmlns:a16="http://schemas.microsoft.com/office/drawing/2014/main" id="{0C4125E4-95EF-4C63-8B71-91D2724D0A1C}"/>
              </a:ext>
            </a:extLst>
          </p:cNvPr>
          <p:cNvSpPr>
            <a:spLocks noChangeArrowheads="1"/>
          </p:cNvSpPr>
          <p:nvPr/>
        </p:nvSpPr>
        <p:spPr bwMode="auto">
          <a:xfrm>
            <a:off x="2124075" y="2532063"/>
            <a:ext cx="5603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Súvaha</a:t>
            </a:r>
            <a:endParaRPr lang="sk-SK" altLang="en-US" sz="1800">
              <a:latin typeface="Arial" panose="020B0604020202020204" pitchFamily="34" charset="0"/>
            </a:endParaRPr>
          </a:p>
        </p:txBody>
      </p:sp>
      <p:sp>
        <p:nvSpPr>
          <p:cNvPr id="122908" name="Rectangle 37">
            <a:extLst>
              <a:ext uri="{FF2B5EF4-FFF2-40B4-BE49-F238E27FC236}">
                <a16:creationId xmlns:a16="http://schemas.microsoft.com/office/drawing/2014/main" id="{37D0DC83-2C37-4BBF-ADAE-8D46B55954BD}"/>
              </a:ext>
            </a:extLst>
          </p:cNvPr>
          <p:cNvSpPr>
            <a:spLocks noChangeArrowheads="1"/>
          </p:cNvSpPr>
          <p:nvPr/>
        </p:nvSpPr>
        <p:spPr bwMode="auto">
          <a:xfrm>
            <a:off x="2846388" y="25320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09" name="Rectangle 39">
            <a:extLst>
              <a:ext uri="{FF2B5EF4-FFF2-40B4-BE49-F238E27FC236}">
                <a16:creationId xmlns:a16="http://schemas.microsoft.com/office/drawing/2014/main" id="{54E3973E-8C8F-4FAB-BA0A-C0AC3F7349C0}"/>
              </a:ext>
            </a:extLst>
          </p:cNvPr>
          <p:cNvSpPr>
            <a:spLocks noChangeArrowheads="1"/>
          </p:cNvSpPr>
          <p:nvPr/>
        </p:nvSpPr>
        <p:spPr bwMode="auto">
          <a:xfrm>
            <a:off x="4427538" y="3429000"/>
            <a:ext cx="1944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500">
                <a:solidFill>
                  <a:srgbClr val="000000"/>
                </a:solidFill>
              </a:rPr>
              <a:t>Náklady na spotrebovaný</a:t>
            </a:r>
          </a:p>
          <a:p>
            <a:pPr algn="ctr" eaLnBrk="1" hangingPunct="1">
              <a:spcBef>
                <a:spcPct val="0"/>
              </a:spcBef>
              <a:buFontTx/>
              <a:buNone/>
            </a:pPr>
            <a:r>
              <a:rPr lang="sk-SK" altLang="en-US" sz="1500">
                <a:solidFill>
                  <a:srgbClr val="000000"/>
                </a:solidFill>
              </a:rPr>
              <a:t>materiál</a:t>
            </a:r>
            <a:endParaRPr lang="sk-SK" altLang="en-US" sz="1800">
              <a:latin typeface="Arial" panose="020B0604020202020204" pitchFamily="34" charset="0"/>
            </a:endParaRPr>
          </a:p>
        </p:txBody>
      </p:sp>
      <p:sp>
        <p:nvSpPr>
          <p:cNvPr id="122910" name="Rectangle 40">
            <a:extLst>
              <a:ext uri="{FF2B5EF4-FFF2-40B4-BE49-F238E27FC236}">
                <a16:creationId xmlns:a16="http://schemas.microsoft.com/office/drawing/2014/main" id="{77080D11-1BE6-4370-9751-089D27DEA24A}"/>
              </a:ext>
            </a:extLst>
          </p:cNvPr>
          <p:cNvSpPr>
            <a:spLocks noChangeArrowheads="1"/>
          </p:cNvSpPr>
          <p:nvPr/>
        </p:nvSpPr>
        <p:spPr bwMode="auto">
          <a:xfrm>
            <a:off x="6069013" y="36528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11" name="Line 41">
            <a:extLst>
              <a:ext uri="{FF2B5EF4-FFF2-40B4-BE49-F238E27FC236}">
                <a16:creationId xmlns:a16="http://schemas.microsoft.com/office/drawing/2014/main" id="{FD77FCFD-0F8C-4BAE-B23C-13E13ABD84C2}"/>
              </a:ext>
            </a:extLst>
          </p:cNvPr>
          <p:cNvSpPr>
            <a:spLocks noChangeShapeType="1"/>
          </p:cNvSpPr>
          <p:nvPr/>
        </p:nvSpPr>
        <p:spPr bwMode="auto">
          <a:xfrm>
            <a:off x="4489450" y="4010025"/>
            <a:ext cx="1773238"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912" name="Line 42">
            <a:extLst>
              <a:ext uri="{FF2B5EF4-FFF2-40B4-BE49-F238E27FC236}">
                <a16:creationId xmlns:a16="http://schemas.microsoft.com/office/drawing/2014/main" id="{2C3BF9B2-D452-4CF4-B41D-E5A906843A05}"/>
              </a:ext>
            </a:extLst>
          </p:cNvPr>
          <p:cNvSpPr>
            <a:spLocks noChangeShapeType="1"/>
          </p:cNvSpPr>
          <p:nvPr/>
        </p:nvSpPr>
        <p:spPr bwMode="auto">
          <a:xfrm>
            <a:off x="5376863" y="4010025"/>
            <a:ext cx="1587" cy="2952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913" name="Rectangle 43">
            <a:extLst>
              <a:ext uri="{FF2B5EF4-FFF2-40B4-BE49-F238E27FC236}">
                <a16:creationId xmlns:a16="http://schemas.microsoft.com/office/drawing/2014/main" id="{5DE80A29-37B4-49BE-9349-E7FC83D72D07}"/>
              </a:ext>
            </a:extLst>
          </p:cNvPr>
          <p:cNvSpPr>
            <a:spLocks noChangeArrowheads="1"/>
          </p:cNvSpPr>
          <p:nvPr/>
        </p:nvSpPr>
        <p:spPr bwMode="auto">
          <a:xfrm>
            <a:off x="414338" y="3524250"/>
            <a:ext cx="1844675"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14" name="Rectangle 44">
            <a:extLst>
              <a:ext uri="{FF2B5EF4-FFF2-40B4-BE49-F238E27FC236}">
                <a16:creationId xmlns:a16="http://schemas.microsoft.com/office/drawing/2014/main" id="{55DA6394-D781-4195-A14F-AA0ACA447FD3}"/>
              </a:ext>
            </a:extLst>
          </p:cNvPr>
          <p:cNvSpPr>
            <a:spLocks noChangeArrowheads="1"/>
          </p:cNvSpPr>
          <p:nvPr/>
        </p:nvSpPr>
        <p:spPr bwMode="auto">
          <a:xfrm>
            <a:off x="1058863" y="3603625"/>
            <a:ext cx="5603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Zásoby</a:t>
            </a:r>
            <a:endParaRPr lang="sk-SK" altLang="en-US" sz="1800">
              <a:latin typeface="Arial" panose="020B0604020202020204" pitchFamily="34" charset="0"/>
            </a:endParaRPr>
          </a:p>
        </p:txBody>
      </p:sp>
      <p:sp>
        <p:nvSpPr>
          <p:cNvPr id="122915" name="Rectangle 47">
            <a:extLst>
              <a:ext uri="{FF2B5EF4-FFF2-40B4-BE49-F238E27FC236}">
                <a16:creationId xmlns:a16="http://schemas.microsoft.com/office/drawing/2014/main" id="{AF18CE2A-DCF6-490F-BB6F-BE2C4EB2F9FA}"/>
              </a:ext>
            </a:extLst>
          </p:cNvPr>
          <p:cNvSpPr>
            <a:spLocks noChangeArrowheads="1"/>
          </p:cNvSpPr>
          <p:nvPr/>
        </p:nvSpPr>
        <p:spPr bwMode="auto">
          <a:xfrm>
            <a:off x="442913" y="3979863"/>
            <a:ext cx="1033462"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16" name="Rectangle 48">
            <a:extLst>
              <a:ext uri="{FF2B5EF4-FFF2-40B4-BE49-F238E27FC236}">
                <a16:creationId xmlns:a16="http://schemas.microsoft.com/office/drawing/2014/main" id="{66276BE6-2356-4CB0-AFC6-B4BE453C6ECB}"/>
              </a:ext>
            </a:extLst>
          </p:cNvPr>
          <p:cNvSpPr>
            <a:spLocks noChangeArrowheads="1"/>
          </p:cNvSpPr>
          <p:nvPr/>
        </p:nvSpPr>
        <p:spPr bwMode="auto">
          <a:xfrm>
            <a:off x="903288" y="4014788"/>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20</a:t>
            </a:r>
            <a:endParaRPr lang="sk-SK" altLang="en-US" sz="1800">
              <a:latin typeface="Arial" panose="020B0604020202020204" pitchFamily="34" charset="0"/>
            </a:endParaRPr>
          </a:p>
        </p:txBody>
      </p:sp>
      <p:sp>
        <p:nvSpPr>
          <p:cNvPr id="122917" name="Rectangle 49">
            <a:extLst>
              <a:ext uri="{FF2B5EF4-FFF2-40B4-BE49-F238E27FC236}">
                <a16:creationId xmlns:a16="http://schemas.microsoft.com/office/drawing/2014/main" id="{9CB19DE9-DC3F-405D-A610-449365AA2313}"/>
              </a:ext>
            </a:extLst>
          </p:cNvPr>
          <p:cNvSpPr>
            <a:spLocks noChangeArrowheads="1"/>
          </p:cNvSpPr>
          <p:nvPr/>
        </p:nvSpPr>
        <p:spPr bwMode="auto">
          <a:xfrm>
            <a:off x="1090613" y="40147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18" name="Line 50">
            <a:extLst>
              <a:ext uri="{FF2B5EF4-FFF2-40B4-BE49-F238E27FC236}">
                <a16:creationId xmlns:a16="http://schemas.microsoft.com/office/drawing/2014/main" id="{1831CD11-042D-44AD-9BCD-903CCAE9A84C}"/>
              </a:ext>
            </a:extLst>
          </p:cNvPr>
          <p:cNvSpPr>
            <a:spLocks noChangeShapeType="1"/>
          </p:cNvSpPr>
          <p:nvPr/>
        </p:nvSpPr>
        <p:spPr bwMode="auto">
          <a:xfrm>
            <a:off x="561975" y="3967163"/>
            <a:ext cx="1573213"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919" name="Line 51">
            <a:extLst>
              <a:ext uri="{FF2B5EF4-FFF2-40B4-BE49-F238E27FC236}">
                <a16:creationId xmlns:a16="http://schemas.microsoft.com/office/drawing/2014/main" id="{BC8DD9F2-7FB1-4EFD-81C2-B6F7FCF3AACF}"/>
              </a:ext>
            </a:extLst>
          </p:cNvPr>
          <p:cNvSpPr>
            <a:spLocks noChangeShapeType="1"/>
          </p:cNvSpPr>
          <p:nvPr/>
        </p:nvSpPr>
        <p:spPr bwMode="auto">
          <a:xfrm>
            <a:off x="1362075" y="3997325"/>
            <a:ext cx="1588" cy="5778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920" name="Rectangle 52">
            <a:extLst>
              <a:ext uri="{FF2B5EF4-FFF2-40B4-BE49-F238E27FC236}">
                <a16:creationId xmlns:a16="http://schemas.microsoft.com/office/drawing/2014/main" id="{26A187FF-2355-4906-9EA5-498900D6B312}"/>
              </a:ext>
            </a:extLst>
          </p:cNvPr>
          <p:cNvSpPr>
            <a:spLocks noChangeArrowheads="1"/>
          </p:cNvSpPr>
          <p:nvPr/>
        </p:nvSpPr>
        <p:spPr bwMode="auto">
          <a:xfrm>
            <a:off x="3144838" y="4498975"/>
            <a:ext cx="739775"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21" name="Rectangle 54">
            <a:extLst>
              <a:ext uri="{FF2B5EF4-FFF2-40B4-BE49-F238E27FC236}">
                <a16:creationId xmlns:a16="http://schemas.microsoft.com/office/drawing/2014/main" id="{7B383504-E57A-4D2E-B619-BBC6D95F6138}"/>
              </a:ext>
            </a:extLst>
          </p:cNvPr>
          <p:cNvSpPr>
            <a:spLocks noChangeArrowheads="1"/>
          </p:cNvSpPr>
          <p:nvPr/>
        </p:nvSpPr>
        <p:spPr bwMode="auto">
          <a:xfrm>
            <a:off x="3652838" y="4562475"/>
            <a:ext cx="1539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1</a:t>
            </a:r>
            <a:endParaRPr lang="sk-SK" altLang="en-US" sz="1800">
              <a:latin typeface="Arial" panose="020B0604020202020204" pitchFamily="34" charset="0"/>
            </a:endParaRPr>
          </a:p>
        </p:txBody>
      </p:sp>
      <p:sp>
        <p:nvSpPr>
          <p:cNvPr id="122922" name="Rectangle 55">
            <a:extLst>
              <a:ext uri="{FF2B5EF4-FFF2-40B4-BE49-F238E27FC236}">
                <a16:creationId xmlns:a16="http://schemas.microsoft.com/office/drawing/2014/main" id="{9790A913-F22B-4943-A4BA-127146C338B6}"/>
              </a:ext>
            </a:extLst>
          </p:cNvPr>
          <p:cNvSpPr>
            <a:spLocks noChangeArrowheads="1"/>
          </p:cNvSpPr>
          <p:nvPr/>
        </p:nvSpPr>
        <p:spPr bwMode="auto">
          <a:xfrm>
            <a:off x="374650" y="4878388"/>
            <a:ext cx="1844675"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23" name="Rectangle 56">
            <a:extLst>
              <a:ext uri="{FF2B5EF4-FFF2-40B4-BE49-F238E27FC236}">
                <a16:creationId xmlns:a16="http://schemas.microsoft.com/office/drawing/2014/main" id="{BE4A4889-9130-4808-BD37-8754086BEEF2}"/>
              </a:ext>
            </a:extLst>
          </p:cNvPr>
          <p:cNvSpPr>
            <a:spLocks noChangeArrowheads="1"/>
          </p:cNvSpPr>
          <p:nvPr/>
        </p:nvSpPr>
        <p:spPr bwMode="auto">
          <a:xfrm>
            <a:off x="1042988" y="4957763"/>
            <a:ext cx="5905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Peniaze</a:t>
            </a:r>
            <a:endParaRPr lang="sk-SK" altLang="en-US" sz="1800">
              <a:latin typeface="Arial" panose="020B0604020202020204" pitchFamily="34" charset="0"/>
            </a:endParaRPr>
          </a:p>
        </p:txBody>
      </p:sp>
      <p:sp>
        <p:nvSpPr>
          <p:cNvPr id="122924" name="Rectangle 57">
            <a:extLst>
              <a:ext uri="{FF2B5EF4-FFF2-40B4-BE49-F238E27FC236}">
                <a16:creationId xmlns:a16="http://schemas.microsoft.com/office/drawing/2014/main" id="{88F2B74D-B3DC-4D23-A35F-504CF6D81976}"/>
              </a:ext>
            </a:extLst>
          </p:cNvPr>
          <p:cNvSpPr>
            <a:spLocks noChangeArrowheads="1"/>
          </p:cNvSpPr>
          <p:nvPr/>
        </p:nvSpPr>
        <p:spPr bwMode="auto">
          <a:xfrm>
            <a:off x="1479550" y="49577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25" name="Rectangle 58">
            <a:extLst>
              <a:ext uri="{FF2B5EF4-FFF2-40B4-BE49-F238E27FC236}">
                <a16:creationId xmlns:a16="http://schemas.microsoft.com/office/drawing/2014/main" id="{01FB6666-2729-457F-9D2A-C8833D5D6C13}"/>
              </a:ext>
            </a:extLst>
          </p:cNvPr>
          <p:cNvSpPr>
            <a:spLocks noChangeArrowheads="1"/>
          </p:cNvSpPr>
          <p:nvPr/>
        </p:nvSpPr>
        <p:spPr bwMode="auto">
          <a:xfrm>
            <a:off x="1303338" y="5413375"/>
            <a:ext cx="74136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26" name="Rectangle 59">
            <a:extLst>
              <a:ext uri="{FF2B5EF4-FFF2-40B4-BE49-F238E27FC236}">
                <a16:creationId xmlns:a16="http://schemas.microsoft.com/office/drawing/2014/main" id="{95E9045D-2633-4375-92E7-B213F730B01E}"/>
              </a:ext>
            </a:extLst>
          </p:cNvPr>
          <p:cNvSpPr>
            <a:spLocks noChangeArrowheads="1"/>
          </p:cNvSpPr>
          <p:nvPr/>
        </p:nvSpPr>
        <p:spPr bwMode="auto">
          <a:xfrm>
            <a:off x="1531938" y="5491163"/>
            <a:ext cx="2857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100</a:t>
            </a:r>
            <a:endParaRPr lang="sk-SK" altLang="en-US" sz="1800">
              <a:latin typeface="Arial" panose="020B0604020202020204" pitchFamily="34" charset="0"/>
            </a:endParaRPr>
          </a:p>
        </p:txBody>
      </p:sp>
      <p:sp>
        <p:nvSpPr>
          <p:cNvPr id="122927" name="Rectangle 60">
            <a:extLst>
              <a:ext uri="{FF2B5EF4-FFF2-40B4-BE49-F238E27FC236}">
                <a16:creationId xmlns:a16="http://schemas.microsoft.com/office/drawing/2014/main" id="{9B30B3E5-C4FA-4338-A940-5ACAD53F9B51}"/>
              </a:ext>
            </a:extLst>
          </p:cNvPr>
          <p:cNvSpPr>
            <a:spLocks noChangeArrowheads="1"/>
          </p:cNvSpPr>
          <p:nvPr/>
        </p:nvSpPr>
        <p:spPr bwMode="auto">
          <a:xfrm>
            <a:off x="1812925" y="54911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28" name="Line 61">
            <a:extLst>
              <a:ext uri="{FF2B5EF4-FFF2-40B4-BE49-F238E27FC236}">
                <a16:creationId xmlns:a16="http://schemas.microsoft.com/office/drawing/2014/main" id="{435707C2-82C8-4BC9-A2AC-72BD9AA2E84F}"/>
              </a:ext>
            </a:extLst>
          </p:cNvPr>
          <p:cNvSpPr>
            <a:spLocks noChangeShapeType="1"/>
          </p:cNvSpPr>
          <p:nvPr/>
        </p:nvSpPr>
        <p:spPr bwMode="auto">
          <a:xfrm>
            <a:off x="438150" y="5289550"/>
            <a:ext cx="1574800"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2929" name="Line 62">
            <a:extLst>
              <a:ext uri="{FF2B5EF4-FFF2-40B4-BE49-F238E27FC236}">
                <a16:creationId xmlns:a16="http://schemas.microsoft.com/office/drawing/2014/main" id="{3C116740-B756-4B7F-BBF0-29CD8914982F}"/>
              </a:ext>
            </a:extLst>
          </p:cNvPr>
          <p:cNvSpPr>
            <a:spLocks noChangeShapeType="1"/>
          </p:cNvSpPr>
          <p:nvPr/>
        </p:nvSpPr>
        <p:spPr bwMode="auto">
          <a:xfrm>
            <a:off x="1362075" y="5289550"/>
            <a:ext cx="1588" cy="57943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22930" name="Group 65">
            <a:extLst>
              <a:ext uri="{FF2B5EF4-FFF2-40B4-BE49-F238E27FC236}">
                <a16:creationId xmlns:a16="http://schemas.microsoft.com/office/drawing/2014/main" id="{F2FD3E51-00BB-4160-BDA6-6B6C2E1A959B}"/>
              </a:ext>
            </a:extLst>
          </p:cNvPr>
          <p:cNvGrpSpPr>
            <a:grpSpLocks/>
          </p:cNvGrpSpPr>
          <p:nvPr/>
        </p:nvGrpSpPr>
        <p:grpSpPr bwMode="auto">
          <a:xfrm>
            <a:off x="192088" y="4021138"/>
            <a:ext cx="371475" cy="200025"/>
            <a:chOff x="121" y="2533"/>
            <a:chExt cx="234" cy="126"/>
          </a:xfrm>
        </p:grpSpPr>
        <p:sp>
          <p:nvSpPr>
            <p:cNvPr id="122949" name="Rectangle 63">
              <a:extLst>
                <a:ext uri="{FF2B5EF4-FFF2-40B4-BE49-F238E27FC236}">
                  <a16:creationId xmlns:a16="http://schemas.microsoft.com/office/drawing/2014/main" id="{1478E413-6134-4CB5-B249-03F1ACB6A1D4}"/>
                </a:ext>
              </a:extLst>
            </p:cNvPr>
            <p:cNvSpPr>
              <a:spLocks noChangeArrowheads="1"/>
            </p:cNvSpPr>
            <p:nvPr/>
          </p:nvSpPr>
          <p:spPr bwMode="auto">
            <a:xfrm>
              <a:off x="121" y="2586"/>
              <a:ext cx="110"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50" name="Freeform 64">
              <a:extLst>
                <a:ext uri="{FF2B5EF4-FFF2-40B4-BE49-F238E27FC236}">
                  <a16:creationId xmlns:a16="http://schemas.microsoft.com/office/drawing/2014/main" id="{142E1F3D-641C-4A02-9DD4-0675D614E730}"/>
                </a:ext>
              </a:extLst>
            </p:cNvPr>
            <p:cNvSpPr>
              <a:spLocks/>
            </p:cNvSpPr>
            <p:nvPr/>
          </p:nvSpPr>
          <p:spPr bwMode="auto">
            <a:xfrm>
              <a:off x="228" y="2533"/>
              <a:ext cx="127" cy="126"/>
            </a:xfrm>
            <a:custGeom>
              <a:avLst/>
              <a:gdLst>
                <a:gd name="T0" fmla="*/ 0 w 127"/>
                <a:gd name="T1" fmla="*/ 126 h 126"/>
                <a:gd name="T2" fmla="*/ 127 w 127"/>
                <a:gd name="T3" fmla="*/ 64 h 126"/>
                <a:gd name="T4" fmla="*/ 0 w 127"/>
                <a:gd name="T5" fmla="*/ 0 h 126"/>
                <a:gd name="T6" fmla="*/ 0 w 127"/>
                <a:gd name="T7" fmla="*/ 126 h 1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 h="126">
                  <a:moveTo>
                    <a:pt x="0" y="126"/>
                  </a:moveTo>
                  <a:lnTo>
                    <a:pt x="127" y="64"/>
                  </a:lnTo>
                  <a:lnTo>
                    <a:pt x="0" y="0"/>
                  </a:lnTo>
                  <a:lnTo>
                    <a:pt x="0" y="1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22931" name="Rectangle 66">
            <a:extLst>
              <a:ext uri="{FF2B5EF4-FFF2-40B4-BE49-F238E27FC236}">
                <a16:creationId xmlns:a16="http://schemas.microsoft.com/office/drawing/2014/main" id="{D3D4322F-943E-4635-8DF5-9782D7D87F53}"/>
              </a:ext>
            </a:extLst>
          </p:cNvPr>
          <p:cNvSpPr>
            <a:spLocks noChangeArrowheads="1"/>
          </p:cNvSpPr>
          <p:nvPr/>
        </p:nvSpPr>
        <p:spPr bwMode="auto">
          <a:xfrm>
            <a:off x="177800" y="4119563"/>
            <a:ext cx="28575" cy="18478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32" name="Rectangle 67">
            <a:extLst>
              <a:ext uri="{FF2B5EF4-FFF2-40B4-BE49-F238E27FC236}">
                <a16:creationId xmlns:a16="http://schemas.microsoft.com/office/drawing/2014/main" id="{92FB6F99-6EBC-454E-827A-7BF910189CF6}"/>
              </a:ext>
            </a:extLst>
          </p:cNvPr>
          <p:cNvSpPr>
            <a:spLocks noChangeArrowheads="1"/>
          </p:cNvSpPr>
          <p:nvPr/>
        </p:nvSpPr>
        <p:spPr bwMode="auto">
          <a:xfrm flipV="1">
            <a:off x="192088" y="5984875"/>
            <a:ext cx="5532437" cy="365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33" name="Rectangle 70">
            <a:extLst>
              <a:ext uri="{FF2B5EF4-FFF2-40B4-BE49-F238E27FC236}">
                <a16:creationId xmlns:a16="http://schemas.microsoft.com/office/drawing/2014/main" id="{53FC1F53-20CF-4753-91F3-C75961F2400F}"/>
              </a:ext>
            </a:extLst>
          </p:cNvPr>
          <p:cNvSpPr>
            <a:spLocks noChangeArrowheads="1"/>
          </p:cNvSpPr>
          <p:nvPr/>
        </p:nvSpPr>
        <p:spPr bwMode="auto">
          <a:xfrm>
            <a:off x="6132513" y="51292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34" name="Rectangle 73">
            <a:extLst>
              <a:ext uri="{FF2B5EF4-FFF2-40B4-BE49-F238E27FC236}">
                <a16:creationId xmlns:a16="http://schemas.microsoft.com/office/drawing/2014/main" id="{F7ABE37D-83AD-4313-B37D-6608272F6007}"/>
              </a:ext>
            </a:extLst>
          </p:cNvPr>
          <p:cNvSpPr>
            <a:spLocks noChangeArrowheads="1"/>
          </p:cNvSpPr>
          <p:nvPr/>
        </p:nvSpPr>
        <p:spPr bwMode="auto">
          <a:xfrm>
            <a:off x="6119813" y="4575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35" name="Rectangle 76">
            <a:extLst>
              <a:ext uri="{FF2B5EF4-FFF2-40B4-BE49-F238E27FC236}">
                <a16:creationId xmlns:a16="http://schemas.microsoft.com/office/drawing/2014/main" id="{283B1DA2-563E-47E4-90B9-B2E9A58A6BD7}"/>
              </a:ext>
            </a:extLst>
          </p:cNvPr>
          <p:cNvSpPr>
            <a:spLocks noChangeArrowheads="1"/>
          </p:cNvSpPr>
          <p:nvPr/>
        </p:nvSpPr>
        <p:spPr bwMode="auto">
          <a:xfrm flipH="1">
            <a:off x="5695950" y="4652963"/>
            <a:ext cx="28575" cy="13684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36" name="Freeform 77">
            <a:extLst>
              <a:ext uri="{FF2B5EF4-FFF2-40B4-BE49-F238E27FC236}">
                <a16:creationId xmlns:a16="http://schemas.microsoft.com/office/drawing/2014/main" id="{6173130B-4102-4362-A2ED-3BF07964307C}"/>
              </a:ext>
            </a:extLst>
          </p:cNvPr>
          <p:cNvSpPr>
            <a:spLocks/>
          </p:cNvSpPr>
          <p:nvPr/>
        </p:nvSpPr>
        <p:spPr bwMode="auto">
          <a:xfrm>
            <a:off x="5595938" y="4437063"/>
            <a:ext cx="200025" cy="201612"/>
          </a:xfrm>
          <a:custGeom>
            <a:avLst/>
            <a:gdLst>
              <a:gd name="T0" fmla="*/ 2147483646 w 126"/>
              <a:gd name="T1" fmla="*/ 2147483646 h 127"/>
              <a:gd name="T2" fmla="*/ 2147483646 w 126"/>
              <a:gd name="T3" fmla="*/ 0 h 127"/>
              <a:gd name="T4" fmla="*/ 0 w 126"/>
              <a:gd name="T5" fmla="*/ 2147483646 h 127"/>
              <a:gd name="T6" fmla="*/ 2147483646 w 126"/>
              <a:gd name="T7" fmla="*/ 2147483646 h 1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6" h="127">
                <a:moveTo>
                  <a:pt x="126" y="127"/>
                </a:moveTo>
                <a:lnTo>
                  <a:pt x="64" y="0"/>
                </a:lnTo>
                <a:lnTo>
                  <a:pt x="0" y="127"/>
                </a:lnTo>
                <a:lnTo>
                  <a:pt x="126" y="1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nvGrpSpPr>
          <p:cNvPr id="122937" name="Group 81">
            <a:extLst>
              <a:ext uri="{FF2B5EF4-FFF2-40B4-BE49-F238E27FC236}">
                <a16:creationId xmlns:a16="http://schemas.microsoft.com/office/drawing/2014/main" id="{8D96254D-069E-4F3D-8E59-00472E8F647D}"/>
              </a:ext>
            </a:extLst>
          </p:cNvPr>
          <p:cNvGrpSpPr>
            <a:grpSpLocks/>
          </p:cNvGrpSpPr>
          <p:nvPr/>
        </p:nvGrpSpPr>
        <p:grpSpPr bwMode="auto">
          <a:xfrm>
            <a:off x="2041525" y="5499100"/>
            <a:ext cx="1844675" cy="200025"/>
            <a:chOff x="1286" y="3464"/>
            <a:chExt cx="1162" cy="126"/>
          </a:xfrm>
        </p:grpSpPr>
        <p:sp>
          <p:nvSpPr>
            <p:cNvPr id="122947" name="Rectangle 79">
              <a:extLst>
                <a:ext uri="{FF2B5EF4-FFF2-40B4-BE49-F238E27FC236}">
                  <a16:creationId xmlns:a16="http://schemas.microsoft.com/office/drawing/2014/main" id="{3175062C-5FD2-4BBE-A693-018BDB260786}"/>
                </a:ext>
              </a:extLst>
            </p:cNvPr>
            <p:cNvSpPr>
              <a:spLocks noChangeArrowheads="1"/>
            </p:cNvSpPr>
            <p:nvPr/>
          </p:nvSpPr>
          <p:spPr bwMode="auto">
            <a:xfrm>
              <a:off x="1407" y="3517"/>
              <a:ext cx="1041"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48" name="Freeform 80">
              <a:extLst>
                <a:ext uri="{FF2B5EF4-FFF2-40B4-BE49-F238E27FC236}">
                  <a16:creationId xmlns:a16="http://schemas.microsoft.com/office/drawing/2014/main" id="{2AA3221A-A047-4A60-8F20-8041A310D1F8}"/>
                </a:ext>
              </a:extLst>
            </p:cNvPr>
            <p:cNvSpPr>
              <a:spLocks/>
            </p:cNvSpPr>
            <p:nvPr/>
          </p:nvSpPr>
          <p:spPr bwMode="auto">
            <a:xfrm>
              <a:off x="1286" y="3464"/>
              <a:ext cx="126" cy="126"/>
            </a:xfrm>
            <a:custGeom>
              <a:avLst/>
              <a:gdLst>
                <a:gd name="T0" fmla="*/ 126 w 126"/>
                <a:gd name="T1" fmla="*/ 0 h 126"/>
                <a:gd name="T2" fmla="*/ 0 w 126"/>
                <a:gd name="T3" fmla="*/ 63 h 126"/>
                <a:gd name="T4" fmla="*/ 126 w 126"/>
                <a:gd name="T5" fmla="*/ 126 h 126"/>
                <a:gd name="T6" fmla="*/ 126 w 126"/>
                <a:gd name="T7" fmla="*/ 0 h 1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6" h="126">
                  <a:moveTo>
                    <a:pt x="126" y="0"/>
                  </a:moveTo>
                  <a:lnTo>
                    <a:pt x="0" y="63"/>
                  </a:lnTo>
                  <a:lnTo>
                    <a:pt x="126" y="126"/>
                  </a:lnTo>
                  <a:lnTo>
                    <a:pt x="12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22938" name="Rectangle 82">
            <a:extLst>
              <a:ext uri="{FF2B5EF4-FFF2-40B4-BE49-F238E27FC236}">
                <a16:creationId xmlns:a16="http://schemas.microsoft.com/office/drawing/2014/main" id="{FA83C88C-6914-4D9F-B4BF-AD260EE89233}"/>
              </a:ext>
            </a:extLst>
          </p:cNvPr>
          <p:cNvSpPr>
            <a:spLocks noChangeArrowheads="1"/>
          </p:cNvSpPr>
          <p:nvPr/>
        </p:nvSpPr>
        <p:spPr bwMode="auto">
          <a:xfrm>
            <a:off x="3871913" y="4119563"/>
            <a:ext cx="28575" cy="14779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122939" name="Group 85">
            <a:extLst>
              <a:ext uri="{FF2B5EF4-FFF2-40B4-BE49-F238E27FC236}">
                <a16:creationId xmlns:a16="http://schemas.microsoft.com/office/drawing/2014/main" id="{6643578E-2A00-4A6A-A8BA-D617DD0C2779}"/>
              </a:ext>
            </a:extLst>
          </p:cNvPr>
          <p:cNvGrpSpPr>
            <a:grpSpLocks/>
          </p:cNvGrpSpPr>
          <p:nvPr/>
        </p:nvGrpSpPr>
        <p:grpSpPr bwMode="auto">
          <a:xfrm>
            <a:off x="3886200" y="4021138"/>
            <a:ext cx="923925" cy="200025"/>
            <a:chOff x="2448" y="2533"/>
            <a:chExt cx="582" cy="126"/>
          </a:xfrm>
        </p:grpSpPr>
        <p:sp>
          <p:nvSpPr>
            <p:cNvPr id="122945" name="Rectangle 83">
              <a:extLst>
                <a:ext uri="{FF2B5EF4-FFF2-40B4-BE49-F238E27FC236}">
                  <a16:creationId xmlns:a16="http://schemas.microsoft.com/office/drawing/2014/main" id="{268072B8-1EA6-462A-928F-A457A2C624AC}"/>
                </a:ext>
              </a:extLst>
            </p:cNvPr>
            <p:cNvSpPr>
              <a:spLocks noChangeArrowheads="1"/>
            </p:cNvSpPr>
            <p:nvPr/>
          </p:nvSpPr>
          <p:spPr bwMode="auto">
            <a:xfrm>
              <a:off x="2448" y="2586"/>
              <a:ext cx="459" cy="1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2946" name="Freeform 84">
              <a:extLst>
                <a:ext uri="{FF2B5EF4-FFF2-40B4-BE49-F238E27FC236}">
                  <a16:creationId xmlns:a16="http://schemas.microsoft.com/office/drawing/2014/main" id="{F561FBB0-5463-4E71-967B-25B969C23C3B}"/>
                </a:ext>
              </a:extLst>
            </p:cNvPr>
            <p:cNvSpPr>
              <a:spLocks/>
            </p:cNvSpPr>
            <p:nvPr/>
          </p:nvSpPr>
          <p:spPr bwMode="auto">
            <a:xfrm>
              <a:off x="2904" y="2533"/>
              <a:ext cx="126" cy="126"/>
            </a:xfrm>
            <a:custGeom>
              <a:avLst/>
              <a:gdLst>
                <a:gd name="T0" fmla="*/ 0 w 126"/>
                <a:gd name="T1" fmla="*/ 126 h 126"/>
                <a:gd name="T2" fmla="*/ 126 w 126"/>
                <a:gd name="T3" fmla="*/ 64 h 126"/>
                <a:gd name="T4" fmla="*/ 0 w 126"/>
                <a:gd name="T5" fmla="*/ 0 h 126"/>
                <a:gd name="T6" fmla="*/ 0 w 126"/>
                <a:gd name="T7" fmla="*/ 126 h 1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6" h="126">
                  <a:moveTo>
                    <a:pt x="0" y="126"/>
                  </a:moveTo>
                  <a:lnTo>
                    <a:pt x="126" y="64"/>
                  </a:lnTo>
                  <a:lnTo>
                    <a:pt x="0" y="0"/>
                  </a:lnTo>
                  <a:lnTo>
                    <a:pt x="0" y="1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22940" name="Rectangle 88">
            <a:extLst>
              <a:ext uri="{FF2B5EF4-FFF2-40B4-BE49-F238E27FC236}">
                <a16:creationId xmlns:a16="http://schemas.microsoft.com/office/drawing/2014/main" id="{508AAF9B-0FF9-4292-927A-3BDD2608F09B}"/>
              </a:ext>
            </a:extLst>
          </p:cNvPr>
          <p:cNvSpPr>
            <a:spLocks noChangeArrowheads="1"/>
          </p:cNvSpPr>
          <p:nvPr/>
        </p:nvSpPr>
        <p:spPr bwMode="auto">
          <a:xfrm>
            <a:off x="7204075" y="4524375"/>
            <a:ext cx="75406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1  Nákup</a:t>
            </a:r>
            <a:endParaRPr lang="sk-SK" altLang="en-US" sz="1800">
              <a:latin typeface="Arial" panose="020B0604020202020204" pitchFamily="34" charset="0"/>
            </a:endParaRPr>
          </a:p>
        </p:txBody>
      </p:sp>
      <p:sp>
        <p:nvSpPr>
          <p:cNvPr id="122941" name="Rectangle 89">
            <a:extLst>
              <a:ext uri="{FF2B5EF4-FFF2-40B4-BE49-F238E27FC236}">
                <a16:creationId xmlns:a16="http://schemas.microsoft.com/office/drawing/2014/main" id="{09A1F485-2176-46D5-A2A8-96440C378601}"/>
              </a:ext>
            </a:extLst>
          </p:cNvPr>
          <p:cNvSpPr>
            <a:spLocks noChangeArrowheads="1"/>
          </p:cNvSpPr>
          <p:nvPr/>
        </p:nvSpPr>
        <p:spPr bwMode="auto">
          <a:xfrm>
            <a:off x="7918450" y="45243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42" name="Rectangle 91">
            <a:extLst>
              <a:ext uri="{FF2B5EF4-FFF2-40B4-BE49-F238E27FC236}">
                <a16:creationId xmlns:a16="http://schemas.microsoft.com/office/drawing/2014/main" id="{47379311-FF1B-4C9F-9618-D9D713DF84F7}"/>
              </a:ext>
            </a:extLst>
          </p:cNvPr>
          <p:cNvSpPr>
            <a:spLocks noChangeArrowheads="1"/>
          </p:cNvSpPr>
          <p:nvPr/>
        </p:nvSpPr>
        <p:spPr bwMode="auto">
          <a:xfrm>
            <a:off x="7204075" y="4735513"/>
            <a:ext cx="9239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2  Spotreba</a:t>
            </a:r>
            <a:endParaRPr lang="sk-SK" altLang="en-US" sz="1800">
              <a:latin typeface="Arial" panose="020B0604020202020204" pitchFamily="34" charset="0"/>
            </a:endParaRPr>
          </a:p>
        </p:txBody>
      </p:sp>
      <p:sp>
        <p:nvSpPr>
          <p:cNvPr id="122943" name="Rectangle 93">
            <a:extLst>
              <a:ext uri="{FF2B5EF4-FFF2-40B4-BE49-F238E27FC236}">
                <a16:creationId xmlns:a16="http://schemas.microsoft.com/office/drawing/2014/main" id="{4A96CE08-B043-48EC-BF5A-3B5272926D5D}"/>
              </a:ext>
            </a:extLst>
          </p:cNvPr>
          <p:cNvSpPr>
            <a:spLocks noChangeArrowheads="1"/>
          </p:cNvSpPr>
          <p:nvPr/>
        </p:nvSpPr>
        <p:spPr bwMode="auto">
          <a:xfrm>
            <a:off x="8248650" y="473551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2944" name="Rectangle 94">
            <a:extLst>
              <a:ext uri="{FF2B5EF4-FFF2-40B4-BE49-F238E27FC236}">
                <a16:creationId xmlns:a16="http://schemas.microsoft.com/office/drawing/2014/main" id="{9AB91042-B7AF-47A2-9BF6-079526B0ABA4}"/>
              </a:ext>
            </a:extLst>
          </p:cNvPr>
          <p:cNvSpPr>
            <a:spLocks noChangeArrowheads="1"/>
          </p:cNvSpPr>
          <p:nvPr/>
        </p:nvSpPr>
        <p:spPr bwMode="auto">
          <a:xfrm>
            <a:off x="5581650" y="4137025"/>
            <a:ext cx="190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20</a:t>
            </a:r>
            <a:endParaRPr lang="sk-SK" altLang="en-US" sz="1800">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Zástupný symbol päty 3">
            <a:extLst>
              <a:ext uri="{FF2B5EF4-FFF2-40B4-BE49-F238E27FC236}">
                <a16:creationId xmlns:a16="http://schemas.microsoft.com/office/drawing/2014/main" id="{A633379F-190D-47AA-8F23-81FC51DD6F09}"/>
              </a:ext>
            </a:extLst>
          </p:cNvPr>
          <p:cNvSpPr>
            <a:spLocks noGrp="1"/>
          </p:cNvSpPr>
          <p:nvPr>
            <p:ph type="ftr" sz="quarter" idx="11"/>
          </p:nvPr>
        </p:nvSpPr>
        <p:spPr/>
        <p:txBody>
          <a:bodyPr/>
          <a:lstStyle/>
          <a:p>
            <a:pPr>
              <a:defRPr/>
            </a:pPr>
            <a:r>
              <a:rPr lang="sk-SK"/>
              <a:t>Princípy účtovníctva</a:t>
            </a:r>
          </a:p>
        </p:txBody>
      </p:sp>
      <p:sp>
        <p:nvSpPr>
          <p:cNvPr id="124931" name="Zástupný symbol čísla snímky 4">
            <a:extLst>
              <a:ext uri="{FF2B5EF4-FFF2-40B4-BE49-F238E27FC236}">
                <a16:creationId xmlns:a16="http://schemas.microsoft.com/office/drawing/2014/main" id="{9C2C7DEB-BFBA-4624-996B-DC58A2164E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2-60</a:t>
            </a:r>
          </a:p>
        </p:txBody>
      </p:sp>
      <p:sp>
        <p:nvSpPr>
          <p:cNvPr id="124932" name="Rectangle 2">
            <a:extLst>
              <a:ext uri="{FF2B5EF4-FFF2-40B4-BE49-F238E27FC236}">
                <a16:creationId xmlns:a16="http://schemas.microsoft.com/office/drawing/2014/main" id="{E6AE05E5-AFC1-47D5-B0BE-F194A87ADFF8}"/>
              </a:ext>
            </a:extLst>
          </p:cNvPr>
          <p:cNvSpPr>
            <a:spLocks noGrp="1" noChangeArrowheads="1"/>
          </p:cNvSpPr>
          <p:nvPr>
            <p:ph type="title"/>
          </p:nvPr>
        </p:nvSpPr>
        <p:spPr>
          <a:xfrm>
            <a:off x="457200" y="274638"/>
            <a:ext cx="8229600" cy="1066800"/>
          </a:xfrm>
        </p:spPr>
        <p:txBody>
          <a:bodyPr/>
          <a:lstStyle/>
          <a:p>
            <a:pPr eaLnBrk="1" hangingPunct="1"/>
            <a:r>
              <a:rPr lang="sk-SK" altLang="en-US" sz="3200" b="1">
                <a:solidFill>
                  <a:srgbClr val="3D1FD3"/>
                </a:solidFill>
              </a:rPr>
              <a:t>Obr.</a:t>
            </a:r>
            <a:r>
              <a:rPr lang="en-US" altLang="en-US" sz="3200" b="1">
                <a:solidFill>
                  <a:srgbClr val="3D1FD3"/>
                </a:solidFill>
              </a:rPr>
              <a:t> 2.1</a:t>
            </a:r>
            <a:r>
              <a:rPr lang="sk-SK" altLang="en-US" sz="3200" b="1">
                <a:solidFill>
                  <a:srgbClr val="3D1FD3"/>
                </a:solidFill>
              </a:rPr>
              <a:t>9</a:t>
            </a:r>
            <a:r>
              <a:rPr lang="en-US" altLang="en-US" sz="3200">
                <a:solidFill>
                  <a:srgbClr val="3D1FD3"/>
                </a:solidFill>
              </a:rPr>
              <a:t> </a:t>
            </a:r>
            <a:r>
              <a:rPr lang="sk-SK" altLang="en-US" sz="3200">
                <a:solidFill>
                  <a:srgbClr val="3D1FD3"/>
                </a:solidFill>
              </a:rPr>
              <a:t>Metóda B: Vplyv na finančné výkazy firmy Puccini v roku X2</a:t>
            </a:r>
            <a:endParaRPr lang="en-US" altLang="en-US" sz="3200">
              <a:solidFill>
                <a:srgbClr val="3D1FD3"/>
              </a:solidFill>
            </a:endParaRPr>
          </a:p>
        </p:txBody>
      </p:sp>
      <p:sp>
        <p:nvSpPr>
          <p:cNvPr id="124933" name="AutoShape 2">
            <a:extLst>
              <a:ext uri="{FF2B5EF4-FFF2-40B4-BE49-F238E27FC236}">
                <a16:creationId xmlns:a16="http://schemas.microsoft.com/office/drawing/2014/main" id="{FE2CA549-2B08-4ABB-9D97-26C75D5A7806}"/>
              </a:ext>
            </a:extLst>
          </p:cNvPr>
          <p:cNvSpPr>
            <a:spLocks noChangeAspect="1" noChangeArrowheads="1" noTextEdit="1"/>
          </p:cNvSpPr>
          <p:nvPr/>
        </p:nvSpPr>
        <p:spPr bwMode="auto">
          <a:xfrm>
            <a:off x="304800" y="1506538"/>
            <a:ext cx="861060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24934" name="Rectangle 4">
            <a:extLst>
              <a:ext uri="{FF2B5EF4-FFF2-40B4-BE49-F238E27FC236}">
                <a16:creationId xmlns:a16="http://schemas.microsoft.com/office/drawing/2014/main" id="{7AC480E6-E139-4404-B801-31E9EDB75602}"/>
              </a:ext>
            </a:extLst>
          </p:cNvPr>
          <p:cNvSpPr>
            <a:spLocks noChangeArrowheads="1"/>
          </p:cNvSpPr>
          <p:nvPr/>
        </p:nvSpPr>
        <p:spPr bwMode="auto">
          <a:xfrm>
            <a:off x="285750" y="1506538"/>
            <a:ext cx="603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900">
                <a:solidFill>
                  <a:srgbClr val="000000"/>
                </a:solidFill>
              </a:rPr>
              <a:t> </a:t>
            </a:r>
            <a:endParaRPr lang="sk-SK" altLang="en-US" sz="1800">
              <a:latin typeface="Arial" panose="020B0604020202020204" pitchFamily="34" charset="0"/>
            </a:endParaRPr>
          </a:p>
        </p:txBody>
      </p:sp>
      <p:sp>
        <p:nvSpPr>
          <p:cNvPr id="124935" name="Rectangle 7">
            <a:extLst>
              <a:ext uri="{FF2B5EF4-FFF2-40B4-BE49-F238E27FC236}">
                <a16:creationId xmlns:a16="http://schemas.microsoft.com/office/drawing/2014/main" id="{2D633CBF-780C-4438-BB82-6D909F0C29EE}"/>
              </a:ext>
            </a:extLst>
          </p:cNvPr>
          <p:cNvSpPr>
            <a:spLocks noChangeArrowheads="1"/>
          </p:cNvSpPr>
          <p:nvPr/>
        </p:nvSpPr>
        <p:spPr bwMode="auto">
          <a:xfrm>
            <a:off x="4052888" y="4540250"/>
            <a:ext cx="14446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2</a:t>
            </a:r>
            <a:endParaRPr lang="sk-SK" altLang="en-US" sz="1800">
              <a:latin typeface="Arial" panose="020B0604020202020204" pitchFamily="34" charset="0"/>
            </a:endParaRPr>
          </a:p>
        </p:txBody>
      </p:sp>
      <p:sp>
        <p:nvSpPr>
          <p:cNvPr id="124936" name="Rectangle 9">
            <a:extLst>
              <a:ext uri="{FF2B5EF4-FFF2-40B4-BE49-F238E27FC236}">
                <a16:creationId xmlns:a16="http://schemas.microsoft.com/office/drawing/2014/main" id="{259E8D7B-074D-4EAA-91DC-0FE8B6FEA3CB}"/>
              </a:ext>
            </a:extLst>
          </p:cNvPr>
          <p:cNvSpPr>
            <a:spLocks noChangeArrowheads="1"/>
          </p:cNvSpPr>
          <p:nvPr/>
        </p:nvSpPr>
        <p:spPr bwMode="auto">
          <a:xfrm>
            <a:off x="5265738" y="3360738"/>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200</a:t>
            </a:r>
            <a:endParaRPr lang="sk-SK" altLang="en-US" sz="1800">
              <a:latin typeface="Arial" panose="020B0604020202020204" pitchFamily="34" charset="0"/>
            </a:endParaRPr>
          </a:p>
        </p:txBody>
      </p:sp>
      <p:sp>
        <p:nvSpPr>
          <p:cNvPr id="124937" name="Rectangle 10">
            <a:extLst>
              <a:ext uri="{FF2B5EF4-FFF2-40B4-BE49-F238E27FC236}">
                <a16:creationId xmlns:a16="http://schemas.microsoft.com/office/drawing/2014/main" id="{9B87AA17-3139-439A-995C-13DA6E94C7DD}"/>
              </a:ext>
            </a:extLst>
          </p:cNvPr>
          <p:cNvSpPr>
            <a:spLocks noChangeArrowheads="1"/>
          </p:cNvSpPr>
          <p:nvPr/>
        </p:nvSpPr>
        <p:spPr bwMode="auto">
          <a:xfrm>
            <a:off x="5534025" y="308927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38" name="Rectangle 12">
            <a:extLst>
              <a:ext uri="{FF2B5EF4-FFF2-40B4-BE49-F238E27FC236}">
                <a16:creationId xmlns:a16="http://schemas.microsoft.com/office/drawing/2014/main" id="{7CEF4168-0ECB-4D6D-A609-6278EC2D8520}"/>
              </a:ext>
            </a:extLst>
          </p:cNvPr>
          <p:cNvSpPr>
            <a:spLocks noChangeArrowheads="1"/>
          </p:cNvSpPr>
          <p:nvPr/>
        </p:nvSpPr>
        <p:spPr bwMode="auto">
          <a:xfrm>
            <a:off x="7524750" y="2019300"/>
            <a:ext cx="554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Výnosy</a:t>
            </a:r>
            <a:endParaRPr lang="sk-SK" altLang="en-US" sz="1800">
              <a:latin typeface="Arial" panose="020B0604020202020204" pitchFamily="34" charset="0"/>
            </a:endParaRPr>
          </a:p>
        </p:txBody>
      </p:sp>
      <p:sp>
        <p:nvSpPr>
          <p:cNvPr id="124939" name="Rectangle 13">
            <a:extLst>
              <a:ext uri="{FF2B5EF4-FFF2-40B4-BE49-F238E27FC236}">
                <a16:creationId xmlns:a16="http://schemas.microsoft.com/office/drawing/2014/main" id="{E3B2B68B-2E8B-4381-AC04-B84CECE92584}"/>
              </a:ext>
            </a:extLst>
          </p:cNvPr>
          <p:cNvSpPr>
            <a:spLocks noChangeArrowheads="1"/>
          </p:cNvSpPr>
          <p:nvPr/>
        </p:nvSpPr>
        <p:spPr bwMode="auto">
          <a:xfrm>
            <a:off x="8586788" y="1965325"/>
            <a:ext cx="603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900">
                <a:solidFill>
                  <a:srgbClr val="000000"/>
                </a:solidFill>
              </a:rPr>
              <a:t> </a:t>
            </a:r>
            <a:endParaRPr lang="sk-SK" altLang="en-US" sz="1800">
              <a:latin typeface="Arial" panose="020B0604020202020204" pitchFamily="34" charset="0"/>
            </a:endParaRPr>
          </a:p>
        </p:txBody>
      </p:sp>
      <p:sp>
        <p:nvSpPr>
          <p:cNvPr id="124940" name="Rectangle 15">
            <a:extLst>
              <a:ext uri="{FF2B5EF4-FFF2-40B4-BE49-F238E27FC236}">
                <a16:creationId xmlns:a16="http://schemas.microsoft.com/office/drawing/2014/main" id="{C292251A-3034-4CE4-B0FA-0DC54E373C36}"/>
              </a:ext>
            </a:extLst>
          </p:cNvPr>
          <p:cNvSpPr>
            <a:spLocks noChangeArrowheads="1"/>
          </p:cNvSpPr>
          <p:nvPr/>
        </p:nvSpPr>
        <p:spPr bwMode="auto">
          <a:xfrm>
            <a:off x="5337175" y="2058988"/>
            <a:ext cx="6032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Náklady</a:t>
            </a:r>
            <a:endParaRPr lang="sk-SK" altLang="en-US" sz="1800">
              <a:latin typeface="Arial" panose="020B0604020202020204" pitchFamily="34" charset="0"/>
            </a:endParaRPr>
          </a:p>
        </p:txBody>
      </p:sp>
      <p:sp>
        <p:nvSpPr>
          <p:cNvPr id="124941" name="Rectangle 16">
            <a:extLst>
              <a:ext uri="{FF2B5EF4-FFF2-40B4-BE49-F238E27FC236}">
                <a16:creationId xmlns:a16="http://schemas.microsoft.com/office/drawing/2014/main" id="{607F3B9D-74E2-497E-B23D-FD53FF32F6F4}"/>
              </a:ext>
            </a:extLst>
          </p:cNvPr>
          <p:cNvSpPr>
            <a:spLocks noChangeArrowheads="1"/>
          </p:cNvSpPr>
          <p:nvPr/>
        </p:nvSpPr>
        <p:spPr bwMode="auto">
          <a:xfrm>
            <a:off x="5851525" y="20589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42" name="Line 17">
            <a:extLst>
              <a:ext uri="{FF2B5EF4-FFF2-40B4-BE49-F238E27FC236}">
                <a16:creationId xmlns:a16="http://schemas.microsoft.com/office/drawing/2014/main" id="{85BB3E25-2227-4128-BCDE-DCAB08864A2C}"/>
              </a:ext>
            </a:extLst>
          </p:cNvPr>
          <p:cNvSpPr>
            <a:spLocks noChangeShapeType="1"/>
          </p:cNvSpPr>
          <p:nvPr/>
        </p:nvSpPr>
        <p:spPr bwMode="auto">
          <a:xfrm>
            <a:off x="4579938" y="2403475"/>
            <a:ext cx="4233862"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43" name="Line 18">
            <a:extLst>
              <a:ext uri="{FF2B5EF4-FFF2-40B4-BE49-F238E27FC236}">
                <a16:creationId xmlns:a16="http://schemas.microsoft.com/office/drawing/2014/main" id="{25BD140B-1A91-4366-9E16-5E3E97124FDF}"/>
              </a:ext>
            </a:extLst>
          </p:cNvPr>
          <p:cNvSpPr>
            <a:spLocks noChangeShapeType="1"/>
          </p:cNvSpPr>
          <p:nvPr/>
        </p:nvSpPr>
        <p:spPr bwMode="auto">
          <a:xfrm>
            <a:off x="6884988" y="2403475"/>
            <a:ext cx="1587" cy="19494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44" name="Rectangle 19">
            <a:extLst>
              <a:ext uri="{FF2B5EF4-FFF2-40B4-BE49-F238E27FC236}">
                <a16:creationId xmlns:a16="http://schemas.microsoft.com/office/drawing/2014/main" id="{5193C2AC-0DBA-45E1-B138-1A9AD6F7BDE6}"/>
              </a:ext>
            </a:extLst>
          </p:cNvPr>
          <p:cNvSpPr>
            <a:spLocks noChangeArrowheads="1"/>
          </p:cNvSpPr>
          <p:nvPr/>
        </p:nvSpPr>
        <p:spPr bwMode="auto">
          <a:xfrm>
            <a:off x="5743575" y="1512888"/>
            <a:ext cx="2684463" cy="427037"/>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45" name="Rectangle 20">
            <a:extLst>
              <a:ext uri="{FF2B5EF4-FFF2-40B4-BE49-F238E27FC236}">
                <a16:creationId xmlns:a16="http://schemas.microsoft.com/office/drawing/2014/main" id="{C993C477-AA3A-4A9D-956E-4BDB64246F2E}"/>
              </a:ext>
            </a:extLst>
          </p:cNvPr>
          <p:cNvSpPr>
            <a:spLocks noChangeArrowheads="1"/>
          </p:cNvSpPr>
          <p:nvPr/>
        </p:nvSpPr>
        <p:spPr bwMode="auto">
          <a:xfrm>
            <a:off x="6459538" y="1595438"/>
            <a:ext cx="14493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Výkaz ziskov a strát</a:t>
            </a:r>
            <a:endParaRPr lang="sk-SK" altLang="en-US" sz="1800">
              <a:latin typeface="Arial" panose="020B0604020202020204" pitchFamily="34" charset="0"/>
            </a:endParaRPr>
          </a:p>
        </p:txBody>
      </p:sp>
      <p:sp>
        <p:nvSpPr>
          <p:cNvPr id="124946" name="Rectangle 21">
            <a:extLst>
              <a:ext uri="{FF2B5EF4-FFF2-40B4-BE49-F238E27FC236}">
                <a16:creationId xmlns:a16="http://schemas.microsoft.com/office/drawing/2014/main" id="{EB9109E4-A79F-4BD6-82C8-3342BEC06A77}"/>
              </a:ext>
            </a:extLst>
          </p:cNvPr>
          <p:cNvSpPr>
            <a:spLocks noChangeArrowheads="1"/>
          </p:cNvSpPr>
          <p:nvPr/>
        </p:nvSpPr>
        <p:spPr bwMode="auto">
          <a:xfrm>
            <a:off x="7708900" y="15954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47" name="Rectangle 23">
            <a:extLst>
              <a:ext uri="{FF2B5EF4-FFF2-40B4-BE49-F238E27FC236}">
                <a16:creationId xmlns:a16="http://schemas.microsoft.com/office/drawing/2014/main" id="{B899B447-A018-47BB-862A-4D1328D6B882}"/>
              </a:ext>
            </a:extLst>
          </p:cNvPr>
          <p:cNvSpPr>
            <a:spLocks noChangeArrowheads="1"/>
          </p:cNvSpPr>
          <p:nvPr/>
        </p:nvSpPr>
        <p:spPr bwMode="auto">
          <a:xfrm>
            <a:off x="2890838" y="2084388"/>
            <a:ext cx="18256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Vlastné imanie a záväzky</a:t>
            </a:r>
            <a:endParaRPr lang="sk-SK" altLang="en-US" sz="1800">
              <a:latin typeface="Arial" panose="020B0604020202020204" pitchFamily="34" charset="0"/>
            </a:endParaRPr>
          </a:p>
        </p:txBody>
      </p:sp>
      <p:sp>
        <p:nvSpPr>
          <p:cNvPr id="124948" name="Rectangle 24">
            <a:extLst>
              <a:ext uri="{FF2B5EF4-FFF2-40B4-BE49-F238E27FC236}">
                <a16:creationId xmlns:a16="http://schemas.microsoft.com/office/drawing/2014/main" id="{5F58852A-0056-435D-98AA-0DE27A59DA08}"/>
              </a:ext>
            </a:extLst>
          </p:cNvPr>
          <p:cNvSpPr>
            <a:spLocks noChangeArrowheads="1"/>
          </p:cNvSpPr>
          <p:nvPr/>
        </p:nvSpPr>
        <p:spPr bwMode="auto">
          <a:xfrm>
            <a:off x="4257675" y="20843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49" name="Rectangle 25">
            <a:extLst>
              <a:ext uri="{FF2B5EF4-FFF2-40B4-BE49-F238E27FC236}">
                <a16:creationId xmlns:a16="http://schemas.microsoft.com/office/drawing/2014/main" id="{0620965F-8611-4E69-A316-FA90BD51F5EE}"/>
              </a:ext>
            </a:extLst>
          </p:cNvPr>
          <p:cNvSpPr>
            <a:spLocks noChangeArrowheads="1"/>
          </p:cNvSpPr>
          <p:nvPr/>
        </p:nvSpPr>
        <p:spPr bwMode="auto">
          <a:xfrm>
            <a:off x="1085850" y="1976438"/>
            <a:ext cx="1131888"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50" name="Rectangle 26">
            <a:extLst>
              <a:ext uri="{FF2B5EF4-FFF2-40B4-BE49-F238E27FC236}">
                <a16:creationId xmlns:a16="http://schemas.microsoft.com/office/drawing/2014/main" id="{8C08E111-A1FF-4168-A218-93E2DC8D333C}"/>
              </a:ext>
            </a:extLst>
          </p:cNvPr>
          <p:cNvSpPr>
            <a:spLocks noChangeArrowheads="1"/>
          </p:cNvSpPr>
          <p:nvPr/>
        </p:nvSpPr>
        <p:spPr bwMode="auto">
          <a:xfrm>
            <a:off x="1530350" y="2052638"/>
            <a:ext cx="5937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Majetok</a:t>
            </a:r>
            <a:endParaRPr lang="sk-SK" altLang="en-US" sz="1800">
              <a:latin typeface="Arial" panose="020B0604020202020204" pitchFamily="34" charset="0"/>
            </a:endParaRPr>
          </a:p>
        </p:txBody>
      </p:sp>
      <p:sp>
        <p:nvSpPr>
          <p:cNvPr id="124951" name="Rectangle 27">
            <a:extLst>
              <a:ext uri="{FF2B5EF4-FFF2-40B4-BE49-F238E27FC236}">
                <a16:creationId xmlns:a16="http://schemas.microsoft.com/office/drawing/2014/main" id="{849F9D0D-C1F8-45FC-B862-808FBE7672F8}"/>
              </a:ext>
            </a:extLst>
          </p:cNvPr>
          <p:cNvSpPr>
            <a:spLocks noChangeArrowheads="1"/>
          </p:cNvSpPr>
          <p:nvPr/>
        </p:nvSpPr>
        <p:spPr bwMode="auto">
          <a:xfrm>
            <a:off x="1682750" y="20526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52" name="Line 28">
            <a:extLst>
              <a:ext uri="{FF2B5EF4-FFF2-40B4-BE49-F238E27FC236}">
                <a16:creationId xmlns:a16="http://schemas.microsoft.com/office/drawing/2014/main" id="{031C89AC-BD8A-45F2-8155-B294A17273AB}"/>
              </a:ext>
            </a:extLst>
          </p:cNvPr>
          <p:cNvSpPr>
            <a:spLocks noChangeShapeType="1"/>
          </p:cNvSpPr>
          <p:nvPr/>
        </p:nvSpPr>
        <p:spPr bwMode="auto">
          <a:xfrm>
            <a:off x="1227138" y="2400300"/>
            <a:ext cx="3105150"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53" name="Line 29">
            <a:extLst>
              <a:ext uri="{FF2B5EF4-FFF2-40B4-BE49-F238E27FC236}">
                <a16:creationId xmlns:a16="http://schemas.microsoft.com/office/drawing/2014/main" id="{5E386563-054B-499B-A9A5-56F4A580BF2D}"/>
              </a:ext>
            </a:extLst>
          </p:cNvPr>
          <p:cNvSpPr>
            <a:spLocks noChangeShapeType="1"/>
          </p:cNvSpPr>
          <p:nvPr/>
        </p:nvSpPr>
        <p:spPr bwMode="auto">
          <a:xfrm>
            <a:off x="2849563" y="2406650"/>
            <a:ext cx="1587" cy="194151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54" name="Rectangle 30">
            <a:extLst>
              <a:ext uri="{FF2B5EF4-FFF2-40B4-BE49-F238E27FC236}">
                <a16:creationId xmlns:a16="http://schemas.microsoft.com/office/drawing/2014/main" id="{D5D66571-B5B0-41A7-90B0-58DA7E4AFD7F}"/>
              </a:ext>
            </a:extLst>
          </p:cNvPr>
          <p:cNvSpPr>
            <a:spLocks noChangeArrowheads="1"/>
          </p:cNvSpPr>
          <p:nvPr/>
        </p:nvSpPr>
        <p:spPr bwMode="auto">
          <a:xfrm>
            <a:off x="1509713" y="1512888"/>
            <a:ext cx="2543175" cy="427037"/>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55" name="Rectangle 31">
            <a:extLst>
              <a:ext uri="{FF2B5EF4-FFF2-40B4-BE49-F238E27FC236}">
                <a16:creationId xmlns:a16="http://schemas.microsoft.com/office/drawing/2014/main" id="{1BF09535-CF13-4FA8-BFD9-A258E2A1C94E}"/>
              </a:ext>
            </a:extLst>
          </p:cNvPr>
          <p:cNvSpPr>
            <a:spLocks noChangeArrowheads="1"/>
          </p:cNvSpPr>
          <p:nvPr/>
        </p:nvSpPr>
        <p:spPr bwMode="auto">
          <a:xfrm>
            <a:off x="2535238" y="1595438"/>
            <a:ext cx="5238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Súvaha</a:t>
            </a:r>
            <a:endParaRPr lang="sk-SK" altLang="en-US" sz="1800">
              <a:latin typeface="Arial" panose="020B0604020202020204" pitchFamily="34" charset="0"/>
            </a:endParaRPr>
          </a:p>
        </p:txBody>
      </p:sp>
      <p:sp>
        <p:nvSpPr>
          <p:cNvPr id="124956" name="Rectangle 32">
            <a:extLst>
              <a:ext uri="{FF2B5EF4-FFF2-40B4-BE49-F238E27FC236}">
                <a16:creationId xmlns:a16="http://schemas.microsoft.com/office/drawing/2014/main" id="{1449D682-B265-45CE-9ADB-FB62E6B0357B}"/>
              </a:ext>
            </a:extLst>
          </p:cNvPr>
          <p:cNvSpPr>
            <a:spLocks noChangeArrowheads="1"/>
          </p:cNvSpPr>
          <p:nvPr/>
        </p:nvSpPr>
        <p:spPr bwMode="auto">
          <a:xfrm>
            <a:off x="3267075" y="15954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57" name="Rectangle 34">
            <a:extLst>
              <a:ext uri="{FF2B5EF4-FFF2-40B4-BE49-F238E27FC236}">
                <a16:creationId xmlns:a16="http://schemas.microsoft.com/office/drawing/2014/main" id="{0DCD1254-835E-468A-BE11-02D39CB94FAA}"/>
              </a:ext>
            </a:extLst>
          </p:cNvPr>
          <p:cNvSpPr>
            <a:spLocks noChangeArrowheads="1"/>
          </p:cNvSpPr>
          <p:nvPr/>
        </p:nvSpPr>
        <p:spPr bwMode="auto">
          <a:xfrm>
            <a:off x="4716463" y="2492375"/>
            <a:ext cx="181927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400">
                <a:solidFill>
                  <a:srgbClr val="000000"/>
                </a:solidFill>
              </a:rPr>
              <a:t>Náklady na spotrebovaný</a:t>
            </a:r>
          </a:p>
          <a:p>
            <a:pPr algn="ctr" eaLnBrk="1" hangingPunct="1">
              <a:spcBef>
                <a:spcPct val="0"/>
              </a:spcBef>
              <a:buFontTx/>
              <a:buNone/>
            </a:pPr>
            <a:r>
              <a:rPr lang="sk-SK" altLang="en-US" sz="1400">
                <a:solidFill>
                  <a:srgbClr val="000000"/>
                </a:solidFill>
              </a:rPr>
              <a:t>materiál</a:t>
            </a:r>
            <a:endParaRPr lang="sk-SK" altLang="en-US" sz="1800">
              <a:latin typeface="Arial" panose="020B0604020202020204" pitchFamily="34" charset="0"/>
            </a:endParaRPr>
          </a:p>
        </p:txBody>
      </p:sp>
      <p:sp>
        <p:nvSpPr>
          <p:cNvPr id="124958" name="Rectangle 35">
            <a:extLst>
              <a:ext uri="{FF2B5EF4-FFF2-40B4-BE49-F238E27FC236}">
                <a16:creationId xmlns:a16="http://schemas.microsoft.com/office/drawing/2014/main" id="{DDC3BB33-D5B4-44BB-B02B-9E8F56D9617B}"/>
              </a:ext>
            </a:extLst>
          </p:cNvPr>
          <p:cNvSpPr>
            <a:spLocks noChangeArrowheads="1"/>
          </p:cNvSpPr>
          <p:nvPr/>
        </p:nvSpPr>
        <p:spPr bwMode="auto">
          <a:xfrm>
            <a:off x="6343650" y="26654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59" name="Line 36">
            <a:extLst>
              <a:ext uri="{FF2B5EF4-FFF2-40B4-BE49-F238E27FC236}">
                <a16:creationId xmlns:a16="http://schemas.microsoft.com/office/drawing/2014/main" id="{BEBC8FAC-F367-44D6-85EF-34552A6ECDF3}"/>
              </a:ext>
            </a:extLst>
          </p:cNvPr>
          <p:cNvSpPr>
            <a:spLocks noChangeShapeType="1"/>
          </p:cNvSpPr>
          <p:nvPr/>
        </p:nvSpPr>
        <p:spPr bwMode="auto">
          <a:xfrm>
            <a:off x="4838700" y="3006725"/>
            <a:ext cx="1693863"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60" name="Line 37">
            <a:extLst>
              <a:ext uri="{FF2B5EF4-FFF2-40B4-BE49-F238E27FC236}">
                <a16:creationId xmlns:a16="http://schemas.microsoft.com/office/drawing/2014/main" id="{FECD04E6-2C66-4D77-8D31-1EE4EB2D0C8C}"/>
              </a:ext>
            </a:extLst>
          </p:cNvPr>
          <p:cNvSpPr>
            <a:spLocks noChangeShapeType="1"/>
          </p:cNvSpPr>
          <p:nvPr/>
        </p:nvSpPr>
        <p:spPr bwMode="auto">
          <a:xfrm>
            <a:off x="5684838" y="3006725"/>
            <a:ext cx="1587" cy="2825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61" name="Rectangle 38">
            <a:extLst>
              <a:ext uri="{FF2B5EF4-FFF2-40B4-BE49-F238E27FC236}">
                <a16:creationId xmlns:a16="http://schemas.microsoft.com/office/drawing/2014/main" id="{EB574572-3E2C-46D9-9DD9-32CA5B6A4229}"/>
              </a:ext>
            </a:extLst>
          </p:cNvPr>
          <p:cNvSpPr>
            <a:spLocks noChangeArrowheads="1"/>
          </p:cNvSpPr>
          <p:nvPr/>
        </p:nvSpPr>
        <p:spPr bwMode="auto">
          <a:xfrm>
            <a:off x="944563" y="2541588"/>
            <a:ext cx="1762125"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62" name="Rectangle 39">
            <a:extLst>
              <a:ext uri="{FF2B5EF4-FFF2-40B4-BE49-F238E27FC236}">
                <a16:creationId xmlns:a16="http://schemas.microsoft.com/office/drawing/2014/main" id="{F8B76A80-6FF9-4DF6-8EF2-2341111AB22A}"/>
              </a:ext>
            </a:extLst>
          </p:cNvPr>
          <p:cNvSpPr>
            <a:spLocks noChangeArrowheads="1"/>
          </p:cNvSpPr>
          <p:nvPr/>
        </p:nvSpPr>
        <p:spPr bwMode="auto">
          <a:xfrm>
            <a:off x="1600200" y="2616200"/>
            <a:ext cx="5238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Zásoby</a:t>
            </a:r>
            <a:endParaRPr lang="sk-SK" altLang="en-US" sz="1800">
              <a:latin typeface="Arial" panose="020B0604020202020204" pitchFamily="34" charset="0"/>
            </a:endParaRPr>
          </a:p>
        </p:txBody>
      </p:sp>
      <p:sp>
        <p:nvSpPr>
          <p:cNvPr id="124963" name="Rectangle 40">
            <a:extLst>
              <a:ext uri="{FF2B5EF4-FFF2-40B4-BE49-F238E27FC236}">
                <a16:creationId xmlns:a16="http://schemas.microsoft.com/office/drawing/2014/main" id="{3A51699F-DAEB-4297-911B-0C700FDBB01D}"/>
              </a:ext>
            </a:extLst>
          </p:cNvPr>
          <p:cNvSpPr>
            <a:spLocks noChangeArrowheads="1"/>
          </p:cNvSpPr>
          <p:nvPr/>
        </p:nvSpPr>
        <p:spPr bwMode="auto">
          <a:xfrm>
            <a:off x="2163763" y="26162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64" name="Rectangle 41">
            <a:extLst>
              <a:ext uri="{FF2B5EF4-FFF2-40B4-BE49-F238E27FC236}">
                <a16:creationId xmlns:a16="http://schemas.microsoft.com/office/drawing/2014/main" id="{5C1A3870-5FF8-4852-9258-233EBCB5DEA4}"/>
              </a:ext>
            </a:extLst>
          </p:cNvPr>
          <p:cNvSpPr>
            <a:spLocks noChangeArrowheads="1"/>
          </p:cNvSpPr>
          <p:nvPr/>
        </p:nvSpPr>
        <p:spPr bwMode="auto">
          <a:xfrm>
            <a:off x="1006475" y="2936875"/>
            <a:ext cx="728663"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65" name="Rectangle 42">
            <a:extLst>
              <a:ext uri="{FF2B5EF4-FFF2-40B4-BE49-F238E27FC236}">
                <a16:creationId xmlns:a16="http://schemas.microsoft.com/office/drawing/2014/main" id="{422AC482-E250-4FD8-8A99-8A3F3BF265DB}"/>
              </a:ext>
            </a:extLst>
          </p:cNvPr>
          <p:cNvSpPr>
            <a:spLocks noChangeArrowheads="1"/>
          </p:cNvSpPr>
          <p:nvPr/>
        </p:nvSpPr>
        <p:spPr bwMode="auto">
          <a:xfrm>
            <a:off x="1412875" y="3009900"/>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20</a:t>
            </a:r>
            <a:endParaRPr lang="sk-SK" altLang="en-US" sz="1800">
              <a:latin typeface="Arial" panose="020B0604020202020204" pitchFamily="34" charset="0"/>
            </a:endParaRPr>
          </a:p>
        </p:txBody>
      </p:sp>
      <p:sp>
        <p:nvSpPr>
          <p:cNvPr id="124966" name="Rectangle 43">
            <a:extLst>
              <a:ext uri="{FF2B5EF4-FFF2-40B4-BE49-F238E27FC236}">
                <a16:creationId xmlns:a16="http://schemas.microsoft.com/office/drawing/2014/main" id="{365B2C95-F388-44FD-A14B-F9FFD6054823}"/>
              </a:ext>
            </a:extLst>
          </p:cNvPr>
          <p:cNvSpPr>
            <a:spLocks noChangeArrowheads="1"/>
          </p:cNvSpPr>
          <p:nvPr/>
        </p:nvSpPr>
        <p:spPr bwMode="auto">
          <a:xfrm>
            <a:off x="1592263" y="30099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 </a:t>
            </a:r>
            <a:endParaRPr lang="sk-SK" altLang="en-US" sz="1800">
              <a:latin typeface="Arial" panose="020B0604020202020204" pitchFamily="34" charset="0"/>
            </a:endParaRPr>
          </a:p>
        </p:txBody>
      </p:sp>
      <p:sp>
        <p:nvSpPr>
          <p:cNvPr id="124967" name="Rectangle 44">
            <a:extLst>
              <a:ext uri="{FF2B5EF4-FFF2-40B4-BE49-F238E27FC236}">
                <a16:creationId xmlns:a16="http://schemas.microsoft.com/office/drawing/2014/main" id="{D1E7A221-1829-473F-B16A-EDA63E6596FE}"/>
              </a:ext>
            </a:extLst>
          </p:cNvPr>
          <p:cNvSpPr>
            <a:spLocks noChangeArrowheads="1"/>
          </p:cNvSpPr>
          <p:nvPr/>
        </p:nvSpPr>
        <p:spPr bwMode="auto">
          <a:xfrm>
            <a:off x="1501775" y="3500438"/>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9</a:t>
            </a:r>
            <a:endParaRPr lang="sk-SK" altLang="en-US" sz="1800">
              <a:latin typeface="Arial" panose="020B0604020202020204" pitchFamily="34" charset="0"/>
            </a:endParaRPr>
          </a:p>
        </p:txBody>
      </p:sp>
      <p:sp>
        <p:nvSpPr>
          <p:cNvPr id="124968" name="Rectangle 45">
            <a:extLst>
              <a:ext uri="{FF2B5EF4-FFF2-40B4-BE49-F238E27FC236}">
                <a16:creationId xmlns:a16="http://schemas.microsoft.com/office/drawing/2014/main" id="{845AC4C3-0173-4D7C-BC29-B7C8F88A02A0}"/>
              </a:ext>
            </a:extLst>
          </p:cNvPr>
          <p:cNvSpPr>
            <a:spLocks noChangeArrowheads="1"/>
          </p:cNvSpPr>
          <p:nvPr/>
        </p:nvSpPr>
        <p:spPr bwMode="auto">
          <a:xfrm>
            <a:off x="1592263" y="32146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69" name="Line 46">
            <a:extLst>
              <a:ext uri="{FF2B5EF4-FFF2-40B4-BE49-F238E27FC236}">
                <a16:creationId xmlns:a16="http://schemas.microsoft.com/office/drawing/2014/main" id="{7C936488-63F8-4C2F-95FF-8F357417F6BC}"/>
              </a:ext>
            </a:extLst>
          </p:cNvPr>
          <p:cNvSpPr>
            <a:spLocks noChangeShapeType="1"/>
          </p:cNvSpPr>
          <p:nvPr/>
        </p:nvSpPr>
        <p:spPr bwMode="auto">
          <a:xfrm>
            <a:off x="1085850" y="2965450"/>
            <a:ext cx="150177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70" name="Line 47">
            <a:extLst>
              <a:ext uri="{FF2B5EF4-FFF2-40B4-BE49-F238E27FC236}">
                <a16:creationId xmlns:a16="http://schemas.microsoft.com/office/drawing/2014/main" id="{5F6E8D2F-0B9A-4DF4-8A8D-1877334B7721}"/>
              </a:ext>
            </a:extLst>
          </p:cNvPr>
          <p:cNvSpPr>
            <a:spLocks noChangeShapeType="1"/>
          </p:cNvSpPr>
          <p:nvPr/>
        </p:nvSpPr>
        <p:spPr bwMode="auto">
          <a:xfrm>
            <a:off x="1851025" y="2995613"/>
            <a:ext cx="1588" cy="5524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71" name="Rectangle 49">
            <a:extLst>
              <a:ext uri="{FF2B5EF4-FFF2-40B4-BE49-F238E27FC236}">
                <a16:creationId xmlns:a16="http://schemas.microsoft.com/office/drawing/2014/main" id="{7FAB0421-4988-4E14-9ED4-F0D355045C87}"/>
              </a:ext>
            </a:extLst>
          </p:cNvPr>
          <p:cNvSpPr>
            <a:spLocks noChangeArrowheads="1"/>
          </p:cNvSpPr>
          <p:nvPr/>
        </p:nvSpPr>
        <p:spPr bwMode="auto">
          <a:xfrm>
            <a:off x="3535363" y="3357563"/>
            <a:ext cx="857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latin typeface="Arial" panose="020B0604020202020204" pitchFamily="34" charset="0"/>
              </a:rPr>
              <a:t>1</a:t>
            </a:r>
          </a:p>
        </p:txBody>
      </p:sp>
      <p:sp>
        <p:nvSpPr>
          <p:cNvPr id="124972" name="Rectangle 50">
            <a:extLst>
              <a:ext uri="{FF2B5EF4-FFF2-40B4-BE49-F238E27FC236}">
                <a16:creationId xmlns:a16="http://schemas.microsoft.com/office/drawing/2014/main" id="{6A3F4ACC-3AF5-4299-9F34-24F48A548D7A}"/>
              </a:ext>
            </a:extLst>
          </p:cNvPr>
          <p:cNvSpPr>
            <a:spLocks noChangeArrowheads="1"/>
          </p:cNvSpPr>
          <p:nvPr/>
        </p:nvSpPr>
        <p:spPr bwMode="auto">
          <a:xfrm>
            <a:off x="3708400" y="3827463"/>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124973" name="Rectangle 51">
            <a:extLst>
              <a:ext uri="{FF2B5EF4-FFF2-40B4-BE49-F238E27FC236}">
                <a16:creationId xmlns:a16="http://schemas.microsoft.com/office/drawing/2014/main" id="{D66CD948-958A-4327-9ED4-BFDBAAD27480}"/>
              </a:ext>
            </a:extLst>
          </p:cNvPr>
          <p:cNvSpPr>
            <a:spLocks noChangeArrowheads="1"/>
          </p:cNvSpPr>
          <p:nvPr/>
        </p:nvSpPr>
        <p:spPr bwMode="auto">
          <a:xfrm>
            <a:off x="904875" y="3835400"/>
            <a:ext cx="1763713"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74" name="Rectangle 52">
            <a:extLst>
              <a:ext uri="{FF2B5EF4-FFF2-40B4-BE49-F238E27FC236}">
                <a16:creationId xmlns:a16="http://schemas.microsoft.com/office/drawing/2014/main" id="{8DE83825-AB45-4BB2-B790-A52ED64E6DCC}"/>
              </a:ext>
            </a:extLst>
          </p:cNvPr>
          <p:cNvSpPr>
            <a:spLocks noChangeArrowheads="1"/>
          </p:cNvSpPr>
          <p:nvPr/>
        </p:nvSpPr>
        <p:spPr bwMode="auto">
          <a:xfrm>
            <a:off x="1116013" y="3910013"/>
            <a:ext cx="144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Peňažné prostriedky</a:t>
            </a:r>
            <a:endParaRPr lang="sk-SK" altLang="en-US" sz="1800">
              <a:latin typeface="Arial" panose="020B0604020202020204" pitchFamily="34" charset="0"/>
            </a:endParaRPr>
          </a:p>
        </p:txBody>
      </p:sp>
      <p:sp>
        <p:nvSpPr>
          <p:cNvPr id="124975" name="Rectangle 53">
            <a:extLst>
              <a:ext uri="{FF2B5EF4-FFF2-40B4-BE49-F238E27FC236}">
                <a16:creationId xmlns:a16="http://schemas.microsoft.com/office/drawing/2014/main" id="{18742C32-DACA-4082-AC48-535296AAE1D6}"/>
              </a:ext>
            </a:extLst>
          </p:cNvPr>
          <p:cNvSpPr>
            <a:spLocks noChangeArrowheads="1"/>
          </p:cNvSpPr>
          <p:nvPr/>
        </p:nvSpPr>
        <p:spPr bwMode="auto">
          <a:xfrm>
            <a:off x="1960563" y="39100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76" name="Rectangle 54">
            <a:extLst>
              <a:ext uri="{FF2B5EF4-FFF2-40B4-BE49-F238E27FC236}">
                <a16:creationId xmlns:a16="http://schemas.microsoft.com/office/drawing/2014/main" id="{7F1BDB2F-8723-4A88-80A4-6B9B0D212A4C}"/>
              </a:ext>
            </a:extLst>
          </p:cNvPr>
          <p:cNvSpPr>
            <a:spLocks noChangeArrowheads="1"/>
          </p:cNvSpPr>
          <p:nvPr/>
        </p:nvSpPr>
        <p:spPr bwMode="auto">
          <a:xfrm>
            <a:off x="1792288" y="4348163"/>
            <a:ext cx="708025"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77" name="Rectangle 55">
            <a:extLst>
              <a:ext uri="{FF2B5EF4-FFF2-40B4-BE49-F238E27FC236}">
                <a16:creationId xmlns:a16="http://schemas.microsoft.com/office/drawing/2014/main" id="{C33FC448-158E-49A8-B7F1-6115A02BF7D4}"/>
              </a:ext>
            </a:extLst>
          </p:cNvPr>
          <p:cNvSpPr>
            <a:spLocks noChangeArrowheads="1"/>
          </p:cNvSpPr>
          <p:nvPr/>
        </p:nvSpPr>
        <p:spPr bwMode="auto">
          <a:xfrm>
            <a:off x="2009775" y="4421188"/>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100</a:t>
            </a:r>
            <a:endParaRPr lang="sk-SK" altLang="en-US" sz="1800">
              <a:latin typeface="Arial" panose="020B0604020202020204" pitchFamily="34" charset="0"/>
            </a:endParaRPr>
          </a:p>
        </p:txBody>
      </p:sp>
      <p:sp>
        <p:nvSpPr>
          <p:cNvPr id="124978" name="Rectangle 56">
            <a:extLst>
              <a:ext uri="{FF2B5EF4-FFF2-40B4-BE49-F238E27FC236}">
                <a16:creationId xmlns:a16="http://schemas.microsoft.com/office/drawing/2014/main" id="{6A1B005E-EF76-4738-B07D-4E226CB23D8E}"/>
              </a:ext>
            </a:extLst>
          </p:cNvPr>
          <p:cNvSpPr>
            <a:spLocks noChangeArrowheads="1"/>
          </p:cNvSpPr>
          <p:nvPr/>
        </p:nvSpPr>
        <p:spPr bwMode="auto">
          <a:xfrm>
            <a:off x="2278063" y="44211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 </a:t>
            </a:r>
            <a:endParaRPr lang="sk-SK" altLang="en-US" sz="1800">
              <a:latin typeface="Arial" panose="020B0604020202020204" pitchFamily="34" charset="0"/>
            </a:endParaRPr>
          </a:p>
        </p:txBody>
      </p:sp>
      <p:sp>
        <p:nvSpPr>
          <p:cNvPr id="124979" name="Rectangle 57">
            <a:extLst>
              <a:ext uri="{FF2B5EF4-FFF2-40B4-BE49-F238E27FC236}">
                <a16:creationId xmlns:a16="http://schemas.microsoft.com/office/drawing/2014/main" id="{9A2840ED-BE06-421A-A3F5-02ECEB97CA6F}"/>
              </a:ext>
            </a:extLst>
          </p:cNvPr>
          <p:cNvSpPr>
            <a:spLocks noChangeArrowheads="1"/>
          </p:cNvSpPr>
          <p:nvPr/>
        </p:nvSpPr>
        <p:spPr bwMode="auto">
          <a:xfrm>
            <a:off x="2009775" y="4625975"/>
            <a:ext cx="266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200</a:t>
            </a:r>
            <a:endParaRPr lang="sk-SK" altLang="en-US" sz="1800">
              <a:latin typeface="Arial" panose="020B0604020202020204" pitchFamily="34" charset="0"/>
            </a:endParaRPr>
          </a:p>
        </p:txBody>
      </p:sp>
      <p:sp>
        <p:nvSpPr>
          <p:cNvPr id="124980" name="Rectangle 58">
            <a:extLst>
              <a:ext uri="{FF2B5EF4-FFF2-40B4-BE49-F238E27FC236}">
                <a16:creationId xmlns:a16="http://schemas.microsoft.com/office/drawing/2014/main" id="{C76776A5-0D79-47AF-BC52-06D2FB3D7EA9}"/>
              </a:ext>
            </a:extLst>
          </p:cNvPr>
          <p:cNvSpPr>
            <a:spLocks noChangeArrowheads="1"/>
          </p:cNvSpPr>
          <p:nvPr/>
        </p:nvSpPr>
        <p:spPr bwMode="auto">
          <a:xfrm>
            <a:off x="2278063" y="462597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81" name="Line 59">
            <a:extLst>
              <a:ext uri="{FF2B5EF4-FFF2-40B4-BE49-F238E27FC236}">
                <a16:creationId xmlns:a16="http://schemas.microsoft.com/office/drawing/2014/main" id="{3D2612B4-3F78-4D91-AEDC-7A01F286F618}"/>
              </a:ext>
            </a:extLst>
          </p:cNvPr>
          <p:cNvSpPr>
            <a:spLocks noChangeShapeType="1"/>
          </p:cNvSpPr>
          <p:nvPr/>
        </p:nvSpPr>
        <p:spPr bwMode="auto">
          <a:xfrm>
            <a:off x="968375" y="4230688"/>
            <a:ext cx="1503363"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82" name="Line 60">
            <a:extLst>
              <a:ext uri="{FF2B5EF4-FFF2-40B4-BE49-F238E27FC236}">
                <a16:creationId xmlns:a16="http://schemas.microsoft.com/office/drawing/2014/main" id="{7BBBD32F-E69F-493B-9BAF-9BEAE7CDAA59}"/>
              </a:ext>
            </a:extLst>
          </p:cNvPr>
          <p:cNvSpPr>
            <a:spLocks noChangeShapeType="1"/>
          </p:cNvSpPr>
          <p:nvPr/>
        </p:nvSpPr>
        <p:spPr bwMode="auto">
          <a:xfrm>
            <a:off x="1851025" y="4230688"/>
            <a:ext cx="1588" cy="5524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83" name="Rectangle 62">
            <a:extLst>
              <a:ext uri="{FF2B5EF4-FFF2-40B4-BE49-F238E27FC236}">
                <a16:creationId xmlns:a16="http://schemas.microsoft.com/office/drawing/2014/main" id="{E73310E8-7E1C-4183-8945-CABA142880D6}"/>
              </a:ext>
            </a:extLst>
          </p:cNvPr>
          <p:cNvSpPr>
            <a:spLocks noChangeArrowheads="1"/>
          </p:cNvSpPr>
          <p:nvPr/>
        </p:nvSpPr>
        <p:spPr bwMode="auto">
          <a:xfrm>
            <a:off x="6080125" y="3503613"/>
            <a:ext cx="889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9</a:t>
            </a:r>
            <a:endParaRPr lang="sk-SK" altLang="en-US" sz="1800">
              <a:latin typeface="Arial" panose="020B0604020202020204" pitchFamily="34" charset="0"/>
            </a:endParaRPr>
          </a:p>
        </p:txBody>
      </p:sp>
      <p:sp>
        <p:nvSpPr>
          <p:cNvPr id="124984" name="Rectangle 66">
            <a:extLst>
              <a:ext uri="{FF2B5EF4-FFF2-40B4-BE49-F238E27FC236}">
                <a16:creationId xmlns:a16="http://schemas.microsoft.com/office/drawing/2014/main" id="{583FEE41-F55C-413C-A643-8CF4D3463662}"/>
              </a:ext>
            </a:extLst>
          </p:cNvPr>
          <p:cNvSpPr>
            <a:spLocks noChangeArrowheads="1"/>
          </p:cNvSpPr>
          <p:nvPr/>
        </p:nvSpPr>
        <p:spPr bwMode="auto">
          <a:xfrm>
            <a:off x="6392863" y="354806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85" name="Rectangle 70">
            <a:extLst>
              <a:ext uri="{FF2B5EF4-FFF2-40B4-BE49-F238E27FC236}">
                <a16:creationId xmlns:a16="http://schemas.microsoft.com/office/drawing/2014/main" id="{C4AD0B49-787F-47BA-B9E8-1F020185CD06}"/>
              </a:ext>
            </a:extLst>
          </p:cNvPr>
          <p:cNvSpPr>
            <a:spLocks noChangeArrowheads="1"/>
          </p:cNvSpPr>
          <p:nvPr/>
        </p:nvSpPr>
        <p:spPr bwMode="auto">
          <a:xfrm>
            <a:off x="3521075" y="2997200"/>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80</a:t>
            </a:r>
            <a:endParaRPr lang="sk-SK" altLang="en-US" sz="1800">
              <a:latin typeface="Arial" panose="020B0604020202020204" pitchFamily="34" charset="0"/>
            </a:endParaRPr>
          </a:p>
        </p:txBody>
      </p:sp>
      <p:sp>
        <p:nvSpPr>
          <p:cNvPr id="124986" name="Rectangle 73">
            <a:extLst>
              <a:ext uri="{FF2B5EF4-FFF2-40B4-BE49-F238E27FC236}">
                <a16:creationId xmlns:a16="http://schemas.microsoft.com/office/drawing/2014/main" id="{BA84624D-A113-4FE4-8042-7FA4079966AC}"/>
              </a:ext>
            </a:extLst>
          </p:cNvPr>
          <p:cNvSpPr>
            <a:spLocks noChangeArrowheads="1"/>
          </p:cNvSpPr>
          <p:nvPr/>
        </p:nvSpPr>
        <p:spPr bwMode="auto">
          <a:xfrm>
            <a:off x="2987675" y="2606675"/>
            <a:ext cx="16764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Výsledok hospodárenia</a:t>
            </a:r>
            <a:endParaRPr lang="sk-SK" altLang="en-US" sz="1800">
              <a:latin typeface="Arial" panose="020B0604020202020204" pitchFamily="34" charset="0"/>
            </a:endParaRPr>
          </a:p>
        </p:txBody>
      </p:sp>
      <p:sp>
        <p:nvSpPr>
          <p:cNvPr id="124987" name="Rectangle 74">
            <a:extLst>
              <a:ext uri="{FF2B5EF4-FFF2-40B4-BE49-F238E27FC236}">
                <a16:creationId xmlns:a16="http://schemas.microsoft.com/office/drawing/2014/main" id="{3F2E933A-EBD1-43AC-A3B5-0B79E81C8068}"/>
              </a:ext>
            </a:extLst>
          </p:cNvPr>
          <p:cNvSpPr>
            <a:spLocks noChangeArrowheads="1"/>
          </p:cNvSpPr>
          <p:nvPr/>
        </p:nvSpPr>
        <p:spPr bwMode="auto">
          <a:xfrm>
            <a:off x="4484688" y="260667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88" name="Line 75">
            <a:extLst>
              <a:ext uri="{FF2B5EF4-FFF2-40B4-BE49-F238E27FC236}">
                <a16:creationId xmlns:a16="http://schemas.microsoft.com/office/drawing/2014/main" id="{40393AE2-4398-4414-A66F-F69CE21899F9}"/>
              </a:ext>
            </a:extLst>
          </p:cNvPr>
          <p:cNvSpPr>
            <a:spLocks noChangeShapeType="1"/>
          </p:cNvSpPr>
          <p:nvPr/>
        </p:nvSpPr>
        <p:spPr bwMode="auto">
          <a:xfrm>
            <a:off x="3014663" y="2947988"/>
            <a:ext cx="1693862"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89" name="Line 76">
            <a:extLst>
              <a:ext uri="{FF2B5EF4-FFF2-40B4-BE49-F238E27FC236}">
                <a16:creationId xmlns:a16="http://schemas.microsoft.com/office/drawing/2014/main" id="{22FAAA40-F99F-4F98-AC4B-03CE87E11AF8}"/>
              </a:ext>
            </a:extLst>
          </p:cNvPr>
          <p:cNvSpPr>
            <a:spLocks noChangeShapeType="1"/>
          </p:cNvSpPr>
          <p:nvPr/>
        </p:nvSpPr>
        <p:spPr bwMode="auto">
          <a:xfrm>
            <a:off x="3862388" y="2947988"/>
            <a:ext cx="1587" cy="2825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24990" name="Rectangle 77">
            <a:extLst>
              <a:ext uri="{FF2B5EF4-FFF2-40B4-BE49-F238E27FC236}">
                <a16:creationId xmlns:a16="http://schemas.microsoft.com/office/drawing/2014/main" id="{1BE0EB41-A267-4E74-89DB-6438CA31A045}"/>
              </a:ext>
            </a:extLst>
          </p:cNvPr>
          <p:cNvSpPr>
            <a:spLocks noChangeArrowheads="1"/>
          </p:cNvSpPr>
          <p:nvPr/>
        </p:nvSpPr>
        <p:spPr bwMode="auto">
          <a:xfrm>
            <a:off x="1733550" y="3230563"/>
            <a:ext cx="989013"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91" name="Rectangle 78">
            <a:extLst>
              <a:ext uri="{FF2B5EF4-FFF2-40B4-BE49-F238E27FC236}">
                <a16:creationId xmlns:a16="http://schemas.microsoft.com/office/drawing/2014/main" id="{2B2B40AB-3421-4B74-84BA-453F2BFCD23F}"/>
              </a:ext>
            </a:extLst>
          </p:cNvPr>
          <p:cNvSpPr>
            <a:spLocks noChangeArrowheads="1"/>
          </p:cNvSpPr>
          <p:nvPr/>
        </p:nvSpPr>
        <p:spPr bwMode="auto">
          <a:xfrm>
            <a:off x="2136775" y="3305175"/>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20</a:t>
            </a:r>
            <a:endParaRPr lang="sk-SK" altLang="en-US" sz="1800">
              <a:latin typeface="Arial" panose="020B0604020202020204" pitchFamily="34" charset="0"/>
            </a:endParaRPr>
          </a:p>
        </p:txBody>
      </p:sp>
      <p:sp>
        <p:nvSpPr>
          <p:cNvPr id="124992" name="Rectangle 79">
            <a:extLst>
              <a:ext uri="{FF2B5EF4-FFF2-40B4-BE49-F238E27FC236}">
                <a16:creationId xmlns:a16="http://schemas.microsoft.com/office/drawing/2014/main" id="{97F1ABC5-BA7C-4B56-9524-1791DEFD4972}"/>
              </a:ext>
            </a:extLst>
          </p:cNvPr>
          <p:cNvSpPr>
            <a:spLocks noChangeArrowheads="1"/>
          </p:cNvSpPr>
          <p:nvPr/>
        </p:nvSpPr>
        <p:spPr bwMode="auto">
          <a:xfrm>
            <a:off x="2316163" y="330517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93" name="Rectangle 81">
            <a:extLst>
              <a:ext uri="{FF2B5EF4-FFF2-40B4-BE49-F238E27FC236}">
                <a16:creationId xmlns:a16="http://schemas.microsoft.com/office/drawing/2014/main" id="{5556B6E9-BC14-44BE-9993-003306B1357E}"/>
              </a:ext>
            </a:extLst>
          </p:cNvPr>
          <p:cNvSpPr>
            <a:spLocks noChangeArrowheads="1"/>
          </p:cNvSpPr>
          <p:nvPr/>
        </p:nvSpPr>
        <p:spPr bwMode="auto">
          <a:xfrm>
            <a:off x="5364163" y="3141663"/>
            <a:ext cx="177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20</a:t>
            </a:r>
            <a:endParaRPr lang="sk-SK" altLang="en-US" sz="1800">
              <a:latin typeface="Arial" panose="020B0604020202020204" pitchFamily="34" charset="0"/>
            </a:endParaRPr>
          </a:p>
        </p:txBody>
      </p:sp>
      <p:sp>
        <p:nvSpPr>
          <p:cNvPr id="124994" name="Rectangle 82">
            <a:extLst>
              <a:ext uri="{FF2B5EF4-FFF2-40B4-BE49-F238E27FC236}">
                <a16:creationId xmlns:a16="http://schemas.microsoft.com/office/drawing/2014/main" id="{D44F2138-6549-48B1-BB5B-8275249B6CF9}"/>
              </a:ext>
            </a:extLst>
          </p:cNvPr>
          <p:cNvSpPr>
            <a:spLocks noChangeArrowheads="1"/>
          </p:cNvSpPr>
          <p:nvPr/>
        </p:nvSpPr>
        <p:spPr bwMode="auto">
          <a:xfrm>
            <a:off x="5464175" y="401796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4995" name="Rectangle 85">
            <a:extLst>
              <a:ext uri="{FF2B5EF4-FFF2-40B4-BE49-F238E27FC236}">
                <a16:creationId xmlns:a16="http://schemas.microsoft.com/office/drawing/2014/main" id="{D5D60B78-CB5A-4BBD-BC58-3628BBA2BFFE}"/>
              </a:ext>
            </a:extLst>
          </p:cNvPr>
          <p:cNvSpPr>
            <a:spLocks noChangeArrowheads="1"/>
          </p:cNvSpPr>
          <p:nvPr/>
        </p:nvSpPr>
        <p:spPr bwMode="auto">
          <a:xfrm flipH="1">
            <a:off x="5829300" y="4732338"/>
            <a:ext cx="1920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3</a:t>
            </a:r>
            <a:endParaRPr lang="sk-SK" altLang="en-US" sz="1800">
              <a:latin typeface="Arial" panose="020B0604020202020204" pitchFamily="34" charset="0"/>
            </a:endParaRPr>
          </a:p>
        </p:txBody>
      </p:sp>
      <p:sp>
        <p:nvSpPr>
          <p:cNvPr id="124996" name="Rectangle 86">
            <a:extLst>
              <a:ext uri="{FF2B5EF4-FFF2-40B4-BE49-F238E27FC236}">
                <a16:creationId xmlns:a16="http://schemas.microsoft.com/office/drawing/2014/main" id="{5B93B5ED-EB31-4B78-9A13-2038120199C6}"/>
              </a:ext>
            </a:extLst>
          </p:cNvPr>
          <p:cNvSpPr>
            <a:spLocks noChangeArrowheads="1"/>
          </p:cNvSpPr>
          <p:nvPr/>
        </p:nvSpPr>
        <p:spPr bwMode="auto">
          <a:xfrm>
            <a:off x="2273300" y="5157788"/>
            <a:ext cx="3905250" cy="1065212"/>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4997" name="Rectangle 87">
            <a:extLst>
              <a:ext uri="{FF2B5EF4-FFF2-40B4-BE49-F238E27FC236}">
                <a16:creationId xmlns:a16="http://schemas.microsoft.com/office/drawing/2014/main" id="{009E70B9-7970-4BA5-9CCB-775326B6653F}"/>
              </a:ext>
            </a:extLst>
          </p:cNvPr>
          <p:cNvSpPr>
            <a:spLocks noChangeArrowheads="1"/>
          </p:cNvSpPr>
          <p:nvPr/>
        </p:nvSpPr>
        <p:spPr bwMode="auto">
          <a:xfrm>
            <a:off x="2422525" y="5157788"/>
            <a:ext cx="28114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Začiatočný stav je znázornený kurzívou</a:t>
            </a:r>
            <a:endParaRPr lang="sk-SK" altLang="en-US" sz="1800">
              <a:latin typeface="Arial" panose="020B0604020202020204" pitchFamily="34" charset="0"/>
            </a:endParaRPr>
          </a:p>
        </p:txBody>
      </p:sp>
      <p:sp>
        <p:nvSpPr>
          <p:cNvPr id="124998" name="Rectangle 88">
            <a:extLst>
              <a:ext uri="{FF2B5EF4-FFF2-40B4-BE49-F238E27FC236}">
                <a16:creationId xmlns:a16="http://schemas.microsoft.com/office/drawing/2014/main" id="{6B4F5718-DC31-4AD8-B41E-ADE2335C1CA3}"/>
              </a:ext>
            </a:extLst>
          </p:cNvPr>
          <p:cNvSpPr>
            <a:spLocks noChangeArrowheads="1"/>
          </p:cNvSpPr>
          <p:nvPr/>
        </p:nvSpPr>
        <p:spPr bwMode="auto">
          <a:xfrm>
            <a:off x="5132388" y="53213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 </a:t>
            </a:r>
            <a:endParaRPr lang="sk-SK" altLang="en-US" sz="1800">
              <a:latin typeface="Arial" panose="020B0604020202020204" pitchFamily="34" charset="0"/>
            </a:endParaRPr>
          </a:p>
        </p:txBody>
      </p:sp>
      <p:sp>
        <p:nvSpPr>
          <p:cNvPr id="124999" name="Rectangle 90">
            <a:extLst>
              <a:ext uri="{FF2B5EF4-FFF2-40B4-BE49-F238E27FC236}">
                <a16:creationId xmlns:a16="http://schemas.microsoft.com/office/drawing/2014/main" id="{703DF9A8-6B17-4B6F-BD66-B971EF4E1FE7}"/>
              </a:ext>
            </a:extLst>
          </p:cNvPr>
          <p:cNvSpPr>
            <a:spLocks noChangeArrowheads="1"/>
          </p:cNvSpPr>
          <p:nvPr/>
        </p:nvSpPr>
        <p:spPr bwMode="auto">
          <a:xfrm>
            <a:off x="2579688" y="5373688"/>
            <a:ext cx="34194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1  Začiatočný stav zásob – prevod do nákladov</a:t>
            </a:r>
            <a:endParaRPr lang="sk-SK" altLang="en-US" sz="1800">
              <a:latin typeface="Arial" panose="020B0604020202020204" pitchFamily="34" charset="0"/>
            </a:endParaRPr>
          </a:p>
        </p:txBody>
      </p:sp>
      <p:sp>
        <p:nvSpPr>
          <p:cNvPr id="125000" name="Rectangle 91">
            <a:extLst>
              <a:ext uri="{FF2B5EF4-FFF2-40B4-BE49-F238E27FC236}">
                <a16:creationId xmlns:a16="http://schemas.microsoft.com/office/drawing/2014/main" id="{EFA4B223-ECE1-476D-B09A-148232A87A88}"/>
              </a:ext>
            </a:extLst>
          </p:cNvPr>
          <p:cNvSpPr>
            <a:spLocks noChangeArrowheads="1"/>
          </p:cNvSpPr>
          <p:nvPr/>
        </p:nvSpPr>
        <p:spPr bwMode="auto">
          <a:xfrm>
            <a:off x="5649913" y="55245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5001" name="Rectangle 93">
            <a:extLst>
              <a:ext uri="{FF2B5EF4-FFF2-40B4-BE49-F238E27FC236}">
                <a16:creationId xmlns:a16="http://schemas.microsoft.com/office/drawing/2014/main" id="{451FB5E5-51FB-44FC-B8AC-8E3D0E483BB2}"/>
              </a:ext>
            </a:extLst>
          </p:cNvPr>
          <p:cNvSpPr>
            <a:spLocks noChangeArrowheads="1"/>
          </p:cNvSpPr>
          <p:nvPr/>
        </p:nvSpPr>
        <p:spPr bwMode="auto">
          <a:xfrm>
            <a:off x="2579688" y="5592763"/>
            <a:ext cx="14271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2  Nákup materiálu</a:t>
            </a:r>
            <a:endParaRPr lang="sk-SK" altLang="en-US" sz="1800">
              <a:latin typeface="Arial" panose="020B0604020202020204" pitchFamily="34" charset="0"/>
            </a:endParaRPr>
          </a:p>
        </p:txBody>
      </p:sp>
      <p:sp>
        <p:nvSpPr>
          <p:cNvPr id="125002" name="Rectangle 94">
            <a:extLst>
              <a:ext uri="{FF2B5EF4-FFF2-40B4-BE49-F238E27FC236}">
                <a16:creationId xmlns:a16="http://schemas.microsoft.com/office/drawing/2014/main" id="{AAE0D6C8-311E-4A08-91C1-2B0563BCB6C1}"/>
              </a:ext>
            </a:extLst>
          </p:cNvPr>
          <p:cNvSpPr>
            <a:spLocks noChangeArrowheads="1"/>
          </p:cNvSpPr>
          <p:nvPr/>
        </p:nvSpPr>
        <p:spPr bwMode="auto">
          <a:xfrm>
            <a:off x="3262313" y="57261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25003" name="Rectangle 96">
            <a:extLst>
              <a:ext uri="{FF2B5EF4-FFF2-40B4-BE49-F238E27FC236}">
                <a16:creationId xmlns:a16="http://schemas.microsoft.com/office/drawing/2014/main" id="{C5F193AE-2DD0-48CF-BF44-309372FFD40F}"/>
              </a:ext>
            </a:extLst>
          </p:cNvPr>
          <p:cNvSpPr>
            <a:spLocks noChangeArrowheads="1"/>
          </p:cNvSpPr>
          <p:nvPr/>
        </p:nvSpPr>
        <p:spPr bwMode="auto">
          <a:xfrm>
            <a:off x="2579688" y="5805488"/>
            <a:ext cx="33289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3  Konečný stav nespotrebovaného materiálu </a:t>
            </a:r>
          </a:p>
          <a:p>
            <a:pPr eaLnBrk="1" hangingPunct="1">
              <a:spcBef>
                <a:spcPct val="0"/>
              </a:spcBef>
              <a:buFontTx/>
              <a:buNone/>
            </a:pPr>
            <a:r>
              <a:rPr lang="sk-SK" altLang="en-US" sz="1400">
                <a:solidFill>
                  <a:srgbClr val="000000"/>
                </a:solidFill>
              </a:rPr>
              <a:t> zistený inventúrou</a:t>
            </a:r>
            <a:endParaRPr lang="sk-SK" altLang="en-US" sz="1800">
              <a:latin typeface="Arial" panose="020B0604020202020204" pitchFamily="34" charset="0"/>
            </a:endParaRPr>
          </a:p>
        </p:txBody>
      </p:sp>
      <p:sp>
        <p:nvSpPr>
          <p:cNvPr id="125004" name="Rectangle 97">
            <a:extLst>
              <a:ext uri="{FF2B5EF4-FFF2-40B4-BE49-F238E27FC236}">
                <a16:creationId xmlns:a16="http://schemas.microsoft.com/office/drawing/2014/main" id="{4D814E12-7B06-457A-8282-13EB594E7375}"/>
              </a:ext>
            </a:extLst>
          </p:cNvPr>
          <p:cNvSpPr>
            <a:spLocks noChangeArrowheads="1"/>
          </p:cNvSpPr>
          <p:nvPr/>
        </p:nvSpPr>
        <p:spPr bwMode="auto">
          <a:xfrm>
            <a:off x="5424488" y="59309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i="1">
                <a:solidFill>
                  <a:srgbClr val="000000"/>
                </a:solidFill>
              </a:rPr>
              <a:t> </a:t>
            </a:r>
            <a:endParaRPr lang="sk-SK" altLang="en-US" sz="1800">
              <a:latin typeface="Arial" panose="020B0604020202020204" pitchFamily="34" charset="0"/>
            </a:endParaRPr>
          </a:p>
        </p:txBody>
      </p:sp>
      <p:grpSp>
        <p:nvGrpSpPr>
          <p:cNvPr id="125005" name="Group 100">
            <a:extLst>
              <a:ext uri="{FF2B5EF4-FFF2-40B4-BE49-F238E27FC236}">
                <a16:creationId xmlns:a16="http://schemas.microsoft.com/office/drawing/2014/main" id="{64AF94D6-17FF-40C8-B0D3-5E128EE8E6DF}"/>
              </a:ext>
            </a:extLst>
          </p:cNvPr>
          <p:cNvGrpSpPr>
            <a:grpSpLocks/>
          </p:cNvGrpSpPr>
          <p:nvPr/>
        </p:nvGrpSpPr>
        <p:grpSpPr bwMode="auto">
          <a:xfrm>
            <a:off x="2790825" y="3141663"/>
            <a:ext cx="2473325" cy="190500"/>
            <a:chOff x="1758" y="2531"/>
            <a:chExt cx="1558" cy="120"/>
          </a:xfrm>
        </p:grpSpPr>
        <p:sp>
          <p:nvSpPr>
            <p:cNvPr id="125025" name="Rectangle 98">
              <a:extLst>
                <a:ext uri="{FF2B5EF4-FFF2-40B4-BE49-F238E27FC236}">
                  <a16:creationId xmlns:a16="http://schemas.microsoft.com/office/drawing/2014/main" id="{5888B828-1633-4853-AB95-0ADE7577F6D4}"/>
                </a:ext>
              </a:extLst>
            </p:cNvPr>
            <p:cNvSpPr>
              <a:spLocks noChangeArrowheads="1"/>
            </p:cNvSpPr>
            <p:nvPr/>
          </p:nvSpPr>
          <p:spPr bwMode="auto">
            <a:xfrm>
              <a:off x="1758" y="2582"/>
              <a:ext cx="1439"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5026" name="Freeform 99">
              <a:extLst>
                <a:ext uri="{FF2B5EF4-FFF2-40B4-BE49-F238E27FC236}">
                  <a16:creationId xmlns:a16="http://schemas.microsoft.com/office/drawing/2014/main" id="{074F98B0-7BD6-4C9E-B6F2-3055E8B5DA5B}"/>
                </a:ext>
              </a:extLst>
            </p:cNvPr>
            <p:cNvSpPr>
              <a:spLocks/>
            </p:cNvSpPr>
            <p:nvPr/>
          </p:nvSpPr>
          <p:spPr bwMode="auto">
            <a:xfrm>
              <a:off x="3194" y="2531"/>
              <a:ext cx="122" cy="120"/>
            </a:xfrm>
            <a:custGeom>
              <a:avLst/>
              <a:gdLst>
                <a:gd name="T0" fmla="*/ 0 w 122"/>
                <a:gd name="T1" fmla="*/ 120 h 120"/>
                <a:gd name="T2" fmla="*/ 122 w 122"/>
                <a:gd name="T3" fmla="*/ 60 h 120"/>
                <a:gd name="T4" fmla="*/ 0 w 122"/>
                <a:gd name="T5" fmla="*/ 0 h 120"/>
                <a:gd name="T6" fmla="*/ 0 w 122"/>
                <a:gd name="T7" fmla="*/ 12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 h="120">
                  <a:moveTo>
                    <a:pt x="0" y="120"/>
                  </a:moveTo>
                  <a:lnTo>
                    <a:pt x="122" y="60"/>
                  </a:lnTo>
                  <a:lnTo>
                    <a:pt x="0" y="0"/>
                  </a:lnTo>
                  <a:lnTo>
                    <a:pt x="0"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25006" name="Group 103">
            <a:extLst>
              <a:ext uri="{FF2B5EF4-FFF2-40B4-BE49-F238E27FC236}">
                <a16:creationId xmlns:a16="http://schemas.microsoft.com/office/drawing/2014/main" id="{C568D887-5F4A-4173-AD81-CAE888A00519}"/>
              </a:ext>
            </a:extLst>
          </p:cNvPr>
          <p:cNvGrpSpPr>
            <a:grpSpLocks/>
          </p:cNvGrpSpPr>
          <p:nvPr/>
        </p:nvGrpSpPr>
        <p:grpSpPr bwMode="auto">
          <a:xfrm>
            <a:off x="2441575" y="4724400"/>
            <a:ext cx="1938338" cy="190500"/>
            <a:chOff x="1538" y="2976"/>
            <a:chExt cx="1221" cy="120"/>
          </a:xfrm>
        </p:grpSpPr>
        <p:sp>
          <p:nvSpPr>
            <p:cNvPr id="125023" name="Rectangle 101">
              <a:extLst>
                <a:ext uri="{FF2B5EF4-FFF2-40B4-BE49-F238E27FC236}">
                  <a16:creationId xmlns:a16="http://schemas.microsoft.com/office/drawing/2014/main" id="{86BAD63A-B9D0-4301-87CC-6B614E45388B}"/>
                </a:ext>
              </a:extLst>
            </p:cNvPr>
            <p:cNvSpPr>
              <a:spLocks noChangeArrowheads="1"/>
            </p:cNvSpPr>
            <p:nvPr/>
          </p:nvSpPr>
          <p:spPr bwMode="auto">
            <a:xfrm>
              <a:off x="1653" y="3026"/>
              <a:ext cx="1106"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5024" name="Freeform 102">
              <a:extLst>
                <a:ext uri="{FF2B5EF4-FFF2-40B4-BE49-F238E27FC236}">
                  <a16:creationId xmlns:a16="http://schemas.microsoft.com/office/drawing/2014/main" id="{9D202C93-D40C-48DE-9A4B-7FDCFD3C0AC9}"/>
                </a:ext>
              </a:extLst>
            </p:cNvPr>
            <p:cNvSpPr>
              <a:spLocks/>
            </p:cNvSpPr>
            <p:nvPr/>
          </p:nvSpPr>
          <p:spPr bwMode="auto">
            <a:xfrm>
              <a:off x="1538" y="2976"/>
              <a:ext cx="120" cy="120"/>
            </a:xfrm>
            <a:custGeom>
              <a:avLst/>
              <a:gdLst>
                <a:gd name="T0" fmla="*/ 120 w 120"/>
                <a:gd name="T1" fmla="*/ 0 h 120"/>
                <a:gd name="T2" fmla="*/ 0 w 120"/>
                <a:gd name="T3" fmla="*/ 59 h 120"/>
                <a:gd name="T4" fmla="*/ 120 w 120"/>
                <a:gd name="T5" fmla="*/ 120 h 120"/>
                <a:gd name="T6" fmla="*/ 120 w 120"/>
                <a:gd name="T7" fmla="*/ 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120">
                  <a:moveTo>
                    <a:pt x="120" y="0"/>
                  </a:moveTo>
                  <a:lnTo>
                    <a:pt x="0" y="59"/>
                  </a:lnTo>
                  <a:lnTo>
                    <a:pt x="120" y="120"/>
                  </a:lnTo>
                  <a:lnTo>
                    <a:pt x="1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25007" name="Rectangle 104">
            <a:extLst>
              <a:ext uri="{FF2B5EF4-FFF2-40B4-BE49-F238E27FC236}">
                <a16:creationId xmlns:a16="http://schemas.microsoft.com/office/drawing/2014/main" id="{AAB3A69D-78F9-4176-B46B-528D0CA99A31}"/>
              </a:ext>
            </a:extLst>
          </p:cNvPr>
          <p:cNvSpPr>
            <a:spLocks noChangeArrowheads="1"/>
          </p:cNvSpPr>
          <p:nvPr/>
        </p:nvSpPr>
        <p:spPr bwMode="auto">
          <a:xfrm>
            <a:off x="4356100" y="3500438"/>
            <a:ext cx="28575" cy="1317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125008" name="Group 107">
            <a:extLst>
              <a:ext uri="{FF2B5EF4-FFF2-40B4-BE49-F238E27FC236}">
                <a16:creationId xmlns:a16="http://schemas.microsoft.com/office/drawing/2014/main" id="{C171FE75-9249-4E75-A85D-29D022AB587C}"/>
              </a:ext>
            </a:extLst>
          </p:cNvPr>
          <p:cNvGrpSpPr>
            <a:grpSpLocks/>
          </p:cNvGrpSpPr>
          <p:nvPr/>
        </p:nvGrpSpPr>
        <p:grpSpPr bwMode="auto">
          <a:xfrm>
            <a:off x="4379913" y="3357563"/>
            <a:ext cx="704850" cy="190500"/>
            <a:chOff x="2759" y="1976"/>
            <a:chExt cx="444" cy="120"/>
          </a:xfrm>
        </p:grpSpPr>
        <p:sp>
          <p:nvSpPr>
            <p:cNvPr id="125021" name="Rectangle 105">
              <a:extLst>
                <a:ext uri="{FF2B5EF4-FFF2-40B4-BE49-F238E27FC236}">
                  <a16:creationId xmlns:a16="http://schemas.microsoft.com/office/drawing/2014/main" id="{A6970FBC-C960-4CB5-8429-C55BF8FA991B}"/>
                </a:ext>
              </a:extLst>
            </p:cNvPr>
            <p:cNvSpPr>
              <a:spLocks noChangeArrowheads="1"/>
            </p:cNvSpPr>
            <p:nvPr/>
          </p:nvSpPr>
          <p:spPr bwMode="auto">
            <a:xfrm>
              <a:off x="2759" y="2026"/>
              <a:ext cx="327"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5022" name="Freeform 106">
              <a:extLst>
                <a:ext uri="{FF2B5EF4-FFF2-40B4-BE49-F238E27FC236}">
                  <a16:creationId xmlns:a16="http://schemas.microsoft.com/office/drawing/2014/main" id="{AE4197FE-4A02-4C43-8E16-34FF0AF4BAE2}"/>
                </a:ext>
              </a:extLst>
            </p:cNvPr>
            <p:cNvSpPr>
              <a:spLocks/>
            </p:cNvSpPr>
            <p:nvPr/>
          </p:nvSpPr>
          <p:spPr bwMode="auto">
            <a:xfrm>
              <a:off x="3083" y="1976"/>
              <a:ext cx="120" cy="120"/>
            </a:xfrm>
            <a:custGeom>
              <a:avLst/>
              <a:gdLst>
                <a:gd name="T0" fmla="*/ 0 w 120"/>
                <a:gd name="T1" fmla="*/ 120 h 120"/>
                <a:gd name="T2" fmla="*/ 120 w 120"/>
                <a:gd name="T3" fmla="*/ 61 h 120"/>
                <a:gd name="T4" fmla="*/ 0 w 120"/>
                <a:gd name="T5" fmla="*/ 0 h 120"/>
                <a:gd name="T6" fmla="*/ 0 w 120"/>
                <a:gd name="T7" fmla="*/ 12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120">
                  <a:moveTo>
                    <a:pt x="0" y="120"/>
                  </a:moveTo>
                  <a:lnTo>
                    <a:pt x="120" y="61"/>
                  </a:lnTo>
                  <a:lnTo>
                    <a:pt x="0" y="0"/>
                  </a:lnTo>
                  <a:lnTo>
                    <a:pt x="0"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25009" name="Group 110">
            <a:extLst>
              <a:ext uri="{FF2B5EF4-FFF2-40B4-BE49-F238E27FC236}">
                <a16:creationId xmlns:a16="http://schemas.microsoft.com/office/drawing/2014/main" id="{8AB0438D-F128-432D-94A5-BEF657F21EF0}"/>
              </a:ext>
            </a:extLst>
          </p:cNvPr>
          <p:cNvGrpSpPr>
            <a:grpSpLocks/>
          </p:cNvGrpSpPr>
          <p:nvPr/>
        </p:nvGrpSpPr>
        <p:grpSpPr bwMode="auto">
          <a:xfrm>
            <a:off x="6059488" y="3716338"/>
            <a:ext cx="190500" cy="1296987"/>
            <a:chOff x="3817" y="2813"/>
            <a:chExt cx="120" cy="378"/>
          </a:xfrm>
        </p:grpSpPr>
        <p:sp>
          <p:nvSpPr>
            <p:cNvPr id="125019" name="Freeform 108">
              <a:extLst>
                <a:ext uri="{FF2B5EF4-FFF2-40B4-BE49-F238E27FC236}">
                  <a16:creationId xmlns:a16="http://schemas.microsoft.com/office/drawing/2014/main" id="{A2A4804C-722F-41C3-B494-4CFE570E0DE6}"/>
                </a:ext>
              </a:extLst>
            </p:cNvPr>
            <p:cNvSpPr>
              <a:spLocks/>
            </p:cNvSpPr>
            <p:nvPr/>
          </p:nvSpPr>
          <p:spPr bwMode="auto">
            <a:xfrm>
              <a:off x="3867" y="2930"/>
              <a:ext cx="33" cy="261"/>
            </a:xfrm>
            <a:custGeom>
              <a:avLst/>
              <a:gdLst>
                <a:gd name="T0" fmla="*/ 15 w 33"/>
                <a:gd name="T1" fmla="*/ 261 h 261"/>
                <a:gd name="T2" fmla="*/ 33 w 33"/>
                <a:gd name="T3" fmla="*/ 259 h 261"/>
                <a:gd name="T4" fmla="*/ 18 w 33"/>
                <a:gd name="T5" fmla="*/ 0 h 261"/>
                <a:gd name="T6" fmla="*/ 0 w 33"/>
                <a:gd name="T7" fmla="*/ 1 h 261"/>
                <a:gd name="T8" fmla="*/ 15 w 33"/>
                <a:gd name="T9" fmla="*/ 261 h 2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261">
                  <a:moveTo>
                    <a:pt x="15" y="261"/>
                  </a:moveTo>
                  <a:lnTo>
                    <a:pt x="33" y="259"/>
                  </a:lnTo>
                  <a:lnTo>
                    <a:pt x="18" y="0"/>
                  </a:lnTo>
                  <a:lnTo>
                    <a:pt x="0" y="1"/>
                  </a:lnTo>
                  <a:lnTo>
                    <a:pt x="15"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25020" name="Freeform 109">
              <a:extLst>
                <a:ext uri="{FF2B5EF4-FFF2-40B4-BE49-F238E27FC236}">
                  <a16:creationId xmlns:a16="http://schemas.microsoft.com/office/drawing/2014/main" id="{9B8CFF5E-48CC-4B50-82E3-456A02CD693C}"/>
                </a:ext>
              </a:extLst>
            </p:cNvPr>
            <p:cNvSpPr>
              <a:spLocks/>
            </p:cNvSpPr>
            <p:nvPr/>
          </p:nvSpPr>
          <p:spPr bwMode="auto">
            <a:xfrm>
              <a:off x="3817" y="2813"/>
              <a:ext cx="120" cy="124"/>
            </a:xfrm>
            <a:custGeom>
              <a:avLst/>
              <a:gdLst>
                <a:gd name="T0" fmla="*/ 120 w 120"/>
                <a:gd name="T1" fmla="*/ 118 h 124"/>
                <a:gd name="T2" fmla="*/ 53 w 120"/>
                <a:gd name="T3" fmla="*/ 0 h 124"/>
                <a:gd name="T4" fmla="*/ 0 w 120"/>
                <a:gd name="T5" fmla="*/ 124 h 124"/>
                <a:gd name="T6" fmla="*/ 120 w 120"/>
                <a:gd name="T7" fmla="*/ 118 h 1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124">
                  <a:moveTo>
                    <a:pt x="120" y="118"/>
                  </a:moveTo>
                  <a:lnTo>
                    <a:pt x="53" y="0"/>
                  </a:lnTo>
                  <a:lnTo>
                    <a:pt x="0" y="124"/>
                  </a:lnTo>
                  <a:lnTo>
                    <a:pt x="120" y="1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25010" name="Rectangle 111">
            <a:extLst>
              <a:ext uri="{FF2B5EF4-FFF2-40B4-BE49-F238E27FC236}">
                <a16:creationId xmlns:a16="http://schemas.microsoft.com/office/drawing/2014/main" id="{8AFA7CE6-E8C5-48E5-B201-B8F799730CCC}"/>
              </a:ext>
            </a:extLst>
          </p:cNvPr>
          <p:cNvSpPr>
            <a:spLocks noChangeArrowheads="1"/>
          </p:cNvSpPr>
          <p:nvPr/>
        </p:nvSpPr>
        <p:spPr bwMode="auto">
          <a:xfrm>
            <a:off x="323850" y="5013325"/>
            <a:ext cx="5822950"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5011" name="Rectangle 112">
            <a:extLst>
              <a:ext uri="{FF2B5EF4-FFF2-40B4-BE49-F238E27FC236}">
                <a16:creationId xmlns:a16="http://schemas.microsoft.com/office/drawing/2014/main" id="{BC2F5E3A-CB3F-4C72-8E04-8C5428AB8C3D}"/>
              </a:ext>
            </a:extLst>
          </p:cNvPr>
          <p:cNvSpPr>
            <a:spLocks noChangeArrowheads="1"/>
          </p:cNvSpPr>
          <p:nvPr/>
        </p:nvSpPr>
        <p:spPr bwMode="auto">
          <a:xfrm flipH="1">
            <a:off x="295275" y="3595688"/>
            <a:ext cx="28575" cy="14176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125012" name="Group 115">
            <a:extLst>
              <a:ext uri="{FF2B5EF4-FFF2-40B4-BE49-F238E27FC236}">
                <a16:creationId xmlns:a16="http://schemas.microsoft.com/office/drawing/2014/main" id="{BD9889AB-BAC6-45A5-8E1B-82177F40CFFD}"/>
              </a:ext>
            </a:extLst>
          </p:cNvPr>
          <p:cNvGrpSpPr>
            <a:grpSpLocks/>
          </p:cNvGrpSpPr>
          <p:nvPr/>
        </p:nvGrpSpPr>
        <p:grpSpPr bwMode="auto">
          <a:xfrm>
            <a:off x="320675" y="3525838"/>
            <a:ext cx="1062038" cy="190500"/>
            <a:chOff x="202" y="2087"/>
            <a:chExt cx="669" cy="120"/>
          </a:xfrm>
        </p:grpSpPr>
        <p:sp>
          <p:nvSpPr>
            <p:cNvPr id="125017" name="Rectangle 113">
              <a:extLst>
                <a:ext uri="{FF2B5EF4-FFF2-40B4-BE49-F238E27FC236}">
                  <a16:creationId xmlns:a16="http://schemas.microsoft.com/office/drawing/2014/main" id="{A8AF2A39-02BC-4130-8D40-B8B7F2B47D7E}"/>
                </a:ext>
              </a:extLst>
            </p:cNvPr>
            <p:cNvSpPr>
              <a:spLocks noChangeArrowheads="1"/>
            </p:cNvSpPr>
            <p:nvPr/>
          </p:nvSpPr>
          <p:spPr bwMode="auto">
            <a:xfrm>
              <a:off x="202" y="2137"/>
              <a:ext cx="550"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5018" name="Freeform 114">
              <a:extLst>
                <a:ext uri="{FF2B5EF4-FFF2-40B4-BE49-F238E27FC236}">
                  <a16:creationId xmlns:a16="http://schemas.microsoft.com/office/drawing/2014/main" id="{C26CAE01-0806-4B2A-90BB-09A5BB2C1DF5}"/>
                </a:ext>
              </a:extLst>
            </p:cNvPr>
            <p:cNvSpPr>
              <a:spLocks/>
            </p:cNvSpPr>
            <p:nvPr/>
          </p:nvSpPr>
          <p:spPr bwMode="auto">
            <a:xfrm>
              <a:off x="749" y="2087"/>
              <a:ext cx="122" cy="120"/>
            </a:xfrm>
            <a:custGeom>
              <a:avLst/>
              <a:gdLst>
                <a:gd name="T0" fmla="*/ 0 w 122"/>
                <a:gd name="T1" fmla="*/ 120 h 120"/>
                <a:gd name="T2" fmla="*/ 122 w 122"/>
                <a:gd name="T3" fmla="*/ 59 h 120"/>
                <a:gd name="T4" fmla="*/ 0 w 122"/>
                <a:gd name="T5" fmla="*/ 0 h 120"/>
                <a:gd name="T6" fmla="*/ 0 w 122"/>
                <a:gd name="T7" fmla="*/ 12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 h="120">
                  <a:moveTo>
                    <a:pt x="0" y="120"/>
                  </a:moveTo>
                  <a:lnTo>
                    <a:pt x="122" y="59"/>
                  </a:lnTo>
                  <a:lnTo>
                    <a:pt x="0" y="0"/>
                  </a:lnTo>
                  <a:lnTo>
                    <a:pt x="0" y="1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25013" name="Rectangle 116">
            <a:extLst>
              <a:ext uri="{FF2B5EF4-FFF2-40B4-BE49-F238E27FC236}">
                <a16:creationId xmlns:a16="http://schemas.microsoft.com/office/drawing/2014/main" id="{FDD3EAF6-A4BD-40DF-87FE-573B2EABCDE3}"/>
              </a:ext>
            </a:extLst>
          </p:cNvPr>
          <p:cNvSpPr>
            <a:spLocks noChangeArrowheads="1"/>
          </p:cNvSpPr>
          <p:nvPr/>
        </p:nvSpPr>
        <p:spPr bwMode="auto">
          <a:xfrm flipH="1" flipV="1">
            <a:off x="2771775" y="3213100"/>
            <a:ext cx="28575" cy="1936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grpSp>
        <p:nvGrpSpPr>
          <p:cNvPr id="125014" name="Group 119">
            <a:extLst>
              <a:ext uri="{FF2B5EF4-FFF2-40B4-BE49-F238E27FC236}">
                <a16:creationId xmlns:a16="http://schemas.microsoft.com/office/drawing/2014/main" id="{0DFCA2E9-484B-4D55-92D0-B993F0CC5FFF}"/>
              </a:ext>
            </a:extLst>
          </p:cNvPr>
          <p:cNvGrpSpPr>
            <a:grpSpLocks/>
          </p:cNvGrpSpPr>
          <p:nvPr/>
        </p:nvGrpSpPr>
        <p:grpSpPr bwMode="auto">
          <a:xfrm>
            <a:off x="2441575" y="3313113"/>
            <a:ext cx="349250" cy="190500"/>
            <a:chOff x="1538" y="2087"/>
            <a:chExt cx="220" cy="120"/>
          </a:xfrm>
        </p:grpSpPr>
        <p:sp>
          <p:nvSpPr>
            <p:cNvPr id="125015" name="Rectangle 117">
              <a:extLst>
                <a:ext uri="{FF2B5EF4-FFF2-40B4-BE49-F238E27FC236}">
                  <a16:creationId xmlns:a16="http://schemas.microsoft.com/office/drawing/2014/main" id="{113A181D-BD25-40BB-93C6-F90CEF12A704}"/>
                </a:ext>
              </a:extLst>
            </p:cNvPr>
            <p:cNvSpPr>
              <a:spLocks noChangeArrowheads="1"/>
            </p:cNvSpPr>
            <p:nvPr/>
          </p:nvSpPr>
          <p:spPr bwMode="auto">
            <a:xfrm>
              <a:off x="1653" y="2137"/>
              <a:ext cx="10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25016" name="Freeform 118">
              <a:extLst>
                <a:ext uri="{FF2B5EF4-FFF2-40B4-BE49-F238E27FC236}">
                  <a16:creationId xmlns:a16="http://schemas.microsoft.com/office/drawing/2014/main" id="{757E3E0A-D72D-4F23-AB11-A583600A57CD}"/>
                </a:ext>
              </a:extLst>
            </p:cNvPr>
            <p:cNvSpPr>
              <a:spLocks/>
            </p:cNvSpPr>
            <p:nvPr/>
          </p:nvSpPr>
          <p:spPr bwMode="auto">
            <a:xfrm>
              <a:off x="1538" y="2087"/>
              <a:ext cx="120" cy="120"/>
            </a:xfrm>
            <a:custGeom>
              <a:avLst/>
              <a:gdLst>
                <a:gd name="T0" fmla="*/ 120 w 120"/>
                <a:gd name="T1" fmla="*/ 0 h 120"/>
                <a:gd name="T2" fmla="*/ 0 w 120"/>
                <a:gd name="T3" fmla="*/ 59 h 120"/>
                <a:gd name="T4" fmla="*/ 120 w 120"/>
                <a:gd name="T5" fmla="*/ 120 h 120"/>
                <a:gd name="T6" fmla="*/ 120 w 120"/>
                <a:gd name="T7" fmla="*/ 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120">
                  <a:moveTo>
                    <a:pt x="120" y="0"/>
                  </a:moveTo>
                  <a:lnTo>
                    <a:pt x="0" y="59"/>
                  </a:lnTo>
                  <a:lnTo>
                    <a:pt x="120" y="120"/>
                  </a:lnTo>
                  <a:lnTo>
                    <a:pt x="1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4CF73B6-253C-482A-A549-C63AE2768D99}"/>
              </a:ext>
            </a:extLst>
          </p:cNvPr>
          <p:cNvSpPr>
            <a:spLocks noGrp="1"/>
          </p:cNvSpPr>
          <p:nvPr>
            <p:ph type="ftr" sz="quarter" idx="11"/>
          </p:nvPr>
        </p:nvSpPr>
        <p:spPr/>
        <p:txBody>
          <a:bodyPr/>
          <a:lstStyle/>
          <a:p>
            <a:pPr>
              <a:defRPr/>
            </a:pPr>
            <a:r>
              <a:rPr lang="sk-SK"/>
              <a:t>Princípy účtovníctva</a:t>
            </a:r>
          </a:p>
        </p:txBody>
      </p:sp>
      <p:sp>
        <p:nvSpPr>
          <p:cNvPr id="126979" name="Zástupný symbol čísla snímky 5">
            <a:extLst>
              <a:ext uri="{FF2B5EF4-FFF2-40B4-BE49-F238E27FC236}">
                <a16:creationId xmlns:a16="http://schemas.microsoft.com/office/drawing/2014/main" id="{EA4E1A1A-6F24-41CD-8492-6426491F408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2-61</a:t>
            </a:r>
          </a:p>
        </p:txBody>
      </p:sp>
      <p:sp>
        <p:nvSpPr>
          <p:cNvPr id="126980" name="Rectangle 2">
            <a:extLst>
              <a:ext uri="{FF2B5EF4-FFF2-40B4-BE49-F238E27FC236}">
                <a16:creationId xmlns:a16="http://schemas.microsoft.com/office/drawing/2014/main" id="{46C16FCC-2317-41B4-88FE-FA228E3B6EF2}"/>
              </a:ext>
            </a:extLst>
          </p:cNvPr>
          <p:cNvSpPr>
            <a:spLocks noGrp="1" noChangeArrowheads="1"/>
          </p:cNvSpPr>
          <p:nvPr>
            <p:ph type="title"/>
          </p:nvPr>
        </p:nvSpPr>
        <p:spPr>
          <a:xfrm>
            <a:off x="457200" y="115888"/>
            <a:ext cx="8229600" cy="1009650"/>
          </a:xfrm>
        </p:spPr>
        <p:txBody>
          <a:bodyPr/>
          <a:lstStyle/>
          <a:p>
            <a:pPr eaLnBrk="1" hangingPunct="1"/>
            <a:r>
              <a:rPr lang="sk-SK" altLang="en-US" sz="3200" b="1">
                <a:solidFill>
                  <a:srgbClr val="3D1FD3"/>
                </a:solidFill>
              </a:rPr>
              <a:t>Porovnanie metód A a B</a:t>
            </a:r>
            <a:endParaRPr lang="en-US" altLang="en-US" sz="3200" b="1">
              <a:solidFill>
                <a:srgbClr val="3D1FD3"/>
              </a:solidFill>
            </a:endParaRPr>
          </a:p>
        </p:txBody>
      </p:sp>
      <p:sp>
        <p:nvSpPr>
          <p:cNvPr id="126981" name="Rectangle 3">
            <a:extLst>
              <a:ext uri="{FF2B5EF4-FFF2-40B4-BE49-F238E27FC236}">
                <a16:creationId xmlns:a16="http://schemas.microsoft.com/office/drawing/2014/main" id="{F8AF1FEE-CAAF-4539-AF56-74F525042BD4}"/>
              </a:ext>
            </a:extLst>
          </p:cNvPr>
          <p:cNvSpPr>
            <a:spLocks noGrp="1" noChangeArrowheads="1"/>
          </p:cNvSpPr>
          <p:nvPr>
            <p:ph type="body" idx="1"/>
          </p:nvPr>
        </p:nvSpPr>
        <p:spPr>
          <a:xfrm>
            <a:off x="457200" y="1052513"/>
            <a:ext cx="8229600" cy="4968875"/>
          </a:xfrm>
        </p:spPr>
        <p:txBody>
          <a:bodyPr/>
          <a:lstStyle/>
          <a:p>
            <a:pPr eaLnBrk="1" hangingPunct="1">
              <a:lnSpc>
                <a:spcPct val="80000"/>
              </a:lnSpc>
            </a:pPr>
            <a:r>
              <a:rPr lang="sk-SK" altLang="en-US" sz="2400"/>
              <a:t>Metóda B sa jednoducho aplikuje a je relatívne lacnejšia ako metóda A (odpadá alebo sa redukuje skladová agenda)</a:t>
            </a:r>
          </a:p>
          <a:p>
            <a:pPr eaLnBrk="1" hangingPunct="1">
              <a:lnSpc>
                <a:spcPct val="80000"/>
              </a:lnSpc>
            </a:pPr>
            <a:r>
              <a:rPr lang="sk-SK" altLang="en-US" sz="2400"/>
              <a:t>Metóda B však poskytuje menej informácií o priebehu spotreby prostriedkov manažérom aj externým používateľom. Postupujúca automatizácia, ktorá znižuje náročnosť skladovej agendy a narastajúca potreba sledovania pohybu materiálu a tovaru robí metódu B postupne zastaranou</a:t>
            </a:r>
          </a:p>
          <a:p>
            <a:pPr eaLnBrk="1" hangingPunct="1">
              <a:lnSpc>
                <a:spcPct val="80000"/>
              </a:lnSpc>
            </a:pPr>
            <a:r>
              <a:rPr lang="sk-SK" altLang="en-US" sz="2400"/>
              <a:t>Obe metódy dávajú rovnaké výsledky v neinflačnom prostredí. Pri početných nákupoch a vyššej inflácii umožňuje metóda A presnejšie zaznamenávanie nákladov</a:t>
            </a:r>
            <a:endParaRPr lang="en-US" altLang="en-US" sz="2400"/>
          </a:p>
          <a:p>
            <a:pPr eaLnBrk="1" hangingPunct="1">
              <a:lnSpc>
                <a:spcPct val="80000"/>
              </a:lnSpc>
            </a:pPr>
            <a:r>
              <a:rPr lang="sk-SK" altLang="en-US" sz="2400"/>
              <a:t>Fyzická inventúra, pomocou ktorej sa nezávisle kontroluje stav zásob, je potrebná aj pri použití metódy A ako kontrola fungovania skladovej agendy</a:t>
            </a:r>
          </a:p>
          <a:p>
            <a:pPr eaLnBrk="1" hangingPunct="1">
              <a:lnSpc>
                <a:spcPct val="80000"/>
              </a:lnSpc>
            </a:pPr>
            <a:r>
              <a:rPr lang="sk-SK" altLang="en-US" sz="2400"/>
              <a:t>Výber medzi metódou A a metódou B závisí v jednotlivých krajinách na tradícii a na podmienkach jednotlivých podnikov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0D0C146-4709-4640-8238-79440A94E379}"/>
              </a:ext>
            </a:extLst>
          </p:cNvPr>
          <p:cNvSpPr>
            <a:spLocks noGrp="1"/>
          </p:cNvSpPr>
          <p:nvPr>
            <p:ph type="ftr" sz="quarter" idx="11"/>
          </p:nvPr>
        </p:nvSpPr>
        <p:spPr/>
        <p:txBody>
          <a:bodyPr/>
          <a:lstStyle/>
          <a:p>
            <a:pPr>
              <a:defRPr/>
            </a:pPr>
            <a:r>
              <a:rPr lang="sk-SK"/>
              <a:t>Princípy účtovníctva</a:t>
            </a:r>
          </a:p>
        </p:txBody>
      </p:sp>
      <p:sp>
        <p:nvSpPr>
          <p:cNvPr id="129027" name="Zástupný symbol čísla snímky 5">
            <a:extLst>
              <a:ext uri="{FF2B5EF4-FFF2-40B4-BE49-F238E27FC236}">
                <a16:creationId xmlns:a16="http://schemas.microsoft.com/office/drawing/2014/main" id="{0D13FBB7-3FAD-4E30-ABBB-AB29C415B7B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2-62</a:t>
            </a:r>
          </a:p>
        </p:txBody>
      </p:sp>
      <p:sp>
        <p:nvSpPr>
          <p:cNvPr id="129028" name="Rectangle 2">
            <a:extLst>
              <a:ext uri="{FF2B5EF4-FFF2-40B4-BE49-F238E27FC236}">
                <a16:creationId xmlns:a16="http://schemas.microsoft.com/office/drawing/2014/main" id="{82A28A7C-AAF4-4899-8657-3A1E54A99C6C}"/>
              </a:ext>
            </a:extLst>
          </p:cNvPr>
          <p:cNvSpPr>
            <a:spLocks noGrp="1" noChangeArrowheads="1"/>
          </p:cNvSpPr>
          <p:nvPr>
            <p:ph type="title"/>
          </p:nvPr>
        </p:nvSpPr>
        <p:spPr>
          <a:xfrm>
            <a:off x="457200" y="274638"/>
            <a:ext cx="8229600" cy="633412"/>
          </a:xfrm>
        </p:spPr>
        <p:txBody>
          <a:bodyPr/>
          <a:lstStyle/>
          <a:p>
            <a:pPr eaLnBrk="1" hangingPunct="1"/>
            <a:r>
              <a:rPr lang="sk-SK" altLang="en-US" sz="3200" b="1">
                <a:solidFill>
                  <a:srgbClr val="3D1FD3"/>
                </a:solidFill>
              </a:rPr>
              <a:t>Zásoby vlastnej výroby</a:t>
            </a:r>
            <a:endParaRPr lang="en-US" altLang="en-US" sz="3200">
              <a:solidFill>
                <a:srgbClr val="3D1FD3"/>
              </a:solidFill>
            </a:endParaRPr>
          </a:p>
        </p:txBody>
      </p:sp>
      <p:sp>
        <p:nvSpPr>
          <p:cNvPr id="129029" name="Rectangle 3">
            <a:extLst>
              <a:ext uri="{FF2B5EF4-FFF2-40B4-BE49-F238E27FC236}">
                <a16:creationId xmlns:a16="http://schemas.microsoft.com/office/drawing/2014/main" id="{5F7B450E-50AF-499C-83F6-CA8129724BFF}"/>
              </a:ext>
            </a:extLst>
          </p:cNvPr>
          <p:cNvSpPr>
            <a:spLocks noGrp="1" noChangeArrowheads="1"/>
          </p:cNvSpPr>
          <p:nvPr>
            <p:ph type="body" idx="1"/>
          </p:nvPr>
        </p:nvSpPr>
        <p:spPr>
          <a:xfrm>
            <a:off x="457200" y="1052513"/>
            <a:ext cx="8229600" cy="5073650"/>
          </a:xfrm>
        </p:spPr>
        <p:txBody>
          <a:bodyPr/>
          <a:lstStyle/>
          <a:p>
            <a:pPr eaLnBrk="1" hangingPunct="1">
              <a:lnSpc>
                <a:spcPct val="90000"/>
              </a:lnSpc>
            </a:pPr>
            <a:r>
              <a:rPr lang="sk-SK" altLang="en-US" sz="2400"/>
              <a:t>U výrobných podnikov sa ako zásoby vykazujú aj dokončené alebo rozpracované výrobky</a:t>
            </a:r>
          </a:p>
          <a:p>
            <a:pPr eaLnBrk="1" hangingPunct="1">
              <a:lnSpc>
                <a:spcPct val="90000"/>
              </a:lnSpc>
            </a:pPr>
            <a:r>
              <a:rPr lang="sk-SK" altLang="en-US" sz="2400"/>
              <a:t>V prípade firmy Puccini môže ísť o</a:t>
            </a:r>
          </a:p>
          <a:p>
            <a:pPr lvl="1" eaLnBrk="1" hangingPunct="1">
              <a:lnSpc>
                <a:spcPct val="90000"/>
              </a:lnSpc>
            </a:pPr>
            <a:r>
              <a:rPr lang="sk-SK" altLang="en-US" sz="2000"/>
              <a:t>zásoby hotových dáždnikov pripravených na predaj (finished goods)</a:t>
            </a:r>
          </a:p>
          <a:p>
            <a:pPr lvl="1" eaLnBrk="1" hangingPunct="1">
              <a:lnSpc>
                <a:spcPct val="90000"/>
              </a:lnSpc>
            </a:pPr>
            <a:r>
              <a:rPr lang="sk-SK" altLang="en-US" sz="2000"/>
              <a:t>polotovary vlastnej výroby (semi-finished goods) – napríklad kostry dáždnikov a látkové časti dáždnikov. Všeobecne ide o oddelene skladované produkty, ktoré ešte neprešli všetkými výrobnými stupňami a budú dokončené alebo skompletizované do finálnych výrobkov v ďalšom výrobnom procese</a:t>
            </a:r>
          </a:p>
          <a:p>
            <a:pPr lvl="1" eaLnBrk="1" hangingPunct="1">
              <a:lnSpc>
                <a:spcPct val="90000"/>
              </a:lnSpc>
            </a:pPr>
            <a:r>
              <a:rPr lang="sk-SK" altLang="en-US" sz="2000"/>
              <a:t>nedokončená výroba (work in progress) - dáždniky alebo ich časti, na ktorých sa v čase ukončenia účtovného obdobia ešte pracuje . Všeobecne ide o výrobky, ktoré už prešli jedným alebo viacerými výrobnými stupňami, ale nie sú ešte hotové a nie sú ani polotovarmi</a:t>
            </a:r>
          </a:p>
          <a:p>
            <a:pPr lvl="1" eaLnBrk="1" hangingPunct="1">
              <a:lnSpc>
                <a:spcPct val="90000"/>
              </a:lnSpc>
            </a:pPr>
            <a:r>
              <a:rPr lang="sk-SK" altLang="en-US" sz="2000"/>
              <a:t>„zásoby“ rozvojových projektov (výskum a vývoj, konštrukčná činnosť, vývoj nových zariadení výrobnými zamestnancami podniku, atď.)</a:t>
            </a:r>
            <a:endParaRPr lang="sk-SK" altLang="en-US" sz="2400"/>
          </a:p>
          <a:p>
            <a:pPr eaLnBrk="1" hangingPunct="1">
              <a:lnSpc>
                <a:spcPct val="90000"/>
              </a:lnSpc>
            </a:pPr>
            <a:endParaRPr lang="sk-SK" altLang="en-US"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Zástupný symbol päty 3">
            <a:extLst>
              <a:ext uri="{FF2B5EF4-FFF2-40B4-BE49-F238E27FC236}">
                <a16:creationId xmlns:a16="http://schemas.microsoft.com/office/drawing/2014/main" id="{0AEBB722-9103-4DDF-9BB0-479250C9456B}"/>
              </a:ext>
            </a:extLst>
          </p:cNvPr>
          <p:cNvSpPr>
            <a:spLocks noGrp="1"/>
          </p:cNvSpPr>
          <p:nvPr>
            <p:ph type="ftr" sz="quarter" idx="11"/>
          </p:nvPr>
        </p:nvSpPr>
        <p:spPr/>
        <p:txBody>
          <a:bodyPr/>
          <a:lstStyle/>
          <a:p>
            <a:pPr>
              <a:defRPr/>
            </a:pPr>
            <a:r>
              <a:rPr lang="sk-SK"/>
              <a:t>Princípy účtovníctva</a:t>
            </a:r>
          </a:p>
        </p:txBody>
      </p:sp>
      <p:sp>
        <p:nvSpPr>
          <p:cNvPr id="131075" name="Zástupný symbol čísla snímky 4">
            <a:extLst>
              <a:ext uri="{FF2B5EF4-FFF2-40B4-BE49-F238E27FC236}">
                <a16:creationId xmlns:a16="http://schemas.microsoft.com/office/drawing/2014/main" id="{4F467CC3-8062-41C9-B1D8-6DA4E7FE725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2-63</a:t>
            </a:r>
          </a:p>
        </p:txBody>
      </p:sp>
      <p:sp>
        <p:nvSpPr>
          <p:cNvPr id="131076" name="Rectangle 2">
            <a:extLst>
              <a:ext uri="{FF2B5EF4-FFF2-40B4-BE49-F238E27FC236}">
                <a16:creationId xmlns:a16="http://schemas.microsoft.com/office/drawing/2014/main" id="{1E38A984-3DA5-4483-9922-34EADCFDB271}"/>
              </a:ext>
            </a:extLst>
          </p:cNvPr>
          <p:cNvSpPr>
            <a:spLocks noGrp="1" noChangeArrowheads="1"/>
          </p:cNvSpPr>
          <p:nvPr>
            <p:ph type="title"/>
          </p:nvPr>
        </p:nvSpPr>
        <p:spPr>
          <a:xfrm>
            <a:off x="457200" y="274638"/>
            <a:ext cx="8229600" cy="762000"/>
          </a:xfrm>
        </p:spPr>
        <p:txBody>
          <a:bodyPr/>
          <a:lstStyle/>
          <a:p>
            <a:pPr eaLnBrk="1" hangingPunct="1"/>
            <a:r>
              <a:rPr lang="sk-SK" altLang="en-US" sz="3200" b="1">
                <a:solidFill>
                  <a:srgbClr val="3D1FD3"/>
                </a:solidFill>
              </a:rPr>
              <a:t>Obr.</a:t>
            </a:r>
            <a:r>
              <a:rPr lang="en-US" altLang="en-US" sz="3200" b="1">
                <a:solidFill>
                  <a:srgbClr val="3D1FD3"/>
                </a:solidFill>
              </a:rPr>
              <a:t> 2.20</a:t>
            </a:r>
            <a:r>
              <a:rPr lang="en-US" altLang="en-US" sz="3200">
                <a:solidFill>
                  <a:srgbClr val="3D1FD3"/>
                </a:solidFill>
              </a:rPr>
              <a:t> </a:t>
            </a:r>
            <a:r>
              <a:rPr lang="sk-SK" altLang="en-US" sz="3200">
                <a:solidFill>
                  <a:srgbClr val="3D1FD3"/>
                </a:solidFill>
              </a:rPr>
              <a:t>Logika vývoja stavu zásob</a:t>
            </a:r>
            <a:endParaRPr lang="en-US" altLang="en-US" sz="3200">
              <a:solidFill>
                <a:srgbClr val="3D1FD3"/>
              </a:solidFill>
            </a:endParaRPr>
          </a:p>
        </p:txBody>
      </p:sp>
      <p:sp>
        <p:nvSpPr>
          <p:cNvPr id="131077" name="AutoShape 5">
            <a:extLst>
              <a:ext uri="{FF2B5EF4-FFF2-40B4-BE49-F238E27FC236}">
                <a16:creationId xmlns:a16="http://schemas.microsoft.com/office/drawing/2014/main" id="{425DAB36-6260-41CD-B305-E4D72A50DF5C}"/>
              </a:ext>
            </a:extLst>
          </p:cNvPr>
          <p:cNvSpPr>
            <a:spLocks noChangeAspect="1" noChangeArrowheads="1" noTextEdit="1"/>
          </p:cNvSpPr>
          <p:nvPr/>
        </p:nvSpPr>
        <p:spPr bwMode="auto">
          <a:xfrm>
            <a:off x="228600" y="1295400"/>
            <a:ext cx="86868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31078" name="Rectangle 7">
            <a:extLst>
              <a:ext uri="{FF2B5EF4-FFF2-40B4-BE49-F238E27FC236}">
                <a16:creationId xmlns:a16="http://schemas.microsoft.com/office/drawing/2014/main" id="{D4B92572-41F4-4ADF-BE9E-5D944E6AEDF9}"/>
              </a:ext>
            </a:extLst>
          </p:cNvPr>
          <p:cNvSpPr>
            <a:spLocks noChangeArrowheads="1"/>
          </p:cNvSpPr>
          <p:nvPr/>
        </p:nvSpPr>
        <p:spPr bwMode="auto">
          <a:xfrm>
            <a:off x="231775" y="1309688"/>
            <a:ext cx="603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900">
                <a:solidFill>
                  <a:srgbClr val="000000"/>
                </a:solidFill>
              </a:rPr>
              <a:t> </a:t>
            </a:r>
            <a:endParaRPr lang="sk-SK" altLang="en-US" sz="1800">
              <a:latin typeface="Arial" panose="020B0604020202020204" pitchFamily="34" charset="0"/>
            </a:endParaRPr>
          </a:p>
        </p:txBody>
      </p:sp>
      <p:sp>
        <p:nvSpPr>
          <p:cNvPr id="131079" name="Rectangle 8">
            <a:extLst>
              <a:ext uri="{FF2B5EF4-FFF2-40B4-BE49-F238E27FC236}">
                <a16:creationId xmlns:a16="http://schemas.microsoft.com/office/drawing/2014/main" id="{2155EBD4-F6CD-40BD-B67A-05B0DAB5F1C6}"/>
              </a:ext>
            </a:extLst>
          </p:cNvPr>
          <p:cNvSpPr>
            <a:spLocks noChangeArrowheads="1"/>
          </p:cNvSpPr>
          <p:nvPr/>
        </p:nvSpPr>
        <p:spPr bwMode="auto">
          <a:xfrm>
            <a:off x="236538" y="1312863"/>
            <a:ext cx="2200275" cy="4314825"/>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31080" name="Rectangle 9">
            <a:extLst>
              <a:ext uri="{FF2B5EF4-FFF2-40B4-BE49-F238E27FC236}">
                <a16:creationId xmlns:a16="http://schemas.microsoft.com/office/drawing/2014/main" id="{A892D38C-61CE-4AF6-B252-D80446F3A719}"/>
              </a:ext>
            </a:extLst>
          </p:cNvPr>
          <p:cNvSpPr>
            <a:spLocks noChangeArrowheads="1"/>
          </p:cNvSpPr>
          <p:nvPr/>
        </p:nvSpPr>
        <p:spPr bwMode="auto">
          <a:xfrm>
            <a:off x="846138" y="1398588"/>
            <a:ext cx="9175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MATERIÁL</a:t>
            </a:r>
            <a:endParaRPr lang="sk-SK" altLang="en-US" sz="1800">
              <a:latin typeface="Arial" panose="020B0604020202020204" pitchFamily="34" charset="0"/>
            </a:endParaRPr>
          </a:p>
        </p:txBody>
      </p:sp>
      <p:sp>
        <p:nvSpPr>
          <p:cNvPr id="131081" name="Rectangle 10">
            <a:extLst>
              <a:ext uri="{FF2B5EF4-FFF2-40B4-BE49-F238E27FC236}">
                <a16:creationId xmlns:a16="http://schemas.microsoft.com/office/drawing/2014/main" id="{ED8FB39E-9845-476A-B746-F473A3BC6492}"/>
              </a:ext>
            </a:extLst>
          </p:cNvPr>
          <p:cNvSpPr>
            <a:spLocks noChangeArrowheads="1"/>
          </p:cNvSpPr>
          <p:nvPr/>
        </p:nvSpPr>
        <p:spPr bwMode="auto">
          <a:xfrm>
            <a:off x="2095500" y="13985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82" name="Rectangle 11">
            <a:extLst>
              <a:ext uri="{FF2B5EF4-FFF2-40B4-BE49-F238E27FC236}">
                <a16:creationId xmlns:a16="http://schemas.microsoft.com/office/drawing/2014/main" id="{E30D93EF-103C-40F1-AEA9-81F04C597F4A}"/>
              </a:ext>
            </a:extLst>
          </p:cNvPr>
          <p:cNvSpPr>
            <a:spLocks noChangeArrowheads="1"/>
          </p:cNvSpPr>
          <p:nvPr/>
        </p:nvSpPr>
        <p:spPr bwMode="auto">
          <a:xfrm>
            <a:off x="390525" y="16081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83" name="Rectangle 12">
            <a:extLst>
              <a:ext uri="{FF2B5EF4-FFF2-40B4-BE49-F238E27FC236}">
                <a16:creationId xmlns:a16="http://schemas.microsoft.com/office/drawing/2014/main" id="{21A45A1B-277C-4411-8535-42AB6DA07591}"/>
              </a:ext>
            </a:extLst>
          </p:cNvPr>
          <p:cNvSpPr>
            <a:spLocks noChangeArrowheads="1"/>
          </p:cNvSpPr>
          <p:nvPr/>
        </p:nvSpPr>
        <p:spPr bwMode="auto">
          <a:xfrm>
            <a:off x="390525" y="1817688"/>
            <a:ext cx="116681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Začiatočný stav </a:t>
            </a:r>
          </a:p>
          <a:p>
            <a:pPr eaLnBrk="1" hangingPunct="1">
              <a:spcBef>
                <a:spcPct val="0"/>
              </a:spcBef>
              <a:buFontTx/>
              <a:buNone/>
            </a:pPr>
            <a:r>
              <a:rPr lang="sk-SK" altLang="en-US" sz="1400">
                <a:solidFill>
                  <a:srgbClr val="000000"/>
                </a:solidFill>
              </a:rPr>
              <a:t>zásob materiálu</a:t>
            </a:r>
            <a:endParaRPr lang="sk-SK" altLang="en-US" sz="1800">
              <a:latin typeface="Arial" panose="020B0604020202020204" pitchFamily="34" charset="0"/>
            </a:endParaRPr>
          </a:p>
        </p:txBody>
      </p:sp>
      <p:sp>
        <p:nvSpPr>
          <p:cNvPr id="131084" name="Rectangle 14">
            <a:extLst>
              <a:ext uri="{FF2B5EF4-FFF2-40B4-BE49-F238E27FC236}">
                <a16:creationId xmlns:a16="http://schemas.microsoft.com/office/drawing/2014/main" id="{74670ECA-6BB7-4B8B-98AF-47AA703F3EC3}"/>
              </a:ext>
            </a:extLst>
          </p:cNvPr>
          <p:cNvSpPr>
            <a:spLocks noChangeArrowheads="1"/>
          </p:cNvSpPr>
          <p:nvPr/>
        </p:nvSpPr>
        <p:spPr bwMode="auto">
          <a:xfrm>
            <a:off x="1379538" y="202882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85" name="Rectangle 15">
            <a:extLst>
              <a:ext uri="{FF2B5EF4-FFF2-40B4-BE49-F238E27FC236}">
                <a16:creationId xmlns:a16="http://schemas.microsoft.com/office/drawing/2014/main" id="{7E6263C5-99D5-4148-A0BB-4501B9485A83}"/>
              </a:ext>
            </a:extLst>
          </p:cNvPr>
          <p:cNvSpPr>
            <a:spLocks noChangeArrowheads="1"/>
          </p:cNvSpPr>
          <p:nvPr/>
        </p:nvSpPr>
        <p:spPr bwMode="auto">
          <a:xfrm>
            <a:off x="390525" y="224155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86" name="Rectangle 16">
            <a:extLst>
              <a:ext uri="{FF2B5EF4-FFF2-40B4-BE49-F238E27FC236}">
                <a16:creationId xmlns:a16="http://schemas.microsoft.com/office/drawing/2014/main" id="{6366EB73-D6C1-4168-AC6F-412E8F117E33}"/>
              </a:ext>
            </a:extLst>
          </p:cNvPr>
          <p:cNvSpPr>
            <a:spLocks noChangeArrowheads="1"/>
          </p:cNvSpPr>
          <p:nvPr/>
        </p:nvSpPr>
        <p:spPr bwMode="auto">
          <a:xfrm>
            <a:off x="390525" y="2446338"/>
            <a:ext cx="16097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Plus </a:t>
            </a:r>
            <a:r>
              <a:rPr lang="sk-SK" altLang="en-US" sz="1400">
                <a:solidFill>
                  <a:srgbClr val="000000"/>
                </a:solidFill>
              </a:rPr>
              <a:t>nákupy materiálu</a:t>
            </a:r>
            <a:endParaRPr lang="sk-SK" altLang="en-US" sz="1800">
              <a:latin typeface="Arial" panose="020B0604020202020204" pitchFamily="34" charset="0"/>
            </a:endParaRPr>
          </a:p>
        </p:txBody>
      </p:sp>
      <p:sp>
        <p:nvSpPr>
          <p:cNvPr id="131087" name="Rectangle 18">
            <a:extLst>
              <a:ext uri="{FF2B5EF4-FFF2-40B4-BE49-F238E27FC236}">
                <a16:creationId xmlns:a16="http://schemas.microsoft.com/office/drawing/2014/main" id="{D23BDED5-F318-4E4D-A7DD-AA179C5B3466}"/>
              </a:ext>
            </a:extLst>
          </p:cNvPr>
          <p:cNvSpPr>
            <a:spLocks noChangeArrowheads="1"/>
          </p:cNvSpPr>
          <p:nvPr/>
        </p:nvSpPr>
        <p:spPr bwMode="auto">
          <a:xfrm>
            <a:off x="1493838" y="24511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88" name="Rectangle 19">
            <a:extLst>
              <a:ext uri="{FF2B5EF4-FFF2-40B4-BE49-F238E27FC236}">
                <a16:creationId xmlns:a16="http://schemas.microsoft.com/office/drawing/2014/main" id="{F77B566D-64D4-4938-94D8-686C7B9AF8FB}"/>
              </a:ext>
            </a:extLst>
          </p:cNvPr>
          <p:cNvSpPr>
            <a:spLocks noChangeArrowheads="1"/>
          </p:cNvSpPr>
          <p:nvPr/>
        </p:nvSpPr>
        <p:spPr bwMode="auto">
          <a:xfrm>
            <a:off x="390525" y="26622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89" name="Rectangle 20">
            <a:extLst>
              <a:ext uri="{FF2B5EF4-FFF2-40B4-BE49-F238E27FC236}">
                <a16:creationId xmlns:a16="http://schemas.microsoft.com/office/drawing/2014/main" id="{DE6AB22C-FD7E-4F76-B288-606E2F87BAC7}"/>
              </a:ext>
            </a:extLst>
          </p:cNvPr>
          <p:cNvSpPr>
            <a:spLocks noChangeArrowheads="1"/>
          </p:cNvSpPr>
          <p:nvPr/>
        </p:nvSpPr>
        <p:spPr bwMode="auto">
          <a:xfrm>
            <a:off x="390525" y="2867025"/>
            <a:ext cx="18478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Mínus </a:t>
            </a:r>
            <a:r>
              <a:rPr lang="sk-SK" altLang="en-US" sz="1400">
                <a:solidFill>
                  <a:srgbClr val="000000"/>
                </a:solidFill>
              </a:rPr>
              <a:t>spotreba materiálu</a:t>
            </a:r>
          </a:p>
          <a:p>
            <a:pPr eaLnBrk="1" hangingPunct="1">
              <a:spcBef>
                <a:spcPct val="0"/>
              </a:spcBef>
              <a:buFontTx/>
              <a:buNone/>
            </a:pPr>
            <a:r>
              <a:rPr lang="sk-SK" altLang="en-US" sz="1400">
                <a:solidFill>
                  <a:srgbClr val="000000"/>
                </a:solidFill>
              </a:rPr>
              <a:t>vo výrobe</a:t>
            </a:r>
            <a:endParaRPr lang="sk-SK" altLang="en-US" sz="1800">
              <a:latin typeface="Arial" panose="020B0604020202020204" pitchFamily="34" charset="0"/>
            </a:endParaRPr>
          </a:p>
        </p:txBody>
      </p:sp>
      <p:sp>
        <p:nvSpPr>
          <p:cNvPr id="131090" name="Rectangle 23">
            <a:extLst>
              <a:ext uri="{FF2B5EF4-FFF2-40B4-BE49-F238E27FC236}">
                <a16:creationId xmlns:a16="http://schemas.microsoft.com/office/drawing/2014/main" id="{A1BF8D99-44BE-43B7-87B2-C2DAF976C6C8}"/>
              </a:ext>
            </a:extLst>
          </p:cNvPr>
          <p:cNvSpPr>
            <a:spLocks noChangeArrowheads="1"/>
          </p:cNvSpPr>
          <p:nvPr/>
        </p:nvSpPr>
        <p:spPr bwMode="auto">
          <a:xfrm>
            <a:off x="1185863" y="30845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91" name="Rectangle 24">
            <a:extLst>
              <a:ext uri="{FF2B5EF4-FFF2-40B4-BE49-F238E27FC236}">
                <a16:creationId xmlns:a16="http://schemas.microsoft.com/office/drawing/2014/main" id="{AD21090A-57E6-44DB-BA93-C8B4164A82DE}"/>
              </a:ext>
            </a:extLst>
          </p:cNvPr>
          <p:cNvSpPr>
            <a:spLocks noChangeArrowheads="1"/>
          </p:cNvSpPr>
          <p:nvPr/>
        </p:nvSpPr>
        <p:spPr bwMode="auto">
          <a:xfrm>
            <a:off x="390525" y="329406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92" name="Rectangle 25">
            <a:extLst>
              <a:ext uri="{FF2B5EF4-FFF2-40B4-BE49-F238E27FC236}">
                <a16:creationId xmlns:a16="http://schemas.microsoft.com/office/drawing/2014/main" id="{023EF0B8-8937-403F-A12D-8FA178819B38}"/>
              </a:ext>
            </a:extLst>
          </p:cNvPr>
          <p:cNvSpPr>
            <a:spLocks noChangeArrowheads="1"/>
          </p:cNvSpPr>
          <p:nvPr/>
        </p:nvSpPr>
        <p:spPr bwMode="auto">
          <a:xfrm>
            <a:off x="390525" y="3500438"/>
            <a:ext cx="14541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Rovná sa</a:t>
            </a:r>
            <a:r>
              <a:rPr lang="sk-SK" altLang="en-US" sz="1400">
                <a:solidFill>
                  <a:srgbClr val="000000"/>
                </a:solidFill>
              </a:rPr>
              <a:t> konečný </a:t>
            </a:r>
          </a:p>
          <a:p>
            <a:pPr eaLnBrk="1" hangingPunct="1">
              <a:spcBef>
                <a:spcPct val="0"/>
              </a:spcBef>
              <a:buFontTx/>
              <a:buNone/>
            </a:pPr>
            <a:r>
              <a:rPr lang="sk-SK" altLang="en-US" sz="1400">
                <a:solidFill>
                  <a:srgbClr val="000000"/>
                </a:solidFill>
              </a:rPr>
              <a:t>stav zásob materiálu</a:t>
            </a:r>
            <a:endParaRPr lang="sk-SK" altLang="en-US" sz="1800">
              <a:latin typeface="Arial" panose="020B0604020202020204" pitchFamily="34" charset="0"/>
            </a:endParaRPr>
          </a:p>
        </p:txBody>
      </p:sp>
      <p:sp>
        <p:nvSpPr>
          <p:cNvPr id="131093" name="Rectangle 29">
            <a:extLst>
              <a:ext uri="{FF2B5EF4-FFF2-40B4-BE49-F238E27FC236}">
                <a16:creationId xmlns:a16="http://schemas.microsoft.com/office/drawing/2014/main" id="{B7F1ECF0-22DB-4720-8D1A-F209DE5D79F9}"/>
              </a:ext>
            </a:extLst>
          </p:cNvPr>
          <p:cNvSpPr>
            <a:spLocks noChangeArrowheads="1"/>
          </p:cNvSpPr>
          <p:nvPr/>
        </p:nvSpPr>
        <p:spPr bwMode="auto">
          <a:xfrm>
            <a:off x="2535238" y="1312863"/>
            <a:ext cx="2049462" cy="4314825"/>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31094" name="Rectangle 30">
            <a:extLst>
              <a:ext uri="{FF2B5EF4-FFF2-40B4-BE49-F238E27FC236}">
                <a16:creationId xmlns:a16="http://schemas.microsoft.com/office/drawing/2014/main" id="{419CB668-F8FC-4359-99F4-AA8E241879CB}"/>
              </a:ext>
            </a:extLst>
          </p:cNvPr>
          <p:cNvSpPr>
            <a:spLocks noChangeArrowheads="1"/>
          </p:cNvSpPr>
          <p:nvPr/>
        </p:nvSpPr>
        <p:spPr bwMode="auto">
          <a:xfrm>
            <a:off x="3203575" y="1398588"/>
            <a:ext cx="7524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VÝROBA</a:t>
            </a:r>
            <a:endParaRPr lang="sk-SK" altLang="en-US" sz="1800">
              <a:latin typeface="Arial" panose="020B0604020202020204" pitchFamily="34" charset="0"/>
            </a:endParaRPr>
          </a:p>
        </p:txBody>
      </p:sp>
      <p:sp>
        <p:nvSpPr>
          <p:cNvPr id="131095" name="Rectangle 31">
            <a:extLst>
              <a:ext uri="{FF2B5EF4-FFF2-40B4-BE49-F238E27FC236}">
                <a16:creationId xmlns:a16="http://schemas.microsoft.com/office/drawing/2014/main" id="{BC87104F-1678-4434-9447-BE077FD4DB58}"/>
              </a:ext>
            </a:extLst>
          </p:cNvPr>
          <p:cNvSpPr>
            <a:spLocks noChangeArrowheads="1"/>
          </p:cNvSpPr>
          <p:nvPr/>
        </p:nvSpPr>
        <p:spPr bwMode="auto">
          <a:xfrm>
            <a:off x="4362450" y="13985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96" name="Rectangle 32">
            <a:extLst>
              <a:ext uri="{FF2B5EF4-FFF2-40B4-BE49-F238E27FC236}">
                <a16:creationId xmlns:a16="http://schemas.microsoft.com/office/drawing/2014/main" id="{83CB2BCC-30CC-4292-8756-638B67F6D4A3}"/>
              </a:ext>
            </a:extLst>
          </p:cNvPr>
          <p:cNvSpPr>
            <a:spLocks noChangeArrowheads="1"/>
          </p:cNvSpPr>
          <p:nvPr/>
        </p:nvSpPr>
        <p:spPr bwMode="auto">
          <a:xfrm>
            <a:off x="2692400" y="16081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97" name="Rectangle 33">
            <a:extLst>
              <a:ext uri="{FF2B5EF4-FFF2-40B4-BE49-F238E27FC236}">
                <a16:creationId xmlns:a16="http://schemas.microsoft.com/office/drawing/2014/main" id="{F826F408-9CF9-4E5D-8789-0B1AB5B9DA7F}"/>
              </a:ext>
            </a:extLst>
          </p:cNvPr>
          <p:cNvSpPr>
            <a:spLocks noChangeArrowheads="1"/>
          </p:cNvSpPr>
          <p:nvPr/>
        </p:nvSpPr>
        <p:spPr bwMode="auto">
          <a:xfrm>
            <a:off x="2692400" y="1817688"/>
            <a:ext cx="157321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Začiatočný stav zásob</a:t>
            </a:r>
          </a:p>
          <a:p>
            <a:pPr eaLnBrk="1" hangingPunct="1">
              <a:spcBef>
                <a:spcPct val="0"/>
              </a:spcBef>
              <a:buFontTx/>
              <a:buNone/>
            </a:pPr>
            <a:r>
              <a:rPr lang="sk-SK" altLang="en-US" sz="1400">
                <a:solidFill>
                  <a:srgbClr val="000000"/>
                </a:solidFill>
              </a:rPr>
              <a:t>nedokončenej výroby</a:t>
            </a:r>
            <a:endParaRPr lang="sk-SK" altLang="en-US" sz="1800">
              <a:latin typeface="Arial" panose="020B0604020202020204" pitchFamily="34" charset="0"/>
            </a:endParaRPr>
          </a:p>
        </p:txBody>
      </p:sp>
      <p:sp>
        <p:nvSpPr>
          <p:cNvPr id="131098" name="Rectangle 36">
            <a:extLst>
              <a:ext uri="{FF2B5EF4-FFF2-40B4-BE49-F238E27FC236}">
                <a16:creationId xmlns:a16="http://schemas.microsoft.com/office/drawing/2014/main" id="{2172B4FC-6998-4649-9441-FD11C3F5E34D}"/>
              </a:ext>
            </a:extLst>
          </p:cNvPr>
          <p:cNvSpPr>
            <a:spLocks noChangeArrowheads="1"/>
          </p:cNvSpPr>
          <p:nvPr/>
        </p:nvSpPr>
        <p:spPr bwMode="auto">
          <a:xfrm>
            <a:off x="2692400" y="224155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099" name="Rectangle 37">
            <a:extLst>
              <a:ext uri="{FF2B5EF4-FFF2-40B4-BE49-F238E27FC236}">
                <a16:creationId xmlns:a16="http://schemas.microsoft.com/office/drawing/2014/main" id="{737594EC-B7A5-4040-8B94-76F021F2BB2C}"/>
              </a:ext>
            </a:extLst>
          </p:cNvPr>
          <p:cNvSpPr>
            <a:spLocks noChangeArrowheads="1"/>
          </p:cNvSpPr>
          <p:nvPr/>
        </p:nvSpPr>
        <p:spPr bwMode="auto">
          <a:xfrm>
            <a:off x="2692400" y="2446338"/>
            <a:ext cx="17780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Plus </a:t>
            </a:r>
            <a:r>
              <a:rPr lang="sk-SK" altLang="en-US" sz="1400">
                <a:solidFill>
                  <a:srgbClr val="000000"/>
                </a:solidFill>
              </a:rPr>
              <a:t>spotrebované </a:t>
            </a:r>
          </a:p>
          <a:p>
            <a:pPr eaLnBrk="1" hangingPunct="1">
              <a:spcBef>
                <a:spcPct val="0"/>
              </a:spcBef>
              <a:buFontTx/>
              <a:buNone/>
            </a:pPr>
            <a:r>
              <a:rPr lang="sk-SK" altLang="en-US" sz="1400">
                <a:solidFill>
                  <a:srgbClr val="000000"/>
                </a:solidFill>
              </a:rPr>
              <a:t>prostriedky (zahŕňajúce</a:t>
            </a:r>
          </a:p>
          <a:p>
            <a:pPr eaLnBrk="1" hangingPunct="1">
              <a:spcBef>
                <a:spcPct val="0"/>
              </a:spcBef>
              <a:buFontTx/>
              <a:buNone/>
            </a:pPr>
            <a:r>
              <a:rPr lang="sk-SK" altLang="en-US" sz="1400">
                <a:solidFill>
                  <a:srgbClr val="000000"/>
                </a:solidFill>
              </a:rPr>
              <a:t>náklady na materiál, prá-</a:t>
            </a:r>
          </a:p>
          <a:p>
            <a:pPr eaLnBrk="1" hangingPunct="1">
              <a:spcBef>
                <a:spcPct val="0"/>
              </a:spcBef>
              <a:buFontTx/>
              <a:buNone/>
            </a:pPr>
            <a:r>
              <a:rPr lang="sk-SK" altLang="en-US" sz="1400">
                <a:solidFill>
                  <a:srgbClr val="000000"/>
                </a:solidFill>
              </a:rPr>
              <a:t>cu, odpisy, energie, atď)</a:t>
            </a:r>
            <a:endParaRPr lang="sk-SK" altLang="en-US" sz="1800">
              <a:latin typeface="Arial" panose="020B0604020202020204" pitchFamily="34" charset="0"/>
            </a:endParaRPr>
          </a:p>
        </p:txBody>
      </p:sp>
      <p:sp>
        <p:nvSpPr>
          <p:cNvPr id="131100" name="Rectangle 44">
            <a:extLst>
              <a:ext uri="{FF2B5EF4-FFF2-40B4-BE49-F238E27FC236}">
                <a16:creationId xmlns:a16="http://schemas.microsoft.com/office/drawing/2014/main" id="{AE05B8C5-4CAB-43AB-A55E-4BC6BA5625D7}"/>
              </a:ext>
            </a:extLst>
          </p:cNvPr>
          <p:cNvSpPr>
            <a:spLocks noChangeArrowheads="1"/>
          </p:cNvSpPr>
          <p:nvPr/>
        </p:nvSpPr>
        <p:spPr bwMode="auto">
          <a:xfrm>
            <a:off x="3011488" y="350520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01" name="Rectangle 45">
            <a:extLst>
              <a:ext uri="{FF2B5EF4-FFF2-40B4-BE49-F238E27FC236}">
                <a16:creationId xmlns:a16="http://schemas.microsoft.com/office/drawing/2014/main" id="{05C6582E-4721-4C93-A8C8-8584894360AA}"/>
              </a:ext>
            </a:extLst>
          </p:cNvPr>
          <p:cNvSpPr>
            <a:spLocks noChangeArrowheads="1"/>
          </p:cNvSpPr>
          <p:nvPr/>
        </p:nvSpPr>
        <p:spPr bwMode="auto">
          <a:xfrm>
            <a:off x="2692400" y="371475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02" name="Rectangle 46">
            <a:extLst>
              <a:ext uri="{FF2B5EF4-FFF2-40B4-BE49-F238E27FC236}">
                <a16:creationId xmlns:a16="http://schemas.microsoft.com/office/drawing/2014/main" id="{9203D401-3561-400D-BF56-020923C29DB3}"/>
              </a:ext>
            </a:extLst>
          </p:cNvPr>
          <p:cNvSpPr>
            <a:spLocks noChangeArrowheads="1"/>
          </p:cNvSpPr>
          <p:nvPr/>
        </p:nvSpPr>
        <p:spPr bwMode="auto">
          <a:xfrm>
            <a:off x="2692400" y="3573463"/>
            <a:ext cx="17208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Mínus </a:t>
            </a:r>
            <a:r>
              <a:rPr lang="sk-SK" altLang="en-US" sz="1400">
                <a:solidFill>
                  <a:srgbClr val="000000"/>
                </a:solidFill>
              </a:rPr>
              <a:t>presun do zásob </a:t>
            </a:r>
          </a:p>
          <a:p>
            <a:pPr eaLnBrk="1" hangingPunct="1">
              <a:spcBef>
                <a:spcPct val="0"/>
              </a:spcBef>
              <a:buFontTx/>
              <a:buNone/>
            </a:pPr>
            <a:r>
              <a:rPr lang="sk-SK" altLang="en-US" sz="1400">
                <a:solidFill>
                  <a:srgbClr val="000000"/>
                </a:solidFill>
              </a:rPr>
              <a:t>hotových výrobkov</a:t>
            </a:r>
            <a:endParaRPr lang="sk-SK" altLang="en-US" sz="1800">
              <a:latin typeface="Arial" panose="020B0604020202020204" pitchFamily="34" charset="0"/>
            </a:endParaRPr>
          </a:p>
        </p:txBody>
      </p:sp>
      <p:sp>
        <p:nvSpPr>
          <p:cNvPr id="131103" name="Rectangle 50">
            <a:extLst>
              <a:ext uri="{FF2B5EF4-FFF2-40B4-BE49-F238E27FC236}">
                <a16:creationId xmlns:a16="http://schemas.microsoft.com/office/drawing/2014/main" id="{9AD4CAA0-5C6D-4E6F-A1F1-0BA361FDACFF}"/>
              </a:ext>
            </a:extLst>
          </p:cNvPr>
          <p:cNvSpPr>
            <a:spLocks noChangeArrowheads="1"/>
          </p:cNvSpPr>
          <p:nvPr/>
        </p:nvSpPr>
        <p:spPr bwMode="auto">
          <a:xfrm>
            <a:off x="3392488" y="434816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04" name="Rectangle 51">
            <a:extLst>
              <a:ext uri="{FF2B5EF4-FFF2-40B4-BE49-F238E27FC236}">
                <a16:creationId xmlns:a16="http://schemas.microsoft.com/office/drawing/2014/main" id="{3F95217B-8412-4CF2-BC93-67503BE9624D}"/>
              </a:ext>
            </a:extLst>
          </p:cNvPr>
          <p:cNvSpPr>
            <a:spLocks noChangeArrowheads="1"/>
          </p:cNvSpPr>
          <p:nvPr/>
        </p:nvSpPr>
        <p:spPr bwMode="auto">
          <a:xfrm>
            <a:off x="2692400" y="45577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05" name="Rectangle 52">
            <a:extLst>
              <a:ext uri="{FF2B5EF4-FFF2-40B4-BE49-F238E27FC236}">
                <a16:creationId xmlns:a16="http://schemas.microsoft.com/office/drawing/2014/main" id="{F8E9E0FF-674D-49F8-BEA0-9F30D25C4A28}"/>
              </a:ext>
            </a:extLst>
          </p:cNvPr>
          <p:cNvSpPr>
            <a:spLocks noChangeArrowheads="1"/>
          </p:cNvSpPr>
          <p:nvPr/>
        </p:nvSpPr>
        <p:spPr bwMode="auto">
          <a:xfrm>
            <a:off x="2692400" y="4221163"/>
            <a:ext cx="16764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Rovná sa </a:t>
            </a:r>
            <a:r>
              <a:rPr lang="sk-SK" altLang="en-US" sz="1400">
                <a:solidFill>
                  <a:srgbClr val="000000"/>
                </a:solidFill>
              </a:rPr>
              <a:t>konečný stav</a:t>
            </a:r>
          </a:p>
          <a:p>
            <a:pPr eaLnBrk="1" hangingPunct="1">
              <a:spcBef>
                <a:spcPct val="0"/>
              </a:spcBef>
              <a:buFontTx/>
              <a:buNone/>
            </a:pPr>
            <a:r>
              <a:rPr lang="sk-SK" altLang="en-US" sz="1400">
                <a:solidFill>
                  <a:srgbClr val="000000"/>
                </a:solidFill>
              </a:rPr>
              <a:t>zásob nedokončenej </a:t>
            </a:r>
          </a:p>
          <a:p>
            <a:pPr eaLnBrk="1" hangingPunct="1">
              <a:spcBef>
                <a:spcPct val="0"/>
              </a:spcBef>
              <a:buFontTx/>
              <a:buNone/>
            </a:pPr>
            <a:r>
              <a:rPr lang="sk-SK" altLang="en-US" sz="1400">
                <a:solidFill>
                  <a:srgbClr val="000000"/>
                </a:solidFill>
              </a:rPr>
              <a:t>výroby</a:t>
            </a:r>
            <a:endParaRPr lang="sk-SK" altLang="en-US" sz="1800">
              <a:latin typeface="Arial" panose="020B0604020202020204" pitchFamily="34" charset="0"/>
            </a:endParaRPr>
          </a:p>
        </p:txBody>
      </p:sp>
      <p:sp>
        <p:nvSpPr>
          <p:cNvPr id="131106" name="Rectangle 57">
            <a:extLst>
              <a:ext uri="{FF2B5EF4-FFF2-40B4-BE49-F238E27FC236}">
                <a16:creationId xmlns:a16="http://schemas.microsoft.com/office/drawing/2014/main" id="{3A2DDB2F-3EDB-4D90-8A73-E4CEFB6C2CDA}"/>
              </a:ext>
            </a:extLst>
          </p:cNvPr>
          <p:cNvSpPr>
            <a:spLocks noChangeArrowheads="1"/>
          </p:cNvSpPr>
          <p:nvPr/>
        </p:nvSpPr>
        <p:spPr bwMode="auto">
          <a:xfrm>
            <a:off x="3313113" y="51927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07" name="Rectangle 58">
            <a:extLst>
              <a:ext uri="{FF2B5EF4-FFF2-40B4-BE49-F238E27FC236}">
                <a16:creationId xmlns:a16="http://schemas.microsoft.com/office/drawing/2014/main" id="{19CA8547-2C18-4A9B-94B3-B4324B80014E}"/>
              </a:ext>
            </a:extLst>
          </p:cNvPr>
          <p:cNvSpPr>
            <a:spLocks noChangeArrowheads="1"/>
          </p:cNvSpPr>
          <p:nvPr/>
        </p:nvSpPr>
        <p:spPr bwMode="auto">
          <a:xfrm>
            <a:off x="4738688" y="1317625"/>
            <a:ext cx="2016125" cy="4308475"/>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31108" name="Rectangle 59">
            <a:extLst>
              <a:ext uri="{FF2B5EF4-FFF2-40B4-BE49-F238E27FC236}">
                <a16:creationId xmlns:a16="http://schemas.microsoft.com/office/drawing/2014/main" id="{D852E09C-7011-4962-8FC4-DD1C69D4F187}"/>
              </a:ext>
            </a:extLst>
          </p:cNvPr>
          <p:cNvSpPr>
            <a:spLocks noChangeArrowheads="1"/>
          </p:cNvSpPr>
          <p:nvPr/>
        </p:nvSpPr>
        <p:spPr bwMode="auto">
          <a:xfrm>
            <a:off x="4991100" y="1403350"/>
            <a:ext cx="16557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HOTOVÉ VÝROBKY</a:t>
            </a:r>
            <a:endParaRPr lang="sk-SK" altLang="en-US" sz="1800">
              <a:latin typeface="Arial" panose="020B0604020202020204" pitchFamily="34" charset="0"/>
            </a:endParaRPr>
          </a:p>
        </p:txBody>
      </p:sp>
      <p:sp>
        <p:nvSpPr>
          <p:cNvPr id="131109" name="Rectangle 60">
            <a:extLst>
              <a:ext uri="{FF2B5EF4-FFF2-40B4-BE49-F238E27FC236}">
                <a16:creationId xmlns:a16="http://schemas.microsoft.com/office/drawing/2014/main" id="{845D420D-DA58-430E-9B52-AEEBD5261BD3}"/>
              </a:ext>
            </a:extLst>
          </p:cNvPr>
          <p:cNvSpPr>
            <a:spLocks noChangeArrowheads="1"/>
          </p:cNvSpPr>
          <p:nvPr/>
        </p:nvSpPr>
        <p:spPr bwMode="auto">
          <a:xfrm>
            <a:off x="6500813" y="140335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10" name="Rectangle 61">
            <a:extLst>
              <a:ext uri="{FF2B5EF4-FFF2-40B4-BE49-F238E27FC236}">
                <a16:creationId xmlns:a16="http://schemas.microsoft.com/office/drawing/2014/main" id="{4078E90A-F28C-4CD3-A756-77AFC8EA9A4D}"/>
              </a:ext>
            </a:extLst>
          </p:cNvPr>
          <p:cNvSpPr>
            <a:spLocks noChangeArrowheads="1"/>
          </p:cNvSpPr>
          <p:nvPr/>
        </p:nvSpPr>
        <p:spPr bwMode="auto">
          <a:xfrm>
            <a:off x="4895850" y="16113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131111" name="Rectangle 62">
            <a:extLst>
              <a:ext uri="{FF2B5EF4-FFF2-40B4-BE49-F238E27FC236}">
                <a16:creationId xmlns:a16="http://schemas.microsoft.com/office/drawing/2014/main" id="{9BCF25EC-A28F-4B55-B131-175F97DFD783}"/>
              </a:ext>
            </a:extLst>
          </p:cNvPr>
          <p:cNvSpPr>
            <a:spLocks noChangeArrowheads="1"/>
          </p:cNvSpPr>
          <p:nvPr/>
        </p:nvSpPr>
        <p:spPr bwMode="auto">
          <a:xfrm>
            <a:off x="4895850" y="1801813"/>
            <a:ext cx="157321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Začiatočný stav zásob</a:t>
            </a:r>
          </a:p>
          <a:p>
            <a:pPr eaLnBrk="1" hangingPunct="1">
              <a:spcBef>
                <a:spcPct val="0"/>
              </a:spcBef>
              <a:buFontTx/>
              <a:buNone/>
            </a:pPr>
            <a:r>
              <a:rPr lang="sk-SK" altLang="en-US" sz="1400">
                <a:solidFill>
                  <a:srgbClr val="000000"/>
                </a:solidFill>
              </a:rPr>
              <a:t>hotových výrobkov</a:t>
            </a:r>
            <a:endParaRPr lang="sk-SK" altLang="en-US" sz="1800">
              <a:latin typeface="Arial" panose="020B0604020202020204" pitchFamily="34" charset="0"/>
            </a:endParaRPr>
          </a:p>
        </p:txBody>
      </p:sp>
      <p:sp>
        <p:nvSpPr>
          <p:cNvPr id="131112" name="Rectangle 64">
            <a:extLst>
              <a:ext uri="{FF2B5EF4-FFF2-40B4-BE49-F238E27FC236}">
                <a16:creationId xmlns:a16="http://schemas.microsoft.com/office/drawing/2014/main" id="{A7CE39F8-3416-4BA1-A573-316B9AA510D4}"/>
              </a:ext>
            </a:extLst>
          </p:cNvPr>
          <p:cNvSpPr>
            <a:spLocks noChangeArrowheads="1"/>
          </p:cNvSpPr>
          <p:nvPr/>
        </p:nvSpPr>
        <p:spPr bwMode="auto">
          <a:xfrm>
            <a:off x="6170613" y="201136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13" name="Rectangle 65">
            <a:extLst>
              <a:ext uri="{FF2B5EF4-FFF2-40B4-BE49-F238E27FC236}">
                <a16:creationId xmlns:a16="http://schemas.microsoft.com/office/drawing/2014/main" id="{21D8E801-94FA-4C3C-8956-4D7BDEAFFD15}"/>
              </a:ext>
            </a:extLst>
          </p:cNvPr>
          <p:cNvSpPr>
            <a:spLocks noChangeArrowheads="1"/>
          </p:cNvSpPr>
          <p:nvPr/>
        </p:nvSpPr>
        <p:spPr bwMode="auto">
          <a:xfrm>
            <a:off x="4895850" y="22209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14" name="Rectangle 66">
            <a:extLst>
              <a:ext uri="{FF2B5EF4-FFF2-40B4-BE49-F238E27FC236}">
                <a16:creationId xmlns:a16="http://schemas.microsoft.com/office/drawing/2014/main" id="{63A1EAA7-9C43-4594-95A2-93CD4172CD09}"/>
              </a:ext>
            </a:extLst>
          </p:cNvPr>
          <p:cNvSpPr>
            <a:spLocks noChangeArrowheads="1"/>
          </p:cNvSpPr>
          <p:nvPr/>
        </p:nvSpPr>
        <p:spPr bwMode="auto">
          <a:xfrm>
            <a:off x="4895850" y="2428875"/>
            <a:ext cx="158273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Plus </a:t>
            </a:r>
            <a:r>
              <a:rPr lang="sk-SK" altLang="en-US" sz="1400">
                <a:solidFill>
                  <a:srgbClr val="000000"/>
                </a:solidFill>
              </a:rPr>
              <a:t>presun z výroby</a:t>
            </a:r>
          </a:p>
          <a:p>
            <a:pPr eaLnBrk="1" hangingPunct="1">
              <a:spcBef>
                <a:spcPct val="0"/>
              </a:spcBef>
              <a:buFontTx/>
              <a:buNone/>
            </a:pPr>
            <a:r>
              <a:rPr lang="sk-SK" altLang="en-US" sz="1400">
                <a:solidFill>
                  <a:srgbClr val="000000"/>
                </a:solidFill>
              </a:rPr>
              <a:t>zvýšený o náklady na </a:t>
            </a:r>
          </a:p>
          <a:p>
            <a:pPr eaLnBrk="1" hangingPunct="1">
              <a:spcBef>
                <a:spcPct val="0"/>
              </a:spcBef>
              <a:buFontTx/>
              <a:buNone/>
            </a:pPr>
            <a:r>
              <a:rPr lang="sk-SK" altLang="en-US" sz="1400">
                <a:solidFill>
                  <a:srgbClr val="000000"/>
                </a:solidFill>
              </a:rPr>
              <a:t>dokončenie</a:t>
            </a:r>
            <a:endParaRPr lang="sk-SK" altLang="en-US" sz="1800">
              <a:latin typeface="Arial" panose="020B0604020202020204" pitchFamily="34" charset="0"/>
            </a:endParaRPr>
          </a:p>
        </p:txBody>
      </p:sp>
      <p:sp>
        <p:nvSpPr>
          <p:cNvPr id="131115" name="Rectangle 69">
            <a:extLst>
              <a:ext uri="{FF2B5EF4-FFF2-40B4-BE49-F238E27FC236}">
                <a16:creationId xmlns:a16="http://schemas.microsoft.com/office/drawing/2014/main" id="{A28690F1-1E53-4EEB-9CD2-38B173C1CBD9}"/>
              </a:ext>
            </a:extLst>
          </p:cNvPr>
          <p:cNvSpPr>
            <a:spLocks noChangeArrowheads="1"/>
          </p:cNvSpPr>
          <p:nvPr/>
        </p:nvSpPr>
        <p:spPr bwMode="auto">
          <a:xfrm>
            <a:off x="6367463" y="264477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16" name="Rectangle 70">
            <a:extLst>
              <a:ext uri="{FF2B5EF4-FFF2-40B4-BE49-F238E27FC236}">
                <a16:creationId xmlns:a16="http://schemas.microsoft.com/office/drawing/2014/main" id="{2F53FEC0-5C17-4267-9B58-9886DF292641}"/>
              </a:ext>
            </a:extLst>
          </p:cNvPr>
          <p:cNvSpPr>
            <a:spLocks noChangeArrowheads="1"/>
          </p:cNvSpPr>
          <p:nvPr/>
        </p:nvSpPr>
        <p:spPr bwMode="auto">
          <a:xfrm>
            <a:off x="4895850" y="285432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17" name="Rectangle 71">
            <a:extLst>
              <a:ext uri="{FF2B5EF4-FFF2-40B4-BE49-F238E27FC236}">
                <a16:creationId xmlns:a16="http://schemas.microsoft.com/office/drawing/2014/main" id="{B9B94392-9150-43BF-AB8A-25BAEFBB7FDB}"/>
              </a:ext>
            </a:extLst>
          </p:cNvPr>
          <p:cNvSpPr>
            <a:spLocks noChangeArrowheads="1"/>
          </p:cNvSpPr>
          <p:nvPr/>
        </p:nvSpPr>
        <p:spPr bwMode="auto">
          <a:xfrm>
            <a:off x="4895850" y="3225800"/>
            <a:ext cx="154305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Mínus </a:t>
            </a:r>
            <a:r>
              <a:rPr lang="sk-SK" altLang="en-US" sz="1400">
                <a:solidFill>
                  <a:srgbClr val="000000"/>
                </a:solidFill>
              </a:rPr>
              <a:t>presun do </a:t>
            </a:r>
          </a:p>
          <a:p>
            <a:pPr eaLnBrk="1" hangingPunct="1">
              <a:spcBef>
                <a:spcPct val="0"/>
              </a:spcBef>
              <a:buFontTx/>
              <a:buNone/>
            </a:pPr>
            <a:r>
              <a:rPr lang="sk-SK" altLang="en-US" sz="1400">
                <a:solidFill>
                  <a:srgbClr val="000000"/>
                </a:solidFill>
              </a:rPr>
              <a:t>výkazu ziskov a strát </a:t>
            </a:r>
          </a:p>
          <a:p>
            <a:pPr eaLnBrk="1" hangingPunct="1">
              <a:spcBef>
                <a:spcPct val="0"/>
              </a:spcBef>
              <a:buFontTx/>
              <a:buNone/>
            </a:pPr>
            <a:r>
              <a:rPr lang="sk-SK" altLang="en-US" sz="1400">
                <a:solidFill>
                  <a:srgbClr val="000000"/>
                </a:solidFill>
              </a:rPr>
              <a:t>(výrobné náklady na </a:t>
            </a:r>
          </a:p>
          <a:p>
            <a:pPr eaLnBrk="1" hangingPunct="1">
              <a:spcBef>
                <a:spcPct val="0"/>
              </a:spcBef>
              <a:buFontTx/>
              <a:buNone/>
            </a:pPr>
            <a:r>
              <a:rPr lang="sk-SK" altLang="en-US" sz="1400">
                <a:solidFill>
                  <a:srgbClr val="000000"/>
                </a:solidFill>
              </a:rPr>
              <a:t>dokončený výrobok)</a:t>
            </a:r>
            <a:endParaRPr lang="sk-SK" altLang="en-US" sz="1800">
              <a:latin typeface="Arial" panose="020B0604020202020204" pitchFamily="34" charset="0"/>
            </a:endParaRPr>
          </a:p>
        </p:txBody>
      </p:sp>
      <p:sp>
        <p:nvSpPr>
          <p:cNvPr id="131118" name="Rectangle 75">
            <a:extLst>
              <a:ext uri="{FF2B5EF4-FFF2-40B4-BE49-F238E27FC236}">
                <a16:creationId xmlns:a16="http://schemas.microsoft.com/office/drawing/2014/main" id="{54FD86FC-5031-4C2F-95CA-0E7785DD6C85}"/>
              </a:ext>
            </a:extLst>
          </p:cNvPr>
          <p:cNvSpPr>
            <a:spLocks noChangeArrowheads="1"/>
          </p:cNvSpPr>
          <p:nvPr/>
        </p:nvSpPr>
        <p:spPr bwMode="auto">
          <a:xfrm>
            <a:off x="6388100" y="34877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19" name="Rectangle 76">
            <a:extLst>
              <a:ext uri="{FF2B5EF4-FFF2-40B4-BE49-F238E27FC236}">
                <a16:creationId xmlns:a16="http://schemas.microsoft.com/office/drawing/2014/main" id="{818B878D-7869-494B-BA9C-4FB1B435157D}"/>
              </a:ext>
            </a:extLst>
          </p:cNvPr>
          <p:cNvSpPr>
            <a:spLocks noChangeArrowheads="1"/>
          </p:cNvSpPr>
          <p:nvPr/>
        </p:nvSpPr>
        <p:spPr bwMode="auto">
          <a:xfrm>
            <a:off x="4895850" y="36972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20" name="Rectangle 77">
            <a:extLst>
              <a:ext uri="{FF2B5EF4-FFF2-40B4-BE49-F238E27FC236}">
                <a16:creationId xmlns:a16="http://schemas.microsoft.com/office/drawing/2014/main" id="{81B322FB-DB75-4C71-AF88-F72A67B84EA4}"/>
              </a:ext>
            </a:extLst>
          </p:cNvPr>
          <p:cNvSpPr>
            <a:spLocks noChangeArrowheads="1"/>
          </p:cNvSpPr>
          <p:nvPr/>
        </p:nvSpPr>
        <p:spPr bwMode="auto">
          <a:xfrm>
            <a:off x="4895850" y="4159250"/>
            <a:ext cx="14890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Rovná sa </a:t>
            </a:r>
            <a:r>
              <a:rPr lang="sk-SK" altLang="en-US" sz="1400">
                <a:solidFill>
                  <a:srgbClr val="000000"/>
                </a:solidFill>
              </a:rPr>
              <a:t> konečný </a:t>
            </a:r>
          </a:p>
          <a:p>
            <a:pPr eaLnBrk="1" hangingPunct="1">
              <a:spcBef>
                <a:spcPct val="0"/>
              </a:spcBef>
              <a:buFontTx/>
              <a:buNone/>
            </a:pPr>
            <a:r>
              <a:rPr lang="sk-SK" altLang="en-US" sz="1400">
                <a:solidFill>
                  <a:srgbClr val="000000"/>
                </a:solidFill>
              </a:rPr>
              <a:t>stav zásob hotových </a:t>
            </a:r>
          </a:p>
          <a:p>
            <a:pPr eaLnBrk="1" hangingPunct="1">
              <a:spcBef>
                <a:spcPct val="0"/>
              </a:spcBef>
              <a:buFontTx/>
              <a:buNone/>
            </a:pPr>
            <a:r>
              <a:rPr lang="sk-SK" altLang="en-US" sz="1400">
                <a:solidFill>
                  <a:srgbClr val="000000"/>
                </a:solidFill>
              </a:rPr>
              <a:t>výrobkov</a:t>
            </a:r>
            <a:endParaRPr lang="sk-SK" altLang="en-US" sz="1800">
              <a:latin typeface="Arial" panose="020B0604020202020204" pitchFamily="34" charset="0"/>
            </a:endParaRPr>
          </a:p>
        </p:txBody>
      </p:sp>
      <p:sp>
        <p:nvSpPr>
          <p:cNvPr id="131121" name="Rectangle 82">
            <a:extLst>
              <a:ext uri="{FF2B5EF4-FFF2-40B4-BE49-F238E27FC236}">
                <a16:creationId xmlns:a16="http://schemas.microsoft.com/office/drawing/2014/main" id="{A7A641F8-3642-4807-B222-06B8F85D118B}"/>
              </a:ext>
            </a:extLst>
          </p:cNvPr>
          <p:cNvSpPr>
            <a:spLocks noChangeArrowheads="1"/>
          </p:cNvSpPr>
          <p:nvPr/>
        </p:nvSpPr>
        <p:spPr bwMode="auto">
          <a:xfrm>
            <a:off x="5335588" y="433228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22" name="Rectangle 83">
            <a:extLst>
              <a:ext uri="{FF2B5EF4-FFF2-40B4-BE49-F238E27FC236}">
                <a16:creationId xmlns:a16="http://schemas.microsoft.com/office/drawing/2014/main" id="{56644040-9F0D-4C68-B1F8-674542F6E32F}"/>
              </a:ext>
            </a:extLst>
          </p:cNvPr>
          <p:cNvSpPr>
            <a:spLocks noChangeArrowheads="1"/>
          </p:cNvSpPr>
          <p:nvPr/>
        </p:nvSpPr>
        <p:spPr bwMode="auto">
          <a:xfrm>
            <a:off x="6894513" y="1304925"/>
            <a:ext cx="2012950" cy="4322763"/>
          </a:xfrm>
          <a:prstGeom prst="rect">
            <a:avLst/>
          </a:prstGeom>
          <a:solidFill>
            <a:srgbClr val="FFFFFF"/>
          </a:solidFill>
          <a:ln w="1905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31123" name="Rectangle 84">
            <a:extLst>
              <a:ext uri="{FF2B5EF4-FFF2-40B4-BE49-F238E27FC236}">
                <a16:creationId xmlns:a16="http://schemas.microsoft.com/office/drawing/2014/main" id="{897A6E91-BC9C-4CD5-8AFE-CE9C9A8D7017}"/>
              </a:ext>
            </a:extLst>
          </p:cNvPr>
          <p:cNvSpPr>
            <a:spLocks noChangeArrowheads="1"/>
          </p:cNvSpPr>
          <p:nvPr/>
        </p:nvSpPr>
        <p:spPr bwMode="auto">
          <a:xfrm>
            <a:off x="7173913" y="1393825"/>
            <a:ext cx="143033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400">
                <a:solidFill>
                  <a:srgbClr val="000000"/>
                </a:solidFill>
              </a:rPr>
              <a:t>VÝKAZ</a:t>
            </a:r>
          </a:p>
          <a:p>
            <a:pPr algn="ctr" eaLnBrk="1" hangingPunct="1">
              <a:spcBef>
                <a:spcPct val="0"/>
              </a:spcBef>
              <a:buFontTx/>
              <a:buNone/>
            </a:pPr>
            <a:r>
              <a:rPr lang="sk-SK" altLang="en-US" sz="1400">
                <a:solidFill>
                  <a:srgbClr val="000000"/>
                </a:solidFill>
              </a:rPr>
              <a:t>ZISKOV A STRÁT</a:t>
            </a:r>
            <a:endParaRPr lang="sk-SK" altLang="en-US" sz="1800">
              <a:latin typeface="Arial" panose="020B0604020202020204" pitchFamily="34" charset="0"/>
            </a:endParaRPr>
          </a:p>
        </p:txBody>
      </p:sp>
      <p:sp>
        <p:nvSpPr>
          <p:cNvPr id="131124" name="Rectangle 86">
            <a:extLst>
              <a:ext uri="{FF2B5EF4-FFF2-40B4-BE49-F238E27FC236}">
                <a16:creationId xmlns:a16="http://schemas.microsoft.com/office/drawing/2014/main" id="{EC2889BA-42F3-4CA0-9DFF-E25690B4090B}"/>
              </a:ext>
            </a:extLst>
          </p:cNvPr>
          <p:cNvSpPr>
            <a:spLocks noChangeArrowheads="1"/>
          </p:cNvSpPr>
          <p:nvPr/>
        </p:nvSpPr>
        <p:spPr bwMode="auto">
          <a:xfrm>
            <a:off x="8443913" y="160337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25" name="Rectangle 87">
            <a:extLst>
              <a:ext uri="{FF2B5EF4-FFF2-40B4-BE49-F238E27FC236}">
                <a16:creationId xmlns:a16="http://schemas.microsoft.com/office/drawing/2014/main" id="{0DA703BF-671B-42D5-AFED-093267FD6A22}"/>
              </a:ext>
            </a:extLst>
          </p:cNvPr>
          <p:cNvSpPr>
            <a:spLocks noChangeArrowheads="1"/>
          </p:cNvSpPr>
          <p:nvPr/>
        </p:nvSpPr>
        <p:spPr bwMode="auto">
          <a:xfrm>
            <a:off x="7051675" y="181292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26" name="Rectangle 88">
            <a:extLst>
              <a:ext uri="{FF2B5EF4-FFF2-40B4-BE49-F238E27FC236}">
                <a16:creationId xmlns:a16="http://schemas.microsoft.com/office/drawing/2014/main" id="{2AF1421B-9324-4CA1-BD74-18FE4EA7E77C}"/>
              </a:ext>
            </a:extLst>
          </p:cNvPr>
          <p:cNvSpPr>
            <a:spLocks noChangeArrowheads="1"/>
          </p:cNvSpPr>
          <p:nvPr/>
        </p:nvSpPr>
        <p:spPr bwMode="auto">
          <a:xfrm>
            <a:off x="7051675" y="2024063"/>
            <a:ext cx="7413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VÝNOSY</a:t>
            </a:r>
            <a:endParaRPr lang="sk-SK" altLang="en-US" sz="1800">
              <a:latin typeface="Arial" panose="020B0604020202020204" pitchFamily="34" charset="0"/>
            </a:endParaRPr>
          </a:p>
        </p:txBody>
      </p:sp>
      <p:sp>
        <p:nvSpPr>
          <p:cNvPr id="131127" name="Rectangle 89">
            <a:extLst>
              <a:ext uri="{FF2B5EF4-FFF2-40B4-BE49-F238E27FC236}">
                <a16:creationId xmlns:a16="http://schemas.microsoft.com/office/drawing/2014/main" id="{74398A76-0353-4FD9-8DA1-9481695BE5A2}"/>
              </a:ext>
            </a:extLst>
          </p:cNvPr>
          <p:cNvSpPr>
            <a:spLocks noChangeArrowheads="1"/>
          </p:cNvSpPr>
          <p:nvPr/>
        </p:nvSpPr>
        <p:spPr bwMode="auto">
          <a:xfrm>
            <a:off x="8010525" y="202406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28" name="Rectangle 90">
            <a:extLst>
              <a:ext uri="{FF2B5EF4-FFF2-40B4-BE49-F238E27FC236}">
                <a16:creationId xmlns:a16="http://schemas.microsoft.com/office/drawing/2014/main" id="{CCFE15AB-9F2C-4CDA-BC0A-5A3F11DECC00}"/>
              </a:ext>
            </a:extLst>
          </p:cNvPr>
          <p:cNvSpPr>
            <a:spLocks noChangeArrowheads="1"/>
          </p:cNvSpPr>
          <p:nvPr/>
        </p:nvSpPr>
        <p:spPr bwMode="auto">
          <a:xfrm>
            <a:off x="7051675" y="223361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29" name="Rectangle 91">
            <a:extLst>
              <a:ext uri="{FF2B5EF4-FFF2-40B4-BE49-F238E27FC236}">
                <a16:creationId xmlns:a16="http://schemas.microsoft.com/office/drawing/2014/main" id="{0DE6D603-37CC-4881-887B-9B4093E03C47}"/>
              </a:ext>
            </a:extLst>
          </p:cNvPr>
          <p:cNvSpPr>
            <a:spLocks noChangeArrowheads="1"/>
          </p:cNvSpPr>
          <p:nvPr/>
        </p:nvSpPr>
        <p:spPr bwMode="auto">
          <a:xfrm>
            <a:off x="7051675" y="2441575"/>
            <a:ext cx="176371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Mínus </a:t>
            </a:r>
            <a:r>
              <a:rPr lang="sk-SK" altLang="en-US" sz="1400">
                <a:solidFill>
                  <a:srgbClr val="000000"/>
                </a:solidFill>
              </a:rPr>
              <a:t>výrobné nák-</a:t>
            </a:r>
          </a:p>
          <a:p>
            <a:pPr eaLnBrk="1" hangingPunct="1">
              <a:spcBef>
                <a:spcPct val="0"/>
              </a:spcBef>
              <a:buFontTx/>
              <a:buNone/>
            </a:pPr>
            <a:r>
              <a:rPr lang="sk-SK" altLang="en-US" sz="1400">
                <a:solidFill>
                  <a:srgbClr val="000000"/>
                </a:solidFill>
              </a:rPr>
              <a:t>lady na predané výrobky</a:t>
            </a:r>
            <a:endParaRPr lang="sk-SK" altLang="en-US" sz="1800">
              <a:latin typeface="Arial" panose="020B0604020202020204" pitchFamily="34" charset="0"/>
            </a:endParaRPr>
          </a:p>
        </p:txBody>
      </p:sp>
      <p:sp>
        <p:nvSpPr>
          <p:cNvPr id="131130" name="Rectangle 95">
            <a:extLst>
              <a:ext uri="{FF2B5EF4-FFF2-40B4-BE49-F238E27FC236}">
                <a16:creationId xmlns:a16="http://schemas.microsoft.com/office/drawing/2014/main" id="{01957D3E-2036-486D-B1F3-111AE76BD231}"/>
              </a:ext>
            </a:extLst>
          </p:cNvPr>
          <p:cNvSpPr>
            <a:spLocks noChangeArrowheads="1"/>
          </p:cNvSpPr>
          <p:nvPr/>
        </p:nvSpPr>
        <p:spPr bwMode="auto">
          <a:xfrm>
            <a:off x="8443913" y="286702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31" name="Rectangle 96">
            <a:extLst>
              <a:ext uri="{FF2B5EF4-FFF2-40B4-BE49-F238E27FC236}">
                <a16:creationId xmlns:a16="http://schemas.microsoft.com/office/drawing/2014/main" id="{5F9831E4-2098-4366-8DB6-951A944C9AA0}"/>
              </a:ext>
            </a:extLst>
          </p:cNvPr>
          <p:cNvSpPr>
            <a:spLocks noChangeArrowheads="1"/>
          </p:cNvSpPr>
          <p:nvPr/>
        </p:nvSpPr>
        <p:spPr bwMode="auto">
          <a:xfrm>
            <a:off x="7051675" y="3076575"/>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32" name="Rectangle 97">
            <a:extLst>
              <a:ext uri="{FF2B5EF4-FFF2-40B4-BE49-F238E27FC236}">
                <a16:creationId xmlns:a16="http://schemas.microsoft.com/office/drawing/2014/main" id="{C8713DD4-639A-4D1D-A75B-3108438C76DA}"/>
              </a:ext>
            </a:extLst>
          </p:cNvPr>
          <p:cNvSpPr>
            <a:spLocks noChangeArrowheads="1"/>
          </p:cNvSpPr>
          <p:nvPr/>
        </p:nvSpPr>
        <p:spPr bwMode="auto">
          <a:xfrm>
            <a:off x="7051675" y="3141663"/>
            <a:ext cx="161131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Mínus</a:t>
            </a:r>
            <a:r>
              <a:rPr lang="sk-SK" altLang="en-US" sz="1400">
                <a:solidFill>
                  <a:srgbClr val="000000"/>
                </a:solidFill>
              </a:rPr>
              <a:t> iné náklady </a:t>
            </a:r>
          </a:p>
          <a:p>
            <a:pPr eaLnBrk="1" hangingPunct="1">
              <a:spcBef>
                <a:spcPct val="0"/>
              </a:spcBef>
              <a:buFontTx/>
              <a:buNone/>
            </a:pPr>
            <a:r>
              <a:rPr lang="sk-SK" altLang="en-US" sz="1400">
                <a:solidFill>
                  <a:srgbClr val="000000"/>
                </a:solidFill>
              </a:rPr>
              <a:t>ako sú náklady na pre-</a:t>
            </a:r>
          </a:p>
          <a:p>
            <a:pPr eaLnBrk="1" hangingPunct="1">
              <a:spcBef>
                <a:spcPct val="0"/>
              </a:spcBef>
              <a:buFontTx/>
              <a:buNone/>
            </a:pPr>
            <a:r>
              <a:rPr lang="sk-SK" altLang="en-US" sz="1400">
                <a:solidFill>
                  <a:srgbClr val="000000"/>
                </a:solidFill>
              </a:rPr>
              <a:t>daj, marketing a admi-</a:t>
            </a:r>
          </a:p>
          <a:p>
            <a:pPr eaLnBrk="1" hangingPunct="1">
              <a:spcBef>
                <a:spcPct val="0"/>
              </a:spcBef>
              <a:buFontTx/>
              <a:buNone/>
            </a:pPr>
            <a:r>
              <a:rPr lang="sk-SK" altLang="en-US" sz="1400">
                <a:solidFill>
                  <a:srgbClr val="000000"/>
                </a:solidFill>
              </a:rPr>
              <a:t>nistratívne náklady</a:t>
            </a:r>
            <a:endParaRPr lang="sk-SK" altLang="en-US" sz="1800">
              <a:latin typeface="Arial" panose="020B0604020202020204" pitchFamily="34" charset="0"/>
            </a:endParaRPr>
          </a:p>
        </p:txBody>
      </p:sp>
      <p:sp>
        <p:nvSpPr>
          <p:cNvPr id="131133" name="Rectangle 102">
            <a:extLst>
              <a:ext uri="{FF2B5EF4-FFF2-40B4-BE49-F238E27FC236}">
                <a16:creationId xmlns:a16="http://schemas.microsoft.com/office/drawing/2014/main" id="{8A5326D6-7E12-491B-BEE0-3415FE20EA28}"/>
              </a:ext>
            </a:extLst>
          </p:cNvPr>
          <p:cNvSpPr>
            <a:spLocks noChangeArrowheads="1"/>
          </p:cNvSpPr>
          <p:nvPr/>
        </p:nvSpPr>
        <p:spPr bwMode="auto">
          <a:xfrm>
            <a:off x="8509000" y="3919538"/>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34" name="Rectangle 103">
            <a:extLst>
              <a:ext uri="{FF2B5EF4-FFF2-40B4-BE49-F238E27FC236}">
                <a16:creationId xmlns:a16="http://schemas.microsoft.com/office/drawing/2014/main" id="{02A9CCCC-F295-43EC-BD10-75C4A14EC76B}"/>
              </a:ext>
            </a:extLst>
          </p:cNvPr>
          <p:cNvSpPr>
            <a:spLocks noChangeArrowheads="1"/>
          </p:cNvSpPr>
          <p:nvPr/>
        </p:nvSpPr>
        <p:spPr bwMode="auto">
          <a:xfrm>
            <a:off x="7051675" y="4132263"/>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sp>
        <p:nvSpPr>
          <p:cNvPr id="131135" name="Rectangle 104">
            <a:extLst>
              <a:ext uri="{FF2B5EF4-FFF2-40B4-BE49-F238E27FC236}">
                <a16:creationId xmlns:a16="http://schemas.microsoft.com/office/drawing/2014/main" id="{CEF337A7-71EC-48CC-8CCB-74E089D6B6E5}"/>
              </a:ext>
            </a:extLst>
          </p:cNvPr>
          <p:cNvSpPr>
            <a:spLocks noChangeArrowheads="1"/>
          </p:cNvSpPr>
          <p:nvPr/>
        </p:nvSpPr>
        <p:spPr bwMode="auto">
          <a:xfrm>
            <a:off x="7051675" y="4295775"/>
            <a:ext cx="10287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Rovná sa </a:t>
            </a:r>
            <a:r>
              <a:rPr lang="sk-SK" altLang="en-US" sz="1400">
                <a:solidFill>
                  <a:srgbClr val="000000"/>
                </a:solidFill>
              </a:rPr>
              <a:t>zisk</a:t>
            </a:r>
            <a:endParaRPr lang="sk-SK" altLang="en-US" sz="1800">
              <a:latin typeface="Arial" panose="020B0604020202020204" pitchFamily="34" charset="0"/>
            </a:endParaRPr>
          </a:p>
        </p:txBody>
      </p:sp>
      <p:sp>
        <p:nvSpPr>
          <p:cNvPr id="131136" name="Rectangle 106">
            <a:extLst>
              <a:ext uri="{FF2B5EF4-FFF2-40B4-BE49-F238E27FC236}">
                <a16:creationId xmlns:a16="http://schemas.microsoft.com/office/drawing/2014/main" id="{A97A3F04-7ADD-4A4B-898A-1D9E772164A6}"/>
              </a:ext>
            </a:extLst>
          </p:cNvPr>
          <p:cNvSpPr>
            <a:spLocks noChangeArrowheads="1"/>
          </p:cNvSpPr>
          <p:nvPr/>
        </p:nvSpPr>
        <p:spPr bwMode="auto">
          <a:xfrm>
            <a:off x="8042275" y="4349750"/>
            <a:ext cx="444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a:t>
            </a:r>
            <a:endParaRPr lang="sk-SK" altLang="en-US" sz="1800">
              <a:latin typeface="Arial" panose="020B0604020202020204" pitchFamily="34" charset="0"/>
            </a:endParaRPr>
          </a:p>
        </p:txBody>
      </p:sp>
      <p:grpSp>
        <p:nvGrpSpPr>
          <p:cNvPr id="131137" name="Group 109">
            <a:extLst>
              <a:ext uri="{FF2B5EF4-FFF2-40B4-BE49-F238E27FC236}">
                <a16:creationId xmlns:a16="http://schemas.microsoft.com/office/drawing/2014/main" id="{DCF8D570-3FCA-4341-B978-182D4E8EA472}"/>
              </a:ext>
            </a:extLst>
          </p:cNvPr>
          <p:cNvGrpSpPr>
            <a:grpSpLocks/>
          </p:cNvGrpSpPr>
          <p:nvPr/>
        </p:nvGrpSpPr>
        <p:grpSpPr bwMode="auto">
          <a:xfrm>
            <a:off x="1476375" y="2924175"/>
            <a:ext cx="1171575" cy="280988"/>
            <a:chOff x="917" y="1847"/>
            <a:chExt cx="694" cy="177"/>
          </a:xfrm>
        </p:grpSpPr>
        <p:sp>
          <p:nvSpPr>
            <p:cNvPr id="131144" name="Freeform 107">
              <a:extLst>
                <a:ext uri="{FF2B5EF4-FFF2-40B4-BE49-F238E27FC236}">
                  <a16:creationId xmlns:a16="http://schemas.microsoft.com/office/drawing/2014/main" id="{870C31A9-9B77-41D5-BF06-0385EAC73145}"/>
                </a:ext>
              </a:extLst>
            </p:cNvPr>
            <p:cNvSpPr>
              <a:spLocks/>
            </p:cNvSpPr>
            <p:nvPr/>
          </p:nvSpPr>
          <p:spPr bwMode="auto">
            <a:xfrm>
              <a:off x="917" y="1906"/>
              <a:ext cx="554" cy="118"/>
            </a:xfrm>
            <a:custGeom>
              <a:avLst/>
              <a:gdLst>
                <a:gd name="T0" fmla="*/ 0 w 554"/>
                <a:gd name="T1" fmla="*/ 91 h 118"/>
                <a:gd name="T2" fmla="*/ 4 w 554"/>
                <a:gd name="T3" fmla="*/ 118 h 118"/>
                <a:gd name="T4" fmla="*/ 554 w 554"/>
                <a:gd name="T5" fmla="*/ 28 h 118"/>
                <a:gd name="T6" fmla="*/ 549 w 554"/>
                <a:gd name="T7" fmla="*/ 0 h 118"/>
                <a:gd name="T8" fmla="*/ 0 w 554"/>
                <a:gd name="T9" fmla="*/ 91 h 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4" h="118">
                  <a:moveTo>
                    <a:pt x="0" y="91"/>
                  </a:moveTo>
                  <a:lnTo>
                    <a:pt x="4" y="118"/>
                  </a:lnTo>
                  <a:lnTo>
                    <a:pt x="554" y="28"/>
                  </a:lnTo>
                  <a:lnTo>
                    <a:pt x="549" y="0"/>
                  </a:lnTo>
                  <a:lnTo>
                    <a:pt x="0"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31145" name="Freeform 108">
              <a:extLst>
                <a:ext uri="{FF2B5EF4-FFF2-40B4-BE49-F238E27FC236}">
                  <a16:creationId xmlns:a16="http://schemas.microsoft.com/office/drawing/2014/main" id="{6B9D302D-E391-469E-92B9-DE24D828795C}"/>
                </a:ext>
              </a:extLst>
            </p:cNvPr>
            <p:cNvSpPr>
              <a:spLocks/>
            </p:cNvSpPr>
            <p:nvPr/>
          </p:nvSpPr>
          <p:spPr bwMode="auto">
            <a:xfrm>
              <a:off x="1452" y="1847"/>
              <a:ext cx="159" cy="147"/>
            </a:xfrm>
            <a:custGeom>
              <a:avLst/>
              <a:gdLst>
                <a:gd name="T0" fmla="*/ 25 w 159"/>
                <a:gd name="T1" fmla="*/ 147 h 147"/>
                <a:gd name="T2" fmla="*/ 159 w 159"/>
                <a:gd name="T3" fmla="*/ 50 h 147"/>
                <a:gd name="T4" fmla="*/ 0 w 159"/>
                <a:gd name="T5" fmla="*/ 0 h 147"/>
                <a:gd name="T6" fmla="*/ 25 w 159"/>
                <a:gd name="T7" fmla="*/ 147 h 1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9" h="147">
                  <a:moveTo>
                    <a:pt x="25" y="147"/>
                  </a:moveTo>
                  <a:lnTo>
                    <a:pt x="159" y="50"/>
                  </a:lnTo>
                  <a:lnTo>
                    <a:pt x="0" y="0"/>
                  </a:lnTo>
                  <a:lnTo>
                    <a:pt x="25" y="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31138" name="Group 112">
            <a:extLst>
              <a:ext uri="{FF2B5EF4-FFF2-40B4-BE49-F238E27FC236}">
                <a16:creationId xmlns:a16="http://schemas.microsoft.com/office/drawing/2014/main" id="{001D79DA-B659-4C4B-896C-47D4F3ABB5D9}"/>
              </a:ext>
            </a:extLst>
          </p:cNvPr>
          <p:cNvGrpSpPr>
            <a:grpSpLocks/>
          </p:cNvGrpSpPr>
          <p:nvPr/>
        </p:nvGrpSpPr>
        <p:grpSpPr bwMode="auto">
          <a:xfrm>
            <a:off x="4140200" y="2576513"/>
            <a:ext cx="741363" cy="1284287"/>
            <a:chOff x="2573" y="1623"/>
            <a:chExt cx="502" cy="1036"/>
          </a:xfrm>
        </p:grpSpPr>
        <p:sp>
          <p:nvSpPr>
            <p:cNvPr id="131142" name="Freeform 110">
              <a:extLst>
                <a:ext uri="{FF2B5EF4-FFF2-40B4-BE49-F238E27FC236}">
                  <a16:creationId xmlns:a16="http://schemas.microsoft.com/office/drawing/2014/main" id="{73EF88E4-062F-405B-B48E-06BDE95912B9}"/>
                </a:ext>
              </a:extLst>
            </p:cNvPr>
            <p:cNvSpPr>
              <a:spLocks/>
            </p:cNvSpPr>
            <p:nvPr/>
          </p:nvSpPr>
          <p:spPr bwMode="auto">
            <a:xfrm>
              <a:off x="2573" y="1746"/>
              <a:ext cx="448" cy="913"/>
            </a:xfrm>
            <a:custGeom>
              <a:avLst/>
              <a:gdLst>
                <a:gd name="T0" fmla="*/ 0 w 448"/>
                <a:gd name="T1" fmla="*/ 900 h 913"/>
                <a:gd name="T2" fmla="*/ 26 w 448"/>
                <a:gd name="T3" fmla="*/ 913 h 913"/>
                <a:gd name="T4" fmla="*/ 448 w 448"/>
                <a:gd name="T5" fmla="*/ 12 h 913"/>
                <a:gd name="T6" fmla="*/ 422 w 448"/>
                <a:gd name="T7" fmla="*/ 0 h 913"/>
                <a:gd name="T8" fmla="*/ 0 w 448"/>
                <a:gd name="T9" fmla="*/ 900 h 9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8" h="913">
                  <a:moveTo>
                    <a:pt x="0" y="900"/>
                  </a:moveTo>
                  <a:lnTo>
                    <a:pt x="26" y="913"/>
                  </a:lnTo>
                  <a:lnTo>
                    <a:pt x="448" y="12"/>
                  </a:lnTo>
                  <a:lnTo>
                    <a:pt x="422" y="0"/>
                  </a:lnTo>
                  <a:lnTo>
                    <a:pt x="0" y="9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31143" name="Freeform 111">
              <a:extLst>
                <a:ext uri="{FF2B5EF4-FFF2-40B4-BE49-F238E27FC236}">
                  <a16:creationId xmlns:a16="http://schemas.microsoft.com/office/drawing/2014/main" id="{23C572D1-C93F-4453-92C6-726D4ACC019F}"/>
                </a:ext>
              </a:extLst>
            </p:cNvPr>
            <p:cNvSpPr>
              <a:spLocks/>
            </p:cNvSpPr>
            <p:nvPr/>
          </p:nvSpPr>
          <p:spPr bwMode="auto">
            <a:xfrm>
              <a:off x="2939" y="1623"/>
              <a:ext cx="136" cy="166"/>
            </a:xfrm>
            <a:custGeom>
              <a:avLst/>
              <a:gdLst>
                <a:gd name="T0" fmla="*/ 136 w 136"/>
                <a:gd name="T1" fmla="*/ 166 h 166"/>
                <a:gd name="T2" fmla="*/ 131 w 136"/>
                <a:gd name="T3" fmla="*/ 0 h 166"/>
                <a:gd name="T4" fmla="*/ 0 w 136"/>
                <a:gd name="T5" fmla="*/ 101 h 166"/>
                <a:gd name="T6" fmla="*/ 136 w 136"/>
                <a:gd name="T7" fmla="*/ 166 h 1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6" h="166">
                  <a:moveTo>
                    <a:pt x="136" y="166"/>
                  </a:moveTo>
                  <a:lnTo>
                    <a:pt x="131" y="0"/>
                  </a:lnTo>
                  <a:lnTo>
                    <a:pt x="0" y="101"/>
                  </a:lnTo>
                  <a:lnTo>
                    <a:pt x="136" y="1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31139" name="Group 115">
            <a:extLst>
              <a:ext uri="{FF2B5EF4-FFF2-40B4-BE49-F238E27FC236}">
                <a16:creationId xmlns:a16="http://schemas.microsoft.com/office/drawing/2014/main" id="{2D6B3D19-A212-4B25-B620-FCCF6A0B8DD9}"/>
              </a:ext>
            </a:extLst>
          </p:cNvPr>
          <p:cNvGrpSpPr>
            <a:grpSpLocks/>
          </p:cNvGrpSpPr>
          <p:nvPr/>
        </p:nvGrpSpPr>
        <p:grpSpPr bwMode="auto">
          <a:xfrm>
            <a:off x="6156325" y="2636838"/>
            <a:ext cx="792163" cy="1052512"/>
            <a:chOff x="4044" y="1632"/>
            <a:chExt cx="390" cy="663"/>
          </a:xfrm>
        </p:grpSpPr>
        <p:sp>
          <p:nvSpPr>
            <p:cNvPr id="131140" name="Freeform 113">
              <a:extLst>
                <a:ext uri="{FF2B5EF4-FFF2-40B4-BE49-F238E27FC236}">
                  <a16:creationId xmlns:a16="http://schemas.microsoft.com/office/drawing/2014/main" id="{21ADD420-4737-49B9-9C8C-E35FF8D1B8CA}"/>
                </a:ext>
              </a:extLst>
            </p:cNvPr>
            <p:cNvSpPr>
              <a:spLocks/>
            </p:cNvSpPr>
            <p:nvPr/>
          </p:nvSpPr>
          <p:spPr bwMode="auto">
            <a:xfrm>
              <a:off x="4044" y="1750"/>
              <a:ext cx="330" cy="545"/>
            </a:xfrm>
            <a:custGeom>
              <a:avLst/>
              <a:gdLst>
                <a:gd name="T0" fmla="*/ 0 w 330"/>
                <a:gd name="T1" fmla="*/ 532 h 545"/>
                <a:gd name="T2" fmla="*/ 25 w 330"/>
                <a:gd name="T3" fmla="*/ 545 h 545"/>
                <a:gd name="T4" fmla="*/ 330 w 330"/>
                <a:gd name="T5" fmla="*/ 14 h 545"/>
                <a:gd name="T6" fmla="*/ 305 w 330"/>
                <a:gd name="T7" fmla="*/ 0 h 545"/>
                <a:gd name="T8" fmla="*/ 0 w 330"/>
                <a:gd name="T9" fmla="*/ 532 h 5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 h="545">
                  <a:moveTo>
                    <a:pt x="0" y="532"/>
                  </a:moveTo>
                  <a:lnTo>
                    <a:pt x="25" y="545"/>
                  </a:lnTo>
                  <a:lnTo>
                    <a:pt x="330" y="14"/>
                  </a:lnTo>
                  <a:lnTo>
                    <a:pt x="305" y="0"/>
                  </a:lnTo>
                  <a:lnTo>
                    <a:pt x="0" y="5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31141" name="Freeform 114">
              <a:extLst>
                <a:ext uri="{FF2B5EF4-FFF2-40B4-BE49-F238E27FC236}">
                  <a16:creationId xmlns:a16="http://schemas.microsoft.com/office/drawing/2014/main" id="{CBDBD8D4-C0F1-4DB7-96CF-685BB837A854}"/>
                </a:ext>
              </a:extLst>
            </p:cNvPr>
            <p:cNvSpPr>
              <a:spLocks/>
            </p:cNvSpPr>
            <p:nvPr/>
          </p:nvSpPr>
          <p:spPr bwMode="auto">
            <a:xfrm>
              <a:off x="4294" y="1632"/>
              <a:ext cx="140" cy="168"/>
            </a:xfrm>
            <a:custGeom>
              <a:avLst/>
              <a:gdLst>
                <a:gd name="T0" fmla="*/ 129 w 140"/>
                <a:gd name="T1" fmla="*/ 168 h 168"/>
                <a:gd name="T2" fmla="*/ 140 w 140"/>
                <a:gd name="T3" fmla="*/ 0 h 168"/>
                <a:gd name="T4" fmla="*/ 0 w 140"/>
                <a:gd name="T5" fmla="*/ 92 h 168"/>
                <a:gd name="T6" fmla="*/ 129 w 140"/>
                <a:gd name="T7" fmla="*/ 168 h 1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168">
                  <a:moveTo>
                    <a:pt x="129" y="168"/>
                  </a:moveTo>
                  <a:lnTo>
                    <a:pt x="140" y="0"/>
                  </a:lnTo>
                  <a:lnTo>
                    <a:pt x="0" y="92"/>
                  </a:lnTo>
                  <a:lnTo>
                    <a:pt x="129" y="1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4D2CBE72-F633-4210-9444-EBF58DEFD673}"/>
              </a:ext>
            </a:extLst>
          </p:cNvPr>
          <p:cNvSpPr>
            <a:spLocks noGrp="1"/>
          </p:cNvSpPr>
          <p:nvPr>
            <p:ph type="ftr" sz="quarter" idx="11"/>
          </p:nvPr>
        </p:nvSpPr>
        <p:spPr/>
        <p:txBody>
          <a:bodyPr/>
          <a:lstStyle/>
          <a:p>
            <a:pPr>
              <a:defRPr/>
            </a:pPr>
            <a:r>
              <a:rPr lang="sk-SK"/>
              <a:t>Princípy účtovníctva</a:t>
            </a:r>
          </a:p>
        </p:txBody>
      </p:sp>
      <p:sp>
        <p:nvSpPr>
          <p:cNvPr id="133123" name="Zástupný symbol čísla snímky 5">
            <a:extLst>
              <a:ext uri="{FF2B5EF4-FFF2-40B4-BE49-F238E27FC236}">
                <a16:creationId xmlns:a16="http://schemas.microsoft.com/office/drawing/2014/main" id="{7BFFA599-C3EB-4449-A880-6FB6D53AD63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2-64</a:t>
            </a:r>
          </a:p>
        </p:txBody>
      </p:sp>
      <p:sp>
        <p:nvSpPr>
          <p:cNvPr id="133124" name="Rectangle 2">
            <a:extLst>
              <a:ext uri="{FF2B5EF4-FFF2-40B4-BE49-F238E27FC236}">
                <a16:creationId xmlns:a16="http://schemas.microsoft.com/office/drawing/2014/main" id="{C18F137B-36C1-498C-A757-2B506850C237}"/>
              </a:ext>
            </a:extLst>
          </p:cNvPr>
          <p:cNvSpPr>
            <a:spLocks noGrp="1" noChangeArrowheads="1"/>
          </p:cNvSpPr>
          <p:nvPr>
            <p:ph type="title"/>
          </p:nvPr>
        </p:nvSpPr>
        <p:spPr/>
        <p:txBody>
          <a:bodyPr/>
          <a:lstStyle/>
          <a:p>
            <a:pPr eaLnBrk="1" hangingPunct="1"/>
            <a:r>
              <a:rPr lang="sk-SK" altLang="en-US" sz="3200" b="1">
                <a:solidFill>
                  <a:srgbClr val="3D1FD3"/>
                </a:solidFill>
              </a:rPr>
              <a:t>Analýza finančných výkazov</a:t>
            </a:r>
            <a:endParaRPr lang="en-US" altLang="en-US" sz="3200">
              <a:solidFill>
                <a:srgbClr val="3D1FD3"/>
              </a:solidFill>
            </a:endParaRPr>
          </a:p>
        </p:txBody>
      </p:sp>
      <p:sp>
        <p:nvSpPr>
          <p:cNvPr id="133125" name="Rectangle 3">
            <a:extLst>
              <a:ext uri="{FF2B5EF4-FFF2-40B4-BE49-F238E27FC236}">
                <a16:creationId xmlns:a16="http://schemas.microsoft.com/office/drawing/2014/main" id="{68802908-79F7-4D42-AE98-E539DC1CF1AC}"/>
              </a:ext>
            </a:extLst>
          </p:cNvPr>
          <p:cNvSpPr>
            <a:spLocks noGrp="1" noChangeArrowheads="1"/>
          </p:cNvSpPr>
          <p:nvPr>
            <p:ph type="body" idx="1"/>
          </p:nvPr>
        </p:nvSpPr>
        <p:spPr>
          <a:xfrm>
            <a:off x="457200" y="1600200"/>
            <a:ext cx="8229600" cy="2549525"/>
          </a:xfrm>
        </p:spPr>
        <p:txBody>
          <a:bodyPr/>
          <a:lstStyle/>
          <a:p>
            <a:pPr eaLnBrk="1" hangingPunct="1"/>
            <a:r>
              <a:rPr lang="sk-SK" altLang="en-US" sz="2400"/>
              <a:t>Používatelia finančných výkazov sa na ich základe snažia</a:t>
            </a:r>
          </a:p>
          <a:p>
            <a:pPr lvl="1" eaLnBrk="1" hangingPunct="1"/>
            <a:r>
              <a:rPr lang="sk-SK" altLang="en-US" sz="2000"/>
              <a:t>zistiť, ako podnik vytvoril zisk (analýzou výkazu ziskov a strát)</a:t>
            </a:r>
          </a:p>
          <a:p>
            <a:pPr lvl="1" eaLnBrk="1" hangingPunct="1"/>
            <a:r>
              <a:rPr lang="sk-SK" altLang="en-US" sz="2000"/>
              <a:t>ohodnotiť prognózu budúceho vývoja firmy</a:t>
            </a:r>
          </a:p>
          <a:p>
            <a:pPr eaLnBrk="1" hangingPunct="1"/>
            <a:r>
              <a:rPr lang="sk-SK" altLang="en-US" sz="2400"/>
              <a:t>V tejto súvislosti môžu byť na rýchle zorientovanie sa užitočné niektoré ukazovatele odvodené z finančných výkazov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376E8C6-46B3-4D35-835C-4EFEE2818030}"/>
              </a:ext>
            </a:extLst>
          </p:cNvPr>
          <p:cNvSpPr>
            <a:spLocks noGrp="1"/>
          </p:cNvSpPr>
          <p:nvPr>
            <p:ph type="ftr" sz="quarter" idx="11"/>
          </p:nvPr>
        </p:nvSpPr>
        <p:spPr/>
        <p:txBody>
          <a:bodyPr/>
          <a:lstStyle/>
          <a:p>
            <a:pPr>
              <a:defRPr/>
            </a:pPr>
            <a:r>
              <a:rPr lang="sk-SK"/>
              <a:t>Princípy účtovníctva</a:t>
            </a:r>
          </a:p>
        </p:txBody>
      </p:sp>
      <p:sp>
        <p:nvSpPr>
          <p:cNvPr id="135171" name="Zástupný symbol čísla snímky 5">
            <a:extLst>
              <a:ext uri="{FF2B5EF4-FFF2-40B4-BE49-F238E27FC236}">
                <a16:creationId xmlns:a16="http://schemas.microsoft.com/office/drawing/2014/main" id="{5613A394-971C-468D-BC65-5037A928BE6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2-65</a:t>
            </a:r>
          </a:p>
        </p:txBody>
      </p:sp>
      <p:sp>
        <p:nvSpPr>
          <p:cNvPr id="135172" name="Rectangle 2">
            <a:extLst>
              <a:ext uri="{FF2B5EF4-FFF2-40B4-BE49-F238E27FC236}">
                <a16:creationId xmlns:a16="http://schemas.microsoft.com/office/drawing/2014/main" id="{AFAABC64-A6FC-421D-9380-573466271672}"/>
              </a:ext>
            </a:extLst>
          </p:cNvPr>
          <p:cNvSpPr>
            <a:spLocks noGrp="1" noChangeArrowheads="1"/>
          </p:cNvSpPr>
          <p:nvPr>
            <p:ph type="title"/>
          </p:nvPr>
        </p:nvSpPr>
        <p:spPr>
          <a:xfrm>
            <a:off x="685800" y="304800"/>
            <a:ext cx="7772400" cy="747713"/>
          </a:xfrm>
        </p:spPr>
        <p:txBody>
          <a:bodyPr/>
          <a:lstStyle/>
          <a:p>
            <a:pPr eaLnBrk="1" hangingPunct="1"/>
            <a:r>
              <a:rPr lang="sk-SK" altLang="en-US" sz="3200" b="1">
                <a:solidFill>
                  <a:srgbClr val="3D1FD3"/>
                </a:solidFill>
              </a:rPr>
              <a:t>Analýza finančných výkazov </a:t>
            </a:r>
            <a:r>
              <a:rPr lang="sk-SK" altLang="en-US" sz="2000">
                <a:solidFill>
                  <a:srgbClr val="3D1FD3"/>
                </a:solidFill>
              </a:rPr>
              <a:t>(2)</a:t>
            </a:r>
            <a:endParaRPr lang="en-US" altLang="en-US" sz="2000">
              <a:solidFill>
                <a:srgbClr val="3D1FD3"/>
              </a:solidFill>
            </a:endParaRPr>
          </a:p>
        </p:txBody>
      </p:sp>
      <p:sp>
        <p:nvSpPr>
          <p:cNvPr id="135173" name="Rectangle 3">
            <a:extLst>
              <a:ext uri="{FF2B5EF4-FFF2-40B4-BE49-F238E27FC236}">
                <a16:creationId xmlns:a16="http://schemas.microsoft.com/office/drawing/2014/main" id="{2E8E83F9-9194-492D-9B82-28616892970B}"/>
              </a:ext>
            </a:extLst>
          </p:cNvPr>
          <p:cNvSpPr>
            <a:spLocks noGrp="1" noChangeArrowheads="1"/>
          </p:cNvSpPr>
          <p:nvPr>
            <p:ph type="body" idx="1"/>
          </p:nvPr>
        </p:nvSpPr>
        <p:spPr>
          <a:xfrm>
            <a:off x="685800" y="1295400"/>
            <a:ext cx="7772400" cy="5029200"/>
          </a:xfrm>
        </p:spPr>
        <p:txBody>
          <a:bodyPr/>
          <a:lstStyle/>
          <a:p>
            <a:pPr eaLnBrk="1" hangingPunct="1">
              <a:lnSpc>
                <a:spcPct val="90000"/>
              </a:lnSpc>
            </a:pPr>
            <a:r>
              <a:rPr lang="sk-SK" altLang="en-US" sz="2400" b="1"/>
              <a:t>Ukazovatele likvidity </a:t>
            </a:r>
            <a:r>
              <a:rPr lang="sk-SK" altLang="en-US" sz="2400"/>
              <a:t>firmy charakterizujú jej solventnosť</a:t>
            </a:r>
          </a:p>
          <a:p>
            <a:pPr lvl="1" eaLnBrk="1" hangingPunct="1">
              <a:lnSpc>
                <a:spcPct val="90000"/>
              </a:lnSpc>
            </a:pPr>
            <a:r>
              <a:rPr lang="sk-SK" altLang="en-US" sz="2000"/>
              <a:t>solventnosť je schopnosť hradiť dlhy v termíne ich splatnosti</a:t>
            </a:r>
          </a:p>
          <a:p>
            <a:pPr lvl="1" eaLnBrk="1" hangingPunct="1">
              <a:lnSpc>
                <a:spcPct val="90000"/>
              </a:lnSpc>
            </a:pPr>
            <a:r>
              <a:rPr lang="sk-SK" altLang="en-US" sz="2000"/>
              <a:t>likvidné prostriedky sú majetok, ktorým možno platiť</a:t>
            </a:r>
          </a:p>
          <a:p>
            <a:pPr eaLnBrk="1" hangingPunct="1">
              <a:lnSpc>
                <a:spcPct val="90000"/>
              </a:lnSpc>
            </a:pPr>
            <a:r>
              <a:rPr lang="sk-SK" altLang="en-US" sz="2400"/>
              <a:t>Likvidita podniku je podmienkou jeho solventnosti, lebo znamená momentálnu (okamžitú) platobnú schopnosť</a:t>
            </a:r>
          </a:p>
          <a:p>
            <a:pPr eaLnBrk="1" hangingPunct="1">
              <a:lnSpc>
                <a:spcPct val="90000"/>
              </a:lnSpc>
            </a:pPr>
            <a:r>
              <a:rPr lang="sk-SK" altLang="en-US" sz="2400"/>
              <a:t>Príklady ukazovateľov likvidity</a:t>
            </a:r>
            <a:endParaRPr lang="sk-SK" altLang="en-US" sz="2400" b="1"/>
          </a:p>
          <a:p>
            <a:pPr lvl="1" eaLnBrk="1" hangingPunct="1">
              <a:lnSpc>
                <a:spcPct val="90000"/>
              </a:lnSpc>
            </a:pPr>
            <a:r>
              <a:rPr lang="sk-SK" altLang="en-US" sz="2000" b="1"/>
              <a:t>ukazovateľ celkovej likvidity (current ratio)</a:t>
            </a:r>
            <a:r>
              <a:rPr lang="sk-SK" altLang="en-US" sz="2000"/>
              <a:t> = krátkodobý majetok / krátkodobé záväzky (= záväzky splatné v priebehu roka). Celková likvidita vyjadruje schopnosť podniku uhrádzať jeho krátkodobé záväzky z krátkodobého majetku</a:t>
            </a:r>
            <a:endParaRPr lang="sk-SK" altLang="en-US" sz="2000" b="1"/>
          </a:p>
          <a:p>
            <a:pPr lvl="1" eaLnBrk="1" hangingPunct="1">
              <a:lnSpc>
                <a:spcPct val="90000"/>
              </a:lnSpc>
            </a:pPr>
            <a:r>
              <a:rPr lang="sk-SK" altLang="en-US" sz="2000" b="1"/>
              <a:t>ukazovateľ peňažnej likvidity (cash ratio) </a:t>
            </a:r>
            <a:r>
              <a:rPr lang="sk-SK" altLang="en-US" sz="2000"/>
              <a:t>= (peňažné prostriedky + speňažiteľné cenné papiere) / krátkodobé záväzky. Ukazovateľ peňažnej likvidity vyjadruje schopnosť podniku platiť svoje záväzky peňažnými prostriedkami a ich ekvivalentmi.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167C859-C3A4-4BF2-A26E-074C85389883}"/>
              </a:ext>
            </a:extLst>
          </p:cNvPr>
          <p:cNvSpPr>
            <a:spLocks noGrp="1"/>
          </p:cNvSpPr>
          <p:nvPr>
            <p:ph type="ftr" sz="quarter" idx="11"/>
          </p:nvPr>
        </p:nvSpPr>
        <p:spPr/>
        <p:txBody>
          <a:bodyPr/>
          <a:lstStyle/>
          <a:p>
            <a:pPr>
              <a:defRPr/>
            </a:pPr>
            <a:r>
              <a:rPr lang="sk-SK"/>
              <a:t>Princípy účtovníctva</a:t>
            </a:r>
          </a:p>
        </p:txBody>
      </p:sp>
      <p:sp>
        <p:nvSpPr>
          <p:cNvPr id="137219" name="Zástupný symbol čísla snímky 5">
            <a:extLst>
              <a:ext uri="{FF2B5EF4-FFF2-40B4-BE49-F238E27FC236}">
                <a16:creationId xmlns:a16="http://schemas.microsoft.com/office/drawing/2014/main" id="{3B87F49D-22FB-40F4-8948-F07440D9404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2-66</a:t>
            </a:r>
          </a:p>
        </p:txBody>
      </p:sp>
      <p:sp>
        <p:nvSpPr>
          <p:cNvPr id="137220" name="Rectangle 2">
            <a:extLst>
              <a:ext uri="{FF2B5EF4-FFF2-40B4-BE49-F238E27FC236}">
                <a16:creationId xmlns:a16="http://schemas.microsoft.com/office/drawing/2014/main" id="{6D4DD722-3AB2-4688-855A-B8F10C63A7C2}"/>
              </a:ext>
            </a:extLst>
          </p:cNvPr>
          <p:cNvSpPr>
            <a:spLocks noGrp="1" noChangeArrowheads="1"/>
          </p:cNvSpPr>
          <p:nvPr>
            <p:ph type="title"/>
          </p:nvPr>
        </p:nvSpPr>
        <p:spPr>
          <a:xfrm>
            <a:off x="900113" y="188913"/>
            <a:ext cx="7362825" cy="630237"/>
          </a:xfrm>
        </p:spPr>
        <p:txBody>
          <a:bodyPr/>
          <a:lstStyle/>
          <a:p>
            <a:pPr eaLnBrk="1" hangingPunct="1"/>
            <a:r>
              <a:rPr lang="sk-SK" altLang="en-US" sz="3200" b="1">
                <a:solidFill>
                  <a:srgbClr val="3D1FD3"/>
                </a:solidFill>
              </a:rPr>
              <a:t>Analýza finančných výkazov </a:t>
            </a:r>
            <a:r>
              <a:rPr lang="sk-SK" altLang="en-US" sz="2000">
                <a:solidFill>
                  <a:srgbClr val="3D1FD3"/>
                </a:solidFill>
              </a:rPr>
              <a:t>(3)</a:t>
            </a:r>
            <a:endParaRPr lang="en-US" altLang="en-US" sz="2000">
              <a:solidFill>
                <a:srgbClr val="3D1FD3"/>
              </a:solidFill>
            </a:endParaRPr>
          </a:p>
        </p:txBody>
      </p:sp>
      <p:sp>
        <p:nvSpPr>
          <p:cNvPr id="137221" name="Rectangle 3">
            <a:extLst>
              <a:ext uri="{FF2B5EF4-FFF2-40B4-BE49-F238E27FC236}">
                <a16:creationId xmlns:a16="http://schemas.microsoft.com/office/drawing/2014/main" id="{FADF6E56-CEDD-49AB-B4CD-2DEA3AFFC1E2}"/>
              </a:ext>
            </a:extLst>
          </p:cNvPr>
          <p:cNvSpPr>
            <a:spLocks noGrp="1" noChangeArrowheads="1"/>
          </p:cNvSpPr>
          <p:nvPr>
            <p:ph type="body" idx="1"/>
          </p:nvPr>
        </p:nvSpPr>
        <p:spPr>
          <a:xfrm>
            <a:off x="684213" y="836613"/>
            <a:ext cx="7772400" cy="5389562"/>
          </a:xfrm>
        </p:spPr>
        <p:txBody>
          <a:bodyPr/>
          <a:lstStyle/>
          <a:p>
            <a:pPr eaLnBrk="1" hangingPunct="1">
              <a:lnSpc>
                <a:spcPct val="80000"/>
              </a:lnSpc>
            </a:pPr>
            <a:r>
              <a:rPr lang="sk-SK" altLang="en-US" sz="2400" b="1"/>
              <a:t>Ukazovatele rentability </a:t>
            </a:r>
            <a:r>
              <a:rPr lang="sk-SK" altLang="en-US" sz="2400"/>
              <a:t>sú podielom výsledku hospodá-renia (zisk, strata) a rôzne zvolených základov. Nazývajú sa aj ukazovateľmi ziskovosti resp. výnosnosti. Názov ukazovateľa sa odvodzuje od základu</a:t>
            </a:r>
          </a:p>
          <a:p>
            <a:pPr lvl="1" eaLnBrk="1" hangingPunct="1">
              <a:lnSpc>
                <a:spcPct val="80000"/>
              </a:lnSpc>
            </a:pPr>
            <a:r>
              <a:rPr lang="sk-SK" altLang="en-US" sz="2000"/>
              <a:t>rentabilita sa považuje za meradlo schopnosti firmy vytvárať nové zdroje, resp. dosahovať zisk pomocou investovaného kapitálu</a:t>
            </a:r>
          </a:p>
          <a:p>
            <a:pPr lvl="1" eaLnBrk="1" hangingPunct="1">
              <a:lnSpc>
                <a:spcPct val="80000"/>
              </a:lnSpc>
            </a:pPr>
            <a:r>
              <a:rPr lang="sk-SK" altLang="en-US" sz="2000"/>
              <a:t>ak firma dosiahla v danom účtovnom období stratu, konštatujeme, že jej činnosť bola nerentabilná</a:t>
            </a:r>
          </a:p>
          <a:p>
            <a:pPr eaLnBrk="1" hangingPunct="1">
              <a:lnSpc>
                <a:spcPct val="80000"/>
              </a:lnSpc>
            </a:pPr>
            <a:r>
              <a:rPr lang="sk-SK" altLang="en-US" sz="2400"/>
              <a:t>Príklady ukazovateľov rentability  </a:t>
            </a:r>
            <a:endParaRPr lang="sk-SK" altLang="en-US" sz="2400" b="1"/>
          </a:p>
          <a:p>
            <a:pPr lvl="1" eaLnBrk="1" hangingPunct="1">
              <a:lnSpc>
                <a:spcPct val="80000"/>
              </a:lnSpc>
            </a:pPr>
            <a:r>
              <a:rPr lang="sk-SK" altLang="en-US" sz="2000" b="1"/>
              <a:t>Rentabilita tržieb (return on sale - ROS) = </a:t>
            </a:r>
            <a:r>
              <a:rPr lang="sk-SK" altLang="en-US" sz="2000"/>
              <a:t>čistý zisk / tržby. Ukazovateľ vyjadruje, akým percentom prispieva peňažná jednotka v rámci tržieb k čistému zisku</a:t>
            </a:r>
          </a:p>
          <a:p>
            <a:pPr lvl="1" eaLnBrk="1" hangingPunct="1">
              <a:lnSpc>
                <a:spcPct val="80000"/>
              </a:lnSpc>
            </a:pPr>
            <a:r>
              <a:rPr lang="sk-SK" altLang="en-US" sz="2000" b="1"/>
              <a:t>Rentabilita vlastného imania (return on equity – ROE)</a:t>
            </a:r>
            <a:r>
              <a:rPr lang="sk-SK" altLang="en-US" sz="2000"/>
              <a:t> =  čistý zisk / priemerný stav vlastného imania (= priemer zo začiatočného a konečného stavu vlastného imania). Ukazovateľ vyjadruje návratnosť pre podielnikov</a:t>
            </a:r>
            <a:endParaRPr lang="sk-SK" altLang="en-US" sz="2000" b="1"/>
          </a:p>
          <a:p>
            <a:pPr lvl="1" eaLnBrk="1" hangingPunct="1">
              <a:lnSpc>
                <a:spcPct val="80000"/>
              </a:lnSpc>
            </a:pPr>
            <a:r>
              <a:rPr lang="sk-SK" altLang="en-US" sz="2000" b="1"/>
              <a:t>Rentabilita celkových vložených prostriedkov (return on assets) </a:t>
            </a:r>
            <a:r>
              <a:rPr lang="sk-SK" altLang="en-US" sz="2000"/>
              <a:t>= čistý zisk / priemerný stav majetku. Ukazovateľ vyjadruje schopnosť firmy používať svoj majetok na tvorbu zisku</a:t>
            </a:r>
            <a:endParaRPr lang="en-US" altLang="en-US" sz="2000"/>
          </a:p>
        </p:txBody>
      </p:sp>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9700</TotalTime>
  <Words>3390</Words>
  <Application>Microsoft Office PowerPoint</Application>
  <PresentationFormat>Prezentácia na obrazovke (4:3)</PresentationFormat>
  <Paragraphs>408</Paragraphs>
  <Slides>15</Slides>
  <Notes>15</Notes>
  <HiddenSlides>0</HiddenSlides>
  <MMClips>0</MMClips>
  <ScaleCrop>false</ScaleCrop>
  <HeadingPairs>
    <vt:vector size="8" baseType="variant">
      <vt:variant>
        <vt:lpstr>Použité písma</vt:lpstr>
      </vt:variant>
      <vt:variant>
        <vt:i4>2</vt:i4>
      </vt:variant>
      <vt:variant>
        <vt:lpstr>Motív</vt:lpstr>
      </vt:variant>
      <vt:variant>
        <vt:i4>1</vt:i4>
      </vt:variant>
      <vt:variant>
        <vt:lpstr>Vložené servery OLE</vt:lpstr>
      </vt:variant>
      <vt:variant>
        <vt:i4>1</vt:i4>
      </vt:variant>
      <vt:variant>
        <vt:lpstr>Nadpisy snímok</vt:lpstr>
      </vt:variant>
      <vt:variant>
        <vt:i4>15</vt:i4>
      </vt:variant>
    </vt:vector>
  </HeadingPairs>
  <TitlesOfParts>
    <vt:vector size="19" baseType="lpstr">
      <vt:lpstr>Arial</vt:lpstr>
      <vt:lpstr>Times New Roman</vt:lpstr>
      <vt:lpstr>Predvolený návrh</vt:lpstr>
      <vt:lpstr>Dokument</vt:lpstr>
      <vt:lpstr>Spotreba prostriedkov a zásoby</vt:lpstr>
      <vt:lpstr>Spotreba prostriedkov a zásoby (2)</vt:lpstr>
      <vt:lpstr>Príklad účtovania zásob – firma Puccini</vt:lpstr>
      <vt:lpstr>Metóda priebežnej inventarizácie (A)</vt:lpstr>
      <vt:lpstr>Obr. 2.16 Metóda A: Vplyv na finančné výkazy firmy Puccini v roku X1</vt:lpstr>
      <vt:lpstr>Obr. 2.17 Metóda A: Vplyv na finančné výkazy firmy Puccini v roku X2</vt:lpstr>
      <vt:lpstr>Metóda periodickej inventarizácie (B)</vt:lpstr>
      <vt:lpstr>Obr. 2.18 Metóda B: Vplyv na finančné výkazy firmy Puccini v roku X1</vt:lpstr>
      <vt:lpstr>Obr. 2.19 Metóda B: Vplyv na finančné výkazy firmy Puccini v roku X2</vt:lpstr>
      <vt:lpstr>Porovnanie metód A a B</vt:lpstr>
      <vt:lpstr>Zásoby vlastnej výroby</vt:lpstr>
      <vt:lpstr>Obr. 2.20 Logika vývoja stavu zásob</vt:lpstr>
      <vt:lpstr>Analýza finančných výkazov</vt:lpstr>
      <vt:lpstr>Analýza finančných výkazov (2)</vt:lpstr>
      <vt:lpstr>Analýza finančných výkazov (3)</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637</cp:revision>
  <cp:lastPrinted>2002-02-01T09:44:38Z</cp:lastPrinted>
  <dcterms:created xsi:type="dcterms:W3CDTF">2001-06-03T20:32:26Z</dcterms:created>
  <dcterms:modified xsi:type="dcterms:W3CDTF">2023-03-26T15:22:33Z</dcterms:modified>
</cp:coreProperties>
</file>