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14"/>
  </p:notesMasterIdLst>
  <p:handoutMasterIdLst>
    <p:handoutMasterId r:id="rId15"/>
  </p:handoutMasterIdLst>
  <p:sldIdLst>
    <p:sldId id="321" r:id="rId2"/>
    <p:sldId id="323" r:id="rId3"/>
    <p:sldId id="325" r:id="rId4"/>
    <p:sldId id="370" r:id="rId5"/>
    <p:sldId id="326" r:id="rId6"/>
    <p:sldId id="327" r:id="rId7"/>
    <p:sldId id="328" r:id="rId8"/>
    <p:sldId id="329" r:id="rId9"/>
    <p:sldId id="330" r:id="rId10"/>
    <p:sldId id="331" r:id="rId11"/>
    <p:sldId id="332" r:id="rId12"/>
    <p:sldId id="369" r:id="rId13"/>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1FD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autoAdjust="0"/>
    <p:restoredTop sz="93788" autoAdjust="0"/>
  </p:normalViewPr>
  <p:slideViewPr>
    <p:cSldViewPr>
      <p:cViewPr varScale="1">
        <p:scale>
          <a:sx n="64" d="100"/>
          <a:sy n="64" d="100"/>
        </p:scale>
        <p:origin x="1344" y="24"/>
      </p:cViewPr>
      <p:guideLst>
        <p:guide orient="horz" pos="2160"/>
        <p:guide pos="2880"/>
      </p:guideLst>
    </p:cSldViewPr>
  </p:slideViewPr>
  <p:outlineViewPr>
    <p:cViewPr>
      <p:scale>
        <a:sx n="33" d="100"/>
        <a:sy n="33" d="100"/>
      </p:scale>
      <p:origin x="0" y="-771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648" y="-90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E16577C4-A26B-483B-9349-96EEF3F27D03}"/>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84995" name="Rectangle 3">
            <a:extLst>
              <a:ext uri="{FF2B5EF4-FFF2-40B4-BE49-F238E27FC236}">
                <a16:creationId xmlns:a16="http://schemas.microsoft.com/office/drawing/2014/main" id="{88F541E3-00E2-43E7-9B59-33A170CBD7AA}"/>
              </a:ext>
            </a:extLst>
          </p:cNvPr>
          <p:cNvSpPr>
            <a:spLocks noGrp="1" noChangeArrowheads="1"/>
          </p:cNvSpPr>
          <p:nvPr>
            <p:ph type="dt" sz="quarter"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84996" name="Rectangle 4">
            <a:extLst>
              <a:ext uri="{FF2B5EF4-FFF2-40B4-BE49-F238E27FC236}">
                <a16:creationId xmlns:a16="http://schemas.microsoft.com/office/drawing/2014/main" id="{725AE050-F30B-45FB-AD40-BAB6F3F7A650}"/>
              </a:ext>
            </a:extLst>
          </p:cNvPr>
          <p:cNvSpPr>
            <a:spLocks noGrp="1" noChangeArrowheads="1"/>
          </p:cNvSpPr>
          <p:nvPr>
            <p:ph type="ftr" sz="quarter" idx="2"/>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84997" name="Rectangle 5">
            <a:extLst>
              <a:ext uri="{FF2B5EF4-FFF2-40B4-BE49-F238E27FC236}">
                <a16:creationId xmlns:a16="http://schemas.microsoft.com/office/drawing/2014/main" id="{3C4C81BA-CF7B-423B-A745-9870B2DC103E}"/>
              </a:ext>
            </a:extLst>
          </p:cNvPr>
          <p:cNvSpPr>
            <a:spLocks noGrp="1" noChangeArrowheads="1"/>
          </p:cNvSpPr>
          <p:nvPr>
            <p:ph type="sldNum" sz="quarter" idx="3"/>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fld id="{81DA1190-F8A0-4614-A7CE-87ED6815ABED}" type="slidenum">
              <a:rPr lang="en-US" altLang="sk-SK"/>
              <a:pPr/>
              <a:t>‹#›</a:t>
            </a:fld>
            <a:endParaRPr lang="en-US" altLang="sk-SK"/>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CA29B4AD-3A13-43B2-B043-E19D1930FABC}"/>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36867" name="Rectangle 3">
            <a:extLst>
              <a:ext uri="{FF2B5EF4-FFF2-40B4-BE49-F238E27FC236}">
                <a16:creationId xmlns:a16="http://schemas.microsoft.com/office/drawing/2014/main" id="{0968DD47-F3D6-48B0-88A9-5FB97E35B809}"/>
              </a:ext>
            </a:extLst>
          </p:cNvPr>
          <p:cNvSpPr>
            <a:spLocks noGrp="1" noChangeArrowheads="1"/>
          </p:cNvSpPr>
          <p:nvPr>
            <p:ph type="dt"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2052" name="Rectangle 4">
            <a:extLst>
              <a:ext uri="{FF2B5EF4-FFF2-40B4-BE49-F238E27FC236}">
                <a16:creationId xmlns:a16="http://schemas.microsoft.com/office/drawing/2014/main" id="{B436137F-CEA8-4BAC-AE2A-0128F62BB3FD}"/>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a:extLst>
              <a:ext uri="{FF2B5EF4-FFF2-40B4-BE49-F238E27FC236}">
                <a16:creationId xmlns:a16="http://schemas.microsoft.com/office/drawing/2014/main" id="{B9D279D4-50D1-42F1-B904-66D88BDBE04A}"/>
              </a:ext>
            </a:extLst>
          </p:cNvPr>
          <p:cNvSpPr>
            <a:spLocks noGrp="1" noChangeArrowheads="1"/>
          </p:cNvSpPr>
          <p:nvPr>
            <p:ph type="body" sz="quarter" idx="3"/>
          </p:nvPr>
        </p:nvSpPr>
        <p:spPr bwMode="auto">
          <a:xfrm>
            <a:off x="906463" y="4714875"/>
            <a:ext cx="4984750" cy="4467225"/>
          </a:xfrm>
          <a:prstGeom prst="rect">
            <a:avLst/>
          </a:prstGeom>
          <a:noFill/>
          <a:ln>
            <a:noFill/>
          </a:ln>
          <a:effectLst/>
        </p:spPr>
        <p:txBody>
          <a:bodyPr vert="horz" wrap="square" lIns="95558" tIns="47778" rIns="95558" bIns="47778" numCol="1" anchor="t" anchorCtr="0" compatLnSpc="1">
            <a:prstTxWarp prst="textNoShape">
              <a:avLst/>
            </a:prstTxWarp>
          </a:bodyPr>
          <a:lstStyle/>
          <a:p>
            <a:pPr lvl="0"/>
            <a:r>
              <a:rPr lang="en-US" noProof="0"/>
              <a:t>Cliquez pour modifier les styles du texte du masque</a:t>
            </a:r>
          </a:p>
          <a:p>
            <a:pPr lvl="1"/>
            <a:r>
              <a:rPr lang="en-US" noProof="0"/>
              <a:t>Deuxième niveau</a:t>
            </a:r>
          </a:p>
          <a:p>
            <a:pPr lvl="2"/>
            <a:r>
              <a:rPr lang="en-US" noProof="0"/>
              <a:t>Troisième niveau</a:t>
            </a:r>
          </a:p>
          <a:p>
            <a:pPr lvl="3"/>
            <a:r>
              <a:rPr lang="en-US" noProof="0"/>
              <a:t>Quatrième niveau</a:t>
            </a:r>
          </a:p>
          <a:p>
            <a:pPr lvl="4"/>
            <a:r>
              <a:rPr lang="en-US" noProof="0"/>
              <a:t>Cinquième niveau</a:t>
            </a:r>
          </a:p>
        </p:txBody>
      </p:sp>
      <p:sp>
        <p:nvSpPr>
          <p:cNvPr id="36870" name="Rectangle 6">
            <a:extLst>
              <a:ext uri="{FF2B5EF4-FFF2-40B4-BE49-F238E27FC236}">
                <a16:creationId xmlns:a16="http://schemas.microsoft.com/office/drawing/2014/main" id="{FAC4DC53-3F6B-4513-AC0D-BCDC76EF65A6}"/>
              </a:ext>
            </a:extLst>
          </p:cNvPr>
          <p:cNvSpPr>
            <a:spLocks noGrp="1" noChangeArrowheads="1"/>
          </p:cNvSpPr>
          <p:nvPr>
            <p:ph type="ftr" sz="quarter" idx="4"/>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36871" name="Rectangle 7">
            <a:extLst>
              <a:ext uri="{FF2B5EF4-FFF2-40B4-BE49-F238E27FC236}">
                <a16:creationId xmlns:a16="http://schemas.microsoft.com/office/drawing/2014/main" id="{C999A336-79A0-4ABF-ACC0-FC5A609EB705}"/>
              </a:ext>
            </a:extLst>
          </p:cNvPr>
          <p:cNvSpPr>
            <a:spLocks noGrp="1" noChangeArrowheads="1"/>
          </p:cNvSpPr>
          <p:nvPr>
            <p:ph type="sldNum" sz="quarter" idx="5"/>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r>
              <a:rPr lang="sk-SK" altLang="sk-SK"/>
              <a:t>2-</a:t>
            </a:r>
            <a:fld id="{9BF7BBBF-D8FD-4190-91B5-57A29ECB1811}" type="slidenum">
              <a:rPr lang="en-US" altLang="sk-SK"/>
              <a:pPr/>
              <a:t>‹#›</a:t>
            </a:fld>
            <a:endParaRPr lang="en-US" altLang="sk-S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E1DCB922-EA18-4103-83FA-D71196D6F9B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45BD8A03-2033-488D-B871-91AB9CA51D3E}" type="slidenum">
              <a:rPr lang="en-US" altLang="en-US" sz="1300"/>
              <a:pPr>
                <a:spcBef>
                  <a:spcPct val="0"/>
                </a:spcBef>
              </a:pPr>
              <a:t>1</a:t>
            </a:fld>
            <a:endParaRPr lang="en-US" altLang="en-US" sz="1300"/>
          </a:p>
        </p:txBody>
      </p:sp>
      <p:sp>
        <p:nvSpPr>
          <p:cNvPr id="84995" name="Rectangle 2">
            <a:extLst>
              <a:ext uri="{FF2B5EF4-FFF2-40B4-BE49-F238E27FC236}">
                <a16:creationId xmlns:a16="http://schemas.microsoft.com/office/drawing/2014/main" id="{E8CF1A93-ACB7-406E-A577-6FBEDB743A93}"/>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D8E6489A-6714-4732-B0ED-F30E5D16518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a:t>Doteraz sme zaznamenávali transakcie jednu po druhej aplikovaním základnej rovnice, teda sme skúmali vplyv každej transakcie na majetok, záväzky a vlastné imanie čiže na súvahu. </a:t>
            </a:r>
          </a:p>
          <a:p>
            <a:r>
              <a:rPr lang="sk-SK" altLang="en-US" sz="1000"/>
              <a:t>Odteraz už nebudeme pri zaznamenávaní transakcie opakovane písať celú rovnicu súvahy (teda de facto zakaždým zostavovať súvahu), ale budeme zaznamenávať vplyv transakcie len na príslušné položky súvahy. V čase zostavovania súvahy do nej zaradíme aktuálny stav jednotlivých položiek. </a:t>
            </a:r>
          </a:p>
          <a:p>
            <a:r>
              <a:rPr lang="sk-SK" altLang="en-US" sz="1000"/>
              <a:t>Na sledovanie výsledku hospodárenia budeme využívať jednotlivé položky nákladov a výnosov. V deň zostavenia súvahy sa z nich zostaví výkaz ziskov a strát, z ktorého sa určí výsledok hospodárenia, ktorý sa presunie do súvahy. </a:t>
            </a:r>
          </a:p>
          <a:p>
            <a:r>
              <a:rPr lang="sk-SK" altLang="en-US" sz="1000"/>
              <a:t>Jednotlivé položky súvahy budeme reprezentovať ako T-účty. Každá položka súvahy bude mať svoj T-účet. Nárast položky u T-účtov majetku sa zaznamenáva na ľavej strane, pokles na pravej strane. Nárast položky u T-účtov záväzkov a vlastného imania sa zaznamenáva na pravej strane, pokles na ľavej strane (zaznamenávanie nárastu je vždy na strane T-účtu zodpovedajúcej strane súvahy, do ktorej položka patrí: majetok patrí na ľavú stranu súvahy, preto sa nárasty majetku zaznamenajú na ľavú stranu príslušných T-účtov).</a:t>
            </a:r>
          </a:p>
          <a:p>
            <a:r>
              <a:rPr lang="sk-SK" altLang="en-US" sz="1000"/>
              <a:t>Vo forme T-účtov budeme spracovávať aj náklady a výnosy. Nárast výnosov sa zobrazí na pravej strane príslušných T-účtov výnosov, nárast nákladov na ľavej strane T-účtov nákladov (a poklesy opačne).</a:t>
            </a:r>
          </a:p>
          <a:p>
            <a:r>
              <a:rPr lang="sk-SK" altLang="en-US" sz="1000"/>
              <a:t>Záznam transakcie sa vždy prejaví najmenej na dvoch T-účtoch. Pri zázname transakcie sa súčet hodnôt zaznamenaných na pravé strany T-účtov musí rovnať súčtu hodnôt zaznamenaných na ľavé strany (toto pravidlo je dôsledkom rovnice podnikania a je v ňom obsiahnutá podvojnosť účtovníctva). </a:t>
            </a:r>
          </a:p>
          <a:p>
            <a:r>
              <a:rPr lang="sk-SK" altLang="en-US" sz="1000"/>
              <a:t>Na obrázku 2.13 sú transakcie spoločnosti Verdi znázornené pomocou T-účtov. Šípkami sú spojené záznamy zachytávajúce jednu transakciu. Tieto záznamy nemožno oddeliť.</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CEBF08C1-BDD4-45B2-8B12-E1D3730BBDF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010A7655-BEFE-4D4B-BC0C-34361FDBC7E6}" type="slidenum">
              <a:rPr lang="en-US" altLang="en-US" sz="1300"/>
              <a:pPr>
                <a:spcBef>
                  <a:spcPct val="0"/>
                </a:spcBef>
              </a:pPr>
              <a:t>2</a:t>
            </a:fld>
            <a:endParaRPr lang="en-US" altLang="en-US" sz="1300"/>
          </a:p>
        </p:txBody>
      </p:sp>
      <p:sp>
        <p:nvSpPr>
          <p:cNvPr id="87043" name="Rectangle 2">
            <a:extLst>
              <a:ext uri="{FF2B5EF4-FFF2-40B4-BE49-F238E27FC236}">
                <a16:creationId xmlns:a16="http://schemas.microsoft.com/office/drawing/2014/main" id="{F9335543-65AE-4255-80F0-40AB8DE6A195}"/>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8AF4B821-54A6-4415-866B-287A666D303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a:t>Účtovníctvo musí poskytnúť relevantné informácie s takou presnosťou a spoľahlivosťou, aká je len možná, aby používatelia finančných výkazov mali dôveru v ich obsah. To si vyžaduje, aby neexistovala nejednoznačnosť ohľadne spôsobu, akým boli finančné výkazy zostavené. Preto musia byť používateľom jasné pravidlá, postupy a zásady, ktoré boli použité pri zostavovaní finančných výkazov. Používatelia si na ich základe môžu interpretovať ich dôsledky, a ak treba, upraviť informácie tak, aby slúžili ich špecifickým potrebám. </a:t>
            </a:r>
          </a:p>
          <a:p>
            <a:r>
              <a:rPr lang="sk-SK" altLang="en-US" sz="1000"/>
              <a:t>V niektorých krajinách sú účtovné pravidlá a postupy pri zostavovaní finančných výkazov veľmi presne definované. Iné krajiny vyžadujú len dodržiavania zásad. Zásady ponechávajú viac priestoru pre prispôsobenie a interpretáciu ukazovateľov finančnej situácie firmy.</a:t>
            </a:r>
            <a:endParaRPr lang="sk-SK" altLang="en-US" sz="1000" b="1"/>
          </a:p>
          <a:p>
            <a:r>
              <a:rPr lang="sk-SK" altLang="en-US" sz="1000" b="1"/>
              <a:t>Poznámky k finančným výkazom (notes to financial statements) </a:t>
            </a:r>
            <a:r>
              <a:rPr lang="sk-SK" altLang="en-US" sz="1000"/>
              <a:t>sú dokumentom tvoriacim jednu zo súčastí účtovnej závierky. Sú určené ako doplnok k súvahe a výkazu ziskov a strát. Uvádzajú sa v nich „mimosúvahové” informácie ako napríklad súdne spory, v ktorých je firma zaangažovaná, alebo predpoklady použité pri oceňovaní špecifických položiek majetku, napríklad metódy pri určovaní pravdepodobnosti vymožiteľnosti pohľadávok.  Poznámky sú vyžadované IASB.</a:t>
            </a:r>
          </a:p>
          <a:p>
            <a:r>
              <a:rPr lang="sk-SK" altLang="en-US" sz="1000"/>
              <a:t>IASB (IAS 1: § 11) ustanovuje, že: </a:t>
            </a:r>
            <a:r>
              <a:rPr lang="sk-SK" altLang="en-US" sz="1000" i="1"/>
              <a:t>Poznámky obsahujú informácie navyše k tým, ktoré sú prezentované v súvahe, výkaze ziskov a strát, výkaze zmien vlastného imania a výkaze peňažných tokov. Poznámky poskytujú popisy, podrobnosti o alebo rozčlenenie položiek zverejnených v týchto výkazoch a informácie o položkách, ktoré nespĺňajú podmienky pre vykázanie vo výkazoch.</a:t>
            </a:r>
            <a:r>
              <a:rPr lang="sk-SK" altLang="en-US" sz="1000"/>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AE6D80EF-CD1A-40C2-B8FC-0D7BE7A0F3A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E36298BE-8655-4079-BA40-D3C1AF4CFFAD}" type="slidenum">
              <a:rPr lang="en-US" altLang="en-US" sz="1300"/>
              <a:pPr>
                <a:spcBef>
                  <a:spcPct val="0"/>
                </a:spcBef>
              </a:pPr>
              <a:t>3</a:t>
            </a:fld>
            <a:endParaRPr lang="en-US" altLang="en-US" sz="1300"/>
          </a:p>
        </p:txBody>
      </p:sp>
      <p:sp>
        <p:nvSpPr>
          <p:cNvPr id="89091" name="Rectangle 2">
            <a:extLst>
              <a:ext uri="{FF2B5EF4-FFF2-40B4-BE49-F238E27FC236}">
                <a16:creationId xmlns:a16="http://schemas.microsoft.com/office/drawing/2014/main" id="{503CA7D6-802D-4B4E-B1F0-B7A3A6E302CE}"/>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8D8D7CCD-ECD6-49FA-BC8F-CBDEDE849C5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Odpisy (depreciation)   </a:t>
            </a:r>
            <a:r>
              <a:rPr lang="sk-SK" altLang="en-US" sz="1000"/>
              <a:t>Pre napĺňanie svojho poslania spočívajúceho vo vytváraní hodnoty pre podielnikov poskytovaním hodnoty pre zákazníkov (v podobe tovaru a služieb) potrebuje mať podnik k dispozícii výrobné prostriedky (majetok). Tieto môžu mať formu budov, strojov, skladov, maloobchodných zariadení, počítačov, vozidiel, distribučných systémov atď. Väčšina uvedeného majetku má užitočnú životnosť presahujúcu trvanie účtovného obdobia. Takýto majetok sa nazýva dlhodobým majetkom (fixed assets) na odlíšenie od krátkodobého (obežného) majetku (current assets), ktorý sa obstará a spotrebuje počas účtovného obdobia resp. počas výrobného cyklu. </a:t>
            </a:r>
          </a:p>
          <a:p>
            <a:r>
              <a:rPr lang="sk-SK" altLang="en-US" sz="1000"/>
              <a:t>Dlhodobý majetok postupne stráca hodnotu (to znamená svoj potenciál vytvárať budúci ekonomický úžitok), kvôli jeho používaniu, starnutiu a zastarávaniu. Musí byť pravidelne nahradzovaný, aby sa udržala schopnosť podniku vytvárať hodnotu. Strata hodnoty dlhodobého majetku z uvedených dôvodov sa považuje za náklad, pretože ide v podstate o „spotrebovávanie“ majetku. Spotrebovávanie dlhodobého majetku sa v účtovníctve zobrazuje jeho odpisovaním (depreciation). </a:t>
            </a:r>
          </a:p>
          <a:p>
            <a:r>
              <a:rPr lang="sk-SK" altLang="en-US" sz="1000"/>
              <a:t>Odpisovanie je proces znižovania hodnoty majetku vykazovaním jeho opotrebovávania, o ktoré sa postupne znižuje jeho hodnota. Keby sa hodnota dlhodobého majetku v účtovníctve vykázala ako úplne spotrebovaná počas prvého účtovného obdobia po jeho zaobstaraní, bolo by to porušením zásady priraďovania nákladov k výnosom (matching principle), pretože ekonomický úžitok bude podniku z  majetku plynúť aj v ďalších rokoch. Preto nemožno celú hodnotu dlhodobého majetku vykázať ako spotrebovanú počas prvého účtovného obdobia. Odpisovanie je proces, ktorý umožňuje podniku zosúladiť výnosy a spotrebu dlhodobého majetku v prípade, že tento majetok prináša úžitok počas viacerých období.</a:t>
            </a:r>
          </a:p>
          <a:p>
            <a:endParaRPr lang="sk-SK" altLang="en-US" sz="10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876B7F08-7255-42F2-8E88-7ED2DBC9D99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6170D150-5DDB-47DA-AFB5-307A646A3F4E}" type="slidenum">
              <a:rPr lang="en-US" altLang="en-US" sz="1300"/>
              <a:pPr>
                <a:spcBef>
                  <a:spcPct val="0"/>
                </a:spcBef>
              </a:pPr>
              <a:t>4</a:t>
            </a:fld>
            <a:endParaRPr lang="en-US" altLang="en-US" sz="1300"/>
          </a:p>
        </p:txBody>
      </p:sp>
      <p:sp>
        <p:nvSpPr>
          <p:cNvPr id="91139" name="Rectangle 2">
            <a:extLst>
              <a:ext uri="{FF2B5EF4-FFF2-40B4-BE49-F238E27FC236}">
                <a16:creationId xmlns:a16="http://schemas.microsoft.com/office/drawing/2014/main" id="{9057F1D3-5301-4E4C-803D-4789785C1328}"/>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716EBF55-4878-4066-B0D5-3C8479D9AFC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a:t>Pri odpisovaní sa účtovníctvo nepokúša robiť presný odhad skutočnej spotreby dlhodobého majetku, ku ktorej prišlo pri vytváraní konkrétnych výnosov počas účtovného obdobia, pretože je to vo všeobecnosti ťažké určiť. Namiesto toho sa ročný odpis určí z rozpísania  hodnoty majetku podľa stanovených pravidiel na jednotlivé roky, počas ktorých je majetok v podniku využiteľný. IAS 16 definuje odpisovanie ako </a:t>
            </a:r>
            <a:r>
              <a:rPr lang="sk-SK" altLang="en-US" i="1"/>
              <a:t>systematické priraďovanie odpisov majetku počas jeho užitočného života.</a:t>
            </a:r>
          </a:p>
          <a:p>
            <a:pPr>
              <a:lnSpc>
                <a:spcPct val="90000"/>
              </a:lnSpc>
            </a:pPr>
            <a:r>
              <a:rPr lang="sk-SK" altLang="en-US"/>
              <a:t>Poznámka: V súvislosti odpisovaním možno hovoriť aj odpísateľnej hodnote majetku, ktorá sa rovná rozdielu ceny na jeho obstaranie a inštaláciu a hodnoty získateľnej zaň pri ďalšom predaji po skončení doby použiteľnosti majetku (resale value) – ak sa dá určiť. </a:t>
            </a:r>
          </a:p>
          <a:p>
            <a:pPr>
              <a:lnSpc>
                <a:spcPct val="90000"/>
              </a:lnSpc>
            </a:pPr>
            <a:r>
              <a:rPr lang="sk-SK" altLang="en-US"/>
              <a:t>Zostatková hodnota alebo účtovná hodnota (carrying amount, book value, net value) majetku je hodnota, s ktorou je majetok vykazovaný po odčítaní akumulovaných odpisov, teda súčtu všetkých odpisov od začiatku odpisovania, a akumulovaných strát zo znehodnotenia (impairment losses) (IAS 16: § 6).</a:t>
            </a:r>
          </a:p>
          <a:p>
            <a:pPr>
              <a:lnSpc>
                <a:spcPct val="90000"/>
              </a:lnSpc>
            </a:pPr>
            <a:r>
              <a:rPr lang="sk-SK" altLang="en-US"/>
              <a:t>Keď dosiahnu akumulované odpisy hodnotu nadobúdacej ceny majetku (teda ceny, za ktorú bol majetok obstaraný), je dlhodobý majetok vykazovaný ako úplne odpísaný (fully depreciated) a má nulovú zostatkovú alebo účtovnú hodnotu.</a:t>
            </a:r>
          </a:p>
          <a:p>
            <a:pPr>
              <a:lnSpc>
                <a:spcPct val="90000"/>
              </a:lnSpc>
            </a:pPr>
            <a:r>
              <a:rPr lang="sk-SK" altLang="en-US"/>
              <a:t>Náklady na odpisy sú vykazované v každom účtovnom období vo výkaze ziskov a strát rovnako ako iné náklady. Náklady na odpisy sa však vykazujú na konci účtovného obdobia alebo mesačne a nie vtedy, keď sa príslušný majetok použije.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77DEB6F-5CEA-4879-AB7C-189AEFAFE7E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10D7E1AA-99EC-43A6-95CE-4BE3522533FF}" type="slidenum">
              <a:rPr lang="en-US" altLang="en-US" sz="1300"/>
              <a:pPr>
                <a:spcBef>
                  <a:spcPct val="0"/>
                </a:spcBef>
              </a:pPr>
              <a:t>5</a:t>
            </a:fld>
            <a:endParaRPr lang="en-US" altLang="en-US" sz="1300"/>
          </a:p>
        </p:txBody>
      </p:sp>
      <p:sp>
        <p:nvSpPr>
          <p:cNvPr id="93187" name="Rectangle 2">
            <a:extLst>
              <a:ext uri="{FF2B5EF4-FFF2-40B4-BE49-F238E27FC236}">
                <a16:creationId xmlns:a16="http://schemas.microsoft.com/office/drawing/2014/main" id="{CA32EF67-C441-4081-A4EF-82732DCC0047}"/>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0727DC11-827D-42AA-802C-C81B94B7EFD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Aplikácia odpisovania na spoločnosť Verdi   </a:t>
            </a:r>
            <a:r>
              <a:rPr lang="sk-SK" altLang="en-US" sz="1000"/>
              <a:t>Spoločnosť Verdi si zakúpila na začiatku účtovného obdobia dlhodobý majetok (počítač, farebnú tlačiareň a kresliaci program) za 125 CU. Predpokladajme, že doba užitočnej životnosti týchto zariadení je 5 rokov (teda 5 rokov budú schopné prispievať k vytváraniu ekonomického úžitku). To tiež znamená, že po 5 rokoch budú bezcenné a nepoužiteľné ako výrobné prostriedky. Spoločnosť Verdi ich teda za 5 rokov spotrebuje.</a:t>
            </a:r>
          </a:p>
          <a:p>
            <a:r>
              <a:rPr lang="sk-SK" altLang="en-US" sz="1000"/>
              <a:t>Pri jednoduchom prístupe by sme mohli vykázať, že tento dlhodobý majetok stráca ročne 20 % svojej pôvodnej hodnoty. Takúto metódu odpisovania nazývame rovnomernou. Možné sú aj iné prístupy. Výber metódy však nič nemení na základom princípe odpisovania: všetky výstupy vytvorené s použitím dlhodobého majetku musia byť zaťažené časťou nákladov na odpisy predmetného zariadenia.</a:t>
            </a:r>
          </a:p>
          <a:p>
            <a:r>
              <a:rPr lang="sk-SK" altLang="en-US" sz="1000"/>
              <a:t>Na základe vybranej metódy budú v prípade spoločnosti Verdi ročné odpisy každoročne 25 CU. Na konci prvého účtovného obdobia bude účtovná hodnota majetku spoločnosti Verdi 125 – 25 = 100 CU. Ročný odpis 25 CU sa stane nákladom, ktorý sa premietne do výkazu ziskov a strát. Po piatich rokoch bude účtovná hodnota majetku spoločnosti Verdi 0 CU. Z teoretického hľadiska by mali byť zariadenia po 5 rokoch nahradené novými. V praxi to bude závisieť od toho, či sa vyčerpal ich potenciál pre tvorbu hodnoty aj fyzicky, nielen účtovne.</a:t>
            </a:r>
          </a:p>
          <a:p>
            <a:r>
              <a:rPr lang="sk-SK" altLang="en-US" sz="1000"/>
              <a:t>Vykázanie situácie spoločnosti Verdi so zohľadnením odpisov je na obr. 2.14. Je potrebné zdôrazniť, že v súvahe sa nachádzajú akumulované odpisy (teda odpisy od začiatku odpisovania), vo výkaze ziskov a strát sú odpisy za dané obdobie. V prvom účtovnom období sa obe hodnoty rovnajú, od druhého účtovného obdobia sa hodnota odpisov v súvahe bude líšiť od hodnoty odpisov vo výkaze ziskov a strát.</a:t>
            </a:r>
          </a:p>
          <a:p>
            <a:r>
              <a:rPr lang="sk-SK" altLang="en-US" sz="1000"/>
              <a:t>Súvaha a výkaz ziskov a strát v štandardnej aj vertikálnej forme sú v tabuľkách 2.8 až 2.10.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1D178A8E-A0B8-4BDA-9126-DBD1A53AA07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DEC0BE59-2A9F-4E4B-941D-D1A2B7DCBEF8}" type="slidenum">
              <a:rPr lang="en-US" altLang="en-US" sz="1300"/>
              <a:pPr>
                <a:spcBef>
                  <a:spcPct val="0"/>
                </a:spcBef>
              </a:pPr>
              <a:t>6</a:t>
            </a:fld>
            <a:endParaRPr lang="en-US" altLang="en-US" sz="1300"/>
          </a:p>
        </p:txBody>
      </p:sp>
      <p:sp>
        <p:nvSpPr>
          <p:cNvPr id="95235" name="Rectangle 2">
            <a:extLst>
              <a:ext uri="{FF2B5EF4-FFF2-40B4-BE49-F238E27FC236}">
                <a16:creationId xmlns:a16="http://schemas.microsoft.com/office/drawing/2014/main" id="{13160FCB-6E16-44FB-9F41-1A8F03AD5577}"/>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4D77AA6E-C34C-40BE-A0FE-0A9CBA6DF4D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65369743-AD45-4C82-9D43-0AC5EAA1FC3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221916A4-0885-49D4-A2E9-63873CA971B9}" type="slidenum">
              <a:rPr lang="en-US" altLang="en-US" sz="1300"/>
              <a:pPr>
                <a:spcBef>
                  <a:spcPct val="0"/>
                </a:spcBef>
              </a:pPr>
              <a:t>7</a:t>
            </a:fld>
            <a:endParaRPr lang="en-US" altLang="en-US" sz="1300"/>
          </a:p>
        </p:txBody>
      </p:sp>
      <p:sp>
        <p:nvSpPr>
          <p:cNvPr id="97283" name="Rectangle 2">
            <a:extLst>
              <a:ext uri="{FF2B5EF4-FFF2-40B4-BE49-F238E27FC236}">
                <a16:creationId xmlns:a16="http://schemas.microsoft.com/office/drawing/2014/main" id="{06807609-BF8A-4B9D-9BE2-746EF1CA828D}"/>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FD01B737-287D-4E6B-BEC2-E5EFBF0191F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229AD561-B320-4A48-9AAF-D9862AE9999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96D31FA7-CB30-4594-8FE4-55B7D37F41A7}" type="slidenum">
              <a:rPr lang="en-US" altLang="en-US" sz="1300"/>
              <a:pPr>
                <a:spcBef>
                  <a:spcPct val="0"/>
                </a:spcBef>
              </a:pPr>
              <a:t>8</a:t>
            </a:fld>
            <a:endParaRPr lang="en-US" altLang="en-US" sz="1300"/>
          </a:p>
        </p:txBody>
      </p:sp>
      <p:sp>
        <p:nvSpPr>
          <p:cNvPr id="99331" name="Rectangle 2">
            <a:extLst>
              <a:ext uri="{FF2B5EF4-FFF2-40B4-BE49-F238E27FC236}">
                <a16:creationId xmlns:a16="http://schemas.microsoft.com/office/drawing/2014/main" id="{29A86BDE-B32E-49F3-A293-F9DAFD36E098}"/>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FF40CB9B-B040-4521-97AA-C8972792993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9BC441FE-B2A8-4D4B-AAE0-3AE17B44D6E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CE307972-1ADA-4464-9629-20A4E98FD5C7}" type="slidenum">
              <a:rPr lang="en-US" altLang="en-US" sz="1300"/>
              <a:pPr>
                <a:spcBef>
                  <a:spcPct val="0"/>
                </a:spcBef>
              </a:pPr>
              <a:t>9</a:t>
            </a:fld>
            <a:endParaRPr lang="en-US" altLang="en-US" sz="1300"/>
          </a:p>
        </p:txBody>
      </p:sp>
      <p:sp>
        <p:nvSpPr>
          <p:cNvPr id="101379" name="Rectangle 2">
            <a:extLst>
              <a:ext uri="{FF2B5EF4-FFF2-40B4-BE49-F238E27FC236}">
                <a16:creationId xmlns:a16="http://schemas.microsoft.com/office/drawing/2014/main" id="{F709888A-5C28-4F9F-A296-7EA8597F1FC3}"/>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CFAAD44E-1C3A-420A-B5DC-E2549DE93A0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sz="1000" b="1"/>
              <a:t>Rozdelenie zisku (profit appropriation)   </a:t>
            </a:r>
            <a:r>
              <a:rPr lang="sk-SK" altLang="en-US" sz="1000"/>
              <a:t>Zisk zodpovedá nárastu vlastného imania podniku v dôsledku jeho činnosti a patrí podielnikom. Podielnici sa môžu rozhodnúť, že si časť zisku alebo celý zisk rozdelia vo forme dividend. Ak zisk alebo jeho časť vo firme zostane, označuje sa ako nerozdelený výsledok hospodárenia (retained earnings).</a:t>
            </a:r>
          </a:p>
          <a:p>
            <a:pPr>
              <a:lnSpc>
                <a:spcPct val="90000"/>
              </a:lnSpc>
            </a:pPr>
            <a:r>
              <a:rPr lang="sk-SK" altLang="en-US" sz="1000"/>
              <a:t>Rozhodnutie o tom, či zisk zostane v spoločnosti alebo sa rozdelí vo forme dividend sa štandardne robí na základe hlasovania podielnikov a výsledok sa týka všetkých podielnikov.</a:t>
            </a:r>
          </a:p>
          <a:p>
            <a:pPr>
              <a:lnSpc>
                <a:spcPct val="90000"/>
              </a:lnSpc>
            </a:pPr>
            <a:r>
              <a:rPr lang="sk-SK" altLang="en-US" sz="1000"/>
              <a:t>Naložiť so ziskom za účtovné obdobie je možné tromi spôsobmi:</a:t>
            </a:r>
          </a:p>
          <a:p>
            <a:pPr>
              <a:lnSpc>
                <a:spcPct val="90000"/>
              </a:lnSpc>
            </a:pPr>
            <a:r>
              <a:rPr lang="sk-SK" altLang="en-US" sz="1000"/>
              <a:t>1. Rozdeliť celý zisk medzi podielnikov vo forme dividend.</a:t>
            </a:r>
          </a:p>
          <a:p>
            <a:pPr>
              <a:lnSpc>
                <a:spcPct val="90000"/>
              </a:lnSpc>
            </a:pPr>
            <a:r>
              <a:rPr lang="sk-SK" altLang="en-US" sz="1000"/>
              <a:t>2. Rozdeliť časť zisku medzi podielnikov vo forme dividend a zvyšok pokladať za nárast investícií podielnikov do podniku proporcionálne k ich predchádzajúcim príspevkom.</a:t>
            </a:r>
          </a:p>
          <a:p>
            <a:pPr>
              <a:lnSpc>
                <a:spcPct val="90000"/>
              </a:lnSpc>
            </a:pPr>
            <a:r>
              <a:rPr lang="sk-SK" altLang="en-US" sz="1000"/>
              <a:t>3. Nerozdeliť zisk podielnikom vôbec a celý ho pokladať za ďalšiu investíciu podielnikov do podniku.</a:t>
            </a:r>
          </a:p>
          <a:p>
            <a:pPr>
              <a:lnSpc>
                <a:spcPct val="90000"/>
              </a:lnSpc>
            </a:pPr>
            <a:r>
              <a:rPr lang="sk-SK" altLang="en-US" sz="1000"/>
              <a:t>Rozhodnutie či zisk rozdeliť medzi podielnikov alebo ponechať podniku je rozhodovaním medzi naplnením individuálnych potrieb podielnikov na získanie peňazí a medzi strednodobými a dlhodobými záujmami firmy. Rozdelením zisku sa zníži vlastné imanie a zároveň sa zníži objem finančných prostriedkov vo firme. Ak by pritom prišlo k podstatnejšiemu odlivu peňazí z firmy, mohlo by to predstavovať značné obmedzenie pre fungovanie firmy. Príklad je v tabuľke 2.4.</a:t>
            </a:r>
          </a:p>
          <a:p>
            <a:pPr>
              <a:lnSpc>
                <a:spcPct val="90000"/>
              </a:lnSpc>
            </a:pPr>
            <a:r>
              <a:rPr lang="sk-SK" altLang="en-US" sz="1000"/>
              <a:t>Keď podielnici odsúhlasia podmienky rozdelenia zisku, jeho časť určená na rozdelenie vo forme dividend sa vykáže najskôr ako krátkodobý dlh podielnikom (dividends payable). Keď sa dividendy skutočne vyplatia, dlh sa zruší a klesne objem peňažných prostriedkov.</a:t>
            </a:r>
          </a:p>
          <a:p>
            <a:pPr>
              <a:lnSpc>
                <a:spcPct val="90000"/>
              </a:lnSpc>
            </a:pPr>
            <a:r>
              <a:rPr lang="sk-SK" altLang="en-US" sz="1000"/>
              <a:t>Nerozdelený zisk podniku je súčasťou vlastného imania, ale z legislatívnych a regulačných dôvodov zostáva oddelený od základného imania. V rôznych krajinách sa označuje rôzne: retained earnings v USA a Kanade, reserves (fondy) v Nemecku, Francúzsku a Veľkej Británii.</a:t>
            </a:r>
          </a:p>
          <a:p>
            <a:pPr>
              <a:lnSpc>
                <a:spcPct val="90000"/>
              </a:lnSpc>
            </a:pPr>
            <a:r>
              <a:rPr lang="sk-SK" altLang="en-US" sz="1000"/>
              <a:t>Treba si uvedomiť, že nerozdelený výsledok hospodárenia nie je v žiadnom prípade ekvivalentný s peňažnými prostriedkami. Podnik môže mať vysoký zisk a napriek tomu trpieť nedostatkom peňažných prostriedkov.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356B9074-8F78-4EE6-85B9-8DBDEC0DEF5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F8ADFDFD-69DD-4E6E-8D5D-16085EEBABE0}" type="slidenum">
              <a:rPr lang="en-US" altLang="en-US" sz="1300"/>
              <a:pPr>
                <a:spcBef>
                  <a:spcPct val="0"/>
                </a:spcBef>
              </a:pPr>
              <a:t>10</a:t>
            </a:fld>
            <a:endParaRPr lang="en-US" altLang="en-US" sz="1300"/>
          </a:p>
        </p:txBody>
      </p:sp>
      <p:sp>
        <p:nvSpPr>
          <p:cNvPr id="103427" name="Rectangle 2">
            <a:extLst>
              <a:ext uri="{FF2B5EF4-FFF2-40B4-BE49-F238E27FC236}">
                <a16:creationId xmlns:a16="http://schemas.microsoft.com/office/drawing/2014/main" id="{088C2B9F-7252-42FF-9F8D-E45F7935898F}"/>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E2E3F585-45D4-4CFF-A589-B15BF4C9A85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Aplikácia rozdelenia zisku na spoločnosť Verdi   </a:t>
            </a:r>
            <a:r>
              <a:rPr lang="sk-SK" altLang="en-US"/>
              <a:t>V prvom účtovnom období spoločnosť Verdi zaznamenala zisk 35 CU (zatiaľ bez zahrnutia dane z príjmov). Podielnici Štefánia a Štefan sa rozhodli, že si z neho rozdelia 3 CU a 32 CU ponechajú v podniku. Ich rozhodnutie vyplatiť si dividendy sa zaznamená ako záväzok voči podielnikom (dividends payable). Na stav peňažných prostriedkov spoločnosti bude mať toto rozhodnutie vplyv až keď príde k skutočnému vyplateniu dividend (predpokladajme, že to bude na začiatku obdobia X2).</a:t>
            </a:r>
          </a:p>
          <a:p>
            <a:r>
              <a:rPr lang="sk-SK" altLang="en-US"/>
              <a:t>Transakcia „rozhodnutie o vyplatení dividend“ sa prejaví v znížení vlastného imania a vo vzniku záväzku v tej istej výške. Keď príde k vyplateniu dividend, záväzok sa zruší a znížia sa peňažné prostriedky. Na obrázkoch, kde ilustrujeme vplyv tejto transakcie na finančné výkazy, pre jednoduchosť medzikrok obsahujúci vznik a zánik záväzku nezobrazujeme. Pre túto chvíľu zanedbávame aj daňovú povinnosť. Štandardne totiž pred zaznamenaním zisku do súvahy ho musí podnik zdaniť podľa zákonov príslušnej krajiny a daň zahrnúť do nákladov.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860E60F0-9ED7-43C1-8F09-565D35F3442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BD9DE636-A18A-49E7-A2FE-8289632837C3}" type="slidenum">
              <a:rPr lang="en-US" altLang="en-US" sz="1300"/>
              <a:pPr>
                <a:spcBef>
                  <a:spcPct val="0"/>
                </a:spcBef>
              </a:pPr>
              <a:t>11</a:t>
            </a:fld>
            <a:endParaRPr lang="en-US" altLang="en-US" sz="1300"/>
          </a:p>
        </p:txBody>
      </p:sp>
      <p:sp>
        <p:nvSpPr>
          <p:cNvPr id="105475" name="Rectangle 2">
            <a:extLst>
              <a:ext uri="{FF2B5EF4-FFF2-40B4-BE49-F238E27FC236}">
                <a16:creationId xmlns:a16="http://schemas.microsoft.com/office/drawing/2014/main" id="{A160B05E-127B-401F-91DF-24C92B14289D}"/>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F2AD2366-42A8-4938-AFFD-EC6B0547F82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Peňažné prostriedky a výsledok hospodárenia   </a:t>
            </a:r>
            <a:r>
              <a:rPr lang="sk-SK" altLang="en-US"/>
              <a:t>Ako sme už uviedli, neexistuje priamy vzťah medzi výsledkom hospodárenia a peňažnými prostriedkami. Podnikanie môže vykazovať vysoký zisk a trpieť nedostatkom peňažných prostriedkov (príklad je v tabuľke 2.4), ale môže nastať aj opačná situácia.</a:t>
            </a:r>
          </a:p>
          <a:p>
            <a:r>
              <a:rPr lang="sk-SK" altLang="en-US"/>
              <a:t>Nasledujúci príklad (tabuľka 2.11) zachytáva situáciu v podniku, ktorého strata sa po každom účtovnom období zdvojnásobuje, ale pritom objem peňažných prostriedkov v podniku prudko narastá. Podstata spočíva v tom, že hoci na vyprodukovanie výnosu 1 CU je potrebný náklad 1,1 CU, zákazníci platia za tovar okamžite, ale podnik platí svojim dodávateľom za dodávku až s oneskorením dvoch období (napríklad obchod, ktorý bude predávať atraktívny tovar pod cenu, za ktorú ho získal, pričom má dohodu s dodávateľom tovaru o úhradách za dodávky s časovým oneskorením).</a:t>
            </a:r>
          </a:p>
          <a:p>
            <a:r>
              <a:rPr lang="sk-SK" altLang="en-US"/>
              <a:t>Na príklade možno vidieť, že podnik je schopný generovať peniaze napriek tomu, že na každom predaji stráca. Podnik ničí svoje základné imanie (lebo mu postupne narastá strata) a ak bude takto pokračovať začne smerovať ku krachu v momente, keď nebude schopný ďalej zvyšovať predaj.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AAC5E6E5-5820-4552-B53F-5BA6F3F6712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3C387C4B-0BF6-4588-BE3C-B5BB1A8F3107}" type="slidenum">
              <a:rPr lang="en-US" altLang="en-US" sz="1300"/>
              <a:pPr>
                <a:spcBef>
                  <a:spcPct val="0"/>
                </a:spcBef>
              </a:pPr>
              <a:t>12</a:t>
            </a:fld>
            <a:endParaRPr lang="en-US" altLang="en-US" sz="1300"/>
          </a:p>
        </p:txBody>
      </p:sp>
      <p:sp>
        <p:nvSpPr>
          <p:cNvPr id="107523" name="Rectangle 2">
            <a:extLst>
              <a:ext uri="{FF2B5EF4-FFF2-40B4-BE49-F238E27FC236}">
                <a16:creationId xmlns:a16="http://schemas.microsoft.com/office/drawing/2014/main" id="{0A91C320-0C3F-4E31-A9E0-19B5445010DE}"/>
              </a:ext>
            </a:extLst>
          </p:cNvPr>
          <p:cNvSpPr>
            <a:spLocks noGrp="1" noRot="1" noChangeAspect="1" noChangeArrowheads="1" noTextEdit="1"/>
          </p:cNvSpPr>
          <p:nvPr>
            <p:ph type="sldImg"/>
          </p:nvPr>
        </p:nvSpPr>
        <p:spPr>
          <a:ln/>
        </p:spPr>
      </p:sp>
      <p:sp>
        <p:nvSpPr>
          <p:cNvPr id="107524" name="Rectangle 3">
            <a:extLst>
              <a:ext uri="{FF2B5EF4-FFF2-40B4-BE49-F238E27FC236}">
                <a16:creationId xmlns:a16="http://schemas.microsoft.com/office/drawing/2014/main" id="{3ECD9CC2-B2B1-42F2-AB1B-4E3E1DCFA86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Upravte štýly predlohy textu</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Upravte štýl predlohy podnadpisov</a:t>
            </a:r>
          </a:p>
        </p:txBody>
      </p:sp>
      <p:sp>
        <p:nvSpPr>
          <p:cNvPr id="4" name="Rectangle 4">
            <a:extLst>
              <a:ext uri="{FF2B5EF4-FFF2-40B4-BE49-F238E27FC236}">
                <a16:creationId xmlns:a16="http://schemas.microsoft.com/office/drawing/2014/main" id="{ADBD18B3-84F1-46A5-B635-3C7A32C862B1}"/>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9406C00D-2FD9-47B5-B298-517292E09AB5}"/>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1EFAC824-CF32-4018-A113-4131CE30BE12}"/>
              </a:ext>
            </a:extLst>
          </p:cNvPr>
          <p:cNvSpPr>
            <a:spLocks noGrp="1" noChangeArrowheads="1"/>
          </p:cNvSpPr>
          <p:nvPr>
            <p:ph type="sldNum" sz="quarter" idx="12"/>
          </p:nvPr>
        </p:nvSpPr>
        <p:spPr>
          <a:ln/>
        </p:spPr>
        <p:txBody>
          <a:bodyPr/>
          <a:lstStyle>
            <a:lvl1pPr>
              <a:defRPr/>
            </a:lvl1pPr>
          </a:lstStyle>
          <a:p>
            <a:r>
              <a:rPr lang="sk-SK" altLang="sk-SK"/>
              <a:t>2-</a:t>
            </a:r>
            <a:fld id="{B54C01BA-59E3-450C-96BE-DE15A1789BC7}" type="slidenum">
              <a:rPr lang="sk-SK" altLang="sk-SK"/>
              <a:pPr/>
              <a:t>‹#›</a:t>
            </a:fld>
            <a:endParaRPr lang="sk-SK" altLang="sk-SK"/>
          </a:p>
        </p:txBody>
      </p:sp>
    </p:spTree>
    <p:extLst>
      <p:ext uri="{BB962C8B-B14F-4D97-AF65-F5344CB8AC3E}">
        <p14:creationId xmlns:p14="http://schemas.microsoft.com/office/powerpoint/2010/main" val="2098417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7E0AC8D0-079D-4183-A3A3-35068D7A7653}"/>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DD79CE25-69FF-4443-AB20-7DC4CF6043EB}"/>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6104986D-7AC9-46DE-9A1E-5EDB9CD6FE29}"/>
              </a:ext>
            </a:extLst>
          </p:cNvPr>
          <p:cNvSpPr>
            <a:spLocks noGrp="1" noChangeArrowheads="1"/>
          </p:cNvSpPr>
          <p:nvPr>
            <p:ph type="sldNum" sz="quarter" idx="12"/>
          </p:nvPr>
        </p:nvSpPr>
        <p:spPr>
          <a:ln/>
        </p:spPr>
        <p:txBody>
          <a:bodyPr/>
          <a:lstStyle>
            <a:lvl1pPr>
              <a:defRPr/>
            </a:lvl1pPr>
          </a:lstStyle>
          <a:p>
            <a:r>
              <a:rPr lang="sk-SK" altLang="sk-SK"/>
              <a:t>2-</a:t>
            </a:r>
            <a:fld id="{8E498517-7A16-4412-AD0A-288A249E3E46}" type="slidenum">
              <a:rPr lang="sk-SK" altLang="sk-SK"/>
              <a:pPr/>
              <a:t>‹#›</a:t>
            </a:fld>
            <a:endParaRPr lang="sk-SK" altLang="sk-SK"/>
          </a:p>
        </p:txBody>
      </p:sp>
    </p:spTree>
    <p:extLst>
      <p:ext uri="{BB962C8B-B14F-4D97-AF65-F5344CB8AC3E}">
        <p14:creationId xmlns:p14="http://schemas.microsoft.com/office/powerpoint/2010/main" val="72338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Upravte štýly predlohy textu</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Upravte štýl predlohy textu.</a:t>
            </a:r>
          </a:p>
        </p:txBody>
      </p:sp>
      <p:sp>
        <p:nvSpPr>
          <p:cNvPr id="4" name="Rectangle 4">
            <a:extLst>
              <a:ext uri="{FF2B5EF4-FFF2-40B4-BE49-F238E27FC236}">
                <a16:creationId xmlns:a16="http://schemas.microsoft.com/office/drawing/2014/main" id="{0D36623B-DC9C-46AD-816B-1AAF900BF870}"/>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4935204D-DACD-43B1-B4AE-F9DBC8AD4482}"/>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A3870931-9012-404F-96A9-9F1F248FFB21}"/>
              </a:ext>
            </a:extLst>
          </p:cNvPr>
          <p:cNvSpPr>
            <a:spLocks noGrp="1" noChangeArrowheads="1"/>
          </p:cNvSpPr>
          <p:nvPr>
            <p:ph type="sldNum" sz="quarter" idx="12"/>
          </p:nvPr>
        </p:nvSpPr>
        <p:spPr>
          <a:ln/>
        </p:spPr>
        <p:txBody>
          <a:bodyPr/>
          <a:lstStyle>
            <a:lvl1pPr>
              <a:defRPr/>
            </a:lvl1pPr>
          </a:lstStyle>
          <a:p>
            <a:r>
              <a:rPr lang="sk-SK" altLang="sk-SK"/>
              <a:t>2-</a:t>
            </a:r>
            <a:fld id="{B4FD1606-1C5A-4D66-8CFB-2699F156093A}" type="slidenum">
              <a:rPr lang="sk-SK" altLang="sk-SK"/>
              <a:pPr/>
              <a:t>‹#›</a:t>
            </a:fld>
            <a:endParaRPr lang="sk-SK" altLang="sk-SK"/>
          </a:p>
        </p:txBody>
      </p:sp>
    </p:spTree>
    <p:extLst>
      <p:ext uri="{BB962C8B-B14F-4D97-AF65-F5344CB8AC3E}">
        <p14:creationId xmlns:p14="http://schemas.microsoft.com/office/powerpoint/2010/main" val="1044763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sz="3200" b="1">
                <a:solidFill>
                  <a:srgbClr val="3D1FD3"/>
                </a:solidFill>
              </a:defRPr>
            </a:lvl1pPr>
          </a:lstStyle>
          <a:p>
            <a:r>
              <a:rPr lang="sk-SK"/>
              <a:t>Upravte štýly predlohy textu</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427560F9-FCAE-40C6-A385-558D9DF187C3}"/>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97766048-8FE3-4D41-BEBD-C042B8623E67}"/>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004AD39D-0A3C-45A6-9788-4A70020F362A}"/>
              </a:ext>
            </a:extLst>
          </p:cNvPr>
          <p:cNvSpPr>
            <a:spLocks noGrp="1" noChangeArrowheads="1"/>
          </p:cNvSpPr>
          <p:nvPr>
            <p:ph type="sldNum" sz="quarter" idx="12"/>
          </p:nvPr>
        </p:nvSpPr>
        <p:spPr>
          <a:ln/>
        </p:spPr>
        <p:txBody>
          <a:bodyPr/>
          <a:lstStyle>
            <a:lvl1pPr>
              <a:defRPr/>
            </a:lvl1pPr>
          </a:lstStyle>
          <a:p>
            <a:r>
              <a:rPr lang="sk-SK" altLang="sk-SK"/>
              <a:t>2-</a:t>
            </a:r>
            <a:fld id="{4DE4BA72-E190-4FB9-8288-26D739B423CA}" type="slidenum">
              <a:rPr lang="sk-SK" altLang="sk-SK"/>
              <a:pPr/>
              <a:t>‹#›</a:t>
            </a:fld>
            <a:endParaRPr lang="sk-SK" altLang="sk-SK"/>
          </a:p>
        </p:txBody>
      </p:sp>
    </p:spTree>
    <p:extLst>
      <p:ext uri="{BB962C8B-B14F-4D97-AF65-F5344CB8AC3E}">
        <p14:creationId xmlns:p14="http://schemas.microsoft.com/office/powerpoint/2010/main" val="447101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Upravte štýly predlohy textu</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a:extLst>
              <a:ext uri="{FF2B5EF4-FFF2-40B4-BE49-F238E27FC236}">
                <a16:creationId xmlns:a16="http://schemas.microsoft.com/office/drawing/2014/main" id="{3CCC740F-4A6A-4341-995D-96438A948C6A}"/>
              </a:ext>
            </a:extLst>
          </p:cNvPr>
          <p:cNvSpPr>
            <a:spLocks noGrp="1" noChangeArrowheads="1"/>
          </p:cNvSpPr>
          <p:nvPr>
            <p:ph type="dt" sz="half" idx="10"/>
          </p:nvPr>
        </p:nvSpPr>
        <p:spPr>
          <a:ln/>
        </p:spPr>
        <p:txBody>
          <a:bodyPr/>
          <a:lstStyle>
            <a:lvl1pPr>
              <a:defRPr/>
            </a:lvl1pPr>
          </a:lstStyle>
          <a:p>
            <a:pPr>
              <a:defRPr/>
            </a:pPr>
            <a:endParaRPr lang="sk-SK"/>
          </a:p>
        </p:txBody>
      </p:sp>
      <p:sp>
        <p:nvSpPr>
          <p:cNvPr id="8" name="Rectangle 5">
            <a:extLst>
              <a:ext uri="{FF2B5EF4-FFF2-40B4-BE49-F238E27FC236}">
                <a16:creationId xmlns:a16="http://schemas.microsoft.com/office/drawing/2014/main" id="{1BA73739-BE3C-4F74-BA18-260D48DEC41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9" name="Rectangle 6">
            <a:extLst>
              <a:ext uri="{FF2B5EF4-FFF2-40B4-BE49-F238E27FC236}">
                <a16:creationId xmlns:a16="http://schemas.microsoft.com/office/drawing/2014/main" id="{852690DB-53D0-495E-9CC6-29514984C342}"/>
              </a:ext>
            </a:extLst>
          </p:cNvPr>
          <p:cNvSpPr>
            <a:spLocks noGrp="1" noChangeArrowheads="1"/>
          </p:cNvSpPr>
          <p:nvPr>
            <p:ph type="sldNum" sz="quarter" idx="12"/>
          </p:nvPr>
        </p:nvSpPr>
        <p:spPr>
          <a:ln/>
        </p:spPr>
        <p:txBody>
          <a:bodyPr/>
          <a:lstStyle>
            <a:lvl1pPr>
              <a:defRPr/>
            </a:lvl1pPr>
          </a:lstStyle>
          <a:p>
            <a:r>
              <a:rPr lang="sk-SK" altLang="sk-SK"/>
              <a:t>2-</a:t>
            </a:r>
            <a:fld id="{C9EB6A7F-8A68-4D7E-80D0-B55BA772872D}" type="slidenum">
              <a:rPr lang="sk-SK" altLang="sk-SK"/>
              <a:pPr/>
              <a:t>‹#›</a:t>
            </a:fld>
            <a:endParaRPr lang="sk-SK" altLang="sk-SK"/>
          </a:p>
        </p:txBody>
      </p:sp>
    </p:spTree>
    <p:extLst>
      <p:ext uri="{BB962C8B-B14F-4D97-AF65-F5344CB8AC3E}">
        <p14:creationId xmlns:p14="http://schemas.microsoft.com/office/powerpoint/2010/main" val="259617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Rectangle 4">
            <a:extLst>
              <a:ext uri="{FF2B5EF4-FFF2-40B4-BE49-F238E27FC236}">
                <a16:creationId xmlns:a16="http://schemas.microsoft.com/office/drawing/2014/main" id="{250E81AD-CA82-440A-8A03-3E1E0B3916D9}"/>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3CD9E630-2553-4658-9F1B-091D12D1607E}"/>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50308F97-BDD5-49CD-BE18-86750EFE804D}"/>
              </a:ext>
            </a:extLst>
          </p:cNvPr>
          <p:cNvSpPr>
            <a:spLocks noGrp="1" noChangeArrowheads="1"/>
          </p:cNvSpPr>
          <p:nvPr>
            <p:ph type="sldNum" sz="quarter" idx="12"/>
          </p:nvPr>
        </p:nvSpPr>
        <p:spPr>
          <a:ln/>
        </p:spPr>
        <p:txBody>
          <a:bodyPr/>
          <a:lstStyle>
            <a:lvl1pPr>
              <a:defRPr/>
            </a:lvl1pPr>
          </a:lstStyle>
          <a:p>
            <a:r>
              <a:rPr lang="sk-SK" altLang="sk-SK"/>
              <a:t>2-</a:t>
            </a:r>
            <a:fld id="{4BC0A72B-A56A-4E90-B2C7-C9727AC45D4A}" type="slidenum">
              <a:rPr lang="sk-SK" altLang="sk-SK"/>
              <a:pPr/>
              <a:t>‹#›</a:t>
            </a:fld>
            <a:endParaRPr lang="sk-SK" altLang="sk-SK"/>
          </a:p>
        </p:txBody>
      </p:sp>
    </p:spTree>
    <p:extLst>
      <p:ext uri="{BB962C8B-B14F-4D97-AF65-F5344CB8AC3E}">
        <p14:creationId xmlns:p14="http://schemas.microsoft.com/office/powerpoint/2010/main" val="516400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271008C-A4FB-45A1-9C75-CE324B6C6766}"/>
              </a:ext>
            </a:extLst>
          </p:cNvPr>
          <p:cNvSpPr>
            <a:spLocks noGrp="1" noChangeArrowheads="1"/>
          </p:cNvSpPr>
          <p:nvPr>
            <p:ph type="dt" sz="half" idx="10"/>
          </p:nvPr>
        </p:nvSpPr>
        <p:spPr>
          <a:ln/>
        </p:spPr>
        <p:txBody>
          <a:bodyPr/>
          <a:lstStyle>
            <a:lvl1pPr>
              <a:defRPr/>
            </a:lvl1pPr>
          </a:lstStyle>
          <a:p>
            <a:pPr>
              <a:defRPr/>
            </a:pPr>
            <a:endParaRPr lang="sk-SK"/>
          </a:p>
        </p:txBody>
      </p:sp>
      <p:sp>
        <p:nvSpPr>
          <p:cNvPr id="3" name="Rectangle 5">
            <a:extLst>
              <a:ext uri="{FF2B5EF4-FFF2-40B4-BE49-F238E27FC236}">
                <a16:creationId xmlns:a16="http://schemas.microsoft.com/office/drawing/2014/main" id="{D5B9CF70-1DEB-4E7F-BCC0-79E437C47F6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4" name="Rectangle 6">
            <a:extLst>
              <a:ext uri="{FF2B5EF4-FFF2-40B4-BE49-F238E27FC236}">
                <a16:creationId xmlns:a16="http://schemas.microsoft.com/office/drawing/2014/main" id="{FBE62F4C-7AFA-4E78-BA41-FB4674BF2D2A}"/>
              </a:ext>
            </a:extLst>
          </p:cNvPr>
          <p:cNvSpPr>
            <a:spLocks noGrp="1" noChangeArrowheads="1"/>
          </p:cNvSpPr>
          <p:nvPr>
            <p:ph type="sldNum" sz="quarter" idx="12"/>
          </p:nvPr>
        </p:nvSpPr>
        <p:spPr>
          <a:ln/>
        </p:spPr>
        <p:txBody>
          <a:bodyPr/>
          <a:lstStyle>
            <a:lvl1pPr>
              <a:defRPr/>
            </a:lvl1pPr>
          </a:lstStyle>
          <a:p>
            <a:r>
              <a:rPr lang="sk-SK" altLang="sk-SK"/>
              <a:t>2-</a:t>
            </a:r>
            <a:fld id="{74F31A32-2E7F-48C6-8CC8-BB28C0C41B0F}" type="slidenum">
              <a:rPr lang="sk-SK" altLang="sk-SK"/>
              <a:pPr/>
              <a:t>‹#›</a:t>
            </a:fld>
            <a:endParaRPr lang="sk-SK" altLang="sk-SK"/>
          </a:p>
        </p:txBody>
      </p:sp>
    </p:spTree>
    <p:extLst>
      <p:ext uri="{BB962C8B-B14F-4D97-AF65-F5344CB8AC3E}">
        <p14:creationId xmlns:p14="http://schemas.microsoft.com/office/powerpoint/2010/main" val="2853281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Upravte štýly predlohy textu</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92BA0E9E-75AE-4B1A-9E13-4514ED71BD9F}"/>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E0C09D93-AAB8-4BC6-88E3-C9A598B1C0E5}"/>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5BBDF609-ED60-4C11-9051-566D79D01C4D}"/>
              </a:ext>
            </a:extLst>
          </p:cNvPr>
          <p:cNvSpPr>
            <a:spLocks noGrp="1" noChangeArrowheads="1"/>
          </p:cNvSpPr>
          <p:nvPr>
            <p:ph type="sldNum" sz="quarter" idx="12"/>
          </p:nvPr>
        </p:nvSpPr>
        <p:spPr>
          <a:ln/>
        </p:spPr>
        <p:txBody>
          <a:bodyPr/>
          <a:lstStyle>
            <a:lvl1pPr>
              <a:defRPr/>
            </a:lvl1pPr>
          </a:lstStyle>
          <a:p>
            <a:r>
              <a:rPr lang="sk-SK" altLang="sk-SK"/>
              <a:t>2-</a:t>
            </a:r>
            <a:fld id="{10AACC7A-8502-41E1-A1AC-393F19DBF0A0}" type="slidenum">
              <a:rPr lang="sk-SK" altLang="sk-SK"/>
              <a:pPr/>
              <a:t>‹#›</a:t>
            </a:fld>
            <a:endParaRPr lang="sk-SK" altLang="sk-SK"/>
          </a:p>
        </p:txBody>
      </p:sp>
    </p:spTree>
    <p:extLst>
      <p:ext uri="{BB962C8B-B14F-4D97-AF65-F5344CB8AC3E}">
        <p14:creationId xmlns:p14="http://schemas.microsoft.com/office/powerpoint/2010/main" val="2100953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Upravte štýly predlohy textu</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3B2549AF-A5D5-4BC2-BFB3-2D727EFDFDE3}"/>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33EC1AF5-6F28-4D83-89D4-0915B6870770}"/>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B3839CEA-BFD9-4C51-A95D-42C59B2A6153}"/>
              </a:ext>
            </a:extLst>
          </p:cNvPr>
          <p:cNvSpPr>
            <a:spLocks noGrp="1" noChangeArrowheads="1"/>
          </p:cNvSpPr>
          <p:nvPr>
            <p:ph type="sldNum" sz="quarter" idx="12"/>
          </p:nvPr>
        </p:nvSpPr>
        <p:spPr>
          <a:ln/>
        </p:spPr>
        <p:txBody>
          <a:bodyPr/>
          <a:lstStyle>
            <a:lvl1pPr>
              <a:defRPr/>
            </a:lvl1pPr>
          </a:lstStyle>
          <a:p>
            <a:r>
              <a:rPr lang="sk-SK" altLang="sk-SK"/>
              <a:t>2-</a:t>
            </a:r>
            <a:fld id="{D64F6545-E05F-49B8-8AA9-BCB467542AD8}" type="slidenum">
              <a:rPr lang="sk-SK" altLang="sk-SK"/>
              <a:pPr/>
              <a:t>‹#›</a:t>
            </a:fld>
            <a:endParaRPr lang="sk-SK" altLang="sk-SK"/>
          </a:p>
        </p:txBody>
      </p:sp>
    </p:spTree>
    <p:extLst>
      <p:ext uri="{BB962C8B-B14F-4D97-AF65-F5344CB8AC3E}">
        <p14:creationId xmlns:p14="http://schemas.microsoft.com/office/powerpoint/2010/main" val="2075241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A9EFFA24-02C8-46B7-8755-D360BEF4CB7D}"/>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46369682-A4B9-4003-933F-3B6CEEDF912B}"/>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E216EAD7-3382-4D89-A033-7A3333BDD2CC}"/>
              </a:ext>
            </a:extLst>
          </p:cNvPr>
          <p:cNvSpPr>
            <a:spLocks noGrp="1" noChangeArrowheads="1"/>
          </p:cNvSpPr>
          <p:nvPr>
            <p:ph type="sldNum" sz="quarter" idx="12"/>
          </p:nvPr>
        </p:nvSpPr>
        <p:spPr>
          <a:ln/>
        </p:spPr>
        <p:txBody>
          <a:bodyPr/>
          <a:lstStyle>
            <a:lvl1pPr>
              <a:defRPr/>
            </a:lvl1pPr>
          </a:lstStyle>
          <a:p>
            <a:r>
              <a:rPr lang="sk-SK" altLang="sk-SK"/>
              <a:t>2-</a:t>
            </a:r>
            <a:fld id="{DA184C5D-4641-4114-970D-119F9A149DB7}" type="slidenum">
              <a:rPr lang="sk-SK" altLang="sk-SK"/>
              <a:pPr/>
              <a:t>‹#›</a:t>
            </a:fld>
            <a:endParaRPr lang="sk-SK" altLang="sk-SK"/>
          </a:p>
        </p:txBody>
      </p:sp>
    </p:spTree>
    <p:extLst>
      <p:ext uri="{BB962C8B-B14F-4D97-AF65-F5344CB8AC3E}">
        <p14:creationId xmlns:p14="http://schemas.microsoft.com/office/powerpoint/2010/main" val="671773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99312E3D-5AD3-44E1-89C2-FE1203215F04}"/>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BA313496-E9DA-45DB-BCFC-B7303E6BD585}"/>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FB4EA5B6-845B-48DF-BEC7-94ED3AD2B72E}"/>
              </a:ext>
            </a:extLst>
          </p:cNvPr>
          <p:cNvSpPr>
            <a:spLocks noGrp="1" noChangeArrowheads="1"/>
          </p:cNvSpPr>
          <p:nvPr>
            <p:ph type="sldNum" sz="quarter" idx="12"/>
          </p:nvPr>
        </p:nvSpPr>
        <p:spPr>
          <a:ln/>
        </p:spPr>
        <p:txBody>
          <a:bodyPr/>
          <a:lstStyle>
            <a:lvl1pPr>
              <a:defRPr/>
            </a:lvl1pPr>
          </a:lstStyle>
          <a:p>
            <a:r>
              <a:rPr lang="sk-SK" altLang="sk-SK"/>
              <a:t>2-</a:t>
            </a:r>
            <a:fld id="{026DFF57-7A89-427E-A1B1-824ABD496302}" type="slidenum">
              <a:rPr lang="sk-SK" altLang="sk-SK"/>
              <a:pPr/>
              <a:t>‹#›</a:t>
            </a:fld>
            <a:endParaRPr lang="sk-SK" altLang="sk-SK"/>
          </a:p>
        </p:txBody>
      </p:sp>
    </p:spTree>
    <p:extLst>
      <p:ext uri="{BB962C8B-B14F-4D97-AF65-F5344CB8AC3E}">
        <p14:creationId xmlns:p14="http://schemas.microsoft.com/office/powerpoint/2010/main" val="2516916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E0DC2FF-C405-43DB-A73D-570F8491221F}"/>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k-SK" altLang="en-US"/>
              <a:t>Kliknite sem a upravte štýl predlohy nadpisov.</a:t>
            </a:r>
          </a:p>
        </p:txBody>
      </p:sp>
      <p:sp>
        <p:nvSpPr>
          <p:cNvPr id="1027" name="Rectangle 3">
            <a:extLst>
              <a:ext uri="{FF2B5EF4-FFF2-40B4-BE49-F238E27FC236}">
                <a16:creationId xmlns:a16="http://schemas.microsoft.com/office/drawing/2014/main" id="{26A82C2C-E69A-4F33-9426-BB6589260F39}"/>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k-SK" altLang="en-US"/>
              <a:t>Kliknite sem a upravte štýly predlohy textu.</a:t>
            </a:r>
          </a:p>
          <a:p>
            <a:pPr lvl="1"/>
            <a:r>
              <a:rPr lang="sk-SK" altLang="en-US"/>
              <a:t>Druhá úroveň</a:t>
            </a:r>
          </a:p>
          <a:p>
            <a:pPr lvl="2"/>
            <a:r>
              <a:rPr lang="sk-SK" altLang="en-US"/>
              <a:t>Tretia úroveň</a:t>
            </a:r>
          </a:p>
          <a:p>
            <a:pPr lvl="3"/>
            <a:r>
              <a:rPr lang="sk-SK" altLang="en-US"/>
              <a:t>Štvrtá úroveň</a:t>
            </a:r>
          </a:p>
          <a:p>
            <a:pPr lvl="4"/>
            <a:r>
              <a:rPr lang="sk-SK" altLang="en-US"/>
              <a:t>Piata úroveň</a:t>
            </a:r>
          </a:p>
        </p:txBody>
      </p:sp>
      <p:sp>
        <p:nvSpPr>
          <p:cNvPr id="508932" name="Rectangle 4">
            <a:extLst>
              <a:ext uri="{FF2B5EF4-FFF2-40B4-BE49-F238E27FC236}">
                <a16:creationId xmlns:a16="http://schemas.microsoft.com/office/drawing/2014/main" id="{669174C8-D111-48DB-9A04-227879E820CB}"/>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a:latin typeface="+mn-lt"/>
              </a:defRPr>
            </a:lvl1pPr>
          </a:lstStyle>
          <a:p>
            <a:pPr>
              <a:defRPr/>
            </a:pPr>
            <a:endParaRPr lang="sk-SK"/>
          </a:p>
        </p:txBody>
      </p:sp>
      <p:sp>
        <p:nvSpPr>
          <p:cNvPr id="508933" name="Rectangle 5">
            <a:extLst>
              <a:ext uri="{FF2B5EF4-FFF2-40B4-BE49-F238E27FC236}">
                <a16:creationId xmlns:a16="http://schemas.microsoft.com/office/drawing/2014/main" id="{C05B557C-4A23-4AA6-9B0A-B3C2C9014B7F}"/>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r>
              <a:rPr lang="sk-SK"/>
              <a:t>Princípy účtovníctva</a:t>
            </a:r>
          </a:p>
        </p:txBody>
      </p:sp>
      <p:sp>
        <p:nvSpPr>
          <p:cNvPr id="508934" name="Rectangle 6">
            <a:extLst>
              <a:ext uri="{FF2B5EF4-FFF2-40B4-BE49-F238E27FC236}">
                <a16:creationId xmlns:a16="http://schemas.microsoft.com/office/drawing/2014/main" id="{A653EB89-267B-4EDB-953F-8201322D3689}"/>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r>
              <a:rPr lang="sk-SK" altLang="sk-SK"/>
              <a:t>2-</a:t>
            </a:r>
            <a:fld id="{BCB2FFB7-471A-48B3-8F76-04C7A83753F1}" type="slidenum">
              <a:rPr lang="sk-SK" altLang="sk-SK"/>
              <a:pPr/>
              <a:t>‹#›</a:t>
            </a:fld>
            <a:endParaRPr lang="sk-SK" altLang="sk-SK"/>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Zástupný symbol päty 3">
            <a:extLst>
              <a:ext uri="{FF2B5EF4-FFF2-40B4-BE49-F238E27FC236}">
                <a16:creationId xmlns:a16="http://schemas.microsoft.com/office/drawing/2014/main" id="{AC97610F-19E6-4B06-ADAD-31A45DB80BCD}"/>
              </a:ext>
            </a:extLst>
          </p:cNvPr>
          <p:cNvSpPr>
            <a:spLocks noGrp="1"/>
          </p:cNvSpPr>
          <p:nvPr>
            <p:ph type="ftr" sz="quarter" idx="11"/>
          </p:nvPr>
        </p:nvSpPr>
        <p:spPr/>
        <p:txBody>
          <a:bodyPr/>
          <a:lstStyle/>
          <a:p>
            <a:pPr>
              <a:defRPr/>
            </a:pPr>
            <a:r>
              <a:rPr lang="sk-SK"/>
              <a:t>Princípy účtovníctva</a:t>
            </a:r>
          </a:p>
        </p:txBody>
      </p:sp>
      <p:sp>
        <p:nvSpPr>
          <p:cNvPr id="83971" name="Zástupný symbol čísla snímky 4">
            <a:extLst>
              <a:ext uri="{FF2B5EF4-FFF2-40B4-BE49-F238E27FC236}">
                <a16:creationId xmlns:a16="http://schemas.microsoft.com/office/drawing/2014/main" id="{D1E16F7E-BCD6-445A-B69F-993D25A27F6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2-40</a:t>
            </a:r>
          </a:p>
        </p:txBody>
      </p:sp>
      <p:sp>
        <p:nvSpPr>
          <p:cNvPr id="83972" name="Rectangle 2">
            <a:extLst>
              <a:ext uri="{FF2B5EF4-FFF2-40B4-BE49-F238E27FC236}">
                <a16:creationId xmlns:a16="http://schemas.microsoft.com/office/drawing/2014/main" id="{20EF95AF-DDEA-43EA-9DF6-29F839D4E8E7}"/>
              </a:ext>
            </a:extLst>
          </p:cNvPr>
          <p:cNvSpPr>
            <a:spLocks noGrp="1" noChangeArrowheads="1"/>
          </p:cNvSpPr>
          <p:nvPr>
            <p:ph type="title"/>
          </p:nvPr>
        </p:nvSpPr>
        <p:spPr>
          <a:xfrm>
            <a:off x="685800" y="152400"/>
            <a:ext cx="7772400" cy="617538"/>
          </a:xfrm>
        </p:spPr>
        <p:txBody>
          <a:bodyPr/>
          <a:lstStyle/>
          <a:p>
            <a:pPr eaLnBrk="1" hangingPunct="1"/>
            <a:r>
              <a:rPr lang="sk-SK" altLang="en-US" sz="2800" b="1">
                <a:solidFill>
                  <a:srgbClr val="3D1FD3"/>
                </a:solidFill>
              </a:rPr>
              <a:t>Obr.</a:t>
            </a:r>
            <a:r>
              <a:rPr lang="en-US" altLang="en-US" sz="2800" b="1">
                <a:solidFill>
                  <a:srgbClr val="3D1FD3"/>
                </a:solidFill>
              </a:rPr>
              <a:t> 2.13</a:t>
            </a:r>
            <a:r>
              <a:rPr lang="en-US" altLang="en-US" sz="2800">
                <a:solidFill>
                  <a:srgbClr val="3D1FD3"/>
                </a:solidFill>
              </a:rPr>
              <a:t> </a:t>
            </a:r>
            <a:r>
              <a:rPr lang="sk-SK" altLang="en-US" sz="2800">
                <a:solidFill>
                  <a:srgbClr val="3D1FD3"/>
                </a:solidFill>
              </a:rPr>
              <a:t>Vplyv transakcií na finančné výkazy</a:t>
            </a:r>
            <a:endParaRPr lang="en-US" altLang="en-US" sz="2800">
              <a:solidFill>
                <a:srgbClr val="3D1FD3"/>
              </a:solidFill>
            </a:endParaRPr>
          </a:p>
        </p:txBody>
      </p:sp>
      <p:sp>
        <p:nvSpPr>
          <p:cNvPr id="83973" name="AutoShape 6">
            <a:extLst>
              <a:ext uri="{FF2B5EF4-FFF2-40B4-BE49-F238E27FC236}">
                <a16:creationId xmlns:a16="http://schemas.microsoft.com/office/drawing/2014/main" id="{7EA39DDF-450F-40E6-82FB-928AB8EA42A5}"/>
              </a:ext>
            </a:extLst>
          </p:cNvPr>
          <p:cNvSpPr>
            <a:spLocks noChangeAspect="1" noChangeArrowheads="1" noTextEdit="1"/>
          </p:cNvSpPr>
          <p:nvPr/>
        </p:nvSpPr>
        <p:spPr bwMode="auto">
          <a:xfrm>
            <a:off x="457200" y="914400"/>
            <a:ext cx="8229600"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83974" name="Rectangle 8">
            <a:extLst>
              <a:ext uri="{FF2B5EF4-FFF2-40B4-BE49-F238E27FC236}">
                <a16:creationId xmlns:a16="http://schemas.microsoft.com/office/drawing/2014/main" id="{6AF1E267-B051-45F5-BFA4-35036D8B855A}"/>
              </a:ext>
            </a:extLst>
          </p:cNvPr>
          <p:cNvSpPr>
            <a:spLocks noChangeArrowheads="1"/>
          </p:cNvSpPr>
          <p:nvPr/>
        </p:nvSpPr>
        <p:spPr bwMode="auto">
          <a:xfrm>
            <a:off x="457200" y="920750"/>
            <a:ext cx="5397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700">
                <a:solidFill>
                  <a:srgbClr val="000000"/>
                </a:solidFill>
              </a:rPr>
              <a:t> </a:t>
            </a:r>
            <a:endParaRPr lang="sk-SK" altLang="en-US" sz="1800">
              <a:latin typeface="Arial" panose="020B0604020202020204" pitchFamily="34" charset="0"/>
            </a:endParaRPr>
          </a:p>
        </p:txBody>
      </p:sp>
      <p:sp>
        <p:nvSpPr>
          <p:cNvPr id="83975" name="Rectangle 10">
            <a:extLst>
              <a:ext uri="{FF2B5EF4-FFF2-40B4-BE49-F238E27FC236}">
                <a16:creationId xmlns:a16="http://schemas.microsoft.com/office/drawing/2014/main" id="{2814DE40-8C5B-4206-9EA9-D30CECB1DA40}"/>
              </a:ext>
            </a:extLst>
          </p:cNvPr>
          <p:cNvSpPr>
            <a:spLocks noChangeArrowheads="1"/>
          </p:cNvSpPr>
          <p:nvPr/>
        </p:nvSpPr>
        <p:spPr bwMode="auto">
          <a:xfrm>
            <a:off x="5651500" y="1908175"/>
            <a:ext cx="1077913"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Externé náklady</a:t>
            </a:r>
            <a:endParaRPr lang="sk-SK" altLang="en-US" sz="1800">
              <a:latin typeface="Arial" panose="020B0604020202020204" pitchFamily="34" charset="0"/>
            </a:endParaRPr>
          </a:p>
        </p:txBody>
      </p:sp>
      <p:sp>
        <p:nvSpPr>
          <p:cNvPr id="83976" name="Rectangle 11">
            <a:extLst>
              <a:ext uri="{FF2B5EF4-FFF2-40B4-BE49-F238E27FC236}">
                <a16:creationId xmlns:a16="http://schemas.microsoft.com/office/drawing/2014/main" id="{0DC6C67D-9C6F-4204-9E52-963EE5D8E9D8}"/>
              </a:ext>
            </a:extLst>
          </p:cNvPr>
          <p:cNvSpPr>
            <a:spLocks noChangeArrowheads="1"/>
          </p:cNvSpPr>
          <p:nvPr/>
        </p:nvSpPr>
        <p:spPr bwMode="auto">
          <a:xfrm>
            <a:off x="6759575" y="190817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3977" name="Rectangle 12">
            <a:extLst>
              <a:ext uri="{FF2B5EF4-FFF2-40B4-BE49-F238E27FC236}">
                <a16:creationId xmlns:a16="http://schemas.microsoft.com/office/drawing/2014/main" id="{59BBC383-C681-4B48-82B5-C68C4B4F2B20}"/>
              </a:ext>
            </a:extLst>
          </p:cNvPr>
          <p:cNvSpPr>
            <a:spLocks noChangeArrowheads="1"/>
          </p:cNvSpPr>
          <p:nvPr/>
        </p:nvSpPr>
        <p:spPr bwMode="auto">
          <a:xfrm>
            <a:off x="7015163" y="1843088"/>
            <a:ext cx="1544637"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3978" name="Rectangle 13">
            <a:extLst>
              <a:ext uri="{FF2B5EF4-FFF2-40B4-BE49-F238E27FC236}">
                <a16:creationId xmlns:a16="http://schemas.microsoft.com/office/drawing/2014/main" id="{B298E8ED-0CA8-4054-BBA8-DA6109336FB0}"/>
              </a:ext>
            </a:extLst>
          </p:cNvPr>
          <p:cNvSpPr>
            <a:spLocks noChangeArrowheads="1"/>
          </p:cNvSpPr>
          <p:nvPr/>
        </p:nvSpPr>
        <p:spPr bwMode="auto">
          <a:xfrm>
            <a:off x="7616825" y="1844675"/>
            <a:ext cx="395288"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Tržby</a:t>
            </a:r>
            <a:endParaRPr lang="sk-SK" altLang="en-US" sz="1800">
              <a:latin typeface="Arial" panose="020B0604020202020204" pitchFamily="34" charset="0"/>
            </a:endParaRPr>
          </a:p>
        </p:txBody>
      </p:sp>
      <p:sp>
        <p:nvSpPr>
          <p:cNvPr id="83979" name="Rectangle 14">
            <a:extLst>
              <a:ext uri="{FF2B5EF4-FFF2-40B4-BE49-F238E27FC236}">
                <a16:creationId xmlns:a16="http://schemas.microsoft.com/office/drawing/2014/main" id="{DDCF6F93-0CB7-46FA-B750-5001DAE45861}"/>
              </a:ext>
            </a:extLst>
          </p:cNvPr>
          <p:cNvSpPr>
            <a:spLocks noChangeArrowheads="1"/>
          </p:cNvSpPr>
          <p:nvPr/>
        </p:nvSpPr>
        <p:spPr bwMode="auto">
          <a:xfrm>
            <a:off x="7956550" y="190817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3980" name="Rectangle 16">
            <a:extLst>
              <a:ext uri="{FF2B5EF4-FFF2-40B4-BE49-F238E27FC236}">
                <a16:creationId xmlns:a16="http://schemas.microsoft.com/office/drawing/2014/main" id="{2D961C0C-D3BA-4E1E-9845-2E16E323CF99}"/>
              </a:ext>
            </a:extLst>
          </p:cNvPr>
          <p:cNvSpPr>
            <a:spLocks noChangeArrowheads="1"/>
          </p:cNvSpPr>
          <p:nvPr/>
        </p:nvSpPr>
        <p:spPr bwMode="auto">
          <a:xfrm>
            <a:off x="5815013" y="2293938"/>
            <a:ext cx="1651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85</a:t>
            </a:r>
            <a:endParaRPr lang="sk-SK" altLang="en-US" sz="1800">
              <a:latin typeface="Arial" panose="020B0604020202020204" pitchFamily="34" charset="0"/>
            </a:endParaRPr>
          </a:p>
        </p:txBody>
      </p:sp>
      <p:sp>
        <p:nvSpPr>
          <p:cNvPr id="83981" name="Rectangle 19">
            <a:extLst>
              <a:ext uri="{FF2B5EF4-FFF2-40B4-BE49-F238E27FC236}">
                <a16:creationId xmlns:a16="http://schemas.microsoft.com/office/drawing/2014/main" id="{638CAA6B-494C-4DC8-82CA-17E6BAC2F6C5}"/>
              </a:ext>
            </a:extLst>
          </p:cNvPr>
          <p:cNvSpPr>
            <a:spLocks noChangeArrowheads="1"/>
          </p:cNvSpPr>
          <p:nvPr/>
        </p:nvSpPr>
        <p:spPr bwMode="auto">
          <a:xfrm>
            <a:off x="7664450" y="1390650"/>
            <a:ext cx="512763"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Výnosy</a:t>
            </a:r>
            <a:endParaRPr lang="sk-SK" altLang="en-US" sz="1800">
              <a:latin typeface="Arial" panose="020B0604020202020204" pitchFamily="34" charset="0"/>
            </a:endParaRPr>
          </a:p>
        </p:txBody>
      </p:sp>
      <p:sp>
        <p:nvSpPr>
          <p:cNvPr id="83982" name="Rectangle 20">
            <a:extLst>
              <a:ext uri="{FF2B5EF4-FFF2-40B4-BE49-F238E27FC236}">
                <a16:creationId xmlns:a16="http://schemas.microsoft.com/office/drawing/2014/main" id="{B0889D1A-3847-477A-B131-6D6F5086BC68}"/>
              </a:ext>
            </a:extLst>
          </p:cNvPr>
          <p:cNvSpPr>
            <a:spLocks noChangeArrowheads="1"/>
          </p:cNvSpPr>
          <p:nvPr/>
        </p:nvSpPr>
        <p:spPr bwMode="auto">
          <a:xfrm>
            <a:off x="8288338" y="13906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3983" name="Rectangle 22">
            <a:extLst>
              <a:ext uri="{FF2B5EF4-FFF2-40B4-BE49-F238E27FC236}">
                <a16:creationId xmlns:a16="http://schemas.microsoft.com/office/drawing/2014/main" id="{60D9B9FA-1FCC-43C8-8F5C-455984F31A7A}"/>
              </a:ext>
            </a:extLst>
          </p:cNvPr>
          <p:cNvSpPr>
            <a:spLocks noChangeArrowheads="1"/>
          </p:cNvSpPr>
          <p:nvPr/>
        </p:nvSpPr>
        <p:spPr bwMode="auto">
          <a:xfrm>
            <a:off x="5349875" y="1403350"/>
            <a:ext cx="5588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Náklady</a:t>
            </a:r>
            <a:endParaRPr lang="sk-SK" altLang="en-US" sz="1800">
              <a:latin typeface="Arial" panose="020B0604020202020204" pitchFamily="34" charset="0"/>
            </a:endParaRPr>
          </a:p>
        </p:txBody>
      </p:sp>
      <p:sp>
        <p:nvSpPr>
          <p:cNvPr id="83984" name="Rectangle 23">
            <a:extLst>
              <a:ext uri="{FF2B5EF4-FFF2-40B4-BE49-F238E27FC236}">
                <a16:creationId xmlns:a16="http://schemas.microsoft.com/office/drawing/2014/main" id="{6DF93566-5FC9-446A-B378-338CB8F2079C}"/>
              </a:ext>
            </a:extLst>
          </p:cNvPr>
          <p:cNvSpPr>
            <a:spLocks noChangeArrowheads="1"/>
          </p:cNvSpPr>
          <p:nvPr/>
        </p:nvSpPr>
        <p:spPr bwMode="auto">
          <a:xfrm>
            <a:off x="5956300" y="14033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3985" name="Line 24">
            <a:extLst>
              <a:ext uri="{FF2B5EF4-FFF2-40B4-BE49-F238E27FC236}">
                <a16:creationId xmlns:a16="http://schemas.microsoft.com/office/drawing/2014/main" id="{FBD5E7C7-97D1-4087-9F3F-F09EC332C0A9}"/>
              </a:ext>
            </a:extLst>
          </p:cNvPr>
          <p:cNvSpPr>
            <a:spLocks noChangeShapeType="1"/>
          </p:cNvSpPr>
          <p:nvPr/>
        </p:nvSpPr>
        <p:spPr bwMode="auto">
          <a:xfrm>
            <a:off x="5086350" y="1692275"/>
            <a:ext cx="3471863"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3986" name="Line 25">
            <a:extLst>
              <a:ext uri="{FF2B5EF4-FFF2-40B4-BE49-F238E27FC236}">
                <a16:creationId xmlns:a16="http://schemas.microsoft.com/office/drawing/2014/main" id="{86D217B2-BA57-4D00-9F54-25D77FDE3E82}"/>
              </a:ext>
            </a:extLst>
          </p:cNvPr>
          <p:cNvSpPr>
            <a:spLocks noChangeShapeType="1"/>
          </p:cNvSpPr>
          <p:nvPr/>
        </p:nvSpPr>
        <p:spPr bwMode="auto">
          <a:xfrm>
            <a:off x="7015163" y="1692275"/>
            <a:ext cx="1587" cy="34718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3987" name="Rectangle 26">
            <a:extLst>
              <a:ext uri="{FF2B5EF4-FFF2-40B4-BE49-F238E27FC236}">
                <a16:creationId xmlns:a16="http://schemas.microsoft.com/office/drawing/2014/main" id="{64EA52B2-AA89-4A57-A41C-B191D5C403A2}"/>
              </a:ext>
            </a:extLst>
          </p:cNvPr>
          <p:cNvSpPr>
            <a:spLocks noChangeArrowheads="1"/>
          </p:cNvSpPr>
          <p:nvPr/>
        </p:nvSpPr>
        <p:spPr bwMode="auto">
          <a:xfrm>
            <a:off x="6243638" y="920750"/>
            <a:ext cx="1673225" cy="387350"/>
          </a:xfrm>
          <a:prstGeom prst="rect">
            <a:avLst/>
          </a:prstGeom>
          <a:solidFill>
            <a:srgbClr val="FFFFFF"/>
          </a:solidFill>
          <a:ln w="1270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3988" name="Rectangle 27">
            <a:extLst>
              <a:ext uri="{FF2B5EF4-FFF2-40B4-BE49-F238E27FC236}">
                <a16:creationId xmlns:a16="http://schemas.microsoft.com/office/drawing/2014/main" id="{C7D1EDDF-DADD-454C-8F8E-105D36219D51}"/>
              </a:ext>
            </a:extLst>
          </p:cNvPr>
          <p:cNvSpPr>
            <a:spLocks noChangeArrowheads="1"/>
          </p:cNvSpPr>
          <p:nvPr/>
        </p:nvSpPr>
        <p:spPr bwMode="auto">
          <a:xfrm>
            <a:off x="6399213" y="998538"/>
            <a:ext cx="134143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Výkaz ziskov a strát</a:t>
            </a:r>
            <a:endParaRPr lang="sk-SK" altLang="en-US" sz="1800">
              <a:latin typeface="Arial" panose="020B0604020202020204" pitchFamily="34" charset="0"/>
            </a:endParaRPr>
          </a:p>
        </p:txBody>
      </p:sp>
      <p:sp>
        <p:nvSpPr>
          <p:cNvPr id="83989" name="Rectangle 28">
            <a:extLst>
              <a:ext uri="{FF2B5EF4-FFF2-40B4-BE49-F238E27FC236}">
                <a16:creationId xmlns:a16="http://schemas.microsoft.com/office/drawing/2014/main" id="{AF2573FE-6F31-47BC-A6D0-8CFCEEA0C6AA}"/>
              </a:ext>
            </a:extLst>
          </p:cNvPr>
          <p:cNvSpPr>
            <a:spLocks noChangeArrowheads="1"/>
          </p:cNvSpPr>
          <p:nvPr/>
        </p:nvSpPr>
        <p:spPr bwMode="auto">
          <a:xfrm>
            <a:off x="7646988" y="99536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3990" name="Rectangle 29">
            <a:extLst>
              <a:ext uri="{FF2B5EF4-FFF2-40B4-BE49-F238E27FC236}">
                <a16:creationId xmlns:a16="http://schemas.microsoft.com/office/drawing/2014/main" id="{F059765F-A451-4BE1-99A4-EA8DB3B1A7B3}"/>
              </a:ext>
            </a:extLst>
          </p:cNvPr>
          <p:cNvSpPr>
            <a:spLocks noChangeArrowheads="1"/>
          </p:cNvSpPr>
          <p:nvPr/>
        </p:nvSpPr>
        <p:spPr bwMode="auto">
          <a:xfrm>
            <a:off x="2771775" y="2847975"/>
            <a:ext cx="1287463"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3991" name="Rectangle 30">
            <a:extLst>
              <a:ext uri="{FF2B5EF4-FFF2-40B4-BE49-F238E27FC236}">
                <a16:creationId xmlns:a16="http://schemas.microsoft.com/office/drawing/2014/main" id="{CF38B9AD-C4B0-4B13-8444-6D6084DDDDCC}"/>
              </a:ext>
            </a:extLst>
          </p:cNvPr>
          <p:cNvSpPr>
            <a:spLocks noChangeArrowheads="1"/>
          </p:cNvSpPr>
          <p:nvPr/>
        </p:nvSpPr>
        <p:spPr bwMode="auto">
          <a:xfrm>
            <a:off x="2955925" y="2916238"/>
            <a:ext cx="8667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Finančný dlh</a:t>
            </a:r>
            <a:endParaRPr lang="sk-SK" altLang="en-US" sz="1800">
              <a:latin typeface="Arial" panose="020B0604020202020204" pitchFamily="34" charset="0"/>
            </a:endParaRPr>
          </a:p>
        </p:txBody>
      </p:sp>
      <p:sp>
        <p:nvSpPr>
          <p:cNvPr id="83992" name="Rectangle 31">
            <a:extLst>
              <a:ext uri="{FF2B5EF4-FFF2-40B4-BE49-F238E27FC236}">
                <a16:creationId xmlns:a16="http://schemas.microsoft.com/office/drawing/2014/main" id="{8DE04161-4629-4410-A9F5-B0B03BA885F9}"/>
              </a:ext>
            </a:extLst>
          </p:cNvPr>
          <p:cNvSpPr>
            <a:spLocks noChangeArrowheads="1"/>
          </p:cNvSpPr>
          <p:nvPr/>
        </p:nvSpPr>
        <p:spPr bwMode="auto">
          <a:xfrm>
            <a:off x="3873500" y="291623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3993" name="Rectangle 32">
            <a:extLst>
              <a:ext uri="{FF2B5EF4-FFF2-40B4-BE49-F238E27FC236}">
                <a16:creationId xmlns:a16="http://schemas.microsoft.com/office/drawing/2014/main" id="{FDEA7924-083E-43D0-BD32-3FA12DEAAE50}"/>
              </a:ext>
            </a:extLst>
          </p:cNvPr>
          <p:cNvSpPr>
            <a:spLocks noChangeArrowheads="1"/>
          </p:cNvSpPr>
          <p:nvPr/>
        </p:nvSpPr>
        <p:spPr bwMode="auto">
          <a:xfrm>
            <a:off x="3543300" y="3233738"/>
            <a:ext cx="515938"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3994" name="Rectangle 33">
            <a:extLst>
              <a:ext uri="{FF2B5EF4-FFF2-40B4-BE49-F238E27FC236}">
                <a16:creationId xmlns:a16="http://schemas.microsoft.com/office/drawing/2014/main" id="{A52E094E-884C-4EC3-BFF0-7828D8A97A9C}"/>
              </a:ext>
            </a:extLst>
          </p:cNvPr>
          <p:cNvSpPr>
            <a:spLocks noChangeArrowheads="1"/>
          </p:cNvSpPr>
          <p:nvPr/>
        </p:nvSpPr>
        <p:spPr bwMode="auto">
          <a:xfrm>
            <a:off x="3671888" y="3302000"/>
            <a:ext cx="1651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60</a:t>
            </a:r>
            <a:endParaRPr lang="sk-SK" altLang="en-US" sz="1800">
              <a:latin typeface="Arial" panose="020B0604020202020204" pitchFamily="34" charset="0"/>
            </a:endParaRPr>
          </a:p>
        </p:txBody>
      </p:sp>
      <p:sp>
        <p:nvSpPr>
          <p:cNvPr id="83995" name="Rectangle 34">
            <a:extLst>
              <a:ext uri="{FF2B5EF4-FFF2-40B4-BE49-F238E27FC236}">
                <a16:creationId xmlns:a16="http://schemas.microsoft.com/office/drawing/2014/main" id="{48395544-D557-45FF-BDE4-A8A1B17214A9}"/>
              </a:ext>
            </a:extLst>
          </p:cNvPr>
          <p:cNvSpPr>
            <a:spLocks noChangeArrowheads="1"/>
          </p:cNvSpPr>
          <p:nvPr/>
        </p:nvSpPr>
        <p:spPr bwMode="auto">
          <a:xfrm>
            <a:off x="3835400" y="330200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3996" name="Line 35">
            <a:extLst>
              <a:ext uri="{FF2B5EF4-FFF2-40B4-BE49-F238E27FC236}">
                <a16:creationId xmlns:a16="http://schemas.microsoft.com/office/drawing/2014/main" id="{9323689D-8C15-4C61-A661-7136B3F69A3C}"/>
              </a:ext>
            </a:extLst>
          </p:cNvPr>
          <p:cNvSpPr>
            <a:spLocks noChangeShapeType="1"/>
          </p:cNvSpPr>
          <p:nvPr/>
        </p:nvSpPr>
        <p:spPr bwMode="auto">
          <a:xfrm>
            <a:off x="2900363" y="3233738"/>
            <a:ext cx="1157287"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3997" name="Line 36">
            <a:extLst>
              <a:ext uri="{FF2B5EF4-FFF2-40B4-BE49-F238E27FC236}">
                <a16:creationId xmlns:a16="http://schemas.microsoft.com/office/drawing/2014/main" id="{04CB3C73-F40B-48BB-BE30-F20D2C122FA4}"/>
              </a:ext>
            </a:extLst>
          </p:cNvPr>
          <p:cNvSpPr>
            <a:spLocks noChangeShapeType="1"/>
          </p:cNvSpPr>
          <p:nvPr/>
        </p:nvSpPr>
        <p:spPr bwMode="auto">
          <a:xfrm>
            <a:off x="3414713" y="3233738"/>
            <a:ext cx="1587" cy="2571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3998" name="Rectangle 38">
            <a:extLst>
              <a:ext uri="{FF2B5EF4-FFF2-40B4-BE49-F238E27FC236}">
                <a16:creationId xmlns:a16="http://schemas.microsoft.com/office/drawing/2014/main" id="{C3ECBE45-FCF7-4344-88EE-7E2754274804}"/>
              </a:ext>
            </a:extLst>
          </p:cNvPr>
          <p:cNvSpPr>
            <a:spLocks noChangeArrowheads="1"/>
          </p:cNvSpPr>
          <p:nvPr/>
        </p:nvSpPr>
        <p:spPr bwMode="auto">
          <a:xfrm>
            <a:off x="2520950" y="1450975"/>
            <a:ext cx="16891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Vlastné imanie a záväzky</a:t>
            </a:r>
            <a:endParaRPr lang="sk-SK" altLang="en-US" sz="1800">
              <a:latin typeface="Arial" panose="020B0604020202020204" pitchFamily="34" charset="0"/>
            </a:endParaRPr>
          </a:p>
        </p:txBody>
      </p:sp>
      <p:sp>
        <p:nvSpPr>
          <p:cNvPr id="83999" name="Rectangle 39">
            <a:extLst>
              <a:ext uri="{FF2B5EF4-FFF2-40B4-BE49-F238E27FC236}">
                <a16:creationId xmlns:a16="http://schemas.microsoft.com/office/drawing/2014/main" id="{DB51AC06-7D24-4F94-9E1E-5D4EEEA69F32}"/>
              </a:ext>
            </a:extLst>
          </p:cNvPr>
          <p:cNvSpPr>
            <a:spLocks noChangeArrowheads="1"/>
          </p:cNvSpPr>
          <p:nvPr/>
        </p:nvSpPr>
        <p:spPr bwMode="auto">
          <a:xfrm>
            <a:off x="3860800" y="145097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00" name="Rectangle 40">
            <a:extLst>
              <a:ext uri="{FF2B5EF4-FFF2-40B4-BE49-F238E27FC236}">
                <a16:creationId xmlns:a16="http://schemas.microsoft.com/office/drawing/2014/main" id="{AAA18E61-C156-40C9-8D96-813A1E6A5F34}"/>
              </a:ext>
            </a:extLst>
          </p:cNvPr>
          <p:cNvSpPr>
            <a:spLocks noChangeArrowheads="1"/>
          </p:cNvSpPr>
          <p:nvPr/>
        </p:nvSpPr>
        <p:spPr bwMode="auto">
          <a:xfrm>
            <a:off x="971550" y="1350963"/>
            <a:ext cx="1030288"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01" name="Rectangle 41">
            <a:extLst>
              <a:ext uri="{FF2B5EF4-FFF2-40B4-BE49-F238E27FC236}">
                <a16:creationId xmlns:a16="http://schemas.microsoft.com/office/drawing/2014/main" id="{4BE53946-EEC1-4FEF-81C1-7C6589624A60}"/>
              </a:ext>
            </a:extLst>
          </p:cNvPr>
          <p:cNvSpPr>
            <a:spLocks noChangeArrowheads="1"/>
          </p:cNvSpPr>
          <p:nvPr/>
        </p:nvSpPr>
        <p:spPr bwMode="auto">
          <a:xfrm>
            <a:off x="1100138" y="1420813"/>
            <a:ext cx="549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Majetok</a:t>
            </a:r>
            <a:endParaRPr lang="sk-SK" altLang="en-US" sz="1800">
              <a:latin typeface="Arial" panose="020B0604020202020204" pitchFamily="34" charset="0"/>
            </a:endParaRPr>
          </a:p>
        </p:txBody>
      </p:sp>
      <p:sp>
        <p:nvSpPr>
          <p:cNvPr id="84002" name="Rectangle 42">
            <a:extLst>
              <a:ext uri="{FF2B5EF4-FFF2-40B4-BE49-F238E27FC236}">
                <a16:creationId xmlns:a16="http://schemas.microsoft.com/office/drawing/2014/main" id="{29EF8569-9AE5-4A49-862B-F1EF11640DEF}"/>
              </a:ext>
            </a:extLst>
          </p:cNvPr>
          <p:cNvSpPr>
            <a:spLocks noChangeArrowheads="1"/>
          </p:cNvSpPr>
          <p:nvPr/>
        </p:nvSpPr>
        <p:spPr bwMode="auto">
          <a:xfrm>
            <a:off x="1517650" y="142081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03" name="Line 43">
            <a:extLst>
              <a:ext uri="{FF2B5EF4-FFF2-40B4-BE49-F238E27FC236}">
                <a16:creationId xmlns:a16="http://schemas.microsoft.com/office/drawing/2014/main" id="{09A79836-8407-4C43-945A-266B818CBDE8}"/>
              </a:ext>
            </a:extLst>
          </p:cNvPr>
          <p:cNvSpPr>
            <a:spLocks noChangeShapeType="1"/>
          </p:cNvSpPr>
          <p:nvPr/>
        </p:nvSpPr>
        <p:spPr bwMode="auto">
          <a:xfrm>
            <a:off x="1100138" y="1692275"/>
            <a:ext cx="282892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04" name="Line 44">
            <a:extLst>
              <a:ext uri="{FF2B5EF4-FFF2-40B4-BE49-F238E27FC236}">
                <a16:creationId xmlns:a16="http://schemas.microsoft.com/office/drawing/2014/main" id="{60CD6A44-449C-4648-A8AF-663ECC67564D}"/>
              </a:ext>
            </a:extLst>
          </p:cNvPr>
          <p:cNvSpPr>
            <a:spLocks noChangeShapeType="1"/>
          </p:cNvSpPr>
          <p:nvPr/>
        </p:nvSpPr>
        <p:spPr bwMode="auto">
          <a:xfrm>
            <a:off x="2643188" y="1692275"/>
            <a:ext cx="1587" cy="34702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05" name="Rectangle 45">
            <a:extLst>
              <a:ext uri="{FF2B5EF4-FFF2-40B4-BE49-F238E27FC236}">
                <a16:creationId xmlns:a16="http://schemas.microsoft.com/office/drawing/2014/main" id="{8D6B9A26-5BBE-4E82-8C9E-93A6A3C5DDBF}"/>
              </a:ext>
            </a:extLst>
          </p:cNvPr>
          <p:cNvSpPr>
            <a:spLocks noChangeArrowheads="1"/>
          </p:cNvSpPr>
          <p:nvPr/>
        </p:nvSpPr>
        <p:spPr bwMode="auto">
          <a:xfrm>
            <a:off x="1743075" y="920750"/>
            <a:ext cx="1673225" cy="387350"/>
          </a:xfrm>
          <a:prstGeom prst="rect">
            <a:avLst/>
          </a:prstGeom>
          <a:solidFill>
            <a:srgbClr val="FFFFFF"/>
          </a:solidFill>
          <a:ln w="1270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06" name="Rectangle 46">
            <a:extLst>
              <a:ext uri="{FF2B5EF4-FFF2-40B4-BE49-F238E27FC236}">
                <a16:creationId xmlns:a16="http://schemas.microsoft.com/office/drawing/2014/main" id="{0D64FDBE-CEC7-43B4-A713-771AAC9257E2}"/>
              </a:ext>
            </a:extLst>
          </p:cNvPr>
          <p:cNvSpPr>
            <a:spLocks noChangeArrowheads="1"/>
          </p:cNvSpPr>
          <p:nvPr/>
        </p:nvSpPr>
        <p:spPr bwMode="auto">
          <a:xfrm>
            <a:off x="2339975" y="998538"/>
            <a:ext cx="4857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Súvaha</a:t>
            </a:r>
            <a:endParaRPr lang="sk-SK" altLang="en-US" sz="1800">
              <a:latin typeface="Arial" panose="020B0604020202020204" pitchFamily="34" charset="0"/>
            </a:endParaRPr>
          </a:p>
        </p:txBody>
      </p:sp>
      <p:sp>
        <p:nvSpPr>
          <p:cNvPr id="84007" name="Rectangle 47">
            <a:extLst>
              <a:ext uri="{FF2B5EF4-FFF2-40B4-BE49-F238E27FC236}">
                <a16:creationId xmlns:a16="http://schemas.microsoft.com/office/drawing/2014/main" id="{F110FA30-E8FA-4678-BFAA-FB9BD60B55B9}"/>
              </a:ext>
            </a:extLst>
          </p:cNvPr>
          <p:cNvSpPr>
            <a:spLocks noChangeArrowheads="1"/>
          </p:cNvSpPr>
          <p:nvPr/>
        </p:nvSpPr>
        <p:spPr bwMode="auto">
          <a:xfrm>
            <a:off x="3022600" y="99536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08" name="Line 48">
            <a:extLst>
              <a:ext uri="{FF2B5EF4-FFF2-40B4-BE49-F238E27FC236}">
                <a16:creationId xmlns:a16="http://schemas.microsoft.com/office/drawing/2014/main" id="{929E19ED-EE5F-4A35-96BE-3048C550F056}"/>
              </a:ext>
            </a:extLst>
          </p:cNvPr>
          <p:cNvSpPr>
            <a:spLocks noChangeShapeType="1"/>
          </p:cNvSpPr>
          <p:nvPr/>
        </p:nvSpPr>
        <p:spPr bwMode="auto">
          <a:xfrm>
            <a:off x="5472113" y="2228850"/>
            <a:ext cx="1285875"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09" name="Line 49">
            <a:extLst>
              <a:ext uri="{FF2B5EF4-FFF2-40B4-BE49-F238E27FC236}">
                <a16:creationId xmlns:a16="http://schemas.microsoft.com/office/drawing/2014/main" id="{70D936BA-973A-43C5-8685-D5C05966B6EA}"/>
              </a:ext>
            </a:extLst>
          </p:cNvPr>
          <p:cNvSpPr>
            <a:spLocks noChangeShapeType="1"/>
          </p:cNvSpPr>
          <p:nvPr/>
        </p:nvSpPr>
        <p:spPr bwMode="auto">
          <a:xfrm>
            <a:off x="6243638" y="2228850"/>
            <a:ext cx="1587" cy="2571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10" name="Rectangle 50">
            <a:extLst>
              <a:ext uri="{FF2B5EF4-FFF2-40B4-BE49-F238E27FC236}">
                <a16:creationId xmlns:a16="http://schemas.microsoft.com/office/drawing/2014/main" id="{C279FA1B-4D47-447F-9731-2F76E7C592F7}"/>
              </a:ext>
            </a:extLst>
          </p:cNvPr>
          <p:cNvSpPr>
            <a:spLocks noChangeArrowheads="1"/>
          </p:cNvSpPr>
          <p:nvPr/>
        </p:nvSpPr>
        <p:spPr bwMode="auto">
          <a:xfrm>
            <a:off x="7915275" y="2100263"/>
            <a:ext cx="773113"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11" name="Rectangle 51">
            <a:extLst>
              <a:ext uri="{FF2B5EF4-FFF2-40B4-BE49-F238E27FC236}">
                <a16:creationId xmlns:a16="http://schemas.microsoft.com/office/drawing/2014/main" id="{AAD8E045-A288-4E8B-A376-6AF30AF379D8}"/>
              </a:ext>
            </a:extLst>
          </p:cNvPr>
          <p:cNvSpPr>
            <a:spLocks noChangeArrowheads="1"/>
          </p:cNvSpPr>
          <p:nvPr/>
        </p:nvSpPr>
        <p:spPr bwMode="auto">
          <a:xfrm>
            <a:off x="8043863" y="2168525"/>
            <a:ext cx="2476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250</a:t>
            </a:r>
            <a:endParaRPr lang="sk-SK" altLang="en-US" sz="1800">
              <a:latin typeface="Arial" panose="020B0604020202020204" pitchFamily="34" charset="0"/>
            </a:endParaRPr>
          </a:p>
        </p:txBody>
      </p:sp>
      <p:sp>
        <p:nvSpPr>
          <p:cNvPr id="84012" name="Rectangle 52">
            <a:extLst>
              <a:ext uri="{FF2B5EF4-FFF2-40B4-BE49-F238E27FC236}">
                <a16:creationId xmlns:a16="http://schemas.microsoft.com/office/drawing/2014/main" id="{CF360EAD-2777-427B-B1EA-432462B47FC8}"/>
              </a:ext>
            </a:extLst>
          </p:cNvPr>
          <p:cNvSpPr>
            <a:spLocks noChangeArrowheads="1"/>
          </p:cNvSpPr>
          <p:nvPr/>
        </p:nvSpPr>
        <p:spPr bwMode="auto">
          <a:xfrm>
            <a:off x="8288338" y="21685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13" name="Line 53">
            <a:extLst>
              <a:ext uri="{FF2B5EF4-FFF2-40B4-BE49-F238E27FC236}">
                <a16:creationId xmlns:a16="http://schemas.microsoft.com/office/drawing/2014/main" id="{BF214587-282A-4141-ADC5-E8E7876FE01C}"/>
              </a:ext>
            </a:extLst>
          </p:cNvPr>
          <p:cNvSpPr>
            <a:spLocks noChangeShapeType="1"/>
          </p:cNvSpPr>
          <p:nvPr/>
        </p:nvSpPr>
        <p:spPr bwMode="auto">
          <a:xfrm>
            <a:off x="7272338" y="2100263"/>
            <a:ext cx="1050925"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14" name="Line 54">
            <a:extLst>
              <a:ext uri="{FF2B5EF4-FFF2-40B4-BE49-F238E27FC236}">
                <a16:creationId xmlns:a16="http://schemas.microsoft.com/office/drawing/2014/main" id="{94964F78-460B-4648-89C6-1B5A05AA2A50}"/>
              </a:ext>
            </a:extLst>
          </p:cNvPr>
          <p:cNvSpPr>
            <a:spLocks noChangeShapeType="1"/>
          </p:cNvSpPr>
          <p:nvPr/>
        </p:nvSpPr>
        <p:spPr bwMode="auto">
          <a:xfrm>
            <a:off x="7786688" y="2100263"/>
            <a:ext cx="1587" cy="319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15" name="Rectangle 55">
            <a:extLst>
              <a:ext uri="{FF2B5EF4-FFF2-40B4-BE49-F238E27FC236}">
                <a16:creationId xmlns:a16="http://schemas.microsoft.com/office/drawing/2014/main" id="{9C147BA6-DEE6-4FD7-919C-B94BD6073D7C}"/>
              </a:ext>
            </a:extLst>
          </p:cNvPr>
          <p:cNvSpPr>
            <a:spLocks noChangeArrowheads="1"/>
          </p:cNvSpPr>
          <p:nvPr/>
        </p:nvSpPr>
        <p:spPr bwMode="auto">
          <a:xfrm>
            <a:off x="2768600" y="3603625"/>
            <a:ext cx="14160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16" name="Rectangle 56">
            <a:extLst>
              <a:ext uri="{FF2B5EF4-FFF2-40B4-BE49-F238E27FC236}">
                <a16:creationId xmlns:a16="http://schemas.microsoft.com/office/drawing/2014/main" id="{546713E8-D197-46D9-83CC-CDAA020D1FD3}"/>
              </a:ext>
            </a:extLst>
          </p:cNvPr>
          <p:cNvSpPr>
            <a:spLocks noChangeArrowheads="1"/>
          </p:cNvSpPr>
          <p:nvPr/>
        </p:nvSpPr>
        <p:spPr bwMode="auto">
          <a:xfrm>
            <a:off x="3054350" y="3735388"/>
            <a:ext cx="7969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Dodávatelia</a:t>
            </a:r>
            <a:endParaRPr lang="sk-SK" altLang="en-US" sz="1800">
              <a:latin typeface="Arial" panose="020B0604020202020204" pitchFamily="34" charset="0"/>
            </a:endParaRPr>
          </a:p>
        </p:txBody>
      </p:sp>
      <p:sp>
        <p:nvSpPr>
          <p:cNvPr id="84017" name="Rectangle 57">
            <a:extLst>
              <a:ext uri="{FF2B5EF4-FFF2-40B4-BE49-F238E27FC236}">
                <a16:creationId xmlns:a16="http://schemas.microsoft.com/office/drawing/2014/main" id="{6BE52B97-6ADC-495E-A438-98AEA0678455}"/>
              </a:ext>
            </a:extLst>
          </p:cNvPr>
          <p:cNvSpPr>
            <a:spLocks noChangeArrowheads="1"/>
          </p:cNvSpPr>
          <p:nvPr/>
        </p:nvSpPr>
        <p:spPr bwMode="auto">
          <a:xfrm>
            <a:off x="4051300" y="368776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18" name="Rectangle 58">
            <a:extLst>
              <a:ext uri="{FF2B5EF4-FFF2-40B4-BE49-F238E27FC236}">
                <a16:creationId xmlns:a16="http://schemas.microsoft.com/office/drawing/2014/main" id="{987B955C-25BD-4F4D-BE8D-146D9E3D2F4D}"/>
              </a:ext>
            </a:extLst>
          </p:cNvPr>
          <p:cNvSpPr>
            <a:spLocks noChangeArrowheads="1"/>
          </p:cNvSpPr>
          <p:nvPr/>
        </p:nvSpPr>
        <p:spPr bwMode="auto">
          <a:xfrm>
            <a:off x="3414713" y="4133850"/>
            <a:ext cx="515937"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19" name="Rectangle 59">
            <a:extLst>
              <a:ext uri="{FF2B5EF4-FFF2-40B4-BE49-F238E27FC236}">
                <a16:creationId xmlns:a16="http://schemas.microsoft.com/office/drawing/2014/main" id="{D78F470D-CC39-4508-AF13-90B8FC3FBBC3}"/>
              </a:ext>
            </a:extLst>
          </p:cNvPr>
          <p:cNvSpPr>
            <a:spLocks noChangeArrowheads="1"/>
          </p:cNvSpPr>
          <p:nvPr/>
        </p:nvSpPr>
        <p:spPr bwMode="auto">
          <a:xfrm>
            <a:off x="3543300" y="4202113"/>
            <a:ext cx="1651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85</a:t>
            </a:r>
            <a:endParaRPr lang="sk-SK" altLang="en-US" sz="1800">
              <a:latin typeface="Arial" panose="020B0604020202020204" pitchFamily="34" charset="0"/>
            </a:endParaRPr>
          </a:p>
        </p:txBody>
      </p:sp>
      <p:sp>
        <p:nvSpPr>
          <p:cNvPr id="84020" name="Rectangle 60">
            <a:extLst>
              <a:ext uri="{FF2B5EF4-FFF2-40B4-BE49-F238E27FC236}">
                <a16:creationId xmlns:a16="http://schemas.microsoft.com/office/drawing/2014/main" id="{335D2976-2839-4A19-B66C-C5C40061387B}"/>
              </a:ext>
            </a:extLst>
          </p:cNvPr>
          <p:cNvSpPr>
            <a:spLocks noChangeArrowheads="1"/>
          </p:cNvSpPr>
          <p:nvPr/>
        </p:nvSpPr>
        <p:spPr bwMode="auto">
          <a:xfrm>
            <a:off x="3706813" y="420211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21" name="Line 61">
            <a:extLst>
              <a:ext uri="{FF2B5EF4-FFF2-40B4-BE49-F238E27FC236}">
                <a16:creationId xmlns:a16="http://schemas.microsoft.com/office/drawing/2014/main" id="{5AD183AD-52A1-40AB-8670-D8736A699365}"/>
              </a:ext>
            </a:extLst>
          </p:cNvPr>
          <p:cNvSpPr>
            <a:spLocks noChangeShapeType="1"/>
          </p:cNvSpPr>
          <p:nvPr/>
        </p:nvSpPr>
        <p:spPr bwMode="auto">
          <a:xfrm>
            <a:off x="3028950" y="4029075"/>
            <a:ext cx="900113"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22" name="Line 62">
            <a:extLst>
              <a:ext uri="{FF2B5EF4-FFF2-40B4-BE49-F238E27FC236}">
                <a16:creationId xmlns:a16="http://schemas.microsoft.com/office/drawing/2014/main" id="{A06A4705-39AD-4B2B-81FE-95D4EAD7970C}"/>
              </a:ext>
            </a:extLst>
          </p:cNvPr>
          <p:cNvSpPr>
            <a:spLocks noChangeShapeType="1"/>
          </p:cNvSpPr>
          <p:nvPr/>
        </p:nvSpPr>
        <p:spPr bwMode="auto">
          <a:xfrm>
            <a:off x="3414713" y="4029075"/>
            <a:ext cx="1587" cy="38576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23" name="Rectangle 63">
            <a:extLst>
              <a:ext uri="{FF2B5EF4-FFF2-40B4-BE49-F238E27FC236}">
                <a16:creationId xmlns:a16="http://schemas.microsoft.com/office/drawing/2014/main" id="{750A4989-4D81-41E1-9A67-F1ADDFB2A0DF}"/>
              </a:ext>
            </a:extLst>
          </p:cNvPr>
          <p:cNvSpPr>
            <a:spLocks noChangeArrowheads="1"/>
          </p:cNvSpPr>
          <p:nvPr/>
        </p:nvSpPr>
        <p:spPr bwMode="auto">
          <a:xfrm>
            <a:off x="5343525" y="2614613"/>
            <a:ext cx="167322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24" name="Rectangle 64">
            <a:extLst>
              <a:ext uri="{FF2B5EF4-FFF2-40B4-BE49-F238E27FC236}">
                <a16:creationId xmlns:a16="http://schemas.microsoft.com/office/drawing/2014/main" id="{291D0EDC-8B52-4E3C-AB46-7309A31621FE}"/>
              </a:ext>
            </a:extLst>
          </p:cNvPr>
          <p:cNvSpPr>
            <a:spLocks noChangeArrowheads="1"/>
          </p:cNvSpPr>
          <p:nvPr/>
        </p:nvSpPr>
        <p:spPr bwMode="auto">
          <a:xfrm>
            <a:off x="5645150" y="2682875"/>
            <a:ext cx="10668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Osobné náklady</a:t>
            </a:r>
            <a:endParaRPr lang="sk-SK" altLang="en-US" sz="1800">
              <a:latin typeface="Arial" panose="020B0604020202020204" pitchFamily="34" charset="0"/>
            </a:endParaRPr>
          </a:p>
        </p:txBody>
      </p:sp>
      <p:sp>
        <p:nvSpPr>
          <p:cNvPr id="84025" name="Rectangle 65">
            <a:extLst>
              <a:ext uri="{FF2B5EF4-FFF2-40B4-BE49-F238E27FC236}">
                <a16:creationId xmlns:a16="http://schemas.microsoft.com/office/drawing/2014/main" id="{009201AC-A822-4C04-8601-51BDBED5D701}"/>
              </a:ext>
            </a:extLst>
          </p:cNvPr>
          <p:cNvSpPr>
            <a:spLocks noChangeArrowheads="1"/>
          </p:cNvSpPr>
          <p:nvPr/>
        </p:nvSpPr>
        <p:spPr bwMode="auto">
          <a:xfrm>
            <a:off x="6710363" y="268287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26" name="Rectangle 66">
            <a:extLst>
              <a:ext uri="{FF2B5EF4-FFF2-40B4-BE49-F238E27FC236}">
                <a16:creationId xmlns:a16="http://schemas.microsoft.com/office/drawing/2014/main" id="{629BD35D-3E7E-4743-9445-0A86E4DBF985}"/>
              </a:ext>
            </a:extLst>
          </p:cNvPr>
          <p:cNvSpPr>
            <a:spLocks noChangeArrowheads="1"/>
          </p:cNvSpPr>
          <p:nvPr/>
        </p:nvSpPr>
        <p:spPr bwMode="auto">
          <a:xfrm>
            <a:off x="5600700" y="3128963"/>
            <a:ext cx="773113"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27" name="Rectangle 67">
            <a:extLst>
              <a:ext uri="{FF2B5EF4-FFF2-40B4-BE49-F238E27FC236}">
                <a16:creationId xmlns:a16="http://schemas.microsoft.com/office/drawing/2014/main" id="{D3DAB1A0-6163-464D-8DDE-20E3042F1A59}"/>
              </a:ext>
            </a:extLst>
          </p:cNvPr>
          <p:cNvSpPr>
            <a:spLocks noChangeArrowheads="1"/>
          </p:cNvSpPr>
          <p:nvPr/>
        </p:nvSpPr>
        <p:spPr bwMode="auto">
          <a:xfrm>
            <a:off x="5729288" y="3197225"/>
            <a:ext cx="2476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101</a:t>
            </a:r>
            <a:endParaRPr lang="sk-SK" altLang="en-US" sz="1800">
              <a:latin typeface="Arial" panose="020B0604020202020204" pitchFamily="34" charset="0"/>
            </a:endParaRPr>
          </a:p>
        </p:txBody>
      </p:sp>
      <p:sp>
        <p:nvSpPr>
          <p:cNvPr id="84028" name="Rectangle 68">
            <a:extLst>
              <a:ext uri="{FF2B5EF4-FFF2-40B4-BE49-F238E27FC236}">
                <a16:creationId xmlns:a16="http://schemas.microsoft.com/office/drawing/2014/main" id="{CB2BA7FB-D1C0-4F1D-B2CC-4E73D81F9193}"/>
              </a:ext>
            </a:extLst>
          </p:cNvPr>
          <p:cNvSpPr>
            <a:spLocks noChangeArrowheads="1"/>
          </p:cNvSpPr>
          <p:nvPr/>
        </p:nvSpPr>
        <p:spPr bwMode="auto">
          <a:xfrm>
            <a:off x="5973763" y="31972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29" name="Line 69">
            <a:extLst>
              <a:ext uri="{FF2B5EF4-FFF2-40B4-BE49-F238E27FC236}">
                <a16:creationId xmlns:a16="http://schemas.microsoft.com/office/drawing/2014/main" id="{65287AF8-1D28-41CF-85F7-37631A7BD988}"/>
              </a:ext>
            </a:extLst>
          </p:cNvPr>
          <p:cNvSpPr>
            <a:spLocks noChangeShapeType="1"/>
          </p:cNvSpPr>
          <p:nvPr/>
        </p:nvSpPr>
        <p:spPr bwMode="auto">
          <a:xfrm>
            <a:off x="5472113" y="3000375"/>
            <a:ext cx="1414462"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30" name="Line 70">
            <a:extLst>
              <a:ext uri="{FF2B5EF4-FFF2-40B4-BE49-F238E27FC236}">
                <a16:creationId xmlns:a16="http://schemas.microsoft.com/office/drawing/2014/main" id="{91C9B36E-0BDB-4588-ADAB-2FA9ABBF4576}"/>
              </a:ext>
            </a:extLst>
          </p:cNvPr>
          <p:cNvSpPr>
            <a:spLocks noChangeShapeType="1"/>
          </p:cNvSpPr>
          <p:nvPr/>
        </p:nvSpPr>
        <p:spPr bwMode="auto">
          <a:xfrm>
            <a:off x="6243638" y="3000375"/>
            <a:ext cx="1587" cy="319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31" name="Rectangle 71">
            <a:extLst>
              <a:ext uri="{FF2B5EF4-FFF2-40B4-BE49-F238E27FC236}">
                <a16:creationId xmlns:a16="http://schemas.microsoft.com/office/drawing/2014/main" id="{D9D800EA-6176-4DE8-B048-EB40B06346EE}"/>
              </a:ext>
            </a:extLst>
          </p:cNvPr>
          <p:cNvSpPr>
            <a:spLocks noChangeArrowheads="1"/>
          </p:cNvSpPr>
          <p:nvPr/>
        </p:nvSpPr>
        <p:spPr bwMode="auto">
          <a:xfrm>
            <a:off x="5472113" y="3514725"/>
            <a:ext cx="14160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32" name="Rectangle 72">
            <a:extLst>
              <a:ext uri="{FF2B5EF4-FFF2-40B4-BE49-F238E27FC236}">
                <a16:creationId xmlns:a16="http://schemas.microsoft.com/office/drawing/2014/main" id="{93999EEE-AD4C-4F50-AFFD-7A28F220986F}"/>
              </a:ext>
            </a:extLst>
          </p:cNvPr>
          <p:cNvSpPr>
            <a:spLocks noChangeArrowheads="1"/>
          </p:cNvSpPr>
          <p:nvPr/>
        </p:nvSpPr>
        <p:spPr bwMode="auto">
          <a:xfrm>
            <a:off x="5657850" y="3582988"/>
            <a:ext cx="118268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Náklady na úroky</a:t>
            </a:r>
            <a:endParaRPr lang="sk-SK" altLang="en-US" sz="1800">
              <a:latin typeface="Arial" panose="020B0604020202020204" pitchFamily="34" charset="0"/>
            </a:endParaRPr>
          </a:p>
        </p:txBody>
      </p:sp>
      <p:sp>
        <p:nvSpPr>
          <p:cNvPr id="84033" name="Rectangle 73">
            <a:extLst>
              <a:ext uri="{FF2B5EF4-FFF2-40B4-BE49-F238E27FC236}">
                <a16:creationId xmlns:a16="http://schemas.microsoft.com/office/drawing/2014/main" id="{9BBBA06B-265F-4B99-9729-6AE30674FA21}"/>
              </a:ext>
            </a:extLst>
          </p:cNvPr>
          <p:cNvSpPr>
            <a:spLocks noChangeArrowheads="1"/>
          </p:cNvSpPr>
          <p:nvPr/>
        </p:nvSpPr>
        <p:spPr bwMode="auto">
          <a:xfrm>
            <a:off x="6697663" y="358298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34" name="Rectangle 74">
            <a:extLst>
              <a:ext uri="{FF2B5EF4-FFF2-40B4-BE49-F238E27FC236}">
                <a16:creationId xmlns:a16="http://schemas.microsoft.com/office/drawing/2014/main" id="{9F2B0D59-1231-421D-A8EB-AE5F5923F099}"/>
              </a:ext>
            </a:extLst>
          </p:cNvPr>
          <p:cNvSpPr>
            <a:spLocks noChangeArrowheads="1"/>
          </p:cNvSpPr>
          <p:nvPr/>
        </p:nvSpPr>
        <p:spPr bwMode="auto">
          <a:xfrm>
            <a:off x="5729288" y="4029075"/>
            <a:ext cx="6445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35" name="Rectangle 75">
            <a:extLst>
              <a:ext uri="{FF2B5EF4-FFF2-40B4-BE49-F238E27FC236}">
                <a16:creationId xmlns:a16="http://schemas.microsoft.com/office/drawing/2014/main" id="{12214388-FAB3-402C-B7B6-295BC7E56BC9}"/>
              </a:ext>
            </a:extLst>
          </p:cNvPr>
          <p:cNvSpPr>
            <a:spLocks noChangeArrowheads="1"/>
          </p:cNvSpPr>
          <p:nvPr/>
        </p:nvSpPr>
        <p:spPr bwMode="auto">
          <a:xfrm>
            <a:off x="5857875" y="4097338"/>
            <a:ext cx="8255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4</a:t>
            </a:r>
            <a:endParaRPr lang="sk-SK" altLang="en-US" sz="1800">
              <a:latin typeface="Arial" panose="020B0604020202020204" pitchFamily="34" charset="0"/>
            </a:endParaRPr>
          </a:p>
        </p:txBody>
      </p:sp>
      <p:sp>
        <p:nvSpPr>
          <p:cNvPr id="84036" name="Rectangle 76">
            <a:extLst>
              <a:ext uri="{FF2B5EF4-FFF2-40B4-BE49-F238E27FC236}">
                <a16:creationId xmlns:a16="http://schemas.microsoft.com/office/drawing/2014/main" id="{FD47AC32-6662-4482-824F-862D231DE2DD}"/>
              </a:ext>
            </a:extLst>
          </p:cNvPr>
          <p:cNvSpPr>
            <a:spLocks noChangeArrowheads="1"/>
          </p:cNvSpPr>
          <p:nvPr/>
        </p:nvSpPr>
        <p:spPr bwMode="auto">
          <a:xfrm>
            <a:off x="5938838" y="409733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37" name="Line 77">
            <a:extLst>
              <a:ext uri="{FF2B5EF4-FFF2-40B4-BE49-F238E27FC236}">
                <a16:creationId xmlns:a16="http://schemas.microsoft.com/office/drawing/2014/main" id="{288E9A13-5DE6-49DD-A44A-917C14D8981F}"/>
              </a:ext>
            </a:extLst>
          </p:cNvPr>
          <p:cNvSpPr>
            <a:spLocks noChangeShapeType="1"/>
          </p:cNvSpPr>
          <p:nvPr/>
        </p:nvSpPr>
        <p:spPr bwMode="auto">
          <a:xfrm>
            <a:off x="5600700" y="3900488"/>
            <a:ext cx="11795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38" name="Line 78">
            <a:extLst>
              <a:ext uri="{FF2B5EF4-FFF2-40B4-BE49-F238E27FC236}">
                <a16:creationId xmlns:a16="http://schemas.microsoft.com/office/drawing/2014/main" id="{6317CD8B-3251-476E-83B6-162AD09D3510}"/>
              </a:ext>
            </a:extLst>
          </p:cNvPr>
          <p:cNvSpPr>
            <a:spLocks noChangeShapeType="1"/>
          </p:cNvSpPr>
          <p:nvPr/>
        </p:nvSpPr>
        <p:spPr bwMode="auto">
          <a:xfrm>
            <a:off x="6243638" y="3900488"/>
            <a:ext cx="1587" cy="319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39" name="Rectangle 79">
            <a:extLst>
              <a:ext uri="{FF2B5EF4-FFF2-40B4-BE49-F238E27FC236}">
                <a16:creationId xmlns:a16="http://schemas.microsoft.com/office/drawing/2014/main" id="{1131B836-BBC2-49CA-8C84-97A5BF9EE39E}"/>
              </a:ext>
            </a:extLst>
          </p:cNvPr>
          <p:cNvSpPr>
            <a:spLocks noChangeArrowheads="1"/>
          </p:cNvSpPr>
          <p:nvPr/>
        </p:nvSpPr>
        <p:spPr bwMode="auto">
          <a:xfrm>
            <a:off x="842963" y="1865313"/>
            <a:ext cx="1604962"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40" name="Rectangle 80">
            <a:extLst>
              <a:ext uri="{FF2B5EF4-FFF2-40B4-BE49-F238E27FC236}">
                <a16:creationId xmlns:a16="http://schemas.microsoft.com/office/drawing/2014/main" id="{B2C20E11-C51B-4A2B-9470-B3E24278B294}"/>
              </a:ext>
            </a:extLst>
          </p:cNvPr>
          <p:cNvSpPr>
            <a:spLocks noChangeArrowheads="1"/>
          </p:cNvSpPr>
          <p:nvPr/>
        </p:nvSpPr>
        <p:spPr bwMode="auto">
          <a:xfrm>
            <a:off x="1290638" y="1935163"/>
            <a:ext cx="70643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Zariadenia</a:t>
            </a:r>
            <a:endParaRPr lang="sk-SK" altLang="en-US" sz="1800">
              <a:latin typeface="Arial" panose="020B0604020202020204" pitchFamily="34" charset="0"/>
            </a:endParaRPr>
          </a:p>
        </p:txBody>
      </p:sp>
      <p:sp>
        <p:nvSpPr>
          <p:cNvPr id="84041" name="Rectangle 81">
            <a:extLst>
              <a:ext uri="{FF2B5EF4-FFF2-40B4-BE49-F238E27FC236}">
                <a16:creationId xmlns:a16="http://schemas.microsoft.com/office/drawing/2014/main" id="{846D3BC7-D6AC-4540-B993-0319DB8C3C0D}"/>
              </a:ext>
            </a:extLst>
          </p:cNvPr>
          <p:cNvSpPr>
            <a:spLocks noChangeArrowheads="1"/>
          </p:cNvSpPr>
          <p:nvPr/>
        </p:nvSpPr>
        <p:spPr bwMode="auto">
          <a:xfrm>
            <a:off x="1995488" y="193516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42" name="Rectangle 82">
            <a:extLst>
              <a:ext uri="{FF2B5EF4-FFF2-40B4-BE49-F238E27FC236}">
                <a16:creationId xmlns:a16="http://schemas.microsoft.com/office/drawing/2014/main" id="{AE0AC890-DC18-4F84-B6A4-0850D04BA088}"/>
              </a:ext>
            </a:extLst>
          </p:cNvPr>
          <p:cNvSpPr>
            <a:spLocks noChangeArrowheads="1"/>
          </p:cNvSpPr>
          <p:nvPr/>
        </p:nvSpPr>
        <p:spPr bwMode="auto">
          <a:xfrm>
            <a:off x="900113" y="2225675"/>
            <a:ext cx="900112"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43" name="Rectangle 83">
            <a:extLst>
              <a:ext uri="{FF2B5EF4-FFF2-40B4-BE49-F238E27FC236}">
                <a16:creationId xmlns:a16="http://schemas.microsoft.com/office/drawing/2014/main" id="{BE1FCA68-F64C-42DF-B8B1-5D4F4BA60988}"/>
              </a:ext>
            </a:extLst>
          </p:cNvPr>
          <p:cNvSpPr>
            <a:spLocks noChangeArrowheads="1"/>
          </p:cNvSpPr>
          <p:nvPr/>
        </p:nvSpPr>
        <p:spPr bwMode="auto">
          <a:xfrm>
            <a:off x="1214438" y="2297113"/>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125</a:t>
            </a:r>
            <a:endParaRPr lang="sk-SK" altLang="en-US" sz="1800">
              <a:latin typeface="Arial" panose="020B0604020202020204" pitchFamily="34" charset="0"/>
            </a:endParaRPr>
          </a:p>
        </p:txBody>
      </p:sp>
      <p:sp>
        <p:nvSpPr>
          <p:cNvPr id="84044" name="Rectangle 84">
            <a:extLst>
              <a:ext uri="{FF2B5EF4-FFF2-40B4-BE49-F238E27FC236}">
                <a16:creationId xmlns:a16="http://schemas.microsoft.com/office/drawing/2014/main" id="{AD4E258B-EBF7-4018-A50A-0D0B077DAF90}"/>
              </a:ext>
            </a:extLst>
          </p:cNvPr>
          <p:cNvSpPr>
            <a:spLocks noChangeArrowheads="1"/>
          </p:cNvSpPr>
          <p:nvPr/>
        </p:nvSpPr>
        <p:spPr bwMode="auto">
          <a:xfrm>
            <a:off x="1484313" y="229711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84045" name="Line 85">
            <a:extLst>
              <a:ext uri="{FF2B5EF4-FFF2-40B4-BE49-F238E27FC236}">
                <a16:creationId xmlns:a16="http://schemas.microsoft.com/office/drawing/2014/main" id="{CBBF6EF5-C96D-4857-9C1E-79F2CD41AA7C}"/>
              </a:ext>
            </a:extLst>
          </p:cNvPr>
          <p:cNvSpPr>
            <a:spLocks noChangeShapeType="1"/>
          </p:cNvSpPr>
          <p:nvPr/>
        </p:nvSpPr>
        <p:spPr bwMode="auto">
          <a:xfrm>
            <a:off x="971550" y="2251075"/>
            <a:ext cx="1370013"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46" name="Line 86">
            <a:extLst>
              <a:ext uri="{FF2B5EF4-FFF2-40B4-BE49-F238E27FC236}">
                <a16:creationId xmlns:a16="http://schemas.microsoft.com/office/drawing/2014/main" id="{13B8B55C-1EC7-4C79-9896-B075619DD506}"/>
              </a:ext>
            </a:extLst>
          </p:cNvPr>
          <p:cNvSpPr>
            <a:spLocks noChangeShapeType="1"/>
          </p:cNvSpPr>
          <p:nvPr/>
        </p:nvSpPr>
        <p:spPr bwMode="auto">
          <a:xfrm>
            <a:off x="1614488" y="2251075"/>
            <a:ext cx="1587" cy="25717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47" name="Rectangle 87">
            <a:extLst>
              <a:ext uri="{FF2B5EF4-FFF2-40B4-BE49-F238E27FC236}">
                <a16:creationId xmlns:a16="http://schemas.microsoft.com/office/drawing/2014/main" id="{F531458C-D9A3-4929-87E3-48C155BB3AB7}"/>
              </a:ext>
            </a:extLst>
          </p:cNvPr>
          <p:cNvSpPr>
            <a:spLocks noChangeArrowheads="1"/>
          </p:cNvSpPr>
          <p:nvPr/>
        </p:nvSpPr>
        <p:spPr bwMode="auto">
          <a:xfrm>
            <a:off x="842963" y="2508250"/>
            <a:ext cx="160496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48" name="Rectangle 88">
            <a:extLst>
              <a:ext uri="{FF2B5EF4-FFF2-40B4-BE49-F238E27FC236}">
                <a16:creationId xmlns:a16="http://schemas.microsoft.com/office/drawing/2014/main" id="{B78B6D96-8C51-426D-99E0-8C72136CCE82}"/>
              </a:ext>
            </a:extLst>
          </p:cNvPr>
          <p:cNvSpPr>
            <a:spLocks noChangeArrowheads="1"/>
          </p:cNvSpPr>
          <p:nvPr/>
        </p:nvSpPr>
        <p:spPr bwMode="auto">
          <a:xfrm>
            <a:off x="990600" y="2578100"/>
            <a:ext cx="8001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Pohľadávky</a:t>
            </a:r>
            <a:endParaRPr lang="sk-SK" altLang="en-US" sz="1800">
              <a:latin typeface="Arial" panose="020B0604020202020204" pitchFamily="34" charset="0"/>
            </a:endParaRPr>
          </a:p>
        </p:txBody>
      </p:sp>
      <p:sp>
        <p:nvSpPr>
          <p:cNvPr id="84049" name="Rectangle 89">
            <a:extLst>
              <a:ext uri="{FF2B5EF4-FFF2-40B4-BE49-F238E27FC236}">
                <a16:creationId xmlns:a16="http://schemas.microsoft.com/office/drawing/2014/main" id="{97FF5CC0-A759-4E64-91A9-A76CC4343262}"/>
              </a:ext>
            </a:extLst>
          </p:cNvPr>
          <p:cNvSpPr>
            <a:spLocks noChangeArrowheads="1"/>
          </p:cNvSpPr>
          <p:nvPr/>
        </p:nvSpPr>
        <p:spPr bwMode="auto">
          <a:xfrm>
            <a:off x="2298700" y="257810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50" name="Rectangle 90">
            <a:extLst>
              <a:ext uri="{FF2B5EF4-FFF2-40B4-BE49-F238E27FC236}">
                <a16:creationId xmlns:a16="http://schemas.microsoft.com/office/drawing/2014/main" id="{464E86CC-4387-4714-A5A9-1A62AECF0CF7}"/>
              </a:ext>
            </a:extLst>
          </p:cNvPr>
          <p:cNvSpPr>
            <a:spLocks noChangeArrowheads="1"/>
          </p:cNvSpPr>
          <p:nvPr/>
        </p:nvSpPr>
        <p:spPr bwMode="auto">
          <a:xfrm>
            <a:off x="900113" y="2868613"/>
            <a:ext cx="900112"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51" name="Rectangle 91">
            <a:extLst>
              <a:ext uri="{FF2B5EF4-FFF2-40B4-BE49-F238E27FC236}">
                <a16:creationId xmlns:a16="http://schemas.microsoft.com/office/drawing/2014/main" id="{A5CDFEC7-D3D5-4995-BBE4-970593DC8803}"/>
              </a:ext>
            </a:extLst>
          </p:cNvPr>
          <p:cNvSpPr>
            <a:spLocks noChangeArrowheads="1"/>
          </p:cNvSpPr>
          <p:nvPr/>
        </p:nvSpPr>
        <p:spPr bwMode="auto">
          <a:xfrm>
            <a:off x="1214438" y="2940050"/>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250</a:t>
            </a:r>
            <a:endParaRPr lang="sk-SK" altLang="en-US" sz="1800">
              <a:latin typeface="Arial" panose="020B0604020202020204" pitchFamily="34" charset="0"/>
            </a:endParaRPr>
          </a:p>
        </p:txBody>
      </p:sp>
      <p:sp>
        <p:nvSpPr>
          <p:cNvPr id="84052" name="Rectangle 92">
            <a:extLst>
              <a:ext uri="{FF2B5EF4-FFF2-40B4-BE49-F238E27FC236}">
                <a16:creationId xmlns:a16="http://schemas.microsoft.com/office/drawing/2014/main" id="{3D3CBFFE-9AE4-4DB0-9831-10BC55CA4FCC}"/>
              </a:ext>
            </a:extLst>
          </p:cNvPr>
          <p:cNvSpPr>
            <a:spLocks noChangeArrowheads="1"/>
          </p:cNvSpPr>
          <p:nvPr/>
        </p:nvSpPr>
        <p:spPr bwMode="auto">
          <a:xfrm>
            <a:off x="1484313" y="294005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84053" name="Line 93">
            <a:extLst>
              <a:ext uri="{FF2B5EF4-FFF2-40B4-BE49-F238E27FC236}">
                <a16:creationId xmlns:a16="http://schemas.microsoft.com/office/drawing/2014/main" id="{86CF329E-2DDB-4080-8F96-660B9B9AE04E}"/>
              </a:ext>
            </a:extLst>
          </p:cNvPr>
          <p:cNvSpPr>
            <a:spLocks noChangeShapeType="1"/>
          </p:cNvSpPr>
          <p:nvPr/>
        </p:nvSpPr>
        <p:spPr bwMode="auto">
          <a:xfrm>
            <a:off x="971550" y="2894013"/>
            <a:ext cx="1370013"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54" name="Rectangle 94">
            <a:extLst>
              <a:ext uri="{FF2B5EF4-FFF2-40B4-BE49-F238E27FC236}">
                <a16:creationId xmlns:a16="http://schemas.microsoft.com/office/drawing/2014/main" id="{CFE28925-75C0-4C06-A77D-36F3EE3406A8}"/>
              </a:ext>
            </a:extLst>
          </p:cNvPr>
          <p:cNvSpPr>
            <a:spLocks noChangeArrowheads="1"/>
          </p:cNvSpPr>
          <p:nvPr/>
        </p:nvSpPr>
        <p:spPr bwMode="auto">
          <a:xfrm>
            <a:off x="842963" y="4062413"/>
            <a:ext cx="14160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55" name="Rectangle 95">
            <a:extLst>
              <a:ext uri="{FF2B5EF4-FFF2-40B4-BE49-F238E27FC236}">
                <a16:creationId xmlns:a16="http://schemas.microsoft.com/office/drawing/2014/main" id="{D560D142-D393-424D-9E21-0D8F0C0CCE70}"/>
              </a:ext>
            </a:extLst>
          </p:cNvPr>
          <p:cNvSpPr>
            <a:spLocks noChangeArrowheads="1"/>
          </p:cNvSpPr>
          <p:nvPr/>
        </p:nvSpPr>
        <p:spPr bwMode="auto">
          <a:xfrm>
            <a:off x="900113" y="4076700"/>
            <a:ext cx="1343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Peňažné prostriedky</a:t>
            </a:r>
            <a:endParaRPr lang="sk-SK" altLang="en-US" sz="1800">
              <a:latin typeface="Arial" panose="020B0604020202020204" pitchFamily="34" charset="0"/>
            </a:endParaRPr>
          </a:p>
        </p:txBody>
      </p:sp>
      <p:sp>
        <p:nvSpPr>
          <p:cNvPr id="84056" name="Rectangle 96">
            <a:extLst>
              <a:ext uri="{FF2B5EF4-FFF2-40B4-BE49-F238E27FC236}">
                <a16:creationId xmlns:a16="http://schemas.microsoft.com/office/drawing/2014/main" id="{A2550D44-00BD-4515-863F-44DA5ED52123}"/>
              </a:ext>
            </a:extLst>
          </p:cNvPr>
          <p:cNvSpPr>
            <a:spLocks noChangeArrowheads="1"/>
          </p:cNvSpPr>
          <p:nvPr/>
        </p:nvSpPr>
        <p:spPr bwMode="auto">
          <a:xfrm>
            <a:off x="1711325" y="413067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57" name="Rectangle 97">
            <a:extLst>
              <a:ext uri="{FF2B5EF4-FFF2-40B4-BE49-F238E27FC236}">
                <a16:creationId xmlns:a16="http://schemas.microsoft.com/office/drawing/2014/main" id="{977EC46F-979D-48F7-B547-FC4246268D98}"/>
              </a:ext>
            </a:extLst>
          </p:cNvPr>
          <p:cNvSpPr>
            <a:spLocks noChangeArrowheads="1"/>
          </p:cNvSpPr>
          <p:nvPr/>
        </p:nvSpPr>
        <p:spPr bwMode="auto">
          <a:xfrm>
            <a:off x="842963" y="4414838"/>
            <a:ext cx="644525"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58" name="Rectangle 98">
            <a:extLst>
              <a:ext uri="{FF2B5EF4-FFF2-40B4-BE49-F238E27FC236}">
                <a16:creationId xmlns:a16="http://schemas.microsoft.com/office/drawing/2014/main" id="{4E5ADF9E-590A-455C-9BC6-60D2D816F277}"/>
              </a:ext>
            </a:extLst>
          </p:cNvPr>
          <p:cNvSpPr>
            <a:spLocks noChangeArrowheads="1"/>
          </p:cNvSpPr>
          <p:nvPr/>
        </p:nvSpPr>
        <p:spPr bwMode="auto">
          <a:xfrm>
            <a:off x="1177925" y="4481513"/>
            <a:ext cx="1778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90</a:t>
            </a:r>
            <a:endParaRPr lang="sk-SK" altLang="en-US" sz="1800">
              <a:latin typeface="Arial" panose="020B0604020202020204" pitchFamily="34" charset="0"/>
            </a:endParaRPr>
          </a:p>
        </p:txBody>
      </p:sp>
      <p:sp>
        <p:nvSpPr>
          <p:cNvPr id="84059" name="Rectangle 99">
            <a:extLst>
              <a:ext uri="{FF2B5EF4-FFF2-40B4-BE49-F238E27FC236}">
                <a16:creationId xmlns:a16="http://schemas.microsoft.com/office/drawing/2014/main" id="{DE3AB553-4CEA-44AD-A863-9CA035459755}"/>
              </a:ext>
            </a:extLst>
          </p:cNvPr>
          <p:cNvSpPr>
            <a:spLocks noChangeArrowheads="1"/>
          </p:cNvSpPr>
          <p:nvPr/>
        </p:nvSpPr>
        <p:spPr bwMode="auto">
          <a:xfrm>
            <a:off x="1357313" y="448151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84060" name="Rectangle 100">
            <a:extLst>
              <a:ext uri="{FF2B5EF4-FFF2-40B4-BE49-F238E27FC236}">
                <a16:creationId xmlns:a16="http://schemas.microsoft.com/office/drawing/2014/main" id="{AEA68FEA-3982-4D37-BBF5-13ED02F71505}"/>
              </a:ext>
            </a:extLst>
          </p:cNvPr>
          <p:cNvSpPr>
            <a:spLocks noChangeArrowheads="1"/>
          </p:cNvSpPr>
          <p:nvPr/>
        </p:nvSpPr>
        <p:spPr bwMode="auto">
          <a:xfrm>
            <a:off x="1177925" y="4686300"/>
            <a:ext cx="1778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60</a:t>
            </a:r>
            <a:endParaRPr lang="sk-SK" altLang="en-US" sz="1800">
              <a:latin typeface="Arial" panose="020B0604020202020204" pitchFamily="34" charset="0"/>
            </a:endParaRPr>
          </a:p>
        </p:txBody>
      </p:sp>
      <p:sp>
        <p:nvSpPr>
          <p:cNvPr id="84061" name="Rectangle 101">
            <a:extLst>
              <a:ext uri="{FF2B5EF4-FFF2-40B4-BE49-F238E27FC236}">
                <a16:creationId xmlns:a16="http://schemas.microsoft.com/office/drawing/2014/main" id="{FB634785-DD2D-4526-ABC9-D4D659EE7936}"/>
              </a:ext>
            </a:extLst>
          </p:cNvPr>
          <p:cNvSpPr>
            <a:spLocks noChangeArrowheads="1"/>
          </p:cNvSpPr>
          <p:nvPr/>
        </p:nvSpPr>
        <p:spPr bwMode="auto">
          <a:xfrm>
            <a:off x="1357313" y="468630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84062" name="Rectangle 102">
            <a:extLst>
              <a:ext uri="{FF2B5EF4-FFF2-40B4-BE49-F238E27FC236}">
                <a16:creationId xmlns:a16="http://schemas.microsoft.com/office/drawing/2014/main" id="{6318DA69-BC7E-44E9-B45B-96B6B6A0D7F1}"/>
              </a:ext>
            </a:extLst>
          </p:cNvPr>
          <p:cNvSpPr>
            <a:spLocks noChangeArrowheads="1"/>
          </p:cNvSpPr>
          <p:nvPr/>
        </p:nvSpPr>
        <p:spPr bwMode="auto">
          <a:xfrm>
            <a:off x="1087438" y="4895850"/>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180</a:t>
            </a:r>
            <a:endParaRPr lang="sk-SK" altLang="en-US" sz="1800">
              <a:latin typeface="Arial" panose="020B0604020202020204" pitchFamily="34" charset="0"/>
            </a:endParaRPr>
          </a:p>
        </p:txBody>
      </p:sp>
      <p:sp>
        <p:nvSpPr>
          <p:cNvPr id="84063" name="Rectangle 103">
            <a:extLst>
              <a:ext uri="{FF2B5EF4-FFF2-40B4-BE49-F238E27FC236}">
                <a16:creationId xmlns:a16="http://schemas.microsoft.com/office/drawing/2014/main" id="{01BDE638-0DD3-433A-963D-3029C37724A6}"/>
              </a:ext>
            </a:extLst>
          </p:cNvPr>
          <p:cNvSpPr>
            <a:spLocks noChangeArrowheads="1"/>
          </p:cNvSpPr>
          <p:nvPr/>
        </p:nvSpPr>
        <p:spPr bwMode="auto">
          <a:xfrm>
            <a:off x="1357313" y="489585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84064" name="Line 104">
            <a:extLst>
              <a:ext uri="{FF2B5EF4-FFF2-40B4-BE49-F238E27FC236}">
                <a16:creationId xmlns:a16="http://schemas.microsoft.com/office/drawing/2014/main" id="{F650A3FB-A5FC-4CF2-BCC6-84409A7984B0}"/>
              </a:ext>
            </a:extLst>
          </p:cNvPr>
          <p:cNvSpPr>
            <a:spLocks noChangeShapeType="1"/>
          </p:cNvSpPr>
          <p:nvPr/>
        </p:nvSpPr>
        <p:spPr bwMode="auto">
          <a:xfrm>
            <a:off x="971550" y="4414838"/>
            <a:ext cx="1157288"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65" name="Rectangle 105">
            <a:extLst>
              <a:ext uri="{FF2B5EF4-FFF2-40B4-BE49-F238E27FC236}">
                <a16:creationId xmlns:a16="http://schemas.microsoft.com/office/drawing/2014/main" id="{70D9F79F-E5DA-42D6-AD52-D643DE7C26A7}"/>
              </a:ext>
            </a:extLst>
          </p:cNvPr>
          <p:cNvSpPr>
            <a:spLocks noChangeArrowheads="1"/>
          </p:cNvSpPr>
          <p:nvPr/>
        </p:nvSpPr>
        <p:spPr bwMode="auto">
          <a:xfrm>
            <a:off x="2771775" y="1843088"/>
            <a:ext cx="1287463"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66" name="Rectangle 106">
            <a:extLst>
              <a:ext uri="{FF2B5EF4-FFF2-40B4-BE49-F238E27FC236}">
                <a16:creationId xmlns:a16="http://schemas.microsoft.com/office/drawing/2014/main" id="{91CDBDC0-B381-409B-B411-6E21A7DFBD3F}"/>
              </a:ext>
            </a:extLst>
          </p:cNvPr>
          <p:cNvSpPr>
            <a:spLocks noChangeArrowheads="1"/>
          </p:cNvSpPr>
          <p:nvPr/>
        </p:nvSpPr>
        <p:spPr bwMode="auto">
          <a:xfrm>
            <a:off x="2997200" y="1911350"/>
            <a:ext cx="11144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Základný kapitál</a:t>
            </a:r>
            <a:endParaRPr lang="sk-SK" altLang="en-US" sz="1800">
              <a:latin typeface="Arial" panose="020B0604020202020204" pitchFamily="34" charset="0"/>
            </a:endParaRPr>
          </a:p>
        </p:txBody>
      </p:sp>
      <p:sp>
        <p:nvSpPr>
          <p:cNvPr id="84067" name="Rectangle 107">
            <a:extLst>
              <a:ext uri="{FF2B5EF4-FFF2-40B4-BE49-F238E27FC236}">
                <a16:creationId xmlns:a16="http://schemas.microsoft.com/office/drawing/2014/main" id="{88E19CCF-8F7B-473B-A52A-52E5FC8E4E47}"/>
              </a:ext>
            </a:extLst>
          </p:cNvPr>
          <p:cNvSpPr>
            <a:spLocks noChangeArrowheads="1"/>
          </p:cNvSpPr>
          <p:nvPr/>
        </p:nvSpPr>
        <p:spPr bwMode="auto">
          <a:xfrm>
            <a:off x="3832225" y="19113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68" name="Line 108">
            <a:extLst>
              <a:ext uri="{FF2B5EF4-FFF2-40B4-BE49-F238E27FC236}">
                <a16:creationId xmlns:a16="http://schemas.microsoft.com/office/drawing/2014/main" id="{8A681FFB-8C32-4262-9201-0E08ED71ED07}"/>
              </a:ext>
            </a:extLst>
          </p:cNvPr>
          <p:cNvSpPr>
            <a:spLocks noChangeShapeType="1"/>
          </p:cNvSpPr>
          <p:nvPr/>
        </p:nvSpPr>
        <p:spPr bwMode="auto">
          <a:xfrm>
            <a:off x="2900363" y="2228850"/>
            <a:ext cx="1028700"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69" name="Rectangle 110">
            <a:extLst>
              <a:ext uri="{FF2B5EF4-FFF2-40B4-BE49-F238E27FC236}">
                <a16:creationId xmlns:a16="http://schemas.microsoft.com/office/drawing/2014/main" id="{2CB95187-1610-459E-860A-D4BE73492796}"/>
              </a:ext>
            </a:extLst>
          </p:cNvPr>
          <p:cNvSpPr>
            <a:spLocks noChangeArrowheads="1"/>
          </p:cNvSpPr>
          <p:nvPr/>
        </p:nvSpPr>
        <p:spPr bwMode="auto">
          <a:xfrm>
            <a:off x="3629025" y="2432050"/>
            <a:ext cx="1651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90</a:t>
            </a:r>
            <a:endParaRPr lang="sk-SK" altLang="en-US" sz="1800">
              <a:latin typeface="Arial" panose="020B0604020202020204" pitchFamily="34" charset="0"/>
            </a:endParaRPr>
          </a:p>
        </p:txBody>
      </p:sp>
      <p:sp>
        <p:nvSpPr>
          <p:cNvPr id="84070" name="Rectangle 111">
            <a:extLst>
              <a:ext uri="{FF2B5EF4-FFF2-40B4-BE49-F238E27FC236}">
                <a16:creationId xmlns:a16="http://schemas.microsoft.com/office/drawing/2014/main" id="{454B2CBE-6795-47D9-9A37-08F7E069A93F}"/>
              </a:ext>
            </a:extLst>
          </p:cNvPr>
          <p:cNvSpPr>
            <a:spLocks noChangeArrowheads="1"/>
          </p:cNvSpPr>
          <p:nvPr/>
        </p:nvSpPr>
        <p:spPr bwMode="auto">
          <a:xfrm>
            <a:off x="3792538" y="24320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71" name="Line 112">
            <a:extLst>
              <a:ext uri="{FF2B5EF4-FFF2-40B4-BE49-F238E27FC236}">
                <a16:creationId xmlns:a16="http://schemas.microsoft.com/office/drawing/2014/main" id="{B5FBE0FF-FBFD-4D25-A305-EEB8F0528F5D}"/>
              </a:ext>
            </a:extLst>
          </p:cNvPr>
          <p:cNvSpPr>
            <a:spLocks noChangeShapeType="1"/>
          </p:cNvSpPr>
          <p:nvPr/>
        </p:nvSpPr>
        <p:spPr bwMode="auto">
          <a:xfrm>
            <a:off x="3414713" y="2228850"/>
            <a:ext cx="1587" cy="51435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72" name="Line 113">
            <a:extLst>
              <a:ext uri="{FF2B5EF4-FFF2-40B4-BE49-F238E27FC236}">
                <a16:creationId xmlns:a16="http://schemas.microsoft.com/office/drawing/2014/main" id="{320C127A-C852-499F-AC59-4F89D54C7CB2}"/>
              </a:ext>
            </a:extLst>
          </p:cNvPr>
          <p:cNvSpPr>
            <a:spLocks noChangeShapeType="1"/>
          </p:cNvSpPr>
          <p:nvPr/>
        </p:nvSpPr>
        <p:spPr bwMode="auto">
          <a:xfrm>
            <a:off x="1614488" y="2894013"/>
            <a:ext cx="1587" cy="3857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73" name="Line 114">
            <a:extLst>
              <a:ext uri="{FF2B5EF4-FFF2-40B4-BE49-F238E27FC236}">
                <a16:creationId xmlns:a16="http://schemas.microsoft.com/office/drawing/2014/main" id="{8E7DC971-4947-43CA-AB41-F224FD0BCD1B}"/>
              </a:ext>
            </a:extLst>
          </p:cNvPr>
          <p:cNvSpPr>
            <a:spLocks noChangeShapeType="1"/>
          </p:cNvSpPr>
          <p:nvPr/>
        </p:nvSpPr>
        <p:spPr bwMode="auto">
          <a:xfrm>
            <a:off x="1614488" y="4437063"/>
            <a:ext cx="1587" cy="11350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4074" name="Rectangle 115">
            <a:extLst>
              <a:ext uri="{FF2B5EF4-FFF2-40B4-BE49-F238E27FC236}">
                <a16:creationId xmlns:a16="http://schemas.microsoft.com/office/drawing/2014/main" id="{0A65A5D4-E1C2-4508-8587-A6B80619FBE0}"/>
              </a:ext>
            </a:extLst>
          </p:cNvPr>
          <p:cNvSpPr>
            <a:spLocks noChangeArrowheads="1"/>
          </p:cNvSpPr>
          <p:nvPr/>
        </p:nvSpPr>
        <p:spPr bwMode="auto">
          <a:xfrm>
            <a:off x="1614488" y="2871788"/>
            <a:ext cx="64452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75" name="Rectangle 116">
            <a:extLst>
              <a:ext uri="{FF2B5EF4-FFF2-40B4-BE49-F238E27FC236}">
                <a16:creationId xmlns:a16="http://schemas.microsoft.com/office/drawing/2014/main" id="{A08A7179-FF32-4AAD-8D3D-155485F9A067}"/>
              </a:ext>
            </a:extLst>
          </p:cNvPr>
          <p:cNvSpPr>
            <a:spLocks noChangeArrowheads="1"/>
          </p:cNvSpPr>
          <p:nvPr/>
        </p:nvSpPr>
        <p:spPr bwMode="auto">
          <a:xfrm>
            <a:off x="1800225" y="2941638"/>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180</a:t>
            </a:r>
            <a:endParaRPr lang="sk-SK" altLang="en-US" sz="1800">
              <a:latin typeface="Arial" panose="020B0604020202020204" pitchFamily="34" charset="0"/>
            </a:endParaRPr>
          </a:p>
        </p:txBody>
      </p:sp>
      <p:sp>
        <p:nvSpPr>
          <p:cNvPr id="84076" name="Rectangle 117">
            <a:extLst>
              <a:ext uri="{FF2B5EF4-FFF2-40B4-BE49-F238E27FC236}">
                <a16:creationId xmlns:a16="http://schemas.microsoft.com/office/drawing/2014/main" id="{403B9296-E31E-440C-8B42-450093E3540B}"/>
              </a:ext>
            </a:extLst>
          </p:cNvPr>
          <p:cNvSpPr>
            <a:spLocks noChangeArrowheads="1"/>
          </p:cNvSpPr>
          <p:nvPr/>
        </p:nvSpPr>
        <p:spPr bwMode="auto">
          <a:xfrm>
            <a:off x="2071688" y="294163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84077" name="Rectangle 118">
            <a:extLst>
              <a:ext uri="{FF2B5EF4-FFF2-40B4-BE49-F238E27FC236}">
                <a16:creationId xmlns:a16="http://schemas.microsoft.com/office/drawing/2014/main" id="{DD9DC4C1-80E7-4BF3-BFB7-47969E0528E9}"/>
              </a:ext>
            </a:extLst>
          </p:cNvPr>
          <p:cNvSpPr>
            <a:spLocks noChangeArrowheads="1"/>
          </p:cNvSpPr>
          <p:nvPr/>
        </p:nvSpPr>
        <p:spPr bwMode="auto">
          <a:xfrm>
            <a:off x="1614488" y="4414838"/>
            <a:ext cx="515937"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78" name="Rectangle 119">
            <a:extLst>
              <a:ext uri="{FF2B5EF4-FFF2-40B4-BE49-F238E27FC236}">
                <a16:creationId xmlns:a16="http://schemas.microsoft.com/office/drawing/2014/main" id="{413F7DE4-CF64-4439-B3D7-E258D91FECE3}"/>
              </a:ext>
            </a:extLst>
          </p:cNvPr>
          <p:cNvSpPr>
            <a:spLocks noChangeArrowheads="1"/>
          </p:cNvSpPr>
          <p:nvPr/>
        </p:nvSpPr>
        <p:spPr bwMode="auto">
          <a:xfrm>
            <a:off x="1755775" y="4481513"/>
            <a:ext cx="24765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125</a:t>
            </a:r>
            <a:endParaRPr lang="sk-SK" altLang="en-US" sz="1800">
              <a:latin typeface="Arial" panose="020B0604020202020204" pitchFamily="34" charset="0"/>
            </a:endParaRPr>
          </a:p>
        </p:txBody>
      </p:sp>
      <p:sp>
        <p:nvSpPr>
          <p:cNvPr id="84079" name="Rectangle 120">
            <a:extLst>
              <a:ext uri="{FF2B5EF4-FFF2-40B4-BE49-F238E27FC236}">
                <a16:creationId xmlns:a16="http://schemas.microsoft.com/office/drawing/2014/main" id="{45BB07C7-746E-47C9-8FED-1AA660DA9F2D}"/>
              </a:ext>
            </a:extLst>
          </p:cNvPr>
          <p:cNvSpPr>
            <a:spLocks noChangeArrowheads="1"/>
          </p:cNvSpPr>
          <p:nvPr/>
        </p:nvSpPr>
        <p:spPr bwMode="auto">
          <a:xfrm>
            <a:off x="2000250" y="448151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80" name="Rectangle 121">
            <a:extLst>
              <a:ext uri="{FF2B5EF4-FFF2-40B4-BE49-F238E27FC236}">
                <a16:creationId xmlns:a16="http://schemas.microsoft.com/office/drawing/2014/main" id="{5202CE25-1070-4048-BD82-B7D61E9B69BA}"/>
              </a:ext>
            </a:extLst>
          </p:cNvPr>
          <p:cNvSpPr>
            <a:spLocks noChangeArrowheads="1"/>
          </p:cNvSpPr>
          <p:nvPr/>
        </p:nvSpPr>
        <p:spPr bwMode="auto">
          <a:xfrm>
            <a:off x="1755775" y="4665663"/>
            <a:ext cx="24765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101</a:t>
            </a:r>
            <a:endParaRPr lang="sk-SK" altLang="en-US" sz="1800">
              <a:latin typeface="Arial" panose="020B0604020202020204" pitchFamily="34" charset="0"/>
            </a:endParaRPr>
          </a:p>
        </p:txBody>
      </p:sp>
      <p:sp>
        <p:nvSpPr>
          <p:cNvPr id="84081" name="Rectangle 122">
            <a:extLst>
              <a:ext uri="{FF2B5EF4-FFF2-40B4-BE49-F238E27FC236}">
                <a16:creationId xmlns:a16="http://schemas.microsoft.com/office/drawing/2014/main" id="{4D56183E-0FB1-4302-961D-82BFB7A35827}"/>
              </a:ext>
            </a:extLst>
          </p:cNvPr>
          <p:cNvSpPr>
            <a:spLocks noChangeArrowheads="1"/>
          </p:cNvSpPr>
          <p:nvPr/>
        </p:nvSpPr>
        <p:spPr bwMode="auto">
          <a:xfrm>
            <a:off x="2000250" y="466566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82" name="Rectangle 123">
            <a:extLst>
              <a:ext uri="{FF2B5EF4-FFF2-40B4-BE49-F238E27FC236}">
                <a16:creationId xmlns:a16="http://schemas.microsoft.com/office/drawing/2014/main" id="{B2DE9089-1943-45D1-ABB3-1C7E87F50A2D}"/>
              </a:ext>
            </a:extLst>
          </p:cNvPr>
          <p:cNvSpPr>
            <a:spLocks noChangeArrowheads="1"/>
          </p:cNvSpPr>
          <p:nvPr/>
        </p:nvSpPr>
        <p:spPr bwMode="auto">
          <a:xfrm>
            <a:off x="1919288" y="4851400"/>
            <a:ext cx="825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4</a:t>
            </a:r>
            <a:endParaRPr lang="sk-SK" altLang="en-US" sz="1800">
              <a:latin typeface="Arial" panose="020B0604020202020204" pitchFamily="34" charset="0"/>
            </a:endParaRPr>
          </a:p>
        </p:txBody>
      </p:sp>
      <p:sp>
        <p:nvSpPr>
          <p:cNvPr id="84083" name="Rectangle 124">
            <a:extLst>
              <a:ext uri="{FF2B5EF4-FFF2-40B4-BE49-F238E27FC236}">
                <a16:creationId xmlns:a16="http://schemas.microsoft.com/office/drawing/2014/main" id="{BFB8273E-7F47-4F8B-BC3C-A80279132717}"/>
              </a:ext>
            </a:extLst>
          </p:cNvPr>
          <p:cNvSpPr>
            <a:spLocks noChangeArrowheads="1"/>
          </p:cNvSpPr>
          <p:nvPr/>
        </p:nvSpPr>
        <p:spPr bwMode="auto">
          <a:xfrm>
            <a:off x="2000250" y="485140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84" name="Rectangle 125">
            <a:extLst>
              <a:ext uri="{FF2B5EF4-FFF2-40B4-BE49-F238E27FC236}">
                <a16:creationId xmlns:a16="http://schemas.microsoft.com/office/drawing/2014/main" id="{B19A58F9-160C-4429-8E81-649696F8B2D4}"/>
              </a:ext>
            </a:extLst>
          </p:cNvPr>
          <p:cNvSpPr>
            <a:spLocks noChangeArrowheads="1"/>
          </p:cNvSpPr>
          <p:nvPr/>
        </p:nvSpPr>
        <p:spPr bwMode="auto">
          <a:xfrm>
            <a:off x="1836738" y="5035550"/>
            <a:ext cx="1651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80</a:t>
            </a:r>
            <a:endParaRPr lang="sk-SK" altLang="en-US" sz="1800">
              <a:latin typeface="Arial" panose="020B0604020202020204" pitchFamily="34" charset="0"/>
            </a:endParaRPr>
          </a:p>
        </p:txBody>
      </p:sp>
      <p:sp>
        <p:nvSpPr>
          <p:cNvPr id="84085" name="Rectangle 126">
            <a:extLst>
              <a:ext uri="{FF2B5EF4-FFF2-40B4-BE49-F238E27FC236}">
                <a16:creationId xmlns:a16="http://schemas.microsoft.com/office/drawing/2014/main" id="{6F6A73B2-6493-425F-943C-2D249F6ACF08}"/>
              </a:ext>
            </a:extLst>
          </p:cNvPr>
          <p:cNvSpPr>
            <a:spLocks noChangeArrowheads="1"/>
          </p:cNvSpPr>
          <p:nvPr/>
        </p:nvSpPr>
        <p:spPr bwMode="auto">
          <a:xfrm>
            <a:off x="2000250" y="50355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86" name="Rectangle 127">
            <a:extLst>
              <a:ext uri="{FF2B5EF4-FFF2-40B4-BE49-F238E27FC236}">
                <a16:creationId xmlns:a16="http://schemas.microsoft.com/office/drawing/2014/main" id="{527BE64F-B9C6-493F-B416-C0F3105A5B6D}"/>
              </a:ext>
            </a:extLst>
          </p:cNvPr>
          <p:cNvSpPr>
            <a:spLocks noChangeArrowheads="1"/>
          </p:cNvSpPr>
          <p:nvPr/>
        </p:nvSpPr>
        <p:spPr bwMode="auto">
          <a:xfrm>
            <a:off x="2000250" y="521970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87" name="Rectangle 128">
            <a:extLst>
              <a:ext uri="{FF2B5EF4-FFF2-40B4-BE49-F238E27FC236}">
                <a16:creationId xmlns:a16="http://schemas.microsoft.com/office/drawing/2014/main" id="{AFAA85B9-CD8B-4D40-B367-4B145D33629C}"/>
              </a:ext>
            </a:extLst>
          </p:cNvPr>
          <p:cNvSpPr>
            <a:spLocks noChangeArrowheads="1"/>
          </p:cNvSpPr>
          <p:nvPr/>
        </p:nvSpPr>
        <p:spPr bwMode="auto">
          <a:xfrm>
            <a:off x="1836738" y="5407025"/>
            <a:ext cx="1651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15</a:t>
            </a:r>
            <a:endParaRPr lang="sk-SK" altLang="en-US" sz="1800">
              <a:latin typeface="Arial" panose="020B0604020202020204" pitchFamily="34" charset="0"/>
            </a:endParaRPr>
          </a:p>
        </p:txBody>
      </p:sp>
      <p:sp>
        <p:nvSpPr>
          <p:cNvPr id="84088" name="Rectangle 129">
            <a:extLst>
              <a:ext uri="{FF2B5EF4-FFF2-40B4-BE49-F238E27FC236}">
                <a16:creationId xmlns:a16="http://schemas.microsoft.com/office/drawing/2014/main" id="{61A1B305-EB59-43D0-8E1C-ADC653940873}"/>
              </a:ext>
            </a:extLst>
          </p:cNvPr>
          <p:cNvSpPr>
            <a:spLocks noChangeArrowheads="1"/>
          </p:cNvSpPr>
          <p:nvPr/>
        </p:nvSpPr>
        <p:spPr bwMode="auto">
          <a:xfrm>
            <a:off x="2000250" y="54070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89" name="Rectangle 130">
            <a:extLst>
              <a:ext uri="{FF2B5EF4-FFF2-40B4-BE49-F238E27FC236}">
                <a16:creationId xmlns:a16="http://schemas.microsoft.com/office/drawing/2014/main" id="{7D3D1133-B6FA-4BDE-B804-20582D5989A4}"/>
              </a:ext>
            </a:extLst>
          </p:cNvPr>
          <p:cNvSpPr>
            <a:spLocks noChangeArrowheads="1"/>
          </p:cNvSpPr>
          <p:nvPr/>
        </p:nvSpPr>
        <p:spPr bwMode="auto">
          <a:xfrm>
            <a:off x="2900363" y="4157663"/>
            <a:ext cx="515937"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90" name="Rectangle 131">
            <a:extLst>
              <a:ext uri="{FF2B5EF4-FFF2-40B4-BE49-F238E27FC236}">
                <a16:creationId xmlns:a16="http://schemas.microsoft.com/office/drawing/2014/main" id="{6EE8DC27-8B32-4396-93BA-3EF500A9CDA9}"/>
              </a:ext>
            </a:extLst>
          </p:cNvPr>
          <p:cNvSpPr>
            <a:spLocks noChangeArrowheads="1"/>
          </p:cNvSpPr>
          <p:nvPr/>
        </p:nvSpPr>
        <p:spPr bwMode="auto">
          <a:xfrm>
            <a:off x="3028950" y="4225925"/>
            <a:ext cx="1651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80</a:t>
            </a:r>
            <a:endParaRPr lang="sk-SK" altLang="en-US" sz="1800">
              <a:latin typeface="Arial" panose="020B0604020202020204" pitchFamily="34" charset="0"/>
            </a:endParaRPr>
          </a:p>
        </p:txBody>
      </p:sp>
      <p:sp>
        <p:nvSpPr>
          <p:cNvPr id="84091" name="Rectangle 132">
            <a:extLst>
              <a:ext uri="{FF2B5EF4-FFF2-40B4-BE49-F238E27FC236}">
                <a16:creationId xmlns:a16="http://schemas.microsoft.com/office/drawing/2014/main" id="{4A4CB4CF-913C-4BF7-B76D-C208A7FDD3A7}"/>
              </a:ext>
            </a:extLst>
          </p:cNvPr>
          <p:cNvSpPr>
            <a:spLocks noChangeArrowheads="1"/>
          </p:cNvSpPr>
          <p:nvPr/>
        </p:nvSpPr>
        <p:spPr bwMode="auto">
          <a:xfrm>
            <a:off x="3192463" y="42259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92" name="Rectangle 133">
            <a:extLst>
              <a:ext uri="{FF2B5EF4-FFF2-40B4-BE49-F238E27FC236}">
                <a16:creationId xmlns:a16="http://schemas.microsoft.com/office/drawing/2014/main" id="{7D54F82D-9EF5-4194-A675-D639C432DBDF}"/>
              </a:ext>
            </a:extLst>
          </p:cNvPr>
          <p:cNvSpPr>
            <a:spLocks noChangeArrowheads="1"/>
          </p:cNvSpPr>
          <p:nvPr/>
        </p:nvSpPr>
        <p:spPr bwMode="auto">
          <a:xfrm>
            <a:off x="2900363" y="3233738"/>
            <a:ext cx="515937"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93" name="Rectangle 134">
            <a:extLst>
              <a:ext uri="{FF2B5EF4-FFF2-40B4-BE49-F238E27FC236}">
                <a16:creationId xmlns:a16="http://schemas.microsoft.com/office/drawing/2014/main" id="{9333A04E-428B-4378-9C9A-15BFB61E9D08}"/>
              </a:ext>
            </a:extLst>
          </p:cNvPr>
          <p:cNvSpPr>
            <a:spLocks noChangeArrowheads="1"/>
          </p:cNvSpPr>
          <p:nvPr/>
        </p:nvSpPr>
        <p:spPr bwMode="auto">
          <a:xfrm>
            <a:off x="3028950" y="3302000"/>
            <a:ext cx="16510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15</a:t>
            </a:r>
            <a:endParaRPr lang="sk-SK" altLang="en-US" sz="1800">
              <a:latin typeface="Arial" panose="020B0604020202020204" pitchFamily="34" charset="0"/>
            </a:endParaRPr>
          </a:p>
        </p:txBody>
      </p:sp>
      <p:sp>
        <p:nvSpPr>
          <p:cNvPr id="84094" name="Rectangle 135">
            <a:extLst>
              <a:ext uri="{FF2B5EF4-FFF2-40B4-BE49-F238E27FC236}">
                <a16:creationId xmlns:a16="http://schemas.microsoft.com/office/drawing/2014/main" id="{CEFC07F6-AE9D-4240-9642-E3F3D7BD52B4}"/>
              </a:ext>
            </a:extLst>
          </p:cNvPr>
          <p:cNvSpPr>
            <a:spLocks noChangeArrowheads="1"/>
          </p:cNvSpPr>
          <p:nvPr/>
        </p:nvSpPr>
        <p:spPr bwMode="auto">
          <a:xfrm>
            <a:off x="3192463" y="330200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095" name="Rectangle 136">
            <a:extLst>
              <a:ext uri="{FF2B5EF4-FFF2-40B4-BE49-F238E27FC236}">
                <a16:creationId xmlns:a16="http://schemas.microsoft.com/office/drawing/2014/main" id="{C98E4CCE-BB9A-4F68-ACC8-23EBD72F8233}"/>
              </a:ext>
            </a:extLst>
          </p:cNvPr>
          <p:cNvSpPr>
            <a:spLocks noChangeArrowheads="1"/>
          </p:cNvSpPr>
          <p:nvPr/>
        </p:nvSpPr>
        <p:spPr bwMode="auto">
          <a:xfrm>
            <a:off x="4430713" y="2486025"/>
            <a:ext cx="25400" cy="3600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96" name="Rectangle 137">
            <a:extLst>
              <a:ext uri="{FF2B5EF4-FFF2-40B4-BE49-F238E27FC236}">
                <a16:creationId xmlns:a16="http://schemas.microsoft.com/office/drawing/2014/main" id="{9C3F2D4B-E556-46FC-B2E2-DDFCA65A3A11}"/>
              </a:ext>
            </a:extLst>
          </p:cNvPr>
          <p:cNvSpPr>
            <a:spLocks noChangeArrowheads="1"/>
          </p:cNvSpPr>
          <p:nvPr/>
        </p:nvSpPr>
        <p:spPr bwMode="auto">
          <a:xfrm>
            <a:off x="714375" y="6073775"/>
            <a:ext cx="3729038"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097" name="Rectangle 138">
            <a:extLst>
              <a:ext uri="{FF2B5EF4-FFF2-40B4-BE49-F238E27FC236}">
                <a16:creationId xmlns:a16="http://schemas.microsoft.com/office/drawing/2014/main" id="{533B9812-E8A3-466C-ADF8-095B3DDD399F}"/>
              </a:ext>
            </a:extLst>
          </p:cNvPr>
          <p:cNvSpPr>
            <a:spLocks noChangeArrowheads="1"/>
          </p:cNvSpPr>
          <p:nvPr/>
        </p:nvSpPr>
        <p:spPr bwMode="auto">
          <a:xfrm>
            <a:off x="701675" y="4543425"/>
            <a:ext cx="25400" cy="1543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84098" name="Group 141">
            <a:extLst>
              <a:ext uri="{FF2B5EF4-FFF2-40B4-BE49-F238E27FC236}">
                <a16:creationId xmlns:a16="http://schemas.microsoft.com/office/drawing/2014/main" id="{CBFD24FB-C3EE-4432-BD25-0CA25970D089}"/>
              </a:ext>
            </a:extLst>
          </p:cNvPr>
          <p:cNvGrpSpPr>
            <a:grpSpLocks/>
          </p:cNvGrpSpPr>
          <p:nvPr/>
        </p:nvGrpSpPr>
        <p:grpSpPr bwMode="auto">
          <a:xfrm>
            <a:off x="714375" y="4457700"/>
            <a:ext cx="385763" cy="173038"/>
            <a:chOff x="450" y="2808"/>
            <a:chExt cx="243" cy="109"/>
          </a:xfrm>
        </p:grpSpPr>
        <p:sp>
          <p:nvSpPr>
            <p:cNvPr id="84204" name="Rectangle 139">
              <a:extLst>
                <a:ext uri="{FF2B5EF4-FFF2-40B4-BE49-F238E27FC236}">
                  <a16:creationId xmlns:a16="http://schemas.microsoft.com/office/drawing/2014/main" id="{48F25DB3-6FE9-4614-ACD1-479E97319F9C}"/>
                </a:ext>
              </a:extLst>
            </p:cNvPr>
            <p:cNvSpPr>
              <a:spLocks noChangeArrowheads="1"/>
            </p:cNvSpPr>
            <p:nvPr/>
          </p:nvSpPr>
          <p:spPr bwMode="auto">
            <a:xfrm>
              <a:off x="450" y="2854"/>
              <a:ext cx="136"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205" name="Freeform 140">
              <a:extLst>
                <a:ext uri="{FF2B5EF4-FFF2-40B4-BE49-F238E27FC236}">
                  <a16:creationId xmlns:a16="http://schemas.microsoft.com/office/drawing/2014/main" id="{D87B3960-9508-45A9-A5AA-8050132CAEF5}"/>
                </a:ext>
              </a:extLst>
            </p:cNvPr>
            <p:cNvSpPr>
              <a:spLocks/>
            </p:cNvSpPr>
            <p:nvPr/>
          </p:nvSpPr>
          <p:spPr bwMode="auto">
            <a:xfrm>
              <a:off x="584" y="2808"/>
              <a:ext cx="109" cy="109"/>
            </a:xfrm>
            <a:custGeom>
              <a:avLst/>
              <a:gdLst>
                <a:gd name="T0" fmla="*/ 0 w 109"/>
                <a:gd name="T1" fmla="*/ 109 h 109"/>
                <a:gd name="T2" fmla="*/ 109 w 109"/>
                <a:gd name="T3" fmla="*/ 54 h 109"/>
                <a:gd name="T4" fmla="*/ 0 w 109"/>
                <a:gd name="T5" fmla="*/ 0 h 109"/>
                <a:gd name="T6" fmla="*/ 0 w 109"/>
                <a:gd name="T7" fmla="*/ 109 h 1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09">
                  <a:moveTo>
                    <a:pt x="0" y="109"/>
                  </a:moveTo>
                  <a:lnTo>
                    <a:pt x="109" y="54"/>
                  </a:lnTo>
                  <a:lnTo>
                    <a:pt x="0" y="0"/>
                  </a:lnTo>
                  <a:lnTo>
                    <a:pt x="0"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84099" name="Rectangle 142">
            <a:extLst>
              <a:ext uri="{FF2B5EF4-FFF2-40B4-BE49-F238E27FC236}">
                <a16:creationId xmlns:a16="http://schemas.microsoft.com/office/drawing/2014/main" id="{B8F509DD-2FCE-461E-BD67-0AA2D2616B64}"/>
              </a:ext>
            </a:extLst>
          </p:cNvPr>
          <p:cNvSpPr>
            <a:spLocks noChangeArrowheads="1"/>
          </p:cNvSpPr>
          <p:nvPr/>
        </p:nvSpPr>
        <p:spPr bwMode="auto">
          <a:xfrm>
            <a:off x="4302125" y="3386138"/>
            <a:ext cx="25400" cy="25717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00" name="Rectangle 143">
            <a:extLst>
              <a:ext uri="{FF2B5EF4-FFF2-40B4-BE49-F238E27FC236}">
                <a16:creationId xmlns:a16="http://schemas.microsoft.com/office/drawing/2014/main" id="{507FDE74-2CF2-4FA7-A6E4-D8A68D1E0F96}"/>
              </a:ext>
            </a:extLst>
          </p:cNvPr>
          <p:cNvSpPr>
            <a:spLocks noChangeArrowheads="1"/>
          </p:cNvSpPr>
          <p:nvPr/>
        </p:nvSpPr>
        <p:spPr bwMode="auto">
          <a:xfrm>
            <a:off x="842963" y="5945188"/>
            <a:ext cx="3471862"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01" name="Rectangle 144">
            <a:extLst>
              <a:ext uri="{FF2B5EF4-FFF2-40B4-BE49-F238E27FC236}">
                <a16:creationId xmlns:a16="http://schemas.microsoft.com/office/drawing/2014/main" id="{E5E5204A-E702-4B63-9042-A7374CA4183C}"/>
              </a:ext>
            </a:extLst>
          </p:cNvPr>
          <p:cNvSpPr>
            <a:spLocks noChangeArrowheads="1"/>
          </p:cNvSpPr>
          <p:nvPr/>
        </p:nvSpPr>
        <p:spPr bwMode="auto">
          <a:xfrm>
            <a:off x="830263" y="4800600"/>
            <a:ext cx="25400" cy="11572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84102" name="Group 147">
            <a:extLst>
              <a:ext uri="{FF2B5EF4-FFF2-40B4-BE49-F238E27FC236}">
                <a16:creationId xmlns:a16="http://schemas.microsoft.com/office/drawing/2014/main" id="{DE4BB96A-F97C-4C92-9C50-10C5010E35DC}"/>
              </a:ext>
            </a:extLst>
          </p:cNvPr>
          <p:cNvGrpSpPr>
            <a:grpSpLocks/>
          </p:cNvGrpSpPr>
          <p:nvPr/>
        </p:nvGrpSpPr>
        <p:grpSpPr bwMode="auto">
          <a:xfrm>
            <a:off x="842963" y="4714875"/>
            <a:ext cx="257175" cy="173038"/>
            <a:chOff x="531" y="2970"/>
            <a:chExt cx="162" cy="109"/>
          </a:xfrm>
        </p:grpSpPr>
        <p:sp>
          <p:nvSpPr>
            <p:cNvPr id="84202" name="Rectangle 145">
              <a:extLst>
                <a:ext uri="{FF2B5EF4-FFF2-40B4-BE49-F238E27FC236}">
                  <a16:creationId xmlns:a16="http://schemas.microsoft.com/office/drawing/2014/main" id="{EE089A25-3EAD-49BD-917A-6BF806CC5F15}"/>
                </a:ext>
              </a:extLst>
            </p:cNvPr>
            <p:cNvSpPr>
              <a:spLocks noChangeArrowheads="1"/>
            </p:cNvSpPr>
            <p:nvPr/>
          </p:nvSpPr>
          <p:spPr bwMode="auto">
            <a:xfrm>
              <a:off x="531" y="3016"/>
              <a:ext cx="55"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203" name="Freeform 146">
              <a:extLst>
                <a:ext uri="{FF2B5EF4-FFF2-40B4-BE49-F238E27FC236}">
                  <a16:creationId xmlns:a16="http://schemas.microsoft.com/office/drawing/2014/main" id="{598510A0-FDE2-47F8-8AAF-85B04AF6FE8D}"/>
                </a:ext>
              </a:extLst>
            </p:cNvPr>
            <p:cNvSpPr>
              <a:spLocks/>
            </p:cNvSpPr>
            <p:nvPr/>
          </p:nvSpPr>
          <p:spPr bwMode="auto">
            <a:xfrm>
              <a:off x="584" y="2970"/>
              <a:ext cx="109" cy="109"/>
            </a:xfrm>
            <a:custGeom>
              <a:avLst/>
              <a:gdLst>
                <a:gd name="T0" fmla="*/ 0 w 109"/>
                <a:gd name="T1" fmla="*/ 109 h 109"/>
                <a:gd name="T2" fmla="*/ 109 w 109"/>
                <a:gd name="T3" fmla="*/ 54 h 109"/>
                <a:gd name="T4" fmla="*/ 0 w 109"/>
                <a:gd name="T5" fmla="*/ 0 h 109"/>
                <a:gd name="T6" fmla="*/ 0 w 109"/>
                <a:gd name="T7" fmla="*/ 109 h 1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09">
                  <a:moveTo>
                    <a:pt x="0" y="109"/>
                  </a:moveTo>
                  <a:lnTo>
                    <a:pt x="109" y="54"/>
                  </a:lnTo>
                  <a:lnTo>
                    <a:pt x="0" y="0"/>
                  </a:lnTo>
                  <a:lnTo>
                    <a:pt x="0"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84103" name="Group 150">
            <a:extLst>
              <a:ext uri="{FF2B5EF4-FFF2-40B4-BE49-F238E27FC236}">
                <a16:creationId xmlns:a16="http://schemas.microsoft.com/office/drawing/2014/main" id="{6E9E09A9-4014-4ED6-A6F1-FDAC12829A70}"/>
              </a:ext>
            </a:extLst>
          </p:cNvPr>
          <p:cNvGrpSpPr>
            <a:grpSpLocks/>
          </p:cNvGrpSpPr>
          <p:nvPr/>
        </p:nvGrpSpPr>
        <p:grpSpPr bwMode="auto">
          <a:xfrm>
            <a:off x="842963" y="2271713"/>
            <a:ext cx="257175" cy="173037"/>
            <a:chOff x="531" y="1431"/>
            <a:chExt cx="162" cy="109"/>
          </a:xfrm>
        </p:grpSpPr>
        <p:sp>
          <p:nvSpPr>
            <p:cNvPr id="84200" name="Rectangle 148">
              <a:extLst>
                <a:ext uri="{FF2B5EF4-FFF2-40B4-BE49-F238E27FC236}">
                  <a16:creationId xmlns:a16="http://schemas.microsoft.com/office/drawing/2014/main" id="{A285D905-A9F2-40A1-B423-498DDDD7CBD3}"/>
                </a:ext>
              </a:extLst>
            </p:cNvPr>
            <p:cNvSpPr>
              <a:spLocks noChangeArrowheads="1"/>
            </p:cNvSpPr>
            <p:nvPr/>
          </p:nvSpPr>
          <p:spPr bwMode="auto">
            <a:xfrm>
              <a:off x="531" y="1476"/>
              <a:ext cx="5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201" name="Freeform 149">
              <a:extLst>
                <a:ext uri="{FF2B5EF4-FFF2-40B4-BE49-F238E27FC236}">
                  <a16:creationId xmlns:a16="http://schemas.microsoft.com/office/drawing/2014/main" id="{A23CA1ED-E304-4935-9125-13B48CC02023}"/>
                </a:ext>
              </a:extLst>
            </p:cNvPr>
            <p:cNvSpPr>
              <a:spLocks/>
            </p:cNvSpPr>
            <p:nvPr/>
          </p:nvSpPr>
          <p:spPr bwMode="auto">
            <a:xfrm>
              <a:off x="584" y="1431"/>
              <a:ext cx="109" cy="109"/>
            </a:xfrm>
            <a:custGeom>
              <a:avLst/>
              <a:gdLst>
                <a:gd name="T0" fmla="*/ 0 w 109"/>
                <a:gd name="T1" fmla="*/ 109 h 109"/>
                <a:gd name="T2" fmla="*/ 109 w 109"/>
                <a:gd name="T3" fmla="*/ 54 h 109"/>
                <a:gd name="T4" fmla="*/ 0 w 109"/>
                <a:gd name="T5" fmla="*/ 0 h 109"/>
                <a:gd name="T6" fmla="*/ 0 w 109"/>
                <a:gd name="T7" fmla="*/ 109 h 1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09">
                  <a:moveTo>
                    <a:pt x="0" y="109"/>
                  </a:moveTo>
                  <a:lnTo>
                    <a:pt x="109" y="54"/>
                  </a:lnTo>
                  <a:lnTo>
                    <a:pt x="0" y="0"/>
                  </a:lnTo>
                  <a:lnTo>
                    <a:pt x="0"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84104" name="Rectangle 151">
            <a:extLst>
              <a:ext uri="{FF2B5EF4-FFF2-40B4-BE49-F238E27FC236}">
                <a16:creationId xmlns:a16="http://schemas.microsoft.com/office/drawing/2014/main" id="{1D940EDF-25D3-43C8-B5B0-A7C4F0E48D25}"/>
              </a:ext>
            </a:extLst>
          </p:cNvPr>
          <p:cNvSpPr>
            <a:spLocks noChangeArrowheads="1"/>
          </p:cNvSpPr>
          <p:nvPr/>
        </p:nvSpPr>
        <p:spPr bwMode="auto">
          <a:xfrm>
            <a:off x="830263" y="2357438"/>
            <a:ext cx="25400" cy="15763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05" name="Rectangle 152">
            <a:extLst>
              <a:ext uri="{FF2B5EF4-FFF2-40B4-BE49-F238E27FC236}">
                <a16:creationId xmlns:a16="http://schemas.microsoft.com/office/drawing/2014/main" id="{325F6960-4AF0-46DF-AE69-A3BFF1E471D8}"/>
              </a:ext>
            </a:extLst>
          </p:cNvPr>
          <p:cNvSpPr>
            <a:spLocks noChangeArrowheads="1"/>
          </p:cNvSpPr>
          <p:nvPr/>
        </p:nvSpPr>
        <p:spPr bwMode="auto">
          <a:xfrm>
            <a:off x="842963" y="3921125"/>
            <a:ext cx="1543050"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06" name="Rectangle 153">
            <a:extLst>
              <a:ext uri="{FF2B5EF4-FFF2-40B4-BE49-F238E27FC236}">
                <a16:creationId xmlns:a16="http://schemas.microsoft.com/office/drawing/2014/main" id="{7734B397-57C0-4753-8BBD-F6DCB7E772D7}"/>
              </a:ext>
            </a:extLst>
          </p:cNvPr>
          <p:cNvSpPr>
            <a:spLocks noChangeArrowheads="1"/>
          </p:cNvSpPr>
          <p:nvPr/>
        </p:nvSpPr>
        <p:spPr bwMode="auto">
          <a:xfrm>
            <a:off x="2373313" y="3933825"/>
            <a:ext cx="25400" cy="6096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07" name="Rectangle 154">
            <a:extLst>
              <a:ext uri="{FF2B5EF4-FFF2-40B4-BE49-F238E27FC236}">
                <a16:creationId xmlns:a16="http://schemas.microsoft.com/office/drawing/2014/main" id="{64255B4A-E69A-4A49-894F-3B8F1ADAE1D4}"/>
              </a:ext>
            </a:extLst>
          </p:cNvPr>
          <p:cNvSpPr>
            <a:spLocks noChangeArrowheads="1"/>
          </p:cNvSpPr>
          <p:nvPr/>
        </p:nvSpPr>
        <p:spPr bwMode="auto">
          <a:xfrm>
            <a:off x="585788" y="6180138"/>
            <a:ext cx="7586662"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08" name="Rectangle 155">
            <a:extLst>
              <a:ext uri="{FF2B5EF4-FFF2-40B4-BE49-F238E27FC236}">
                <a16:creationId xmlns:a16="http://schemas.microsoft.com/office/drawing/2014/main" id="{98710060-5935-4CE8-8485-74804F6A131D}"/>
              </a:ext>
            </a:extLst>
          </p:cNvPr>
          <p:cNvSpPr>
            <a:spLocks noChangeArrowheads="1"/>
          </p:cNvSpPr>
          <p:nvPr/>
        </p:nvSpPr>
        <p:spPr bwMode="auto">
          <a:xfrm>
            <a:off x="573088" y="3000375"/>
            <a:ext cx="25400" cy="31924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84109" name="Group 158">
            <a:extLst>
              <a:ext uri="{FF2B5EF4-FFF2-40B4-BE49-F238E27FC236}">
                <a16:creationId xmlns:a16="http://schemas.microsoft.com/office/drawing/2014/main" id="{9D59A946-E952-487B-AB79-11394CC71EAF}"/>
              </a:ext>
            </a:extLst>
          </p:cNvPr>
          <p:cNvGrpSpPr>
            <a:grpSpLocks/>
          </p:cNvGrpSpPr>
          <p:nvPr/>
        </p:nvGrpSpPr>
        <p:grpSpPr bwMode="auto">
          <a:xfrm>
            <a:off x="971550" y="2914650"/>
            <a:ext cx="257175" cy="173038"/>
            <a:chOff x="612" y="1836"/>
            <a:chExt cx="162" cy="109"/>
          </a:xfrm>
        </p:grpSpPr>
        <p:sp>
          <p:nvSpPr>
            <p:cNvPr id="84198" name="Rectangle 156">
              <a:extLst>
                <a:ext uri="{FF2B5EF4-FFF2-40B4-BE49-F238E27FC236}">
                  <a16:creationId xmlns:a16="http://schemas.microsoft.com/office/drawing/2014/main" id="{BA25D058-6C03-4F9A-813F-531782A027AE}"/>
                </a:ext>
              </a:extLst>
            </p:cNvPr>
            <p:cNvSpPr>
              <a:spLocks noChangeArrowheads="1"/>
            </p:cNvSpPr>
            <p:nvPr/>
          </p:nvSpPr>
          <p:spPr bwMode="auto">
            <a:xfrm>
              <a:off x="612" y="1882"/>
              <a:ext cx="55"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99" name="Freeform 157">
              <a:extLst>
                <a:ext uri="{FF2B5EF4-FFF2-40B4-BE49-F238E27FC236}">
                  <a16:creationId xmlns:a16="http://schemas.microsoft.com/office/drawing/2014/main" id="{1A8B7A30-DCB2-470E-96AE-3E9D5985267C}"/>
                </a:ext>
              </a:extLst>
            </p:cNvPr>
            <p:cNvSpPr>
              <a:spLocks/>
            </p:cNvSpPr>
            <p:nvPr/>
          </p:nvSpPr>
          <p:spPr bwMode="auto">
            <a:xfrm>
              <a:off x="665" y="1836"/>
              <a:ext cx="109" cy="109"/>
            </a:xfrm>
            <a:custGeom>
              <a:avLst/>
              <a:gdLst>
                <a:gd name="T0" fmla="*/ 0 w 109"/>
                <a:gd name="T1" fmla="*/ 109 h 109"/>
                <a:gd name="T2" fmla="*/ 109 w 109"/>
                <a:gd name="T3" fmla="*/ 54 h 109"/>
                <a:gd name="T4" fmla="*/ 0 w 109"/>
                <a:gd name="T5" fmla="*/ 0 h 109"/>
                <a:gd name="T6" fmla="*/ 0 w 109"/>
                <a:gd name="T7" fmla="*/ 109 h 1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09">
                  <a:moveTo>
                    <a:pt x="0" y="109"/>
                  </a:moveTo>
                  <a:lnTo>
                    <a:pt x="109" y="54"/>
                  </a:lnTo>
                  <a:lnTo>
                    <a:pt x="0" y="0"/>
                  </a:lnTo>
                  <a:lnTo>
                    <a:pt x="0"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84110" name="Rectangle 159">
            <a:extLst>
              <a:ext uri="{FF2B5EF4-FFF2-40B4-BE49-F238E27FC236}">
                <a16:creationId xmlns:a16="http://schemas.microsoft.com/office/drawing/2014/main" id="{E49B30D7-CA9A-41C0-BAD2-D899E6FB81A1}"/>
              </a:ext>
            </a:extLst>
          </p:cNvPr>
          <p:cNvSpPr>
            <a:spLocks noChangeArrowheads="1"/>
          </p:cNvSpPr>
          <p:nvPr/>
        </p:nvSpPr>
        <p:spPr bwMode="auto">
          <a:xfrm>
            <a:off x="585788" y="2987675"/>
            <a:ext cx="128587"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11" name="Rectangle 160">
            <a:extLst>
              <a:ext uri="{FF2B5EF4-FFF2-40B4-BE49-F238E27FC236}">
                <a16:creationId xmlns:a16="http://schemas.microsoft.com/office/drawing/2014/main" id="{AE12242D-5957-4D24-BB01-2AC5FE8B692C}"/>
              </a:ext>
            </a:extLst>
          </p:cNvPr>
          <p:cNvSpPr>
            <a:spLocks noChangeArrowheads="1"/>
          </p:cNvSpPr>
          <p:nvPr/>
        </p:nvSpPr>
        <p:spPr bwMode="auto">
          <a:xfrm>
            <a:off x="2501900" y="3000375"/>
            <a:ext cx="25400" cy="27003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12" name="Rectangle 161">
            <a:extLst>
              <a:ext uri="{FF2B5EF4-FFF2-40B4-BE49-F238E27FC236}">
                <a16:creationId xmlns:a16="http://schemas.microsoft.com/office/drawing/2014/main" id="{915C2BDE-AE52-40B1-A7F1-0FA8590FB14C}"/>
              </a:ext>
            </a:extLst>
          </p:cNvPr>
          <p:cNvSpPr>
            <a:spLocks noChangeArrowheads="1"/>
          </p:cNvSpPr>
          <p:nvPr/>
        </p:nvSpPr>
        <p:spPr bwMode="auto">
          <a:xfrm>
            <a:off x="1228725" y="5688013"/>
            <a:ext cx="1285875"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84113" name="Group 164">
            <a:extLst>
              <a:ext uri="{FF2B5EF4-FFF2-40B4-BE49-F238E27FC236}">
                <a16:creationId xmlns:a16="http://schemas.microsoft.com/office/drawing/2014/main" id="{4D875B00-1951-46F2-B405-B9D55642B37B}"/>
              </a:ext>
            </a:extLst>
          </p:cNvPr>
          <p:cNvGrpSpPr>
            <a:grpSpLocks/>
          </p:cNvGrpSpPr>
          <p:nvPr/>
        </p:nvGrpSpPr>
        <p:grpSpPr bwMode="auto">
          <a:xfrm>
            <a:off x="1143000" y="5186363"/>
            <a:ext cx="173038" cy="514350"/>
            <a:chOff x="720" y="3267"/>
            <a:chExt cx="109" cy="324"/>
          </a:xfrm>
        </p:grpSpPr>
        <p:sp>
          <p:nvSpPr>
            <p:cNvPr id="84196" name="Rectangle 162">
              <a:extLst>
                <a:ext uri="{FF2B5EF4-FFF2-40B4-BE49-F238E27FC236}">
                  <a16:creationId xmlns:a16="http://schemas.microsoft.com/office/drawing/2014/main" id="{FC34FAD4-3063-42D3-A255-DBE8E11260C3}"/>
                </a:ext>
              </a:extLst>
            </p:cNvPr>
            <p:cNvSpPr>
              <a:spLocks noChangeArrowheads="1"/>
            </p:cNvSpPr>
            <p:nvPr/>
          </p:nvSpPr>
          <p:spPr bwMode="auto">
            <a:xfrm>
              <a:off x="766" y="3373"/>
              <a:ext cx="16" cy="2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97" name="Freeform 163">
              <a:extLst>
                <a:ext uri="{FF2B5EF4-FFF2-40B4-BE49-F238E27FC236}">
                  <a16:creationId xmlns:a16="http://schemas.microsoft.com/office/drawing/2014/main" id="{A3908C78-3430-44F3-8E73-76755AA7C2B7}"/>
                </a:ext>
              </a:extLst>
            </p:cNvPr>
            <p:cNvSpPr>
              <a:spLocks/>
            </p:cNvSpPr>
            <p:nvPr/>
          </p:nvSpPr>
          <p:spPr bwMode="auto">
            <a:xfrm>
              <a:off x="720" y="3267"/>
              <a:ext cx="109" cy="110"/>
            </a:xfrm>
            <a:custGeom>
              <a:avLst/>
              <a:gdLst>
                <a:gd name="T0" fmla="*/ 109 w 109"/>
                <a:gd name="T1" fmla="*/ 110 h 110"/>
                <a:gd name="T2" fmla="*/ 54 w 109"/>
                <a:gd name="T3" fmla="*/ 0 h 110"/>
                <a:gd name="T4" fmla="*/ 0 w 109"/>
                <a:gd name="T5" fmla="*/ 110 h 110"/>
                <a:gd name="T6" fmla="*/ 109 w 109"/>
                <a:gd name="T7" fmla="*/ 11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10">
                  <a:moveTo>
                    <a:pt x="109" y="110"/>
                  </a:moveTo>
                  <a:lnTo>
                    <a:pt x="54" y="0"/>
                  </a:lnTo>
                  <a:lnTo>
                    <a:pt x="0" y="110"/>
                  </a:lnTo>
                  <a:lnTo>
                    <a:pt x="109"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84114" name="Group 167">
            <a:extLst>
              <a:ext uri="{FF2B5EF4-FFF2-40B4-BE49-F238E27FC236}">
                <a16:creationId xmlns:a16="http://schemas.microsoft.com/office/drawing/2014/main" id="{12D09FD1-159A-4D84-9FD0-08E64861B6DE}"/>
              </a:ext>
            </a:extLst>
          </p:cNvPr>
          <p:cNvGrpSpPr>
            <a:grpSpLocks/>
          </p:cNvGrpSpPr>
          <p:nvPr/>
        </p:nvGrpSpPr>
        <p:grpSpPr bwMode="auto">
          <a:xfrm>
            <a:off x="5086350" y="3171825"/>
            <a:ext cx="514350" cy="173038"/>
            <a:chOff x="3204" y="1998"/>
            <a:chExt cx="324" cy="109"/>
          </a:xfrm>
        </p:grpSpPr>
        <p:sp>
          <p:nvSpPr>
            <p:cNvPr id="84194" name="Rectangle 165">
              <a:extLst>
                <a:ext uri="{FF2B5EF4-FFF2-40B4-BE49-F238E27FC236}">
                  <a16:creationId xmlns:a16="http://schemas.microsoft.com/office/drawing/2014/main" id="{6C133978-5771-422E-92EA-6DED28A120A8}"/>
                </a:ext>
              </a:extLst>
            </p:cNvPr>
            <p:cNvSpPr>
              <a:spLocks noChangeArrowheads="1"/>
            </p:cNvSpPr>
            <p:nvPr/>
          </p:nvSpPr>
          <p:spPr bwMode="auto">
            <a:xfrm>
              <a:off x="3204" y="2044"/>
              <a:ext cx="217"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95" name="Freeform 166">
              <a:extLst>
                <a:ext uri="{FF2B5EF4-FFF2-40B4-BE49-F238E27FC236}">
                  <a16:creationId xmlns:a16="http://schemas.microsoft.com/office/drawing/2014/main" id="{39C0BF1A-7054-470F-8329-1AD2EC436D16}"/>
                </a:ext>
              </a:extLst>
            </p:cNvPr>
            <p:cNvSpPr>
              <a:spLocks/>
            </p:cNvSpPr>
            <p:nvPr/>
          </p:nvSpPr>
          <p:spPr bwMode="auto">
            <a:xfrm>
              <a:off x="3419" y="1998"/>
              <a:ext cx="109" cy="109"/>
            </a:xfrm>
            <a:custGeom>
              <a:avLst/>
              <a:gdLst>
                <a:gd name="T0" fmla="*/ 0 w 109"/>
                <a:gd name="T1" fmla="*/ 109 h 109"/>
                <a:gd name="T2" fmla="*/ 109 w 109"/>
                <a:gd name="T3" fmla="*/ 54 h 109"/>
                <a:gd name="T4" fmla="*/ 0 w 109"/>
                <a:gd name="T5" fmla="*/ 0 h 109"/>
                <a:gd name="T6" fmla="*/ 0 w 109"/>
                <a:gd name="T7" fmla="*/ 109 h 1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09">
                  <a:moveTo>
                    <a:pt x="0" y="109"/>
                  </a:moveTo>
                  <a:lnTo>
                    <a:pt x="109" y="54"/>
                  </a:lnTo>
                  <a:lnTo>
                    <a:pt x="0" y="0"/>
                  </a:lnTo>
                  <a:lnTo>
                    <a:pt x="0"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84115" name="Rectangle 168">
            <a:extLst>
              <a:ext uri="{FF2B5EF4-FFF2-40B4-BE49-F238E27FC236}">
                <a16:creationId xmlns:a16="http://schemas.microsoft.com/office/drawing/2014/main" id="{937D31CB-B310-42FD-9D4A-6A44BB88883C}"/>
              </a:ext>
            </a:extLst>
          </p:cNvPr>
          <p:cNvSpPr>
            <a:spLocks noChangeArrowheads="1"/>
          </p:cNvSpPr>
          <p:nvPr/>
        </p:nvSpPr>
        <p:spPr bwMode="auto">
          <a:xfrm>
            <a:off x="5073650" y="3257550"/>
            <a:ext cx="25400" cy="1543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16" name="Rectangle 169">
            <a:extLst>
              <a:ext uri="{FF2B5EF4-FFF2-40B4-BE49-F238E27FC236}">
                <a16:creationId xmlns:a16="http://schemas.microsoft.com/office/drawing/2014/main" id="{322B8A31-809E-4E53-86AE-1C41AD674295}"/>
              </a:ext>
            </a:extLst>
          </p:cNvPr>
          <p:cNvSpPr>
            <a:spLocks noChangeArrowheads="1"/>
          </p:cNvSpPr>
          <p:nvPr/>
        </p:nvSpPr>
        <p:spPr bwMode="auto">
          <a:xfrm>
            <a:off x="4572000" y="4787900"/>
            <a:ext cx="514350"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17" name="Rectangle 170">
            <a:extLst>
              <a:ext uri="{FF2B5EF4-FFF2-40B4-BE49-F238E27FC236}">
                <a16:creationId xmlns:a16="http://schemas.microsoft.com/office/drawing/2014/main" id="{C223A769-DEEB-40DD-9B70-BA2A56BADD7D}"/>
              </a:ext>
            </a:extLst>
          </p:cNvPr>
          <p:cNvSpPr>
            <a:spLocks noChangeArrowheads="1"/>
          </p:cNvSpPr>
          <p:nvPr/>
        </p:nvSpPr>
        <p:spPr bwMode="auto">
          <a:xfrm>
            <a:off x="2900363" y="4787900"/>
            <a:ext cx="1285875"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84118" name="Group 173">
            <a:extLst>
              <a:ext uri="{FF2B5EF4-FFF2-40B4-BE49-F238E27FC236}">
                <a16:creationId xmlns:a16="http://schemas.microsoft.com/office/drawing/2014/main" id="{C098BD85-0BA0-4BCC-8791-227F72810FB0}"/>
              </a:ext>
            </a:extLst>
          </p:cNvPr>
          <p:cNvGrpSpPr>
            <a:grpSpLocks/>
          </p:cNvGrpSpPr>
          <p:nvPr/>
        </p:nvGrpSpPr>
        <p:grpSpPr bwMode="auto">
          <a:xfrm>
            <a:off x="5772150" y="4286250"/>
            <a:ext cx="173038" cy="642938"/>
            <a:chOff x="3636" y="2700"/>
            <a:chExt cx="109" cy="405"/>
          </a:xfrm>
        </p:grpSpPr>
        <p:sp>
          <p:nvSpPr>
            <p:cNvPr id="84192" name="Rectangle 171">
              <a:extLst>
                <a:ext uri="{FF2B5EF4-FFF2-40B4-BE49-F238E27FC236}">
                  <a16:creationId xmlns:a16="http://schemas.microsoft.com/office/drawing/2014/main" id="{0EB9AB48-4EB1-4C8A-A9E7-188C15F7929E}"/>
                </a:ext>
              </a:extLst>
            </p:cNvPr>
            <p:cNvSpPr>
              <a:spLocks noChangeArrowheads="1"/>
            </p:cNvSpPr>
            <p:nvPr/>
          </p:nvSpPr>
          <p:spPr bwMode="auto">
            <a:xfrm>
              <a:off x="3682" y="2806"/>
              <a:ext cx="16" cy="29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93" name="Freeform 172">
              <a:extLst>
                <a:ext uri="{FF2B5EF4-FFF2-40B4-BE49-F238E27FC236}">
                  <a16:creationId xmlns:a16="http://schemas.microsoft.com/office/drawing/2014/main" id="{683D7E2C-2FF1-4DFB-A022-8BE969E806B5}"/>
                </a:ext>
              </a:extLst>
            </p:cNvPr>
            <p:cNvSpPr>
              <a:spLocks/>
            </p:cNvSpPr>
            <p:nvPr/>
          </p:nvSpPr>
          <p:spPr bwMode="auto">
            <a:xfrm>
              <a:off x="3636" y="2700"/>
              <a:ext cx="109" cy="110"/>
            </a:xfrm>
            <a:custGeom>
              <a:avLst/>
              <a:gdLst>
                <a:gd name="T0" fmla="*/ 109 w 109"/>
                <a:gd name="T1" fmla="*/ 110 h 110"/>
                <a:gd name="T2" fmla="*/ 54 w 109"/>
                <a:gd name="T3" fmla="*/ 0 h 110"/>
                <a:gd name="T4" fmla="*/ 0 w 109"/>
                <a:gd name="T5" fmla="*/ 110 h 110"/>
                <a:gd name="T6" fmla="*/ 109 w 109"/>
                <a:gd name="T7" fmla="*/ 11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10">
                  <a:moveTo>
                    <a:pt x="109" y="110"/>
                  </a:moveTo>
                  <a:lnTo>
                    <a:pt x="54" y="0"/>
                  </a:lnTo>
                  <a:lnTo>
                    <a:pt x="0" y="110"/>
                  </a:lnTo>
                  <a:lnTo>
                    <a:pt x="109"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84119" name="Rectangle 174">
            <a:extLst>
              <a:ext uri="{FF2B5EF4-FFF2-40B4-BE49-F238E27FC236}">
                <a16:creationId xmlns:a16="http://schemas.microsoft.com/office/drawing/2014/main" id="{040742F6-B0EB-4D81-AE6F-97E82E814252}"/>
              </a:ext>
            </a:extLst>
          </p:cNvPr>
          <p:cNvSpPr>
            <a:spLocks noChangeArrowheads="1"/>
          </p:cNvSpPr>
          <p:nvPr/>
        </p:nvSpPr>
        <p:spPr bwMode="auto">
          <a:xfrm>
            <a:off x="2900363" y="4916488"/>
            <a:ext cx="1285875"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20" name="Rectangle 175">
            <a:extLst>
              <a:ext uri="{FF2B5EF4-FFF2-40B4-BE49-F238E27FC236}">
                <a16:creationId xmlns:a16="http://schemas.microsoft.com/office/drawing/2014/main" id="{903BE351-3608-4CC3-BB2E-CD1B2772D26F}"/>
              </a:ext>
            </a:extLst>
          </p:cNvPr>
          <p:cNvSpPr>
            <a:spLocks noChangeArrowheads="1"/>
          </p:cNvSpPr>
          <p:nvPr/>
        </p:nvSpPr>
        <p:spPr bwMode="auto">
          <a:xfrm>
            <a:off x="4572000" y="4916488"/>
            <a:ext cx="1285875"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84121" name="Group 178">
            <a:extLst>
              <a:ext uri="{FF2B5EF4-FFF2-40B4-BE49-F238E27FC236}">
                <a16:creationId xmlns:a16="http://schemas.microsoft.com/office/drawing/2014/main" id="{E0430F50-E3F3-4B1F-80F5-11124372E38E}"/>
              </a:ext>
            </a:extLst>
          </p:cNvPr>
          <p:cNvGrpSpPr>
            <a:grpSpLocks/>
          </p:cNvGrpSpPr>
          <p:nvPr/>
        </p:nvGrpSpPr>
        <p:grpSpPr bwMode="auto">
          <a:xfrm>
            <a:off x="4957763" y="2271713"/>
            <a:ext cx="642937" cy="173037"/>
            <a:chOff x="3123" y="1431"/>
            <a:chExt cx="405" cy="109"/>
          </a:xfrm>
        </p:grpSpPr>
        <p:sp>
          <p:nvSpPr>
            <p:cNvPr id="84190" name="Rectangle 176">
              <a:extLst>
                <a:ext uri="{FF2B5EF4-FFF2-40B4-BE49-F238E27FC236}">
                  <a16:creationId xmlns:a16="http://schemas.microsoft.com/office/drawing/2014/main" id="{8EB89A01-9CE1-4A76-BEBF-160CBF15C8F2}"/>
                </a:ext>
              </a:extLst>
            </p:cNvPr>
            <p:cNvSpPr>
              <a:spLocks noChangeArrowheads="1"/>
            </p:cNvSpPr>
            <p:nvPr/>
          </p:nvSpPr>
          <p:spPr bwMode="auto">
            <a:xfrm>
              <a:off x="3123" y="1476"/>
              <a:ext cx="298"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91" name="Freeform 177">
              <a:extLst>
                <a:ext uri="{FF2B5EF4-FFF2-40B4-BE49-F238E27FC236}">
                  <a16:creationId xmlns:a16="http://schemas.microsoft.com/office/drawing/2014/main" id="{987265C3-1CF9-498F-985C-D1EB9A9550F0}"/>
                </a:ext>
              </a:extLst>
            </p:cNvPr>
            <p:cNvSpPr>
              <a:spLocks/>
            </p:cNvSpPr>
            <p:nvPr/>
          </p:nvSpPr>
          <p:spPr bwMode="auto">
            <a:xfrm>
              <a:off x="3419" y="1431"/>
              <a:ext cx="109" cy="109"/>
            </a:xfrm>
            <a:custGeom>
              <a:avLst/>
              <a:gdLst>
                <a:gd name="T0" fmla="*/ 0 w 109"/>
                <a:gd name="T1" fmla="*/ 109 h 109"/>
                <a:gd name="T2" fmla="*/ 109 w 109"/>
                <a:gd name="T3" fmla="*/ 54 h 109"/>
                <a:gd name="T4" fmla="*/ 0 w 109"/>
                <a:gd name="T5" fmla="*/ 0 h 109"/>
                <a:gd name="T6" fmla="*/ 0 w 109"/>
                <a:gd name="T7" fmla="*/ 109 h 1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09">
                  <a:moveTo>
                    <a:pt x="0" y="109"/>
                  </a:moveTo>
                  <a:lnTo>
                    <a:pt x="109" y="54"/>
                  </a:lnTo>
                  <a:lnTo>
                    <a:pt x="0" y="0"/>
                  </a:lnTo>
                  <a:lnTo>
                    <a:pt x="0"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84122" name="Rectangle 179">
            <a:extLst>
              <a:ext uri="{FF2B5EF4-FFF2-40B4-BE49-F238E27FC236}">
                <a16:creationId xmlns:a16="http://schemas.microsoft.com/office/drawing/2014/main" id="{8377B699-6F2D-449A-95BE-CD59DF011584}"/>
              </a:ext>
            </a:extLst>
          </p:cNvPr>
          <p:cNvSpPr>
            <a:spLocks noChangeArrowheads="1"/>
          </p:cNvSpPr>
          <p:nvPr/>
        </p:nvSpPr>
        <p:spPr bwMode="auto">
          <a:xfrm>
            <a:off x="4945063" y="2357438"/>
            <a:ext cx="25400" cy="19383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23" name="Rectangle 180">
            <a:extLst>
              <a:ext uri="{FF2B5EF4-FFF2-40B4-BE49-F238E27FC236}">
                <a16:creationId xmlns:a16="http://schemas.microsoft.com/office/drawing/2014/main" id="{FF77AC96-C70D-4EB4-B7F2-758B6460251C}"/>
              </a:ext>
            </a:extLst>
          </p:cNvPr>
          <p:cNvSpPr>
            <a:spLocks noChangeArrowheads="1"/>
          </p:cNvSpPr>
          <p:nvPr/>
        </p:nvSpPr>
        <p:spPr bwMode="auto">
          <a:xfrm>
            <a:off x="4572000" y="4283075"/>
            <a:ext cx="385763"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24" name="Rectangle 181">
            <a:extLst>
              <a:ext uri="{FF2B5EF4-FFF2-40B4-BE49-F238E27FC236}">
                <a16:creationId xmlns:a16="http://schemas.microsoft.com/office/drawing/2014/main" id="{0B4333CF-DA30-4CDB-80BA-C3850AE13FD8}"/>
              </a:ext>
            </a:extLst>
          </p:cNvPr>
          <p:cNvSpPr>
            <a:spLocks noChangeArrowheads="1"/>
          </p:cNvSpPr>
          <p:nvPr/>
        </p:nvSpPr>
        <p:spPr bwMode="auto">
          <a:xfrm>
            <a:off x="2900363" y="5173663"/>
            <a:ext cx="257175"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25" name="Rectangle 182">
            <a:extLst>
              <a:ext uri="{FF2B5EF4-FFF2-40B4-BE49-F238E27FC236}">
                <a16:creationId xmlns:a16="http://schemas.microsoft.com/office/drawing/2014/main" id="{FB1A2CDF-AE26-4768-B1D9-D61061EA318B}"/>
              </a:ext>
            </a:extLst>
          </p:cNvPr>
          <p:cNvSpPr>
            <a:spLocks noChangeArrowheads="1"/>
          </p:cNvSpPr>
          <p:nvPr/>
        </p:nvSpPr>
        <p:spPr bwMode="auto">
          <a:xfrm>
            <a:off x="3144838" y="5057775"/>
            <a:ext cx="25400" cy="128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84126" name="Group 185">
            <a:extLst>
              <a:ext uri="{FF2B5EF4-FFF2-40B4-BE49-F238E27FC236}">
                <a16:creationId xmlns:a16="http://schemas.microsoft.com/office/drawing/2014/main" id="{41FD66BF-2C98-4995-8871-22BDB8E886CF}"/>
              </a:ext>
            </a:extLst>
          </p:cNvPr>
          <p:cNvGrpSpPr>
            <a:grpSpLocks/>
          </p:cNvGrpSpPr>
          <p:nvPr/>
        </p:nvGrpSpPr>
        <p:grpSpPr bwMode="auto">
          <a:xfrm>
            <a:off x="3071813" y="4414838"/>
            <a:ext cx="173037" cy="257175"/>
            <a:chOff x="1935" y="2781"/>
            <a:chExt cx="109" cy="162"/>
          </a:xfrm>
        </p:grpSpPr>
        <p:sp>
          <p:nvSpPr>
            <p:cNvPr id="84188" name="Rectangle 183">
              <a:extLst>
                <a:ext uri="{FF2B5EF4-FFF2-40B4-BE49-F238E27FC236}">
                  <a16:creationId xmlns:a16="http://schemas.microsoft.com/office/drawing/2014/main" id="{1EF6AA34-FE1C-4205-97B1-885CEF2B7671}"/>
                </a:ext>
              </a:extLst>
            </p:cNvPr>
            <p:cNvSpPr>
              <a:spLocks noChangeArrowheads="1"/>
            </p:cNvSpPr>
            <p:nvPr/>
          </p:nvSpPr>
          <p:spPr bwMode="auto">
            <a:xfrm>
              <a:off x="1981" y="2887"/>
              <a:ext cx="16" cy="5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89" name="Freeform 184">
              <a:extLst>
                <a:ext uri="{FF2B5EF4-FFF2-40B4-BE49-F238E27FC236}">
                  <a16:creationId xmlns:a16="http://schemas.microsoft.com/office/drawing/2014/main" id="{0A953F4E-F456-4FDE-A649-3ED4E0539A34}"/>
                </a:ext>
              </a:extLst>
            </p:cNvPr>
            <p:cNvSpPr>
              <a:spLocks/>
            </p:cNvSpPr>
            <p:nvPr/>
          </p:nvSpPr>
          <p:spPr bwMode="auto">
            <a:xfrm>
              <a:off x="1935" y="2781"/>
              <a:ext cx="109" cy="110"/>
            </a:xfrm>
            <a:custGeom>
              <a:avLst/>
              <a:gdLst>
                <a:gd name="T0" fmla="*/ 109 w 109"/>
                <a:gd name="T1" fmla="*/ 110 h 110"/>
                <a:gd name="T2" fmla="*/ 54 w 109"/>
                <a:gd name="T3" fmla="*/ 0 h 110"/>
                <a:gd name="T4" fmla="*/ 0 w 109"/>
                <a:gd name="T5" fmla="*/ 110 h 110"/>
                <a:gd name="T6" fmla="*/ 109 w 109"/>
                <a:gd name="T7" fmla="*/ 11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10">
                  <a:moveTo>
                    <a:pt x="109" y="110"/>
                  </a:moveTo>
                  <a:lnTo>
                    <a:pt x="54" y="0"/>
                  </a:lnTo>
                  <a:lnTo>
                    <a:pt x="0" y="110"/>
                  </a:lnTo>
                  <a:lnTo>
                    <a:pt x="109"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84127" name="Rectangle 186">
            <a:extLst>
              <a:ext uri="{FF2B5EF4-FFF2-40B4-BE49-F238E27FC236}">
                <a16:creationId xmlns:a16="http://schemas.microsoft.com/office/drawing/2014/main" id="{0AE4C153-E1C8-4309-BFD4-9E1FA7E8C0E4}"/>
              </a:ext>
            </a:extLst>
          </p:cNvPr>
          <p:cNvSpPr>
            <a:spLocks noChangeArrowheads="1"/>
          </p:cNvSpPr>
          <p:nvPr/>
        </p:nvSpPr>
        <p:spPr bwMode="auto">
          <a:xfrm>
            <a:off x="2643188" y="5430838"/>
            <a:ext cx="128587" cy="25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28" name="Rectangle 187">
            <a:extLst>
              <a:ext uri="{FF2B5EF4-FFF2-40B4-BE49-F238E27FC236}">
                <a16:creationId xmlns:a16="http://schemas.microsoft.com/office/drawing/2014/main" id="{80753B80-9F87-42E7-A3F6-1B27AECBAF27}"/>
              </a:ext>
            </a:extLst>
          </p:cNvPr>
          <p:cNvSpPr>
            <a:spLocks noChangeArrowheads="1"/>
          </p:cNvSpPr>
          <p:nvPr/>
        </p:nvSpPr>
        <p:spPr bwMode="auto">
          <a:xfrm>
            <a:off x="2759075" y="3386138"/>
            <a:ext cx="25400" cy="2057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84129" name="Group 190">
            <a:extLst>
              <a:ext uri="{FF2B5EF4-FFF2-40B4-BE49-F238E27FC236}">
                <a16:creationId xmlns:a16="http://schemas.microsoft.com/office/drawing/2014/main" id="{2D2E6741-D8A6-42EF-91CC-9ECEC95A9AB4}"/>
              </a:ext>
            </a:extLst>
          </p:cNvPr>
          <p:cNvGrpSpPr>
            <a:grpSpLocks/>
          </p:cNvGrpSpPr>
          <p:nvPr/>
        </p:nvGrpSpPr>
        <p:grpSpPr bwMode="auto">
          <a:xfrm>
            <a:off x="2771775" y="3300413"/>
            <a:ext cx="257175" cy="173037"/>
            <a:chOff x="1746" y="2079"/>
            <a:chExt cx="162" cy="109"/>
          </a:xfrm>
        </p:grpSpPr>
        <p:sp>
          <p:nvSpPr>
            <p:cNvPr id="84186" name="Rectangle 188">
              <a:extLst>
                <a:ext uri="{FF2B5EF4-FFF2-40B4-BE49-F238E27FC236}">
                  <a16:creationId xmlns:a16="http://schemas.microsoft.com/office/drawing/2014/main" id="{5C0A158D-8E29-4B20-B771-3F7B51731FAE}"/>
                </a:ext>
              </a:extLst>
            </p:cNvPr>
            <p:cNvSpPr>
              <a:spLocks noChangeArrowheads="1"/>
            </p:cNvSpPr>
            <p:nvPr/>
          </p:nvSpPr>
          <p:spPr bwMode="auto">
            <a:xfrm>
              <a:off x="1746" y="2125"/>
              <a:ext cx="55"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87" name="Freeform 189">
              <a:extLst>
                <a:ext uri="{FF2B5EF4-FFF2-40B4-BE49-F238E27FC236}">
                  <a16:creationId xmlns:a16="http://schemas.microsoft.com/office/drawing/2014/main" id="{C98A78AD-6323-4034-B605-DEE3CCE68DC6}"/>
                </a:ext>
              </a:extLst>
            </p:cNvPr>
            <p:cNvSpPr>
              <a:spLocks/>
            </p:cNvSpPr>
            <p:nvPr/>
          </p:nvSpPr>
          <p:spPr bwMode="auto">
            <a:xfrm>
              <a:off x="1799" y="2079"/>
              <a:ext cx="109" cy="109"/>
            </a:xfrm>
            <a:custGeom>
              <a:avLst/>
              <a:gdLst>
                <a:gd name="T0" fmla="*/ 0 w 109"/>
                <a:gd name="T1" fmla="*/ 109 h 109"/>
                <a:gd name="T2" fmla="*/ 109 w 109"/>
                <a:gd name="T3" fmla="*/ 54 h 109"/>
                <a:gd name="T4" fmla="*/ 0 w 109"/>
                <a:gd name="T5" fmla="*/ 0 h 109"/>
                <a:gd name="T6" fmla="*/ 0 w 109"/>
                <a:gd name="T7" fmla="*/ 109 h 1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09">
                  <a:moveTo>
                    <a:pt x="0" y="109"/>
                  </a:moveTo>
                  <a:lnTo>
                    <a:pt x="109" y="54"/>
                  </a:lnTo>
                  <a:lnTo>
                    <a:pt x="0" y="0"/>
                  </a:lnTo>
                  <a:lnTo>
                    <a:pt x="0"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84130" name="Rectangle 191">
            <a:extLst>
              <a:ext uri="{FF2B5EF4-FFF2-40B4-BE49-F238E27FC236}">
                <a16:creationId xmlns:a16="http://schemas.microsoft.com/office/drawing/2014/main" id="{04F95938-A0DC-4C47-BE63-A28BEFCD216A}"/>
              </a:ext>
            </a:extLst>
          </p:cNvPr>
          <p:cNvSpPr>
            <a:spLocks noChangeArrowheads="1"/>
          </p:cNvSpPr>
          <p:nvPr/>
        </p:nvSpPr>
        <p:spPr bwMode="auto">
          <a:xfrm>
            <a:off x="7658100" y="5421313"/>
            <a:ext cx="64452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31" name="Rectangle 193">
            <a:extLst>
              <a:ext uri="{FF2B5EF4-FFF2-40B4-BE49-F238E27FC236}">
                <a16:creationId xmlns:a16="http://schemas.microsoft.com/office/drawing/2014/main" id="{5084CC0A-8117-4EBD-90D5-1064A6773FC7}"/>
              </a:ext>
            </a:extLst>
          </p:cNvPr>
          <p:cNvSpPr>
            <a:spLocks noChangeArrowheads="1"/>
          </p:cNvSpPr>
          <p:nvPr/>
        </p:nvSpPr>
        <p:spPr bwMode="auto">
          <a:xfrm>
            <a:off x="7929563" y="5483225"/>
            <a:ext cx="100012"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r>
              <a:rPr lang="sk-SK" altLang="en-US" sz="900">
                <a:solidFill>
                  <a:srgbClr val="000000"/>
                </a:solidFill>
              </a:rPr>
              <a:t>4</a:t>
            </a:r>
            <a:endParaRPr lang="sk-SK" altLang="en-US" sz="900">
              <a:latin typeface="Arial" panose="020B0604020202020204" pitchFamily="34" charset="0"/>
            </a:endParaRPr>
          </a:p>
        </p:txBody>
      </p:sp>
      <p:sp>
        <p:nvSpPr>
          <p:cNvPr id="84132" name="Rectangle 194">
            <a:extLst>
              <a:ext uri="{FF2B5EF4-FFF2-40B4-BE49-F238E27FC236}">
                <a16:creationId xmlns:a16="http://schemas.microsoft.com/office/drawing/2014/main" id="{2A62B6CE-C786-4020-8763-1AED42CE337B}"/>
              </a:ext>
            </a:extLst>
          </p:cNvPr>
          <p:cNvSpPr>
            <a:spLocks noChangeArrowheads="1"/>
          </p:cNvSpPr>
          <p:nvPr/>
        </p:nvSpPr>
        <p:spPr bwMode="auto">
          <a:xfrm>
            <a:off x="4057650" y="2486025"/>
            <a:ext cx="6445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33" name="Rectangle 195">
            <a:extLst>
              <a:ext uri="{FF2B5EF4-FFF2-40B4-BE49-F238E27FC236}">
                <a16:creationId xmlns:a16="http://schemas.microsoft.com/office/drawing/2014/main" id="{BF4C53B0-3524-491E-8CC5-D18B2618AF82}"/>
              </a:ext>
            </a:extLst>
          </p:cNvPr>
          <p:cNvSpPr>
            <a:spLocks noChangeArrowheads="1"/>
          </p:cNvSpPr>
          <p:nvPr/>
        </p:nvSpPr>
        <p:spPr bwMode="auto">
          <a:xfrm>
            <a:off x="4186238" y="2547938"/>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latin typeface="Arial" panose="020B0604020202020204" pitchFamily="34" charset="0"/>
              </a:rPr>
              <a:t>1</a:t>
            </a:r>
          </a:p>
        </p:txBody>
      </p:sp>
      <p:sp>
        <p:nvSpPr>
          <p:cNvPr id="84134" name="Rectangle 196">
            <a:extLst>
              <a:ext uri="{FF2B5EF4-FFF2-40B4-BE49-F238E27FC236}">
                <a16:creationId xmlns:a16="http://schemas.microsoft.com/office/drawing/2014/main" id="{09E06037-ECC4-4497-8560-554416FB7A5E}"/>
              </a:ext>
            </a:extLst>
          </p:cNvPr>
          <p:cNvSpPr>
            <a:spLocks noChangeArrowheads="1"/>
          </p:cNvSpPr>
          <p:nvPr/>
        </p:nvSpPr>
        <p:spPr bwMode="auto">
          <a:xfrm>
            <a:off x="4329113" y="254793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135" name="Rectangle 197">
            <a:extLst>
              <a:ext uri="{FF2B5EF4-FFF2-40B4-BE49-F238E27FC236}">
                <a16:creationId xmlns:a16="http://schemas.microsoft.com/office/drawing/2014/main" id="{07F54373-DB78-4133-8F0B-291C94FD2495}"/>
              </a:ext>
            </a:extLst>
          </p:cNvPr>
          <p:cNvSpPr>
            <a:spLocks noChangeArrowheads="1"/>
          </p:cNvSpPr>
          <p:nvPr/>
        </p:nvSpPr>
        <p:spPr bwMode="auto">
          <a:xfrm>
            <a:off x="3929063" y="3386138"/>
            <a:ext cx="64452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36" name="Rectangle 199">
            <a:extLst>
              <a:ext uri="{FF2B5EF4-FFF2-40B4-BE49-F238E27FC236}">
                <a16:creationId xmlns:a16="http://schemas.microsoft.com/office/drawing/2014/main" id="{AC4436F8-4461-40CE-A833-FEEB9C9E9D15}"/>
              </a:ext>
            </a:extLst>
          </p:cNvPr>
          <p:cNvSpPr>
            <a:spLocks noChangeArrowheads="1"/>
          </p:cNvSpPr>
          <p:nvPr/>
        </p:nvSpPr>
        <p:spPr bwMode="auto">
          <a:xfrm>
            <a:off x="4159250" y="3429000"/>
            <a:ext cx="1000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r>
              <a:rPr lang="sk-SK" altLang="en-US" sz="900">
                <a:solidFill>
                  <a:srgbClr val="000000"/>
                </a:solidFill>
              </a:rPr>
              <a:t>2</a:t>
            </a:r>
            <a:endParaRPr lang="sk-SK" altLang="en-US" sz="900">
              <a:latin typeface="Arial" panose="020B0604020202020204" pitchFamily="34" charset="0"/>
            </a:endParaRPr>
          </a:p>
        </p:txBody>
      </p:sp>
      <p:sp>
        <p:nvSpPr>
          <p:cNvPr id="84137" name="Rectangle 200">
            <a:extLst>
              <a:ext uri="{FF2B5EF4-FFF2-40B4-BE49-F238E27FC236}">
                <a16:creationId xmlns:a16="http://schemas.microsoft.com/office/drawing/2014/main" id="{022A06FF-DF29-4F16-A801-961496C91190}"/>
              </a:ext>
            </a:extLst>
          </p:cNvPr>
          <p:cNvSpPr>
            <a:spLocks noChangeArrowheads="1"/>
          </p:cNvSpPr>
          <p:nvPr/>
        </p:nvSpPr>
        <p:spPr bwMode="auto">
          <a:xfrm>
            <a:off x="457200" y="2357438"/>
            <a:ext cx="64452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38" name="Rectangle 202">
            <a:extLst>
              <a:ext uri="{FF2B5EF4-FFF2-40B4-BE49-F238E27FC236}">
                <a16:creationId xmlns:a16="http://schemas.microsoft.com/office/drawing/2014/main" id="{CF8CB689-5C04-44B7-8ACA-687ACDF08137}"/>
              </a:ext>
            </a:extLst>
          </p:cNvPr>
          <p:cNvSpPr>
            <a:spLocks noChangeArrowheads="1"/>
          </p:cNvSpPr>
          <p:nvPr/>
        </p:nvSpPr>
        <p:spPr bwMode="auto">
          <a:xfrm>
            <a:off x="685800" y="2427288"/>
            <a:ext cx="1000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r>
              <a:rPr lang="sk-SK" altLang="en-US" sz="900">
                <a:solidFill>
                  <a:srgbClr val="000000"/>
                </a:solidFill>
              </a:rPr>
              <a:t>3</a:t>
            </a:r>
            <a:endParaRPr lang="sk-SK" altLang="en-US" sz="900">
              <a:latin typeface="Arial" panose="020B0604020202020204" pitchFamily="34" charset="0"/>
            </a:endParaRPr>
          </a:p>
        </p:txBody>
      </p:sp>
      <p:sp>
        <p:nvSpPr>
          <p:cNvPr id="84139" name="Rectangle 203">
            <a:extLst>
              <a:ext uri="{FF2B5EF4-FFF2-40B4-BE49-F238E27FC236}">
                <a16:creationId xmlns:a16="http://schemas.microsoft.com/office/drawing/2014/main" id="{FD256CCC-B1A9-4301-8626-FD110DC77051}"/>
              </a:ext>
            </a:extLst>
          </p:cNvPr>
          <p:cNvSpPr>
            <a:spLocks noChangeArrowheads="1"/>
          </p:cNvSpPr>
          <p:nvPr/>
        </p:nvSpPr>
        <p:spPr bwMode="auto">
          <a:xfrm>
            <a:off x="2128838" y="3000375"/>
            <a:ext cx="6445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40" name="Rectangle 205">
            <a:extLst>
              <a:ext uri="{FF2B5EF4-FFF2-40B4-BE49-F238E27FC236}">
                <a16:creationId xmlns:a16="http://schemas.microsoft.com/office/drawing/2014/main" id="{FF4950A2-062A-451D-AA12-9CC35643014A}"/>
              </a:ext>
            </a:extLst>
          </p:cNvPr>
          <p:cNvSpPr>
            <a:spLocks noChangeArrowheads="1"/>
          </p:cNvSpPr>
          <p:nvPr/>
        </p:nvSpPr>
        <p:spPr bwMode="auto">
          <a:xfrm>
            <a:off x="2330450" y="3078163"/>
            <a:ext cx="1000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r>
              <a:rPr lang="sk-SK" altLang="en-US" sz="900">
                <a:solidFill>
                  <a:srgbClr val="000000"/>
                </a:solidFill>
              </a:rPr>
              <a:t>5</a:t>
            </a:r>
            <a:endParaRPr lang="sk-SK" altLang="en-US" sz="900">
              <a:latin typeface="Arial" panose="020B0604020202020204" pitchFamily="34" charset="0"/>
            </a:endParaRPr>
          </a:p>
        </p:txBody>
      </p:sp>
      <p:sp>
        <p:nvSpPr>
          <p:cNvPr id="84141" name="Rectangle 206">
            <a:extLst>
              <a:ext uri="{FF2B5EF4-FFF2-40B4-BE49-F238E27FC236}">
                <a16:creationId xmlns:a16="http://schemas.microsoft.com/office/drawing/2014/main" id="{C24EC03D-9614-41E9-8D90-3F392E86C367}"/>
              </a:ext>
            </a:extLst>
          </p:cNvPr>
          <p:cNvSpPr>
            <a:spLocks noChangeArrowheads="1"/>
          </p:cNvSpPr>
          <p:nvPr/>
        </p:nvSpPr>
        <p:spPr bwMode="auto">
          <a:xfrm>
            <a:off x="5086350" y="3257550"/>
            <a:ext cx="6445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42" name="Rectangle 207">
            <a:extLst>
              <a:ext uri="{FF2B5EF4-FFF2-40B4-BE49-F238E27FC236}">
                <a16:creationId xmlns:a16="http://schemas.microsoft.com/office/drawing/2014/main" id="{8F481A99-BBA0-4317-915D-0CFA6CDA8E72}"/>
              </a:ext>
            </a:extLst>
          </p:cNvPr>
          <p:cNvSpPr>
            <a:spLocks noChangeArrowheads="1"/>
          </p:cNvSpPr>
          <p:nvPr/>
        </p:nvSpPr>
        <p:spPr bwMode="auto">
          <a:xfrm>
            <a:off x="5214938" y="3319463"/>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latin typeface="Arial" panose="020B0604020202020204" pitchFamily="34" charset="0"/>
              </a:rPr>
              <a:t>6</a:t>
            </a:r>
          </a:p>
        </p:txBody>
      </p:sp>
      <p:sp>
        <p:nvSpPr>
          <p:cNvPr id="84143" name="Rectangle 208">
            <a:extLst>
              <a:ext uri="{FF2B5EF4-FFF2-40B4-BE49-F238E27FC236}">
                <a16:creationId xmlns:a16="http://schemas.microsoft.com/office/drawing/2014/main" id="{ABC1D428-12FC-465F-A093-419E6E05B691}"/>
              </a:ext>
            </a:extLst>
          </p:cNvPr>
          <p:cNvSpPr>
            <a:spLocks noChangeArrowheads="1"/>
          </p:cNvSpPr>
          <p:nvPr/>
        </p:nvSpPr>
        <p:spPr bwMode="auto">
          <a:xfrm>
            <a:off x="5357813" y="331946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144" name="Rectangle 209">
            <a:extLst>
              <a:ext uri="{FF2B5EF4-FFF2-40B4-BE49-F238E27FC236}">
                <a16:creationId xmlns:a16="http://schemas.microsoft.com/office/drawing/2014/main" id="{CB12E4F1-8DF0-42A2-9583-9E496DA36497}"/>
              </a:ext>
            </a:extLst>
          </p:cNvPr>
          <p:cNvSpPr>
            <a:spLocks noChangeArrowheads="1"/>
          </p:cNvSpPr>
          <p:nvPr/>
        </p:nvSpPr>
        <p:spPr bwMode="auto">
          <a:xfrm>
            <a:off x="5467350" y="4605338"/>
            <a:ext cx="64452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45" name="Rectangle 210">
            <a:extLst>
              <a:ext uri="{FF2B5EF4-FFF2-40B4-BE49-F238E27FC236}">
                <a16:creationId xmlns:a16="http://schemas.microsoft.com/office/drawing/2014/main" id="{E86A25F0-7D53-4F7F-986D-D14BFBF412B0}"/>
              </a:ext>
            </a:extLst>
          </p:cNvPr>
          <p:cNvSpPr>
            <a:spLocks noChangeArrowheads="1"/>
          </p:cNvSpPr>
          <p:nvPr/>
        </p:nvSpPr>
        <p:spPr bwMode="auto">
          <a:xfrm>
            <a:off x="5600700" y="4733925"/>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latin typeface="Arial" panose="020B0604020202020204" pitchFamily="34" charset="0"/>
              </a:rPr>
              <a:t>6</a:t>
            </a:r>
          </a:p>
        </p:txBody>
      </p:sp>
      <p:sp>
        <p:nvSpPr>
          <p:cNvPr id="84146" name="Rectangle 211">
            <a:extLst>
              <a:ext uri="{FF2B5EF4-FFF2-40B4-BE49-F238E27FC236}">
                <a16:creationId xmlns:a16="http://schemas.microsoft.com/office/drawing/2014/main" id="{C6200D81-71B6-42CA-ABDE-840027E566C9}"/>
              </a:ext>
            </a:extLst>
          </p:cNvPr>
          <p:cNvSpPr>
            <a:spLocks noChangeArrowheads="1"/>
          </p:cNvSpPr>
          <p:nvPr/>
        </p:nvSpPr>
        <p:spPr bwMode="auto">
          <a:xfrm>
            <a:off x="5743575" y="47339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147" name="Rectangle 212">
            <a:extLst>
              <a:ext uri="{FF2B5EF4-FFF2-40B4-BE49-F238E27FC236}">
                <a16:creationId xmlns:a16="http://schemas.microsoft.com/office/drawing/2014/main" id="{89E1530F-73DE-45D0-A137-BC689369B008}"/>
              </a:ext>
            </a:extLst>
          </p:cNvPr>
          <p:cNvSpPr>
            <a:spLocks noChangeArrowheads="1"/>
          </p:cNvSpPr>
          <p:nvPr/>
        </p:nvSpPr>
        <p:spPr bwMode="auto">
          <a:xfrm>
            <a:off x="4957763" y="2357438"/>
            <a:ext cx="64452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48" name="Rectangle 213">
            <a:extLst>
              <a:ext uri="{FF2B5EF4-FFF2-40B4-BE49-F238E27FC236}">
                <a16:creationId xmlns:a16="http://schemas.microsoft.com/office/drawing/2014/main" id="{178D9DCE-3275-459B-87EE-FE900D0C3604}"/>
              </a:ext>
            </a:extLst>
          </p:cNvPr>
          <p:cNvSpPr>
            <a:spLocks noChangeArrowheads="1"/>
          </p:cNvSpPr>
          <p:nvPr/>
        </p:nvSpPr>
        <p:spPr bwMode="auto">
          <a:xfrm>
            <a:off x="5086350" y="2419350"/>
            <a:ext cx="635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latin typeface="Arial" panose="020B0604020202020204" pitchFamily="34" charset="0"/>
              </a:rPr>
              <a:t>6</a:t>
            </a:r>
          </a:p>
        </p:txBody>
      </p:sp>
      <p:sp>
        <p:nvSpPr>
          <p:cNvPr id="84149" name="Rectangle 214">
            <a:extLst>
              <a:ext uri="{FF2B5EF4-FFF2-40B4-BE49-F238E27FC236}">
                <a16:creationId xmlns:a16="http://schemas.microsoft.com/office/drawing/2014/main" id="{F96391E2-D01C-46F3-BF7B-077265834DF4}"/>
              </a:ext>
            </a:extLst>
          </p:cNvPr>
          <p:cNvSpPr>
            <a:spLocks noChangeArrowheads="1"/>
          </p:cNvSpPr>
          <p:nvPr/>
        </p:nvSpPr>
        <p:spPr bwMode="auto">
          <a:xfrm>
            <a:off x="5229225" y="24193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150" name="Rectangle 215">
            <a:extLst>
              <a:ext uri="{FF2B5EF4-FFF2-40B4-BE49-F238E27FC236}">
                <a16:creationId xmlns:a16="http://schemas.microsoft.com/office/drawing/2014/main" id="{10FBCD3D-19E9-4567-829C-F537007615D3}"/>
              </a:ext>
            </a:extLst>
          </p:cNvPr>
          <p:cNvSpPr>
            <a:spLocks noChangeArrowheads="1"/>
          </p:cNvSpPr>
          <p:nvPr/>
        </p:nvSpPr>
        <p:spPr bwMode="auto">
          <a:xfrm>
            <a:off x="2794000" y="4500563"/>
            <a:ext cx="64452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51" name="Rectangle 216">
            <a:extLst>
              <a:ext uri="{FF2B5EF4-FFF2-40B4-BE49-F238E27FC236}">
                <a16:creationId xmlns:a16="http://schemas.microsoft.com/office/drawing/2014/main" id="{0143AED3-22B7-46F3-A436-E577933B9FB0}"/>
              </a:ext>
            </a:extLst>
          </p:cNvPr>
          <p:cNvSpPr>
            <a:spLocks noChangeArrowheads="1"/>
          </p:cNvSpPr>
          <p:nvPr/>
        </p:nvSpPr>
        <p:spPr bwMode="auto">
          <a:xfrm>
            <a:off x="3006725" y="4583113"/>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latin typeface="Arial" panose="020B0604020202020204" pitchFamily="34" charset="0"/>
              </a:rPr>
              <a:t>7</a:t>
            </a:r>
          </a:p>
        </p:txBody>
      </p:sp>
      <p:sp>
        <p:nvSpPr>
          <p:cNvPr id="84152" name="Rectangle 217">
            <a:extLst>
              <a:ext uri="{FF2B5EF4-FFF2-40B4-BE49-F238E27FC236}">
                <a16:creationId xmlns:a16="http://schemas.microsoft.com/office/drawing/2014/main" id="{496D28D2-CB95-4A52-A725-85EDDF525665}"/>
              </a:ext>
            </a:extLst>
          </p:cNvPr>
          <p:cNvSpPr>
            <a:spLocks noChangeArrowheads="1"/>
          </p:cNvSpPr>
          <p:nvPr/>
        </p:nvSpPr>
        <p:spPr bwMode="auto">
          <a:xfrm>
            <a:off x="3043238" y="44767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84153" name="Rectangle 218">
            <a:extLst>
              <a:ext uri="{FF2B5EF4-FFF2-40B4-BE49-F238E27FC236}">
                <a16:creationId xmlns:a16="http://schemas.microsoft.com/office/drawing/2014/main" id="{6B54D25F-AAF4-4EB7-A673-4C328AA76D17}"/>
              </a:ext>
            </a:extLst>
          </p:cNvPr>
          <p:cNvSpPr>
            <a:spLocks noChangeArrowheads="1"/>
          </p:cNvSpPr>
          <p:nvPr/>
        </p:nvSpPr>
        <p:spPr bwMode="auto">
          <a:xfrm>
            <a:off x="2640013" y="3316288"/>
            <a:ext cx="64452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54" name="Rectangle 219">
            <a:extLst>
              <a:ext uri="{FF2B5EF4-FFF2-40B4-BE49-F238E27FC236}">
                <a16:creationId xmlns:a16="http://schemas.microsoft.com/office/drawing/2014/main" id="{40614812-AFBC-4138-B6DD-0877FAFF90A1}"/>
              </a:ext>
            </a:extLst>
          </p:cNvPr>
          <p:cNvSpPr>
            <a:spLocks noChangeArrowheads="1"/>
          </p:cNvSpPr>
          <p:nvPr/>
        </p:nvSpPr>
        <p:spPr bwMode="auto">
          <a:xfrm>
            <a:off x="2816225" y="3497263"/>
            <a:ext cx="635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latin typeface="Arial" panose="020B0604020202020204" pitchFamily="34" charset="0"/>
              </a:rPr>
              <a:t>8</a:t>
            </a:r>
          </a:p>
        </p:txBody>
      </p:sp>
      <p:sp>
        <p:nvSpPr>
          <p:cNvPr id="84155" name="Rectangle 220">
            <a:extLst>
              <a:ext uri="{FF2B5EF4-FFF2-40B4-BE49-F238E27FC236}">
                <a16:creationId xmlns:a16="http://schemas.microsoft.com/office/drawing/2014/main" id="{92C26EEF-D8F3-4705-B8A5-245FE31887C5}"/>
              </a:ext>
            </a:extLst>
          </p:cNvPr>
          <p:cNvSpPr>
            <a:spLocks noChangeArrowheads="1"/>
          </p:cNvSpPr>
          <p:nvPr/>
        </p:nvSpPr>
        <p:spPr bwMode="auto">
          <a:xfrm>
            <a:off x="2914650" y="34480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grpSp>
        <p:nvGrpSpPr>
          <p:cNvPr id="84156" name="Group 223">
            <a:extLst>
              <a:ext uri="{FF2B5EF4-FFF2-40B4-BE49-F238E27FC236}">
                <a16:creationId xmlns:a16="http://schemas.microsoft.com/office/drawing/2014/main" id="{CD1EB1D3-0198-4D34-BBD9-FB413DA15978}"/>
              </a:ext>
            </a:extLst>
          </p:cNvPr>
          <p:cNvGrpSpPr>
            <a:grpSpLocks/>
          </p:cNvGrpSpPr>
          <p:nvPr/>
        </p:nvGrpSpPr>
        <p:grpSpPr bwMode="auto">
          <a:xfrm>
            <a:off x="2257425" y="2924175"/>
            <a:ext cx="257175" cy="174625"/>
            <a:chOff x="1422" y="1842"/>
            <a:chExt cx="162" cy="110"/>
          </a:xfrm>
        </p:grpSpPr>
        <p:sp>
          <p:nvSpPr>
            <p:cNvPr id="84184" name="Rectangle 221">
              <a:extLst>
                <a:ext uri="{FF2B5EF4-FFF2-40B4-BE49-F238E27FC236}">
                  <a16:creationId xmlns:a16="http://schemas.microsoft.com/office/drawing/2014/main" id="{7FFFA05C-F78B-49A0-B272-5B750141FD85}"/>
                </a:ext>
              </a:extLst>
            </p:cNvPr>
            <p:cNvSpPr>
              <a:spLocks noChangeArrowheads="1"/>
            </p:cNvSpPr>
            <p:nvPr/>
          </p:nvSpPr>
          <p:spPr bwMode="auto">
            <a:xfrm>
              <a:off x="1529" y="1888"/>
              <a:ext cx="55"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85" name="Freeform 222">
              <a:extLst>
                <a:ext uri="{FF2B5EF4-FFF2-40B4-BE49-F238E27FC236}">
                  <a16:creationId xmlns:a16="http://schemas.microsoft.com/office/drawing/2014/main" id="{C59D7EBD-AE29-475A-8275-A0FEA3499717}"/>
                </a:ext>
              </a:extLst>
            </p:cNvPr>
            <p:cNvSpPr>
              <a:spLocks/>
            </p:cNvSpPr>
            <p:nvPr/>
          </p:nvSpPr>
          <p:spPr bwMode="auto">
            <a:xfrm>
              <a:off x="1422" y="1842"/>
              <a:ext cx="111" cy="110"/>
            </a:xfrm>
            <a:custGeom>
              <a:avLst/>
              <a:gdLst>
                <a:gd name="T0" fmla="*/ 111 w 111"/>
                <a:gd name="T1" fmla="*/ 0 h 110"/>
                <a:gd name="T2" fmla="*/ 0 w 111"/>
                <a:gd name="T3" fmla="*/ 56 h 110"/>
                <a:gd name="T4" fmla="*/ 111 w 111"/>
                <a:gd name="T5" fmla="*/ 110 h 110"/>
                <a:gd name="T6" fmla="*/ 111 w 111"/>
                <a:gd name="T7" fmla="*/ 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10">
                  <a:moveTo>
                    <a:pt x="111" y="0"/>
                  </a:moveTo>
                  <a:lnTo>
                    <a:pt x="0" y="56"/>
                  </a:lnTo>
                  <a:lnTo>
                    <a:pt x="111" y="110"/>
                  </a:lnTo>
                  <a:lnTo>
                    <a:pt x="1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84157" name="Group 226">
            <a:extLst>
              <a:ext uri="{FF2B5EF4-FFF2-40B4-BE49-F238E27FC236}">
                <a16:creationId xmlns:a16="http://schemas.microsoft.com/office/drawing/2014/main" id="{CD4D58E5-AE39-4147-AB48-0284CCE51AAA}"/>
              </a:ext>
            </a:extLst>
          </p:cNvPr>
          <p:cNvGrpSpPr>
            <a:grpSpLocks/>
          </p:cNvGrpSpPr>
          <p:nvPr/>
        </p:nvGrpSpPr>
        <p:grpSpPr bwMode="auto">
          <a:xfrm>
            <a:off x="2128838" y="4467225"/>
            <a:ext cx="257175" cy="174625"/>
            <a:chOff x="1341" y="2814"/>
            <a:chExt cx="162" cy="110"/>
          </a:xfrm>
        </p:grpSpPr>
        <p:sp>
          <p:nvSpPr>
            <p:cNvPr id="84182" name="Rectangle 224">
              <a:extLst>
                <a:ext uri="{FF2B5EF4-FFF2-40B4-BE49-F238E27FC236}">
                  <a16:creationId xmlns:a16="http://schemas.microsoft.com/office/drawing/2014/main" id="{FFD9AB7E-68BD-497D-A4F3-C6EE9AC7642E}"/>
                </a:ext>
              </a:extLst>
            </p:cNvPr>
            <p:cNvSpPr>
              <a:spLocks noChangeArrowheads="1"/>
            </p:cNvSpPr>
            <p:nvPr/>
          </p:nvSpPr>
          <p:spPr bwMode="auto">
            <a:xfrm>
              <a:off x="1448" y="2860"/>
              <a:ext cx="5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83" name="Freeform 225">
              <a:extLst>
                <a:ext uri="{FF2B5EF4-FFF2-40B4-BE49-F238E27FC236}">
                  <a16:creationId xmlns:a16="http://schemas.microsoft.com/office/drawing/2014/main" id="{E1BBB755-3EA5-4DFB-B0A7-D34B5EB93B82}"/>
                </a:ext>
              </a:extLst>
            </p:cNvPr>
            <p:cNvSpPr>
              <a:spLocks/>
            </p:cNvSpPr>
            <p:nvPr/>
          </p:nvSpPr>
          <p:spPr bwMode="auto">
            <a:xfrm>
              <a:off x="1341" y="2814"/>
              <a:ext cx="111" cy="110"/>
            </a:xfrm>
            <a:custGeom>
              <a:avLst/>
              <a:gdLst>
                <a:gd name="T0" fmla="*/ 111 w 111"/>
                <a:gd name="T1" fmla="*/ 0 h 110"/>
                <a:gd name="T2" fmla="*/ 0 w 111"/>
                <a:gd name="T3" fmla="*/ 56 h 110"/>
                <a:gd name="T4" fmla="*/ 111 w 111"/>
                <a:gd name="T5" fmla="*/ 110 h 110"/>
                <a:gd name="T6" fmla="*/ 111 w 111"/>
                <a:gd name="T7" fmla="*/ 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10">
                  <a:moveTo>
                    <a:pt x="111" y="0"/>
                  </a:moveTo>
                  <a:lnTo>
                    <a:pt x="0" y="56"/>
                  </a:lnTo>
                  <a:lnTo>
                    <a:pt x="111" y="110"/>
                  </a:lnTo>
                  <a:lnTo>
                    <a:pt x="1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84158" name="Group 229">
            <a:extLst>
              <a:ext uri="{FF2B5EF4-FFF2-40B4-BE49-F238E27FC236}">
                <a16:creationId xmlns:a16="http://schemas.microsoft.com/office/drawing/2014/main" id="{0E611545-1225-4137-BA3C-B57AD5DD7DA0}"/>
              </a:ext>
            </a:extLst>
          </p:cNvPr>
          <p:cNvGrpSpPr>
            <a:grpSpLocks/>
          </p:cNvGrpSpPr>
          <p:nvPr/>
        </p:nvGrpSpPr>
        <p:grpSpPr bwMode="auto">
          <a:xfrm>
            <a:off x="2128838" y="4724400"/>
            <a:ext cx="257175" cy="174625"/>
            <a:chOff x="1341" y="2976"/>
            <a:chExt cx="162" cy="110"/>
          </a:xfrm>
        </p:grpSpPr>
        <p:sp>
          <p:nvSpPr>
            <p:cNvPr id="84180" name="Rectangle 227">
              <a:extLst>
                <a:ext uri="{FF2B5EF4-FFF2-40B4-BE49-F238E27FC236}">
                  <a16:creationId xmlns:a16="http://schemas.microsoft.com/office/drawing/2014/main" id="{0E5DDD2F-4F8B-47F8-9454-20C562D45A00}"/>
                </a:ext>
              </a:extLst>
            </p:cNvPr>
            <p:cNvSpPr>
              <a:spLocks noChangeArrowheads="1"/>
            </p:cNvSpPr>
            <p:nvPr/>
          </p:nvSpPr>
          <p:spPr bwMode="auto">
            <a:xfrm>
              <a:off x="1448" y="3022"/>
              <a:ext cx="5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81" name="Freeform 228">
              <a:extLst>
                <a:ext uri="{FF2B5EF4-FFF2-40B4-BE49-F238E27FC236}">
                  <a16:creationId xmlns:a16="http://schemas.microsoft.com/office/drawing/2014/main" id="{103F5A2D-41CB-4435-AF62-82AED6976790}"/>
                </a:ext>
              </a:extLst>
            </p:cNvPr>
            <p:cNvSpPr>
              <a:spLocks/>
            </p:cNvSpPr>
            <p:nvPr/>
          </p:nvSpPr>
          <p:spPr bwMode="auto">
            <a:xfrm>
              <a:off x="1341" y="2976"/>
              <a:ext cx="111" cy="110"/>
            </a:xfrm>
            <a:custGeom>
              <a:avLst/>
              <a:gdLst>
                <a:gd name="T0" fmla="*/ 111 w 111"/>
                <a:gd name="T1" fmla="*/ 0 h 110"/>
                <a:gd name="T2" fmla="*/ 0 w 111"/>
                <a:gd name="T3" fmla="*/ 56 h 110"/>
                <a:gd name="T4" fmla="*/ 111 w 111"/>
                <a:gd name="T5" fmla="*/ 110 h 110"/>
                <a:gd name="T6" fmla="*/ 111 w 111"/>
                <a:gd name="T7" fmla="*/ 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10">
                  <a:moveTo>
                    <a:pt x="111" y="0"/>
                  </a:moveTo>
                  <a:lnTo>
                    <a:pt x="0" y="56"/>
                  </a:lnTo>
                  <a:lnTo>
                    <a:pt x="111" y="110"/>
                  </a:lnTo>
                  <a:lnTo>
                    <a:pt x="1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84159" name="Group 232">
            <a:extLst>
              <a:ext uri="{FF2B5EF4-FFF2-40B4-BE49-F238E27FC236}">
                <a16:creationId xmlns:a16="http://schemas.microsoft.com/office/drawing/2014/main" id="{EC078A24-208F-493A-873A-CC457F54E58D}"/>
              </a:ext>
            </a:extLst>
          </p:cNvPr>
          <p:cNvGrpSpPr>
            <a:grpSpLocks/>
          </p:cNvGrpSpPr>
          <p:nvPr/>
        </p:nvGrpSpPr>
        <p:grpSpPr bwMode="auto">
          <a:xfrm>
            <a:off x="2128838" y="5110163"/>
            <a:ext cx="257175" cy="174625"/>
            <a:chOff x="1341" y="3219"/>
            <a:chExt cx="162" cy="110"/>
          </a:xfrm>
        </p:grpSpPr>
        <p:sp>
          <p:nvSpPr>
            <p:cNvPr id="84178" name="Rectangle 230">
              <a:extLst>
                <a:ext uri="{FF2B5EF4-FFF2-40B4-BE49-F238E27FC236}">
                  <a16:creationId xmlns:a16="http://schemas.microsoft.com/office/drawing/2014/main" id="{C2137DA4-1F3E-494D-A8D6-56C93D797B82}"/>
                </a:ext>
              </a:extLst>
            </p:cNvPr>
            <p:cNvSpPr>
              <a:spLocks noChangeArrowheads="1"/>
            </p:cNvSpPr>
            <p:nvPr/>
          </p:nvSpPr>
          <p:spPr bwMode="auto">
            <a:xfrm>
              <a:off x="1448" y="3265"/>
              <a:ext cx="5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79" name="Freeform 231">
              <a:extLst>
                <a:ext uri="{FF2B5EF4-FFF2-40B4-BE49-F238E27FC236}">
                  <a16:creationId xmlns:a16="http://schemas.microsoft.com/office/drawing/2014/main" id="{CD0C2308-C1B9-4183-A0AD-C7B6B50F5DB2}"/>
                </a:ext>
              </a:extLst>
            </p:cNvPr>
            <p:cNvSpPr>
              <a:spLocks/>
            </p:cNvSpPr>
            <p:nvPr/>
          </p:nvSpPr>
          <p:spPr bwMode="auto">
            <a:xfrm>
              <a:off x="1341" y="3219"/>
              <a:ext cx="111" cy="110"/>
            </a:xfrm>
            <a:custGeom>
              <a:avLst/>
              <a:gdLst>
                <a:gd name="T0" fmla="*/ 111 w 111"/>
                <a:gd name="T1" fmla="*/ 0 h 110"/>
                <a:gd name="T2" fmla="*/ 0 w 111"/>
                <a:gd name="T3" fmla="*/ 56 h 110"/>
                <a:gd name="T4" fmla="*/ 111 w 111"/>
                <a:gd name="T5" fmla="*/ 110 h 110"/>
                <a:gd name="T6" fmla="*/ 111 w 111"/>
                <a:gd name="T7" fmla="*/ 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10">
                  <a:moveTo>
                    <a:pt x="111" y="0"/>
                  </a:moveTo>
                  <a:lnTo>
                    <a:pt x="0" y="56"/>
                  </a:lnTo>
                  <a:lnTo>
                    <a:pt x="111" y="110"/>
                  </a:lnTo>
                  <a:lnTo>
                    <a:pt x="1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84160" name="Group 235">
            <a:extLst>
              <a:ext uri="{FF2B5EF4-FFF2-40B4-BE49-F238E27FC236}">
                <a16:creationId xmlns:a16="http://schemas.microsoft.com/office/drawing/2014/main" id="{D55459E9-9C8B-421F-8236-8E280F1805B3}"/>
              </a:ext>
            </a:extLst>
          </p:cNvPr>
          <p:cNvGrpSpPr>
            <a:grpSpLocks/>
          </p:cNvGrpSpPr>
          <p:nvPr/>
        </p:nvGrpSpPr>
        <p:grpSpPr bwMode="auto">
          <a:xfrm>
            <a:off x="2128838" y="5367338"/>
            <a:ext cx="257175" cy="174625"/>
            <a:chOff x="1341" y="3381"/>
            <a:chExt cx="162" cy="110"/>
          </a:xfrm>
        </p:grpSpPr>
        <p:sp>
          <p:nvSpPr>
            <p:cNvPr id="84176" name="Rectangle 233">
              <a:extLst>
                <a:ext uri="{FF2B5EF4-FFF2-40B4-BE49-F238E27FC236}">
                  <a16:creationId xmlns:a16="http://schemas.microsoft.com/office/drawing/2014/main" id="{3EC87F90-D5A6-4640-887D-83095BE3B73F}"/>
                </a:ext>
              </a:extLst>
            </p:cNvPr>
            <p:cNvSpPr>
              <a:spLocks noChangeArrowheads="1"/>
            </p:cNvSpPr>
            <p:nvPr/>
          </p:nvSpPr>
          <p:spPr bwMode="auto">
            <a:xfrm>
              <a:off x="1448" y="3427"/>
              <a:ext cx="5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77" name="Freeform 234">
              <a:extLst>
                <a:ext uri="{FF2B5EF4-FFF2-40B4-BE49-F238E27FC236}">
                  <a16:creationId xmlns:a16="http://schemas.microsoft.com/office/drawing/2014/main" id="{86296E85-5285-476F-A282-D747EF287531}"/>
                </a:ext>
              </a:extLst>
            </p:cNvPr>
            <p:cNvSpPr>
              <a:spLocks/>
            </p:cNvSpPr>
            <p:nvPr/>
          </p:nvSpPr>
          <p:spPr bwMode="auto">
            <a:xfrm>
              <a:off x="1341" y="3381"/>
              <a:ext cx="111" cy="110"/>
            </a:xfrm>
            <a:custGeom>
              <a:avLst/>
              <a:gdLst>
                <a:gd name="T0" fmla="*/ 111 w 111"/>
                <a:gd name="T1" fmla="*/ 0 h 110"/>
                <a:gd name="T2" fmla="*/ 0 w 111"/>
                <a:gd name="T3" fmla="*/ 56 h 110"/>
                <a:gd name="T4" fmla="*/ 111 w 111"/>
                <a:gd name="T5" fmla="*/ 110 h 110"/>
                <a:gd name="T6" fmla="*/ 111 w 111"/>
                <a:gd name="T7" fmla="*/ 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10">
                  <a:moveTo>
                    <a:pt x="111" y="0"/>
                  </a:moveTo>
                  <a:lnTo>
                    <a:pt x="0" y="56"/>
                  </a:lnTo>
                  <a:lnTo>
                    <a:pt x="111" y="110"/>
                  </a:lnTo>
                  <a:lnTo>
                    <a:pt x="1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84161" name="Group 238">
            <a:extLst>
              <a:ext uri="{FF2B5EF4-FFF2-40B4-BE49-F238E27FC236}">
                <a16:creationId xmlns:a16="http://schemas.microsoft.com/office/drawing/2014/main" id="{566E5539-4C63-4BE1-A641-C0210AAFE8C7}"/>
              </a:ext>
            </a:extLst>
          </p:cNvPr>
          <p:cNvGrpSpPr>
            <a:grpSpLocks/>
          </p:cNvGrpSpPr>
          <p:nvPr/>
        </p:nvGrpSpPr>
        <p:grpSpPr bwMode="auto">
          <a:xfrm>
            <a:off x="3800475" y="4210050"/>
            <a:ext cx="385763" cy="174625"/>
            <a:chOff x="2394" y="2652"/>
            <a:chExt cx="243" cy="110"/>
          </a:xfrm>
        </p:grpSpPr>
        <p:sp>
          <p:nvSpPr>
            <p:cNvPr id="84174" name="Rectangle 236">
              <a:extLst>
                <a:ext uri="{FF2B5EF4-FFF2-40B4-BE49-F238E27FC236}">
                  <a16:creationId xmlns:a16="http://schemas.microsoft.com/office/drawing/2014/main" id="{17BF6012-1E9F-4A3A-8695-159ADEFFAEE8}"/>
                </a:ext>
              </a:extLst>
            </p:cNvPr>
            <p:cNvSpPr>
              <a:spLocks noChangeArrowheads="1"/>
            </p:cNvSpPr>
            <p:nvPr/>
          </p:nvSpPr>
          <p:spPr bwMode="auto">
            <a:xfrm>
              <a:off x="2501" y="2698"/>
              <a:ext cx="136"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75" name="Freeform 237">
              <a:extLst>
                <a:ext uri="{FF2B5EF4-FFF2-40B4-BE49-F238E27FC236}">
                  <a16:creationId xmlns:a16="http://schemas.microsoft.com/office/drawing/2014/main" id="{75772911-4611-46A9-95FD-CFA15D5C3518}"/>
                </a:ext>
              </a:extLst>
            </p:cNvPr>
            <p:cNvSpPr>
              <a:spLocks/>
            </p:cNvSpPr>
            <p:nvPr/>
          </p:nvSpPr>
          <p:spPr bwMode="auto">
            <a:xfrm>
              <a:off x="2394" y="2652"/>
              <a:ext cx="111" cy="110"/>
            </a:xfrm>
            <a:custGeom>
              <a:avLst/>
              <a:gdLst>
                <a:gd name="T0" fmla="*/ 111 w 111"/>
                <a:gd name="T1" fmla="*/ 0 h 110"/>
                <a:gd name="T2" fmla="*/ 0 w 111"/>
                <a:gd name="T3" fmla="*/ 56 h 110"/>
                <a:gd name="T4" fmla="*/ 111 w 111"/>
                <a:gd name="T5" fmla="*/ 110 h 110"/>
                <a:gd name="T6" fmla="*/ 111 w 111"/>
                <a:gd name="T7" fmla="*/ 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10">
                  <a:moveTo>
                    <a:pt x="111" y="0"/>
                  </a:moveTo>
                  <a:lnTo>
                    <a:pt x="0" y="56"/>
                  </a:lnTo>
                  <a:lnTo>
                    <a:pt x="111" y="110"/>
                  </a:lnTo>
                  <a:lnTo>
                    <a:pt x="1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84162" name="Group 241">
            <a:extLst>
              <a:ext uri="{FF2B5EF4-FFF2-40B4-BE49-F238E27FC236}">
                <a16:creationId xmlns:a16="http://schemas.microsoft.com/office/drawing/2014/main" id="{F8B1ADC5-E460-444D-B6E0-C8856D7AFE0F}"/>
              </a:ext>
            </a:extLst>
          </p:cNvPr>
          <p:cNvGrpSpPr>
            <a:grpSpLocks/>
          </p:cNvGrpSpPr>
          <p:nvPr/>
        </p:nvGrpSpPr>
        <p:grpSpPr bwMode="auto">
          <a:xfrm>
            <a:off x="3929063" y="3309938"/>
            <a:ext cx="385762" cy="174625"/>
            <a:chOff x="2475" y="2085"/>
            <a:chExt cx="243" cy="110"/>
          </a:xfrm>
        </p:grpSpPr>
        <p:sp>
          <p:nvSpPr>
            <p:cNvPr id="84172" name="Rectangle 239">
              <a:extLst>
                <a:ext uri="{FF2B5EF4-FFF2-40B4-BE49-F238E27FC236}">
                  <a16:creationId xmlns:a16="http://schemas.microsoft.com/office/drawing/2014/main" id="{2B948FA2-AD08-4289-AD9D-91334F9B0040}"/>
                </a:ext>
              </a:extLst>
            </p:cNvPr>
            <p:cNvSpPr>
              <a:spLocks noChangeArrowheads="1"/>
            </p:cNvSpPr>
            <p:nvPr/>
          </p:nvSpPr>
          <p:spPr bwMode="auto">
            <a:xfrm>
              <a:off x="2582" y="2131"/>
              <a:ext cx="136"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73" name="Freeform 240">
              <a:extLst>
                <a:ext uri="{FF2B5EF4-FFF2-40B4-BE49-F238E27FC236}">
                  <a16:creationId xmlns:a16="http://schemas.microsoft.com/office/drawing/2014/main" id="{900B790C-A658-4BE1-80A4-EC8DC4C18EDB}"/>
                </a:ext>
              </a:extLst>
            </p:cNvPr>
            <p:cNvSpPr>
              <a:spLocks/>
            </p:cNvSpPr>
            <p:nvPr/>
          </p:nvSpPr>
          <p:spPr bwMode="auto">
            <a:xfrm>
              <a:off x="2475" y="2085"/>
              <a:ext cx="111" cy="110"/>
            </a:xfrm>
            <a:custGeom>
              <a:avLst/>
              <a:gdLst>
                <a:gd name="T0" fmla="*/ 111 w 111"/>
                <a:gd name="T1" fmla="*/ 0 h 110"/>
                <a:gd name="T2" fmla="*/ 0 w 111"/>
                <a:gd name="T3" fmla="*/ 56 h 110"/>
                <a:gd name="T4" fmla="*/ 111 w 111"/>
                <a:gd name="T5" fmla="*/ 110 h 110"/>
                <a:gd name="T6" fmla="*/ 111 w 111"/>
                <a:gd name="T7" fmla="*/ 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10">
                  <a:moveTo>
                    <a:pt x="111" y="0"/>
                  </a:moveTo>
                  <a:lnTo>
                    <a:pt x="0" y="56"/>
                  </a:lnTo>
                  <a:lnTo>
                    <a:pt x="111" y="110"/>
                  </a:lnTo>
                  <a:lnTo>
                    <a:pt x="1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84163" name="Group 244">
            <a:extLst>
              <a:ext uri="{FF2B5EF4-FFF2-40B4-BE49-F238E27FC236}">
                <a16:creationId xmlns:a16="http://schemas.microsoft.com/office/drawing/2014/main" id="{841875CE-FEAC-4564-A417-4DA3B0B13D74}"/>
              </a:ext>
            </a:extLst>
          </p:cNvPr>
          <p:cNvGrpSpPr>
            <a:grpSpLocks/>
          </p:cNvGrpSpPr>
          <p:nvPr/>
        </p:nvGrpSpPr>
        <p:grpSpPr bwMode="auto">
          <a:xfrm>
            <a:off x="3929063" y="2409825"/>
            <a:ext cx="514350" cy="174625"/>
            <a:chOff x="2475" y="1518"/>
            <a:chExt cx="324" cy="110"/>
          </a:xfrm>
        </p:grpSpPr>
        <p:sp>
          <p:nvSpPr>
            <p:cNvPr id="84170" name="Rectangle 242">
              <a:extLst>
                <a:ext uri="{FF2B5EF4-FFF2-40B4-BE49-F238E27FC236}">
                  <a16:creationId xmlns:a16="http://schemas.microsoft.com/office/drawing/2014/main" id="{89E464FE-1320-47D4-BD5D-54BFC3918B47}"/>
                </a:ext>
              </a:extLst>
            </p:cNvPr>
            <p:cNvSpPr>
              <a:spLocks noChangeArrowheads="1"/>
            </p:cNvSpPr>
            <p:nvPr/>
          </p:nvSpPr>
          <p:spPr bwMode="auto">
            <a:xfrm>
              <a:off x="2582" y="1564"/>
              <a:ext cx="217"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71" name="Freeform 243">
              <a:extLst>
                <a:ext uri="{FF2B5EF4-FFF2-40B4-BE49-F238E27FC236}">
                  <a16:creationId xmlns:a16="http://schemas.microsoft.com/office/drawing/2014/main" id="{70A3E1FC-1869-41EF-BFB8-AAE62BA91576}"/>
                </a:ext>
              </a:extLst>
            </p:cNvPr>
            <p:cNvSpPr>
              <a:spLocks/>
            </p:cNvSpPr>
            <p:nvPr/>
          </p:nvSpPr>
          <p:spPr bwMode="auto">
            <a:xfrm>
              <a:off x="2475" y="1518"/>
              <a:ext cx="111" cy="110"/>
            </a:xfrm>
            <a:custGeom>
              <a:avLst/>
              <a:gdLst>
                <a:gd name="T0" fmla="*/ 111 w 111"/>
                <a:gd name="T1" fmla="*/ 0 h 110"/>
                <a:gd name="T2" fmla="*/ 0 w 111"/>
                <a:gd name="T3" fmla="*/ 56 h 110"/>
                <a:gd name="T4" fmla="*/ 111 w 111"/>
                <a:gd name="T5" fmla="*/ 110 h 110"/>
                <a:gd name="T6" fmla="*/ 111 w 111"/>
                <a:gd name="T7" fmla="*/ 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10">
                  <a:moveTo>
                    <a:pt x="111" y="0"/>
                  </a:moveTo>
                  <a:lnTo>
                    <a:pt x="0" y="56"/>
                  </a:lnTo>
                  <a:lnTo>
                    <a:pt x="111" y="110"/>
                  </a:lnTo>
                  <a:lnTo>
                    <a:pt x="1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84164" name="Group 247">
            <a:extLst>
              <a:ext uri="{FF2B5EF4-FFF2-40B4-BE49-F238E27FC236}">
                <a16:creationId xmlns:a16="http://schemas.microsoft.com/office/drawing/2014/main" id="{7FC0CE81-307E-41D7-8184-210218B23A3C}"/>
              </a:ext>
            </a:extLst>
          </p:cNvPr>
          <p:cNvGrpSpPr>
            <a:grpSpLocks/>
          </p:cNvGrpSpPr>
          <p:nvPr/>
        </p:nvGrpSpPr>
        <p:grpSpPr bwMode="auto">
          <a:xfrm>
            <a:off x="8086725" y="2498725"/>
            <a:ext cx="173038" cy="3694113"/>
            <a:chOff x="5094" y="1574"/>
            <a:chExt cx="109" cy="2327"/>
          </a:xfrm>
        </p:grpSpPr>
        <p:sp>
          <p:nvSpPr>
            <p:cNvPr id="84168" name="Rectangle 245">
              <a:extLst>
                <a:ext uri="{FF2B5EF4-FFF2-40B4-BE49-F238E27FC236}">
                  <a16:creationId xmlns:a16="http://schemas.microsoft.com/office/drawing/2014/main" id="{626B93A8-52C4-4ABA-8776-AF8DD89F14AC}"/>
                </a:ext>
              </a:extLst>
            </p:cNvPr>
            <p:cNvSpPr>
              <a:spLocks noChangeArrowheads="1"/>
            </p:cNvSpPr>
            <p:nvPr/>
          </p:nvSpPr>
          <p:spPr bwMode="auto">
            <a:xfrm>
              <a:off x="5140" y="1679"/>
              <a:ext cx="16" cy="22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69" name="Freeform 246">
              <a:extLst>
                <a:ext uri="{FF2B5EF4-FFF2-40B4-BE49-F238E27FC236}">
                  <a16:creationId xmlns:a16="http://schemas.microsoft.com/office/drawing/2014/main" id="{D3DAB0B9-0697-4132-AE93-E77E882B53FC}"/>
                </a:ext>
              </a:extLst>
            </p:cNvPr>
            <p:cNvSpPr>
              <a:spLocks/>
            </p:cNvSpPr>
            <p:nvPr/>
          </p:nvSpPr>
          <p:spPr bwMode="auto">
            <a:xfrm>
              <a:off x="5094" y="1574"/>
              <a:ext cx="109" cy="109"/>
            </a:xfrm>
            <a:custGeom>
              <a:avLst/>
              <a:gdLst>
                <a:gd name="T0" fmla="*/ 109 w 109"/>
                <a:gd name="T1" fmla="*/ 109 h 109"/>
                <a:gd name="T2" fmla="*/ 54 w 109"/>
                <a:gd name="T3" fmla="*/ 0 h 109"/>
                <a:gd name="T4" fmla="*/ 0 w 109"/>
                <a:gd name="T5" fmla="*/ 109 h 109"/>
                <a:gd name="T6" fmla="*/ 109 w 109"/>
                <a:gd name="T7" fmla="*/ 109 h 1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09">
                  <a:moveTo>
                    <a:pt x="109" y="109"/>
                  </a:moveTo>
                  <a:lnTo>
                    <a:pt x="54" y="0"/>
                  </a:lnTo>
                  <a:lnTo>
                    <a:pt x="0" y="109"/>
                  </a:lnTo>
                  <a:lnTo>
                    <a:pt x="109"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84165" name="Group 250">
            <a:extLst>
              <a:ext uri="{FF2B5EF4-FFF2-40B4-BE49-F238E27FC236}">
                <a16:creationId xmlns:a16="http://schemas.microsoft.com/office/drawing/2014/main" id="{BDD3AE9C-53A6-4540-A7E2-1FAD31EBDCCE}"/>
              </a:ext>
            </a:extLst>
          </p:cNvPr>
          <p:cNvGrpSpPr>
            <a:grpSpLocks/>
          </p:cNvGrpSpPr>
          <p:nvPr/>
        </p:nvGrpSpPr>
        <p:grpSpPr bwMode="auto">
          <a:xfrm>
            <a:off x="2128838" y="4852988"/>
            <a:ext cx="257175" cy="174625"/>
            <a:chOff x="1341" y="3057"/>
            <a:chExt cx="162" cy="110"/>
          </a:xfrm>
        </p:grpSpPr>
        <p:sp>
          <p:nvSpPr>
            <p:cNvPr id="84166" name="Rectangle 248">
              <a:extLst>
                <a:ext uri="{FF2B5EF4-FFF2-40B4-BE49-F238E27FC236}">
                  <a16:creationId xmlns:a16="http://schemas.microsoft.com/office/drawing/2014/main" id="{A0452240-FBDB-442B-8458-C5BC80FE6DC1}"/>
                </a:ext>
              </a:extLst>
            </p:cNvPr>
            <p:cNvSpPr>
              <a:spLocks noChangeArrowheads="1"/>
            </p:cNvSpPr>
            <p:nvPr/>
          </p:nvSpPr>
          <p:spPr bwMode="auto">
            <a:xfrm>
              <a:off x="1448" y="3103"/>
              <a:ext cx="5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4167" name="Freeform 249">
              <a:extLst>
                <a:ext uri="{FF2B5EF4-FFF2-40B4-BE49-F238E27FC236}">
                  <a16:creationId xmlns:a16="http://schemas.microsoft.com/office/drawing/2014/main" id="{B8D631F6-E592-4C56-A19B-9B2D702E2FB1}"/>
                </a:ext>
              </a:extLst>
            </p:cNvPr>
            <p:cNvSpPr>
              <a:spLocks/>
            </p:cNvSpPr>
            <p:nvPr/>
          </p:nvSpPr>
          <p:spPr bwMode="auto">
            <a:xfrm>
              <a:off x="1341" y="3057"/>
              <a:ext cx="111" cy="110"/>
            </a:xfrm>
            <a:custGeom>
              <a:avLst/>
              <a:gdLst>
                <a:gd name="T0" fmla="*/ 111 w 111"/>
                <a:gd name="T1" fmla="*/ 0 h 110"/>
                <a:gd name="T2" fmla="*/ 0 w 111"/>
                <a:gd name="T3" fmla="*/ 56 h 110"/>
                <a:gd name="T4" fmla="*/ 111 w 111"/>
                <a:gd name="T5" fmla="*/ 110 h 110"/>
                <a:gd name="T6" fmla="*/ 111 w 111"/>
                <a:gd name="T7" fmla="*/ 0 h 1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10">
                  <a:moveTo>
                    <a:pt x="111" y="0"/>
                  </a:moveTo>
                  <a:lnTo>
                    <a:pt x="0" y="56"/>
                  </a:lnTo>
                  <a:lnTo>
                    <a:pt x="111" y="110"/>
                  </a:lnTo>
                  <a:lnTo>
                    <a:pt x="1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984B6F4A-C9BB-4AC2-B5E6-11D315FA3C47}"/>
              </a:ext>
            </a:extLst>
          </p:cNvPr>
          <p:cNvSpPr>
            <a:spLocks noGrp="1"/>
          </p:cNvSpPr>
          <p:nvPr>
            <p:ph type="ftr" sz="quarter" idx="11"/>
          </p:nvPr>
        </p:nvSpPr>
        <p:spPr/>
        <p:txBody>
          <a:bodyPr/>
          <a:lstStyle/>
          <a:p>
            <a:pPr>
              <a:defRPr/>
            </a:pPr>
            <a:r>
              <a:rPr lang="sk-SK"/>
              <a:t>Princípy účtovníctva</a:t>
            </a:r>
          </a:p>
        </p:txBody>
      </p:sp>
      <p:sp>
        <p:nvSpPr>
          <p:cNvPr id="86019" name="Zástupný symbol čísla snímky 5">
            <a:extLst>
              <a:ext uri="{FF2B5EF4-FFF2-40B4-BE49-F238E27FC236}">
                <a16:creationId xmlns:a16="http://schemas.microsoft.com/office/drawing/2014/main" id="{AE87A5F0-8C0D-40B8-8117-530EC2F3A24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2-41</a:t>
            </a:r>
          </a:p>
        </p:txBody>
      </p:sp>
      <p:sp>
        <p:nvSpPr>
          <p:cNvPr id="86020" name="Rectangle 2">
            <a:extLst>
              <a:ext uri="{FF2B5EF4-FFF2-40B4-BE49-F238E27FC236}">
                <a16:creationId xmlns:a16="http://schemas.microsoft.com/office/drawing/2014/main" id="{AC2C5C0B-F83D-407D-9A02-133A866C8B5C}"/>
              </a:ext>
            </a:extLst>
          </p:cNvPr>
          <p:cNvSpPr>
            <a:spLocks noGrp="1" noChangeArrowheads="1"/>
          </p:cNvSpPr>
          <p:nvPr>
            <p:ph type="title"/>
          </p:nvPr>
        </p:nvSpPr>
        <p:spPr>
          <a:xfrm>
            <a:off x="457200" y="274638"/>
            <a:ext cx="8229600" cy="561975"/>
          </a:xfrm>
        </p:spPr>
        <p:txBody>
          <a:bodyPr/>
          <a:lstStyle/>
          <a:p>
            <a:pPr eaLnBrk="1" hangingPunct="1"/>
            <a:r>
              <a:rPr lang="sk-SK" altLang="en-US" sz="3200" b="1">
                <a:solidFill>
                  <a:srgbClr val="3D1FD3"/>
                </a:solidFill>
              </a:rPr>
              <a:t>Poznámky k finančným výkazom</a:t>
            </a:r>
            <a:endParaRPr lang="en-US" altLang="en-US" sz="3200" b="1">
              <a:solidFill>
                <a:srgbClr val="3D1FD3"/>
              </a:solidFill>
            </a:endParaRPr>
          </a:p>
        </p:txBody>
      </p:sp>
      <p:sp>
        <p:nvSpPr>
          <p:cNvPr id="86021" name="Rectangle 3">
            <a:extLst>
              <a:ext uri="{FF2B5EF4-FFF2-40B4-BE49-F238E27FC236}">
                <a16:creationId xmlns:a16="http://schemas.microsoft.com/office/drawing/2014/main" id="{8AB84605-C0B2-4E6B-A8A0-DF80A58482BE}"/>
              </a:ext>
            </a:extLst>
          </p:cNvPr>
          <p:cNvSpPr>
            <a:spLocks noGrp="1" noChangeArrowheads="1"/>
          </p:cNvSpPr>
          <p:nvPr>
            <p:ph type="body" idx="1"/>
          </p:nvPr>
        </p:nvSpPr>
        <p:spPr>
          <a:xfrm>
            <a:off x="890588" y="908050"/>
            <a:ext cx="7362825" cy="5329238"/>
          </a:xfrm>
        </p:spPr>
        <p:txBody>
          <a:bodyPr/>
          <a:lstStyle/>
          <a:p>
            <a:pPr eaLnBrk="1" hangingPunct="1">
              <a:lnSpc>
                <a:spcPct val="80000"/>
              </a:lnSpc>
            </a:pPr>
            <a:r>
              <a:rPr lang="sk-SK" altLang="en-US" sz="2400"/>
              <a:t>Účtovníctvo musí poskytnúť informácie s čo najväčšou presnosťou a spoľahlivosťou. To si vyžaduje, aby neexistovala nejednoznačnosť ohľadne spôsobu, akým boli finančné výkazy zostavené</a:t>
            </a:r>
          </a:p>
          <a:p>
            <a:pPr eaLnBrk="1" hangingPunct="1">
              <a:lnSpc>
                <a:spcPct val="80000"/>
              </a:lnSpc>
            </a:pPr>
            <a:r>
              <a:rPr lang="sk-SK" altLang="en-US" sz="2400"/>
              <a:t>V súvahe a výkaze ziskov a strát sa vykazujú len informácie, ktoré spĺňajú presne stanovené podmienky</a:t>
            </a:r>
          </a:p>
          <a:p>
            <a:pPr eaLnBrk="1" hangingPunct="1">
              <a:lnSpc>
                <a:spcPct val="80000"/>
              </a:lnSpc>
            </a:pPr>
            <a:r>
              <a:rPr lang="sk-SK" altLang="en-US" sz="2400"/>
              <a:t>Ďalšie informácie dôležité z hľadiska používateľov, ktoré dopĺňajú informácie vo finančných výkazoch, sa nachádzajú v</a:t>
            </a:r>
            <a:r>
              <a:rPr lang="sk-SK" altLang="en-US" sz="2400" b="1"/>
              <a:t> poznámkach k finančným výkazom (notes to financial statements)</a:t>
            </a:r>
          </a:p>
          <a:p>
            <a:pPr eaLnBrk="1" hangingPunct="1">
              <a:lnSpc>
                <a:spcPct val="80000"/>
              </a:lnSpc>
            </a:pPr>
            <a:r>
              <a:rPr lang="en-US" altLang="en-US" sz="2400"/>
              <a:t>IAS 1</a:t>
            </a:r>
            <a:r>
              <a:rPr lang="sk-SK" altLang="en-US" sz="2400"/>
              <a:t> (</a:t>
            </a:r>
            <a:r>
              <a:rPr lang="en-US" altLang="en-US" sz="2400"/>
              <a:t>2003, § 11</a:t>
            </a:r>
            <a:r>
              <a:rPr lang="sk-SK" altLang="en-US" sz="2400"/>
              <a:t>)</a:t>
            </a:r>
            <a:r>
              <a:rPr lang="en-US" altLang="en-US" sz="2400"/>
              <a:t>: </a:t>
            </a:r>
            <a:r>
              <a:rPr lang="sk-SK" altLang="en-US" sz="2400"/>
              <a:t>Poznámky obsahujú informácie navyše k tým, ktoré sú prezentované v súvahe, výkaze ziskov a strát, výkaze zmien vlastného imania a výkaze peňažných tokov. Poznámky poskytujú popisy, podrobnosti o alebo rozčlenenie položiek zverejnených v týchto výkazoch a informácie o položkách, ktoré nespĺňajú podmienky pre vykázanie vo výkazoch</a:t>
            </a:r>
            <a:endParaRPr lang="en-US" altLang="en-US" sz="240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018C77E1-A10B-4ABF-B308-E46D24C5B0BE}"/>
              </a:ext>
            </a:extLst>
          </p:cNvPr>
          <p:cNvSpPr>
            <a:spLocks noGrp="1"/>
          </p:cNvSpPr>
          <p:nvPr>
            <p:ph type="ftr" sz="quarter" idx="11"/>
          </p:nvPr>
        </p:nvSpPr>
        <p:spPr/>
        <p:txBody>
          <a:bodyPr/>
          <a:lstStyle/>
          <a:p>
            <a:pPr>
              <a:defRPr/>
            </a:pPr>
            <a:r>
              <a:rPr lang="sk-SK"/>
              <a:t>Princípy účtovníctva</a:t>
            </a:r>
          </a:p>
        </p:txBody>
      </p:sp>
      <p:sp>
        <p:nvSpPr>
          <p:cNvPr id="88067" name="Zástupný symbol čísla snímky 5">
            <a:extLst>
              <a:ext uri="{FF2B5EF4-FFF2-40B4-BE49-F238E27FC236}">
                <a16:creationId xmlns:a16="http://schemas.microsoft.com/office/drawing/2014/main" id="{D7A63A73-A271-4F0F-85C0-41EC9C21498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2-42</a:t>
            </a:r>
          </a:p>
        </p:txBody>
      </p:sp>
      <p:sp>
        <p:nvSpPr>
          <p:cNvPr id="88068" name="Rectangle 2">
            <a:extLst>
              <a:ext uri="{FF2B5EF4-FFF2-40B4-BE49-F238E27FC236}">
                <a16:creationId xmlns:a16="http://schemas.microsoft.com/office/drawing/2014/main" id="{7BCDE19B-61F4-4149-969D-6BD5A48CF670}"/>
              </a:ext>
            </a:extLst>
          </p:cNvPr>
          <p:cNvSpPr>
            <a:spLocks noGrp="1" noChangeArrowheads="1"/>
          </p:cNvSpPr>
          <p:nvPr>
            <p:ph type="title"/>
          </p:nvPr>
        </p:nvSpPr>
        <p:spPr>
          <a:xfrm>
            <a:off x="395288" y="404813"/>
            <a:ext cx="8229600" cy="633412"/>
          </a:xfrm>
        </p:spPr>
        <p:txBody>
          <a:bodyPr/>
          <a:lstStyle/>
          <a:p>
            <a:pPr eaLnBrk="1" hangingPunct="1"/>
            <a:r>
              <a:rPr lang="sk-SK" altLang="en-US" sz="3200" b="1">
                <a:solidFill>
                  <a:srgbClr val="3D1FD3"/>
                </a:solidFill>
              </a:rPr>
              <a:t>Odpisy</a:t>
            </a:r>
            <a:endParaRPr lang="en-US" altLang="en-US" sz="3200">
              <a:solidFill>
                <a:srgbClr val="3D1FD3"/>
              </a:solidFill>
            </a:endParaRPr>
          </a:p>
        </p:txBody>
      </p:sp>
      <p:sp>
        <p:nvSpPr>
          <p:cNvPr id="88069" name="Rectangle 3">
            <a:extLst>
              <a:ext uri="{FF2B5EF4-FFF2-40B4-BE49-F238E27FC236}">
                <a16:creationId xmlns:a16="http://schemas.microsoft.com/office/drawing/2014/main" id="{CDCD3D6B-EEDA-49C4-8488-904F0570429C}"/>
              </a:ext>
            </a:extLst>
          </p:cNvPr>
          <p:cNvSpPr>
            <a:spLocks noGrp="1" noChangeArrowheads="1"/>
          </p:cNvSpPr>
          <p:nvPr>
            <p:ph type="body" idx="1"/>
          </p:nvPr>
        </p:nvSpPr>
        <p:spPr>
          <a:xfrm>
            <a:off x="457200" y="1412875"/>
            <a:ext cx="8229600" cy="4713288"/>
          </a:xfrm>
        </p:spPr>
        <p:txBody>
          <a:bodyPr/>
          <a:lstStyle/>
          <a:p>
            <a:pPr eaLnBrk="1" hangingPunct="1">
              <a:lnSpc>
                <a:spcPct val="80000"/>
              </a:lnSpc>
            </a:pPr>
            <a:r>
              <a:rPr lang="sk-SK" altLang="en-US" sz="2400" b="1"/>
              <a:t>Dlhodobý majetok </a:t>
            </a:r>
            <a:r>
              <a:rPr lang="sk-SK" altLang="en-US" sz="2400"/>
              <a:t>je majetok, ktorého užitočná životnosť presahuje jedno účtovné obdobie (budovy, stroje, ...)</a:t>
            </a:r>
          </a:p>
          <a:p>
            <a:pPr eaLnBrk="1" hangingPunct="1">
              <a:lnSpc>
                <a:spcPct val="80000"/>
              </a:lnSpc>
            </a:pPr>
            <a:r>
              <a:rPr lang="sk-SK" altLang="en-US" sz="2400"/>
              <a:t>Dlhodobý majetok používaním postupne stráca hodnotu (opotrebovávaním, starnutím a zastarávaním). Táto strata hodnoty sa považuje za náklad, pretože ide v podstate o „spotrebovávanie“ majetku</a:t>
            </a:r>
          </a:p>
          <a:p>
            <a:pPr eaLnBrk="1" hangingPunct="1">
              <a:lnSpc>
                <a:spcPct val="80000"/>
              </a:lnSpc>
            </a:pPr>
            <a:r>
              <a:rPr lang="sk-SK" altLang="en-US" sz="2400"/>
              <a:t>Spotrebovávanie dlhodobého majetku sa v účtovníctve zobrazuje jeho odpisovaním (depreciation)</a:t>
            </a:r>
          </a:p>
          <a:p>
            <a:pPr eaLnBrk="1" hangingPunct="1">
              <a:lnSpc>
                <a:spcPct val="80000"/>
              </a:lnSpc>
            </a:pPr>
            <a:r>
              <a:rPr lang="sk-SK" altLang="en-US" sz="2400"/>
              <a:t>Majetok sa odpisuje počas viacerých účtovných období</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DB1945F4-3259-4C0A-82C8-108BE85263BF}"/>
              </a:ext>
            </a:extLst>
          </p:cNvPr>
          <p:cNvSpPr>
            <a:spLocks noGrp="1"/>
          </p:cNvSpPr>
          <p:nvPr>
            <p:ph type="ftr" sz="quarter" idx="11"/>
          </p:nvPr>
        </p:nvSpPr>
        <p:spPr/>
        <p:txBody>
          <a:bodyPr/>
          <a:lstStyle/>
          <a:p>
            <a:pPr>
              <a:defRPr/>
            </a:pPr>
            <a:r>
              <a:rPr lang="sk-SK"/>
              <a:t>Princípy účtovníctva</a:t>
            </a:r>
          </a:p>
        </p:txBody>
      </p:sp>
      <p:sp>
        <p:nvSpPr>
          <p:cNvPr id="90115" name="Zástupný symbol čísla snímky 5">
            <a:extLst>
              <a:ext uri="{FF2B5EF4-FFF2-40B4-BE49-F238E27FC236}">
                <a16:creationId xmlns:a16="http://schemas.microsoft.com/office/drawing/2014/main" id="{E46B46F3-2E89-4ADE-A84C-2219DE5A4F1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2-43</a:t>
            </a:r>
          </a:p>
        </p:txBody>
      </p:sp>
      <p:sp>
        <p:nvSpPr>
          <p:cNvPr id="90116" name="Rectangle 2">
            <a:extLst>
              <a:ext uri="{FF2B5EF4-FFF2-40B4-BE49-F238E27FC236}">
                <a16:creationId xmlns:a16="http://schemas.microsoft.com/office/drawing/2014/main" id="{6FB79FAA-958A-4C53-A71C-0E8FFC86CC67}"/>
              </a:ext>
            </a:extLst>
          </p:cNvPr>
          <p:cNvSpPr>
            <a:spLocks noGrp="1" noChangeArrowheads="1"/>
          </p:cNvSpPr>
          <p:nvPr>
            <p:ph type="title"/>
          </p:nvPr>
        </p:nvSpPr>
        <p:spPr>
          <a:xfrm>
            <a:off x="468313" y="476250"/>
            <a:ext cx="8229600" cy="633413"/>
          </a:xfrm>
        </p:spPr>
        <p:txBody>
          <a:bodyPr/>
          <a:lstStyle/>
          <a:p>
            <a:pPr eaLnBrk="1" hangingPunct="1"/>
            <a:r>
              <a:rPr lang="sk-SK" altLang="en-US" sz="3200" b="1">
                <a:solidFill>
                  <a:srgbClr val="3D1FD3"/>
                </a:solidFill>
              </a:rPr>
              <a:t>Odpisy </a:t>
            </a:r>
            <a:r>
              <a:rPr lang="sk-SK" altLang="en-US" sz="2000">
                <a:solidFill>
                  <a:srgbClr val="3D1FD3"/>
                </a:solidFill>
              </a:rPr>
              <a:t>(2)</a:t>
            </a:r>
            <a:endParaRPr lang="en-US" altLang="en-US" sz="2000">
              <a:solidFill>
                <a:srgbClr val="3D1FD3"/>
              </a:solidFill>
            </a:endParaRPr>
          </a:p>
        </p:txBody>
      </p:sp>
      <p:sp>
        <p:nvSpPr>
          <p:cNvPr id="90117" name="Rectangle 3">
            <a:extLst>
              <a:ext uri="{FF2B5EF4-FFF2-40B4-BE49-F238E27FC236}">
                <a16:creationId xmlns:a16="http://schemas.microsoft.com/office/drawing/2014/main" id="{13898EA7-91C9-4DD5-A310-1E124373073F}"/>
              </a:ext>
            </a:extLst>
          </p:cNvPr>
          <p:cNvSpPr>
            <a:spLocks noGrp="1" noChangeArrowheads="1"/>
          </p:cNvSpPr>
          <p:nvPr>
            <p:ph type="body" idx="1"/>
          </p:nvPr>
        </p:nvSpPr>
        <p:spPr>
          <a:xfrm>
            <a:off x="457200" y="1196975"/>
            <a:ext cx="8229600" cy="4929188"/>
          </a:xfrm>
        </p:spPr>
        <p:txBody>
          <a:bodyPr/>
          <a:lstStyle/>
          <a:p>
            <a:pPr eaLnBrk="1" hangingPunct="1">
              <a:lnSpc>
                <a:spcPct val="80000"/>
              </a:lnSpc>
            </a:pPr>
            <a:endParaRPr lang="sk-SK" altLang="en-US" sz="2400"/>
          </a:p>
          <a:p>
            <a:pPr eaLnBrk="1" hangingPunct="1">
              <a:lnSpc>
                <a:spcPct val="80000"/>
              </a:lnSpc>
            </a:pPr>
            <a:r>
              <a:rPr lang="sk-SK" altLang="en-US" sz="2400"/>
              <a:t>Ročný odpis sa určí z rozpísania hodnoty majetku na jednotlivé roky, počas ktorých je majetok v podniku využiteľný</a:t>
            </a:r>
            <a:endParaRPr lang="en-US" altLang="en-US" sz="2400"/>
          </a:p>
          <a:p>
            <a:pPr eaLnBrk="1" hangingPunct="1">
              <a:lnSpc>
                <a:spcPct val="80000"/>
              </a:lnSpc>
            </a:pPr>
            <a:r>
              <a:rPr lang="sk-SK" altLang="en-US" sz="2400"/>
              <a:t>Zostatková hodnota alebo účtovná hodnota (carrying amount, book value, net value) majetku je hodnota, s ktorou je majetok vykazovaný po odčítaní akumulovaných odpisov a akumulovaných strát zo znehodnotenia (impairment losses) (IAS 16: § 6)</a:t>
            </a:r>
          </a:p>
          <a:p>
            <a:pPr eaLnBrk="1" hangingPunct="1">
              <a:lnSpc>
                <a:spcPct val="80000"/>
              </a:lnSpc>
            </a:pPr>
            <a:r>
              <a:rPr lang="sk-SK" altLang="en-US" sz="2400"/>
              <a:t>Keď dosiahnu akumulované odpisy hodnotu nadobúdacej ceny majetku, je vykazovaný ako úplne odpísaný (fully depreciated). Zostatková hodnota je nulová</a:t>
            </a:r>
            <a:endParaRPr lang="en-US" altLang="en-US" sz="2400"/>
          </a:p>
          <a:p>
            <a:pPr eaLnBrk="1" hangingPunct="1">
              <a:lnSpc>
                <a:spcPct val="80000"/>
              </a:lnSpc>
            </a:pPr>
            <a:r>
              <a:rPr lang="sk-SK" altLang="en-US" sz="2400"/>
              <a:t>Náklady na odpisy sa vykazujú na konci účtovného obdobia alebo mesačne a nie vtedy, keď sa príslušný majetok použije</a:t>
            </a:r>
          </a:p>
          <a:p>
            <a:pPr eaLnBrk="1" hangingPunct="1">
              <a:lnSpc>
                <a:spcPct val="80000"/>
              </a:lnSpc>
            </a:pPr>
            <a:endParaRPr lang="en-US"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Zástupný symbol päty 3">
            <a:extLst>
              <a:ext uri="{FF2B5EF4-FFF2-40B4-BE49-F238E27FC236}">
                <a16:creationId xmlns:a16="http://schemas.microsoft.com/office/drawing/2014/main" id="{265A3F45-FF9F-4850-AF2B-152BB8EEBED2}"/>
              </a:ext>
            </a:extLst>
          </p:cNvPr>
          <p:cNvSpPr>
            <a:spLocks noGrp="1"/>
          </p:cNvSpPr>
          <p:nvPr>
            <p:ph type="ftr" sz="quarter" idx="11"/>
          </p:nvPr>
        </p:nvSpPr>
        <p:spPr/>
        <p:txBody>
          <a:bodyPr/>
          <a:lstStyle/>
          <a:p>
            <a:pPr>
              <a:defRPr/>
            </a:pPr>
            <a:r>
              <a:rPr lang="sk-SK"/>
              <a:t>Princípy účtovníctva</a:t>
            </a:r>
          </a:p>
        </p:txBody>
      </p:sp>
      <p:sp>
        <p:nvSpPr>
          <p:cNvPr id="92163" name="Zástupný symbol čísla snímky 4">
            <a:extLst>
              <a:ext uri="{FF2B5EF4-FFF2-40B4-BE49-F238E27FC236}">
                <a16:creationId xmlns:a16="http://schemas.microsoft.com/office/drawing/2014/main" id="{7446FDA1-6367-4D62-AC86-EBC178731F6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2-44</a:t>
            </a:r>
          </a:p>
        </p:txBody>
      </p:sp>
      <p:sp>
        <p:nvSpPr>
          <p:cNvPr id="92164" name="Rectangle 2">
            <a:extLst>
              <a:ext uri="{FF2B5EF4-FFF2-40B4-BE49-F238E27FC236}">
                <a16:creationId xmlns:a16="http://schemas.microsoft.com/office/drawing/2014/main" id="{ED72FEF7-E93E-485D-AA03-DC439DDF8BA9}"/>
              </a:ext>
            </a:extLst>
          </p:cNvPr>
          <p:cNvSpPr>
            <a:spLocks noGrp="1" noChangeArrowheads="1"/>
          </p:cNvSpPr>
          <p:nvPr>
            <p:ph type="title"/>
          </p:nvPr>
        </p:nvSpPr>
        <p:spPr>
          <a:xfrm>
            <a:off x="228600" y="0"/>
            <a:ext cx="8534400" cy="762000"/>
          </a:xfrm>
        </p:spPr>
        <p:txBody>
          <a:bodyPr/>
          <a:lstStyle/>
          <a:p>
            <a:pPr eaLnBrk="1" hangingPunct="1"/>
            <a:r>
              <a:rPr lang="sk-SK" altLang="en-US" sz="3200" b="1">
                <a:solidFill>
                  <a:srgbClr val="3D1FD3"/>
                </a:solidFill>
              </a:rPr>
              <a:t>Obr.</a:t>
            </a:r>
            <a:r>
              <a:rPr lang="en-US" altLang="en-US" sz="3200" b="1">
                <a:solidFill>
                  <a:srgbClr val="3D1FD3"/>
                </a:solidFill>
              </a:rPr>
              <a:t> 2.14</a:t>
            </a:r>
            <a:r>
              <a:rPr lang="en-US" altLang="en-US" sz="3200">
                <a:solidFill>
                  <a:srgbClr val="3D1FD3"/>
                </a:solidFill>
              </a:rPr>
              <a:t> </a:t>
            </a:r>
            <a:r>
              <a:rPr lang="sk-SK" altLang="en-US" sz="3200">
                <a:solidFill>
                  <a:srgbClr val="3D1FD3"/>
                </a:solidFill>
              </a:rPr>
              <a:t>Odpisovanie majetku spoločnosti Verdi</a:t>
            </a:r>
            <a:endParaRPr lang="en-US" altLang="en-US" sz="3200">
              <a:solidFill>
                <a:srgbClr val="3D1FD3"/>
              </a:solidFill>
            </a:endParaRPr>
          </a:p>
        </p:txBody>
      </p:sp>
      <p:sp>
        <p:nvSpPr>
          <p:cNvPr id="92165" name="Text Box 4">
            <a:extLst>
              <a:ext uri="{FF2B5EF4-FFF2-40B4-BE49-F238E27FC236}">
                <a16:creationId xmlns:a16="http://schemas.microsoft.com/office/drawing/2014/main" id="{B0D132C6-ED4C-4803-BC71-C7E787FD6096}"/>
              </a:ext>
            </a:extLst>
          </p:cNvPr>
          <p:cNvSpPr txBox="1">
            <a:spLocks noChangeArrowheads="1"/>
          </p:cNvSpPr>
          <p:nvPr/>
        </p:nvSpPr>
        <p:spPr bwMode="auto">
          <a:xfrm>
            <a:off x="228600" y="838200"/>
            <a:ext cx="6081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2400"/>
              <a:t>Majetok v hodnote 125 CU sa odpíše za 5 rokov</a:t>
            </a:r>
            <a:endParaRPr lang="en-US" altLang="en-US" sz="2400"/>
          </a:p>
        </p:txBody>
      </p:sp>
      <p:sp>
        <p:nvSpPr>
          <p:cNvPr id="92166" name="AutoShape 8">
            <a:extLst>
              <a:ext uri="{FF2B5EF4-FFF2-40B4-BE49-F238E27FC236}">
                <a16:creationId xmlns:a16="http://schemas.microsoft.com/office/drawing/2014/main" id="{619B3D0B-1CC7-4D22-99B4-ECCEDDB87C4D}"/>
              </a:ext>
            </a:extLst>
          </p:cNvPr>
          <p:cNvSpPr>
            <a:spLocks noChangeAspect="1" noChangeArrowheads="1" noTextEdit="1"/>
          </p:cNvSpPr>
          <p:nvPr/>
        </p:nvSpPr>
        <p:spPr bwMode="auto">
          <a:xfrm>
            <a:off x="0" y="1524000"/>
            <a:ext cx="91440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92167" name="Rectangle 10">
            <a:extLst>
              <a:ext uri="{FF2B5EF4-FFF2-40B4-BE49-F238E27FC236}">
                <a16:creationId xmlns:a16="http://schemas.microsoft.com/office/drawing/2014/main" id="{2FD408E4-2C84-4FD0-B27E-174676757E4E}"/>
              </a:ext>
            </a:extLst>
          </p:cNvPr>
          <p:cNvSpPr>
            <a:spLocks noChangeArrowheads="1"/>
          </p:cNvSpPr>
          <p:nvPr/>
        </p:nvSpPr>
        <p:spPr bwMode="auto">
          <a:xfrm>
            <a:off x="-4763" y="1531938"/>
            <a:ext cx="63501"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a:solidFill>
                  <a:srgbClr val="000000"/>
                </a:solidFill>
              </a:rPr>
              <a:t> </a:t>
            </a:r>
            <a:endParaRPr lang="sk-SK" altLang="en-US" sz="1800">
              <a:latin typeface="Arial" panose="020B0604020202020204" pitchFamily="34" charset="0"/>
            </a:endParaRPr>
          </a:p>
        </p:txBody>
      </p:sp>
      <p:sp>
        <p:nvSpPr>
          <p:cNvPr id="92168" name="Rectangle 12">
            <a:extLst>
              <a:ext uri="{FF2B5EF4-FFF2-40B4-BE49-F238E27FC236}">
                <a16:creationId xmlns:a16="http://schemas.microsoft.com/office/drawing/2014/main" id="{8787176E-8F0A-49E5-971B-D5686F21848A}"/>
              </a:ext>
            </a:extLst>
          </p:cNvPr>
          <p:cNvSpPr>
            <a:spLocks noChangeArrowheads="1"/>
          </p:cNvSpPr>
          <p:nvPr/>
        </p:nvSpPr>
        <p:spPr bwMode="auto">
          <a:xfrm>
            <a:off x="762000" y="2822575"/>
            <a:ext cx="2857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125</a:t>
            </a:r>
            <a:endParaRPr lang="sk-SK" altLang="en-US" sz="1800">
              <a:latin typeface="Arial" panose="020B0604020202020204" pitchFamily="34" charset="0"/>
            </a:endParaRPr>
          </a:p>
        </p:txBody>
      </p:sp>
      <p:sp>
        <p:nvSpPr>
          <p:cNvPr id="92169" name="Rectangle 13">
            <a:extLst>
              <a:ext uri="{FF2B5EF4-FFF2-40B4-BE49-F238E27FC236}">
                <a16:creationId xmlns:a16="http://schemas.microsoft.com/office/drawing/2014/main" id="{B43ED900-F8DE-4CCA-BAD0-63314222449D}"/>
              </a:ext>
            </a:extLst>
          </p:cNvPr>
          <p:cNvSpPr>
            <a:spLocks noChangeArrowheads="1"/>
          </p:cNvSpPr>
          <p:nvPr/>
        </p:nvSpPr>
        <p:spPr bwMode="auto">
          <a:xfrm>
            <a:off x="1050925" y="28225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92170" name="Rectangle 15">
            <a:extLst>
              <a:ext uri="{FF2B5EF4-FFF2-40B4-BE49-F238E27FC236}">
                <a16:creationId xmlns:a16="http://schemas.microsoft.com/office/drawing/2014/main" id="{D8615910-D0AF-411E-BE4C-FE3FD1CA0173}"/>
              </a:ext>
            </a:extLst>
          </p:cNvPr>
          <p:cNvSpPr>
            <a:spLocks noChangeArrowheads="1"/>
          </p:cNvSpPr>
          <p:nvPr/>
        </p:nvSpPr>
        <p:spPr bwMode="auto">
          <a:xfrm>
            <a:off x="2916238" y="1908175"/>
            <a:ext cx="19462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Vlastné imanie a záväzky</a:t>
            </a:r>
            <a:endParaRPr lang="sk-SK" altLang="en-US" sz="1800">
              <a:latin typeface="Arial" panose="020B0604020202020204" pitchFamily="34" charset="0"/>
            </a:endParaRPr>
          </a:p>
        </p:txBody>
      </p:sp>
      <p:sp>
        <p:nvSpPr>
          <p:cNvPr id="92171" name="Rectangle 16">
            <a:extLst>
              <a:ext uri="{FF2B5EF4-FFF2-40B4-BE49-F238E27FC236}">
                <a16:creationId xmlns:a16="http://schemas.microsoft.com/office/drawing/2014/main" id="{5F49400F-DD9E-4AFE-BFAF-E8B0384C43D2}"/>
              </a:ext>
            </a:extLst>
          </p:cNvPr>
          <p:cNvSpPr>
            <a:spLocks noChangeArrowheads="1"/>
          </p:cNvSpPr>
          <p:nvPr/>
        </p:nvSpPr>
        <p:spPr bwMode="auto">
          <a:xfrm>
            <a:off x="4864100" y="19081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172" name="Rectangle 18">
            <a:extLst>
              <a:ext uri="{FF2B5EF4-FFF2-40B4-BE49-F238E27FC236}">
                <a16:creationId xmlns:a16="http://schemas.microsoft.com/office/drawing/2014/main" id="{D897C61D-3BED-48B3-BE6B-551309C1135E}"/>
              </a:ext>
            </a:extLst>
          </p:cNvPr>
          <p:cNvSpPr>
            <a:spLocks noChangeArrowheads="1"/>
          </p:cNvSpPr>
          <p:nvPr/>
        </p:nvSpPr>
        <p:spPr bwMode="auto">
          <a:xfrm>
            <a:off x="827088" y="1916113"/>
            <a:ext cx="6334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Majetok</a:t>
            </a:r>
            <a:endParaRPr lang="sk-SK" altLang="en-US" sz="1800">
              <a:latin typeface="Arial" panose="020B0604020202020204" pitchFamily="34" charset="0"/>
            </a:endParaRPr>
          </a:p>
        </p:txBody>
      </p:sp>
      <p:sp>
        <p:nvSpPr>
          <p:cNvPr id="92173" name="Rectangle 19">
            <a:extLst>
              <a:ext uri="{FF2B5EF4-FFF2-40B4-BE49-F238E27FC236}">
                <a16:creationId xmlns:a16="http://schemas.microsoft.com/office/drawing/2014/main" id="{C1FC953D-B386-40FB-A1D4-CA29080C4BB0}"/>
              </a:ext>
            </a:extLst>
          </p:cNvPr>
          <p:cNvSpPr>
            <a:spLocks noChangeArrowheads="1"/>
          </p:cNvSpPr>
          <p:nvPr/>
        </p:nvSpPr>
        <p:spPr bwMode="auto">
          <a:xfrm>
            <a:off x="1106488" y="195103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174" name="Line 20">
            <a:extLst>
              <a:ext uri="{FF2B5EF4-FFF2-40B4-BE49-F238E27FC236}">
                <a16:creationId xmlns:a16="http://schemas.microsoft.com/office/drawing/2014/main" id="{9CAB00C5-E2F2-44AB-8763-17C8928CE5E3}"/>
              </a:ext>
            </a:extLst>
          </p:cNvPr>
          <p:cNvSpPr>
            <a:spLocks noChangeShapeType="1"/>
          </p:cNvSpPr>
          <p:nvPr/>
        </p:nvSpPr>
        <p:spPr bwMode="auto">
          <a:xfrm>
            <a:off x="107950" y="2260600"/>
            <a:ext cx="5041900"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175" name="Line 21">
            <a:extLst>
              <a:ext uri="{FF2B5EF4-FFF2-40B4-BE49-F238E27FC236}">
                <a16:creationId xmlns:a16="http://schemas.microsoft.com/office/drawing/2014/main" id="{160B49AC-B448-4A37-8823-881475A617BA}"/>
              </a:ext>
            </a:extLst>
          </p:cNvPr>
          <p:cNvSpPr>
            <a:spLocks noChangeShapeType="1"/>
          </p:cNvSpPr>
          <p:nvPr/>
        </p:nvSpPr>
        <p:spPr bwMode="auto">
          <a:xfrm>
            <a:off x="2727325" y="2279650"/>
            <a:ext cx="1588" cy="36464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176" name="Rectangle 22">
            <a:extLst>
              <a:ext uri="{FF2B5EF4-FFF2-40B4-BE49-F238E27FC236}">
                <a16:creationId xmlns:a16="http://schemas.microsoft.com/office/drawing/2014/main" id="{4202A62A-C2A2-40A0-A3F0-C298CA6A3361}"/>
              </a:ext>
            </a:extLst>
          </p:cNvPr>
          <p:cNvSpPr>
            <a:spLocks noChangeArrowheads="1"/>
          </p:cNvSpPr>
          <p:nvPr/>
        </p:nvSpPr>
        <p:spPr bwMode="auto">
          <a:xfrm>
            <a:off x="1668463" y="1412875"/>
            <a:ext cx="1971675" cy="457200"/>
          </a:xfrm>
          <a:prstGeom prst="rect">
            <a:avLst/>
          </a:prstGeom>
          <a:solidFill>
            <a:srgbClr val="FF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177" name="Rectangle 23">
            <a:extLst>
              <a:ext uri="{FF2B5EF4-FFF2-40B4-BE49-F238E27FC236}">
                <a16:creationId xmlns:a16="http://schemas.microsoft.com/office/drawing/2014/main" id="{7382571F-1B7A-4ED3-9DD7-58909A619DB5}"/>
              </a:ext>
            </a:extLst>
          </p:cNvPr>
          <p:cNvSpPr>
            <a:spLocks noChangeArrowheads="1"/>
          </p:cNvSpPr>
          <p:nvPr/>
        </p:nvSpPr>
        <p:spPr bwMode="auto">
          <a:xfrm>
            <a:off x="2427288" y="1544638"/>
            <a:ext cx="5603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Súvaha</a:t>
            </a:r>
            <a:endParaRPr lang="sk-SK" altLang="en-US" sz="1800">
              <a:latin typeface="Arial" panose="020B0604020202020204" pitchFamily="34" charset="0"/>
            </a:endParaRPr>
          </a:p>
        </p:txBody>
      </p:sp>
      <p:sp>
        <p:nvSpPr>
          <p:cNvPr id="92178" name="Rectangle 24">
            <a:extLst>
              <a:ext uri="{FF2B5EF4-FFF2-40B4-BE49-F238E27FC236}">
                <a16:creationId xmlns:a16="http://schemas.microsoft.com/office/drawing/2014/main" id="{7440DEEA-E8D5-47AC-ADBA-F56874216C96}"/>
              </a:ext>
            </a:extLst>
          </p:cNvPr>
          <p:cNvSpPr>
            <a:spLocks noChangeArrowheads="1"/>
          </p:cNvSpPr>
          <p:nvPr/>
        </p:nvSpPr>
        <p:spPr bwMode="auto">
          <a:xfrm>
            <a:off x="3173413" y="16192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179" name="Rectangle 25">
            <a:extLst>
              <a:ext uri="{FF2B5EF4-FFF2-40B4-BE49-F238E27FC236}">
                <a16:creationId xmlns:a16="http://schemas.microsoft.com/office/drawing/2014/main" id="{2899E680-510C-44EA-BF4A-AB152F8F4F3E}"/>
              </a:ext>
            </a:extLst>
          </p:cNvPr>
          <p:cNvSpPr>
            <a:spLocks noChangeArrowheads="1"/>
          </p:cNvSpPr>
          <p:nvPr/>
        </p:nvSpPr>
        <p:spPr bwMode="auto">
          <a:xfrm>
            <a:off x="3175" y="3246438"/>
            <a:ext cx="24257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180" name="Rectangle 26">
            <a:extLst>
              <a:ext uri="{FF2B5EF4-FFF2-40B4-BE49-F238E27FC236}">
                <a16:creationId xmlns:a16="http://schemas.microsoft.com/office/drawing/2014/main" id="{7C1D7451-6F36-443B-94D1-EBE5D7F7EEB4}"/>
              </a:ext>
            </a:extLst>
          </p:cNvPr>
          <p:cNvSpPr>
            <a:spLocks noChangeArrowheads="1"/>
          </p:cNvSpPr>
          <p:nvPr/>
        </p:nvSpPr>
        <p:spPr bwMode="auto">
          <a:xfrm>
            <a:off x="417513" y="3327400"/>
            <a:ext cx="163353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Akumulované odpisy</a:t>
            </a:r>
            <a:endParaRPr lang="sk-SK" altLang="en-US" sz="1800">
              <a:latin typeface="Arial" panose="020B0604020202020204" pitchFamily="34" charset="0"/>
            </a:endParaRPr>
          </a:p>
        </p:txBody>
      </p:sp>
      <p:sp>
        <p:nvSpPr>
          <p:cNvPr id="92181" name="Rectangle 27">
            <a:extLst>
              <a:ext uri="{FF2B5EF4-FFF2-40B4-BE49-F238E27FC236}">
                <a16:creationId xmlns:a16="http://schemas.microsoft.com/office/drawing/2014/main" id="{E26F0CD2-680D-406D-8DA3-BC07552C77D4}"/>
              </a:ext>
            </a:extLst>
          </p:cNvPr>
          <p:cNvSpPr>
            <a:spLocks noChangeArrowheads="1"/>
          </p:cNvSpPr>
          <p:nvPr/>
        </p:nvSpPr>
        <p:spPr bwMode="auto">
          <a:xfrm>
            <a:off x="2208213" y="33274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182" name="Rectangle 28">
            <a:extLst>
              <a:ext uri="{FF2B5EF4-FFF2-40B4-BE49-F238E27FC236}">
                <a16:creationId xmlns:a16="http://schemas.microsoft.com/office/drawing/2014/main" id="{7DAC3240-E0CE-40DC-8303-1A25C1CB3E59}"/>
              </a:ext>
            </a:extLst>
          </p:cNvPr>
          <p:cNvSpPr>
            <a:spLocks noChangeArrowheads="1"/>
          </p:cNvSpPr>
          <p:nvPr/>
        </p:nvSpPr>
        <p:spPr bwMode="auto">
          <a:xfrm>
            <a:off x="1214438" y="3643313"/>
            <a:ext cx="6080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183" name="Rectangle 29">
            <a:extLst>
              <a:ext uri="{FF2B5EF4-FFF2-40B4-BE49-F238E27FC236}">
                <a16:creationId xmlns:a16="http://schemas.microsoft.com/office/drawing/2014/main" id="{0CC48663-A854-4763-A21E-1A06C13B7E9D}"/>
              </a:ext>
            </a:extLst>
          </p:cNvPr>
          <p:cNvSpPr>
            <a:spLocks noChangeArrowheads="1"/>
          </p:cNvSpPr>
          <p:nvPr/>
        </p:nvSpPr>
        <p:spPr bwMode="auto">
          <a:xfrm>
            <a:off x="1363663" y="3722688"/>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25</a:t>
            </a:r>
            <a:endParaRPr lang="sk-SK" altLang="en-US" sz="1800">
              <a:latin typeface="Arial" panose="020B0604020202020204" pitchFamily="34" charset="0"/>
            </a:endParaRPr>
          </a:p>
        </p:txBody>
      </p:sp>
      <p:sp>
        <p:nvSpPr>
          <p:cNvPr id="92184" name="Rectangle 30">
            <a:extLst>
              <a:ext uri="{FF2B5EF4-FFF2-40B4-BE49-F238E27FC236}">
                <a16:creationId xmlns:a16="http://schemas.microsoft.com/office/drawing/2014/main" id="{EC99775B-783A-43EB-BDCE-B207F4FE07B5}"/>
              </a:ext>
            </a:extLst>
          </p:cNvPr>
          <p:cNvSpPr>
            <a:spLocks noChangeArrowheads="1"/>
          </p:cNvSpPr>
          <p:nvPr/>
        </p:nvSpPr>
        <p:spPr bwMode="auto">
          <a:xfrm>
            <a:off x="1555750" y="37226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185" name="Line 31">
            <a:extLst>
              <a:ext uri="{FF2B5EF4-FFF2-40B4-BE49-F238E27FC236}">
                <a16:creationId xmlns:a16="http://schemas.microsoft.com/office/drawing/2014/main" id="{100BCE17-5712-4860-A4E6-D7ED8047228A}"/>
              </a:ext>
            </a:extLst>
          </p:cNvPr>
          <p:cNvSpPr>
            <a:spLocks noChangeShapeType="1"/>
          </p:cNvSpPr>
          <p:nvPr/>
        </p:nvSpPr>
        <p:spPr bwMode="auto">
          <a:xfrm>
            <a:off x="150813" y="3643313"/>
            <a:ext cx="2120900"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186" name="Line 32">
            <a:extLst>
              <a:ext uri="{FF2B5EF4-FFF2-40B4-BE49-F238E27FC236}">
                <a16:creationId xmlns:a16="http://schemas.microsoft.com/office/drawing/2014/main" id="{2EA1D9B6-7DF8-4263-B174-879BAF53001F}"/>
              </a:ext>
            </a:extLst>
          </p:cNvPr>
          <p:cNvSpPr>
            <a:spLocks noChangeShapeType="1"/>
          </p:cNvSpPr>
          <p:nvPr/>
        </p:nvSpPr>
        <p:spPr bwMode="auto">
          <a:xfrm>
            <a:off x="1211263" y="3643313"/>
            <a:ext cx="1587" cy="30162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187" name="Rectangle 34">
            <a:extLst>
              <a:ext uri="{FF2B5EF4-FFF2-40B4-BE49-F238E27FC236}">
                <a16:creationId xmlns:a16="http://schemas.microsoft.com/office/drawing/2014/main" id="{B91C5090-88C1-4876-B018-C17FB3E92502}"/>
              </a:ext>
            </a:extLst>
          </p:cNvPr>
          <p:cNvSpPr>
            <a:spLocks noChangeArrowheads="1"/>
          </p:cNvSpPr>
          <p:nvPr/>
        </p:nvSpPr>
        <p:spPr bwMode="auto">
          <a:xfrm>
            <a:off x="8083550" y="1978025"/>
            <a:ext cx="5937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Výnosy</a:t>
            </a:r>
            <a:endParaRPr lang="sk-SK" altLang="en-US" sz="1800">
              <a:latin typeface="Arial" panose="020B0604020202020204" pitchFamily="34" charset="0"/>
            </a:endParaRPr>
          </a:p>
        </p:txBody>
      </p:sp>
      <p:sp>
        <p:nvSpPr>
          <p:cNvPr id="92188" name="Rectangle 37">
            <a:extLst>
              <a:ext uri="{FF2B5EF4-FFF2-40B4-BE49-F238E27FC236}">
                <a16:creationId xmlns:a16="http://schemas.microsoft.com/office/drawing/2014/main" id="{6932D031-3605-404C-B5F5-9CFA0636EC72}"/>
              </a:ext>
            </a:extLst>
          </p:cNvPr>
          <p:cNvSpPr>
            <a:spLocks noChangeArrowheads="1"/>
          </p:cNvSpPr>
          <p:nvPr/>
        </p:nvSpPr>
        <p:spPr bwMode="auto">
          <a:xfrm>
            <a:off x="5645150" y="1862138"/>
            <a:ext cx="121443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189" name="Rectangle 38">
            <a:extLst>
              <a:ext uri="{FF2B5EF4-FFF2-40B4-BE49-F238E27FC236}">
                <a16:creationId xmlns:a16="http://schemas.microsoft.com/office/drawing/2014/main" id="{17DFD884-87D9-4650-8E28-43C3521CBEB9}"/>
              </a:ext>
            </a:extLst>
          </p:cNvPr>
          <p:cNvSpPr>
            <a:spLocks noChangeArrowheads="1"/>
          </p:cNvSpPr>
          <p:nvPr/>
        </p:nvSpPr>
        <p:spPr bwMode="auto">
          <a:xfrm>
            <a:off x="6088063" y="1943100"/>
            <a:ext cx="6445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Náklady</a:t>
            </a:r>
            <a:endParaRPr lang="sk-SK" altLang="en-US" sz="1800">
              <a:latin typeface="Arial" panose="020B0604020202020204" pitchFamily="34" charset="0"/>
            </a:endParaRPr>
          </a:p>
        </p:txBody>
      </p:sp>
      <p:sp>
        <p:nvSpPr>
          <p:cNvPr id="92190" name="Rectangle 39">
            <a:extLst>
              <a:ext uri="{FF2B5EF4-FFF2-40B4-BE49-F238E27FC236}">
                <a16:creationId xmlns:a16="http://schemas.microsoft.com/office/drawing/2014/main" id="{CB81C6DE-2272-412F-AC5C-8DC19077E4A7}"/>
              </a:ext>
            </a:extLst>
          </p:cNvPr>
          <p:cNvSpPr>
            <a:spLocks noChangeArrowheads="1"/>
          </p:cNvSpPr>
          <p:nvPr/>
        </p:nvSpPr>
        <p:spPr bwMode="auto">
          <a:xfrm>
            <a:off x="6508750" y="19431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191" name="Line 40">
            <a:extLst>
              <a:ext uri="{FF2B5EF4-FFF2-40B4-BE49-F238E27FC236}">
                <a16:creationId xmlns:a16="http://schemas.microsoft.com/office/drawing/2014/main" id="{0D969908-5FE3-4146-95D4-03F862814A67}"/>
              </a:ext>
            </a:extLst>
          </p:cNvPr>
          <p:cNvSpPr>
            <a:spLocks noChangeShapeType="1"/>
          </p:cNvSpPr>
          <p:nvPr/>
        </p:nvSpPr>
        <p:spPr bwMode="auto">
          <a:xfrm>
            <a:off x="5794375" y="2316163"/>
            <a:ext cx="3332163"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192" name="Line 41">
            <a:extLst>
              <a:ext uri="{FF2B5EF4-FFF2-40B4-BE49-F238E27FC236}">
                <a16:creationId xmlns:a16="http://schemas.microsoft.com/office/drawing/2014/main" id="{959F9058-8A5D-41B1-BEB2-98DAFA6DEFBB}"/>
              </a:ext>
            </a:extLst>
          </p:cNvPr>
          <p:cNvSpPr>
            <a:spLocks noChangeShapeType="1"/>
          </p:cNvSpPr>
          <p:nvPr/>
        </p:nvSpPr>
        <p:spPr bwMode="auto">
          <a:xfrm>
            <a:off x="7459663" y="2316163"/>
            <a:ext cx="1587" cy="315436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193" name="Rectangle 42">
            <a:extLst>
              <a:ext uri="{FF2B5EF4-FFF2-40B4-BE49-F238E27FC236}">
                <a16:creationId xmlns:a16="http://schemas.microsoft.com/office/drawing/2014/main" id="{58433E52-3F79-4F20-83F2-DE892B3D9669}"/>
              </a:ext>
            </a:extLst>
          </p:cNvPr>
          <p:cNvSpPr>
            <a:spLocks noChangeArrowheads="1"/>
          </p:cNvSpPr>
          <p:nvPr/>
        </p:nvSpPr>
        <p:spPr bwMode="auto">
          <a:xfrm>
            <a:off x="6402388" y="1412875"/>
            <a:ext cx="1971675" cy="457200"/>
          </a:xfrm>
          <a:prstGeom prst="rect">
            <a:avLst/>
          </a:prstGeom>
          <a:solidFill>
            <a:srgbClr val="FF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194" name="Rectangle 43">
            <a:extLst>
              <a:ext uri="{FF2B5EF4-FFF2-40B4-BE49-F238E27FC236}">
                <a16:creationId xmlns:a16="http://schemas.microsoft.com/office/drawing/2014/main" id="{590D9AED-0AD2-4A6A-9064-D9D85E6BA44B}"/>
              </a:ext>
            </a:extLst>
          </p:cNvPr>
          <p:cNvSpPr>
            <a:spLocks noChangeArrowheads="1"/>
          </p:cNvSpPr>
          <p:nvPr/>
        </p:nvSpPr>
        <p:spPr bwMode="auto">
          <a:xfrm>
            <a:off x="6624638" y="1484313"/>
            <a:ext cx="15478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Výkaz ziskov a strát</a:t>
            </a:r>
            <a:endParaRPr lang="sk-SK" altLang="en-US" sz="1800">
              <a:latin typeface="Arial" panose="020B0604020202020204" pitchFamily="34" charset="0"/>
            </a:endParaRPr>
          </a:p>
        </p:txBody>
      </p:sp>
      <p:sp>
        <p:nvSpPr>
          <p:cNvPr id="92195" name="Rectangle 44">
            <a:extLst>
              <a:ext uri="{FF2B5EF4-FFF2-40B4-BE49-F238E27FC236}">
                <a16:creationId xmlns:a16="http://schemas.microsoft.com/office/drawing/2014/main" id="{D828E0A9-178F-41E4-B404-33CE9A3847CF}"/>
              </a:ext>
            </a:extLst>
          </p:cNvPr>
          <p:cNvSpPr>
            <a:spLocks noChangeArrowheads="1"/>
          </p:cNvSpPr>
          <p:nvPr/>
        </p:nvSpPr>
        <p:spPr bwMode="auto">
          <a:xfrm>
            <a:off x="8053388" y="16192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196" name="Rectangle 45">
            <a:extLst>
              <a:ext uri="{FF2B5EF4-FFF2-40B4-BE49-F238E27FC236}">
                <a16:creationId xmlns:a16="http://schemas.microsoft.com/office/drawing/2014/main" id="{8E88492E-974E-4474-9C4D-FAC1C1BD2DD9}"/>
              </a:ext>
            </a:extLst>
          </p:cNvPr>
          <p:cNvSpPr>
            <a:spLocks noChangeArrowheads="1"/>
          </p:cNvSpPr>
          <p:nvPr/>
        </p:nvSpPr>
        <p:spPr bwMode="auto">
          <a:xfrm>
            <a:off x="5341938" y="3956050"/>
            <a:ext cx="2122487"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197" name="Rectangle 46">
            <a:extLst>
              <a:ext uri="{FF2B5EF4-FFF2-40B4-BE49-F238E27FC236}">
                <a16:creationId xmlns:a16="http://schemas.microsoft.com/office/drawing/2014/main" id="{51A6D7FF-ABE5-4D0F-8EFC-13731EC94374}"/>
              </a:ext>
            </a:extLst>
          </p:cNvPr>
          <p:cNvSpPr>
            <a:spLocks noChangeArrowheads="1"/>
          </p:cNvSpPr>
          <p:nvPr/>
        </p:nvSpPr>
        <p:spPr bwMode="auto">
          <a:xfrm>
            <a:off x="5665788" y="4037013"/>
            <a:ext cx="14271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Náklady na odpisy</a:t>
            </a:r>
            <a:endParaRPr lang="sk-SK" altLang="en-US" sz="1800">
              <a:latin typeface="Arial" panose="020B0604020202020204" pitchFamily="34" charset="0"/>
            </a:endParaRPr>
          </a:p>
        </p:txBody>
      </p:sp>
      <p:sp>
        <p:nvSpPr>
          <p:cNvPr id="92198" name="Rectangle 47">
            <a:extLst>
              <a:ext uri="{FF2B5EF4-FFF2-40B4-BE49-F238E27FC236}">
                <a16:creationId xmlns:a16="http://schemas.microsoft.com/office/drawing/2014/main" id="{F6FFA6C3-E7A2-4CC5-86B4-EB2DA0EB1953}"/>
              </a:ext>
            </a:extLst>
          </p:cNvPr>
          <p:cNvSpPr>
            <a:spLocks noChangeArrowheads="1"/>
          </p:cNvSpPr>
          <p:nvPr/>
        </p:nvSpPr>
        <p:spPr bwMode="auto">
          <a:xfrm>
            <a:off x="7218363" y="40370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199" name="Rectangle 48">
            <a:extLst>
              <a:ext uri="{FF2B5EF4-FFF2-40B4-BE49-F238E27FC236}">
                <a16:creationId xmlns:a16="http://schemas.microsoft.com/office/drawing/2014/main" id="{62648F6C-9CB0-453A-A6D7-E4670F1B6DA6}"/>
              </a:ext>
            </a:extLst>
          </p:cNvPr>
          <p:cNvSpPr>
            <a:spLocks noChangeArrowheads="1"/>
          </p:cNvSpPr>
          <p:nvPr/>
        </p:nvSpPr>
        <p:spPr bwMode="auto">
          <a:xfrm>
            <a:off x="5492750" y="4562475"/>
            <a:ext cx="10604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00" name="Rectangle 49">
            <a:extLst>
              <a:ext uri="{FF2B5EF4-FFF2-40B4-BE49-F238E27FC236}">
                <a16:creationId xmlns:a16="http://schemas.microsoft.com/office/drawing/2014/main" id="{848AB229-CF25-40CB-B755-66E6B1D78628}"/>
              </a:ext>
            </a:extLst>
          </p:cNvPr>
          <p:cNvSpPr>
            <a:spLocks noChangeArrowheads="1"/>
          </p:cNvSpPr>
          <p:nvPr/>
        </p:nvSpPr>
        <p:spPr bwMode="auto">
          <a:xfrm>
            <a:off x="5924550" y="4641850"/>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25</a:t>
            </a:r>
            <a:endParaRPr lang="sk-SK" altLang="en-US" sz="1800">
              <a:latin typeface="Arial" panose="020B0604020202020204" pitchFamily="34" charset="0"/>
            </a:endParaRPr>
          </a:p>
        </p:txBody>
      </p:sp>
      <p:sp>
        <p:nvSpPr>
          <p:cNvPr id="92201" name="Rectangle 50">
            <a:extLst>
              <a:ext uri="{FF2B5EF4-FFF2-40B4-BE49-F238E27FC236}">
                <a16:creationId xmlns:a16="http://schemas.microsoft.com/office/drawing/2014/main" id="{98B4C886-982E-44B5-A561-516AB864292E}"/>
              </a:ext>
            </a:extLst>
          </p:cNvPr>
          <p:cNvSpPr>
            <a:spLocks noChangeArrowheads="1"/>
          </p:cNvSpPr>
          <p:nvPr/>
        </p:nvSpPr>
        <p:spPr bwMode="auto">
          <a:xfrm>
            <a:off x="6116638" y="46418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202" name="Line 51">
            <a:extLst>
              <a:ext uri="{FF2B5EF4-FFF2-40B4-BE49-F238E27FC236}">
                <a16:creationId xmlns:a16="http://schemas.microsoft.com/office/drawing/2014/main" id="{FD432890-89AB-4C76-B614-F76398805940}"/>
              </a:ext>
            </a:extLst>
          </p:cNvPr>
          <p:cNvSpPr>
            <a:spLocks noChangeShapeType="1"/>
          </p:cNvSpPr>
          <p:nvPr/>
        </p:nvSpPr>
        <p:spPr bwMode="auto">
          <a:xfrm>
            <a:off x="5641975" y="4410075"/>
            <a:ext cx="1666875"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03" name="Rectangle 53">
            <a:extLst>
              <a:ext uri="{FF2B5EF4-FFF2-40B4-BE49-F238E27FC236}">
                <a16:creationId xmlns:a16="http://schemas.microsoft.com/office/drawing/2014/main" id="{42A3E18A-E354-42DC-8669-8B6F297421F8}"/>
              </a:ext>
            </a:extLst>
          </p:cNvPr>
          <p:cNvSpPr>
            <a:spLocks noChangeArrowheads="1"/>
          </p:cNvSpPr>
          <p:nvPr/>
        </p:nvSpPr>
        <p:spPr bwMode="auto">
          <a:xfrm>
            <a:off x="808038" y="2366963"/>
            <a:ext cx="8112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Zariadenia</a:t>
            </a:r>
            <a:endParaRPr lang="sk-SK" altLang="en-US" sz="1800">
              <a:latin typeface="Arial" panose="020B0604020202020204" pitchFamily="34" charset="0"/>
            </a:endParaRPr>
          </a:p>
        </p:txBody>
      </p:sp>
      <p:sp>
        <p:nvSpPr>
          <p:cNvPr id="92204" name="Rectangle 54">
            <a:extLst>
              <a:ext uri="{FF2B5EF4-FFF2-40B4-BE49-F238E27FC236}">
                <a16:creationId xmlns:a16="http://schemas.microsoft.com/office/drawing/2014/main" id="{3113DEF7-4E09-464D-AF1B-A067A21C2815}"/>
              </a:ext>
            </a:extLst>
          </p:cNvPr>
          <p:cNvSpPr>
            <a:spLocks noChangeArrowheads="1"/>
          </p:cNvSpPr>
          <p:nvPr/>
        </p:nvSpPr>
        <p:spPr bwMode="auto">
          <a:xfrm>
            <a:off x="1585913" y="236696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205" name="Line 55">
            <a:extLst>
              <a:ext uri="{FF2B5EF4-FFF2-40B4-BE49-F238E27FC236}">
                <a16:creationId xmlns:a16="http://schemas.microsoft.com/office/drawing/2014/main" id="{1B4D49BA-40B3-4ACD-B14E-645359878699}"/>
              </a:ext>
            </a:extLst>
          </p:cNvPr>
          <p:cNvSpPr>
            <a:spLocks noChangeShapeType="1"/>
          </p:cNvSpPr>
          <p:nvPr/>
        </p:nvSpPr>
        <p:spPr bwMode="auto">
          <a:xfrm>
            <a:off x="303213" y="2733675"/>
            <a:ext cx="1817687"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06" name="Line 56">
            <a:extLst>
              <a:ext uri="{FF2B5EF4-FFF2-40B4-BE49-F238E27FC236}">
                <a16:creationId xmlns:a16="http://schemas.microsoft.com/office/drawing/2014/main" id="{E8A11ED6-4B8E-4F54-86A4-E816ADAE0717}"/>
              </a:ext>
            </a:extLst>
          </p:cNvPr>
          <p:cNvSpPr>
            <a:spLocks noChangeShapeType="1"/>
          </p:cNvSpPr>
          <p:nvPr/>
        </p:nvSpPr>
        <p:spPr bwMode="auto">
          <a:xfrm>
            <a:off x="1211263" y="2733675"/>
            <a:ext cx="1587" cy="3032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07" name="Rectangle 58">
            <a:extLst>
              <a:ext uri="{FF2B5EF4-FFF2-40B4-BE49-F238E27FC236}">
                <a16:creationId xmlns:a16="http://schemas.microsoft.com/office/drawing/2014/main" id="{C2010C66-285F-4C7C-B830-049ADE71D304}"/>
              </a:ext>
            </a:extLst>
          </p:cNvPr>
          <p:cNvSpPr>
            <a:spLocks noChangeArrowheads="1"/>
          </p:cNvSpPr>
          <p:nvPr/>
        </p:nvSpPr>
        <p:spPr bwMode="auto">
          <a:xfrm>
            <a:off x="7889875" y="4041775"/>
            <a:ext cx="9985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Začiatočné </a:t>
            </a:r>
          </a:p>
          <a:p>
            <a:pPr eaLnBrk="1" hangingPunct="1">
              <a:spcBef>
                <a:spcPct val="0"/>
              </a:spcBef>
              <a:buFontTx/>
              <a:buNone/>
            </a:pPr>
            <a:r>
              <a:rPr lang="sk-SK" altLang="en-US" sz="1500" i="1">
                <a:solidFill>
                  <a:srgbClr val="000000"/>
                </a:solidFill>
              </a:rPr>
              <a:t>zostatky</a:t>
            </a:r>
          </a:p>
          <a:p>
            <a:pPr eaLnBrk="1" hangingPunct="1">
              <a:spcBef>
                <a:spcPct val="0"/>
              </a:spcBef>
              <a:buFontTx/>
              <a:buNone/>
            </a:pPr>
            <a:r>
              <a:rPr lang="sk-SK" altLang="en-US" sz="1500" i="1">
                <a:solidFill>
                  <a:srgbClr val="000000"/>
                </a:solidFill>
              </a:rPr>
              <a:t>sú vyznačené</a:t>
            </a:r>
          </a:p>
          <a:p>
            <a:pPr eaLnBrk="1" hangingPunct="1">
              <a:spcBef>
                <a:spcPct val="0"/>
              </a:spcBef>
              <a:buFontTx/>
              <a:buNone/>
            </a:pPr>
            <a:r>
              <a:rPr lang="sk-SK" altLang="en-US" sz="1500" i="1">
                <a:solidFill>
                  <a:srgbClr val="000000"/>
                </a:solidFill>
              </a:rPr>
              <a:t>kurzívou</a:t>
            </a:r>
            <a:endParaRPr lang="sk-SK" altLang="en-US" sz="1800">
              <a:latin typeface="Arial" panose="020B0604020202020204" pitchFamily="34" charset="0"/>
            </a:endParaRPr>
          </a:p>
        </p:txBody>
      </p:sp>
      <p:sp>
        <p:nvSpPr>
          <p:cNvPr id="92208" name="Rectangle 62">
            <a:extLst>
              <a:ext uri="{FF2B5EF4-FFF2-40B4-BE49-F238E27FC236}">
                <a16:creationId xmlns:a16="http://schemas.microsoft.com/office/drawing/2014/main" id="{D1CC0A7B-A13D-407A-9876-AE03C01E50DA}"/>
              </a:ext>
            </a:extLst>
          </p:cNvPr>
          <p:cNvSpPr>
            <a:spLocks noChangeArrowheads="1"/>
          </p:cNvSpPr>
          <p:nvPr/>
        </p:nvSpPr>
        <p:spPr bwMode="auto">
          <a:xfrm>
            <a:off x="8545513" y="46974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92209" name="Rectangle 63">
            <a:extLst>
              <a:ext uri="{FF2B5EF4-FFF2-40B4-BE49-F238E27FC236}">
                <a16:creationId xmlns:a16="http://schemas.microsoft.com/office/drawing/2014/main" id="{0CE3D277-61A3-4933-8D1F-7D5172AAA687}"/>
              </a:ext>
            </a:extLst>
          </p:cNvPr>
          <p:cNvSpPr>
            <a:spLocks noChangeArrowheads="1"/>
          </p:cNvSpPr>
          <p:nvPr/>
        </p:nvSpPr>
        <p:spPr bwMode="auto">
          <a:xfrm>
            <a:off x="3032125" y="2468563"/>
            <a:ext cx="18208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10" name="Rectangle 64">
            <a:extLst>
              <a:ext uri="{FF2B5EF4-FFF2-40B4-BE49-F238E27FC236}">
                <a16:creationId xmlns:a16="http://schemas.microsoft.com/office/drawing/2014/main" id="{98D6E4D1-7B2B-4EE7-9A2C-BE409DEC8A5B}"/>
              </a:ext>
            </a:extLst>
          </p:cNvPr>
          <p:cNvSpPr>
            <a:spLocks noChangeArrowheads="1"/>
          </p:cNvSpPr>
          <p:nvPr/>
        </p:nvSpPr>
        <p:spPr bwMode="auto">
          <a:xfrm>
            <a:off x="3276600" y="2492375"/>
            <a:ext cx="128111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Základný kapitál</a:t>
            </a:r>
            <a:endParaRPr lang="sk-SK" altLang="en-US" sz="1800">
              <a:latin typeface="Arial" panose="020B0604020202020204" pitchFamily="34" charset="0"/>
            </a:endParaRPr>
          </a:p>
        </p:txBody>
      </p:sp>
      <p:sp>
        <p:nvSpPr>
          <p:cNvPr id="92211" name="Rectangle 65">
            <a:extLst>
              <a:ext uri="{FF2B5EF4-FFF2-40B4-BE49-F238E27FC236}">
                <a16:creationId xmlns:a16="http://schemas.microsoft.com/office/drawing/2014/main" id="{55E5ABA9-2043-4395-940E-AED19064D08F}"/>
              </a:ext>
            </a:extLst>
          </p:cNvPr>
          <p:cNvSpPr>
            <a:spLocks noChangeArrowheads="1"/>
          </p:cNvSpPr>
          <p:nvPr/>
        </p:nvSpPr>
        <p:spPr bwMode="auto">
          <a:xfrm>
            <a:off x="4430713" y="25463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212" name="Rectangle 66">
            <a:extLst>
              <a:ext uri="{FF2B5EF4-FFF2-40B4-BE49-F238E27FC236}">
                <a16:creationId xmlns:a16="http://schemas.microsoft.com/office/drawing/2014/main" id="{E12061DB-4CAF-4DB3-BD23-E1C1EB295E52}"/>
              </a:ext>
            </a:extLst>
          </p:cNvPr>
          <p:cNvSpPr>
            <a:spLocks noChangeArrowheads="1"/>
          </p:cNvSpPr>
          <p:nvPr/>
        </p:nvSpPr>
        <p:spPr bwMode="auto">
          <a:xfrm>
            <a:off x="4092575" y="2771775"/>
            <a:ext cx="9112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13" name="Rectangle 67">
            <a:extLst>
              <a:ext uri="{FF2B5EF4-FFF2-40B4-BE49-F238E27FC236}">
                <a16:creationId xmlns:a16="http://schemas.microsoft.com/office/drawing/2014/main" id="{A60CDFBB-FAD2-4D99-8837-12E28F7EE05F}"/>
              </a:ext>
            </a:extLst>
          </p:cNvPr>
          <p:cNvSpPr>
            <a:spLocks noChangeArrowheads="1"/>
          </p:cNvSpPr>
          <p:nvPr/>
        </p:nvSpPr>
        <p:spPr bwMode="auto">
          <a:xfrm>
            <a:off x="4241800" y="2852738"/>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90</a:t>
            </a:r>
            <a:endParaRPr lang="sk-SK" altLang="en-US" sz="1800">
              <a:latin typeface="Arial" panose="020B0604020202020204" pitchFamily="34" charset="0"/>
            </a:endParaRPr>
          </a:p>
        </p:txBody>
      </p:sp>
      <p:sp>
        <p:nvSpPr>
          <p:cNvPr id="92214" name="Rectangle 68">
            <a:extLst>
              <a:ext uri="{FF2B5EF4-FFF2-40B4-BE49-F238E27FC236}">
                <a16:creationId xmlns:a16="http://schemas.microsoft.com/office/drawing/2014/main" id="{93D10B6E-A296-43F1-9958-46A358E67765}"/>
              </a:ext>
            </a:extLst>
          </p:cNvPr>
          <p:cNvSpPr>
            <a:spLocks noChangeArrowheads="1"/>
          </p:cNvSpPr>
          <p:nvPr/>
        </p:nvSpPr>
        <p:spPr bwMode="auto">
          <a:xfrm>
            <a:off x="4433888" y="285273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92215" name="Line 69">
            <a:extLst>
              <a:ext uri="{FF2B5EF4-FFF2-40B4-BE49-F238E27FC236}">
                <a16:creationId xmlns:a16="http://schemas.microsoft.com/office/drawing/2014/main" id="{44E972D8-48E7-4070-B887-E87ED05F55C3}"/>
              </a:ext>
            </a:extLst>
          </p:cNvPr>
          <p:cNvSpPr>
            <a:spLocks noChangeShapeType="1"/>
          </p:cNvSpPr>
          <p:nvPr/>
        </p:nvSpPr>
        <p:spPr bwMode="auto">
          <a:xfrm>
            <a:off x="3332163" y="2771775"/>
            <a:ext cx="1239837"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16" name="Line 70">
            <a:extLst>
              <a:ext uri="{FF2B5EF4-FFF2-40B4-BE49-F238E27FC236}">
                <a16:creationId xmlns:a16="http://schemas.microsoft.com/office/drawing/2014/main" id="{1628B504-46BC-4771-8484-8F7808C40E31}"/>
              </a:ext>
            </a:extLst>
          </p:cNvPr>
          <p:cNvSpPr>
            <a:spLocks noChangeShapeType="1"/>
          </p:cNvSpPr>
          <p:nvPr/>
        </p:nvSpPr>
        <p:spPr bwMode="auto">
          <a:xfrm>
            <a:off x="3938588" y="2771775"/>
            <a:ext cx="1587" cy="37623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17" name="Rectangle 71">
            <a:extLst>
              <a:ext uri="{FF2B5EF4-FFF2-40B4-BE49-F238E27FC236}">
                <a16:creationId xmlns:a16="http://schemas.microsoft.com/office/drawing/2014/main" id="{60B8A387-FE55-4282-BDA1-8B1B0C8D7276}"/>
              </a:ext>
            </a:extLst>
          </p:cNvPr>
          <p:cNvSpPr>
            <a:spLocks noChangeArrowheads="1"/>
          </p:cNvSpPr>
          <p:nvPr/>
        </p:nvSpPr>
        <p:spPr bwMode="auto">
          <a:xfrm>
            <a:off x="3182938" y="3679825"/>
            <a:ext cx="14097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18" name="Rectangle 72">
            <a:extLst>
              <a:ext uri="{FF2B5EF4-FFF2-40B4-BE49-F238E27FC236}">
                <a16:creationId xmlns:a16="http://schemas.microsoft.com/office/drawing/2014/main" id="{18B22766-CFE2-4671-8F7D-16C7EFA86992}"/>
              </a:ext>
            </a:extLst>
          </p:cNvPr>
          <p:cNvSpPr>
            <a:spLocks noChangeArrowheads="1"/>
          </p:cNvSpPr>
          <p:nvPr/>
        </p:nvSpPr>
        <p:spPr bwMode="auto">
          <a:xfrm>
            <a:off x="3781425" y="3760788"/>
            <a:ext cx="2857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Dlh</a:t>
            </a:r>
            <a:endParaRPr lang="sk-SK" altLang="en-US" sz="1800">
              <a:latin typeface="Arial" panose="020B0604020202020204" pitchFamily="34" charset="0"/>
            </a:endParaRPr>
          </a:p>
        </p:txBody>
      </p:sp>
      <p:sp>
        <p:nvSpPr>
          <p:cNvPr id="92219" name="Rectangle 74">
            <a:extLst>
              <a:ext uri="{FF2B5EF4-FFF2-40B4-BE49-F238E27FC236}">
                <a16:creationId xmlns:a16="http://schemas.microsoft.com/office/drawing/2014/main" id="{26E21D7B-9D5D-48C2-AC08-5CCE53C7F845}"/>
              </a:ext>
            </a:extLst>
          </p:cNvPr>
          <p:cNvSpPr>
            <a:spLocks noChangeArrowheads="1"/>
          </p:cNvSpPr>
          <p:nvPr/>
        </p:nvSpPr>
        <p:spPr bwMode="auto">
          <a:xfrm>
            <a:off x="3940175" y="4135438"/>
            <a:ext cx="9128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20" name="Rectangle 75">
            <a:extLst>
              <a:ext uri="{FF2B5EF4-FFF2-40B4-BE49-F238E27FC236}">
                <a16:creationId xmlns:a16="http://schemas.microsoft.com/office/drawing/2014/main" id="{B693AF62-F126-4B89-A11E-3BAE1C3F4631}"/>
              </a:ext>
            </a:extLst>
          </p:cNvPr>
          <p:cNvSpPr>
            <a:spLocks noChangeArrowheads="1"/>
          </p:cNvSpPr>
          <p:nvPr/>
        </p:nvSpPr>
        <p:spPr bwMode="auto">
          <a:xfrm>
            <a:off x="4089400" y="4216400"/>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45</a:t>
            </a:r>
            <a:endParaRPr lang="sk-SK" altLang="en-US" sz="1800">
              <a:latin typeface="Arial" panose="020B0604020202020204" pitchFamily="34" charset="0"/>
            </a:endParaRPr>
          </a:p>
        </p:txBody>
      </p:sp>
      <p:sp>
        <p:nvSpPr>
          <p:cNvPr id="92221" name="Rectangle 76">
            <a:extLst>
              <a:ext uri="{FF2B5EF4-FFF2-40B4-BE49-F238E27FC236}">
                <a16:creationId xmlns:a16="http://schemas.microsoft.com/office/drawing/2014/main" id="{4B6DAB13-45DA-4E4D-A166-01E49D41A2A6}"/>
              </a:ext>
            </a:extLst>
          </p:cNvPr>
          <p:cNvSpPr>
            <a:spLocks noChangeArrowheads="1"/>
          </p:cNvSpPr>
          <p:nvPr/>
        </p:nvSpPr>
        <p:spPr bwMode="auto">
          <a:xfrm>
            <a:off x="4281488" y="42164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92222" name="Line 77">
            <a:extLst>
              <a:ext uri="{FF2B5EF4-FFF2-40B4-BE49-F238E27FC236}">
                <a16:creationId xmlns:a16="http://schemas.microsoft.com/office/drawing/2014/main" id="{E664A588-D2DB-4B40-B0AA-B203FC248CD2}"/>
              </a:ext>
            </a:extLst>
          </p:cNvPr>
          <p:cNvSpPr>
            <a:spLocks noChangeShapeType="1"/>
          </p:cNvSpPr>
          <p:nvPr/>
        </p:nvSpPr>
        <p:spPr bwMode="auto">
          <a:xfrm>
            <a:off x="3332163" y="4135438"/>
            <a:ext cx="1239837"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23" name="Line 78">
            <a:extLst>
              <a:ext uri="{FF2B5EF4-FFF2-40B4-BE49-F238E27FC236}">
                <a16:creationId xmlns:a16="http://schemas.microsoft.com/office/drawing/2014/main" id="{C1580F54-83D3-47A4-9C20-05FAE1FC9856}"/>
              </a:ext>
            </a:extLst>
          </p:cNvPr>
          <p:cNvSpPr>
            <a:spLocks noChangeShapeType="1"/>
          </p:cNvSpPr>
          <p:nvPr/>
        </p:nvSpPr>
        <p:spPr bwMode="auto">
          <a:xfrm>
            <a:off x="3938588" y="4135438"/>
            <a:ext cx="1587" cy="3762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24" name="Rectangle 79">
            <a:extLst>
              <a:ext uri="{FF2B5EF4-FFF2-40B4-BE49-F238E27FC236}">
                <a16:creationId xmlns:a16="http://schemas.microsoft.com/office/drawing/2014/main" id="{C4F4F0C8-F362-4D36-A671-4431BB40DE6A}"/>
              </a:ext>
            </a:extLst>
          </p:cNvPr>
          <p:cNvSpPr>
            <a:spLocks noChangeArrowheads="1"/>
          </p:cNvSpPr>
          <p:nvPr/>
        </p:nvSpPr>
        <p:spPr bwMode="auto">
          <a:xfrm>
            <a:off x="3182938" y="4741863"/>
            <a:ext cx="16700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25" name="Rectangle 80">
            <a:extLst>
              <a:ext uri="{FF2B5EF4-FFF2-40B4-BE49-F238E27FC236}">
                <a16:creationId xmlns:a16="http://schemas.microsoft.com/office/drawing/2014/main" id="{F965652C-391F-4AEC-A27F-05FA25A35C58}"/>
              </a:ext>
            </a:extLst>
          </p:cNvPr>
          <p:cNvSpPr>
            <a:spLocks noChangeArrowheads="1"/>
          </p:cNvSpPr>
          <p:nvPr/>
        </p:nvSpPr>
        <p:spPr bwMode="auto">
          <a:xfrm>
            <a:off x="3509963" y="4821238"/>
            <a:ext cx="9175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Dodávatelia</a:t>
            </a:r>
            <a:endParaRPr lang="sk-SK" altLang="en-US" sz="1800">
              <a:latin typeface="Arial" panose="020B0604020202020204" pitchFamily="34" charset="0"/>
            </a:endParaRPr>
          </a:p>
        </p:txBody>
      </p:sp>
      <p:sp>
        <p:nvSpPr>
          <p:cNvPr id="92226" name="Rectangle 81">
            <a:extLst>
              <a:ext uri="{FF2B5EF4-FFF2-40B4-BE49-F238E27FC236}">
                <a16:creationId xmlns:a16="http://schemas.microsoft.com/office/drawing/2014/main" id="{90F7829C-0DA8-46B7-A1A1-9A5731C90479}"/>
              </a:ext>
            </a:extLst>
          </p:cNvPr>
          <p:cNvSpPr>
            <a:spLocks noChangeArrowheads="1"/>
          </p:cNvSpPr>
          <p:nvPr/>
        </p:nvSpPr>
        <p:spPr bwMode="auto">
          <a:xfrm>
            <a:off x="4687888" y="482123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227" name="Rectangle 82">
            <a:extLst>
              <a:ext uri="{FF2B5EF4-FFF2-40B4-BE49-F238E27FC236}">
                <a16:creationId xmlns:a16="http://schemas.microsoft.com/office/drawing/2014/main" id="{452B4F74-30D0-4BE6-9581-57DA998C526A}"/>
              </a:ext>
            </a:extLst>
          </p:cNvPr>
          <p:cNvSpPr>
            <a:spLocks noChangeArrowheads="1"/>
          </p:cNvSpPr>
          <p:nvPr/>
        </p:nvSpPr>
        <p:spPr bwMode="auto">
          <a:xfrm>
            <a:off x="3940175" y="5195888"/>
            <a:ext cx="9128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28" name="Rectangle 83">
            <a:extLst>
              <a:ext uri="{FF2B5EF4-FFF2-40B4-BE49-F238E27FC236}">
                <a16:creationId xmlns:a16="http://schemas.microsoft.com/office/drawing/2014/main" id="{22CA3049-AFDE-48D8-9D7E-E197B71A6B4C}"/>
              </a:ext>
            </a:extLst>
          </p:cNvPr>
          <p:cNvSpPr>
            <a:spLocks noChangeArrowheads="1"/>
          </p:cNvSpPr>
          <p:nvPr/>
        </p:nvSpPr>
        <p:spPr bwMode="auto">
          <a:xfrm>
            <a:off x="4089400" y="5276850"/>
            <a:ext cx="95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5</a:t>
            </a:r>
            <a:endParaRPr lang="sk-SK" altLang="en-US" sz="1800">
              <a:latin typeface="Arial" panose="020B0604020202020204" pitchFamily="34" charset="0"/>
            </a:endParaRPr>
          </a:p>
        </p:txBody>
      </p:sp>
      <p:sp>
        <p:nvSpPr>
          <p:cNvPr id="92229" name="Rectangle 84">
            <a:extLst>
              <a:ext uri="{FF2B5EF4-FFF2-40B4-BE49-F238E27FC236}">
                <a16:creationId xmlns:a16="http://schemas.microsoft.com/office/drawing/2014/main" id="{64F1C457-EBDB-4E67-8F6B-56D31666D26D}"/>
              </a:ext>
            </a:extLst>
          </p:cNvPr>
          <p:cNvSpPr>
            <a:spLocks noChangeArrowheads="1"/>
          </p:cNvSpPr>
          <p:nvPr/>
        </p:nvSpPr>
        <p:spPr bwMode="auto">
          <a:xfrm>
            <a:off x="4186238" y="52768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92230" name="Line 85">
            <a:extLst>
              <a:ext uri="{FF2B5EF4-FFF2-40B4-BE49-F238E27FC236}">
                <a16:creationId xmlns:a16="http://schemas.microsoft.com/office/drawing/2014/main" id="{CE1A4AED-55C3-4376-9A78-6C553BEBF2D3}"/>
              </a:ext>
            </a:extLst>
          </p:cNvPr>
          <p:cNvSpPr>
            <a:spLocks noChangeShapeType="1"/>
          </p:cNvSpPr>
          <p:nvPr/>
        </p:nvSpPr>
        <p:spPr bwMode="auto">
          <a:xfrm>
            <a:off x="3332163" y="5195888"/>
            <a:ext cx="1239837"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31" name="Line 86">
            <a:extLst>
              <a:ext uri="{FF2B5EF4-FFF2-40B4-BE49-F238E27FC236}">
                <a16:creationId xmlns:a16="http://schemas.microsoft.com/office/drawing/2014/main" id="{A5C24FAF-C562-4772-BFE5-5A6445899BCA}"/>
              </a:ext>
            </a:extLst>
          </p:cNvPr>
          <p:cNvSpPr>
            <a:spLocks noChangeShapeType="1"/>
          </p:cNvSpPr>
          <p:nvPr/>
        </p:nvSpPr>
        <p:spPr bwMode="auto">
          <a:xfrm>
            <a:off x="3938588" y="5195888"/>
            <a:ext cx="1587" cy="3762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32" name="Rectangle 87">
            <a:extLst>
              <a:ext uri="{FF2B5EF4-FFF2-40B4-BE49-F238E27FC236}">
                <a16:creationId xmlns:a16="http://schemas.microsoft.com/office/drawing/2014/main" id="{2E98E98F-20EF-4110-8630-8866ECA5F35F}"/>
              </a:ext>
            </a:extLst>
          </p:cNvPr>
          <p:cNvSpPr>
            <a:spLocks noChangeArrowheads="1"/>
          </p:cNvSpPr>
          <p:nvPr/>
        </p:nvSpPr>
        <p:spPr bwMode="auto">
          <a:xfrm>
            <a:off x="153988" y="4097338"/>
            <a:ext cx="1971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33" name="Rectangle 88">
            <a:extLst>
              <a:ext uri="{FF2B5EF4-FFF2-40B4-BE49-F238E27FC236}">
                <a16:creationId xmlns:a16="http://schemas.microsoft.com/office/drawing/2014/main" id="{5E9EF70F-4F35-4F45-88AD-643E90CF6A06}"/>
              </a:ext>
            </a:extLst>
          </p:cNvPr>
          <p:cNvSpPr>
            <a:spLocks noChangeArrowheads="1"/>
          </p:cNvSpPr>
          <p:nvPr/>
        </p:nvSpPr>
        <p:spPr bwMode="auto">
          <a:xfrm>
            <a:off x="755650" y="4178300"/>
            <a:ext cx="9239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Pohľadávky</a:t>
            </a:r>
            <a:endParaRPr lang="sk-SK" altLang="en-US" sz="1800">
              <a:latin typeface="Arial" panose="020B0604020202020204" pitchFamily="34" charset="0"/>
            </a:endParaRPr>
          </a:p>
        </p:txBody>
      </p:sp>
      <p:sp>
        <p:nvSpPr>
          <p:cNvPr id="92234" name="Rectangle 89">
            <a:extLst>
              <a:ext uri="{FF2B5EF4-FFF2-40B4-BE49-F238E27FC236}">
                <a16:creationId xmlns:a16="http://schemas.microsoft.com/office/drawing/2014/main" id="{1C2441E1-8C31-4C06-B7D7-67437DF8DB41}"/>
              </a:ext>
            </a:extLst>
          </p:cNvPr>
          <p:cNvSpPr>
            <a:spLocks noChangeArrowheads="1"/>
          </p:cNvSpPr>
          <p:nvPr/>
        </p:nvSpPr>
        <p:spPr bwMode="auto">
          <a:xfrm>
            <a:off x="1906588" y="41783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235" name="Rectangle 90">
            <a:extLst>
              <a:ext uri="{FF2B5EF4-FFF2-40B4-BE49-F238E27FC236}">
                <a16:creationId xmlns:a16="http://schemas.microsoft.com/office/drawing/2014/main" id="{531039FA-0787-4DE7-933D-458109514FB9}"/>
              </a:ext>
            </a:extLst>
          </p:cNvPr>
          <p:cNvSpPr>
            <a:spLocks noChangeArrowheads="1"/>
          </p:cNvSpPr>
          <p:nvPr/>
        </p:nvSpPr>
        <p:spPr bwMode="auto">
          <a:xfrm>
            <a:off x="457200" y="4551363"/>
            <a:ext cx="91122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36" name="Rectangle 91">
            <a:extLst>
              <a:ext uri="{FF2B5EF4-FFF2-40B4-BE49-F238E27FC236}">
                <a16:creationId xmlns:a16="http://schemas.microsoft.com/office/drawing/2014/main" id="{E5037AA3-80B0-4422-8A8D-0DF44706B21D}"/>
              </a:ext>
            </a:extLst>
          </p:cNvPr>
          <p:cNvSpPr>
            <a:spLocks noChangeArrowheads="1"/>
          </p:cNvSpPr>
          <p:nvPr/>
        </p:nvSpPr>
        <p:spPr bwMode="auto">
          <a:xfrm>
            <a:off x="606425" y="4632325"/>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70</a:t>
            </a:r>
            <a:endParaRPr lang="sk-SK" altLang="en-US" sz="1800">
              <a:latin typeface="Arial" panose="020B0604020202020204" pitchFamily="34" charset="0"/>
            </a:endParaRPr>
          </a:p>
        </p:txBody>
      </p:sp>
      <p:sp>
        <p:nvSpPr>
          <p:cNvPr id="92237" name="Rectangle 92">
            <a:extLst>
              <a:ext uri="{FF2B5EF4-FFF2-40B4-BE49-F238E27FC236}">
                <a16:creationId xmlns:a16="http://schemas.microsoft.com/office/drawing/2014/main" id="{243CB284-0582-4E3C-A589-DBE0DA2D0E1C}"/>
              </a:ext>
            </a:extLst>
          </p:cNvPr>
          <p:cNvSpPr>
            <a:spLocks noChangeArrowheads="1"/>
          </p:cNvSpPr>
          <p:nvPr/>
        </p:nvSpPr>
        <p:spPr bwMode="auto">
          <a:xfrm>
            <a:off x="798513" y="463232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92238" name="Line 93">
            <a:extLst>
              <a:ext uri="{FF2B5EF4-FFF2-40B4-BE49-F238E27FC236}">
                <a16:creationId xmlns:a16="http://schemas.microsoft.com/office/drawing/2014/main" id="{06C0CEE6-052C-4A95-8223-3A423415098F}"/>
              </a:ext>
            </a:extLst>
          </p:cNvPr>
          <p:cNvSpPr>
            <a:spLocks noChangeShapeType="1"/>
          </p:cNvSpPr>
          <p:nvPr/>
        </p:nvSpPr>
        <p:spPr bwMode="auto">
          <a:xfrm>
            <a:off x="454025" y="4551363"/>
            <a:ext cx="1666875"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39" name="Line 94">
            <a:extLst>
              <a:ext uri="{FF2B5EF4-FFF2-40B4-BE49-F238E27FC236}">
                <a16:creationId xmlns:a16="http://schemas.microsoft.com/office/drawing/2014/main" id="{AE1FC20A-97A3-47AA-9DB8-AE14B7586BA8}"/>
              </a:ext>
            </a:extLst>
          </p:cNvPr>
          <p:cNvSpPr>
            <a:spLocks noChangeShapeType="1"/>
          </p:cNvSpPr>
          <p:nvPr/>
        </p:nvSpPr>
        <p:spPr bwMode="auto">
          <a:xfrm>
            <a:off x="1211263" y="4551363"/>
            <a:ext cx="1587" cy="3762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40" name="Rectangle 95">
            <a:extLst>
              <a:ext uri="{FF2B5EF4-FFF2-40B4-BE49-F238E27FC236}">
                <a16:creationId xmlns:a16="http://schemas.microsoft.com/office/drawing/2014/main" id="{9E255EB3-BAF6-43EA-B042-2BD1E567C233}"/>
              </a:ext>
            </a:extLst>
          </p:cNvPr>
          <p:cNvSpPr>
            <a:spLocks noChangeArrowheads="1"/>
          </p:cNvSpPr>
          <p:nvPr/>
        </p:nvSpPr>
        <p:spPr bwMode="auto">
          <a:xfrm>
            <a:off x="911225" y="5006975"/>
            <a:ext cx="760413"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41" name="Rectangle 96">
            <a:extLst>
              <a:ext uri="{FF2B5EF4-FFF2-40B4-BE49-F238E27FC236}">
                <a16:creationId xmlns:a16="http://schemas.microsoft.com/office/drawing/2014/main" id="{0E7E40D3-78CA-4297-BF22-C0262BCD2B81}"/>
              </a:ext>
            </a:extLst>
          </p:cNvPr>
          <p:cNvSpPr>
            <a:spLocks noChangeArrowheads="1"/>
          </p:cNvSpPr>
          <p:nvPr/>
        </p:nvSpPr>
        <p:spPr bwMode="auto">
          <a:xfrm>
            <a:off x="431800" y="5086350"/>
            <a:ext cx="154781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Peňažné prostriedky</a:t>
            </a:r>
            <a:endParaRPr lang="sk-SK" altLang="en-US" sz="1800">
              <a:latin typeface="Arial" panose="020B0604020202020204" pitchFamily="34" charset="0"/>
            </a:endParaRPr>
          </a:p>
        </p:txBody>
      </p:sp>
      <p:sp>
        <p:nvSpPr>
          <p:cNvPr id="92242" name="Rectangle 97">
            <a:extLst>
              <a:ext uri="{FF2B5EF4-FFF2-40B4-BE49-F238E27FC236}">
                <a16:creationId xmlns:a16="http://schemas.microsoft.com/office/drawing/2014/main" id="{12834941-BEA5-477F-BCF5-7054FCEF5837}"/>
              </a:ext>
            </a:extLst>
          </p:cNvPr>
          <p:cNvSpPr>
            <a:spLocks noChangeArrowheads="1"/>
          </p:cNvSpPr>
          <p:nvPr/>
        </p:nvSpPr>
        <p:spPr bwMode="auto">
          <a:xfrm>
            <a:off x="1476375" y="50863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243" name="Rectangle 98">
            <a:extLst>
              <a:ext uri="{FF2B5EF4-FFF2-40B4-BE49-F238E27FC236}">
                <a16:creationId xmlns:a16="http://schemas.microsoft.com/office/drawing/2014/main" id="{A0353E7E-3CE0-4194-931A-6F69F7D018F0}"/>
              </a:ext>
            </a:extLst>
          </p:cNvPr>
          <p:cNvSpPr>
            <a:spLocks noChangeArrowheads="1"/>
          </p:cNvSpPr>
          <p:nvPr/>
        </p:nvSpPr>
        <p:spPr bwMode="auto">
          <a:xfrm>
            <a:off x="608013" y="5461000"/>
            <a:ext cx="7604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44" name="Rectangle 99">
            <a:extLst>
              <a:ext uri="{FF2B5EF4-FFF2-40B4-BE49-F238E27FC236}">
                <a16:creationId xmlns:a16="http://schemas.microsoft.com/office/drawing/2014/main" id="{AD3F9C70-5D03-43A2-AE78-64588C004A9A}"/>
              </a:ext>
            </a:extLst>
          </p:cNvPr>
          <p:cNvSpPr>
            <a:spLocks noChangeArrowheads="1"/>
          </p:cNvSpPr>
          <p:nvPr/>
        </p:nvSpPr>
        <p:spPr bwMode="auto">
          <a:xfrm>
            <a:off x="757238" y="5541963"/>
            <a:ext cx="95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5</a:t>
            </a:r>
            <a:endParaRPr lang="sk-SK" altLang="en-US" sz="1800">
              <a:latin typeface="Arial" panose="020B0604020202020204" pitchFamily="34" charset="0"/>
            </a:endParaRPr>
          </a:p>
        </p:txBody>
      </p:sp>
      <p:sp>
        <p:nvSpPr>
          <p:cNvPr id="92245" name="Rectangle 100">
            <a:extLst>
              <a:ext uri="{FF2B5EF4-FFF2-40B4-BE49-F238E27FC236}">
                <a16:creationId xmlns:a16="http://schemas.microsoft.com/office/drawing/2014/main" id="{FDFC7FC1-A267-42B8-8005-A0677CF24012}"/>
              </a:ext>
            </a:extLst>
          </p:cNvPr>
          <p:cNvSpPr>
            <a:spLocks noChangeArrowheads="1"/>
          </p:cNvSpPr>
          <p:nvPr/>
        </p:nvSpPr>
        <p:spPr bwMode="auto">
          <a:xfrm>
            <a:off x="854075" y="554196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92246" name="Line 101">
            <a:extLst>
              <a:ext uri="{FF2B5EF4-FFF2-40B4-BE49-F238E27FC236}">
                <a16:creationId xmlns:a16="http://schemas.microsoft.com/office/drawing/2014/main" id="{FA63A46D-33CC-4A97-A07F-DCB022F2B510}"/>
              </a:ext>
            </a:extLst>
          </p:cNvPr>
          <p:cNvSpPr>
            <a:spLocks noChangeShapeType="1"/>
          </p:cNvSpPr>
          <p:nvPr/>
        </p:nvSpPr>
        <p:spPr bwMode="auto">
          <a:xfrm>
            <a:off x="606425" y="5461000"/>
            <a:ext cx="1390650"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47" name="Line 102">
            <a:extLst>
              <a:ext uri="{FF2B5EF4-FFF2-40B4-BE49-F238E27FC236}">
                <a16:creationId xmlns:a16="http://schemas.microsoft.com/office/drawing/2014/main" id="{7D7DBCCE-E9C4-4CC1-9E06-5E493E9FDC41}"/>
              </a:ext>
            </a:extLst>
          </p:cNvPr>
          <p:cNvSpPr>
            <a:spLocks noChangeShapeType="1"/>
          </p:cNvSpPr>
          <p:nvPr/>
        </p:nvSpPr>
        <p:spPr bwMode="auto">
          <a:xfrm>
            <a:off x="1211263" y="5461000"/>
            <a:ext cx="1587" cy="37623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48" name="Rectangle 103">
            <a:extLst>
              <a:ext uri="{FF2B5EF4-FFF2-40B4-BE49-F238E27FC236}">
                <a16:creationId xmlns:a16="http://schemas.microsoft.com/office/drawing/2014/main" id="{17776FEE-DF63-4020-8EFB-3C7DF863A311}"/>
              </a:ext>
            </a:extLst>
          </p:cNvPr>
          <p:cNvSpPr>
            <a:spLocks noChangeArrowheads="1"/>
          </p:cNvSpPr>
          <p:nvPr/>
        </p:nvSpPr>
        <p:spPr bwMode="auto">
          <a:xfrm>
            <a:off x="5492750" y="2289175"/>
            <a:ext cx="18923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49" name="Rectangle 104">
            <a:extLst>
              <a:ext uri="{FF2B5EF4-FFF2-40B4-BE49-F238E27FC236}">
                <a16:creationId xmlns:a16="http://schemas.microsoft.com/office/drawing/2014/main" id="{B61DF216-1BEB-45BA-A126-094E1171BBF2}"/>
              </a:ext>
            </a:extLst>
          </p:cNvPr>
          <p:cNvSpPr>
            <a:spLocks noChangeArrowheads="1"/>
          </p:cNvSpPr>
          <p:nvPr/>
        </p:nvSpPr>
        <p:spPr bwMode="auto">
          <a:xfrm>
            <a:off x="5748338" y="2370138"/>
            <a:ext cx="123983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Externé náklady</a:t>
            </a:r>
            <a:endParaRPr lang="sk-SK" altLang="en-US" sz="1800">
              <a:latin typeface="Arial" panose="020B0604020202020204" pitchFamily="34" charset="0"/>
            </a:endParaRPr>
          </a:p>
        </p:txBody>
      </p:sp>
      <p:sp>
        <p:nvSpPr>
          <p:cNvPr id="92250" name="Rectangle 105">
            <a:extLst>
              <a:ext uri="{FF2B5EF4-FFF2-40B4-BE49-F238E27FC236}">
                <a16:creationId xmlns:a16="http://schemas.microsoft.com/office/drawing/2014/main" id="{2E640539-E9A6-40BA-ACB4-BEC3D55089D6}"/>
              </a:ext>
            </a:extLst>
          </p:cNvPr>
          <p:cNvSpPr>
            <a:spLocks noChangeArrowheads="1"/>
          </p:cNvSpPr>
          <p:nvPr/>
        </p:nvSpPr>
        <p:spPr bwMode="auto">
          <a:xfrm>
            <a:off x="7119938" y="237013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251" name="Rectangle 106">
            <a:extLst>
              <a:ext uri="{FF2B5EF4-FFF2-40B4-BE49-F238E27FC236}">
                <a16:creationId xmlns:a16="http://schemas.microsoft.com/office/drawing/2014/main" id="{C590BAD8-5542-44FD-AAA4-85C4CF099A47}"/>
              </a:ext>
            </a:extLst>
          </p:cNvPr>
          <p:cNvSpPr>
            <a:spLocks noChangeArrowheads="1"/>
          </p:cNvSpPr>
          <p:nvPr/>
        </p:nvSpPr>
        <p:spPr bwMode="auto">
          <a:xfrm>
            <a:off x="5559425" y="2713038"/>
            <a:ext cx="1062038"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52" name="Rectangle 107">
            <a:extLst>
              <a:ext uri="{FF2B5EF4-FFF2-40B4-BE49-F238E27FC236}">
                <a16:creationId xmlns:a16="http://schemas.microsoft.com/office/drawing/2014/main" id="{A36B9A4E-C2D4-4DBB-8A2E-9605887F691E}"/>
              </a:ext>
            </a:extLst>
          </p:cNvPr>
          <p:cNvSpPr>
            <a:spLocks noChangeArrowheads="1"/>
          </p:cNvSpPr>
          <p:nvPr/>
        </p:nvSpPr>
        <p:spPr bwMode="auto">
          <a:xfrm>
            <a:off x="5992813" y="2792413"/>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85</a:t>
            </a:r>
            <a:endParaRPr lang="sk-SK" altLang="en-US" sz="1800">
              <a:latin typeface="Arial" panose="020B0604020202020204" pitchFamily="34" charset="0"/>
            </a:endParaRPr>
          </a:p>
        </p:txBody>
      </p:sp>
      <p:sp>
        <p:nvSpPr>
          <p:cNvPr id="92253" name="Rectangle 108">
            <a:extLst>
              <a:ext uri="{FF2B5EF4-FFF2-40B4-BE49-F238E27FC236}">
                <a16:creationId xmlns:a16="http://schemas.microsoft.com/office/drawing/2014/main" id="{58EB8910-D9FD-4FEB-B16B-499C425D6DCB}"/>
              </a:ext>
            </a:extLst>
          </p:cNvPr>
          <p:cNvSpPr>
            <a:spLocks noChangeArrowheads="1"/>
          </p:cNvSpPr>
          <p:nvPr/>
        </p:nvSpPr>
        <p:spPr bwMode="auto">
          <a:xfrm>
            <a:off x="6184900" y="27924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92254" name="Line 109">
            <a:extLst>
              <a:ext uri="{FF2B5EF4-FFF2-40B4-BE49-F238E27FC236}">
                <a16:creationId xmlns:a16="http://schemas.microsoft.com/office/drawing/2014/main" id="{BBBA3F49-EFF7-4E82-9318-E9A9880831D4}"/>
              </a:ext>
            </a:extLst>
          </p:cNvPr>
          <p:cNvSpPr>
            <a:spLocks noChangeShapeType="1"/>
          </p:cNvSpPr>
          <p:nvPr/>
        </p:nvSpPr>
        <p:spPr bwMode="auto">
          <a:xfrm>
            <a:off x="5641975" y="2743200"/>
            <a:ext cx="1612900"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55" name="Line 110">
            <a:extLst>
              <a:ext uri="{FF2B5EF4-FFF2-40B4-BE49-F238E27FC236}">
                <a16:creationId xmlns:a16="http://schemas.microsoft.com/office/drawing/2014/main" id="{A9056045-9BE7-486E-976D-D501B2DECC99}"/>
              </a:ext>
            </a:extLst>
          </p:cNvPr>
          <p:cNvSpPr>
            <a:spLocks noChangeShapeType="1"/>
          </p:cNvSpPr>
          <p:nvPr/>
        </p:nvSpPr>
        <p:spPr bwMode="auto">
          <a:xfrm>
            <a:off x="6399213" y="2743200"/>
            <a:ext cx="1587" cy="3032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56" name="Rectangle 111">
            <a:extLst>
              <a:ext uri="{FF2B5EF4-FFF2-40B4-BE49-F238E27FC236}">
                <a16:creationId xmlns:a16="http://schemas.microsoft.com/office/drawing/2014/main" id="{EFA2ACE4-0DEA-48C7-A258-6E87BCA72C45}"/>
              </a:ext>
            </a:extLst>
          </p:cNvPr>
          <p:cNvSpPr>
            <a:spLocks noChangeArrowheads="1"/>
          </p:cNvSpPr>
          <p:nvPr/>
        </p:nvSpPr>
        <p:spPr bwMode="auto">
          <a:xfrm>
            <a:off x="5492750" y="3046413"/>
            <a:ext cx="18923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57" name="Rectangle 112">
            <a:extLst>
              <a:ext uri="{FF2B5EF4-FFF2-40B4-BE49-F238E27FC236}">
                <a16:creationId xmlns:a16="http://schemas.microsoft.com/office/drawing/2014/main" id="{A3AB0682-494C-40D8-9E2F-ACABEDA87576}"/>
              </a:ext>
            </a:extLst>
          </p:cNvPr>
          <p:cNvSpPr>
            <a:spLocks noChangeArrowheads="1"/>
          </p:cNvSpPr>
          <p:nvPr/>
        </p:nvSpPr>
        <p:spPr bwMode="auto">
          <a:xfrm>
            <a:off x="5807075" y="3127375"/>
            <a:ext cx="12319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Osobné náklady</a:t>
            </a:r>
            <a:endParaRPr lang="sk-SK" altLang="en-US" sz="1800">
              <a:latin typeface="Arial" panose="020B0604020202020204" pitchFamily="34" charset="0"/>
            </a:endParaRPr>
          </a:p>
        </p:txBody>
      </p:sp>
      <p:sp>
        <p:nvSpPr>
          <p:cNvPr id="92258" name="Rectangle 113">
            <a:extLst>
              <a:ext uri="{FF2B5EF4-FFF2-40B4-BE49-F238E27FC236}">
                <a16:creationId xmlns:a16="http://schemas.microsoft.com/office/drawing/2014/main" id="{CC61B589-F40B-4988-90FF-54E65793EC3B}"/>
              </a:ext>
            </a:extLst>
          </p:cNvPr>
          <p:cNvSpPr>
            <a:spLocks noChangeArrowheads="1"/>
          </p:cNvSpPr>
          <p:nvPr/>
        </p:nvSpPr>
        <p:spPr bwMode="auto">
          <a:xfrm>
            <a:off x="7061200" y="31273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259" name="Rectangle 114">
            <a:extLst>
              <a:ext uri="{FF2B5EF4-FFF2-40B4-BE49-F238E27FC236}">
                <a16:creationId xmlns:a16="http://schemas.microsoft.com/office/drawing/2014/main" id="{4869C939-5772-443A-9687-7E9C8F96DF72}"/>
              </a:ext>
            </a:extLst>
          </p:cNvPr>
          <p:cNvSpPr>
            <a:spLocks noChangeArrowheads="1"/>
          </p:cNvSpPr>
          <p:nvPr/>
        </p:nvSpPr>
        <p:spPr bwMode="auto">
          <a:xfrm>
            <a:off x="5559425" y="3470275"/>
            <a:ext cx="1062038"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60" name="Rectangle 115">
            <a:extLst>
              <a:ext uri="{FF2B5EF4-FFF2-40B4-BE49-F238E27FC236}">
                <a16:creationId xmlns:a16="http://schemas.microsoft.com/office/drawing/2014/main" id="{577847FA-37F1-4601-BE3F-6215C94D4DAB}"/>
              </a:ext>
            </a:extLst>
          </p:cNvPr>
          <p:cNvSpPr>
            <a:spLocks noChangeArrowheads="1"/>
          </p:cNvSpPr>
          <p:nvPr/>
        </p:nvSpPr>
        <p:spPr bwMode="auto">
          <a:xfrm>
            <a:off x="5945188" y="3549650"/>
            <a:ext cx="2857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101</a:t>
            </a:r>
            <a:endParaRPr lang="sk-SK" altLang="en-US" sz="1800">
              <a:latin typeface="Arial" panose="020B0604020202020204" pitchFamily="34" charset="0"/>
            </a:endParaRPr>
          </a:p>
        </p:txBody>
      </p:sp>
      <p:sp>
        <p:nvSpPr>
          <p:cNvPr id="92261" name="Rectangle 116">
            <a:extLst>
              <a:ext uri="{FF2B5EF4-FFF2-40B4-BE49-F238E27FC236}">
                <a16:creationId xmlns:a16="http://schemas.microsoft.com/office/drawing/2014/main" id="{6E9788E0-7EB2-404C-93E0-03180E64FF57}"/>
              </a:ext>
            </a:extLst>
          </p:cNvPr>
          <p:cNvSpPr>
            <a:spLocks noChangeArrowheads="1"/>
          </p:cNvSpPr>
          <p:nvPr/>
        </p:nvSpPr>
        <p:spPr bwMode="auto">
          <a:xfrm>
            <a:off x="6232525" y="35496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92262" name="Line 117">
            <a:extLst>
              <a:ext uri="{FF2B5EF4-FFF2-40B4-BE49-F238E27FC236}">
                <a16:creationId xmlns:a16="http://schemas.microsoft.com/office/drawing/2014/main" id="{099551D6-F4E6-431C-8E56-AB3DDB8DEA8D}"/>
              </a:ext>
            </a:extLst>
          </p:cNvPr>
          <p:cNvSpPr>
            <a:spLocks noChangeShapeType="1"/>
          </p:cNvSpPr>
          <p:nvPr/>
        </p:nvSpPr>
        <p:spPr bwMode="auto">
          <a:xfrm>
            <a:off x="5641975" y="3500438"/>
            <a:ext cx="1612900"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63" name="Rectangle 118">
            <a:extLst>
              <a:ext uri="{FF2B5EF4-FFF2-40B4-BE49-F238E27FC236}">
                <a16:creationId xmlns:a16="http://schemas.microsoft.com/office/drawing/2014/main" id="{FDB1DCBB-0F09-4D7F-9D7D-2A42E56F563D}"/>
              </a:ext>
            </a:extLst>
          </p:cNvPr>
          <p:cNvSpPr>
            <a:spLocks noChangeArrowheads="1"/>
          </p:cNvSpPr>
          <p:nvPr/>
        </p:nvSpPr>
        <p:spPr bwMode="auto">
          <a:xfrm>
            <a:off x="5492750" y="4864100"/>
            <a:ext cx="16700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64" name="Rectangle 119">
            <a:extLst>
              <a:ext uri="{FF2B5EF4-FFF2-40B4-BE49-F238E27FC236}">
                <a16:creationId xmlns:a16="http://schemas.microsoft.com/office/drawing/2014/main" id="{7FDF9959-3E57-4493-9B32-44E7A220A053}"/>
              </a:ext>
            </a:extLst>
          </p:cNvPr>
          <p:cNvSpPr>
            <a:spLocks noChangeArrowheads="1"/>
          </p:cNvSpPr>
          <p:nvPr/>
        </p:nvSpPr>
        <p:spPr bwMode="auto">
          <a:xfrm>
            <a:off x="5710238" y="4868863"/>
            <a:ext cx="13636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Náklady na úroky</a:t>
            </a:r>
            <a:endParaRPr lang="sk-SK" altLang="en-US" sz="1800">
              <a:latin typeface="Arial" panose="020B0604020202020204" pitchFamily="34" charset="0"/>
            </a:endParaRPr>
          </a:p>
        </p:txBody>
      </p:sp>
      <p:sp>
        <p:nvSpPr>
          <p:cNvPr id="92265" name="Rectangle 121">
            <a:extLst>
              <a:ext uri="{FF2B5EF4-FFF2-40B4-BE49-F238E27FC236}">
                <a16:creationId xmlns:a16="http://schemas.microsoft.com/office/drawing/2014/main" id="{3DE3E706-8E60-4CEB-BF32-7686CEDDECEA}"/>
              </a:ext>
            </a:extLst>
          </p:cNvPr>
          <p:cNvSpPr>
            <a:spLocks noChangeArrowheads="1"/>
          </p:cNvSpPr>
          <p:nvPr/>
        </p:nvSpPr>
        <p:spPr bwMode="auto">
          <a:xfrm>
            <a:off x="6935788" y="494506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266" name="Rectangle 122">
            <a:extLst>
              <a:ext uri="{FF2B5EF4-FFF2-40B4-BE49-F238E27FC236}">
                <a16:creationId xmlns:a16="http://schemas.microsoft.com/office/drawing/2014/main" id="{98621D4E-4552-4FA4-BBFD-30C30A1F8879}"/>
              </a:ext>
            </a:extLst>
          </p:cNvPr>
          <p:cNvSpPr>
            <a:spLocks noChangeArrowheads="1"/>
          </p:cNvSpPr>
          <p:nvPr/>
        </p:nvSpPr>
        <p:spPr bwMode="auto">
          <a:xfrm>
            <a:off x="5492750" y="5319713"/>
            <a:ext cx="10604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67" name="Rectangle 123">
            <a:extLst>
              <a:ext uri="{FF2B5EF4-FFF2-40B4-BE49-F238E27FC236}">
                <a16:creationId xmlns:a16="http://schemas.microsoft.com/office/drawing/2014/main" id="{C00ABF7A-09DF-486B-8FFC-D93007FA85AF}"/>
              </a:ext>
            </a:extLst>
          </p:cNvPr>
          <p:cNvSpPr>
            <a:spLocks noChangeArrowheads="1"/>
          </p:cNvSpPr>
          <p:nvPr/>
        </p:nvSpPr>
        <p:spPr bwMode="auto">
          <a:xfrm>
            <a:off x="5973763" y="5400675"/>
            <a:ext cx="95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4</a:t>
            </a:r>
            <a:endParaRPr lang="sk-SK" altLang="en-US" sz="1800">
              <a:latin typeface="Arial" panose="020B0604020202020204" pitchFamily="34" charset="0"/>
            </a:endParaRPr>
          </a:p>
        </p:txBody>
      </p:sp>
      <p:sp>
        <p:nvSpPr>
          <p:cNvPr id="92268" name="Rectangle 124">
            <a:extLst>
              <a:ext uri="{FF2B5EF4-FFF2-40B4-BE49-F238E27FC236}">
                <a16:creationId xmlns:a16="http://schemas.microsoft.com/office/drawing/2014/main" id="{061232A3-CA43-44A7-95FD-EA8947D10F2B}"/>
              </a:ext>
            </a:extLst>
          </p:cNvPr>
          <p:cNvSpPr>
            <a:spLocks noChangeArrowheads="1"/>
          </p:cNvSpPr>
          <p:nvPr/>
        </p:nvSpPr>
        <p:spPr bwMode="auto">
          <a:xfrm>
            <a:off x="6069013" y="54006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92269" name="Line 125">
            <a:extLst>
              <a:ext uri="{FF2B5EF4-FFF2-40B4-BE49-F238E27FC236}">
                <a16:creationId xmlns:a16="http://schemas.microsoft.com/office/drawing/2014/main" id="{34D1A892-86A5-43BA-AC65-C89AF6007414}"/>
              </a:ext>
            </a:extLst>
          </p:cNvPr>
          <p:cNvSpPr>
            <a:spLocks noChangeShapeType="1"/>
          </p:cNvSpPr>
          <p:nvPr/>
        </p:nvSpPr>
        <p:spPr bwMode="auto">
          <a:xfrm>
            <a:off x="5641975" y="5167313"/>
            <a:ext cx="1612900"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70" name="Rectangle 126">
            <a:extLst>
              <a:ext uri="{FF2B5EF4-FFF2-40B4-BE49-F238E27FC236}">
                <a16:creationId xmlns:a16="http://schemas.microsoft.com/office/drawing/2014/main" id="{4492C7BB-D3E9-424A-92B2-553119969B29}"/>
              </a:ext>
            </a:extLst>
          </p:cNvPr>
          <p:cNvSpPr>
            <a:spLocks noChangeArrowheads="1"/>
          </p:cNvSpPr>
          <p:nvPr/>
        </p:nvSpPr>
        <p:spPr bwMode="auto">
          <a:xfrm>
            <a:off x="7766050" y="2468563"/>
            <a:ext cx="758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71" name="Rectangle 127">
            <a:extLst>
              <a:ext uri="{FF2B5EF4-FFF2-40B4-BE49-F238E27FC236}">
                <a16:creationId xmlns:a16="http://schemas.microsoft.com/office/drawing/2014/main" id="{72B08488-F85E-4991-A5C4-32C2BF76A8A1}"/>
              </a:ext>
            </a:extLst>
          </p:cNvPr>
          <p:cNvSpPr>
            <a:spLocks noChangeArrowheads="1"/>
          </p:cNvSpPr>
          <p:nvPr/>
        </p:nvSpPr>
        <p:spPr bwMode="auto">
          <a:xfrm>
            <a:off x="7942263" y="2549525"/>
            <a:ext cx="4540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Tržby</a:t>
            </a:r>
            <a:endParaRPr lang="sk-SK" altLang="en-US" sz="1800">
              <a:latin typeface="Arial" panose="020B0604020202020204" pitchFamily="34" charset="0"/>
            </a:endParaRPr>
          </a:p>
        </p:txBody>
      </p:sp>
      <p:sp>
        <p:nvSpPr>
          <p:cNvPr id="92272" name="Rectangle 128">
            <a:extLst>
              <a:ext uri="{FF2B5EF4-FFF2-40B4-BE49-F238E27FC236}">
                <a16:creationId xmlns:a16="http://schemas.microsoft.com/office/drawing/2014/main" id="{5894C35D-442D-4B3A-A51F-3DCBAA6491DB}"/>
              </a:ext>
            </a:extLst>
          </p:cNvPr>
          <p:cNvSpPr>
            <a:spLocks noChangeArrowheads="1"/>
          </p:cNvSpPr>
          <p:nvPr/>
        </p:nvSpPr>
        <p:spPr bwMode="auto">
          <a:xfrm>
            <a:off x="8340725" y="254952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92273" name="Line 129">
            <a:extLst>
              <a:ext uri="{FF2B5EF4-FFF2-40B4-BE49-F238E27FC236}">
                <a16:creationId xmlns:a16="http://schemas.microsoft.com/office/drawing/2014/main" id="{11E3F381-70A7-4776-876E-391E452E2853}"/>
              </a:ext>
            </a:extLst>
          </p:cNvPr>
          <p:cNvSpPr>
            <a:spLocks noChangeShapeType="1"/>
          </p:cNvSpPr>
          <p:nvPr/>
        </p:nvSpPr>
        <p:spPr bwMode="auto">
          <a:xfrm>
            <a:off x="7612063" y="2922588"/>
            <a:ext cx="1211262"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74" name="Rectangle 131">
            <a:extLst>
              <a:ext uri="{FF2B5EF4-FFF2-40B4-BE49-F238E27FC236}">
                <a16:creationId xmlns:a16="http://schemas.microsoft.com/office/drawing/2014/main" id="{9485739A-3050-4921-A41D-989478E6E83D}"/>
              </a:ext>
            </a:extLst>
          </p:cNvPr>
          <p:cNvSpPr>
            <a:spLocks noChangeArrowheads="1"/>
          </p:cNvSpPr>
          <p:nvPr/>
        </p:nvSpPr>
        <p:spPr bwMode="auto">
          <a:xfrm>
            <a:off x="8374063" y="3162300"/>
            <a:ext cx="2857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250</a:t>
            </a:r>
            <a:endParaRPr lang="sk-SK" altLang="en-US" sz="1800">
              <a:latin typeface="Arial" panose="020B0604020202020204" pitchFamily="34" charset="0"/>
            </a:endParaRPr>
          </a:p>
        </p:txBody>
      </p:sp>
      <p:sp>
        <p:nvSpPr>
          <p:cNvPr id="92275" name="Rectangle 132">
            <a:extLst>
              <a:ext uri="{FF2B5EF4-FFF2-40B4-BE49-F238E27FC236}">
                <a16:creationId xmlns:a16="http://schemas.microsoft.com/office/drawing/2014/main" id="{24E4BC3A-A61A-41D1-943D-700C0264ED2B}"/>
              </a:ext>
            </a:extLst>
          </p:cNvPr>
          <p:cNvSpPr>
            <a:spLocks noChangeArrowheads="1"/>
          </p:cNvSpPr>
          <p:nvPr/>
        </p:nvSpPr>
        <p:spPr bwMode="auto">
          <a:xfrm>
            <a:off x="8661400" y="31623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92276" name="Line 133">
            <a:extLst>
              <a:ext uri="{FF2B5EF4-FFF2-40B4-BE49-F238E27FC236}">
                <a16:creationId xmlns:a16="http://schemas.microsoft.com/office/drawing/2014/main" id="{3FA203F9-B9AD-47DD-A5B9-40095ED31DD5}"/>
              </a:ext>
            </a:extLst>
          </p:cNvPr>
          <p:cNvSpPr>
            <a:spLocks noChangeShapeType="1"/>
          </p:cNvSpPr>
          <p:nvPr/>
        </p:nvSpPr>
        <p:spPr bwMode="auto">
          <a:xfrm>
            <a:off x="8216900" y="2922588"/>
            <a:ext cx="1588" cy="60642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77" name="Line 134">
            <a:extLst>
              <a:ext uri="{FF2B5EF4-FFF2-40B4-BE49-F238E27FC236}">
                <a16:creationId xmlns:a16="http://schemas.microsoft.com/office/drawing/2014/main" id="{F1E7CE60-1B9E-496E-ADFD-471EE611A487}"/>
              </a:ext>
            </a:extLst>
          </p:cNvPr>
          <p:cNvSpPr>
            <a:spLocks noChangeShapeType="1"/>
          </p:cNvSpPr>
          <p:nvPr/>
        </p:nvSpPr>
        <p:spPr bwMode="auto">
          <a:xfrm>
            <a:off x="6399213" y="3500438"/>
            <a:ext cx="1587" cy="45561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78" name="Line 135">
            <a:extLst>
              <a:ext uri="{FF2B5EF4-FFF2-40B4-BE49-F238E27FC236}">
                <a16:creationId xmlns:a16="http://schemas.microsoft.com/office/drawing/2014/main" id="{4C52568B-D97F-42FF-9A38-5DF6CD8ADE3A}"/>
              </a:ext>
            </a:extLst>
          </p:cNvPr>
          <p:cNvSpPr>
            <a:spLocks noChangeShapeType="1"/>
          </p:cNvSpPr>
          <p:nvPr/>
        </p:nvSpPr>
        <p:spPr bwMode="auto">
          <a:xfrm>
            <a:off x="6399213" y="4410075"/>
            <a:ext cx="1587" cy="45402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2279" name="Line 136">
            <a:extLst>
              <a:ext uri="{FF2B5EF4-FFF2-40B4-BE49-F238E27FC236}">
                <a16:creationId xmlns:a16="http://schemas.microsoft.com/office/drawing/2014/main" id="{F10F87CE-30E6-43E3-9C30-F387AF6EF484}"/>
              </a:ext>
            </a:extLst>
          </p:cNvPr>
          <p:cNvSpPr>
            <a:spLocks noChangeShapeType="1"/>
          </p:cNvSpPr>
          <p:nvPr/>
        </p:nvSpPr>
        <p:spPr bwMode="auto">
          <a:xfrm>
            <a:off x="6399213" y="5167313"/>
            <a:ext cx="1587" cy="45561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92280" name="Group 139">
            <a:extLst>
              <a:ext uri="{FF2B5EF4-FFF2-40B4-BE49-F238E27FC236}">
                <a16:creationId xmlns:a16="http://schemas.microsoft.com/office/drawing/2014/main" id="{70A41599-455B-4830-B445-A6D2BFB1E536}"/>
              </a:ext>
            </a:extLst>
          </p:cNvPr>
          <p:cNvGrpSpPr>
            <a:grpSpLocks/>
          </p:cNvGrpSpPr>
          <p:nvPr/>
        </p:nvGrpSpPr>
        <p:grpSpPr bwMode="auto">
          <a:xfrm>
            <a:off x="5264150" y="4649788"/>
            <a:ext cx="568325" cy="204787"/>
            <a:chOff x="3316" y="2929"/>
            <a:chExt cx="358" cy="129"/>
          </a:xfrm>
        </p:grpSpPr>
        <p:sp>
          <p:nvSpPr>
            <p:cNvPr id="92287" name="Rectangle 137">
              <a:extLst>
                <a:ext uri="{FF2B5EF4-FFF2-40B4-BE49-F238E27FC236}">
                  <a16:creationId xmlns:a16="http://schemas.microsoft.com/office/drawing/2014/main" id="{EF77D8FD-8995-4CFA-8D09-B282A8FE4729}"/>
                </a:ext>
              </a:extLst>
            </p:cNvPr>
            <p:cNvSpPr>
              <a:spLocks noChangeArrowheads="1"/>
            </p:cNvSpPr>
            <p:nvPr/>
          </p:nvSpPr>
          <p:spPr bwMode="auto">
            <a:xfrm>
              <a:off x="3316" y="2983"/>
              <a:ext cx="232" cy="1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88" name="Freeform 138">
              <a:extLst>
                <a:ext uri="{FF2B5EF4-FFF2-40B4-BE49-F238E27FC236}">
                  <a16:creationId xmlns:a16="http://schemas.microsoft.com/office/drawing/2014/main" id="{E1BA57C7-DF00-46AA-BD7E-7A703253C012}"/>
                </a:ext>
              </a:extLst>
            </p:cNvPr>
            <p:cNvSpPr>
              <a:spLocks/>
            </p:cNvSpPr>
            <p:nvPr/>
          </p:nvSpPr>
          <p:spPr bwMode="auto">
            <a:xfrm>
              <a:off x="3545" y="2929"/>
              <a:ext cx="129" cy="129"/>
            </a:xfrm>
            <a:custGeom>
              <a:avLst/>
              <a:gdLst>
                <a:gd name="T0" fmla="*/ 0 w 129"/>
                <a:gd name="T1" fmla="*/ 129 h 129"/>
                <a:gd name="T2" fmla="*/ 129 w 129"/>
                <a:gd name="T3" fmla="*/ 65 h 129"/>
                <a:gd name="T4" fmla="*/ 0 w 129"/>
                <a:gd name="T5" fmla="*/ 0 h 129"/>
                <a:gd name="T6" fmla="*/ 0 w 129"/>
                <a:gd name="T7" fmla="*/ 129 h 1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9" h="129">
                  <a:moveTo>
                    <a:pt x="0" y="129"/>
                  </a:moveTo>
                  <a:lnTo>
                    <a:pt x="129" y="65"/>
                  </a:lnTo>
                  <a:lnTo>
                    <a:pt x="0" y="0"/>
                  </a:lnTo>
                  <a:lnTo>
                    <a:pt x="0"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2281" name="Rectangle 140">
            <a:extLst>
              <a:ext uri="{FF2B5EF4-FFF2-40B4-BE49-F238E27FC236}">
                <a16:creationId xmlns:a16="http://schemas.microsoft.com/office/drawing/2014/main" id="{7549E756-0664-4068-AF68-9461B14F84C8}"/>
              </a:ext>
            </a:extLst>
          </p:cNvPr>
          <p:cNvSpPr>
            <a:spLocks noChangeArrowheads="1"/>
          </p:cNvSpPr>
          <p:nvPr/>
        </p:nvSpPr>
        <p:spPr bwMode="auto">
          <a:xfrm>
            <a:off x="5248275" y="4751388"/>
            <a:ext cx="30163" cy="15144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82" name="Rectangle 141">
            <a:extLst>
              <a:ext uri="{FF2B5EF4-FFF2-40B4-BE49-F238E27FC236}">
                <a16:creationId xmlns:a16="http://schemas.microsoft.com/office/drawing/2014/main" id="{9809E74F-8AB4-47BD-B201-7A95B0E17403}"/>
              </a:ext>
            </a:extLst>
          </p:cNvPr>
          <p:cNvSpPr>
            <a:spLocks noChangeArrowheads="1"/>
          </p:cNvSpPr>
          <p:nvPr/>
        </p:nvSpPr>
        <p:spPr bwMode="auto">
          <a:xfrm>
            <a:off x="2424113" y="6251575"/>
            <a:ext cx="2840037" cy="30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92283" name="Rectangle 142">
            <a:extLst>
              <a:ext uri="{FF2B5EF4-FFF2-40B4-BE49-F238E27FC236}">
                <a16:creationId xmlns:a16="http://schemas.microsoft.com/office/drawing/2014/main" id="{9829834A-0E78-4511-B2FD-B296A95AEC5C}"/>
              </a:ext>
            </a:extLst>
          </p:cNvPr>
          <p:cNvSpPr>
            <a:spLocks noChangeArrowheads="1"/>
          </p:cNvSpPr>
          <p:nvPr/>
        </p:nvSpPr>
        <p:spPr bwMode="auto">
          <a:xfrm>
            <a:off x="2408238" y="3803650"/>
            <a:ext cx="30162" cy="24622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92284" name="Group 145">
            <a:extLst>
              <a:ext uri="{FF2B5EF4-FFF2-40B4-BE49-F238E27FC236}">
                <a16:creationId xmlns:a16="http://schemas.microsoft.com/office/drawing/2014/main" id="{D14A643E-3B0B-4155-A416-9860F97B8106}"/>
              </a:ext>
            </a:extLst>
          </p:cNvPr>
          <p:cNvGrpSpPr>
            <a:grpSpLocks/>
          </p:cNvGrpSpPr>
          <p:nvPr/>
        </p:nvGrpSpPr>
        <p:grpSpPr bwMode="auto">
          <a:xfrm>
            <a:off x="1716088" y="3713163"/>
            <a:ext cx="708025" cy="204787"/>
            <a:chOff x="1081" y="2339"/>
            <a:chExt cx="446" cy="129"/>
          </a:xfrm>
        </p:grpSpPr>
        <p:sp>
          <p:nvSpPr>
            <p:cNvPr id="92285" name="Freeform 143">
              <a:extLst>
                <a:ext uri="{FF2B5EF4-FFF2-40B4-BE49-F238E27FC236}">
                  <a16:creationId xmlns:a16="http://schemas.microsoft.com/office/drawing/2014/main" id="{37E951CD-7360-4797-BA3D-AA085001AE0D}"/>
                </a:ext>
              </a:extLst>
            </p:cNvPr>
            <p:cNvSpPr>
              <a:spLocks/>
            </p:cNvSpPr>
            <p:nvPr/>
          </p:nvSpPr>
          <p:spPr bwMode="auto">
            <a:xfrm>
              <a:off x="1205" y="2387"/>
              <a:ext cx="322" cy="25"/>
            </a:xfrm>
            <a:custGeom>
              <a:avLst/>
              <a:gdLst>
                <a:gd name="T0" fmla="*/ 322 w 322"/>
                <a:gd name="T1" fmla="*/ 19 h 25"/>
                <a:gd name="T2" fmla="*/ 322 w 322"/>
                <a:gd name="T3" fmla="*/ 0 h 25"/>
                <a:gd name="T4" fmla="*/ 0 w 322"/>
                <a:gd name="T5" fmla="*/ 6 h 25"/>
                <a:gd name="T6" fmla="*/ 0 w 322"/>
                <a:gd name="T7" fmla="*/ 25 h 25"/>
                <a:gd name="T8" fmla="*/ 322 w 322"/>
                <a:gd name="T9" fmla="*/ 19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2" h="25">
                  <a:moveTo>
                    <a:pt x="322" y="19"/>
                  </a:moveTo>
                  <a:lnTo>
                    <a:pt x="322" y="0"/>
                  </a:lnTo>
                  <a:lnTo>
                    <a:pt x="0" y="6"/>
                  </a:lnTo>
                  <a:lnTo>
                    <a:pt x="0" y="25"/>
                  </a:lnTo>
                  <a:lnTo>
                    <a:pt x="322"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2286" name="Freeform 144">
              <a:extLst>
                <a:ext uri="{FF2B5EF4-FFF2-40B4-BE49-F238E27FC236}">
                  <a16:creationId xmlns:a16="http://schemas.microsoft.com/office/drawing/2014/main" id="{19AB01F1-A153-4500-9136-59A7C4C8993D}"/>
                </a:ext>
              </a:extLst>
            </p:cNvPr>
            <p:cNvSpPr>
              <a:spLocks/>
            </p:cNvSpPr>
            <p:nvPr/>
          </p:nvSpPr>
          <p:spPr bwMode="auto">
            <a:xfrm>
              <a:off x="1081" y="2339"/>
              <a:ext cx="129" cy="129"/>
            </a:xfrm>
            <a:custGeom>
              <a:avLst/>
              <a:gdLst>
                <a:gd name="T0" fmla="*/ 128 w 129"/>
                <a:gd name="T1" fmla="*/ 0 h 129"/>
                <a:gd name="T2" fmla="*/ 0 w 129"/>
                <a:gd name="T3" fmla="*/ 67 h 129"/>
                <a:gd name="T4" fmla="*/ 129 w 129"/>
                <a:gd name="T5" fmla="*/ 129 h 129"/>
                <a:gd name="T6" fmla="*/ 128 w 129"/>
                <a:gd name="T7" fmla="*/ 0 h 1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9" h="129">
                  <a:moveTo>
                    <a:pt x="128" y="0"/>
                  </a:moveTo>
                  <a:lnTo>
                    <a:pt x="0" y="67"/>
                  </a:lnTo>
                  <a:lnTo>
                    <a:pt x="129" y="129"/>
                  </a:lnTo>
                  <a:lnTo>
                    <a:pt x="1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D780E748-24BB-4041-BEBA-40BD0679CC64}"/>
              </a:ext>
            </a:extLst>
          </p:cNvPr>
          <p:cNvSpPr>
            <a:spLocks noGrp="1"/>
          </p:cNvSpPr>
          <p:nvPr>
            <p:ph type="ftr" sz="quarter" idx="11"/>
          </p:nvPr>
        </p:nvSpPr>
        <p:spPr/>
        <p:txBody>
          <a:bodyPr/>
          <a:lstStyle/>
          <a:p>
            <a:pPr>
              <a:defRPr/>
            </a:pPr>
            <a:r>
              <a:rPr lang="sk-SK"/>
              <a:t>Princípy účtovníctva</a:t>
            </a:r>
          </a:p>
        </p:txBody>
      </p:sp>
      <p:sp>
        <p:nvSpPr>
          <p:cNvPr id="94211" name="Zástupný symbol čísla snímky 4">
            <a:extLst>
              <a:ext uri="{FF2B5EF4-FFF2-40B4-BE49-F238E27FC236}">
                <a16:creationId xmlns:a16="http://schemas.microsoft.com/office/drawing/2014/main" id="{025AFA49-A258-4FD1-999D-928266CD06B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2-45</a:t>
            </a:r>
          </a:p>
        </p:txBody>
      </p:sp>
      <p:sp>
        <p:nvSpPr>
          <p:cNvPr id="94212" name="Rectangle 2">
            <a:extLst>
              <a:ext uri="{FF2B5EF4-FFF2-40B4-BE49-F238E27FC236}">
                <a16:creationId xmlns:a16="http://schemas.microsoft.com/office/drawing/2014/main" id="{987E0811-2954-4CAC-9336-8F29A6F41B77}"/>
              </a:ext>
            </a:extLst>
          </p:cNvPr>
          <p:cNvSpPr>
            <a:spLocks noGrp="1" noChangeArrowheads="1"/>
          </p:cNvSpPr>
          <p:nvPr>
            <p:ph type="title"/>
          </p:nvPr>
        </p:nvSpPr>
        <p:spPr>
          <a:xfrm>
            <a:off x="381000" y="304800"/>
            <a:ext cx="8458200" cy="11430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2.8 </a:t>
            </a:r>
            <a:r>
              <a:rPr lang="sk-SK" altLang="en-US" sz="3200">
                <a:solidFill>
                  <a:srgbClr val="3D1FD3"/>
                </a:solidFill>
              </a:rPr>
              <a:t>Súvaha po odpisoch</a:t>
            </a:r>
            <a:endParaRPr lang="en-US" altLang="en-US" sz="3200" b="1">
              <a:solidFill>
                <a:srgbClr val="3D1FD3"/>
              </a:solidFill>
            </a:endParaRPr>
          </a:p>
        </p:txBody>
      </p:sp>
      <p:graphicFrame>
        <p:nvGraphicFramePr>
          <p:cNvPr id="94213" name="Object 3">
            <a:extLst>
              <a:ext uri="{FF2B5EF4-FFF2-40B4-BE49-F238E27FC236}">
                <a16:creationId xmlns:a16="http://schemas.microsoft.com/office/drawing/2014/main" id="{46EAD797-B091-4735-8429-CF84A6E58F9E}"/>
              </a:ext>
            </a:extLst>
          </p:cNvPr>
          <p:cNvGraphicFramePr>
            <a:graphicFrameLocks noChangeAspect="1"/>
          </p:cNvGraphicFramePr>
          <p:nvPr/>
        </p:nvGraphicFramePr>
        <p:xfrm>
          <a:off x="228600" y="2514600"/>
          <a:ext cx="9113838" cy="2654300"/>
        </p:xfrm>
        <a:graphic>
          <a:graphicData uri="http://schemas.openxmlformats.org/presentationml/2006/ole">
            <mc:AlternateContent xmlns:mc="http://schemas.openxmlformats.org/markup-compatibility/2006">
              <mc:Choice xmlns:v="urn:schemas-microsoft-com:vml" Requires="v">
                <p:oleObj name="Dokument" r:id="rId3" imgW="6069527" imgH="1774283" progId="Word.Document.8">
                  <p:embed/>
                </p:oleObj>
              </mc:Choice>
              <mc:Fallback>
                <p:oleObj name="Dokument" r:id="rId3" imgW="6069527" imgH="1774283"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514600"/>
                        <a:ext cx="9113838"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4214" name="Line 4">
            <a:extLst>
              <a:ext uri="{FF2B5EF4-FFF2-40B4-BE49-F238E27FC236}">
                <a16:creationId xmlns:a16="http://schemas.microsoft.com/office/drawing/2014/main" id="{29812274-4D0B-4E43-8B01-6CF405536569}"/>
              </a:ext>
            </a:extLst>
          </p:cNvPr>
          <p:cNvSpPr>
            <a:spLocks noChangeShapeType="1"/>
          </p:cNvSpPr>
          <p:nvPr/>
        </p:nvSpPr>
        <p:spPr bwMode="auto">
          <a:xfrm flipH="1">
            <a:off x="3995738" y="1196975"/>
            <a:ext cx="2520950" cy="18716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6EE2C154-95B4-49E0-AE0C-8E60A825DCE7}"/>
              </a:ext>
            </a:extLst>
          </p:cNvPr>
          <p:cNvSpPr>
            <a:spLocks noGrp="1"/>
          </p:cNvSpPr>
          <p:nvPr>
            <p:ph type="ftr" sz="quarter" idx="11"/>
          </p:nvPr>
        </p:nvSpPr>
        <p:spPr/>
        <p:txBody>
          <a:bodyPr/>
          <a:lstStyle/>
          <a:p>
            <a:pPr>
              <a:defRPr/>
            </a:pPr>
            <a:r>
              <a:rPr lang="sk-SK"/>
              <a:t>Princípy účtovníctva</a:t>
            </a:r>
          </a:p>
        </p:txBody>
      </p:sp>
      <p:sp>
        <p:nvSpPr>
          <p:cNvPr id="96259" name="Zástupný symbol čísla snímky 4">
            <a:extLst>
              <a:ext uri="{FF2B5EF4-FFF2-40B4-BE49-F238E27FC236}">
                <a16:creationId xmlns:a16="http://schemas.microsoft.com/office/drawing/2014/main" id="{B19E7A8A-3DFE-4673-BDBA-1629B373BF5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2-46</a:t>
            </a:r>
          </a:p>
        </p:txBody>
      </p:sp>
      <p:sp>
        <p:nvSpPr>
          <p:cNvPr id="96260" name="Rectangle 2">
            <a:extLst>
              <a:ext uri="{FF2B5EF4-FFF2-40B4-BE49-F238E27FC236}">
                <a16:creationId xmlns:a16="http://schemas.microsoft.com/office/drawing/2014/main" id="{2AC2701C-4CAF-49B8-B413-40FC9D965E5D}"/>
              </a:ext>
            </a:extLst>
          </p:cNvPr>
          <p:cNvSpPr>
            <a:spLocks noGrp="1" noChangeArrowheads="1"/>
          </p:cNvSpPr>
          <p:nvPr>
            <p:ph type="title"/>
          </p:nvPr>
        </p:nvSpPr>
        <p:spPr>
          <a:xfrm>
            <a:off x="228600" y="609600"/>
            <a:ext cx="8610600" cy="1143000"/>
          </a:xfrm>
        </p:spPr>
        <p:txBody>
          <a:bodyPr/>
          <a:lstStyle/>
          <a:p>
            <a:pPr eaLnBrk="1" hangingPunct="1"/>
            <a:r>
              <a:rPr lang="en-US" altLang="en-US" sz="3200" b="1">
                <a:solidFill>
                  <a:srgbClr val="3D1FD3"/>
                </a:solidFill>
              </a:rPr>
              <a:t>Tab</a:t>
            </a:r>
            <a:r>
              <a:rPr lang="sk-SK" altLang="en-US" sz="3200" b="1">
                <a:solidFill>
                  <a:srgbClr val="3D1FD3"/>
                </a:solidFill>
              </a:rPr>
              <a:t>. </a:t>
            </a:r>
            <a:r>
              <a:rPr lang="en-US" altLang="en-US" sz="3200" b="1">
                <a:solidFill>
                  <a:srgbClr val="3D1FD3"/>
                </a:solidFill>
              </a:rPr>
              <a:t>2.9</a:t>
            </a:r>
            <a:r>
              <a:rPr lang="en-US" altLang="en-US" sz="3200">
                <a:solidFill>
                  <a:srgbClr val="3D1FD3"/>
                </a:solidFill>
              </a:rPr>
              <a:t> </a:t>
            </a:r>
            <a:r>
              <a:rPr lang="sk-SK" altLang="en-US" sz="3200">
                <a:solidFill>
                  <a:srgbClr val="3D1FD3"/>
                </a:solidFill>
              </a:rPr>
              <a:t>Výkaz ziskov a strát po odpisoch</a:t>
            </a:r>
            <a:endParaRPr lang="en-US" altLang="en-US" sz="3200">
              <a:solidFill>
                <a:srgbClr val="3D1FD3"/>
              </a:solidFill>
            </a:endParaRPr>
          </a:p>
        </p:txBody>
      </p:sp>
      <p:graphicFrame>
        <p:nvGraphicFramePr>
          <p:cNvPr id="96261" name="Object 3">
            <a:extLst>
              <a:ext uri="{FF2B5EF4-FFF2-40B4-BE49-F238E27FC236}">
                <a16:creationId xmlns:a16="http://schemas.microsoft.com/office/drawing/2014/main" id="{F3816EB4-DBDC-44FA-BED5-D223CFC98334}"/>
              </a:ext>
            </a:extLst>
          </p:cNvPr>
          <p:cNvGraphicFramePr>
            <a:graphicFrameLocks noChangeAspect="1"/>
          </p:cNvGraphicFramePr>
          <p:nvPr/>
        </p:nvGraphicFramePr>
        <p:xfrm>
          <a:off x="228600" y="2470150"/>
          <a:ext cx="8597900" cy="2257425"/>
        </p:xfrm>
        <a:graphic>
          <a:graphicData uri="http://schemas.openxmlformats.org/presentationml/2006/ole">
            <mc:AlternateContent xmlns:mc="http://schemas.openxmlformats.org/markup-compatibility/2006">
              <mc:Choice xmlns:v="urn:schemas-microsoft-com:vml" Requires="v">
                <p:oleObj name="Dokument" r:id="rId3" imgW="6069527" imgH="1599379" progId="Word.Document.8">
                  <p:embed/>
                </p:oleObj>
              </mc:Choice>
              <mc:Fallback>
                <p:oleObj name="Dokument" r:id="rId3" imgW="6069527" imgH="1599379"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470150"/>
                        <a:ext cx="8597900" cy="225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6262" name="Line 4">
            <a:extLst>
              <a:ext uri="{FF2B5EF4-FFF2-40B4-BE49-F238E27FC236}">
                <a16:creationId xmlns:a16="http://schemas.microsoft.com/office/drawing/2014/main" id="{B2422B5B-8AA2-4606-9302-39B9E1DB58A9}"/>
              </a:ext>
            </a:extLst>
          </p:cNvPr>
          <p:cNvSpPr>
            <a:spLocks noChangeShapeType="1"/>
          </p:cNvSpPr>
          <p:nvPr/>
        </p:nvSpPr>
        <p:spPr bwMode="auto">
          <a:xfrm>
            <a:off x="3779838" y="1844675"/>
            <a:ext cx="411162" cy="1812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k-SK"/>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99E04628-8575-4CE8-8E87-BF1C09CC6F98}"/>
              </a:ext>
            </a:extLst>
          </p:cNvPr>
          <p:cNvSpPr>
            <a:spLocks noGrp="1"/>
          </p:cNvSpPr>
          <p:nvPr>
            <p:ph type="ftr" sz="quarter" idx="11"/>
          </p:nvPr>
        </p:nvSpPr>
        <p:spPr/>
        <p:txBody>
          <a:bodyPr/>
          <a:lstStyle/>
          <a:p>
            <a:pPr>
              <a:defRPr/>
            </a:pPr>
            <a:r>
              <a:rPr lang="sk-SK"/>
              <a:t>Princípy účtovníctva</a:t>
            </a:r>
          </a:p>
        </p:txBody>
      </p:sp>
      <p:sp>
        <p:nvSpPr>
          <p:cNvPr id="98307" name="Zástupný symbol čísla snímky 4">
            <a:extLst>
              <a:ext uri="{FF2B5EF4-FFF2-40B4-BE49-F238E27FC236}">
                <a16:creationId xmlns:a16="http://schemas.microsoft.com/office/drawing/2014/main" id="{8665CC46-5451-4441-B767-634939CFA8E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2-47</a:t>
            </a:r>
          </a:p>
        </p:txBody>
      </p:sp>
      <p:sp>
        <p:nvSpPr>
          <p:cNvPr id="98308" name="Rectangle 2">
            <a:extLst>
              <a:ext uri="{FF2B5EF4-FFF2-40B4-BE49-F238E27FC236}">
                <a16:creationId xmlns:a16="http://schemas.microsoft.com/office/drawing/2014/main" id="{5CDCE8DD-8219-4D95-B9CA-63BE32171901}"/>
              </a:ext>
            </a:extLst>
          </p:cNvPr>
          <p:cNvSpPr>
            <a:spLocks noGrp="1" noChangeArrowheads="1"/>
          </p:cNvSpPr>
          <p:nvPr>
            <p:ph type="title"/>
          </p:nvPr>
        </p:nvSpPr>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2.10</a:t>
            </a:r>
            <a:r>
              <a:rPr lang="sk-SK" altLang="en-US" sz="3200" b="1">
                <a:solidFill>
                  <a:srgbClr val="3D1FD3"/>
                </a:solidFill>
              </a:rPr>
              <a:t> </a:t>
            </a:r>
            <a:r>
              <a:rPr lang="sk-SK" altLang="en-US" sz="3200">
                <a:solidFill>
                  <a:srgbClr val="3D1FD3"/>
                </a:solidFill>
              </a:rPr>
              <a:t>Výkaz ziskov a strát – vertikálna forma</a:t>
            </a:r>
            <a:endParaRPr lang="en-US" altLang="en-US" sz="3200">
              <a:solidFill>
                <a:srgbClr val="3D1FD3"/>
              </a:solidFill>
            </a:endParaRPr>
          </a:p>
        </p:txBody>
      </p:sp>
      <p:pic>
        <p:nvPicPr>
          <p:cNvPr id="3" name="Obrázok 2">
            <a:extLst>
              <a:ext uri="{FF2B5EF4-FFF2-40B4-BE49-F238E27FC236}">
                <a16:creationId xmlns:a16="http://schemas.microsoft.com/office/drawing/2014/main" id="{8DFA3562-ECC8-B70E-B5BE-ACB5C603E35A}"/>
              </a:ext>
            </a:extLst>
          </p:cNvPr>
          <p:cNvPicPr>
            <a:picLocks noChangeAspect="1"/>
          </p:cNvPicPr>
          <p:nvPr/>
        </p:nvPicPr>
        <p:blipFill>
          <a:blip r:embed="rId3"/>
          <a:stretch>
            <a:fillRect/>
          </a:stretch>
        </p:blipFill>
        <p:spPr>
          <a:xfrm>
            <a:off x="1043608" y="1417637"/>
            <a:ext cx="7275937" cy="451197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6B1DA53D-E4F5-4278-BD74-747FC855E6EF}"/>
              </a:ext>
            </a:extLst>
          </p:cNvPr>
          <p:cNvSpPr>
            <a:spLocks noGrp="1"/>
          </p:cNvSpPr>
          <p:nvPr>
            <p:ph type="ftr" sz="quarter" idx="11"/>
          </p:nvPr>
        </p:nvSpPr>
        <p:spPr/>
        <p:txBody>
          <a:bodyPr/>
          <a:lstStyle/>
          <a:p>
            <a:pPr>
              <a:defRPr/>
            </a:pPr>
            <a:r>
              <a:rPr lang="sk-SK"/>
              <a:t>Princípy účtovníctva</a:t>
            </a:r>
          </a:p>
        </p:txBody>
      </p:sp>
      <p:sp>
        <p:nvSpPr>
          <p:cNvPr id="100355" name="Zástupný symbol čísla snímky 5">
            <a:extLst>
              <a:ext uri="{FF2B5EF4-FFF2-40B4-BE49-F238E27FC236}">
                <a16:creationId xmlns:a16="http://schemas.microsoft.com/office/drawing/2014/main" id="{04BF2701-FF10-4A8E-AE22-37CEEAB33D9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2-48</a:t>
            </a:r>
          </a:p>
        </p:txBody>
      </p:sp>
      <p:sp>
        <p:nvSpPr>
          <p:cNvPr id="100356" name="Rectangle 2">
            <a:extLst>
              <a:ext uri="{FF2B5EF4-FFF2-40B4-BE49-F238E27FC236}">
                <a16:creationId xmlns:a16="http://schemas.microsoft.com/office/drawing/2014/main" id="{7735ADF0-B0D6-4745-BCFB-322C62D891CE}"/>
              </a:ext>
            </a:extLst>
          </p:cNvPr>
          <p:cNvSpPr>
            <a:spLocks noGrp="1" noChangeArrowheads="1"/>
          </p:cNvSpPr>
          <p:nvPr>
            <p:ph type="title"/>
          </p:nvPr>
        </p:nvSpPr>
        <p:spPr>
          <a:xfrm>
            <a:off x="890588" y="274638"/>
            <a:ext cx="7362825" cy="777875"/>
          </a:xfrm>
        </p:spPr>
        <p:txBody>
          <a:bodyPr/>
          <a:lstStyle/>
          <a:p>
            <a:pPr eaLnBrk="1" hangingPunct="1"/>
            <a:r>
              <a:rPr lang="sk-SK" altLang="en-US" sz="3200" b="1">
                <a:solidFill>
                  <a:srgbClr val="3D1FD3"/>
                </a:solidFill>
              </a:rPr>
              <a:t>Rozdelenie zisku</a:t>
            </a:r>
            <a:endParaRPr lang="en-US" altLang="en-US" sz="3200" b="1">
              <a:solidFill>
                <a:srgbClr val="3D1FD3"/>
              </a:solidFill>
            </a:endParaRPr>
          </a:p>
        </p:txBody>
      </p:sp>
      <p:sp>
        <p:nvSpPr>
          <p:cNvPr id="100357" name="Rectangle 3">
            <a:extLst>
              <a:ext uri="{FF2B5EF4-FFF2-40B4-BE49-F238E27FC236}">
                <a16:creationId xmlns:a16="http://schemas.microsoft.com/office/drawing/2014/main" id="{ECFC77A1-1C58-4515-8D86-03DC655022E5}"/>
              </a:ext>
            </a:extLst>
          </p:cNvPr>
          <p:cNvSpPr>
            <a:spLocks noGrp="1" noChangeArrowheads="1"/>
          </p:cNvSpPr>
          <p:nvPr>
            <p:ph type="body" idx="1"/>
          </p:nvPr>
        </p:nvSpPr>
        <p:spPr>
          <a:xfrm>
            <a:off x="685800" y="1143000"/>
            <a:ext cx="7772400" cy="5410200"/>
          </a:xfrm>
        </p:spPr>
        <p:txBody>
          <a:bodyPr/>
          <a:lstStyle/>
          <a:p>
            <a:pPr eaLnBrk="1" hangingPunct="1">
              <a:lnSpc>
                <a:spcPct val="80000"/>
              </a:lnSpc>
            </a:pPr>
            <a:r>
              <a:rPr lang="sk-SK" altLang="en-US" sz="2000"/>
              <a:t>Zisk zodpovedá nárastu vlastného imania podniku v dôsledku jeho činnosti a patrí podielnikom. Podielnici sa môžu rozhodnúť, že si časť zisku alebo celý zisk rozdelia vo forme dividend. Ak zisk alebo jeho časť vo firme zostane, označuje sa ako nerozdelený výsledok hospodárenia (retained earnings)</a:t>
            </a:r>
          </a:p>
          <a:p>
            <a:pPr eaLnBrk="1" hangingPunct="1">
              <a:lnSpc>
                <a:spcPct val="80000"/>
              </a:lnSpc>
            </a:pPr>
            <a:r>
              <a:rPr lang="sk-SK" altLang="en-US" sz="2000"/>
              <a:t>Podielnici rozhodnú (hlasovaním) o naložení so ziskom jedným z nasledujúcich spôsobov:</a:t>
            </a:r>
          </a:p>
          <a:p>
            <a:pPr lvl="1" eaLnBrk="1" hangingPunct="1">
              <a:lnSpc>
                <a:spcPct val="80000"/>
              </a:lnSpc>
            </a:pPr>
            <a:r>
              <a:rPr lang="sk-SK" altLang="en-US" sz="1800"/>
              <a:t>rozdeliť celý zisk medzi podielnikov vo forme dividend</a:t>
            </a:r>
          </a:p>
          <a:p>
            <a:pPr lvl="1" eaLnBrk="1" hangingPunct="1">
              <a:lnSpc>
                <a:spcPct val="80000"/>
              </a:lnSpc>
            </a:pPr>
            <a:r>
              <a:rPr lang="sk-SK" altLang="en-US" sz="1800"/>
              <a:t>rozdeliť časť zisku medzi podielnikov vo forme dividend a zvyšok pokladať za nárast investícií podielnikov do podniku proporcionálne k ich predchádzajúcim príspevkom</a:t>
            </a:r>
          </a:p>
          <a:p>
            <a:pPr lvl="1" eaLnBrk="1" hangingPunct="1">
              <a:lnSpc>
                <a:spcPct val="80000"/>
              </a:lnSpc>
            </a:pPr>
            <a:r>
              <a:rPr lang="sk-SK" altLang="en-US" sz="1800"/>
              <a:t>nerozdeliť zisk podielnikom vôbec a celý ho pokladať za ďalšiu investíciu podielnikov do podniku</a:t>
            </a:r>
          </a:p>
          <a:p>
            <a:pPr eaLnBrk="1" hangingPunct="1">
              <a:lnSpc>
                <a:spcPct val="80000"/>
              </a:lnSpc>
            </a:pPr>
            <a:r>
              <a:rPr lang="sk-SK" altLang="en-US" sz="2000"/>
              <a:t>Rozdelením zisku sa zníži vlastné imanie a zároveň sa zníži objem finančných prostriedkov vo firme</a:t>
            </a:r>
          </a:p>
          <a:p>
            <a:pPr eaLnBrk="1" hangingPunct="1">
              <a:lnSpc>
                <a:spcPct val="80000"/>
              </a:lnSpc>
            </a:pPr>
            <a:r>
              <a:rPr lang="sk-SK" altLang="en-US" sz="2000"/>
              <a:t>Nerozdelený zisk je súčasťou vlastného imania, ale z legislatívnych a regulačných dôvodov zostáva oddelený od základného imania</a:t>
            </a:r>
            <a:endParaRPr lang="en-US" altLang="en-US"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Zástupný symbol päty 3">
            <a:extLst>
              <a:ext uri="{FF2B5EF4-FFF2-40B4-BE49-F238E27FC236}">
                <a16:creationId xmlns:a16="http://schemas.microsoft.com/office/drawing/2014/main" id="{04A40918-90F1-44A2-A2AF-50499DBCAF6A}"/>
              </a:ext>
            </a:extLst>
          </p:cNvPr>
          <p:cNvSpPr>
            <a:spLocks noGrp="1"/>
          </p:cNvSpPr>
          <p:nvPr>
            <p:ph type="ftr" sz="quarter" idx="11"/>
          </p:nvPr>
        </p:nvSpPr>
        <p:spPr/>
        <p:txBody>
          <a:bodyPr/>
          <a:lstStyle/>
          <a:p>
            <a:pPr>
              <a:defRPr/>
            </a:pPr>
            <a:r>
              <a:rPr lang="sk-SK"/>
              <a:t>Princípy účtovníctva</a:t>
            </a:r>
          </a:p>
        </p:txBody>
      </p:sp>
      <p:sp>
        <p:nvSpPr>
          <p:cNvPr id="102403" name="Zástupný symbol čísla snímky 4">
            <a:extLst>
              <a:ext uri="{FF2B5EF4-FFF2-40B4-BE49-F238E27FC236}">
                <a16:creationId xmlns:a16="http://schemas.microsoft.com/office/drawing/2014/main" id="{8922C73A-FF81-4BC4-8555-78697CEB9AA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2-49</a:t>
            </a:r>
          </a:p>
        </p:txBody>
      </p:sp>
      <p:sp>
        <p:nvSpPr>
          <p:cNvPr id="102404" name="Rectangle 2">
            <a:extLst>
              <a:ext uri="{FF2B5EF4-FFF2-40B4-BE49-F238E27FC236}">
                <a16:creationId xmlns:a16="http://schemas.microsoft.com/office/drawing/2014/main" id="{9AB16241-2A8D-4342-BBF8-AE357D0ADC6A}"/>
              </a:ext>
            </a:extLst>
          </p:cNvPr>
          <p:cNvSpPr>
            <a:spLocks noGrp="1" noChangeArrowheads="1"/>
          </p:cNvSpPr>
          <p:nvPr>
            <p:ph type="title"/>
          </p:nvPr>
        </p:nvSpPr>
        <p:spPr>
          <a:xfrm>
            <a:off x="381000" y="228600"/>
            <a:ext cx="8763000" cy="762000"/>
          </a:xfrm>
        </p:spPr>
        <p:txBody>
          <a:bodyPr/>
          <a:lstStyle/>
          <a:p>
            <a:pPr eaLnBrk="1" hangingPunct="1"/>
            <a:r>
              <a:rPr lang="sk-SK" altLang="en-US" sz="3200" b="1">
                <a:solidFill>
                  <a:srgbClr val="3D1FD3"/>
                </a:solidFill>
              </a:rPr>
              <a:t>Obr.</a:t>
            </a:r>
            <a:r>
              <a:rPr lang="en-US" altLang="en-US" sz="3200" b="1">
                <a:solidFill>
                  <a:srgbClr val="3D1FD3"/>
                </a:solidFill>
              </a:rPr>
              <a:t> 2.15</a:t>
            </a:r>
            <a:r>
              <a:rPr lang="en-US" altLang="en-US" sz="3200">
                <a:solidFill>
                  <a:srgbClr val="3D1FD3"/>
                </a:solidFill>
              </a:rPr>
              <a:t> </a:t>
            </a:r>
            <a:r>
              <a:rPr lang="sk-SK" altLang="en-US" sz="3200">
                <a:solidFill>
                  <a:srgbClr val="3D1FD3"/>
                </a:solidFill>
              </a:rPr>
              <a:t>Zaznamenanie rozdelenia zisku v spoločnosti Verdi</a:t>
            </a:r>
            <a:endParaRPr lang="en-US" altLang="en-US" sz="3200">
              <a:solidFill>
                <a:srgbClr val="3D1FD3"/>
              </a:solidFill>
            </a:endParaRPr>
          </a:p>
        </p:txBody>
      </p:sp>
      <p:sp>
        <p:nvSpPr>
          <p:cNvPr id="102405" name="Text Box 3">
            <a:extLst>
              <a:ext uri="{FF2B5EF4-FFF2-40B4-BE49-F238E27FC236}">
                <a16:creationId xmlns:a16="http://schemas.microsoft.com/office/drawing/2014/main" id="{C3208A95-76EE-404F-9D1F-236522F68D12}"/>
              </a:ext>
            </a:extLst>
          </p:cNvPr>
          <p:cNvSpPr txBox="1">
            <a:spLocks noChangeArrowheads="1"/>
          </p:cNvSpPr>
          <p:nvPr/>
        </p:nvSpPr>
        <p:spPr bwMode="auto">
          <a:xfrm>
            <a:off x="179388" y="981075"/>
            <a:ext cx="2913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2000"/>
              <a:t>Schválené dividendy 3 CU</a:t>
            </a:r>
            <a:endParaRPr lang="en-US" altLang="en-US" sz="2000"/>
          </a:p>
        </p:txBody>
      </p:sp>
      <p:graphicFrame>
        <p:nvGraphicFramePr>
          <p:cNvPr id="102406" name="Object 4">
            <a:extLst>
              <a:ext uri="{FF2B5EF4-FFF2-40B4-BE49-F238E27FC236}">
                <a16:creationId xmlns:a16="http://schemas.microsoft.com/office/drawing/2014/main" id="{8785E4E5-3816-40EA-982D-C8C980AC532A}"/>
              </a:ext>
            </a:extLst>
          </p:cNvPr>
          <p:cNvGraphicFramePr>
            <a:graphicFrameLocks noChangeAspect="1"/>
          </p:cNvGraphicFramePr>
          <p:nvPr/>
        </p:nvGraphicFramePr>
        <p:xfrm>
          <a:off x="533400" y="5410200"/>
          <a:ext cx="7543800" cy="1227138"/>
        </p:xfrm>
        <a:graphic>
          <a:graphicData uri="http://schemas.openxmlformats.org/presentationml/2006/ole">
            <mc:AlternateContent xmlns:mc="http://schemas.openxmlformats.org/markup-compatibility/2006">
              <mc:Choice xmlns:v="urn:schemas-microsoft-com:vml" Requires="v">
                <p:oleObj name="Dokument" r:id="rId3" imgW="6080325" imgH="990280" progId="Word.Document.8">
                  <p:embed/>
                </p:oleObj>
              </mc:Choice>
              <mc:Fallback>
                <p:oleObj name="Dokument" r:id="rId3" imgW="6080325" imgH="99028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5410200"/>
                        <a:ext cx="7543800" cy="1227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07" name="AutoShape 6">
            <a:extLst>
              <a:ext uri="{FF2B5EF4-FFF2-40B4-BE49-F238E27FC236}">
                <a16:creationId xmlns:a16="http://schemas.microsoft.com/office/drawing/2014/main" id="{007EEFD5-0548-46AF-AE9B-462DDFACF1C4}"/>
              </a:ext>
            </a:extLst>
          </p:cNvPr>
          <p:cNvSpPr>
            <a:spLocks noChangeAspect="1" noChangeArrowheads="1" noTextEdit="1"/>
          </p:cNvSpPr>
          <p:nvPr/>
        </p:nvSpPr>
        <p:spPr bwMode="auto">
          <a:xfrm>
            <a:off x="0" y="1600200"/>
            <a:ext cx="9144000" cy="355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102408" name="Rectangle 8">
            <a:extLst>
              <a:ext uri="{FF2B5EF4-FFF2-40B4-BE49-F238E27FC236}">
                <a16:creationId xmlns:a16="http://schemas.microsoft.com/office/drawing/2014/main" id="{A0287DAA-417A-44C9-B508-7CCD17785E17}"/>
              </a:ext>
            </a:extLst>
          </p:cNvPr>
          <p:cNvSpPr>
            <a:spLocks noChangeArrowheads="1"/>
          </p:cNvSpPr>
          <p:nvPr/>
        </p:nvSpPr>
        <p:spPr bwMode="auto">
          <a:xfrm>
            <a:off x="3175" y="1609725"/>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a:solidFill>
                  <a:srgbClr val="000000"/>
                </a:solidFill>
              </a:rPr>
              <a:t> </a:t>
            </a:r>
            <a:endParaRPr lang="sk-SK" altLang="en-US" sz="1800">
              <a:latin typeface="Arial" panose="020B0604020202020204" pitchFamily="34" charset="0"/>
            </a:endParaRPr>
          </a:p>
        </p:txBody>
      </p:sp>
      <p:sp>
        <p:nvSpPr>
          <p:cNvPr id="102409" name="Rectangle 10">
            <a:extLst>
              <a:ext uri="{FF2B5EF4-FFF2-40B4-BE49-F238E27FC236}">
                <a16:creationId xmlns:a16="http://schemas.microsoft.com/office/drawing/2014/main" id="{A0A469CC-21AF-4B12-A761-BC72B0256424}"/>
              </a:ext>
            </a:extLst>
          </p:cNvPr>
          <p:cNvSpPr>
            <a:spLocks noChangeArrowheads="1"/>
          </p:cNvSpPr>
          <p:nvPr/>
        </p:nvSpPr>
        <p:spPr bwMode="auto">
          <a:xfrm>
            <a:off x="2452688" y="4210050"/>
            <a:ext cx="21986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Kurzíva: začiatočný zostatok</a:t>
            </a:r>
            <a:endParaRPr lang="sk-SK" altLang="en-US" sz="1800">
              <a:latin typeface="Arial" panose="020B0604020202020204" pitchFamily="34" charset="0"/>
            </a:endParaRPr>
          </a:p>
        </p:txBody>
      </p:sp>
      <p:sp>
        <p:nvSpPr>
          <p:cNvPr id="102410" name="Rectangle 11">
            <a:extLst>
              <a:ext uri="{FF2B5EF4-FFF2-40B4-BE49-F238E27FC236}">
                <a16:creationId xmlns:a16="http://schemas.microsoft.com/office/drawing/2014/main" id="{B94F9BA7-27F7-48E8-8826-1327E3784A78}"/>
              </a:ext>
            </a:extLst>
          </p:cNvPr>
          <p:cNvSpPr>
            <a:spLocks noChangeArrowheads="1"/>
          </p:cNvSpPr>
          <p:nvPr/>
        </p:nvSpPr>
        <p:spPr bwMode="auto">
          <a:xfrm>
            <a:off x="4498975" y="42100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102411" name="Rectangle 13">
            <a:extLst>
              <a:ext uri="{FF2B5EF4-FFF2-40B4-BE49-F238E27FC236}">
                <a16:creationId xmlns:a16="http://schemas.microsoft.com/office/drawing/2014/main" id="{1E686F6C-0038-4EF4-B334-4DEE4B786275}"/>
              </a:ext>
            </a:extLst>
          </p:cNvPr>
          <p:cNvSpPr>
            <a:spLocks noChangeArrowheads="1"/>
          </p:cNvSpPr>
          <p:nvPr/>
        </p:nvSpPr>
        <p:spPr bwMode="auto">
          <a:xfrm>
            <a:off x="6208713" y="4392613"/>
            <a:ext cx="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02412" name="Rectangle 15">
            <a:extLst>
              <a:ext uri="{FF2B5EF4-FFF2-40B4-BE49-F238E27FC236}">
                <a16:creationId xmlns:a16="http://schemas.microsoft.com/office/drawing/2014/main" id="{5A7F6E54-E584-4C99-ABD6-F5AF2339036C}"/>
              </a:ext>
            </a:extLst>
          </p:cNvPr>
          <p:cNvSpPr>
            <a:spLocks noChangeArrowheads="1"/>
          </p:cNvSpPr>
          <p:nvPr/>
        </p:nvSpPr>
        <p:spPr bwMode="auto">
          <a:xfrm>
            <a:off x="6831013" y="3322638"/>
            <a:ext cx="76041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13" name="Rectangle 16">
            <a:extLst>
              <a:ext uri="{FF2B5EF4-FFF2-40B4-BE49-F238E27FC236}">
                <a16:creationId xmlns:a16="http://schemas.microsoft.com/office/drawing/2014/main" id="{7CB639F2-09BA-468F-8468-9111DB13DC83}"/>
              </a:ext>
            </a:extLst>
          </p:cNvPr>
          <p:cNvSpPr>
            <a:spLocks noChangeArrowheads="1"/>
          </p:cNvSpPr>
          <p:nvPr/>
        </p:nvSpPr>
        <p:spPr bwMode="auto">
          <a:xfrm>
            <a:off x="7251700" y="3395663"/>
            <a:ext cx="0"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700">
              <a:solidFill>
                <a:srgbClr val="000000"/>
              </a:solidFill>
              <a:latin typeface="Wingdings" panose="05000000000000000000" pitchFamily="2" charset="2"/>
            </a:endParaRPr>
          </a:p>
          <a:p>
            <a:pPr eaLnBrk="1" hangingPunct="1">
              <a:spcBef>
                <a:spcPct val="0"/>
              </a:spcBef>
              <a:buFontTx/>
              <a:buNone/>
            </a:pPr>
            <a:endParaRPr lang="sk-SK" altLang="en-US" sz="1800">
              <a:latin typeface="Arial" panose="020B0604020202020204" pitchFamily="34" charset="0"/>
            </a:endParaRPr>
          </a:p>
        </p:txBody>
      </p:sp>
      <p:sp>
        <p:nvSpPr>
          <p:cNvPr id="102414" name="Rectangle 17">
            <a:extLst>
              <a:ext uri="{FF2B5EF4-FFF2-40B4-BE49-F238E27FC236}">
                <a16:creationId xmlns:a16="http://schemas.microsoft.com/office/drawing/2014/main" id="{EA53B0FC-19E9-45EE-82D1-EDC4ECC5A34C}"/>
              </a:ext>
            </a:extLst>
          </p:cNvPr>
          <p:cNvSpPr>
            <a:spLocks noChangeArrowheads="1"/>
          </p:cNvSpPr>
          <p:nvPr/>
        </p:nvSpPr>
        <p:spPr bwMode="auto">
          <a:xfrm>
            <a:off x="7439025" y="3395663"/>
            <a:ext cx="5397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700">
                <a:solidFill>
                  <a:srgbClr val="000000"/>
                </a:solidFill>
              </a:rPr>
              <a:t> </a:t>
            </a:r>
            <a:endParaRPr lang="sk-SK" altLang="en-US" sz="1800">
              <a:latin typeface="Arial" panose="020B0604020202020204" pitchFamily="34" charset="0"/>
            </a:endParaRPr>
          </a:p>
        </p:txBody>
      </p:sp>
      <p:sp>
        <p:nvSpPr>
          <p:cNvPr id="102415" name="Rectangle 19">
            <a:extLst>
              <a:ext uri="{FF2B5EF4-FFF2-40B4-BE49-F238E27FC236}">
                <a16:creationId xmlns:a16="http://schemas.microsoft.com/office/drawing/2014/main" id="{50D2B893-BAFD-4552-8A5C-3F72DFB58DF3}"/>
              </a:ext>
            </a:extLst>
          </p:cNvPr>
          <p:cNvSpPr>
            <a:spLocks noChangeArrowheads="1"/>
          </p:cNvSpPr>
          <p:nvPr/>
        </p:nvSpPr>
        <p:spPr bwMode="auto">
          <a:xfrm>
            <a:off x="4914900" y="3071813"/>
            <a:ext cx="95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5</a:t>
            </a:r>
            <a:endParaRPr lang="sk-SK" altLang="en-US" sz="1800">
              <a:latin typeface="Arial" panose="020B0604020202020204" pitchFamily="34" charset="0"/>
            </a:endParaRPr>
          </a:p>
        </p:txBody>
      </p:sp>
      <p:sp>
        <p:nvSpPr>
          <p:cNvPr id="102416" name="Rectangle 20">
            <a:extLst>
              <a:ext uri="{FF2B5EF4-FFF2-40B4-BE49-F238E27FC236}">
                <a16:creationId xmlns:a16="http://schemas.microsoft.com/office/drawing/2014/main" id="{91C64BD0-51A1-4445-B3B3-28081D0EEA74}"/>
              </a:ext>
            </a:extLst>
          </p:cNvPr>
          <p:cNvSpPr>
            <a:spLocks noChangeArrowheads="1"/>
          </p:cNvSpPr>
          <p:nvPr/>
        </p:nvSpPr>
        <p:spPr bwMode="auto">
          <a:xfrm>
            <a:off x="5011738" y="30718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102417" name="Rectangle 22">
            <a:extLst>
              <a:ext uri="{FF2B5EF4-FFF2-40B4-BE49-F238E27FC236}">
                <a16:creationId xmlns:a16="http://schemas.microsoft.com/office/drawing/2014/main" id="{5785722A-9939-4DBB-A0F6-4D377209D79E}"/>
              </a:ext>
            </a:extLst>
          </p:cNvPr>
          <p:cNvSpPr>
            <a:spLocks noChangeArrowheads="1"/>
          </p:cNvSpPr>
          <p:nvPr/>
        </p:nvSpPr>
        <p:spPr bwMode="auto">
          <a:xfrm>
            <a:off x="6877050" y="2152650"/>
            <a:ext cx="19462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Vlastné imanie a záväzky</a:t>
            </a:r>
            <a:endParaRPr lang="sk-SK" altLang="en-US" sz="1800">
              <a:latin typeface="Arial" panose="020B0604020202020204" pitchFamily="34" charset="0"/>
            </a:endParaRPr>
          </a:p>
        </p:txBody>
      </p:sp>
      <p:sp>
        <p:nvSpPr>
          <p:cNvPr id="102418" name="Rectangle 23">
            <a:extLst>
              <a:ext uri="{FF2B5EF4-FFF2-40B4-BE49-F238E27FC236}">
                <a16:creationId xmlns:a16="http://schemas.microsoft.com/office/drawing/2014/main" id="{E31319EF-FBEB-40FD-9557-E8C4829A657D}"/>
              </a:ext>
            </a:extLst>
          </p:cNvPr>
          <p:cNvSpPr>
            <a:spLocks noChangeArrowheads="1"/>
          </p:cNvSpPr>
          <p:nvPr/>
        </p:nvSpPr>
        <p:spPr bwMode="auto">
          <a:xfrm>
            <a:off x="8961438" y="20955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a:solidFill>
                  <a:srgbClr val="000000"/>
                </a:solidFill>
              </a:rPr>
              <a:t> </a:t>
            </a:r>
            <a:endParaRPr lang="sk-SK" altLang="en-US" sz="1800">
              <a:latin typeface="Arial" panose="020B0604020202020204" pitchFamily="34" charset="0"/>
            </a:endParaRPr>
          </a:p>
        </p:txBody>
      </p:sp>
      <p:sp>
        <p:nvSpPr>
          <p:cNvPr id="102419" name="Rectangle 25">
            <a:extLst>
              <a:ext uri="{FF2B5EF4-FFF2-40B4-BE49-F238E27FC236}">
                <a16:creationId xmlns:a16="http://schemas.microsoft.com/office/drawing/2014/main" id="{2C26EEC8-1A5E-4582-98F9-559E9CA09453}"/>
              </a:ext>
            </a:extLst>
          </p:cNvPr>
          <p:cNvSpPr>
            <a:spLocks noChangeArrowheads="1"/>
          </p:cNvSpPr>
          <p:nvPr/>
        </p:nvSpPr>
        <p:spPr bwMode="auto">
          <a:xfrm>
            <a:off x="4875213" y="2195513"/>
            <a:ext cx="6334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Majetok</a:t>
            </a:r>
            <a:endParaRPr lang="sk-SK" altLang="en-US" sz="1800">
              <a:latin typeface="Arial" panose="020B0604020202020204" pitchFamily="34" charset="0"/>
            </a:endParaRPr>
          </a:p>
        </p:txBody>
      </p:sp>
      <p:sp>
        <p:nvSpPr>
          <p:cNvPr id="102420" name="Rectangle 26">
            <a:extLst>
              <a:ext uri="{FF2B5EF4-FFF2-40B4-BE49-F238E27FC236}">
                <a16:creationId xmlns:a16="http://schemas.microsoft.com/office/drawing/2014/main" id="{8DB5A1F6-CD84-44C0-9A7D-5A5E444CBC83}"/>
              </a:ext>
            </a:extLst>
          </p:cNvPr>
          <p:cNvSpPr>
            <a:spLocks noChangeArrowheads="1"/>
          </p:cNvSpPr>
          <p:nvPr/>
        </p:nvSpPr>
        <p:spPr bwMode="auto">
          <a:xfrm>
            <a:off x="5067300" y="21955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21" name="Line 27">
            <a:extLst>
              <a:ext uri="{FF2B5EF4-FFF2-40B4-BE49-F238E27FC236}">
                <a16:creationId xmlns:a16="http://schemas.microsoft.com/office/drawing/2014/main" id="{89D6E66A-B453-458A-BB3B-2186A0EF135E}"/>
              </a:ext>
            </a:extLst>
          </p:cNvPr>
          <p:cNvSpPr>
            <a:spLocks noChangeShapeType="1"/>
          </p:cNvSpPr>
          <p:nvPr/>
        </p:nvSpPr>
        <p:spPr bwMode="auto">
          <a:xfrm>
            <a:off x="4064000" y="2508250"/>
            <a:ext cx="5067300"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22" name="Line 28">
            <a:extLst>
              <a:ext uri="{FF2B5EF4-FFF2-40B4-BE49-F238E27FC236}">
                <a16:creationId xmlns:a16="http://schemas.microsoft.com/office/drawing/2014/main" id="{D010F059-2444-4EC1-B12E-FEAA5D881B3D}"/>
              </a:ext>
            </a:extLst>
          </p:cNvPr>
          <p:cNvSpPr>
            <a:spLocks noChangeShapeType="1"/>
          </p:cNvSpPr>
          <p:nvPr/>
        </p:nvSpPr>
        <p:spPr bwMode="auto">
          <a:xfrm>
            <a:off x="6696075" y="2525713"/>
            <a:ext cx="1588" cy="261302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23" name="Rectangle 29">
            <a:extLst>
              <a:ext uri="{FF2B5EF4-FFF2-40B4-BE49-F238E27FC236}">
                <a16:creationId xmlns:a16="http://schemas.microsoft.com/office/drawing/2014/main" id="{8FCD1763-2962-416C-86D8-8C9222E85BC3}"/>
              </a:ext>
            </a:extLst>
          </p:cNvPr>
          <p:cNvSpPr>
            <a:spLocks noChangeArrowheads="1"/>
          </p:cNvSpPr>
          <p:nvPr/>
        </p:nvSpPr>
        <p:spPr bwMode="auto">
          <a:xfrm>
            <a:off x="5173663" y="1608138"/>
            <a:ext cx="2895600" cy="458787"/>
          </a:xfrm>
          <a:prstGeom prst="rect">
            <a:avLst/>
          </a:prstGeom>
          <a:solidFill>
            <a:srgbClr val="FF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24" name="Rectangle 30">
            <a:extLst>
              <a:ext uri="{FF2B5EF4-FFF2-40B4-BE49-F238E27FC236}">
                <a16:creationId xmlns:a16="http://schemas.microsoft.com/office/drawing/2014/main" id="{D0B3D677-2011-4479-92D0-2FFE7FFB8954}"/>
              </a:ext>
            </a:extLst>
          </p:cNvPr>
          <p:cNvSpPr>
            <a:spLocks noChangeArrowheads="1"/>
          </p:cNvSpPr>
          <p:nvPr/>
        </p:nvSpPr>
        <p:spPr bwMode="auto">
          <a:xfrm>
            <a:off x="5292725" y="1697038"/>
            <a:ext cx="25447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Súvaha (riešenie s dvomi účtami)</a:t>
            </a:r>
            <a:endParaRPr lang="sk-SK" altLang="en-US" sz="1800">
              <a:latin typeface="Arial" panose="020B0604020202020204" pitchFamily="34" charset="0"/>
            </a:endParaRPr>
          </a:p>
        </p:txBody>
      </p:sp>
      <p:sp>
        <p:nvSpPr>
          <p:cNvPr id="102425" name="Rectangle 31">
            <a:extLst>
              <a:ext uri="{FF2B5EF4-FFF2-40B4-BE49-F238E27FC236}">
                <a16:creationId xmlns:a16="http://schemas.microsoft.com/office/drawing/2014/main" id="{703E4A64-B41F-4C8E-963B-53F29EBE83DA}"/>
              </a:ext>
            </a:extLst>
          </p:cNvPr>
          <p:cNvSpPr>
            <a:spLocks noChangeArrowheads="1"/>
          </p:cNvSpPr>
          <p:nvPr/>
        </p:nvSpPr>
        <p:spPr bwMode="auto">
          <a:xfrm>
            <a:off x="7731125" y="169703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26" name="Rectangle 33">
            <a:extLst>
              <a:ext uri="{FF2B5EF4-FFF2-40B4-BE49-F238E27FC236}">
                <a16:creationId xmlns:a16="http://schemas.microsoft.com/office/drawing/2014/main" id="{38F0EBC8-028E-4F65-812B-3BA4BF6B42F7}"/>
              </a:ext>
            </a:extLst>
          </p:cNvPr>
          <p:cNvSpPr>
            <a:spLocks noChangeArrowheads="1"/>
          </p:cNvSpPr>
          <p:nvPr/>
        </p:nvSpPr>
        <p:spPr bwMode="auto">
          <a:xfrm>
            <a:off x="1985963" y="2224088"/>
            <a:ext cx="19462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Vlastné imanie a záväzky</a:t>
            </a:r>
            <a:endParaRPr lang="sk-SK" altLang="en-US" sz="1800">
              <a:latin typeface="Arial" panose="020B0604020202020204" pitchFamily="34" charset="0"/>
            </a:endParaRPr>
          </a:p>
        </p:txBody>
      </p:sp>
      <p:sp>
        <p:nvSpPr>
          <p:cNvPr id="102427" name="Rectangle 35">
            <a:extLst>
              <a:ext uri="{FF2B5EF4-FFF2-40B4-BE49-F238E27FC236}">
                <a16:creationId xmlns:a16="http://schemas.microsoft.com/office/drawing/2014/main" id="{007008E6-0EA4-41D6-A619-49BA8034E248}"/>
              </a:ext>
            </a:extLst>
          </p:cNvPr>
          <p:cNvSpPr>
            <a:spLocks noChangeArrowheads="1"/>
          </p:cNvSpPr>
          <p:nvPr/>
        </p:nvSpPr>
        <p:spPr bwMode="auto">
          <a:xfrm>
            <a:off x="152400" y="2108200"/>
            <a:ext cx="12192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28" name="Rectangle 36">
            <a:extLst>
              <a:ext uri="{FF2B5EF4-FFF2-40B4-BE49-F238E27FC236}">
                <a16:creationId xmlns:a16="http://schemas.microsoft.com/office/drawing/2014/main" id="{7008DF0B-56A8-4779-B5B9-F4A96B08ADC4}"/>
              </a:ext>
            </a:extLst>
          </p:cNvPr>
          <p:cNvSpPr>
            <a:spLocks noChangeArrowheads="1"/>
          </p:cNvSpPr>
          <p:nvPr/>
        </p:nvSpPr>
        <p:spPr bwMode="auto">
          <a:xfrm>
            <a:off x="611188" y="2185988"/>
            <a:ext cx="6334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Majetok</a:t>
            </a:r>
            <a:endParaRPr lang="sk-SK" altLang="en-US" sz="1800">
              <a:latin typeface="Arial" panose="020B0604020202020204" pitchFamily="34" charset="0"/>
            </a:endParaRPr>
          </a:p>
        </p:txBody>
      </p:sp>
      <p:sp>
        <p:nvSpPr>
          <p:cNvPr id="102429" name="Rectangle 37">
            <a:extLst>
              <a:ext uri="{FF2B5EF4-FFF2-40B4-BE49-F238E27FC236}">
                <a16:creationId xmlns:a16="http://schemas.microsoft.com/office/drawing/2014/main" id="{742494D5-D8D1-45A6-AA0A-47B1F1DDC136}"/>
              </a:ext>
            </a:extLst>
          </p:cNvPr>
          <p:cNvSpPr>
            <a:spLocks noChangeArrowheads="1"/>
          </p:cNvSpPr>
          <p:nvPr/>
        </p:nvSpPr>
        <p:spPr bwMode="auto">
          <a:xfrm>
            <a:off x="798513" y="21859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30" name="Line 38">
            <a:extLst>
              <a:ext uri="{FF2B5EF4-FFF2-40B4-BE49-F238E27FC236}">
                <a16:creationId xmlns:a16="http://schemas.microsoft.com/office/drawing/2014/main" id="{D2F9FE1C-7B84-4AFF-BE48-E94ADF4A64A4}"/>
              </a:ext>
            </a:extLst>
          </p:cNvPr>
          <p:cNvSpPr>
            <a:spLocks noChangeShapeType="1"/>
          </p:cNvSpPr>
          <p:nvPr/>
        </p:nvSpPr>
        <p:spPr bwMode="auto">
          <a:xfrm>
            <a:off x="304800" y="2563813"/>
            <a:ext cx="3348038"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31" name="Line 39">
            <a:extLst>
              <a:ext uri="{FF2B5EF4-FFF2-40B4-BE49-F238E27FC236}">
                <a16:creationId xmlns:a16="http://schemas.microsoft.com/office/drawing/2014/main" id="{4B1F1A94-DF57-4166-8BDF-7F8A0D0DDDE9}"/>
              </a:ext>
            </a:extLst>
          </p:cNvPr>
          <p:cNvSpPr>
            <a:spLocks noChangeShapeType="1"/>
          </p:cNvSpPr>
          <p:nvPr/>
        </p:nvSpPr>
        <p:spPr bwMode="auto">
          <a:xfrm>
            <a:off x="1978025" y="2563813"/>
            <a:ext cx="1588" cy="227012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32" name="Rectangle 40">
            <a:extLst>
              <a:ext uri="{FF2B5EF4-FFF2-40B4-BE49-F238E27FC236}">
                <a16:creationId xmlns:a16="http://schemas.microsoft.com/office/drawing/2014/main" id="{DCBAD026-FF44-4B53-A7EC-30B8A1CC88B9}"/>
              </a:ext>
            </a:extLst>
          </p:cNvPr>
          <p:cNvSpPr>
            <a:spLocks noChangeArrowheads="1"/>
          </p:cNvSpPr>
          <p:nvPr/>
        </p:nvSpPr>
        <p:spPr bwMode="auto">
          <a:xfrm>
            <a:off x="608013" y="1608138"/>
            <a:ext cx="2743200" cy="458787"/>
          </a:xfrm>
          <a:prstGeom prst="rect">
            <a:avLst/>
          </a:prstGeom>
          <a:solidFill>
            <a:srgbClr val="FF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33" name="Rectangle 41">
            <a:extLst>
              <a:ext uri="{FF2B5EF4-FFF2-40B4-BE49-F238E27FC236}">
                <a16:creationId xmlns:a16="http://schemas.microsoft.com/office/drawing/2014/main" id="{0DDB1360-4802-4766-B726-C932C3B74B5B}"/>
              </a:ext>
            </a:extLst>
          </p:cNvPr>
          <p:cNvSpPr>
            <a:spLocks noChangeArrowheads="1"/>
          </p:cNvSpPr>
          <p:nvPr/>
        </p:nvSpPr>
        <p:spPr bwMode="auto">
          <a:xfrm>
            <a:off x="684213" y="1697038"/>
            <a:ext cx="258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Súvaha (riešenie s jedným účtom)</a:t>
            </a:r>
            <a:endParaRPr lang="sk-SK" altLang="en-US" sz="1800">
              <a:latin typeface="Arial" panose="020B0604020202020204" pitchFamily="34" charset="0"/>
            </a:endParaRPr>
          </a:p>
        </p:txBody>
      </p:sp>
      <p:sp>
        <p:nvSpPr>
          <p:cNvPr id="102434" name="Rectangle 42">
            <a:extLst>
              <a:ext uri="{FF2B5EF4-FFF2-40B4-BE49-F238E27FC236}">
                <a16:creationId xmlns:a16="http://schemas.microsoft.com/office/drawing/2014/main" id="{97BC2380-E4F1-4EB1-8916-FCE01F5D3056}"/>
              </a:ext>
            </a:extLst>
          </p:cNvPr>
          <p:cNvSpPr>
            <a:spLocks noChangeArrowheads="1"/>
          </p:cNvSpPr>
          <p:nvPr/>
        </p:nvSpPr>
        <p:spPr bwMode="auto">
          <a:xfrm>
            <a:off x="3049588" y="169703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35" name="Rectangle 44">
            <a:extLst>
              <a:ext uri="{FF2B5EF4-FFF2-40B4-BE49-F238E27FC236}">
                <a16:creationId xmlns:a16="http://schemas.microsoft.com/office/drawing/2014/main" id="{E545FA8D-C907-40A8-A95D-687335918951}"/>
              </a:ext>
            </a:extLst>
          </p:cNvPr>
          <p:cNvSpPr>
            <a:spLocks noChangeArrowheads="1"/>
          </p:cNvSpPr>
          <p:nvPr/>
        </p:nvSpPr>
        <p:spPr bwMode="auto">
          <a:xfrm>
            <a:off x="4859338" y="2614613"/>
            <a:ext cx="5905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Peniaze</a:t>
            </a:r>
            <a:endParaRPr lang="sk-SK" altLang="en-US" sz="1800">
              <a:latin typeface="Arial" panose="020B0604020202020204" pitchFamily="34" charset="0"/>
            </a:endParaRPr>
          </a:p>
        </p:txBody>
      </p:sp>
      <p:sp>
        <p:nvSpPr>
          <p:cNvPr id="102436" name="Rectangle 45">
            <a:extLst>
              <a:ext uri="{FF2B5EF4-FFF2-40B4-BE49-F238E27FC236}">
                <a16:creationId xmlns:a16="http://schemas.microsoft.com/office/drawing/2014/main" id="{11CE7925-258C-417B-B747-3A378BD1EE8F}"/>
              </a:ext>
            </a:extLst>
          </p:cNvPr>
          <p:cNvSpPr>
            <a:spLocks noChangeArrowheads="1"/>
          </p:cNvSpPr>
          <p:nvPr/>
        </p:nvSpPr>
        <p:spPr bwMode="auto">
          <a:xfrm>
            <a:off x="5324475" y="26146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37" name="Line 46">
            <a:extLst>
              <a:ext uri="{FF2B5EF4-FFF2-40B4-BE49-F238E27FC236}">
                <a16:creationId xmlns:a16="http://schemas.microsoft.com/office/drawing/2014/main" id="{D5F01822-0B77-4952-BCDB-5FD6D843191E}"/>
              </a:ext>
            </a:extLst>
          </p:cNvPr>
          <p:cNvSpPr>
            <a:spLocks noChangeShapeType="1"/>
          </p:cNvSpPr>
          <p:nvPr/>
        </p:nvSpPr>
        <p:spPr bwMode="auto">
          <a:xfrm>
            <a:off x="4260850" y="2982913"/>
            <a:ext cx="1827213"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38" name="Line 47">
            <a:extLst>
              <a:ext uri="{FF2B5EF4-FFF2-40B4-BE49-F238E27FC236}">
                <a16:creationId xmlns:a16="http://schemas.microsoft.com/office/drawing/2014/main" id="{F8549A83-EF0E-4DBE-BE1C-DFE184C0E16C}"/>
              </a:ext>
            </a:extLst>
          </p:cNvPr>
          <p:cNvSpPr>
            <a:spLocks noChangeShapeType="1"/>
          </p:cNvSpPr>
          <p:nvPr/>
        </p:nvSpPr>
        <p:spPr bwMode="auto">
          <a:xfrm>
            <a:off x="5173663" y="2982913"/>
            <a:ext cx="1587" cy="30480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39" name="Rectangle 48">
            <a:extLst>
              <a:ext uri="{FF2B5EF4-FFF2-40B4-BE49-F238E27FC236}">
                <a16:creationId xmlns:a16="http://schemas.microsoft.com/office/drawing/2014/main" id="{6513E974-49B1-4C0A-9078-2466F580F2E2}"/>
              </a:ext>
            </a:extLst>
          </p:cNvPr>
          <p:cNvSpPr>
            <a:spLocks noChangeArrowheads="1"/>
          </p:cNvSpPr>
          <p:nvPr/>
        </p:nvSpPr>
        <p:spPr bwMode="auto">
          <a:xfrm>
            <a:off x="7000875" y="2716213"/>
            <a:ext cx="18288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40" name="Rectangle 49">
            <a:extLst>
              <a:ext uri="{FF2B5EF4-FFF2-40B4-BE49-F238E27FC236}">
                <a16:creationId xmlns:a16="http://schemas.microsoft.com/office/drawing/2014/main" id="{BFAF4BCD-1B6D-4763-A87C-0D28254B5C8F}"/>
              </a:ext>
            </a:extLst>
          </p:cNvPr>
          <p:cNvSpPr>
            <a:spLocks noChangeArrowheads="1"/>
          </p:cNvSpPr>
          <p:nvPr/>
        </p:nvSpPr>
        <p:spPr bwMode="auto">
          <a:xfrm>
            <a:off x="7685088" y="2708275"/>
            <a:ext cx="4873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Fondy</a:t>
            </a:r>
            <a:endParaRPr lang="sk-SK" altLang="en-US" sz="1800">
              <a:latin typeface="Arial" panose="020B0604020202020204" pitchFamily="34" charset="0"/>
            </a:endParaRPr>
          </a:p>
        </p:txBody>
      </p:sp>
      <p:sp>
        <p:nvSpPr>
          <p:cNvPr id="102441" name="Rectangle 50">
            <a:extLst>
              <a:ext uri="{FF2B5EF4-FFF2-40B4-BE49-F238E27FC236}">
                <a16:creationId xmlns:a16="http://schemas.microsoft.com/office/drawing/2014/main" id="{1BC52DB9-B10D-4E2A-AC5C-4E5237AB609F}"/>
              </a:ext>
            </a:extLst>
          </p:cNvPr>
          <p:cNvSpPr>
            <a:spLocks noChangeArrowheads="1"/>
          </p:cNvSpPr>
          <p:nvPr/>
        </p:nvSpPr>
        <p:spPr bwMode="auto">
          <a:xfrm>
            <a:off x="8256588" y="27955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42" name="Rectangle 51">
            <a:extLst>
              <a:ext uri="{FF2B5EF4-FFF2-40B4-BE49-F238E27FC236}">
                <a16:creationId xmlns:a16="http://schemas.microsoft.com/office/drawing/2014/main" id="{DA5DD935-C757-42CE-8A33-D6D5B5757E1E}"/>
              </a:ext>
            </a:extLst>
          </p:cNvPr>
          <p:cNvSpPr>
            <a:spLocks noChangeArrowheads="1"/>
          </p:cNvSpPr>
          <p:nvPr/>
        </p:nvSpPr>
        <p:spPr bwMode="auto">
          <a:xfrm>
            <a:off x="8066088" y="3021013"/>
            <a:ext cx="915987"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43" name="Rectangle 52">
            <a:extLst>
              <a:ext uri="{FF2B5EF4-FFF2-40B4-BE49-F238E27FC236}">
                <a16:creationId xmlns:a16="http://schemas.microsoft.com/office/drawing/2014/main" id="{30154F26-0EBA-4DA0-BCFA-39769B7BD1CD}"/>
              </a:ext>
            </a:extLst>
          </p:cNvPr>
          <p:cNvSpPr>
            <a:spLocks noChangeArrowheads="1"/>
          </p:cNvSpPr>
          <p:nvPr/>
        </p:nvSpPr>
        <p:spPr bwMode="auto">
          <a:xfrm>
            <a:off x="8218488" y="3101975"/>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32</a:t>
            </a:r>
            <a:endParaRPr lang="sk-SK" altLang="en-US" sz="1800">
              <a:latin typeface="Arial" panose="020B0604020202020204" pitchFamily="34" charset="0"/>
            </a:endParaRPr>
          </a:p>
        </p:txBody>
      </p:sp>
      <p:sp>
        <p:nvSpPr>
          <p:cNvPr id="102444" name="Rectangle 53">
            <a:extLst>
              <a:ext uri="{FF2B5EF4-FFF2-40B4-BE49-F238E27FC236}">
                <a16:creationId xmlns:a16="http://schemas.microsoft.com/office/drawing/2014/main" id="{20AA043A-DB86-479F-B22B-702B4F2FC313}"/>
              </a:ext>
            </a:extLst>
          </p:cNvPr>
          <p:cNvSpPr>
            <a:spLocks noChangeArrowheads="1"/>
          </p:cNvSpPr>
          <p:nvPr/>
        </p:nvSpPr>
        <p:spPr bwMode="auto">
          <a:xfrm>
            <a:off x="8410575" y="31019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45" name="Line 54">
            <a:extLst>
              <a:ext uri="{FF2B5EF4-FFF2-40B4-BE49-F238E27FC236}">
                <a16:creationId xmlns:a16="http://schemas.microsoft.com/office/drawing/2014/main" id="{9E9F3960-42EA-4F1B-AB1D-3BF3857F116A}"/>
              </a:ext>
            </a:extLst>
          </p:cNvPr>
          <p:cNvSpPr>
            <a:spLocks noChangeShapeType="1"/>
          </p:cNvSpPr>
          <p:nvPr/>
        </p:nvSpPr>
        <p:spPr bwMode="auto">
          <a:xfrm>
            <a:off x="7305675" y="3021013"/>
            <a:ext cx="1243013"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46" name="Line 55">
            <a:extLst>
              <a:ext uri="{FF2B5EF4-FFF2-40B4-BE49-F238E27FC236}">
                <a16:creationId xmlns:a16="http://schemas.microsoft.com/office/drawing/2014/main" id="{E9CB2E8E-8E97-415E-B985-15D1EC8DBC1C}"/>
              </a:ext>
            </a:extLst>
          </p:cNvPr>
          <p:cNvSpPr>
            <a:spLocks noChangeShapeType="1"/>
          </p:cNvSpPr>
          <p:nvPr/>
        </p:nvSpPr>
        <p:spPr bwMode="auto">
          <a:xfrm>
            <a:off x="7913688" y="3021013"/>
            <a:ext cx="1587" cy="37782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47" name="Rectangle 56">
            <a:extLst>
              <a:ext uri="{FF2B5EF4-FFF2-40B4-BE49-F238E27FC236}">
                <a16:creationId xmlns:a16="http://schemas.microsoft.com/office/drawing/2014/main" id="{5494191C-EEBC-489E-B5BA-6C5D3EC51F9F}"/>
              </a:ext>
            </a:extLst>
          </p:cNvPr>
          <p:cNvSpPr>
            <a:spLocks noChangeArrowheads="1"/>
          </p:cNvSpPr>
          <p:nvPr/>
        </p:nvSpPr>
        <p:spPr bwMode="auto">
          <a:xfrm>
            <a:off x="7153275" y="3616325"/>
            <a:ext cx="14176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48" name="Rectangle 57">
            <a:extLst>
              <a:ext uri="{FF2B5EF4-FFF2-40B4-BE49-F238E27FC236}">
                <a16:creationId xmlns:a16="http://schemas.microsoft.com/office/drawing/2014/main" id="{85D9A2F5-FAD9-4308-9F6F-BA08AAFD2458}"/>
              </a:ext>
            </a:extLst>
          </p:cNvPr>
          <p:cNvSpPr>
            <a:spLocks noChangeArrowheads="1"/>
          </p:cNvSpPr>
          <p:nvPr/>
        </p:nvSpPr>
        <p:spPr bwMode="auto">
          <a:xfrm>
            <a:off x="7092950" y="3697288"/>
            <a:ext cx="17922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Výsledok hospodárenia</a:t>
            </a:r>
            <a:endParaRPr lang="sk-SK" altLang="en-US" sz="1800">
              <a:latin typeface="Arial" panose="020B0604020202020204" pitchFamily="34" charset="0"/>
            </a:endParaRPr>
          </a:p>
        </p:txBody>
      </p:sp>
      <p:sp>
        <p:nvSpPr>
          <p:cNvPr id="102449" name="Rectangle 58">
            <a:extLst>
              <a:ext uri="{FF2B5EF4-FFF2-40B4-BE49-F238E27FC236}">
                <a16:creationId xmlns:a16="http://schemas.microsoft.com/office/drawing/2014/main" id="{F60BB84F-D40F-4CEA-9ACA-8DFA5119B7ED}"/>
              </a:ext>
            </a:extLst>
          </p:cNvPr>
          <p:cNvSpPr>
            <a:spLocks noChangeArrowheads="1"/>
          </p:cNvSpPr>
          <p:nvPr/>
        </p:nvSpPr>
        <p:spPr bwMode="auto">
          <a:xfrm>
            <a:off x="8299450" y="36972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50" name="Rectangle 59">
            <a:extLst>
              <a:ext uri="{FF2B5EF4-FFF2-40B4-BE49-F238E27FC236}">
                <a16:creationId xmlns:a16="http://schemas.microsoft.com/office/drawing/2014/main" id="{6849405E-C7D8-4B59-9E93-46407FD645AC}"/>
              </a:ext>
            </a:extLst>
          </p:cNvPr>
          <p:cNvSpPr>
            <a:spLocks noChangeArrowheads="1"/>
          </p:cNvSpPr>
          <p:nvPr/>
        </p:nvSpPr>
        <p:spPr bwMode="auto">
          <a:xfrm>
            <a:off x="7913688" y="4073525"/>
            <a:ext cx="6111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51" name="Rectangle 60">
            <a:extLst>
              <a:ext uri="{FF2B5EF4-FFF2-40B4-BE49-F238E27FC236}">
                <a16:creationId xmlns:a16="http://schemas.microsoft.com/office/drawing/2014/main" id="{6544C876-6B59-441C-BAA8-D76735219FDB}"/>
              </a:ext>
            </a:extLst>
          </p:cNvPr>
          <p:cNvSpPr>
            <a:spLocks noChangeArrowheads="1"/>
          </p:cNvSpPr>
          <p:nvPr/>
        </p:nvSpPr>
        <p:spPr bwMode="auto">
          <a:xfrm>
            <a:off x="8066088" y="4151313"/>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35</a:t>
            </a:r>
            <a:endParaRPr lang="sk-SK" altLang="en-US" sz="1800">
              <a:latin typeface="Arial" panose="020B0604020202020204" pitchFamily="34" charset="0"/>
            </a:endParaRPr>
          </a:p>
        </p:txBody>
      </p:sp>
      <p:sp>
        <p:nvSpPr>
          <p:cNvPr id="102452" name="Rectangle 61">
            <a:extLst>
              <a:ext uri="{FF2B5EF4-FFF2-40B4-BE49-F238E27FC236}">
                <a16:creationId xmlns:a16="http://schemas.microsoft.com/office/drawing/2014/main" id="{21FCE67D-A188-44B1-BC0C-AB809FA4CC66}"/>
              </a:ext>
            </a:extLst>
          </p:cNvPr>
          <p:cNvSpPr>
            <a:spLocks noChangeArrowheads="1"/>
          </p:cNvSpPr>
          <p:nvPr/>
        </p:nvSpPr>
        <p:spPr bwMode="auto">
          <a:xfrm>
            <a:off x="8258175" y="41513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102453" name="Line 62">
            <a:extLst>
              <a:ext uri="{FF2B5EF4-FFF2-40B4-BE49-F238E27FC236}">
                <a16:creationId xmlns:a16="http://schemas.microsoft.com/office/drawing/2014/main" id="{C5B3947E-5269-4A76-909F-88D8E1E3B402}"/>
              </a:ext>
            </a:extLst>
          </p:cNvPr>
          <p:cNvSpPr>
            <a:spLocks noChangeShapeType="1"/>
          </p:cNvSpPr>
          <p:nvPr/>
        </p:nvSpPr>
        <p:spPr bwMode="auto">
          <a:xfrm>
            <a:off x="7305675" y="4073525"/>
            <a:ext cx="1243013"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54" name="Line 63">
            <a:extLst>
              <a:ext uri="{FF2B5EF4-FFF2-40B4-BE49-F238E27FC236}">
                <a16:creationId xmlns:a16="http://schemas.microsoft.com/office/drawing/2014/main" id="{FCAB1ADE-68D4-4667-9C02-2F03D428F3A0}"/>
              </a:ext>
            </a:extLst>
          </p:cNvPr>
          <p:cNvSpPr>
            <a:spLocks noChangeShapeType="1"/>
          </p:cNvSpPr>
          <p:nvPr/>
        </p:nvSpPr>
        <p:spPr bwMode="auto">
          <a:xfrm>
            <a:off x="7913688" y="4073525"/>
            <a:ext cx="1587" cy="60801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55" name="Rectangle 64">
            <a:extLst>
              <a:ext uri="{FF2B5EF4-FFF2-40B4-BE49-F238E27FC236}">
                <a16:creationId xmlns:a16="http://schemas.microsoft.com/office/drawing/2014/main" id="{F8106C28-E73D-47E1-8DB9-834961A7CC5E}"/>
              </a:ext>
            </a:extLst>
          </p:cNvPr>
          <p:cNvSpPr>
            <a:spLocks noChangeArrowheads="1"/>
          </p:cNvSpPr>
          <p:nvPr/>
        </p:nvSpPr>
        <p:spPr bwMode="auto">
          <a:xfrm>
            <a:off x="0" y="2716213"/>
            <a:ext cx="1900238"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56" name="Rectangle 65">
            <a:extLst>
              <a:ext uri="{FF2B5EF4-FFF2-40B4-BE49-F238E27FC236}">
                <a16:creationId xmlns:a16="http://schemas.microsoft.com/office/drawing/2014/main" id="{142F25F4-6D60-4266-AE32-3D9A06F00B48}"/>
              </a:ext>
            </a:extLst>
          </p:cNvPr>
          <p:cNvSpPr>
            <a:spLocks noChangeArrowheads="1"/>
          </p:cNvSpPr>
          <p:nvPr/>
        </p:nvSpPr>
        <p:spPr bwMode="auto">
          <a:xfrm>
            <a:off x="611188" y="2797175"/>
            <a:ext cx="5905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Peniaze</a:t>
            </a:r>
            <a:endParaRPr lang="sk-SK" altLang="en-US" sz="1800">
              <a:latin typeface="Arial" panose="020B0604020202020204" pitchFamily="34" charset="0"/>
            </a:endParaRPr>
          </a:p>
        </p:txBody>
      </p:sp>
      <p:sp>
        <p:nvSpPr>
          <p:cNvPr id="102457" name="Rectangle 66">
            <a:extLst>
              <a:ext uri="{FF2B5EF4-FFF2-40B4-BE49-F238E27FC236}">
                <a16:creationId xmlns:a16="http://schemas.microsoft.com/office/drawing/2014/main" id="{1D5819A3-2B75-462C-853B-DEAB7B2ADECF}"/>
              </a:ext>
            </a:extLst>
          </p:cNvPr>
          <p:cNvSpPr>
            <a:spLocks noChangeArrowheads="1"/>
          </p:cNvSpPr>
          <p:nvPr/>
        </p:nvSpPr>
        <p:spPr bwMode="auto">
          <a:xfrm>
            <a:off x="1138238" y="27971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58" name="Rectangle 67">
            <a:extLst>
              <a:ext uri="{FF2B5EF4-FFF2-40B4-BE49-F238E27FC236}">
                <a16:creationId xmlns:a16="http://schemas.microsoft.com/office/drawing/2014/main" id="{A463D602-46C8-4667-B43D-694E06E8F180}"/>
              </a:ext>
            </a:extLst>
          </p:cNvPr>
          <p:cNvSpPr>
            <a:spLocks noChangeArrowheads="1"/>
          </p:cNvSpPr>
          <p:nvPr/>
        </p:nvSpPr>
        <p:spPr bwMode="auto">
          <a:xfrm>
            <a:off x="66675" y="3141663"/>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59" name="Rectangle 68">
            <a:extLst>
              <a:ext uri="{FF2B5EF4-FFF2-40B4-BE49-F238E27FC236}">
                <a16:creationId xmlns:a16="http://schemas.microsoft.com/office/drawing/2014/main" id="{E92BEEB3-68A5-45CF-861A-F729F2F0214B}"/>
              </a:ext>
            </a:extLst>
          </p:cNvPr>
          <p:cNvSpPr>
            <a:spLocks noChangeArrowheads="1"/>
          </p:cNvSpPr>
          <p:nvPr/>
        </p:nvSpPr>
        <p:spPr bwMode="auto">
          <a:xfrm>
            <a:off x="547688" y="3224213"/>
            <a:ext cx="10795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700" i="1">
                <a:solidFill>
                  <a:srgbClr val="000000"/>
                </a:solidFill>
              </a:rPr>
              <a:t>5</a:t>
            </a:r>
            <a:endParaRPr lang="sk-SK" altLang="en-US" sz="1800">
              <a:latin typeface="Arial" panose="020B0604020202020204" pitchFamily="34" charset="0"/>
            </a:endParaRPr>
          </a:p>
        </p:txBody>
      </p:sp>
      <p:sp>
        <p:nvSpPr>
          <p:cNvPr id="102460" name="Rectangle 69">
            <a:extLst>
              <a:ext uri="{FF2B5EF4-FFF2-40B4-BE49-F238E27FC236}">
                <a16:creationId xmlns:a16="http://schemas.microsoft.com/office/drawing/2014/main" id="{75AC75D9-DA80-484A-996F-DAE57E1B8A6F}"/>
              </a:ext>
            </a:extLst>
          </p:cNvPr>
          <p:cNvSpPr>
            <a:spLocks noChangeArrowheads="1"/>
          </p:cNvSpPr>
          <p:nvPr/>
        </p:nvSpPr>
        <p:spPr bwMode="auto">
          <a:xfrm>
            <a:off x="654050" y="3224213"/>
            <a:ext cx="5397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700" i="1">
                <a:solidFill>
                  <a:srgbClr val="000000"/>
                </a:solidFill>
              </a:rPr>
              <a:t> </a:t>
            </a:r>
            <a:endParaRPr lang="sk-SK" altLang="en-US" sz="1800">
              <a:latin typeface="Arial" panose="020B0604020202020204" pitchFamily="34" charset="0"/>
            </a:endParaRPr>
          </a:p>
        </p:txBody>
      </p:sp>
      <p:sp>
        <p:nvSpPr>
          <p:cNvPr id="102461" name="Line 70">
            <a:extLst>
              <a:ext uri="{FF2B5EF4-FFF2-40B4-BE49-F238E27FC236}">
                <a16:creationId xmlns:a16="http://schemas.microsoft.com/office/drawing/2014/main" id="{81B9D28B-1D8C-43CC-BB18-C0FE409E8ACB}"/>
              </a:ext>
            </a:extLst>
          </p:cNvPr>
          <p:cNvSpPr>
            <a:spLocks noChangeShapeType="1"/>
          </p:cNvSpPr>
          <p:nvPr/>
        </p:nvSpPr>
        <p:spPr bwMode="auto">
          <a:xfrm>
            <a:off x="152400" y="3173413"/>
            <a:ext cx="1617663"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62" name="Rectangle 71">
            <a:extLst>
              <a:ext uri="{FF2B5EF4-FFF2-40B4-BE49-F238E27FC236}">
                <a16:creationId xmlns:a16="http://schemas.microsoft.com/office/drawing/2014/main" id="{006D7A37-BE7D-4627-A0F6-064C69F1D549}"/>
              </a:ext>
            </a:extLst>
          </p:cNvPr>
          <p:cNvSpPr>
            <a:spLocks noChangeArrowheads="1"/>
          </p:cNvSpPr>
          <p:nvPr/>
        </p:nvSpPr>
        <p:spPr bwMode="auto">
          <a:xfrm>
            <a:off x="2130425" y="2716213"/>
            <a:ext cx="1524000"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63" name="Rectangle 72">
            <a:extLst>
              <a:ext uri="{FF2B5EF4-FFF2-40B4-BE49-F238E27FC236}">
                <a16:creationId xmlns:a16="http://schemas.microsoft.com/office/drawing/2014/main" id="{DEF78C4E-4377-42E8-94F5-6EFA6A79FB65}"/>
              </a:ext>
            </a:extLst>
          </p:cNvPr>
          <p:cNvSpPr>
            <a:spLocks noChangeArrowheads="1"/>
          </p:cNvSpPr>
          <p:nvPr/>
        </p:nvSpPr>
        <p:spPr bwMode="auto">
          <a:xfrm>
            <a:off x="2411413" y="2795588"/>
            <a:ext cx="971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500">
                <a:solidFill>
                  <a:srgbClr val="000000"/>
                </a:solidFill>
              </a:rPr>
              <a:t>Nerozdelený</a:t>
            </a:r>
          </a:p>
          <a:p>
            <a:pPr algn="ctr" eaLnBrk="1" hangingPunct="1">
              <a:spcBef>
                <a:spcPct val="0"/>
              </a:spcBef>
              <a:buFontTx/>
              <a:buNone/>
            </a:pPr>
            <a:r>
              <a:rPr lang="sk-SK" altLang="en-US" sz="1500">
                <a:solidFill>
                  <a:srgbClr val="000000"/>
                </a:solidFill>
              </a:rPr>
              <a:t>zisk </a:t>
            </a:r>
            <a:endParaRPr lang="sk-SK" altLang="en-US" sz="1800">
              <a:latin typeface="Arial" panose="020B0604020202020204" pitchFamily="34" charset="0"/>
            </a:endParaRPr>
          </a:p>
        </p:txBody>
      </p:sp>
      <p:sp>
        <p:nvSpPr>
          <p:cNvPr id="102464" name="Rectangle 74">
            <a:extLst>
              <a:ext uri="{FF2B5EF4-FFF2-40B4-BE49-F238E27FC236}">
                <a16:creationId xmlns:a16="http://schemas.microsoft.com/office/drawing/2014/main" id="{B382D861-55D9-45EF-BF1F-CA97172C18DC}"/>
              </a:ext>
            </a:extLst>
          </p:cNvPr>
          <p:cNvSpPr>
            <a:spLocks noChangeArrowheads="1"/>
          </p:cNvSpPr>
          <p:nvPr/>
        </p:nvSpPr>
        <p:spPr bwMode="auto">
          <a:xfrm>
            <a:off x="3213100" y="30162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65" name="Rectangle 76">
            <a:extLst>
              <a:ext uri="{FF2B5EF4-FFF2-40B4-BE49-F238E27FC236}">
                <a16:creationId xmlns:a16="http://schemas.microsoft.com/office/drawing/2014/main" id="{54E9D936-AB9E-40EA-93B3-0796479332C7}"/>
              </a:ext>
            </a:extLst>
          </p:cNvPr>
          <p:cNvSpPr>
            <a:spLocks noChangeArrowheads="1"/>
          </p:cNvSpPr>
          <p:nvPr/>
        </p:nvSpPr>
        <p:spPr bwMode="auto">
          <a:xfrm>
            <a:off x="3144838" y="3400425"/>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35</a:t>
            </a:r>
            <a:endParaRPr lang="sk-SK" altLang="en-US" sz="1800">
              <a:latin typeface="Arial" panose="020B0604020202020204" pitchFamily="34" charset="0"/>
            </a:endParaRPr>
          </a:p>
        </p:txBody>
      </p:sp>
      <p:sp>
        <p:nvSpPr>
          <p:cNvPr id="102466" name="Rectangle 79">
            <a:extLst>
              <a:ext uri="{FF2B5EF4-FFF2-40B4-BE49-F238E27FC236}">
                <a16:creationId xmlns:a16="http://schemas.microsoft.com/office/drawing/2014/main" id="{6F290DB7-2735-4DAB-9F06-19EA18545589}"/>
              </a:ext>
            </a:extLst>
          </p:cNvPr>
          <p:cNvSpPr>
            <a:spLocks noChangeArrowheads="1"/>
          </p:cNvSpPr>
          <p:nvPr/>
        </p:nvSpPr>
        <p:spPr bwMode="auto">
          <a:xfrm>
            <a:off x="2632075" y="3552825"/>
            <a:ext cx="95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3</a:t>
            </a:r>
            <a:endParaRPr lang="sk-SK" altLang="en-US" sz="1800">
              <a:latin typeface="Arial" panose="020B0604020202020204" pitchFamily="34" charset="0"/>
            </a:endParaRPr>
          </a:p>
        </p:txBody>
      </p:sp>
      <p:sp>
        <p:nvSpPr>
          <p:cNvPr id="102467" name="Rectangle 80">
            <a:extLst>
              <a:ext uri="{FF2B5EF4-FFF2-40B4-BE49-F238E27FC236}">
                <a16:creationId xmlns:a16="http://schemas.microsoft.com/office/drawing/2014/main" id="{4C6DF382-8449-42CF-9087-F6CCD6D2B28C}"/>
              </a:ext>
            </a:extLst>
          </p:cNvPr>
          <p:cNvSpPr>
            <a:spLocks noChangeArrowheads="1"/>
          </p:cNvSpPr>
          <p:nvPr/>
        </p:nvSpPr>
        <p:spPr bwMode="auto">
          <a:xfrm>
            <a:off x="2728913" y="355282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68" name="Line 81">
            <a:extLst>
              <a:ext uri="{FF2B5EF4-FFF2-40B4-BE49-F238E27FC236}">
                <a16:creationId xmlns:a16="http://schemas.microsoft.com/office/drawing/2014/main" id="{3B337A93-6F51-44E4-B388-254B554471E0}"/>
              </a:ext>
            </a:extLst>
          </p:cNvPr>
          <p:cNvSpPr>
            <a:spLocks noChangeShapeType="1"/>
          </p:cNvSpPr>
          <p:nvPr/>
        </p:nvSpPr>
        <p:spPr bwMode="auto">
          <a:xfrm>
            <a:off x="2890838" y="3313113"/>
            <a:ext cx="1587" cy="60801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69" name="Rectangle 83">
            <a:extLst>
              <a:ext uri="{FF2B5EF4-FFF2-40B4-BE49-F238E27FC236}">
                <a16:creationId xmlns:a16="http://schemas.microsoft.com/office/drawing/2014/main" id="{4889D080-946D-4F2D-B373-B32E23E71D4B}"/>
              </a:ext>
            </a:extLst>
          </p:cNvPr>
          <p:cNvSpPr>
            <a:spLocks noChangeArrowheads="1"/>
          </p:cNvSpPr>
          <p:nvPr/>
        </p:nvSpPr>
        <p:spPr bwMode="auto">
          <a:xfrm>
            <a:off x="1263650" y="3552825"/>
            <a:ext cx="95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3</a:t>
            </a:r>
            <a:endParaRPr lang="sk-SK" altLang="en-US" sz="1800">
              <a:latin typeface="Arial" panose="020B0604020202020204" pitchFamily="34" charset="0"/>
            </a:endParaRPr>
          </a:p>
        </p:txBody>
      </p:sp>
      <p:sp>
        <p:nvSpPr>
          <p:cNvPr id="102470" name="Line 85">
            <a:extLst>
              <a:ext uri="{FF2B5EF4-FFF2-40B4-BE49-F238E27FC236}">
                <a16:creationId xmlns:a16="http://schemas.microsoft.com/office/drawing/2014/main" id="{7AF3D8B4-5C71-4C6C-ABEA-957CA9802225}"/>
              </a:ext>
            </a:extLst>
          </p:cNvPr>
          <p:cNvSpPr>
            <a:spLocks noChangeShapeType="1"/>
          </p:cNvSpPr>
          <p:nvPr/>
        </p:nvSpPr>
        <p:spPr bwMode="auto">
          <a:xfrm>
            <a:off x="912813" y="3173413"/>
            <a:ext cx="1587" cy="59531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71" name="Line 86">
            <a:extLst>
              <a:ext uri="{FF2B5EF4-FFF2-40B4-BE49-F238E27FC236}">
                <a16:creationId xmlns:a16="http://schemas.microsoft.com/office/drawing/2014/main" id="{3A1D9125-68DE-4A4F-9177-61333C1841CD}"/>
              </a:ext>
            </a:extLst>
          </p:cNvPr>
          <p:cNvSpPr>
            <a:spLocks noChangeShapeType="1"/>
          </p:cNvSpPr>
          <p:nvPr/>
        </p:nvSpPr>
        <p:spPr bwMode="auto">
          <a:xfrm>
            <a:off x="2282825" y="3313113"/>
            <a:ext cx="1217613"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2472" name="Rectangle 87">
            <a:extLst>
              <a:ext uri="{FF2B5EF4-FFF2-40B4-BE49-F238E27FC236}">
                <a16:creationId xmlns:a16="http://schemas.microsoft.com/office/drawing/2014/main" id="{9B6EB7F4-F84F-4F66-8626-71A92B218B39}"/>
              </a:ext>
            </a:extLst>
          </p:cNvPr>
          <p:cNvSpPr>
            <a:spLocks noChangeArrowheads="1"/>
          </p:cNvSpPr>
          <p:nvPr/>
        </p:nvSpPr>
        <p:spPr bwMode="auto">
          <a:xfrm>
            <a:off x="7305675" y="4225925"/>
            <a:ext cx="6111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73" name="Rectangle 88">
            <a:extLst>
              <a:ext uri="{FF2B5EF4-FFF2-40B4-BE49-F238E27FC236}">
                <a16:creationId xmlns:a16="http://schemas.microsoft.com/office/drawing/2014/main" id="{0C7724F7-F0AE-414F-8098-6651453AB2AC}"/>
              </a:ext>
            </a:extLst>
          </p:cNvPr>
          <p:cNvSpPr>
            <a:spLocks noChangeArrowheads="1"/>
          </p:cNvSpPr>
          <p:nvPr/>
        </p:nvSpPr>
        <p:spPr bwMode="auto">
          <a:xfrm>
            <a:off x="7456488" y="4303713"/>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32</a:t>
            </a:r>
            <a:endParaRPr lang="sk-SK" altLang="en-US" sz="1800">
              <a:latin typeface="Arial" panose="020B0604020202020204" pitchFamily="34" charset="0"/>
            </a:endParaRPr>
          </a:p>
        </p:txBody>
      </p:sp>
      <p:sp>
        <p:nvSpPr>
          <p:cNvPr id="102474" name="Rectangle 89">
            <a:extLst>
              <a:ext uri="{FF2B5EF4-FFF2-40B4-BE49-F238E27FC236}">
                <a16:creationId xmlns:a16="http://schemas.microsoft.com/office/drawing/2014/main" id="{D1C6A6F0-F895-486E-84E9-97D87757BA3B}"/>
              </a:ext>
            </a:extLst>
          </p:cNvPr>
          <p:cNvSpPr>
            <a:spLocks noChangeArrowheads="1"/>
          </p:cNvSpPr>
          <p:nvPr/>
        </p:nvSpPr>
        <p:spPr bwMode="auto">
          <a:xfrm>
            <a:off x="7650163" y="43037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75" name="Rectangle 90">
            <a:extLst>
              <a:ext uri="{FF2B5EF4-FFF2-40B4-BE49-F238E27FC236}">
                <a16:creationId xmlns:a16="http://schemas.microsoft.com/office/drawing/2014/main" id="{D5033A36-BAF5-452F-AEA0-C8AA131BC008}"/>
              </a:ext>
            </a:extLst>
          </p:cNvPr>
          <p:cNvSpPr>
            <a:spLocks noChangeArrowheads="1"/>
          </p:cNvSpPr>
          <p:nvPr/>
        </p:nvSpPr>
        <p:spPr bwMode="auto">
          <a:xfrm>
            <a:off x="7456488" y="4530725"/>
            <a:ext cx="61277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76" name="Rectangle 91">
            <a:extLst>
              <a:ext uri="{FF2B5EF4-FFF2-40B4-BE49-F238E27FC236}">
                <a16:creationId xmlns:a16="http://schemas.microsoft.com/office/drawing/2014/main" id="{1E2A86A7-BB94-41C6-80B5-A8B86DCB0B5A}"/>
              </a:ext>
            </a:extLst>
          </p:cNvPr>
          <p:cNvSpPr>
            <a:spLocks noChangeArrowheads="1"/>
          </p:cNvSpPr>
          <p:nvPr/>
        </p:nvSpPr>
        <p:spPr bwMode="auto">
          <a:xfrm>
            <a:off x="7608888" y="4608513"/>
            <a:ext cx="95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3</a:t>
            </a:r>
            <a:endParaRPr lang="sk-SK" altLang="en-US" sz="1800">
              <a:latin typeface="Arial" panose="020B0604020202020204" pitchFamily="34" charset="0"/>
            </a:endParaRPr>
          </a:p>
        </p:txBody>
      </p:sp>
      <p:sp>
        <p:nvSpPr>
          <p:cNvPr id="102477" name="Rectangle 92">
            <a:extLst>
              <a:ext uri="{FF2B5EF4-FFF2-40B4-BE49-F238E27FC236}">
                <a16:creationId xmlns:a16="http://schemas.microsoft.com/office/drawing/2014/main" id="{61EDB9DD-7D38-4E12-8A80-7352709F39CB}"/>
              </a:ext>
            </a:extLst>
          </p:cNvPr>
          <p:cNvSpPr>
            <a:spLocks noChangeArrowheads="1"/>
          </p:cNvSpPr>
          <p:nvPr/>
        </p:nvSpPr>
        <p:spPr bwMode="auto">
          <a:xfrm>
            <a:off x="7705725" y="46085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02478" name="Rectangle 93">
            <a:extLst>
              <a:ext uri="{FF2B5EF4-FFF2-40B4-BE49-F238E27FC236}">
                <a16:creationId xmlns:a16="http://schemas.microsoft.com/office/drawing/2014/main" id="{78FECEE4-0BAF-458C-8C1C-8ACFFC77A86F}"/>
              </a:ext>
            </a:extLst>
          </p:cNvPr>
          <p:cNvSpPr>
            <a:spLocks noChangeArrowheads="1"/>
          </p:cNvSpPr>
          <p:nvPr/>
        </p:nvSpPr>
        <p:spPr bwMode="auto">
          <a:xfrm>
            <a:off x="5326063" y="3160713"/>
            <a:ext cx="611187"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79" name="Rectangle 94">
            <a:extLst>
              <a:ext uri="{FF2B5EF4-FFF2-40B4-BE49-F238E27FC236}">
                <a16:creationId xmlns:a16="http://schemas.microsoft.com/office/drawing/2014/main" id="{CE872577-99FB-4D06-8E72-FA4BDAB988B9}"/>
              </a:ext>
            </a:extLst>
          </p:cNvPr>
          <p:cNvSpPr>
            <a:spLocks noChangeArrowheads="1"/>
          </p:cNvSpPr>
          <p:nvPr/>
        </p:nvSpPr>
        <p:spPr bwMode="auto">
          <a:xfrm>
            <a:off x="5478463" y="3241675"/>
            <a:ext cx="952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3</a:t>
            </a:r>
            <a:endParaRPr lang="sk-SK" altLang="en-US" sz="1800">
              <a:latin typeface="Arial" panose="020B0604020202020204" pitchFamily="34" charset="0"/>
            </a:endParaRPr>
          </a:p>
        </p:txBody>
      </p:sp>
      <p:sp>
        <p:nvSpPr>
          <p:cNvPr id="102480" name="Rectangle 95">
            <a:extLst>
              <a:ext uri="{FF2B5EF4-FFF2-40B4-BE49-F238E27FC236}">
                <a16:creationId xmlns:a16="http://schemas.microsoft.com/office/drawing/2014/main" id="{536B2434-4776-48E2-955E-CAEE60EBC724}"/>
              </a:ext>
            </a:extLst>
          </p:cNvPr>
          <p:cNvSpPr>
            <a:spLocks noChangeArrowheads="1"/>
          </p:cNvSpPr>
          <p:nvPr/>
        </p:nvSpPr>
        <p:spPr bwMode="auto">
          <a:xfrm>
            <a:off x="5575300" y="32416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grpSp>
        <p:nvGrpSpPr>
          <p:cNvPr id="102481" name="Group 98">
            <a:extLst>
              <a:ext uri="{FF2B5EF4-FFF2-40B4-BE49-F238E27FC236}">
                <a16:creationId xmlns:a16="http://schemas.microsoft.com/office/drawing/2014/main" id="{CF6CAD52-1DEC-4210-A356-BC8AF676E055}"/>
              </a:ext>
            </a:extLst>
          </p:cNvPr>
          <p:cNvGrpSpPr>
            <a:grpSpLocks/>
          </p:cNvGrpSpPr>
          <p:nvPr/>
        </p:nvGrpSpPr>
        <p:grpSpPr bwMode="auto">
          <a:xfrm>
            <a:off x="7000875" y="4276725"/>
            <a:ext cx="458788" cy="204788"/>
            <a:chOff x="4410" y="2694"/>
            <a:chExt cx="289" cy="129"/>
          </a:xfrm>
        </p:grpSpPr>
        <p:sp>
          <p:nvSpPr>
            <p:cNvPr id="102499" name="Rectangle 96">
              <a:extLst>
                <a:ext uri="{FF2B5EF4-FFF2-40B4-BE49-F238E27FC236}">
                  <a16:creationId xmlns:a16="http://schemas.microsoft.com/office/drawing/2014/main" id="{239B2C68-F02E-4ACA-90CE-161B038B9D35}"/>
                </a:ext>
              </a:extLst>
            </p:cNvPr>
            <p:cNvSpPr>
              <a:spLocks noChangeArrowheads="1"/>
            </p:cNvSpPr>
            <p:nvPr/>
          </p:nvSpPr>
          <p:spPr bwMode="auto">
            <a:xfrm>
              <a:off x="4410" y="2748"/>
              <a:ext cx="161" cy="1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500" name="Freeform 97">
              <a:extLst>
                <a:ext uri="{FF2B5EF4-FFF2-40B4-BE49-F238E27FC236}">
                  <a16:creationId xmlns:a16="http://schemas.microsoft.com/office/drawing/2014/main" id="{129F21CC-738B-4280-AB96-6EBDF1A71C2B}"/>
                </a:ext>
              </a:extLst>
            </p:cNvPr>
            <p:cNvSpPr>
              <a:spLocks/>
            </p:cNvSpPr>
            <p:nvPr/>
          </p:nvSpPr>
          <p:spPr bwMode="auto">
            <a:xfrm>
              <a:off x="4568" y="2694"/>
              <a:ext cx="131" cy="129"/>
            </a:xfrm>
            <a:custGeom>
              <a:avLst/>
              <a:gdLst>
                <a:gd name="T0" fmla="*/ 0 w 131"/>
                <a:gd name="T1" fmla="*/ 129 h 129"/>
                <a:gd name="T2" fmla="*/ 131 w 131"/>
                <a:gd name="T3" fmla="*/ 65 h 129"/>
                <a:gd name="T4" fmla="*/ 0 w 131"/>
                <a:gd name="T5" fmla="*/ 0 h 129"/>
                <a:gd name="T6" fmla="*/ 0 w 131"/>
                <a:gd name="T7" fmla="*/ 129 h 1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 h="129">
                  <a:moveTo>
                    <a:pt x="0" y="129"/>
                  </a:moveTo>
                  <a:lnTo>
                    <a:pt x="131" y="65"/>
                  </a:lnTo>
                  <a:lnTo>
                    <a:pt x="0" y="0"/>
                  </a:lnTo>
                  <a:lnTo>
                    <a:pt x="0"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02482" name="Freeform 99">
            <a:extLst>
              <a:ext uri="{FF2B5EF4-FFF2-40B4-BE49-F238E27FC236}">
                <a16:creationId xmlns:a16="http://schemas.microsoft.com/office/drawing/2014/main" id="{EC068888-A50E-461F-8C33-E42C02E053A8}"/>
              </a:ext>
            </a:extLst>
          </p:cNvPr>
          <p:cNvSpPr>
            <a:spLocks/>
          </p:cNvSpPr>
          <p:nvPr/>
        </p:nvSpPr>
        <p:spPr bwMode="auto">
          <a:xfrm>
            <a:off x="6965950" y="3665538"/>
            <a:ext cx="49213" cy="712787"/>
          </a:xfrm>
          <a:custGeom>
            <a:avLst/>
            <a:gdLst>
              <a:gd name="T0" fmla="*/ 2147483646 w 31"/>
              <a:gd name="T1" fmla="*/ 2147483646 h 449"/>
              <a:gd name="T2" fmla="*/ 2147483646 w 31"/>
              <a:gd name="T3" fmla="*/ 2147483646 h 449"/>
              <a:gd name="T4" fmla="*/ 2147483646 w 31"/>
              <a:gd name="T5" fmla="*/ 0 h 449"/>
              <a:gd name="T6" fmla="*/ 0 w 31"/>
              <a:gd name="T7" fmla="*/ 0 h 449"/>
              <a:gd name="T8" fmla="*/ 2147483646 w 31"/>
              <a:gd name="T9" fmla="*/ 2147483646 h 4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449">
                <a:moveTo>
                  <a:pt x="12" y="449"/>
                </a:moveTo>
                <a:lnTo>
                  <a:pt x="31" y="449"/>
                </a:lnTo>
                <a:lnTo>
                  <a:pt x="19" y="0"/>
                </a:lnTo>
                <a:lnTo>
                  <a:pt x="0" y="0"/>
                </a:lnTo>
                <a:lnTo>
                  <a:pt x="12" y="4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02483" name="Rectangle 100">
            <a:extLst>
              <a:ext uri="{FF2B5EF4-FFF2-40B4-BE49-F238E27FC236}">
                <a16:creationId xmlns:a16="http://schemas.microsoft.com/office/drawing/2014/main" id="{C9413930-1C04-4184-9C73-89FBDEA3D96B}"/>
              </a:ext>
            </a:extLst>
          </p:cNvPr>
          <p:cNvSpPr>
            <a:spLocks noChangeArrowheads="1"/>
          </p:cNvSpPr>
          <p:nvPr/>
        </p:nvSpPr>
        <p:spPr bwMode="auto">
          <a:xfrm>
            <a:off x="7000875" y="3629025"/>
            <a:ext cx="1370013" cy="30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102484" name="Group 103">
            <a:extLst>
              <a:ext uri="{FF2B5EF4-FFF2-40B4-BE49-F238E27FC236}">
                <a16:creationId xmlns:a16="http://schemas.microsoft.com/office/drawing/2014/main" id="{8FAB715B-4C4A-45FB-BB70-70E670239384}"/>
              </a:ext>
            </a:extLst>
          </p:cNvPr>
          <p:cNvGrpSpPr>
            <a:grpSpLocks/>
          </p:cNvGrpSpPr>
          <p:nvPr/>
        </p:nvGrpSpPr>
        <p:grpSpPr bwMode="auto">
          <a:xfrm>
            <a:off x="8269288" y="3314700"/>
            <a:ext cx="204787" cy="330200"/>
            <a:chOff x="5209" y="2088"/>
            <a:chExt cx="129" cy="208"/>
          </a:xfrm>
        </p:grpSpPr>
        <p:sp>
          <p:nvSpPr>
            <p:cNvPr id="102497" name="Rectangle 101">
              <a:extLst>
                <a:ext uri="{FF2B5EF4-FFF2-40B4-BE49-F238E27FC236}">
                  <a16:creationId xmlns:a16="http://schemas.microsoft.com/office/drawing/2014/main" id="{D0B3E33F-B498-4325-A1E0-05A7A88AAE75}"/>
                </a:ext>
              </a:extLst>
            </p:cNvPr>
            <p:cNvSpPr>
              <a:spLocks noChangeArrowheads="1"/>
            </p:cNvSpPr>
            <p:nvPr/>
          </p:nvSpPr>
          <p:spPr bwMode="auto">
            <a:xfrm>
              <a:off x="5263" y="2213"/>
              <a:ext cx="19" cy="8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98" name="Freeform 102">
              <a:extLst>
                <a:ext uri="{FF2B5EF4-FFF2-40B4-BE49-F238E27FC236}">
                  <a16:creationId xmlns:a16="http://schemas.microsoft.com/office/drawing/2014/main" id="{F0A5DCE1-FBCB-48D6-A107-96EBCBBC69D5}"/>
                </a:ext>
              </a:extLst>
            </p:cNvPr>
            <p:cNvSpPr>
              <a:spLocks/>
            </p:cNvSpPr>
            <p:nvPr/>
          </p:nvSpPr>
          <p:spPr bwMode="auto">
            <a:xfrm>
              <a:off x="5209" y="2088"/>
              <a:ext cx="129" cy="130"/>
            </a:xfrm>
            <a:custGeom>
              <a:avLst/>
              <a:gdLst>
                <a:gd name="T0" fmla="*/ 129 w 129"/>
                <a:gd name="T1" fmla="*/ 130 h 130"/>
                <a:gd name="T2" fmla="*/ 65 w 129"/>
                <a:gd name="T3" fmla="*/ 0 h 130"/>
                <a:gd name="T4" fmla="*/ 0 w 129"/>
                <a:gd name="T5" fmla="*/ 130 h 130"/>
                <a:gd name="T6" fmla="*/ 129 w 129"/>
                <a:gd name="T7" fmla="*/ 130 h 1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9" h="130">
                  <a:moveTo>
                    <a:pt x="129" y="130"/>
                  </a:moveTo>
                  <a:lnTo>
                    <a:pt x="65" y="0"/>
                  </a:lnTo>
                  <a:lnTo>
                    <a:pt x="0" y="130"/>
                  </a:lnTo>
                  <a:lnTo>
                    <a:pt x="129"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2485" name="Group 107">
            <a:extLst>
              <a:ext uri="{FF2B5EF4-FFF2-40B4-BE49-F238E27FC236}">
                <a16:creationId xmlns:a16="http://schemas.microsoft.com/office/drawing/2014/main" id="{14DED221-953F-4C97-A84D-2943B9B7114F}"/>
              </a:ext>
            </a:extLst>
          </p:cNvPr>
          <p:cNvGrpSpPr>
            <a:grpSpLocks/>
          </p:cNvGrpSpPr>
          <p:nvPr/>
        </p:nvGrpSpPr>
        <p:grpSpPr bwMode="auto">
          <a:xfrm>
            <a:off x="1422400" y="3640138"/>
            <a:ext cx="1141413" cy="204787"/>
            <a:chOff x="896" y="2293"/>
            <a:chExt cx="719" cy="129"/>
          </a:xfrm>
        </p:grpSpPr>
        <p:sp>
          <p:nvSpPr>
            <p:cNvPr id="102494" name="Rectangle 104">
              <a:extLst>
                <a:ext uri="{FF2B5EF4-FFF2-40B4-BE49-F238E27FC236}">
                  <a16:creationId xmlns:a16="http://schemas.microsoft.com/office/drawing/2014/main" id="{1D7F8807-9F7C-4977-9A5C-25907FFC820F}"/>
                </a:ext>
              </a:extLst>
            </p:cNvPr>
            <p:cNvSpPr>
              <a:spLocks noChangeArrowheads="1"/>
            </p:cNvSpPr>
            <p:nvPr/>
          </p:nvSpPr>
          <p:spPr bwMode="auto">
            <a:xfrm>
              <a:off x="1021" y="2347"/>
              <a:ext cx="467" cy="1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95" name="Freeform 105">
              <a:extLst>
                <a:ext uri="{FF2B5EF4-FFF2-40B4-BE49-F238E27FC236}">
                  <a16:creationId xmlns:a16="http://schemas.microsoft.com/office/drawing/2014/main" id="{1AAFCF92-802A-42E5-8EC6-527ED7DD37FC}"/>
                </a:ext>
              </a:extLst>
            </p:cNvPr>
            <p:cNvSpPr>
              <a:spLocks/>
            </p:cNvSpPr>
            <p:nvPr/>
          </p:nvSpPr>
          <p:spPr bwMode="auto">
            <a:xfrm>
              <a:off x="896" y="2293"/>
              <a:ext cx="130" cy="129"/>
            </a:xfrm>
            <a:custGeom>
              <a:avLst/>
              <a:gdLst>
                <a:gd name="T0" fmla="*/ 130 w 130"/>
                <a:gd name="T1" fmla="*/ 0 h 129"/>
                <a:gd name="T2" fmla="*/ 0 w 130"/>
                <a:gd name="T3" fmla="*/ 64 h 129"/>
                <a:gd name="T4" fmla="*/ 130 w 130"/>
                <a:gd name="T5" fmla="*/ 129 h 129"/>
                <a:gd name="T6" fmla="*/ 130 w 130"/>
                <a:gd name="T7" fmla="*/ 0 h 1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0" h="129">
                  <a:moveTo>
                    <a:pt x="130" y="0"/>
                  </a:moveTo>
                  <a:lnTo>
                    <a:pt x="0" y="64"/>
                  </a:lnTo>
                  <a:lnTo>
                    <a:pt x="130" y="129"/>
                  </a:lnTo>
                  <a:lnTo>
                    <a:pt x="1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02496" name="Freeform 106">
              <a:extLst>
                <a:ext uri="{FF2B5EF4-FFF2-40B4-BE49-F238E27FC236}">
                  <a16:creationId xmlns:a16="http://schemas.microsoft.com/office/drawing/2014/main" id="{2570828C-3BCF-4D45-808F-40BB7F11145D}"/>
                </a:ext>
              </a:extLst>
            </p:cNvPr>
            <p:cNvSpPr>
              <a:spLocks/>
            </p:cNvSpPr>
            <p:nvPr/>
          </p:nvSpPr>
          <p:spPr bwMode="auto">
            <a:xfrm>
              <a:off x="1484" y="2293"/>
              <a:ext cx="131" cy="129"/>
            </a:xfrm>
            <a:custGeom>
              <a:avLst/>
              <a:gdLst>
                <a:gd name="T0" fmla="*/ 0 w 131"/>
                <a:gd name="T1" fmla="*/ 129 h 129"/>
                <a:gd name="T2" fmla="*/ 131 w 131"/>
                <a:gd name="T3" fmla="*/ 64 h 129"/>
                <a:gd name="T4" fmla="*/ 0 w 131"/>
                <a:gd name="T5" fmla="*/ 0 h 129"/>
                <a:gd name="T6" fmla="*/ 0 w 131"/>
                <a:gd name="T7" fmla="*/ 129 h 1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 h="129">
                  <a:moveTo>
                    <a:pt x="0" y="129"/>
                  </a:moveTo>
                  <a:lnTo>
                    <a:pt x="131" y="64"/>
                  </a:lnTo>
                  <a:lnTo>
                    <a:pt x="0" y="0"/>
                  </a:lnTo>
                  <a:lnTo>
                    <a:pt x="0"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2486" name="Group 110">
            <a:extLst>
              <a:ext uri="{FF2B5EF4-FFF2-40B4-BE49-F238E27FC236}">
                <a16:creationId xmlns:a16="http://schemas.microsoft.com/office/drawing/2014/main" id="{117F0B1C-3C2F-4A19-8958-8341A091064A}"/>
              </a:ext>
            </a:extLst>
          </p:cNvPr>
          <p:cNvGrpSpPr>
            <a:grpSpLocks/>
          </p:cNvGrpSpPr>
          <p:nvPr/>
        </p:nvGrpSpPr>
        <p:grpSpPr bwMode="auto">
          <a:xfrm>
            <a:off x="5605463" y="4591050"/>
            <a:ext cx="1905000" cy="204788"/>
            <a:chOff x="3531" y="2892"/>
            <a:chExt cx="1200" cy="129"/>
          </a:xfrm>
        </p:grpSpPr>
        <p:sp>
          <p:nvSpPr>
            <p:cNvPr id="102492" name="Rectangle 108">
              <a:extLst>
                <a:ext uri="{FF2B5EF4-FFF2-40B4-BE49-F238E27FC236}">
                  <a16:creationId xmlns:a16="http://schemas.microsoft.com/office/drawing/2014/main" id="{0059607D-1FFE-4584-B9F1-E718A4FCB0A2}"/>
                </a:ext>
              </a:extLst>
            </p:cNvPr>
            <p:cNvSpPr>
              <a:spLocks noChangeArrowheads="1"/>
            </p:cNvSpPr>
            <p:nvPr/>
          </p:nvSpPr>
          <p:spPr bwMode="auto">
            <a:xfrm>
              <a:off x="3531" y="2946"/>
              <a:ext cx="1072" cy="1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93" name="Freeform 109">
              <a:extLst>
                <a:ext uri="{FF2B5EF4-FFF2-40B4-BE49-F238E27FC236}">
                  <a16:creationId xmlns:a16="http://schemas.microsoft.com/office/drawing/2014/main" id="{7EFD6486-9907-4D36-B353-4B6D7B35AEC6}"/>
                </a:ext>
              </a:extLst>
            </p:cNvPr>
            <p:cNvSpPr>
              <a:spLocks/>
            </p:cNvSpPr>
            <p:nvPr/>
          </p:nvSpPr>
          <p:spPr bwMode="auto">
            <a:xfrm>
              <a:off x="4600" y="2892"/>
              <a:ext cx="131" cy="129"/>
            </a:xfrm>
            <a:custGeom>
              <a:avLst/>
              <a:gdLst>
                <a:gd name="T0" fmla="*/ 0 w 131"/>
                <a:gd name="T1" fmla="*/ 129 h 129"/>
                <a:gd name="T2" fmla="*/ 131 w 131"/>
                <a:gd name="T3" fmla="*/ 65 h 129"/>
                <a:gd name="T4" fmla="*/ 0 w 131"/>
                <a:gd name="T5" fmla="*/ 0 h 129"/>
                <a:gd name="T6" fmla="*/ 0 w 131"/>
                <a:gd name="T7" fmla="*/ 129 h 1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 h="129">
                  <a:moveTo>
                    <a:pt x="0" y="129"/>
                  </a:moveTo>
                  <a:lnTo>
                    <a:pt x="131" y="65"/>
                  </a:lnTo>
                  <a:lnTo>
                    <a:pt x="0" y="0"/>
                  </a:lnTo>
                  <a:lnTo>
                    <a:pt x="0"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2487" name="Group 113">
            <a:extLst>
              <a:ext uri="{FF2B5EF4-FFF2-40B4-BE49-F238E27FC236}">
                <a16:creationId xmlns:a16="http://schemas.microsoft.com/office/drawing/2014/main" id="{B217C95A-C076-4AFD-9E5F-7499E3890CFC}"/>
              </a:ext>
            </a:extLst>
          </p:cNvPr>
          <p:cNvGrpSpPr>
            <a:grpSpLocks/>
          </p:cNvGrpSpPr>
          <p:nvPr/>
        </p:nvGrpSpPr>
        <p:grpSpPr bwMode="auto">
          <a:xfrm>
            <a:off x="5503863" y="3552825"/>
            <a:ext cx="206375" cy="1139825"/>
            <a:chOff x="3467" y="2238"/>
            <a:chExt cx="130" cy="718"/>
          </a:xfrm>
        </p:grpSpPr>
        <p:sp>
          <p:nvSpPr>
            <p:cNvPr id="102490" name="Rectangle 111">
              <a:extLst>
                <a:ext uri="{FF2B5EF4-FFF2-40B4-BE49-F238E27FC236}">
                  <a16:creationId xmlns:a16="http://schemas.microsoft.com/office/drawing/2014/main" id="{ED3F5F6A-52BB-4FCC-8066-B9867F29A655}"/>
                </a:ext>
              </a:extLst>
            </p:cNvPr>
            <p:cNvSpPr>
              <a:spLocks noChangeArrowheads="1"/>
            </p:cNvSpPr>
            <p:nvPr/>
          </p:nvSpPr>
          <p:spPr bwMode="auto">
            <a:xfrm>
              <a:off x="3522" y="2363"/>
              <a:ext cx="19" cy="59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91" name="Freeform 112">
              <a:extLst>
                <a:ext uri="{FF2B5EF4-FFF2-40B4-BE49-F238E27FC236}">
                  <a16:creationId xmlns:a16="http://schemas.microsoft.com/office/drawing/2014/main" id="{9545CF6A-68AD-4A58-9D9B-D836FF133AA2}"/>
                </a:ext>
              </a:extLst>
            </p:cNvPr>
            <p:cNvSpPr>
              <a:spLocks/>
            </p:cNvSpPr>
            <p:nvPr/>
          </p:nvSpPr>
          <p:spPr bwMode="auto">
            <a:xfrm>
              <a:off x="3467" y="2238"/>
              <a:ext cx="130" cy="130"/>
            </a:xfrm>
            <a:custGeom>
              <a:avLst/>
              <a:gdLst>
                <a:gd name="T0" fmla="*/ 130 w 130"/>
                <a:gd name="T1" fmla="*/ 130 h 130"/>
                <a:gd name="T2" fmla="*/ 66 w 130"/>
                <a:gd name="T3" fmla="*/ 0 h 130"/>
                <a:gd name="T4" fmla="*/ 0 w 130"/>
                <a:gd name="T5" fmla="*/ 130 h 130"/>
                <a:gd name="T6" fmla="*/ 130 w 130"/>
                <a:gd name="T7" fmla="*/ 130 h 1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0" h="130">
                  <a:moveTo>
                    <a:pt x="130" y="130"/>
                  </a:moveTo>
                  <a:lnTo>
                    <a:pt x="66" y="0"/>
                  </a:lnTo>
                  <a:lnTo>
                    <a:pt x="0" y="130"/>
                  </a:lnTo>
                  <a:lnTo>
                    <a:pt x="130"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02488" name="Rectangle 114">
            <a:extLst>
              <a:ext uri="{FF2B5EF4-FFF2-40B4-BE49-F238E27FC236}">
                <a16:creationId xmlns:a16="http://schemas.microsoft.com/office/drawing/2014/main" id="{EA147959-988E-45D0-8DEF-11552C19E3C1}"/>
              </a:ext>
            </a:extLst>
          </p:cNvPr>
          <p:cNvSpPr>
            <a:spLocks noChangeArrowheads="1"/>
          </p:cNvSpPr>
          <p:nvPr/>
        </p:nvSpPr>
        <p:spPr bwMode="auto">
          <a:xfrm>
            <a:off x="1611313" y="3741738"/>
            <a:ext cx="7635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02489" name="Rectangle 116">
            <a:extLst>
              <a:ext uri="{FF2B5EF4-FFF2-40B4-BE49-F238E27FC236}">
                <a16:creationId xmlns:a16="http://schemas.microsoft.com/office/drawing/2014/main" id="{DF556EBE-C4D3-4CD3-9C06-6D075FA40D8E}"/>
              </a:ext>
            </a:extLst>
          </p:cNvPr>
          <p:cNvSpPr>
            <a:spLocks noChangeArrowheads="1"/>
          </p:cNvSpPr>
          <p:nvPr/>
        </p:nvSpPr>
        <p:spPr bwMode="auto">
          <a:xfrm>
            <a:off x="2219325" y="3814763"/>
            <a:ext cx="5397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700">
                <a:solidFill>
                  <a:srgbClr val="000000"/>
                </a:solidFill>
              </a:rPr>
              <a:t> </a:t>
            </a:r>
            <a:endParaRPr lang="sk-SK" altLang="en-US" sz="1800">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1C3D6A55-049D-4AC1-A997-E8310287CBD8}"/>
              </a:ext>
            </a:extLst>
          </p:cNvPr>
          <p:cNvSpPr>
            <a:spLocks noGrp="1"/>
          </p:cNvSpPr>
          <p:nvPr>
            <p:ph type="ftr" sz="quarter" idx="11"/>
          </p:nvPr>
        </p:nvSpPr>
        <p:spPr/>
        <p:txBody>
          <a:bodyPr/>
          <a:lstStyle/>
          <a:p>
            <a:pPr>
              <a:defRPr/>
            </a:pPr>
            <a:r>
              <a:rPr lang="sk-SK"/>
              <a:t>Princípy účtovníctva</a:t>
            </a:r>
          </a:p>
        </p:txBody>
      </p:sp>
      <p:sp>
        <p:nvSpPr>
          <p:cNvPr id="104451" name="Zástupný symbol čísla snímky 4">
            <a:extLst>
              <a:ext uri="{FF2B5EF4-FFF2-40B4-BE49-F238E27FC236}">
                <a16:creationId xmlns:a16="http://schemas.microsoft.com/office/drawing/2014/main" id="{5ED77D11-5B66-446C-8EE6-5866364D401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2-50</a:t>
            </a:r>
          </a:p>
        </p:txBody>
      </p:sp>
      <p:sp>
        <p:nvSpPr>
          <p:cNvPr id="104452" name="Rectangle 2">
            <a:extLst>
              <a:ext uri="{FF2B5EF4-FFF2-40B4-BE49-F238E27FC236}">
                <a16:creationId xmlns:a16="http://schemas.microsoft.com/office/drawing/2014/main" id="{EF7047FF-FEE2-4621-8C8B-C79C57B539BC}"/>
              </a:ext>
            </a:extLst>
          </p:cNvPr>
          <p:cNvSpPr>
            <a:spLocks noGrp="1" noChangeArrowheads="1"/>
          </p:cNvSpPr>
          <p:nvPr>
            <p:ph type="title"/>
          </p:nvPr>
        </p:nvSpPr>
        <p:spPr>
          <a:xfrm>
            <a:off x="609600" y="0"/>
            <a:ext cx="7772400" cy="8382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2.11 </a:t>
            </a:r>
            <a:r>
              <a:rPr lang="sk-SK" altLang="en-US" sz="3200">
                <a:solidFill>
                  <a:srgbClr val="3D1FD3"/>
                </a:solidFill>
              </a:rPr>
              <a:t>Peniaze </a:t>
            </a:r>
            <a:r>
              <a:rPr lang="en-US" altLang="en-US" sz="3200">
                <a:solidFill>
                  <a:srgbClr val="3D1FD3"/>
                </a:solidFill>
              </a:rPr>
              <a:t>versus</a:t>
            </a:r>
            <a:r>
              <a:rPr lang="sk-SK" altLang="en-US" sz="3200">
                <a:solidFill>
                  <a:srgbClr val="3D1FD3"/>
                </a:solidFill>
              </a:rPr>
              <a:t> zisk</a:t>
            </a:r>
            <a:endParaRPr lang="en-US" altLang="en-US" sz="3200" b="1">
              <a:solidFill>
                <a:srgbClr val="3D1FD3"/>
              </a:solidFill>
            </a:endParaRPr>
          </a:p>
        </p:txBody>
      </p:sp>
      <p:sp>
        <p:nvSpPr>
          <p:cNvPr id="104453" name="Rectangle 3">
            <a:extLst>
              <a:ext uri="{FF2B5EF4-FFF2-40B4-BE49-F238E27FC236}">
                <a16:creationId xmlns:a16="http://schemas.microsoft.com/office/drawing/2014/main" id="{270955C9-A176-4E5A-8626-FFAD9A4BCA10}"/>
              </a:ext>
            </a:extLst>
          </p:cNvPr>
          <p:cNvSpPr>
            <a:spLocks noChangeArrowheads="1"/>
          </p:cNvSpPr>
          <p:nvPr/>
        </p:nvSpPr>
        <p:spPr bwMode="auto">
          <a:xfrm>
            <a:off x="381000" y="914400"/>
            <a:ext cx="7772400" cy="215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sk-SK" altLang="en-US" sz="2000"/>
              <a:t>Príklad stratového podniku generujúceho peniaze:</a:t>
            </a:r>
          </a:p>
          <a:p>
            <a:pPr eaLnBrk="1" hangingPunct="1"/>
            <a:r>
              <a:rPr lang="sk-SK" altLang="en-US" sz="1800"/>
              <a:t>zdvojnásobenie predaja v každom období</a:t>
            </a:r>
            <a:endParaRPr lang="en-US" altLang="en-US" sz="1800"/>
          </a:p>
          <a:p>
            <a:pPr eaLnBrk="1" hangingPunct="1"/>
            <a:r>
              <a:rPr lang="sk-SK" altLang="en-US" sz="1800"/>
              <a:t>náklady tvoria 110 % výnosov </a:t>
            </a:r>
            <a:endParaRPr lang="en-US" altLang="en-US" sz="1800"/>
          </a:p>
          <a:p>
            <a:pPr eaLnBrk="1" hangingPunct="1"/>
            <a:r>
              <a:rPr lang="sk-SK" altLang="en-US" sz="1800"/>
              <a:t>zákazníci platia hneď</a:t>
            </a:r>
            <a:endParaRPr lang="en-US" altLang="en-US" sz="1800"/>
          </a:p>
          <a:p>
            <a:pPr eaLnBrk="1" hangingPunct="1"/>
            <a:r>
              <a:rPr lang="sk-SK" altLang="en-US" sz="1800"/>
              <a:t>podnik platí dodávateľom v druhom období po dodávke</a:t>
            </a:r>
            <a:endParaRPr lang="en-US" altLang="en-US" sz="1800"/>
          </a:p>
          <a:p>
            <a:pPr eaLnBrk="1" hangingPunct="1"/>
            <a:r>
              <a:rPr lang="sk-SK" altLang="en-US" sz="1800"/>
              <a:t>Záver: stratový podnik generujúci peniaze (konvencia: zápis (8) znamená - 8)</a:t>
            </a:r>
            <a:endParaRPr lang="en-US" altLang="en-US" sz="1800"/>
          </a:p>
        </p:txBody>
      </p:sp>
      <p:graphicFrame>
        <p:nvGraphicFramePr>
          <p:cNvPr id="104454" name="Object 4">
            <a:extLst>
              <a:ext uri="{FF2B5EF4-FFF2-40B4-BE49-F238E27FC236}">
                <a16:creationId xmlns:a16="http://schemas.microsoft.com/office/drawing/2014/main" id="{4BEF3739-E2E9-4869-95B1-DC79FD0972B2}"/>
              </a:ext>
            </a:extLst>
          </p:cNvPr>
          <p:cNvGraphicFramePr>
            <a:graphicFrameLocks noChangeAspect="1"/>
          </p:cNvGraphicFramePr>
          <p:nvPr/>
        </p:nvGraphicFramePr>
        <p:xfrm>
          <a:off x="-1116013" y="3068638"/>
          <a:ext cx="11182351" cy="3238500"/>
        </p:xfrm>
        <a:graphic>
          <a:graphicData uri="http://schemas.openxmlformats.org/presentationml/2006/ole">
            <mc:AlternateContent xmlns:mc="http://schemas.openxmlformats.org/markup-compatibility/2006">
              <mc:Choice xmlns:v="urn:schemas-microsoft-com:vml" Requires="v">
                <p:oleObj name="Dokument" r:id="rId3" imgW="6013021" imgH="1747236" progId="Word.Document.8">
                  <p:embed/>
                </p:oleObj>
              </mc:Choice>
              <mc:Fallback>
                <p:oleObj name="Dokument" r:id="rId3" imgW="6013021" imgH="1747236"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3068638"/>
                        <a:ext cx="11182351"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D46685D2-0721-421D-81FD-026FB9C38A25}"/>
              </a:ext>
            </a:extLst>
          </p:cNvPr>
          <p:cNvSpPr>
            <a:spLocks noGrp="1"/>
          </p:cNvSpPr>
          <p:nvPr>
            <p:ph type="ftr" sz="quarter" idx="11"/>
          </p:nvPr>
        </p:nvSpPr>
        <p:spPr/>
        <p:txBody>
          <a:bodyPr/>
          <a:lstStyle/>
          <a:p>
            <a:pPr>
              <a:defRPr/>
            </a:pPr>
            <a:r>
              <a:rPr lang="sk-SK"/>
              <a:t>Princípy účtovníctva</a:t>
            </a:r>
          </a:p>
        </p:txBody>
      </p:sp>
      <p:sp>
        <p:nvSpPr>
          <p:cNvPr id="106499" name="Zástupný symbol čísla snímky 4">
            <a:extLst>
              <a:ext uri="{FF2B5EF4-FFF2-40B4-BE49-F238E27FC236}">
                <a16:creationId xmlns:a16="http://schemas.microsoft.com/office/drawing/2014/main" id="{0E0253A6-13FC-4F6E-94B1-CCAB4D2BE6D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2-51</a:t>
            </a:r>
          </a:p>
        </p:txBody>
      </p:sp>
      <p:sp>
        <p:nvSpPr>
          <p:cNvPr id="106500" name="Rectangle 2">
            <a:extLst>
              <a:ext uri="{FF2B5EF4-FFF2-40B4-BE49-F238E27FC236}">
                <a16:creationId xmlns:a16="http://schemas.microsoft.com/office/drawing/2014/main" id="{71666C8A-9093-4FE4-BF2A-C00443FB6BB8}"/>
              </a:ext>
            </a:extLst>
          </p:cNvPr>
          <p:cNvSpPr>
            <a:spLocks noGrp="1" noChangeArrowheads="1"/>
          </p:cNvSpPr>
          <p:nvPr>
            <p:ph type="title"/>
          </p:nvPr>
        </p:nvSpPr>
        <p:spPr>
          <a:xfrm>
            <a:off x="609600" y="0"/>
            <a:ext cx="7772400" cy="8382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2.11 </a:t>
            </a:r>
            <a:r>
              <a:rPr lang="sk-SK" altLang="en-US" sz="3200">
                <a:solidFill>
                  <a:srgbClr val="3D1FD3"/>
                </a:solidFill>
              </a:rPr>
              <a:t>Peniaze </a:t>
            </a:r>
            <a:r>
              <a:rPr lang="en-US" altLang="en-US" sz="3200">
                <a:solidFill>
                  <a:srgbClr val="3D1FD3"/>
                </a:solidFill>
              </a:rPr>
              <a:t>versus</a:t>
            </a:r>
            <a:r>
              <a:rPr lang="sk-SK" altLang="en-US" sz="3200">
                <a:solidFill>
                  <a:srgbClr val="3D1FD3"/>
                </a:solidFill>
              </a:rPr>
              <a:t> zisk </a:t>
            </a:r>
            <a:r>
              <a:rPr lang="sk-SK" altLang="en-US" sz="2000">
                <a:solidFill>
                  <a:srgbClr val="3D1FD3"/>
                </a:solidFill>
              </a:rPr>
              <a:t>(2)</a:t>
            </a:r>
            <a:endParaRPr lang="en-US" altLang="en-US" sz="2000">
              <a:solidFill>
                <a:srgbClr val="3D1FD3"/>
              </a:solidFill>
            </a:endParaRPr>
          </a:p>
        </p:txBody>
      </p:sp>
      <p:sp>
        <p:nvSpPr>
          <p:cNvPr id="106501" name="Rectangle 3">
            <a:extLst>
              <a:ext uri="{FF2B5EF4-FFF2-40B4-BE49-F238E27FC236}">
                <a16:creationId xmlns:a16="http://schemas.microsoft.com/office/drawing/2014/main" id="{E4C9BB13-99B5-4802-9547-55E516A36031}"/>
              </a:ext>
            </a:extLst>
          </p:cNvPr>
          <p:cNvSpPr>
            <a:spLocks noChangeArrowheads="1"/>
          </p:cNvSpPr>
          <p:nvPr/>
        </p:nvSpPr>
        <p:spPr bwMode="auto">
          <a:xfrm>
            <a:off x="395288" y="1125538"/>
            <a:ext cx="777240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sk-SK" altLang="en-US" sz="2800"/>
              <a:t>Vývoj po zastavení zvyšovania predaja:</a:t>
            </a:r>
          </a:p>
        </p:txBody>
      </p:sp>
      <p:graphicFrame>
        <p:nvGraphicFramePr>
          <p:cNvPr id="106502" name="Object 4">
            <a:extLst>
              <a:ext uri="{FF2B5EF4-FFF2-40B4-BE49-F238E27FC236}">
                <a16:creationId xmlns:a16="http://schemas.microsoft.com/office/drawing/2014/main" id="{D4BB1756-DBFF-4F4C-B3ED-8BE420C2830E}"/>
              </a:ext>
            </a:extLst>
          </p:cNvPr>
          <p:cNvGraphicFramePr>
            <a:graphicFrameLocks noChangeAspect="1"/>
          </p:cNvGraphicFramePr>
          <p:nvPr/>
        </p:nvGraphicFramePr>
        <p:xfrm>
          <a:off x="-1114425" y="2057400"/>
          <a:ext cx="11239500" cy="2981325"/>
        </p:xfrm>
        <a:graphic>
          <a:graphicData uri="http://schemas.openxmlformats.org/presentationml/2006/ole">
            <mc:AlternateContent xmlns:mc="http://schemas.openxmlformats.org/markup-compatibility/2006">
              <mc:Choice xmlns:v="urn:schemas-microsoft-com:vml" Requires="v">
                <p:oleObj name="Dokument" r:id="rId3" imgW="6013021" imgH="1597936" progId="Word.Document.8">
                  <p:embed/>
                </p:oleObj>
              </mc:Choice>
              <mc:Fallback>
                <p:oleObj name="Dokument" r:id="rId3" imgW="6013021" imgH="1597936"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4425" y="2057400"/>
                        <a:ext cx="11239500" cy="298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theme/theme1.xml><?xml version="1.0" encoding="utf-8"?>
<a:theme xmlns:a="http://schemas.openxmlformats.org/drawingml/2006/main" name="Predvolený návrh">
  <a:themeElements>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dvolený návrh">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9664</TotalTime>
  <Words>2995</Words>
  <Application>Microsoft Office PowerPoint</Application>
  <PresentationFormat>Prezentácia na obrazovke (4:3)</PresentationFormat>
  <Paragraphs>314</Paragraphs>
  <Slides>12</Slides>
  <Notes>12</Notes>
  <HiddenSlides>0</HiddenSlides>
  <MMClips>0</MMClips>
  <ScaleCrop>false</ScaleCrop>
  <HeadingPairs>
    <vt:vector size="8" baseType="variant">
      <vt:variant>
        <vt:lpstr>Použité písma</vt:lpstr>
      </vt:variant>
      <vt:variant>
        <vt:i4>3</vt:i4>
      </vt:variant>
      <vt:variant>
        <vt:lpstr>Motív</vt:lpstr>
      </vt:variant>
      <vt:variant>
        <vt:i4>1</vt:i4>
      </vt:variant>
      <vt:variant>
        <vt:lpstr>Vložené servery OLE</vt:lpstr>
      </vt:variant>
      <vt:variant>
        <vt:i4>1</vt:i4>
      </vt:variant>
      <vt:variant>
        <vt:lpstr>Nadpisy snímok</vt:lpstr>
      </vt:variant>
      <vt:variant>
        <vt:i4>12</vt:i4>
      </vt:variant>
    </vt:vector>
  </HeadingPairs>
  <TitlesOfParts>
    <vt:vector size="17" baseType="lpstr">
      <vt:lpstr>Arial</vt:lpstr>
      <vt:lpstr>Times New Roman</vt:lpstr>
      <vt:lpstr>Wingdings</vt:lpstr>
      <vt:lpstr>Predvolený návrh</vt:lpstr>
      <vt:lpstr>Dokument</vt:lpstr>
      <vt:lpstr>Obr. 2.13 Vplyv transakcií na finančné výkazy</vt:lpstr>
      <vt:lpstr>Poznámky k finančným výkazom</vt:lpstr>
      <vt:lpstr>Odpisy</vt:lpstr>
      <vt:lpstr>Odpisy (2)</vt:lpstr>
      <vt:lpstr>Obr. 2.14 Odpisovanie majetku spoločnosti Verdi</vt:lpstr>
      <vt:lpstr>Tab. 2.8 Súvaha po odpisoch</vt:lpstr>
      <vt:lpstr>Tab. 2.9 Výkaz ziskov a strát po odpisoch</vt:lpstr>
      <vt:lpstr>Tab. 2.10 Výkaz ziskov a strát – vertikálna forma</vt:lpstr>
      <vt:lpstr>Rozdelenie zisku</vt:lpstr>
      <vt:lpstr>Obr. 2.15 Zaznamenanie rozdelenia zisku v spoločnosti Verdi</vt:lpstr>
      <vt:lpstr>Tab. 2.11 Peniaze versus zisk</vt:lpstr>
      <vt:lpstr>Tab. 2.11 Peniaze versus zisk (2)</vt:lpstr>
    </vt:vector>
  </TitlesOfParts>
  <Company>BULLION MATHIEU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Inventories</dc:title>
  <dc:creator>bullion</dc:creator>
  <cp:lastModifiedBy>admin</cp:lastModifiedBy>
  <cp:revision>637</cp:revision>
  <cp:lastPrinted>2002-02-01T09:44:38Z</cp:lastPrinted>
  <dcterms:created xsi:type="dcterms:W3CDTF">2001-06-03T20:32:26Z</dcterms:created>
  <dcterms:modified xsi:type="dcterms:W3CDTF">2023-03-19T14:40:13Z</dcterms:modified>
</cp:coreProperties>
</file>