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41"/>
  </p:notesMasterIdLst>
  <p:handoutMasterIdLst>
    <p:handoutMasterId r:id="rId42"/>
  </p:handoutMasterIdLst>
  <p:sldIdLst>
    <p:sldId id="353" r:id="rId2"/>
    <p:sldId id="291" r:id="rId3"/>
    <p:sldId id="354" r:id="rId4"/>
    <p:sldId id="293" r:id="rId5"/>
    <p:sldId id="356" r:id="rId6"/>
    <p:sldId id="371" r:id="rId7"/>
    <p:sldId id="295" r:id="rId8"/>
    <p:sldId id="296" r:id="rId9"/>
    <p:sldId id="297" r:id="rId10"/>
    <p:sldId id="357" r:id="rId11"/>
    <p:sldId id="359" r:id="rId12"/>
    <p:sldId id="358" r:id="rId13"/>
    <p:sldId id="360"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4" r:id="rId29"/>
    <p:sldId id="315" r:id="rId30"/>
    <p:sldId id="361" r:id="rId31"/>
    <p:sldId id="362" r:id="rId32"/>
    <p:sldId id="352" r:id="rId33"/>
    <p:sldId id="363" r:id="rId34"/>
    <p:sldId id="316" r:id="rId35"/>
    <p:sldId id="317" r:id="rId36"/>
    <p:sldId id="364" r:id="rId37"/>
    <p:sldId id="318" r:id="rId38"/>
    <p:sldId id="319" r:id="rId39"/>
    <p:sldId id="320" r:id="rId40"/>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93788" autoAdjust="0"/>
  </p:normalViewPr>
  <p:slideViewPr>
    <p:cSldViewPr>
      <p:cViewPr varScale="1">
        <p:scale>
          <a:sx n="64" d="100"/>
          <a:sy n="64" d="100"/>
        </p:scale>
        <p:origin x="1344" y="24"/>
      </p:cViewPr>
      <p:guideLst>
        <p:guide orient="horz" pos="2160"/>
        <p:guide pos="2880"/>
      </p:guideLst>
    </p:cSldViewPr>
  </p:slideViewPr>
  <p:outlineViewPr>
    <p:cViewPr>
      <p:scale>
        <a:sx n="33" d="100"/>
        <a:sy n="33" d="100"/>
      </p:scale>
      <p:origin x="0" y="-771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786" y="3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16577C4-A26B-483B-9349-96EEF3F27D03}"/>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88F541E3-00E2-43E7-9B59-33A170CBD7AA}"/>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725AE050-F30B-45FB-AD40-BAB6F3F7A650}"/>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3C4C81BA-CF7B-423B-A745-9870B2DC103E}"/>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81DA1190-F8A0-4614-A7CE-87ED6815ABED}"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A29B4AD-3A13-43B2-B043-E19D1930FABC}"/>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0968DD47-F3D6-48B0-88A9-5FB97E35B809}"/>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B436137F-CEA8-4BAC-AE2A-0128F62BB3FD}"/>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B9D279D4-50D1-42F1-B904-66D88BDBE04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FAC4DC53-3F6B-4513-AC0D-BCDC76EF65A6}"/>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l"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C999A336-79A0-4ABF-ACC0-FC5A609EB705}"/>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r>
              <a:rPr lang="sk-SK" altLang="sk-SK"/>
              <a:t>2-</a:t>
            </a:r>
            <a:fld id="{9BF7BBBF-D8FD-4190-91B5-57A29ECB1811}"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5A32B9D0-9CA7-45ED-9AAF-92572C64F0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B3CD1D5-452C-4466-ACFC-7D8E74D77268}" type="slidenum">
              <a:rPr lang="en-US" altLang="en-US" sz="1300"/>
              <a:pPr>
                <a:spcBef>
                  <a:spcPct val="0"/>
                </a:spcBef>
              </a:pPr>
              <a:t>1</a:t>
            </a:fld>
            <a:endParaRPr lang="en-US" altLang="en-US" sz="1300"/>
          </a:p>
        </p:txBody>
      </p:sp>
      <p:sp>
        <p:nvSpPr>
          <p:cNvPr id="5123" name="Rectangle 2">
            <a:extLst>
              <a:ext uri="{FF2B5EF4-FFF2-40B4-BE49-F238E27FC236}">
                <a16:creationId xmlns:a16="http://schemas.microsoft.com/office/drawing/2014/main" id="{D2B30E2E-96F6-4289-B2FD-2AF3E54F81DC}"/>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62A84D43-C2D9-457C-B9C9-52D6D8400C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9CAB456E-390C-4FC4-B88D-1EAF439B05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537A94C0-86A6-4213-93D1-C46ADE8E2AE2}" type="slidenum">
              <a:rPr lang="en-US" altLang="en-US" sz="1300"/>
              <a:pPr>
                <a:spcBef>
                  <a:spcPct val="0"/>
                </a:spcBef>
              </a:pPr>
              <a:t>2</a:t>
            </a:fld>
            <a:endParaRPr lang="en-US" altLang="en-US" sz="1300"/>
          </a:p>
        </p:txBody>
      </p:sp>
      <p:sp>
        <p:nvSpPr>
          <p:cNvPr id="7171" name="Rectangle 2">
            <a:extLst>
              <a:ext uri="{FF2B5EF4-FFF2-40B4-BE49-F238E27FC236}">
                <a16:creationId xmlns:a16="http://schemas.microsoft.com/office/drawing/2014/main" id="{513E8B81-8980-42FB-B40F-C8C95F5831D4}"/>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5D4913DC-95C4-4276-9AB6-2B75165C50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010F58C7-8B33-44CB-98F4-74806940C23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8E2F5BB-7987-4A64-8319-8A1CA38B6A84}" type="slidenum">
              <a:rPr lang="en-US" altLang="en-US" sz="1300"/>
              <a:pPr>
                <a:spcBef>
                  <a:spcPct val="0"/>
                </a:spcBef>
              </a:pPr>
              <a:t>3</a:t>
            </a:fld>
            <a:endParaRPr lang="en-US" altLang="en-US" sz="1300"/>
          </a:p>
        </p:txBody>
      </p:sp>
      <p:sp>
        <p:nvSpPr>
          <p:cNvPr id="9219" name="Rectangle 2">
            <a:extLst>
              <a:ext uri="{FF2B5EF4-FFF2-40B4-BE49-F238E27FC236}">
                <a16:creationId xmlns:a16="http://schemas.microsoft.com/office/drawing/2014/main" id="{DE5369C7-B9CA-4DFE-B433-83A134087E3F}"/>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E2564264-B134-4369-9203-0E949FC0767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prvej kapitole sme videli, že hlavným výstupom finančného účtovníctva sú finančné výkazy. Súbor predpísaných povinných finančných výkazov je v rôznych krajinách rôzny, ale existuje spoločné minimum tvorené finančnými výkazmi súvaha (balance sheet), výkaz ziskov a strát (income statement, profit and loss statement) a poznámkami (notes) k týmto dvom dokumentom. Výkaz ziskov a strát sa v účtovníckom žargóne zvykne nazývať aj výsledovkou.</a:t>
            </a:r>
            <a:endParaRPr lang="sk-SK" altLang="en-US" b="1" i="1"/>
          </a:p>
          <a:p>
            <a:endParaRPr lang="sk-SK" altLang="en-US" b="1" i="1"/>
          </a:p>
          <a:p>
            <a:endParaRPr lang="sk-SK"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4E46114F-8604-40E3-A07D-4A6AD6C79FA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7F7F48D-E0DF-4EBA-AA03-7C915AFD7621}" type="slidenum">
              <a:rPr lang="en-US" altLang="en-US" sz="1300"/>
              <a:pPr>
                <a:spcBef>
                  <a:spcPct val="0"/>
                </a:spcBef>
              </a:pPr>
              <a:t>4</a:t>
            </a:fld>
            <a:endParaRPr lang="en-US" altLang="en-US" sz="1300"/>
          </a:p>
        </p:txBody>
      </p:sp>
      <p:sp>
        <p:nvSpPr>
          <p:cNvPr id="11267" name="Rectangle 2">
            <a:extLst>
              <a:ext uri="{FF2B5EF4-FFF2-40B4-BE49-F238E27FC236}">
                <a16:creationId xmlns:a16="http://schemas.microsoft.com/office/drawing/2014/main" id="{6E93576B-6EE8-491C-8885-AF6A1593317A}"/>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4632E7B6-F7B2-4B9C-A070-AEE719A13E4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Súvaha alebo výkaz o finančnej situácii   </a:t>
            </a:r>
            <a:r>
              <a:rPr lang="sk-SK" altLang="en-US"/>
              <a:t>Aby sa úspešne dostal k cieľu potrebuje námorník poznať v každom momente polohu svojej lode. V podobnej situácii je manažér podniku: aby sa vedel rozhodovať ako čo najlepšie pracovať s prostriedkami (majetkom), ktoré má k dispozícii  pri vytváraní hodnoty pre majiteľov podniku, potrebuje poznať finančnú pozíciu – situáciu podniku, čo znamená, poznať jeho prostriedky (majetok) a záväzky voči tretím stranám (voči tretím preto, lebo druhou stranou sú majitelia podniku). Takúto informáciu mu poskytuje výkaz s názvom súvaha.</a:t>
            </a:r>
          </a:p>
          <a:p>
            <a:r>
              <a:rPr lang="sk-SK" altLang="en-US"/>
              <a:t>Súvaha (podniku, účtovnej jednotky) sú vlastne dva zoznamy zapísané obvykle do dvoch stĺpcov vedľa seba. </a:t>
            </a:r>
          </a:p>
          <a:p>
            <a:r>
              <a:rPr lang="sk-SK" altLang="en-US"/>
              <a:t>Prvý zoznam (nazývaný tiež strana aktív) obsahuje súpis prostriedkov (majetku) podniku, teda majetku, ktorý ma podnik k dispozícii pre svoju činnosť, ktorej cieľom je vytváranie zisku pre svojich majiteľov.  </a:t>
            </a:r>
          </a:p>
          <a:p>
            <a:r>
              <a:rPr lang="sk-SK" altLang="en-US"/>
              <a:t>Druhý zoznam (nazývaný tiež strana pasív) obsahuje zoznam povinností, ktoré má podnik ku svojmu okoliu, k externým subjektom, od ktorých jeho majetok pochádza. Tento zoznam hovorí, odkiaľ majetok, ktorý je na prvom zozname, pochádza, teda obsahuje zdroje tohto majetku. </a:t>
            </a:r>
          </a:p>
          <a:p>
            <a:r>
              <a:rPr lang="sk-SK" altLang="en-US"/>
              <a:t>Položky oboch zoznamov sú v peňažnom vyjadrení a ich súčty sa musia rovnať.</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AAA76172-DB28-4B5D-8CC3-BEA98590CC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36AC202-7FA4-4AEE-BEDD-C3F093B75E89}" type="slidenum">
              <a:rPr lang="en-US" altLang="en-US" sz="1300"/>
              <a:pPr>
                <a:spcBef>
                  <a:spcPct val="0"/>
                </a:spcBef>
              </a:pPr>
              <a:t>5</a:t>
            </a:fld>
            <a:endParaRPr lang="en-US" altLang="en-US" sz="1300"/>
          </a:p>
        </p:txBody>
      </p:sp>
      <p:sp>
        <p:nvSpPr>
          <p:cNvPr id="13315" name="Rectangle 2">
            <a:extLst>
              <a:ext uri="{FF2B5EF4-FFF2-40B4-BE49-F238E27FC236}">
                <a16:creationId xmlns:a16="http://schemas.microsoft.com/office/drawing/2014/main" id="{353B1281-E41F-4906-8DA1-5C4F6E74A65F}"/>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E25DA51D-4DE4-46EB-8DC3-AD9DDF73D3A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a:p>
            <a:r>
              <a:rPr lang="sk-SK" altLang="en-US"/>
              <a:t>Stranu pasív možno rozdeliť na dve hlavné časti: na záväzky veriteľom (liabilities) a na vlastné imanie (shareholders’ equity, net worth).</a:t>
            </a:r>
          </a:p>
          <a:p>
            <a:r>
              <a:rPr lang="sk-SK" altLang="en-US"/>
              <a:t>Záväzky reprezentujú to, čo je podnik dlžný tretím stranám, teda nie svojim majiteľom. Ide o konkrétne sumy (napríklad pôžičky, nezaplatené faktúry), ktoré nezávisia od úspešnosti alebo neúspešnosti podnikania.</a:t>
            </a:r>
          </a:p>
          <a:p>
            <a:r>
              <a:rPr lang="sk-SK" altLang="en-US"/>
              <a:t>Vlastné imanie je rozdiel majetku a záväzkov. Je to vlastne dlh podniku jeho majiteľom (podielnikom, teda tým, čo do firmy investovali), alebo inak nárok podielnikov na majetok podniku a na prípadné budúce zisky. Pri viacerých podielnikoch je nárok každého z nich úmerný výške podielu, ktorý do podniku investoval. Pretože výška vlastného imania závisí od úspešnosti podniku a podielnici sa zaviazali podporovať podnik na neobmedzený čas, charakter týchto povinností je iný ako charakter záväzkov.</a:t>
            </a:r>
          </a:p>
          <a:p>
            <a:r>
              <a:rPr lang="sk-SK" altLang="en-US"/>
              <a:t>Súvaha ukazuje (k dátumu svojho zostavenia) čistú hodnotu podniku ako rozdiel majetku a záväzkov.</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DCD501F8-BEAD-4807-8990-0D0C731909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7B3BA086-7A5A-4DB9-9EE7-D6DCF2FE7B74}" type="slidenum">
              <a:rPr lang="en-US" altLang="en-US" sz="1300"/>
              <a:pPr>
                <a:spcBef>
                  <a:spcPct val="0"/>
                </a:spcBef>
              </a:pPr>
              <a:t>6</a:t>
            </a:fld>
            <a:endParaRPr lang="en-US" altLang="en-US" sz="1300"/>
          </a:p>
        </p:txBody>
      </p:sp>
      <p:sp>
        <p:nvSpPr>
          <p:cNvPr id="15363" name="Rectangle 2">
            <a:extLst>
              <a:ext uri="{FF2B5EF4-FFF2-40B4-BE49-F238E27FC236}">
                <a16:creationId xmlns:a16="http://schemas.microsoft.com/office/drawing/2014/main" id="{3A212419-76F6-445D-8AC4-AFD92CB9C015}"/>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E05C1622-298F-42B7-9656-F461238E86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Podmienka rovnosti strán súvahy sa zvykne nazývať rovnicou podnikania (business equation) alebo rovnicou súvahy (balance sheet equation) a má tvar</a:t>
            </a:r>
          </a:p>
          <a:p>
            <a:r>
              <a:rPr lang="sk-SK" altLang="en-US"/>
              <a:t>majetok = záväzky + vlastné imanie</a:t>
            </a:r>
          </a:p>
          <a:p>
            <a:r>
              <a:rPr lang="sk-SK" altLang="en-US"/>
              <a:t>alebo</a:t>
            </a:r>
          </a:p>
          <a:p>
            <a:r>
              <a:rPr lang="sk-SK" altLang="en-US"/>
              <a:t>majetok – záväzky = vlastné imanie</a:t>
            </a:r>
          </a:p>
          <a:p>
            <a:r>
              <a:rPr lang="sk-SK" altLang="en-US"/>
              <a:t>Pre túto rovnicu budeme uprednostňovať názov rovnica podnikania, pretože ukotvuje účtovníctvo v modeli podnikania ako nástroj na identifikáciu a vykázanie dynamickej sústavy vzťahov, tokov a zásob, ktoré pri vhodnej koordinácii vytvárajú hodnotu pre svojich vlastníkov.</a:t>
            </a:r>
          </a:p>
        </p:txBody>
      </p:sp>
    </p:spTree>
    <p:extLst>
      <p:ext uri="{BB962C8B-B14F-4D97-AF65-F5344CB8AC3E}">
        <p14:creationId xmlns:p14="http://schemas.microsoft.com/office/powerpoint/2010/main" val="94520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DEFE9AF8-978F-42EF-B6DE-10802E0528A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F2019F2D-38D7-4907-BEE8-0721BFE10927}" type="slidenum">
              <a:rPr lang="en-US" altLang="en-US" sz="1300"/>
              <a:pPr>
                <a:spcBef>
                  <a:spcPct val="0"/>
                </a:spcBef>
              </a:pPr>
              <a:t>7</a:t>
            </a:fld>
            <a:endParaRPr lang="en-US" altLang="en-US" sz="1300"/>
          </a:p>
        </p:txBody>
      </p:sp>
      <p:sp>
        <p:nvSpPr>
          <p:cNvPr id="17411" name="Rectangle 2">
            <a:extLst>
              <a:ext uri="{FF2B5EF4-FFF2-40B4-BE49-F238E27FC236}">
                <a16:creationId xmlns:a16="http://schemas.microsoft.com/office/drawing/2014/main" id="{7C2DE7E4-BF0A-4FAB-890E-A7969C5474A6}"/>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E5B43095-AC24-47EF-8852-BA057C92C97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16D7C982-B0A8-4AF5-9006-2F12CBD1AFF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48A8B67D-83C8-4B86-8034-E3E405984CF2}" type="slidenum">
              <a:rPr lang="en-US" altLang="en-US" sz="1300"/>
              <a:pPr>
                <a:spcBef>
                  <a:spcPct val="0"/>
                </a:spcBef>
              </a:pPr>
              <a:t>8</a:t>
            </a:fld>
            <a:endParaRPr lang="en-US" altLang="en-US" sz="1300"/>
          </a:p>
        </p:txBody>
      </p:sp>
      <p:sp>
        <p:nvSpPr>
          <p:cNvPr id="19459" name="Rectangle 2">
            <a:extLst>
              <a:ext uri="{FF2B5EF4-FFF2-40B4-BE49-F238E27FC236}">
                <a16:creationId xmlns:a16="http://schemas.microsoft.com/office/drawing/2014/main" id="{9BD27210-0724-4BC9-B41A-AE8066F28352}"/>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BA4509C8-F043-4FB8-8D0A-72E10379860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Zoznam majetku a zoznam zdrojov tvoriace súvahu bývajú usporiadané buď v poradí podľa rastúcej likvidnosti alebo podľa klesajúcej likvidnosti (likvidnosť je schopnosť premeny majetku na peňažné prostriedky, likvidita je platobná schopnosť podniku). Na podstatu informácií v súvahe to nemá žiadny vplyv, ale môže to ovplyvniť používateľov výkazu – má to behaviorálne dôsledky (dôsledky na správanie sa – behavioral implications), pretože to, čo je na prvom mieste, sa chápe ako najdôležitejšie. Ak chce firma zdôrazniť svoj potenciál do budúcnosti, dá na prvé miesta majetku dlhodobý majetok ako budovy a stroje (typické pre kontinentálnu Európu). Ak chce naopak zdôrazniť svoju solventnosť, teda schopnosť pružne uhrádzať záväzky, vyberie si na prvé miesto zoznamu aktív finančný majetok (peniaze na účtoch v bankách a cenné papiere) (typické pre Spojené štáty).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4C58DAFC-65F7-484A-8629-E25E6C7760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1AE1E9A3-6E1A-48B4-B2CF-3FBD73FEBD20}" type="slidenum">
              <a:rPr lang="en-US" altLang="en-US" sz="1300"/>
              <a:pPr>
                <a:spcBef>
                  <a:spcPct val="0"/>
                </a:spcBef>
              </a:pPr>
              <a:t>9</a:t>
            </a:fld>
            <a:endParaRPr lang="en-US" altLang="en-US" sz="1300"/>
          </a:p>
        </p:txBody>
      </p:sp>
      <p:sp>
        <p:nvSpPr>
          <p:cNvPr id="21507" name="Rectangle 2">
            <a:extLst>
              <a:ext uri="{FF2B5EF4-FFF2-40B4-BE49-F238E27FC236}">
                <a16:creationId xmlns:a16="http://schemas.microsoft.com/office/drawing/2014/main" id="{AFABFAE6-70D9-4F55-9CD9-57C5D9B819D1}"/>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46DECF66-B563-4EC6-9F85-7B22BAA4852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7667750E-B2D2-4F49-97E0-BCC93108EA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749C78A-1942-46BD-94F8-76C5C6E1DFE8}" type="slidenum">
              <a:rPr lang="en-US" altLang="en-US" sz="1300"/>
              <a:pPr>
                <a:spcBef>
                  <a:spcPct val="0"/>
                </a:spcBef>
              </a:pPr>
              <a:t>10</a:t>
            </a:fld>
            <a:endParaRPr lang="en-US" altLang="en-US" sz="1300"/>
          </a:p>
        </p:txBody>
      </p:sp>
      <p:sp>
        <p:nvSpPr>
          <p:cNvPr id="23555" name="Rectangle 2">
            <a:extLst>
              <a:ext uri="{FF2B5EF4-FFF2-40B4-BE49-F238E27FC236}">
                <a16:creationId xmlns:a16="http://schemas.microsoft.com/office/drawing/2014/main" id="{E85D9C0C-2275-496D-9D82-AE308F0C62B6}"/>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74613903-2C34-4469-A35D-9816F1C59D0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Rovnica podnikania – základný princíp</a:t>
            </a:r>
            <a:r>
              <a:rPr lang="sk-SK" altLang="en-US" i="1"/>
              <a:t>   </a:t>
            </a:r>
            <a:r>
              <a:rPr lang="sk-SK" altLang="en-US"/>
              <a:t>Každá transakcia v podnikaní ovplyvní niektoré položky v súvahe. Vždy však zostane zachovaná rovnosť súčtu strán súvahy. Tento princíp patrí k základom moderného účtovníctva.</a:t>
            </a:r>
          </a:p>
          <a:p>
            <a:r>
              <a:rPr lang="sk-SK" altLang="en-US"/>
              <a:t>V dôsledku transakcií môžu nastať presuny</a:t>
            </a:r>
          </a:p>
          <a:p>
            <a:r>
              <a:rPr lang="sk-SK" altLang="en-US"/>
              <a:t>medzi jednotlivými položkami majetku – napríklad zníženie peňažných prostriedkov a zvýšenie zásob tovaru na predaj</a:t>
            </a:r>
          </a:p>
          <a:p>
            <a:r>
              <a:rPr lang="sk-SK" altLang="en-US"/>
              <a:t>medzi jednotlivými záväzkami – napríklad časť dlhodobého záväzku sa transformuje na krátkodobý</a:t>
            </a:r>
          </a:p>
          <a:p>
            <a:r>
              <a:rPr lang="sk-SK" altLang="en-US"/>
              <a:t>medzi položkami oboch strán súvahy – napríklad pri úhrade záväzku sa zníži objem záväzkov (pravá strana súvahy), ako aj peňažné prostriedky na účte (ľavá strana súvahy).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77B5AF28-688B-4069-8A69-435F13DC53F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7587BD95-AA13-477F-ACDB-53B221958B51}" type="slidenum">
              <a:rPr lang="en-US" altLang="en-US" sz="1300"/>
              <a:pPr>
                <a:spcBef>
                  <a:spcPct val="0"/>
                </a:spcBef>
              </a:pPr>
              <a:t>11</a:t>
            </a:fld>
            <a:endParaRPr lang="en-US" altLang="en-US" sz="1300"/>
          </a:p>
        </p:txBody>
      </p:sp>
      <p:sp>
        <p:nvSpPr>
          <p:cNvPr id="25603" name="Rectangle 2">
            <a:extLst>
              <a:ext uri="{FF2B5EF4-FFF2-40B4-BE49-F238E27FC236}">
                <a16:creationId xmlns:a16="http://schemas.microsoft.com/office/drawing/2014/main" id="{B8A2CE20-710C-4D03-B953-A37C4B6FAB44}"/>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1A47CF2-E6A4-45C5-9729-45C8F9C8522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Aktíva (Assets)   </a:t>
            </a:r>
            <a:r>
              <a:rPr lang="sk-SK" altLang="en-US" sz="1000"/>
              <a:t>Aktívum je prostriedok ovládaný účtovnou jednotkou ako výsledok minulých udalostí, od ktorého sa očakáva, že v budúcnosti prinesie pre účtovnú jednotku ekonomické úžitky.</a:t>
            </a:r>
          </a:p>
          <a:p>
            <a:r>
              <a:rPr lang="sk-SK" altLang="en-US" sz="1000"/>
              <a:t>Podľa slovenského zákona o účtovníctve sa aktívum nazýva majetkom, ak sa dá spoľahlivo oceniť. Majetok sa vykazuje v súvahe.</a:t>
            </a:r>
            <a:endParaRPr lang="sk-SK" altLang="en-US" sz="1000" b="1"/>
          </a:p>
          <a:p>
            <a:r>
              <a:rPr lang="sk-SK" altLang="en-US" sz="1000" b="1"/>
              <a:t>Záväzky (Liabilities)   </a:t>
            </a:r>
            <a:r>
              <a:rPr lang="sk-SK" altLang="en-US" sz="1000"/>
              <a:t>Záväzok je existujúca povinnosť účtovnej jednotky, ktorá vznikla z minulých udalostí, a očakáva sa, že jej splnenie sa prejaví úbytkom ekonomických úžitkov účtovnej jednotky.</a:t>
            </a:r>
          </a:p>
          <a:p>
            <a:r>
              <a:rPr lang="sk-SK" altLang="en-US" sz="1000"/>
              <a:t>Zákon o účtovníctve vyžaduje, že záväzok sa musí dať spoľahlivo oceniť. Neoceniteľné záväzky označuje ako iné pasíva.</a:t>
            </a:r>
          </a:p>
          <a:p>
            <a:r>
              <a:rPr lang="sk-SK" altLang="en-US" sz="1000" b="1"/>
              <a:t>Ekonomický úžitok </a:t>
            </a:r>
            <a:r>
              <a:rPr lang="sk-SK" altLang="en-US" sz="1000"/>
              <a:t>je možnosť priamo alebo nepriamo prispieť k toku peňažných prostriedkov a ekvivalentov peňažných prostriedkov do účtovnej jednotky. </a:t>
            </a:r>
            <a:endParaRPr lang="sk-SK" altLang="en-US" sz="1000" b="1"/>
          </a:p>
          <a:p>
            <a:r>
              <a:rPr lang="sk-SK" altLang="en-US" sz="1000" b="1"/>
              <a:t>Vlastné imanie (shareholder’s equity, equity</a:t>
            </a:r>
            <a:r>
              <a:rPr lang="sk-SK" altLang="en-US" sz="1000"/>
              <a:t>)  Vlastné imanie predstavuje nárok (claim) tých, ktorí do podniku investovali (podielnikov, akcionárov) na „čistú hodnotu“ podniku. Vlastné imanie je štandardne reprezentované v nejakej forme podielov indikujúcich koľko z celkového nároku pripadá každému členovi zo skupiny podielnikov. IASB definuje vlastné imanie (equity) ako zvyšok majetku účtovnej jednotky, ktorý zostane po odčítaní záväzkov od celkového majetku.</a:t>
            </a:r>
          </a:p>
          <a:p>
            <a:r>
              <a:rPr lang="sk-SK" altLang="en-US" sz="1000"/>
              <a:t>vlastné imanie = majetok - záväzky </a:t>
            </a:r>
          </a:p>
          <a:p>
            <a:r>
              <a:rPr lang="sk-SK" altLang="en-US" sz="1000"/>
              <a:t>Vlastné imanie samotné pozostáva z dvoch častí, ktoré majú rovnaký charakter  v tom, že predstavujú nárok podielnikov na vlastné imanie, ale majú rozdielny pôvod. Sú to základné imanie (share capital) a nerozdelený výsledok hospodárenia (retained earnings)</a:t>
            </a:r>
            <a:endParaRPr lang="sk-SK" altLang="en-US" sz="1000" b="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CD865BD-D2BF-4AE8-A719-A6A72292322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995C52D-1482-4C99-B20B-C9697D06FA2C}" type="slidenum">
              <a:rPr lang="en-US" altLang="en-US" sz="1300"/>
              <a:pPr>
                <a:spcBef>
                  <a:spcPct val="0"/>
                </a:spcBef>
              </a:pPr>
              <a:t>12</a:t>
            </a:fld>
            <a:endParaRPr lang="en-US" altLang="en-US" sz="1300"/>
          </a:p>
        </p:txBody>
      </p:sp>
      <p:sp>
        <p:nvSpPr>
          <p:cNvPr id="27651" name="Rectangle 2">
            <a:extLst>
              <a:ext uri="{FF2B5EF4-FFF2-40B4-BE49-F238E27FC236}">
                <a16:creationId xmlns:a16="http://schemas.microsoft.com/office/drawing/2014/main" id="{51738970-36B3-4CB4-AB05-E21C4FCC4F74}"/>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9B8CFD32-A51E-4BCA-A2D3-D421375E1AB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1000" b="1"/>
              <a:t>Základné imanie</a:t>
            </a:r>
            <a:r>
              <a:rPr lang="sk-SK" altLang="en-US" sz="1000"/>
              <a:t> (share capital) je historická – pôvodná hodnota vkladov do firmy (contributions), ktoré urobili podielnici na začiatku a počas života firmy tým, že poskytli firme svoje prostriedky a vzdali sa kontroly nad týmito prostriedkami. Vklady môžu byť v peňažnej alebo v inej forme.</a:t>
            </a:r>
          </a:p>
          <a:p>
            <a:pPr>
              <a:lnSpc>
                <a:spcPct val="80000"/>
              </a:lnSpc>
            </a:pPr>
            <a:r>
              <a:rPr lang="sk-SK" altLang="en-US" sz="1000" b="1"/>
              <a:t>Nerozdelený výsledok hospodárenia</a:t>
            </a:r>
            <a:r>
              <a:rPr lang="sk-SK" altLang="en-US" sz="1000"/>
              <a:t> (retained earnings, reserves) reprezentuje tú časť hodnoty vytvorenej činnosťou firmy, o ktorej podielnici rozhodli, že zostane vo firme, teda, že si ju nerozdelia vo forme dividend. Je to de facto zvýšenie ich príspevkov na činnosť firmy. Na rozdiel od základného imania, ktoré zostáva nezmenené až kým podielnici nerozhodnú o jeho zvýšení, stav na účte nerozdeleného výsledku hospodárenia sa po každom období zmení v závislosti na výsledku hospodárenia firmy (zisk alebo strata) a na rozhodnutí podielnikov vybrať si vytvorenú hodnotu vo forme dividend. </a:t>
            </a:r>
          </a:p>
          <a:p>
            <a:pPr>
              <a:lnSpc>
                <a:spcPct val="80000"/>
              </a:lnSpc>
            </a:pPr>
            <a:r>
              <a:rPr lang="sk-SK" altLang="en-US" sz="1000" b="1"/>
              <a:t>Výnosy</a:t>
            </a:r>
            <a:r>
              <a:rPr lang="sk-SK" altLang="en-US" sz="1000"/>
              <a:t> predstavujú zvýšenie ekonomických úžitkov počas účtovného obdobia vznikajúce pri bežných aktivitách účtovnej jednotky, ak sa toto zvýšenie prejaví v náraste vlastného imania inom ako je nárast vznikajúci z príspevkov podielnikov (equity participants) (IAS 18, IASB 2003c: § 7). Inými slovami, výnosy sú nárast vlastného imania vyplývajúci z podnikateľskej činnosti firmy ako je predaj tovaru alebo služieb.</a:t>
            </a:r>
          </a:p>
          <a:p>
            <a:pPr>
              <a:lnSpc>
                <a:spcPct val="80000"/>
              </a:lnSpc>
            </a:pPr>
            <a:r>
              <a:rPr lang="sk-SK" altLang="en-US" sz="1000" b="1"/>
              <a:t>Náklady</a:t>
            </a:r>
            <a:r>
              <a:rPr lang="sk-SK" altLang="en-US" sz="1000"/>
              <a:t> predstavujú zníženie ekonomických úžitkov počas účtovného obdobia  vo forme odlivu alebo opotrebenia majetku alebo vzniku záväzku, ktoré sa prejavia v znížení základného imania inom ako je zníženie súvisiace s rozdelením podielnikom. Náklady vznikajú z aktivít firmy ako sú nákup služieb, výplata miezd, platby za prenájom, opotrebovanie zariadení, atď. Inými slovami, náklady sú výsledkom spotreby prostriedkov a predstavujú zníženie vlastného imania spôsobené podnikateľskou činnosťou firmy.</a:t>
            </a:r>
            <a:endParaRPr lang="sk-SK" altLang="en-US" sz="1000" b="1"/>
          </a:p>
          <a:p>
            <a:pPr>
              <a:lnSpc>
                <a:spcPct val="80000"/>
              </a:lnSpc>
            </a:pPr>
            <a:r>
              <a:rPr lang="sk-SK" altLang="en-US" sz="1000" b="1"/>
              <a:t>Výsledok hospodárenia</a:t>
            </a:r>
            <a:r>
              <a:rPr lang="sk-SK" altLang="en-US" sz="1000"/>
              <a:t> je rozdiel medzi prostriedkami vytvorenými podnikateľskou činnosťou firmy (celkové výnosy) a prostriedkami spotrebovanými pri činnosti firmy (celkové náklady). Výsledkom hospodárenia je zisk alebo strata za určité obdobie.</a:t>
            </a:r>
          </a:p>
          <a:p>
            <a:pPr>
              <a:lnSpc>
                <a:spcPct val="80000"/>
              </a:lnSpc>
            </a:pPr>
            <a:r>
              <a:rPr lang="sk-SK" altLang="en-US" sz="1000"/>
              <a:t>Výsledok hospodárenia je vlastne zvýšenie vlastného imania (v prípade zisku) alebo zníženie vlastného imania (v prípade straty) ako dôsledok činnosti firmy. Zisk znamená hodnotu vytvorenú činnosťou firmy.</a:t>
            </a:r>
          </a:p>
          <a:p>
            <a:pPr>
              <a:lnSpc>
                <a:spcPct val="80000"/>
              </a:lnSpc>
            </a:pPr>
            <a:r>
              <a:rPr lang="sk-SK" altLang="en-US" sz="1000"/>
              <a:t>Výsledok hospodárenia sa počíta v osobitnom výkaze s názvom výkaz ziskov a strát (income statement podľa US terminológie, Profit and loss – P&amp;L – statement podľa britskej terminológie). Výkaz ziskov a strát </a:t>
            </a:r>
            <a:r>
              <a:rPr lang="sk-SK" altLang="en-US" sz="1000" b="1"/>
              <a:t>umožňuje manažérom sledovať výnosy a náklady osobitne</a:t>
            </a:r>
            <a:r>
              <a:rPr lang="sk-SK" altLang="en-US" sz="1000"/>
              <a:t> bez zmien vlastného imania po každej transakcii.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CE1566AB-4F7C-4610-8406-D923E8F9AD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E51CB265-AE97-4D7F-A528-7D42E25BD95A}" type="slidenum">
              <a:rPr lang="en-US" altLang="en-US" sz="1300"/>
              <a:pPr>
                <a:spcBef>
                  <a:spcPct val="0"/>
                </a:spcBef>
              </a:pPr>
              <a:t>13</a:t>
            </a:fld>
            <a:endParaRPr lang="en-US" altLang="en-US" sz="1300"/>
          </a:p>
        </p:txBody>
      </p:sp>
      <p:sp>
        <p:nvSpPr>
          <p:cNvPr id="29699" name="Rectangle 2">
            <a:extLst>
              <a:ext uri="{FF2B5EF4-FFF2-40B4-BE49-F238E27FC236}">
                <a16:creationId xmlns:a16="http://schemas.microsoft.com/office/drawing/2014/main" id="{F6E4DD45-E1E2-45FB-9F07-F46DA6DA2843}"/>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0F0468DE-934B-4C06-9D52-3A528393759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Fungovanie základnej rovnice podnikania budeme teraz ilustrovať na viacerých typických transakciách. </a:t>
            </a:r>
            <a:endParaRPr lang="sk-SK" altLang="en-US" b="1"/>
          </a:p>
          <a:p>
            <a:r>
              <a:rPr lang="sk-SK" altLang="en-US" b="1"/>
              <a:t>Transakcia 1 – Počiatočná investícia akcionárov   </a:t>
            </a:r>
            <a:r>
              <a:rPr lang="sk-SK" altLang="en-US"/>
              <a:t>Profesionálna fotografka Štefánia a jej priateľ Štefan, umelecký grafický dizajnér, sa rozhodli založiť reklamnú agentúru od 1. januára X1. Do svojho podnikania sa rozhodli investovať 90 CU. Svoj podnik (spoločnosť) vytvorili so základným imaním 90 CU. Medzi sebou sa dohodli, že Štefánia bude mať 60 podielov (akcií) s nominálnou hodnotou 1 CU (z čoho vyplýva, že investovala 2/3 počiatočného kapitálu) a Štefan bude mať 30 podielov (akcií). Svoju spoločnosť sa rozhodli nazvať Verdi a v jej mene si otvorili účet v banke.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EC2BF76D-6F26-477A-A1FD-7A29ECFD32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C3EDFE1E-E859-4307-9D15-BAB299A99634}" type="slidenum">
              <a:rPr lang="en-US" altLang="en-US" sz="1300"/>
              <a:pPr>
                <a:spcBef>
                  <a:spcPct val="0"/>
                </a:spcBef>
              </a:pPr>
              <a:t>14</a:t>
            </a:fld>
            <a:endParaRPr lang="en-US" altLang="en-US" sz="1300"/>
          </a:p>
        </p:txBody>
      </p:sp>
      <p:sp>
        <p:nvSpPr>
          <p:cNvPr id="31747" name="Rectangle 2">
            <a:extLst>
              <a:ext uri="{FF2B5EF4-FFF2-40B4-BE49-F238E27FC236}">
                <a16:creationId xmlns:a16="http://schemas.microsoft.com/office/drawing/2014/main" id="{CD6C95B1-60E4-4890-85F2-1CEEB12F8E67}"/>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E253F98A-58A3-4B38-96A6-145D835A64B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účet spoločnosti vložil každý z podielnikov dohodnutú sumu (Štefánia 60 CU, Štefan 30 CU). Peniaze na účte spoločnosti Verdi už nepatria Štefánii ani Štefanovi. Sú teraz súčasťou vlastného imania spoločnosti Verdi (net worth). Štefánia má nárok na 2/3 vlastného imania a Štefan na 1/3. Ich osobný majetok je oddelený od majetku spoločnosti, do ktorej investovali. </a:t>
            </a:r>
          </a:p>
          <a:p>
            <a:r>
              <a:rPr lang="sk-SK" altLang="en-US"/>
              <a:t>Poznámka: </a:t>
            </a:r>
            <a:r>
              <a:rPr lang="sk-SK" altLang="en-US" b="1" u="sng"/>
              <a:t>Na posilnenie oddelenia majetku spoločnosti a jej podielnikov (majiteľov, akcionárov) existujú rôzne právne prostriedky ako sú spoločnosti s ručením obmedzeným, slabšie oddelenie predstavuje živnostenské podnikanie.</a:t>
            </a:r>
            <a:endParaRPr lang="sk-SK" altLang="en-US"/>
          </a:p>
          <a:p>
            <a:r>
              <a:rPr lang="sk-SK" altLang="en-US"/>
              <a:t>Vplyv vytvorenia spoločnosti ako samostatného ekonomického subjektu na na základnú rovnicu je na obrázku 2.2</a:t>
            </a:r>
          </a:p>
          <a:p>
            <a:r>
              <a:rPr lang="sk-SK" altLang="en-US"/>
              <a:t>Výsledkom prvej transakcie je zvýšenie aktív (majetku) aj vlastného imania z 0 na 90. Vklad do spoločnosti od podielnikov nie je výnosom a nevstupuje do výpočtu výsledku hospodárenia. Základná rovnica je zachovaná. Výsledok hospodárenia za obdobie, počas ktorého sa uskutočnila len transakcia 1, je nula, pretože táto transakcia nevytvorila žiadnu hodnotu ani nespotrebovala žiadne prostriedky. Hodnoty sa vytvárajú len prostredníctvom transakcií so zákazníkmi. </a:t>
            </a:r>
          </a:p>
          <a:p>
            <a:endParaRPr lang="sk-SK"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898C0AE-30E3-4982-ADB7-D0898307A2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EDED43AB-4E94-45CA-BE68-88FAE40837B3}" type="slidenum">
              <a:rPr lang="en-US" altLang="en-US" sz="1300"/>
              <a:pPr>
                <a:spcBef>
                  <a:spcPct val="0"/>
                </a:spcBef>
              </a:pPr>
              <a:t>15</a:t>
            </a:fld>
            <a:endParaRPr lang="en-US" altLang="en-US" sz="1300"/>
          </a:p>
        </p:txBody>
      </p:sp>
      <p:sp>
        <p:nvSpPr>
          <p:cNvPr id="33795" name="Rectangle 2">
            <a:extLst>
              <a:ext uri="{FF2B5EF4-FFF2-40B4-BE49-F238E27FC236}">
                <a16:creationId xmlns:a16="http://schemas.microsoft.com/office/drawing/2014/main" id="{486B709F-6DD8-4F78-BD70-8E6555B40EA6}"/>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54883DE-6620-4832-944D-6789B54C11B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Transakcia 2 – Verdi získava pôžičku   </a:t>
            </a:r>
            <a:r>
              <a:rPr lang="sk-SK" altLang="en-US" sz="1000"/>
              <a:t>Hneď na začiatku januára X1 si spoločnosť Verdi zobrala od banky (nejakej – nie je podstatné či tej, kde má účet, alebo od inej) pôžičku 60 CU. Istina pôžičky bola presunutá na účet spoločnosti Verdi. V podmienkach pôžičky bolo stanovené, že úroky sa budú splácať vždy na konci účtovného obdobia podľa výšky nesplatenej istiny. </a:t>
            </a:r>
          </a:p>
          <a:p>
            <a:r>
              <a:rPr lang="sk-SK" altLang="en-US" sz="1000"/>
              <a:t>Podpis zmluvy o pôžičke znamená, že spoločnosť Verdi vstúpila do záväzku vrátiť  v budúcnosti 60 CU a príslušné úroky. To znamená, že záväzky spoločnosti stúpli v čase podpisu zmluvy z hodnoty 0 na 60 CU. V čase podpisu zmluvy vznikol len záväzok na splatenie istiny, Záväzok splatiť úroky vznikne až v posledný deň účtovného obdobia, preto sa teraz vykáže len záväzok vo výške istiny.</a:t>
            </a:r>
          </a:p>
          <a:p>
            <a:r>
              <a:rPr lang="sk-SK" altLang="en-US" sz="1000"/>
              <a:t>Základná rovnica zostáva zachovaná, pretože objem peňažných prostriedkov na bankovom účte spoločnosti Verdi stúpol o 60 CU. </a:t>
            </a:r>
          </a:p>
          <a:p>
            <a:r>
              <a:rPr lang="sk-SK" altLang="en-US" sz="1000"/>
              <a:t>Samotná pôžička, až do času vzniku záväzku splatiť úroky, nevytvorila hodnotu ani nespotrebovala prostriedky, </a:t>
            </a:r>
          </a:p>
          <a:p>
            <a:r>
              <a:rPr lang="sk-SK" altLang="en-US" sz="1000"/>
              <a:t>V čase vzniku povinnosti platiť úrok sa zvýši záväzok voči banke. Pretože na strane aktív sa neudiala žiadna zmena (kým nie je úrok zaplatený), zvýšenie záväzku je možné kompenzovať len znížením vlastného imania. Keď prebehne zaplatenie úroku, splní sa záväzok voči banke a zároveň klesne objem peňažný prostriedkov na účte spoločnosti. Tým znovu zostane v platnosti základná rovnica. Inými slovami, úrok je nákladom tak, ako bol tento pojem definovaný skôr. </a:t>
            </a:r>
          </a:p>
          <a:p>
            <a:r>
              <a:rPr lang="sk-SK" altLang="en-US" sz="1000"/>
              <a:t>Skutočnosti dotýkajúce sa úrokov však nebudeme ešte zaznamenávať, lebo postupujeme chronologicky a oni nastanú až na konci účtovného obdobia.</a:t>
            </a:r>
          </a:p>
          <a:p>
            <a:r>
              <a:rPr lang="sk-SK" altLang="en-US" sz="1000"/>
              <a:t>Vplyv získania pôžičky sa na základnú rovnicu ja na obrázku  2.3</a:t>
            </a:r>
          </a:p>
          <a:p>
            <a:r>
              <a:rPr lang="sk-SK" altLang="en-US" sz="1000"/>
              <a:t>Aj po tejto transakcii je výsledok hospodárenie stále rovný 0.</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2071AAB5-AF43-4F11-A103-4ECF97CAC0E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7172B37A-1B9C-4A75-BA36-E6BBA75301E2}" type="slidenum">
              <a:rPr lang="en-US" altLang="en-US" sz="1300"/>
              <a:pPr>
                <a:spcBef>
                  <a:spcPct val="0"/>
                </a:spcBef>
              </a:pPr>
              <a:t>16</a:t>
            </a:fld>
            <a:endParaRPr lang="en-US" altLang="en-US" sz="1300"/>
          </a:p>
        </p:txBody>
      </p:sp>
      <p:sp>
        <p:nvSpPr>
          <p:cNvPr id="35843" name="Rectangle 2">
            <a:extLst>
              <a:ext uri="{FF2B5EF4-FFF2-40B4-BE49-F238E27FC236}">
                <a16:creationId xmlns:a16="http://schemas.microsoft.com/office/drawing/2014/main" id="{AC71ED76-09A6-415D-913F-53111868708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1C0E8A4C-3913-4EFA-859A-54D0A21A98B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Transakcia 3 – Kúpa zariadenia </a:t>
            </a:r>
            <a:r>
              <a:rPr lang="sk-SK" altLang="en-US" sz="1000"/>
              <a:t> V prvej polovici januára X1 si spoločnosť Verdi kúpila nejaké zariadenia (počítač, farebnú tlačiareň, grafický softvér). Tieto prostriedky alebo majetok stáli spolu 125 CU. Zaplatili ich z účtu spoločnosti.</a:t>
            </a:r>
          </a:p>
          <a:p>
            <a:r>
              <a:rPr lang="sk-SK" altLang="en-US" sz="1000"/>
              <a:t>Zakúpené zariadenia budú v budúcnosti používané pri poskytovaní služieb, ktoré bude spoločnosť Verdi predávať zákazníkom. Teda majú potenciál vytvárať výnosy (t.j. ekonomický úžitok) pre spoločnosť Verdi. Stali sa prostriedkom pre podnikanie, teda aktívami alebo majetkom.</a:t>
            </a:r>
          </a:p>
          <a:p>
            <a:r>
              <a:rPr lang="sk-SK" altLang="en-US" sz="1000"/>
              <a:t>Zaujímavou otázkou je určenie hodnoty, v akej bude tento majetok vykázaný v súvahe. Odpoveď nám dáva potreba zachovania základnej rovnice: pretože zariadenia stáli 125 CU (čo predstavuje zníženie iného majetku – peňažných prostriedkov), budú ocenené na túto hodnotu. Tento prístup je známy pod názvom ocenenie obstarávacou alebo historickou cenou.</a:t>
            </a:r>
          </a:p>
          <a:p>
            <a:r>
              <a:rPr lang="sk-SK" altLang="en-US" sz="1000"/>
              <a:t>Kúpa zariadení teda nemá vplyv na celkovú hodnotu majetku spoločnosti, pretože zariadenia predstavujú síce nárast hodnoty majetku o 125 CU, ale peňažné prostriedky za ne zaplatené znižujú hodnotu majetku o 125 CU, takže výsledný efekt je nulový.</a:t>
            </a:r>
          </a:p>
          <a:p>
            <a:r>
              <a:rPr lang="sk-SK" altLang="en-US" sz="1000"/>
              <a:t>Samotný nákup zariadení neovplyvní ani čistú hodnotu (vlastné imanie) spoločnosti. Toto tvrdenie je však pravdivé len v čase nákupu. V ďalšom začnú bežať nasledujúce dva procesy:</a:t>
            </a:r>
          </a:p>
          <a:p>
            <a:r>
              <a:rPr lang="sk-SK" altLang="en-US" sz="1000"/>
              <a:t>- zariadenia umožnia poskytovanie služieb, z ktorých budú spoločnosti za ich predaj plynúť výnosy, to znamená budú vytvárané ďalšie prostriedky (aktíva)</a:t>
            </a:r>
          </a:p>
          <a:p>
            <a:r>
              <a:rPr lang="sk-SK" altLang="en-US" sz="1000"/>
              <a:t>- zariadenia sa budú opotrebovávať, čím bude klesať ich schopnosť vytvárať ďalšie prostriedky, a preto sa ich hodnota v zozname prostriedkov spoločnosti bude musieť znižovať. </a:t>
            </a:r>
          </a:p>
          <a:p>
            <a:r>
              <a:rPr lang="sk-SK" altLang="en-US" sz="1000"/>
              <a:t>Výsledný efekt použitia zariadení na vytváranie hodnoty pre spoločnosť bude potom daný rozdielom výnosov a opotrebenia, ktorý môže byť kladný (zisk) alebo záporný (strata).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46E6FBE3-95FA-42CB-AEAB-6527106976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E8C80E1B-3800-4CFF-9002-7375A12E8BCB}" type="slidenum">
              <a:rPr lang="en-US" altLang="en-US" sz="1300"/>
              <a:pPr>
                <a:spcBef>
                  <a:spcPct val="0"/>
                </a:spcBef>
              </a:pPr>
              <a:t>17</a:t>
            </a:fld>
            <a:endParaRPr lang="en-US" altLang="en-US" sz="1300"/>
          </a:p>
        </p:txBody>
      </p:sp>
      <p:sp>
        <p:nvSpPr>
          <p:cNvPr id="37891" name="Rectangle 2">
            <a:extLst>
              <a:ext uri="{FF2B5EF4-FFF2-40B4-BE49-F238E27FC236}">
                <a16:creationId xmlns:a16="http://schemas.microsoft.com/office/drawing/2014/main" id="{11C7545F-0A27-4066-BF6D-3AB83A077213}"/>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A5FB3B7-1395-45DA-86CF-9D2122E9E1F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900" b="1"/>
              <a:t>Transakcia 4 – Poskytnuté služby</a:t>
            </a:r>
            <a:r>
              <a:rPr lang="sk-SK" altLang="en-US" sz="900"/>
              <a:t>   Obchodník Sam Suffit sa obrátil na firmu Verdi 14. januára a podpísal s ňou zmluvu na reklamnú kampaň, ktorú chce uskutočniť vo februári a má sa týkať jeho jarnej kolekcie výrobkov. Po dohode o obsahu a forme kampane bola dohodnutá za túto službu suma 250 CU pre firmu Verdi. Súčasťou dohody bolo zaplatenie celej sumy do 30 dní po obdržaní faktúry. Faktúra bude vystavená po uskutočnení kampane. Pretože kampaň prebehne vo februári, obchodník sa zaviazal zaplatiť celú sumu do 31. marca.</a:t>
            </a:r>
          </a:p>
          <a:p>
            <a:pPr>
              <a:lnSpc>
                <a:spcPct val="90000"/>
              </a:lnSpc>
            </a:pPr>
            <a:r>
              <a:rPr lang="sk-SK" altLang="en-US" sz="900"/>
              <a:t>Verdi teda uskutoční transakciu, ktorá mu prinesie výnos z predaja 250 CU. Výnos bude vykázaný (will be recognized) 1. marca, keď Verdi vystaví faktúru pre Sama (vykázanie výnosu alebo nákladu znamená, že sa formálne a oficiálne zaznamená na účty, ktoré budú slúžiť pri príprave finančných výkazov). Pravdepodobnosť, že Sam skutočne zaplatí, je veľmi vysoká, a preto môžeme predpokladať prílev peňažných prostriedkov). Jednoducho vykážeme 250 CU ako „potenciálne peňažné prostriedky“ (na strane aktív, ako aktívum) pod názvom pohľadávka (account receivable). Nie sú to skutočné peňažné prostriedky, ale reprezentujú nárok (právo) firmy Verdi voči Samovi Suffitovi, ktorý si Verdi uplatní 31. marca (ak by Sam nezaplatil, Verdi má právo vymáhať si dlh súdnou cestou).</a:t>
            </a:r>
          </a:p>
          <a:p>
            <a:pPr>
              <a:lnSpc>
                <a:spcPct val="90000"/>
              </a:lnSpc>
            </a:pPr>
            <a:r>
              <a:rPr lang="sk-SK" altLang="en-US" sz="900"/>
              <a:t>Táto transakcia vyvolá zvýšenie na strane aktív, preto musí existovať položka na jej vyváženie v základnej rovnici. Vo všeobecnosti to môže byť nárast vlastného imania (v takomto prípade hovoríme o výnose (revenue)) alebo pokles iného aktíva. Môže to byť tiež kombinácia uvedených možností (tento prípad bude obsahom transakcie 6).</a:t>
            </a:r>
          </a:p>
          <a:p>
            <a:pPr>
              <a:lnSpc>
                <a:spcPct val="90000"/>
              </a:lnSpc>
            </a:pPr>
            <a:r>
              <a:rPr lang="sk-SK" altLang="en-US" sz="900"/>
              <a:t>Pre zjednodušenie predpokladajme pre tento prípad, že uskutočnenie reklamnej kampane si nevyžiadalo na strane firny Verdi žiadne náklady. Výsledný efekt na súvahu je, že na strane aktív sa položka „pohľadávky” zvýšila o 250 CU. O tú istú hodnotu sa na pravej strane zvýšilo vlastné imanie (pretože záväzky sa nezmenili).</a:t>
            </a:r>
          </a:p>
          <a:p>
            <a:pPr>
              <a:lnSpc>
                <a:spcPct val="90000"/>
              </a:lnSpc>
            </a:pPr>
            <a:r>
              <a:rPr lang="sk-SK" altLang="en-US" sz="900"/>
              <a:t>Výnosy zvyšujú vlastné imanie. Sú zahrnuté do výpočtu zisku. Aby sme lepšie pochopili vplyv transakcií na vlastné imanie, je potrebné rozdeliť ho na dve časti:</a:t>
            </a:r>
          </a:p>
          <a:p>
            <a:pPr>
              <a:lnSpc>
                <a:spcPct val="90000"/>
              </a:lnSpc>
            </a:pPr>
            <a:r>
              <a:rPr lang="sk-SK" altLang="en-US" sz="900"/>
              <a:t>- základné imanie (share capital), ktoré zodpovedá vkladu investorov do podnikania (v prípade firmy Verdi sú to Štefánia a Štefan)</a:t>
            </a:r>
          </a:p>
          <a:p>
            <a:pPr>
              <a:lnSpc>
                <a:spcPct val="90000"/>
              </a:lnSpc>
            </a:pPr>
            <a:r>
              <a:rPr lang="sk-SK" altLang="en-US" sz="900"/>
              <a:t>- výsledok hospodárenia (earnings), v ktorom je zaznamenaný súhrnný výsledok transakcie (transakcií) na vlastné imanie.</a:t>
            </a:r>
          </a:p>
          <a:p>
            <a:pPr>
              <a:lnSpc>
                <a:spcPct val="90000"/>
              </a:lnSpc>
            </a:pPr>
            <a:r>
              <a:rPr lang="sk-SK" altLang="en-US" sz="900"/>
              <a:t>Výsledok hospodárenia patrí majiteľom firmy (akcionárom, podielnikom). Majú právo si ho z firmy zobrať. Ak sa rozhodnú ho vo firme ponechať, vedie sa ako nerozdelený  výsledok hospodárenia (retained earnings). V anglickom výraze „retained” je zadržaný, pretože ide o prostriedky zadržané vo firme umožňujúce uchovať zásobu prostriedkov – osobitne peňazí – a zvýšiť majetok akcionárov vo firme so súčasnou podporou jej schopnosti rásť.</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D5398E79-31EC-4C52-B715-55DD8B12AE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3A2C63E2-44AB-4057-9AA6-2033BCC34764}" type="slidenum">
              <a:rPr lang="en-US" altLang="en-US" sz="1300"/>
              <a:pPr>
                <a:spcBef>
                  <a:spcPct val="0"/>
                </a:spcBef>
              </a:pPr>
              <a:t>18</a:t>
            </a:fld>
            <a:endParaRPr lang="en-US" altLang="en-US" sz="1300"/>
          </a:p>
        </p:txBody>
      </p:sp>
      <p:sp>
        <p:nvSpPr>
          <p:cNvPr id="39939" name="Rectangle 2">
            <a:extLst>
              <a:ext uri="{FF2B5EF4-FFF2-40B4-BE49-F238E27FC236}">
                <a16:creationId xmlns:a16="http://schemas.microsoft.com/office/drawing/2014/main" id="{5F3B84BF-B89E-4628-AA41-34FD745A8FB0}"/>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824085E9-AD60-460B-8DFE-FD18C6825A1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Transakcia 5 – Príjem peňažných prostriedkov na úhradu (inkaso) pohľadávky   </a:t>
            </a:r>
            <a:r>
              <a:rPr lang="sk-SK" altLang="en-US"/>
              <a:t>Sam Suffit zaplatil 31. marca na účet firmy Verdi 180 CU zo svojho dlhu 250 CU. Pohľadávka firmy Verdi bola uhradená len čiastočne.</a:t>
            </a:r>
          </a:p>
          <a:p>
            <a:r>
              <a:rPr lang="sk-SK" altLang="en-US"/>
              <a:t>Ako v prípade nákupu zariadení, táto transakcia sa prejaví len v presune medzi položkami na aktívnej strane súvahy. Zvýšia sa peňažné prostriedky a znížia pohľadávky. Príjem 180 CU nezvyšuje vlastné imanie, pretože by to bolo z rovnakého dôvodu už po druhýkrát. Výnos z predaja služby vo výške 250 CU sa už do vlastného imania premietol.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E0CAD843-7239-48E2-9780-F914F7E1BF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3366C5C-ECF1-419B-B8BB-BC6B7FF0DB67}" type="slidenum">
              <a:rPr lang="en-US" altLang="en-US" sz="1300"/>
              <a:pPr>
                <a:spcBef>
                  <a:spcPct val="0"/>
                </a:spcBef>
              </a:pPr>
              <a:t>19</a:t>
            </a:fld>
            <a:endParaRPr lang="en-US" altLang="en-US" sz="1300"/>
          </a:p>
        </p:txBody>
      </p:sp>
      <p:sp>
        <p:nvSpPr>
          <p:cNvPr id="41987" name="Rectangle 2">
            <a:extLst>
              <a:ext uri="{FF2B5EF4-FFF2-40B4-BE49-F238E27FC236}">
                <a16:creationId xmlns:a16="http://schemas.microsoft.com/office/drawing/2014/main" id="{027F6C3B-28A3-4A90-ADCD-04E741ED51E8}"/>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C4240C75-1A2C-4E02-A282-4C2D515768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900" b="1"/>
              <a:t>Transakcia 6 – Náklady  </a:t>
            </a:r>
            <a:r>
              <a:rPr lang="sk-SK" altLang="en-US" sz="900"/>
              <a:t>Na uskutočnenie reklamnej kampane spomínanej v transakcii 4 musela firma Verdi zaplatiť zamestnancom mzdy v objeme 101 CU, vrátane odvodov do poisťovní a prémií. Pre zjednodušenie budeme predpokladať, že všetky tieto zložky boli uhradené v rámci jednej operácie. Banke, od ktorej si firma zobrala pôžičku, bolo potrebné uhradiť úroky v čiastke 4 CU. Nakoniec, firma Verdi obdržala faktúru od dodávateľa, ktorého si objednala na zabezpečenie špeciálnych efektov v rámci reklamnej kampane, na sumu 85 CU splatnú do 60 dní od doručenia.</a:t>
            </a:r>
          </a:p>
          <a:p>
            <a:pPr>
              <a:lnSpc>
                <a:spcPct val="80000"/>
              </a:lnSpc>
            </a:pPr>
            <a:r>
              <a:rPr lang="sk-SK" altLang="en-US" sz="900"/>
              <a:t>Služby zakúpené od dodávateľov a práca vykonaná zamestnancami zakladá ich nárok na prostriedky (majetok) firmy – majetok firmy sa v konečnom dôsledku zníži. Vykázaním týchto nárokov vznikajú tzv. náklady (t.j. spotreba prostriedkov – majetku). Uspokojenie týchto nárokov sa uskutočňuje zaplatením peňažných prostriedkov. V dôsledku týchto transakcií poklesne zostatok na účte firmy, teda klesnú aktíva.</a:t>
            </a:r>
          </a:p>
          <a:p>
            <a:pPr>
              <a:lnSpc>
                <a:spcPct val="80000"/>
              </a:lnSpc>
            </a:pPr>
            <a:r>
              <a:rPr lang="sk-SK" altLang="en-US" sz="900"/>
              <a:t>Ak nárok dodávateľa nie je hneď vysporiadaný zaplatením peňažných prostriedkov, je zaznamenaný pod názvom záväzky k dodávateľom (accounts payable) – dlh, ktorý má firma Verdi – až do doby jeho zaplatenia dodávateľovi, prípadne zamestnancovi.</a:t>
            </a:r>
          </a:p>
          <a:p>
            <a:pPr>
              <a:lnSpc>
                <a:spcPct val="80000"/>
              </a:lnSpc>
            </a:pPr>
            <a:r>
              <a:rPr lang="sk-SK" altLang="en-US" sz="900"/>
              <a:t>Napríklad: firma Verdi spotrebovala 85 CU zo svojho majetku na externé služby dodávateľa (táto spotreba sa volá externé náklady – external expenses). Táto suma má priamy vplyv na vlastné imanie. Na druhej strane spôsob hradenia faktúry – teda či naraz alebo na viackrát – žiadny vplyv na vlastné imanie nemá (podrobnosti pozri pri transakcii 7).</a:t>
            </a:r>
          </a:p>
          <a:p>
            <a:pPr>
              <a:lnSpc>
                <a:spcPct val="80000"/>
              </a:lnSpc>
            </a:pPr>
            <a:r>
              <a:rPr lang="sk-SK" altLang="en-US" sz="900"/>
              <a:t>Keď banka požičala firme Verdi peniaze, očakáva splatenie istiny, to znamená nominálnej hodnoty, ktorú požičala, a periodické platby úrokov odvodených od nesplateného zostatku pôžičky v určených intervaloch. Úrok je vlastne poplatkom za používanie peňazí patriacich banke. Z uvedených dôvodov je úrok nákladom, ktorý je vykazovaný dohodnutých dátumoch. Tento druh nákladov sa nazýva „finančné náklady” a má vplyv na vlastné imanie.</a:t>
            </a:r>
          </a:p>
          <a:p>
            <a:pPr>
              <a:lnSpc>
                <a:spcPct val="80000"/>
              </a:lnSpc>
            </a:pPr>
            <a:r>
              <a:rPr lang="sk-SK" altLang="en-US" sz="900"/>
              <a:t>Náklad je vykázanie spotreby majetku vytvárajúce nárok na súčasný alebo budúci odliv peňažných prostriedkov (s výnimkou odpisov, ktoré odrážajú spotrebu výrobného potenciálu existujúceho, už nadobudnutého dlhodobého majetku). </a:t>
            </a:r>
          </a:p>
          <a:p>
            <a:pPr>
              <a:lnSpc>
                <a:spcPct val="80000"/>
              </a:lnSpc>
            </a:pPr>
            <a:r>
              <a:rPr lang="sk-SK" altLang="en-US" sz="900"/>
              <a:t>Náklad znižuje vlastné imanie podniku (pretože sa zaznamenáva resp. prejavuje v konečnom dôsledku vo výsledku hospodárenia ako záporná hodnota. Pritom výsledok hospodárenia je súčasťou vlastného imania).</a:t>
            </a:r>
          </a:p>
          <a:p>
            <a:pPr>
              <a:lnSpc>
                <a:spcPct val="80000"/>
              </a:lnSpc>
            </a:pPr>
            <a:r>
              <a:rPr lang="sk-SK" altLang="en-US" sz="900"/>
              <a:t>Splácanie istiny nemá vplyv na vlastné imanie, pretože ide súčasne o zníženie peňažných prostriedkov firmy na strane aktív a dlhu na strane pasív, z časti záväzky.</a:t>
            </a:r>
          </a:p>
          <a:p>
            <a:pPr>
              <a:lnSpc>
                <a:spcPct val="80000"/>
              </a:lnSpc>
            </a:pPr>
            <a:r>
              <a:rPr lang="sk-SK" altLang="en-US" sz="900"/>
              <a:t>Zhrnutie: Každý náklad (s výnimkou odpisov) bude časom prevedený na peňažné prostriedky. Vykázanie nákladu spôsobí zníženie vlastného imania symetrickým spôsobom ako výnosy spôsobujú zvýšenie vlastného imania. Spôsob vysporiadania – prevedenia nákladu na peňažné prostriedky – neovplyvňuje vlastné imanie.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D03B24A-841F-4831-A20D-08F808A9E0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47D3CF58-7CC7-4D2E-931A-D000D3E596A2}" type="slidenum">
              <a:rPr lang="en-US" altLang="en-US" sz="1300"/>
              <a:pPr>
                <a:spcBef>
                  <a:spcPct val="0"/>
                </a:spcBef>
              </a:pPr>
              <a:t>20</a:t>
            </a:fld>
            <a:endParaRPr lang="en-US" altLang="en-US" sz="1300"/>
          </a:p>
        </p:txBody>
      </p:sp>
      <p:sp>
        <p:nvSpPr>
          <p:cNvPr id="44035" name="Rectangle 2">
            <a:extLst>
              <a:ext uri="{FF2B5EF4-FFF2-40B4-BE49-F238E27FC236}">
                <a16:creationId xmlns:a16="http://schemas.microsoft.com/office/drawing/2014/main" id="{DD5A48D4-7BE5-48C8-93C5-AADCF7093355}"/>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0D1DC517-620D-4EE1-92AF-5095642845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Transakcia 7 – Vysporiadanie záväzkov k dodávateľom   </a:t>
            </a:r>
            <a:r>
              <a:rPr lang="sk-SK" altLang="en-US"/>
              <a:t>Firma Verdi zaplatila v deň splatnosti dodávateľovi 80 CU zo svojho záväzku 85 CU. Posledných 5 CU vysporiada neskôr. Táto transakcia sa prejaví na oboch stranách súvahy – poklesom peňažných prostriedkov a znížením záväzku, v obidvoch prípadoch o 80 CU. Základná rovnica zostáva v platnosti, transakcia nemá vplyv na vlastné imanie.</a:t>
            </a:r>
          </a:p>
          <a:p>
            <a:r>
              <a:rPr lang="sk-SK" altLang="en-US"/>
              <a:t> Vplyv vysporiadania záväzkov na základnú rovnicu je na obrázku 2.8.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FCB577AB-CDCA-446A-9CFF-E52476CFB8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FBAAA335-368F-414E-AC54-0EE39E3295E2}" type="slidenum">
              <a:rPr lang="en-US" altLang="en-US" sz="1300"/>
              <a:pPr>
                <a:spcBef>
                  <a:spcPct val="0"/>
                </a:spcBef>
              </a:pPr>
              <a:t>21</a:t>
            </a:fld>
            <a:endParaRPr lang="en-US" altLang="en-US" sz="1300"/>
          </a:p>
        </p:txBody>
      </p:sp>
      <p:sp>
        <p:nvSpPr>
          <p:cNvPr id="46083" name="Rectangle 2">
            <a:extLst>
              <a:ext uri="{FF2B5EF4-FFF2-40B4-BE49-F238E27FC236}">
                <a16:creationId xmlns:a16="http://schemas.microsoft.com/office/drawing/2014/main" id="{81BF6D2A-1D76-4C50-B0A5-D9CF60D06475}"/>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A17A0D6A-EE7F-4FB8-A7DC-10C9FBA608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Transakcia 8 – Splácanie dlhu   </a:t>
            </a:r>
            <a:r>
              <a:rPr lang="sk-SK" altLang="en-US"/>
              <a:t>Firma Verdi splatila banke čiastku istiny dlhu vo výške 15 CU.  V dôsledku tejto transakcie sa zníži strana aktív o 15 CU (zníženie peňažných prostriedkov) a strana pasív o 15 CU (zníženie dlhu). Transakcia nemá vplyv na vlastné imanie.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BA701666-0A35-4889-99F6-9D500BF0C6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8DFDEFF1-5DCC-41E5-8D75-1734D97312AA}" type="slidenum">
              <a:rPr lang="en-US" altLang="en-US" sz="1300"/>
              <a:pPr>
                <a:spcBef>
                  <a:spcPct val="0"/>
                </a:spcBef>
              </a:pPr>
              <a:t>22</a:t>
            </a:fld>
            <a:endParaRPr lang="en-US" altLang="en-US" sz="1300"/>
          </a:p>
        </p:txBody>
      </p:sp>
      <p:sp>
        <p:nvSpPr>
          <p:cNvPr id="48131" name="Rectangle 2">
            <a:extLst>
              <a:ext uri="{FF2B5EF4-FFF2-40B4-BE49-F238E27FC236}">
                <a16:creationId xmlns:a16="http://schemas.microsoft.com/office/drawing/2014/main" id="{AE10A604-F0E0-4901-9DA2-3AD39A2E8D1C}"/>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6B3126A9-5EA4-40CA-9E5A-39616E8C52C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2C7AED25-9C94-45E7-BD07-2112017DC12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BE9A39AB-A291-4ACA-9C1E-0A7218D6A772}" type="slidenum">
              <a:rPr lang="en-US" altLang="en-US" sz="1300"/>
              <a:pPr>
                <a:spcBef>
                  <a:spcPct val="0"/>
                </a:spcBef>
              </a:pPr>
              <a:t>23</a:t>
            </a:fld>
            <a:endParaRPr lang="en-US" altLang="en-US" sz="1300"/>
          </a:p>
        </p:txBody>
      </p:sp>
      <p:sp>
        <p:nvSpPr>
          <p:cNvPr id="50179" name="Rectangle 2">
            <a:extLst>
              <a:ext uri="{FF2B5EF4-FFF2-40B4-BE49-F238E27FC236}">
                <a16:creationId xmlns:a16="http://schemas.microsoft.com/office/drawing/2014/main" id="{93D86FF7-6BBD-46CF-A781-86E731680284}"/>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021A6936-C472-448F-A099-5F19CE2F5F9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FD671FC8-3FEB-4EE4-8936-17E1BE030D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AE7ABAA3-F143-472C-9EED-0BAD59B33684}" type="slidenum">
              <a:rPr lang="en-US" altLang="en-US" sz="1300"/>
              <a:pPr>
                <a:spcBef>
                  <a:spcPct val="0"/>
                </a:spcBef>
              </a:pPr>
              <a:t>24</a:t>
            </a:fld>
            <a:endParaRPr lang="en-US" altLang="en-US" sz="1300"/>
          </a:p>
        </p:txBody>
      </p:sp>
      <p:sp>
        <p:nvSpPr>
          <p:cNvPr id="52227" name="Rectangle 2">
            <a:extLst>
              <a:ext uri="{FF2B5EF4-FFF2-40B4-BE49-F238E27FC236}">
                <a16:creationId xmlns:a16="http://schemas.microsoft.com/office/drawing/2014/main" id="{4CDAA849-3A94-40A4-8386-751D0593C940}"/>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C1188ED6-559E-4EA2-8315-19893C5F799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Závery – zhrnutie dôležitých bodov   </a:t>
            </a:r>
            <a:r>
              <a:rPr lang="sk-SK" altLang="en-US"/>
              <a:t>Predchádzajúce transakcie ilustrovali nasledujúce dôležité body</a:t>
            </a:r>
          </a:p>
          <a:p>
            <a:r>
              <a:rPr lang="sk-SK" altLang="en-US"/>
              <a:t>1. Pravá strana rovnice podnikania sa musí vždy rovnať ľavej strane</a:t>
            </a:r>
          </a:p>
          <a:p>
            <a:r>
              <a:rPr lang="sk-SK" altLang="en-US"/>
              <a:t>2. Každú transakciu treba analyzovať s cieľom identifikovať jej možný dopad na vlastné imanie</a:t>
            </a:r>
          </a:p>
          <a:p>
            <a:r>
              <a:rPr lang="sk-SK" altLang="en-US"/>
              <a:t>3. Konečný výsledok všetkých transakcií, ktoré vytvárajú alebo spotrebovávajú hodnotu (to znamená tvoria zisk alebo stratu) má vždy vplyv na účet nerozdeleného výsledku hospodárenia, ktorý je časťou vlastného imania, a to spôsobom vyjadreným nasledujúcou formulou:</a:t>
            </a:r>
          </a:p>
          <a:p>
            <a:r>
              <a:rPr lang="sk-SK" altLang="en-US"/>
              <a:t>Začiatočný zostatok účtu nerozdeleného výsledku hospodárenia + zisk alebo strata za obdobie – dividendy = konečný stav účtu nerozdeleného výsledku hospodárenia </a:t>
            </a:r>
          </a:p>
          <a:p>
            <a:r>
              <a:rPr lang="sk-SK" altLang="en-US"/>
              <a:t>Je právom podielnikov rozdeliť si zisk (vytvorený v poslednom období alebo aj za predchádzajúce obdobia) a vyplatiť si ho vo forme dividend.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2EB6E095-F060-413D-BBA4-8EE4821446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9F95252E-42A5-48A8-B0E6-CE41C9B1A0F2}" type="slidenum">
              <a:rPr lang="en-US" altLang="en-US" sz="1300"/>
              <a:pPr>
                <a:spcBef>
                  <a:spcPct val="0"/>
                </a:spcBef>
              </a:pPr>
              <a:t>25</a:t>
            </a:fld>
            <a:endParaRPr lang="en-US" altLang="en-US" sz="1300"/>
          </a:p>
        </p:txBody>
      </p:sp>
      <p:sp>
        <p:nvSpPr>
          <p:cNvPr id="54275" name="Rectangle 2">
            <a:extLst>
              <a:ext uri="{FF2B5EF4-FFF2-40B4-BE49-F238E27FC236}">
                <a16:creationId xmlns:a16="http://schemas.microsoft.com/office/drawing/2014/main" id="{537F330D-C91F-42F6-B660-3D55E09C383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0D213A4D-83C6-4327-8F19-8B6B17A1B64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4. Čo má vplyv na výsledok hospodárenia (income) ? </a:t>
            </a:r>
          </a:p>
          <a:p>
            <a:r>
              <a:rPr lang="sk-SK" altLang="en-US"/>
              <a:t>Prvou transakciou, ktorá ovplyvnila výsledok hospodárenia, bola </a:t>
            </a:r>
            <a:r>
              <a:rPr lang="en-US" altLang="en-US"/>
              <a:t>transa</a:t>
            </a:r>
            <a:r>
              <a:rPr lang="sk-SK" altLang="en-US"/>
              <a:t>kcia</a:t>
            </a:r>
            <a:r>
              <a:rPr lang="en-US" altLang="en-US"/>
              <a:t> 4 (</a:t>
            </a:r>
            <a:r>
              <a:rPr lang="sk-SK" altLang="en-US"/>
              <a:t>predaj služby</a:t>
            </a:r>
            <a:r>
              <a:rPr lang="en-US" altLang="en-US"/>
              <a:t>)</a:t>
            </a:r>
            <a:r>
              <a:rPr lang="sk-SK" altLang="en-US"/>
              <a:t>.</a:t>
            </a:r>
          </a:p>
          <a:p>
            <a:r>
              <a:rPr lang="sk-SK" altLang="en-US"/>
              <a:t>Táto transakcia bola prvou operáciou v našej ilustratívnej postupnosti, ktorá vytvárala zisk (teda zvýšila vlastné imanie), a preto, v konečnom dôsledku, ovplyvnila hodnotu nerozdeleného výsledku hospodárenia. </a:t>
            </a:r>
          </a:p>
          <a:p>
            <a:r>
              <a:rPr lang="sk-SK" altLang="en-US"/>
              <a:t>Každá transakcia, ktorá ovplyvní nerovnakým spôsobom majetok a/alebo záväzky, ovplyvní výsledok hospodárenia. </a:t>
            </a:r>
          </a:p>
          <a:p>
            <a:r>
              <a:rPr lang="sk-SK" altLang="en-US"/>
              <a:t>Transakcia, ktorá ovplyvní rovnakým spôsobom majetok a/alebo záväzky nevytvára hodnotu. </a:t>
            </a:r>
          </a:p>
          <a:p>
            <a:r>
              <a:rPr lang="sk-SK" altLang="en-US"/>
              <a:t>Výsledok hospodárenia (income) je rozdiel medzi hodnotou vytvorenou v transakciách so zákazníkmi, teda predajom, a hodnotou spotrebovanou na obslúženie zákazníkov.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004DDF64-C63C-4C6A-A3A5-49EC3140AE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8900E754-83EA-4665-A348-552BBCBF4242}" type="slidenum">
              <a:rPr lang="en-US" altLang="en-US" sz="1300"/>
              <a:pPr>
                <a:spcBef>
                  <a:spcPct val="0"/>
                </a:spcBef>
              </a:pPr>
              <a:t>26</a:t>
            </a:fld>
            <a:endParaRPr lang="en-US" altLang="en-US" sz="1300"/>
          </a:p>
        </p:txBody>
      </p:sp>
      <p:sp>
        <p:nvSpPr>
          <p:cNvPr id="56323" name="Rectangle 2">
            <a:extLst>
              <a:ext uri="{FF2B5EF4-FFF2-40B4-BE49-F238E27FC236}">
                <a16:creationId xmlns:a16="http://schemas.microsoft.com/office/drawing/2014/main" id="{194482CA-8B1B-4CB5-A2F8-85A4E27CF1B8}"/>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36AC0C94-E8D7-49FD-A99C-298B3F80D5D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5. Čistý zisk (net income) sa nerovná zvýšeniu peňažných prostriedkov</a:t>
            </a:r>
          </a:p>
          <a:p>
            <a:r>
              <a:rPr lang="sk-SK" altLang="en-US"/>
              <a:t>Pretože sme sa v rámci nášho príkladu zaoberali len prvým obdobím existencie firmy Verdi, v rámci ktorého sa nerozhodlo o žiadnom vyplatení dividend, čistý zisk tohto účtovného obdobia a nerozdelený výsledok hospodárenia nadobúdajú rovnakú hodnotu +60 CU. </a:t>
            </a:r>
          </a:p>
          <a:p>
            <a:r>
              <a:rPr lang="sk-SK" altLang="en-US"/>
              <a:t>Zostatok peňažných prostriedkov na účte v banke sa zmenil z 0 na začiatku obdobia na +5 na konci obdobia. Zmena zostatku na bankovom účte nie je žiadnym spôsobom spojená s výsledkom hospodárenia za dané obdobie. Na vysvetlenie tejto skutočnosti možno uviesť dva hlavné dôvody:</a:t>
            </a:r>
          </a:p>
          <a:p>
            <a:r>
              <a:rPr lang="sk-SK" altLang="en-US"/>
              <a:t>- niektoré transakcie majú vplyv len na zostatok peňažných prostriedkov a žiadnym spôsobom neovplyvňujú výsledok hospodárenia – napríklad zobratie si pôžičky alebo kúpa zariadenia.</a:t>
            </a:r>
          </a:p>
          <a:p>
            <a:r>
              <a:rPr lang="sk-SK" altLang="en-US"/>
              <a:t>- pri hospodárskej transakcii zodpovedajúcej dodávke zákazníkovi, pri ktorej nenasleduje súčasne platba zákazníka (teda vzniká pohľadávka) je ovplyvnený výsledok hospodárenia, ale nie peňažné prostriedky na účte. Tie sú ovplyvnené až pri úhrade pohľadávky.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D860E41-3BB7-4D62-9298-7364FE92393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331A0B98-E467-44AD-AAAD-49B5CFCB7C23}" type="slidenum">
              <a:rPr lang="en-US" altLang="en-US" sz="1300"/>
              <a:pPr>
                <a:spcBef>
                  <a:spcPct val="0"/>
                </a:spcBef>
              </a:pPr>
              <a:t>27</a:t>
            </a:fld>
            <a:endParaRPr lang="en-US" altLang="en-US" sz="1300"/>
          </a:p>
        </p:txBody>
      </p:sp>
      <p:sp>
        <p:nvSpPr>
          <p:cNvPr id="58371" name="Rectangle 2">
            <a:extLst>
              <a:ext uri="{FF2B5EF4-FFF2-40B4-BE49-F238E27FC236}">
                <a16:creationId xmlns:a16="http://schemas.microsoft.com/office/drawing/2014/main" id="{8C8DF4A0-2586-414D-9B7F-E4E997A62EC7}"/>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6FB53A20-7E3D-42DE-8A95-3C574CBA16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Časový rozdiel medzi ziskom a prítokom peňažných prostriedkov (príjmom) je kritický, najmä v prípade rýchlo rastúceho podniku. Uveďme jednoduchý príklad na ilustráciu situácie: Predstavme si podnik, ktorého predaj sa po každom období zdvojnásobí (dĺžka obdobia nie je v tomto prípade podstatná, môžeme si predstaviť, že sú to napríklad dva týždne alebo mesiac). Nech náklady predstavujú 80 % výnosov, teda ide o ziskový podnik. Zákazníci platia v druhom období po dodávke (zákazníkom podniku môže byť napríklad obchod, ktorý od neho zoberie tovar len za podmienky, že ho stačí zaplatiť až s istým odstupom – v našom príklade povedzme o 2 mesiace – pretože potrebuje mať čas na predaj tohto tovaru, aby mal čím platiť), dodávatelia požadujú za dodávky platby v prvom období po dodávke prostriedkov potrebných na výrobu pre zákazníkov. Prostriedky sa získavajú v tom období, v ktorom sa uskutočňuje predaj zákazníkom. </a:t>
            </a:r>
          </a:p>
          <a:p>
            <a:r>
              <a:rPr lang="sk-SK" altLang="en-US"/>
              <a:t>Vidíme, že ide o extrémne ziskový obchod, pri ktorom je však situácia týkajúca sa peňažných prostriedkov mimoriadne nebezpečná a pravdepodobne vedúca k bankrotu ak sa nič neudeje (zvýšenie základného imania, pôžička, zmena termínov platenia zákazníkov alebo dodávateľom). Mnoho rýchlo rastúcich firiem zbankrotuje, pretože nedokážu vygenerovať dostatok peňažných prostriedkov na udržanie firmy pri živote vo fáze rastu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2D99E3AA-09AD-4B5F-877C-76610683A1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EDFF3E45-18A1-47E2-BFBA-BE03AAF7571D}" type="slidenum">
              <a:rPr lang="en-US" altLang="en-US" sz="1300"/>
              <a:pPr>
                <a:spcBef>
                  <a:spcPct val="0"/>
                </a:spcBef>
              </a:pPr>
              <a:t>28</a:t>
            </a:fld>
            <a:endParaRPr lang="en-US" altLang="en-US" sz="1300"/>
          </a:p>
        </p:txBody>
      </p:sp>
      <p:sp>
        <p:nvSpPr>
          <p:cNvPr id="60419" name="Rectangle 2">
            <a:extLst>
              <a:ext uri="{FF2B5EF4-FFF2-40B4-BE49-F238E27FC236}">
                <a16:creationId xmlns:a16="http://schemas.microsoft.com/office/drawing/2014/main" id="{09AE8783-7E8B-4A6A-9782-3A6AD2CC8B01}"/>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D29DF1EF-72D7-4650-B5CB-EFE626D958C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Typické transakcie   </a:t>
            </a:r>
            <a:r>
              <a:rPr lang="sk-SK" altLang="en-US"/>
              <a:t>V tabuľke 2.5 sú uvedené typické transakcie a ich vplyv na majetok, záväzky a vlastné imanie. Tabuľka obsahuje len najbežnejšie transakcie. Jej cieľom je však ukázať, že znalosť pomerne malého počtu transakcií umožní porozumieť skoro každej transakcii realizovanej firmou z hľadiska jej dopadu na časti rovnice podnikania.</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94FFFABD-F3F1-4672-B7EC-36EE0F6252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18B70CA9-0C69-47CD-904A-BE18CB2A4023}" type="slidenum">
              <a:rPr lang="en-US" altLang="en-US" sz="1300"/>
              <a:pPr>
                <a:spcBef>
                  <a:spcPct val="0"/>
                </a:spcBef>
              </a:pPr>
              <a:t>29</a:t>
            </a:fld>
            <a:endParaRPr lang="en-US" altLang="en-US" sz="1300"/>
          </a:p>
        </p:txBody>
      </p:sp>
      <p:sp>
        <p:nvSpPr>
          <p:cNvPr id="62467" name="Rectangle 2">
            <a:extLst>
              <a:ext uri="{FF2B5EF4-FFF2-40B4-BE49-F238E27FC236}">
                <a16:creationId xmlns:a16="http://schemas.microsoft.com/office/drawing/2014/main" id="{2E2C9417-D815-4312-94EC-77F09CE132C0}"/>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B65968DA-FCB7-4BC2-BBBA-679CEE66F45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Výkaz ziskov a strát   </a:t>
            </a:r>
            <a:r>
              <a:rPr lang="sk-SK" altLang="en-US" sz="1000"/>
              <a:t>V predchádzajúcich častiach sme si všímali vplyv výnosov a nákladov generovaných jednotlivými transakciami na vlastné imanie, konkrétne na jeho časť (tzv. účet) </a:t>
            </a:r>
            <a:r>
              <a:rPr lang="sk-SK" altLang="en-US" sz="1000" i="1"/>
              <a:t>nerozdelený výsledok hospodárenia</a:t>
            </a:r>
            <a:r>
              <a:rPr lang="sk-SK" altLang="en-US" sz="1000"/>
              <a:t>. V skutočnom živote podniku je však počet transakcií veľmi vysoký a priame zaznamenávanie jednotlivých transakcií na účet výsledku hospodárenia by sťažovalo vykonávanie analýzy tvorby hodnoty podnikom počas účtovného obdobia (pripomeňme si, že zostatok účtu nerozdeleného výsledku hospodárenia odráža kumulatívny vplyv všetkých transakcií – vrátane rozdelenia zisku podielnikom – odkedy bol podnik vytvorený).</a:t>
            </a:r>
          </a:p>
          <a:p>
            <a:r>
              <a:rPr lang="sk-SK" altLang="en-US" sz="1000"/>
              <a:t>V praxi budú transakcie ovplyvňujúce tvorbu hodnoty zaznamenávané na osobitných účtoch otvorených len pre dané účtovné obdobie. Tieto účty budú vytvárať výkaz ziskov a strát (income statement). Umožní nám to analyzovať proces, prostredníctvom ktorého bol vytvorený výsledok hospodárenia za dané obdobie, a určiť, ako sa zmení nerozdelený výsledok hospodárenia. Do súvahy na konci účtovného obdobia sa premietne len zostatok z výkazu ziskov a strát, teda </a:t>
            </a:r>
            <a:r>
              <a:rPr lang="sk-SK" altLang="en-US" sz="1000" b="1"/>
              <a:t>čistý výsledok hospodárenia (net income)</a:t>
            </a:r>
            <a:r>
              <a:rPr lang="sk-SK" altLang="en-US" sz="1000"/>
              <a:t> účtovného obdobia. V súvahe sa tento údaj objaví ako časť vlastného imania, pričom podielnici musia rozhodnúť, koľko z neho sa rozdelí vo forme dividend a koľko prejde do nerozdeleného výsledku hospodárenia.</a:t>
            </a:r>
          </a:p>
          <a:p>
            <a:r>
              <a:rPr lang="sk-SK" altLang="en-US" sz="1000"/>
              <a:t>Teda vo výkaze ziskov a strát je zaznamenané, čo počas účtovného obdobia viedlo ku konečnému výsledku hospodárenia (zisku alebo strate). To je možné následne analyzovať s cieľom identifikovať rozhodnutia, ktoré možno modifikovať, aby zisk v nasledujúcom období bol ešte vyšší.</a:t>
            </a:r>
          </a:p>
          <a:p>
            <a:r>
              <a:rPr lang="sk-SK" altLang="en-US" sz="1000"/>
              <a:t>Súvaha teda je snímkou zobrazujúcou finančnú situáciu firmy, zatiaľ čo výkaz ziskov a strát zaznamenáva dynamiku ako sa táto situácia menila počas účtovného obdobia. Vychádzajúc z analógie súvahy ako snímky, možno výkaz ziskov a strát pokladať za film o </a:t>
            </a:r>
            <a:r>
              <a:rPr lang="sk-SK" altLang="en-US" sz="1000" b="1"/>
              <a:t>aktivitách (činnosti)</a:t>
            </a:r>
            <a:r>
              <a:rPr lang="sk-SK" altLang="en-US" sz="1000"/>
              <a:t> podniku </a:t>
            </a:r>
            <a:r>
              <a:rPr lang="sk-SK" altLang="en-US" sz="1000" b="1"/>
              <a:t>počas daného obdobia</a:t>
            </a:r>
            <a:r>
              <a:rPr lang="sk-SK" altLang="en-US" sz="1000"/>
              <a:t>, ktorý zachytáva, ako sa začiatočná súvaha stala konečnou súvahou.</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EEDAB6BE-13BC-4BB9-844E-87CCCF271F0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11058872-D466-4991-AB63-8D5108D6F33F}" type="slidenum">
              <a:rPr lang="en-US" altLang="en-US" sz="1300"/>
              <a:pPr>
                <a:spcBef>
                  <a:spcPct val="0"/>
                </a:spcBef>
              </a:pPr>
              <a:t>30</a:t>
            </a:fld>
            <a:endParaRPr lang="en-US" altLang="en-US" sz="1300"/>
          </a:p>
        </p:txBody>
      </p:sp>
      <p:sp>
        <p:nvSpPr>
          <p:cNvPr id="64515" name="Rectangle 2">
            <a:extLst>
              <a:ext uri="{FF2B5EF4-FFF2-40B4-BE49-F238E27FC236}">
                <a16:creationId xmlns:a16="http://schemas.microsoft.com/office/drawing/2014/main" id="{661F1033-F475-45C0-9ED1-687263B5894A}"/>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4014F655-978D-4623-9267-C2B25EE9AF9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b="1"/>
              <a:t>Dôležité pojmy: Aktivita (activity)   </a:t>
            </a:r>
            <a:r>
              <a:rPr lang="sk-SK" altLang="en-US" sz="1000"/>
              <a:t>Výraz „aktivita” označuje to, čo firma robí. Výkaz ziskov a strát poskytuje pohľad na aktivity firmy počas účtovného obdobia. Zachytáva vznik nákladov ako spotrebu prostriedkov (majetku) a tvorbu výnosov. Majetok môže byť krátkodobý, ako sú zásoby, finančné prostriedky a iné alebo môže byť dlhodobý, ako je dlhodobý hmotný majetok (pôda, budovy, stroje, príslušenstvo, zariadenie kancelárií atď.) alebo dlhodobý nehmotný majetok (napríklad patenty, softvér). V prípade dlhodobého majetku budeme zaznamenávať znižovanie jeho potenciálu vytvárať v budúcnosti ekonomický úžitok z dôvodov jeho používania (opotrebenie majetku – wear and tear, zastaralosť – obsolence).</a:t>
            </a:r>
            <a:endParaRPr lang="sk-SK" altLang="en-US" sz="1000" b="1"/>
          </a:p>
          <a:p>
            <a:pPr>
              <a:lnSpc>
                <a:spcPct val="90000"/>
              </a:lnSpc>
            </a:pPr>
            <a:r>
              <a:rPr lang="sk-SK" altLang="en-US" sz="1000" b="1"/>
              <a:t>Počas daného obdobia (during a given period)  </a:t>
            </a:r>
            <a:r>
              <a:rPr lang="sk-SK" altLang="en-US" sz="1000"/>
              <a:t>Výkaz ziskov a strát je rekapituláciou všetkých transakcií spojených so službami zákazníkom počas daného časového obdobia nazývaného </a:t>
            </a:r>
            <a:r>
              <a:rPr lang="sk-SK" altLang="en-US" sz="1000" b="1"/>
              <a:t>účtovným obdobím (accounting period).</a:t>
            </a:r>
            <a:endParaRPr lang="sk-SK" altLang="en-US" sz="1000"/>
          </a:p>
          <a:p>
            <a:pPr>
              <a:lnSpc>
                <a:spcPct val="90000"/>
              </a:lnSpc>
            </a:pPr>
            <a:r>
              <a:rPr lang="sk-SK" altLang="en-US" sz="1000"/>
              <a:t>Výkaz ziskov a strát je </a:t>
            </a:r>
            <a:r>
              <a:rPr lang="sk-SK" altLang="en-US" sz="1000" b="1"/>
              <a:t>„intervalovým“ výkazom</a:t>
            </a:r>
            <a:r>
              <a:rPr lang="sk-SK" altLang="en-US" sz="1000"/>
              <a:t>, pretože obsahuje len údaje za účtovné obdobie. Výkaz sa uzatvára na konci účtovného obdobia prenosom jeho zostatku na účet výsledku hospodárenia, ktorý je súčasťou vlastného imania a v konečnom dôsledku (znížený o prípadné dividendy) na účet nerozdeleného výsledku hospodárenia v súvahe. </a:t>
            </a:r>
          </a:p>
          <a:p>
            <a:pPr>
              <a:lnSpc>
                <a:spcPct val="90000"/>
              </a:lnSpc>
            </a:pPr>
            <a:r>
              <a:rPr lang="sk-SK" altLang="en-US" sz="1000"/>
              <a:t>Rozdiel medzi výnosmi a nákladmi je </a:t>
            </a:r>
            <a:r>
              <a:rPr lang="sk-SK" altLang="en-US" sz="1000" b="1"/>
              <a:t>výsledok hospodárenia (income).</a:t>
            </a:r>
            <a:r>
              <a:rPr lang="sk-SK" altLang="en-US" sz="1000"/>
              <a:t> Ak je kladný, hovoríme o </a:t>
            </a:r>
            <a:r>
              <a:rPr lang="sk-SK" altLang="en-US" sz="1000" b="1"/>
              <a:t>zisku (profit),</a:t>
            </a:r>
            <a:r>
              <a:rPr lang="sk-SK" altLang="en-US" sz="1000"/>
              <a:t> ak je záporný, ide o </a:t>
            </a:r>
            <a:r>
              <a:rPr lang="sk-SK" altLang="en-US" sz="1000" b="1"/>
              <a:t>stratu (loss).</a:t>
            </a:r>
            <a:r>
              <a:rPr lang="sk-SK" altLang="en-US" sz="1000"/>
              <a:t> </a:t>
            </a:r>
            <a:r>
              <a:rPr lang="sk-SK" altLang="en-US" sz="1000" b="1"/>
              <a:t>Čistý výsledok hospodárenia (net income)</a:t>
            </a:r>
            <a:r>
              <a:rPr lang="sk-SK" altLang="en-US" sz="1000"/>
              <a:t> znamená, že medzi nákladmi je zahrnutá aj </a:t>
            </a:r>
            <a:r>
              <a:rPr lang="sk-SK" altLang="en-US" sz="1000" b="1"/>
              <a:t>daň z príjmu (income tax).</a:t>
            </a:r>
          </a:p>
          <a:p>
            <a:pPr>
              <a:lnSpc>
                <a:spcPct val="90000"/>
              </a:lnSpc>
            </a:pPr>
            <a:r>
              <a:rPr lang="sk-SK" altLang="en-US" sz="1000"/>
              <a:t>Vykazovanie výnosov a nákladov v období, kedy vznikli, sa nazýva </a:t>
            </a:r>
            <a:r>
              <a:rPr lang="sk-SK" altLang="en-US" sz="1000" b="1"/>
              <a:t>akruálnym princípom (accrual principle)</a:t>
            </a:r>
            <a:r>
              <a:rPr lang="sk-SK" altLang="en-US" sz="1000"/>
              <a:t> a je podstatné pre užitočnosť finančných výkazov Tento princíp znamená, že výnos (náklad) je vykázaný vo výkaze ziskov a strát v čase transakcie, ktorá vyvolala jeho vznik, a nie v čase prítoku peňažných prostriedkov – príjmu (odtoku peňažných prostriedkov – výdavku). Takýmto spôsobom je možné z výkazu ziskov a strát založenom na akruálnom princípe zistiť, koľko prostriedkov (majetku) podniku bolo potrebné vynaložiť na vytvorenie výnosov. Porovnaním viacerých za sebou nasledujúcich období je možné vidieť, či sa produktivita (productivity) prostriedkov firmy zlepšuje alebo sa zhoršuje (z dôvodov rôznych kombinácií kvality manažmentu, zmien konkurenčného prostredia, relevantnosti hodnôt poskytovaných zákazníkom atď.).</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B956AA40-4EC7-4473-AFBA-A5D6E30EC8F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D7120D6A-3A8D-4BFB-AA51-419B75BD01B2}" type="slidenum">
              <a:rPr lang="en-US" altLang="en-US" sz="1300"/>
              <a:pPr>
                <a:spcBef>
                  <a:spcPct val="0"/>
                </a:spcBef>
              </a:pPr>
              <a:t>31</a:t>
            </a:fld>
            <a:endParaRPr lang="en-US" altLang="en-US" sz="1300"/>
          </a:p>
        </p:txBody>
      </p:sp>
      <p:sp>
        <p:nvSpPr>
          <p:cNvPr id="66563" name="Rectangle 2">
            <a:extLst>
              <a:ext uri="{FF2B5EF4-FFF2-40B4-BE49-F238E27FC236}">
                <a16:creationId xmlns:a16="http://schemas.microsoft.com/office/drawing/2014/main" id="{643E1320-8360-41AF-9750-F3CC6B9B7796}"/>
              </a:ext>
            </a:extLst>
          </p:cNvPr>
          <p:cNvSpPr>
            <a:spLocks noGrp="1" noRot="1" noChangeAspect="1" noChangeArrowheads="1" noTextEdit="1"/>
          </p:cNvSpPr>
          <p:nvPr>
            <p:ph type="sldImg"/>
          </p:nvPr>
        </p:nvSpPr>
        <p:spPr>
          <a:xfrm>
            <a:off x="950913" y="714375"/>
            <a:ext cx="4964112" cy="3722688"/>
          </a:xfrm>
          <a:ln/>
        </p:spPr>
      </p:sp>
      <p:sp>
        <p:nvSpPr>
          <p:cNvPr id="66564" name="Rectangle 3">
            <a:extLst>
              <a:ext uri="{FF2B5EF4-FFF2-40B4-BE49-F238E27FC236}">
                <a16:creationId xmlns:a16="http://schemas.microsoft.com/office/drawing/2014/main" id="{72B58310-6F95-4AC1-92CD-6F73E8BCF00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B6C5B941-24EC-4D33-982F-3A8B7D8DB9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2FFD94BD-607F-4425-8651-9C65E3FDA0BD}" type="slidenum">
              <a:rPr lang="en-US" altLang="en-US" sz="1300"/>
              <a:pPr>
                <a:spcBef>
                  <a:spcPct val="0"/>
                </a:spcBef>
              </a:pPr>
              <a:t>32</a:t>
            </a:fld>
            <a:endParaRPr lang="en-US" altLang="en-US" sz="1300"/>
          </a:p>
        </p:txBody>
      </p:sp>
      <p:sp>
        <p:nvSpPr>
          <p:cNvPr id="68611" name="Rectangle 2">
            <a:extLst>
              <a:ext uri="{FF2B5EF4-FFF2-40B4-BE49-F238E27FC236}">
                <a16:creationId xmlns:a16="http://schemas.microsoft.com/office/drawing/2014/main" id="{DDACA2BF-E0B9-4233-93FE-A459682D6929}"/>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7699B79B-14C9-4273-A84E-1F21EE130C6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3D7D2ED7-08D5-4D5C-90F2-FA14C4FB20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53306E86-1428-4CD2-844B-BD6D5E6455AE}" type="slidenum">
              <a:rPr lang="en-US" altLang="en-US" sz="1300"/>
              <a:pPr>
                <a:spcBef>
                  <a:spcPct val="0"/>
                </a:spcBef>
              </a:pPr>
              <a:t>33</a:t>
            </a:fld>
            <a:endParaRPr lang="en-US" altLang="en-US" sz="1300"/>
          </a:p>
        </p:txBody>
      </p:sp>
      <p:sp>
        <p:nvSpPr>
          <p:cNvPr id="70659" name="Rectangle 2">
            <a:extLst>
              <a:ext uri="{FF2B5EF4-FFF2-40B4-BE49-F238E27FC236}">
                <a16:creationId xmlns:a16="http://schemas.microsoft.com/office/drawing/2014/main" id="{AAFD0BE5-8D43-43FC-A993-0644F61E4351}"/>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2ADDBCB3-7566-4924-97B5-1766771A66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Obrázok 2.11 ilustruje väzbu medzi rovnicou podnikania a výkazom ziskov a strát.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8C5A3784-2694-4908-B7AA-E1D9DE41C7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72511EF5-AE54-49A5-81BC-E7E2004EB0F3}" type="slidenum">
              <a:rPr lang="en-US" altLang="en-US" sz="1300"/>
              <a:pPr>
                <a:spcBef>
                  <a:spcPct val="0"/>
                </a:spcBef>
              </a:pPr>
              <a:t>34</a:t>
            </a:fld>
            <a:endParaRPr lang="en-US" altLang="en-US" sz="1300"/>
          </a:p>
        </p:txBody>
      </p:sp>
      <p:sp>
        <p:nvSpPr>
          <p:cNvPr id="72707" name="Rectangle 2">
            <a:extLst>
              <a:ext uri="{FF2B5EF4-FFF2-40B4-BE49-F238E27FC236}">
                <a16:creationId xmlns:a16="http://schemas.microsoft.com/office/drawing/2014/main" id="{91B86696-07A1-461F-95BA-C5002A7E4CF8}"/>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49D04F4D-FC97-4480-A456-8DCA6F58DA0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BD3F6F7A-66DA-4492-9325-38218BC54D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F4944E0-3C7F-4614-A541-3BA9777F9914}" type="slidenum">
              <a:rPr lang="en-US" altLang="en-US" sz="1300"/>
              <a:pPr>
                <a:spcBef>
                  <a:spcPct val="0"/>
                </a:spcBef>
              </a:pPr>
              <a:t>35</a:t>
            </a:fld>
            <a:endParaRPr lang="en-US" altLang="en-US" sz="1300"/>
          </a:p>
        </p:txBody>
      </p:sp>
      <p:sp>
        <p:nvSpPr>
          <p:cNvPr id="74755" name="Rectangle 2">
            <a:extLst>
              <a:ext uri="{FF2B5EF4-FFF2-40B4-BE49-F238E27FC236}">
                <a16:creationId xmlns:a16="http://schemas.microsoft.com/office/drawing/2014/main" id="{FF92CEB2-D164-4724-B2A0-D271215CB154}"/>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8D3FE94E-54A9-444C-94FC-77EA6E62444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b="1"/>
              <a:t>Prvky výkazu ziskov a strát   </a:t>
            </a:r>
          </a:p>
          <a:p>
            <a:pPr>
              <a:lnSpc>
                <a:spcPct val="90000"/>
              </a:lnSpc>
            </a:pPr>
            <a:r>
              <a:rPr lang="sk-SK" altLang="en-US" sz="1000" b="1"/>
              <a:t>Výnosy (revenues)   </a:t>
            </a:r>
            <a:r>
              <a:rPr lang="sk-SK" altLang="en-US" sz="1000"/>
              <a:t>Výnos je zvýšenie ekonomických úžitkov pre firmu pochádzajúce od tretích strán, ktorého zdrojom je vo všeobecnosti nejaká obchodná transakcia. Výnos vždy znamená zvýšenie vlastného imania.</a:t>
            </a:r>
          </a:p>
          <a:p>
            <a:pPr>
              <a:lnSpc>
                <a:spcPct val="90000"/>
              </a:lnSpc>
            </a:pPr>
            <a:r>
              <a:rPr lang="sk-SK" altLang="en-US" sz="1000" b="1"/>
              <a:t>Výnos z predaja (sales revenue), obrat z predaja (sales turnover</a:t>
            </a:r>
            <a:r>
              <a:rPr lang="sk-SK" altLang="en-US" sz="1000"/>
              <a:t>) je mierou odrážajúcou úspešnosť firmy pri uspokojovaní zákazníkov. Poznamenajme, že ponuka zákazníkom zahŕňa tovary (goods), služby (services), ako aj prenájom zariadení (rental of facilities), technológií alebo tovaru. Rýchlosť nárastu výnosov z predaja je dokonca lepším indikátorom ocenenia firmy zákazníkmi ako absolútna výška výnosov z predaja. V účtovníctve sa výnosy oceňujú na základe faktúr, ktoré sú dokladom uskutočnenia transakcie.</a:t>
            </a:r>
          </a:p>
          <a:p>
            <a:pPr>
              <a:lnSpc>
                <a:spcPct val="90000"/>
              </a:lnSpc>
            </a:pPr>
            <a:r>
              <a:rPr lang="sk-SK" altLang="en-US" sz="1000"/>
              <a:t>V účtovníctve sa predpokladá, že zákazník zaplatí faktúru v dohodnutom termíne. Príjem peňažných prostriedkov súvisiaci s výnosom môže nastať</a:t>
            </a:r>
          </a:p>
          <a:p>
            <a:pPr>
              <a:lnSpc>
                <a:spcPct val="90000"/>
              </a:lnSpc>
            </a:pPr>
            <a:r>
              <a:rPr lang="sk-SK" altLang="en-US" sz="1000"/>
              <a:t>1. pred vznikom výnosu (ako v prípade zálohovej platby)</a:t>
            </a:r>
          </a:p>
          <a:p>
            <a:pPr>
              <a:lnSpc>
                <a:spcPct val="90000"/>
              </a:lnSpc>
            </a:pPr>
            <a:r>
              <a:rPr lang="sk-SK" altLang="en-US" sz="1000"/>
              <a:t>2. súčasne so vznikom výnosu (v prípade platby pri predaji)</a:t>
            </a:r>
          </a:p>
          <a:p>
            <a:pPr>
              <a:lnSpc>
                <a:spcPct val="90000"/>
              </a:lnSpc>
            </a:pPr>
            <a:r>
              <a:rPr lang="sk-SK" altLang="en-US" sz="1000"/>
              <a:t>3. po vzniku výnosu (v prípade platby uskutočnenej s časovým odstupom od predaja)   </a:t>
            </a:r>
          </a:p>
          <a:p>
            <a:pPr>
              <a:lnSpc>
                <a:spcPct val="90000"/>
              </a:lnSpc>
            </a:pPr>
            <a:r>
              <a:rPr lang="sk-SK" altLang="en-US" sz="1000"/>
              <a:t>Výnosy môžu tiež pochádzať z finančných investícií uskutočnených firmou (vo forme úrokov alebo dividend). Ak napríklad maloobchodník získa od zákazníka peniaze o 30 dní skôr, ako musí zaplatiť za dodávku svojmu dodávateľovi, môže na 30 dní túto sumu investovať a získať úroky ako ďalší výnos. Maloobchodní predajcovia ako Wal-Mart, Carrefour, H&amp;M a mnoho iných sú známi významným využívaním tejto časovej medzery na získavanie finančných výnosov, ktoré predstavujú významný podiel na ich výsledku hospodárenia a dovoľujú im držať obchodnú prirážku na nízkej úrovni.</a:t>
            </a:r>
            <a:endParaRPr lang="sk-SK" altLang="en-US" sz="1000" b="1"/>
          </a:p>
          <a:p>
            <a:pPr>
              <a:lnSpc>
                <a:spcPct val="90000"/>
              </a:lnSpc>
            </a:pPr>
            <a:r>
              <a:rPr lang="sk-SK" altLang="en-US" sz="1000" b="1"/>
              <a:t>Náklady (expenses, costs) </a:t>
            </a:r>
            <a:r>
              <a:rPr lang="sk-SK" altLang="en-US" sz="1000"/>
              <a:t>Náklad je zníženie ekonomických úžitkov pre firmu vo forme spotreby prostriedkov (majetku). Náklad znamená zníženie vlastného imania. </a:t>
            </a:r>
          </a:p>
          <a:p>
            <a:pPr>
              <a:lnSpc>
                <a:spcPct val="90000"/>
              </a:lnSpc>
            </a:pPr>
            <a:r>
              <a:rPr lang="sk-SK" altLang="en-US" sz="1000"/>
              <a:t>Náklady možno rozdeliť na finančné, ktoré v konečnom dôsledku vedú k platbe a teda odlivu peňažných prostriedkov, a nefinančné, ako sú odpisy.</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C5F695B5-2771-4089-9887-000160680F1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9511B14-37A0-400C-8456-1CF8CFD1BAC3}" type="slidenum">
              <a:rPr lang="en-US" altLang="en-US" sz="1300"/>
              <a:pPr>
                <a:spcBef>
                  <a:spcPct val="0"/>
                </a:spcBef>
              </a:pPr>
              <a:t>36</a:t>
            </a:fld>
            <a:endParaRPr lang="en-US" altLang="en-US" sz="1300"/>
          </a:p>
        </p:txBody>
      </p:sp>
      <p:sp>
        <p:nvSpPr>
          <p:cNvPr id="76803" name="Rectangle 2">
            <a:extLst>
              <a:ext uri="{FF2B5EF4-FFF2-40B4-BE49-F238E27FC236}">
                <a16:creationId xmlns:a16="http://schemas.microsoft.com/office/drawing/2014/main" id="{8C881347-30CE-4A6B-A00F-3E1F67B56841}"/>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FAF67494-0EF0-4DBD-8EBF-00D9117478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Výnosy vytvorené podnikaním predstavujú výmennú hodnotu, ktorú zákazník dáva za hodnotu ponúkanú firmou. Hodnota ponúkaná firmou je výsledkom efektívneho a koordinovaného použitia prostriedkov (ich spotreby). Prostriedky sú rôzne. Účtovníctvo môže zohľadniť len tie prostriedky, ktoré sa dajú vyjadriť v peniazoch. Zahŕňajú prácu zamestnancov (materializovanú v platoch, ktoré predstavujú spotrebu peňažných prostriedkov), dodávky alebo služby poskytnuté tretími stranami (tieto spotrebujú peňažné prostriedky priamo alebo nepriamo, ak ide o barter, teda výmenný obchod), suroviny alebo výrobky na predaj (spotreba zásob, ktoré boli zakúpené za peňažné prostriedky a prípadne peňažné prostriedky použité na doplnenie zásob), zariadenia ako sú stroje, počítače, telefónne systémy, obchodné siete (spotreba dlhodobého majetku sa vykazuje vo forme odpisov vyjadrujúcich jeho postupné opotrebovávanie), atď.</a:t>
            </a:r>
          </a:p>
          <a:p>
            <a:r>
              <a:rPr lang="sk-SK" altLang="en-US" sz="1000"/>
              <a:t>Jedným z kritických problémom pri vykazovaní (recognition) výnosov a nákladov je ich </a:t>
            </a:r>
            <a:r>
              <a:rPr lang="sk-SK" altLang="en-US" sz="1000" b="1"/>
              <a:t>vzájomné priradenie (matching) </a:t>
            </a:r>
            <a:r>
              <a:rPr lang="sk-SK" altLang="en-US" sz="1000"/>
              <a:t>v príslušnom období. Zásada vecného a časového priraďovania nákladov a výnosov odvodená od akruálneho princípu určuje, že pri vykazovaní výnosov majú byť v tom istom období zaznamenané aj všetky náklady, ktoré prispeli k vytvoreniu týchto výnosov. Implementácia tejto zásady nie je vždy ľahká. Napríklad spotreba prostriedkov na výskum a vývoj, na získanie zákazníkov alebo na reklamu nového výrobku nemusí nastať v tom období, ako výnosy, ktoré sú výsledkom týchto nákladov. </a:t>
            </a:r>
          </a:p>
          <a:p>
            <a:r>
              <a:rPr lang="sk-SK" altLang="en-US" sz="1000" b="1"/>
              <a:t>Výsledok hospodárenia (income, bottom line)   </a:t>
            </a:r>
            <a:r>
              <a:rPr lang="sk-SK" altLang="en-US" sz="1000"/>
              <a:t>Na konci účtovného obdobia sa určí rozdiel medzi výnosmi a nákladmi. Zisk alebo strata sa uvedú ako posledný riadok zoznamu výnosov a nákladov (ak je výkaz ziskov a strát prezentovaný vertikálne). Preto sa výsledok hospodárenia hovorovo nazýva aj „spodný riadok“ (bottom line).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E29DA2F5-8B6C-4B88-8E5D-36B1E772AF2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087779B2-9015-4F37-81BC-43EF15DC14DD}" type="slidenum">
              <a:rPr lang="en-US" altLang="en-US" sz="1300"/>
              <a:pPr>
                <a:spcBef>
                  <a:spcPct val="0"/>
                </a:spcBef>
              </a:pPr>
              <a:t>37</a:t>
            </a:fld>
            <a:endParaRPr lang="en-US" altLang="en-US" sz="1300"/>
          </a:p>
        </p:txBody>
      </p:sp>
      <p:sp>
        <p:nvSpPr>
          <p:cNvPr id="78851" name="Rectangle 2">
            <a:extLst>
              <a:ext uri="{FF2B5EF4-FFF2-40B4-BE49-F238E27FC236}">
                <a16:creationId xmlns:a16="http://schemas.microsoft.com/office/drawing/2014/main" id="{164513B0-DC9D-4303-85AF-C47D12D7186C}"/>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968BCB5E-73CF-4397-9315-A035F3A683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Počas roku X1 dosiahla firma Verdi výnosy 250 CU. Teda fakturovala 250 CU. Súčasne spotrebovala prostriedky (služby a dodávky), za ktoré jej externí dodávatelia fakturovali 85 CU. Navyše firma spotrebovala prácu svojich zamestnancov, ktorá sa premietla ako náklad 101 CU. Nakoniec, firma dosiahla výnos 250 CU aj vďaka pôžičke. Na úroky vyplývajúce z tejto pôžičky vynaložila 4 CU, ktoré musí tiež započítať do nákladov v rámci zásady priraďovania nákladov k výnosom. Činnosť firmy Verdi za rok X1 – jej výkaz ziskov a strát - je zosumarizovaná v tabuľke 2.6.</a:t>
            </a:r>
          </a:p>
          <a:p>
            <a:r>
              <a:rPr lang="sk-SK" altLang="en-US"/>
              <a:t>Počas roku X1 firma Verdi vytvorila zisk 60 CU (pred zdanením daňou z príjmu). Vo výkaze sú výnosy a náklady uvedené vo vertikálnom zozname (vertikálny formát) a výsledok hospodárenia je naozaj „spodný riadok” (bottom line).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C6DF2A47-8091-4703-AFBE-4DF172D413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A8D87BF7-62B9-4038-837C-480C1D551FF5}" type="slidenum">
              <a:rPr lang="en-US" altLang="en-US" sz="1300"/>
              <a:pPr>
                <a:spcBef>
                  <a:spcPct val="0"/>
                </a:spcBef>
              </a:pPr>
              <a:t>38</a:t>
            </a:fld>
            <a:endParaRPr lang="en-US" altLang="en-US" sz="1300"/>
          </a:p>
        </p:txBody>
      </p:sp>
      <p:sp>
        <p:nvSpPr>
          <p:cNvPr id="80899" name="Rectangle 2">
            <a:extLst>
              <a:ext uri="{FF2B5EF4-FFF2-40B4-BE49-F238E27FC236}">
                <a16:creationId xmlns:a16="http://schemas.microsoft.com/office/drawing/2014/main" id="{1D79C508-3CE9-42BC-8A0E-1719CD8F989F}"/>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F5C0BB6F-3AF8-4284-BBE3-1004594090E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Transakcie by mohli byť znázornené aj ako podmnožina účtu vlastného imania, to znamená s využitím konvencie zobraziť prírastky vlastného imania na pravej strane a úbytky na ľavej strane. Takýto formát je známy ako horizontálny a je v tabuľke 2.7.</a:t>
            </a:r>
          </a:p>
          <a:p>
            <a:r>
              <a:rPr lang="sk-SK" altLang="en-US"/>
              <a:t>V prípade firmy Verdi sú náklady zoradené podľa ich povahy, transakcie podobnej povahy sú zosumarizované, bez ďalších prepočtov. V niektorých krajinách, ako sú Spojené štáty a Kanada, rozhodli o uvádzaní nákladov aj v skupinách podľa ich funkcie. V ich modeli sú náklady zobrazené v blokoch zoskupujúcich náklady s rovnakým účelom, ako sú náklady na predaj, náklady na nákup tovaru, náklady na získanie a obsluhu zákazníka, všeobecné a administratívne náklady atď.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1FB446B4-F700-41D7-A425-B41B0A01740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sk-SK" altLang="en-US" sz="1300"/>
              <a:t>2-</a:t>
            </a:r>
            <a:fld id="{62435248-C094-48E4-AB2D-8F7A30E9286A}" type="slidenum">
              <a:rPr lang="en-US" altLang="en-US" sz="1300"/>
              <a:pPr>
                <a:spcBef>
                  <a:spcPct val="0"/>
                </a:spcBef>
              </a:pPr>
              <a:t>39</a:t>
            </a:fld>
            <a:endParaRPr lang="en-US" altLang="en-US" sz="1300"/>
          </a:p>
        </p:txBody>
      </p:sp>
      <p:sp>
        <p:nvSpPr>
          <p:cNvPr id="82947" name="Rectangle 2">
            <a:extLst>
              <a:ext uri="{FF2B5EF4-FFF2-40B4-BE49-F238E27FC236}">
                <a16:creationId xmlns:a16="http://schemas.microsoft.com/office/drawing/2014/main" id="{3E23990B-D647-465C-80BC-61C70AB03923}"/>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2ED9D23F-9C3D-4221-84E4-9762D3B6065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ADBD18B3-84F1-46A5-B635-3C7A32C862B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9406C00D-2FD9-47B5-B298-517292E09AB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1EFAC824-CF32-4018-A113-4131CE30BE12}"/>
              </a:ext>
            </a:extLst>
          </p:cNvPr>
          <p:cNvSpPr>
            <a:spLocks noGrp="1" noChangeArrowheads="1"/>
          </p:cNvSpPr>
          <p:nvPr>
            <p:ph type="sldNum" sz="quarter" idx="12"/>
          </p:nvPr>
        </p:nvSpPr>
        <p:spPr>
          <a:ln/>
        </p:spPr>
        <p:txBody>
          <a:bodyPr/>
          <a:lstStyle>
            <a:lvl1pPr>
              <a:defRPr/>
            </a:lvl1pPr>
          </a:lstStyle>
          <a:p>
            <a:r>
              <a:rPr lang="sk-SK" altLang="sk-SK"/>
              <a:t>2-</a:t>
            </a:r>
            <a:fld id="{B54C01BA-59E3-450C-96BE-DE15A1789BC7}" type="slidenum">
              <a:rPr lang="sk-SK" altLang="sk-SK"/>
              <a:pPr/>
              <a:t>‹#›</a:t>
            </a:fld>
            <a:endParaRPr lang="sk-SK" altLang="sk-SK"/>
          </a:p>
        </p:txBody>
      </p:sp>
    </p:spTree>
    <p:extLst>
      <p:ext uri="{BB962C8B-B14F-4D97-AF65-F5344CB8AC3E}">
        <p14:creationId xmlns:p14="http://schemas.microsoft.com/office/powerpoint/2010/main" val="209841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E0AC8D0-079D-4183-A3A3-35068D7A7653}"/>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DD79CE25-69FF-4443-AB20-7DC4CF6043E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104986D-7AC9-46DE-9A1E-5EDB9CD6FE29}"/>
              </a:ext>
            </a:extLst>
          </p:cNvPr>
          <p:cNvSpPr>
            <a:spLocks noGrp="1" noChangeArrowheads="1"/>
          </p:cNvSpPr>
          <p:nvPr>
            <p:ph type="sldNum" sz="quarter" idx="12"/>
          </p:nvPr>
        </p:nvSpPr>
        <p:spPr>
          <a:ln/>
        </p:spPr>
        <p:txBody>
          <a:bodyPr/>
          <a:lstStyle>
            <a:lvl1pPr>
              <a:defRPr/>
            </a:lvl1pPr>
          </a:lstStyle>
          <a:p>
            <a:r>
              <a:rPr lang="sk-SK" altLang="sk-SK"/>
              <a:t>2-</a:t>
            </a:r>
            <a:fld id="{8E498517-7A16-4412-AD0A-288A249E3E46}" type="slidenum">
              <a:rPr lang="sk-SK" altLang="sk-SK"/>
              <a:pPr/>
              <a:t>‹#›</a:t>
            </a:fld>
            <a:endParaRPr lang="sk-SK" altLang="sk-SK"/>
          </a:p>
        </p:txBody>
      </p:sp>
    </p:spTree>
    <p:extLst>
      <p:ext uri="{BB962C8B-B14F-4D97-AF65-F5344CB8AC3E}">
        <p14:creationId xmlns:p14="http://schemas.microsoft.com/office/powerpoint/2010/main" val="7233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D36623B-DC9C-46AD-816B-1AAF900BF87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935204D-DACD-43B1-B4AE-F9DBC8AD448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A3870931-9012-404F-96A9-9F1F248FFB21}"/>
              </a:ext>
            </a:extLst>
          </p:cNvPr>
          <p:cNvSpPr>
            <a:spLocks noGrp="1" noChangeArrowheads="1"/>
          </p:cNvSpPr>
          <p:nvPr>
            <p:ph type="sldNum" sz="quarter" idx="12"/>
          </p:nvPr>
        </p:nvSpPr>
        <p:spPr>
          <a:ln/>
        </p:spPr>
        <p:txBody>
          <a:bodyPr/>
          <a:lstStyle>
            <a:lvl1pPr>
              <a:defRPr/>
            </a:lvl1pPr>
          </a:lstStyle>
          <a:p>
            <a:r>
              <a:rPr lang="sk-SK" altLang="sk-SK"/>
              <a:t>2-</a:t>
            </a:r>
            <a:fld id="{B4FD1606-1C5A-4D66-8CFB-2699F156093A}" type="slidenum">
              <a:rPr lang="sk-SK" altLang="sk-SK"/>
              <a:pPr/>
              <a:t>‹#›</a:t>
            </a:fld>
            <a:endParaRPr lang="sk-SK" altLang="sk-SK"/>
          </a:p>
        </p:txBody>
      </p:sp>
    </p:spTree>
    <p:extLst>
      <p:ext uri="{BB962C8B-B14F-4D97-AF65-F5344CB8AC3E}">
        <p14:creationId xmlns:p14="http://schemas.microsoft.com/office/powerpoint/2010/main" val="104476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sz="3200" b="1">
                <a:solidFill>
                  <a:srgbClr val="3D1FD3"/>
                </a:solidFill>
              </a:defRPr>
            </a:lvl1p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427560F9-FCAE-40C6-A385-558D9DF187C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97766048-8FE3-4D41-BEBD-C042B8623E6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004AD39D-0A3C-45A6-9788-4A70020F362A}"/>
              </a:ext>
            </a:extLst>
          </p:cNvPr>
          <p:cNvSpPr>
            <a:spLocks noGrp="1" noChangeArrowheads="1"/>
          </p:cNvSpPr>
          <p:nvPr>
            <p:ph type="sldNum" sz="quarter" idx="12"/>
          </p:nvPr>
        </p:nvSpPr>
        <p:spPr>
          <a:ln/>
        </p:spPr>
        <p:txBody>
          <a:bodyPr/>
          <a:lstStyle>
            <a:lvl1pPr>
              <a:defRPr/>
            </a:lvl1pPr>
          </a:lstStyle>
          <a:p>
            <a:r>
              <a:rPr lang="sk-SK" altLang="sk-SK"/>
              <a:t>2-</a:t>
            </a:r>
            <a:fld id="{4DE4BA72-E190-4FB9-8288-26D739B423CA}" type="slidenum">
              <a:rPr lang="sk-SK" altLang="sk-SK"/>
              <a:pPr/>
              <a:t>‹#›</a:t>
            </a:fld>
            <a:endParaRPr lang="sk-SK" altLang="sk-SK"/>
          </a:p>
        </p:txBody>
      </p:sp>
    </p:spTree>
    <p:extLst>
      <p:ext uri="{BB962C8B-B14F-4D97-AF65-F5344CB8AC3E}">
        <p14:creationId xmlns:p14="http://schemas.microsoft.com/office/powerpoint/2010/main" val="447101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3CCC740F-4A6A-4341-995D-96438A948C6A}"/>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1BA73739-BE3C-4F74-BA18-260D48DEC41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852690DB-53D0-495E-9CC6-29514984C342}"/>
              </a:ext>
            </a:extLst>
          </p:cNvPr>
          <p:cNvSpPr>
            <a:spLocks noGrp="1" noChangeArrowheads="1"/>
          </p:cNvSpPr>
          <p:nvPr>
            <p:ph type="sldNum" sz="quarter" idx="12"/>
          </p:nvPr>
        </p:nvSpPr>
        <p:spPr>
          <a:ln/>
        </p:spPr>
        <p:txBody>
          <a:bodyPr/>
          <a:lstStyle>
            <a:lvl1pPr>
              <a:defRPr/>
            </a:lvl1pPr>
          </a:lstStyle>
          <a:p>
            <a:r>
              <a:rPr lang="sk-SK" altLang="sk-SK"/>
              <a:t>2-</a:t>
            </a:r>
            <a:fld id="{C9EB6A7F-8A68-4D7E-80D0-B55BA772872D}" type="slidenum">
              <a:rPr lang="sk-SK" altLang="sk-SK"/>
              <a:pPr/>
              <a:t>‹#›</a:t>
            </a:fld>
            <a:endParaRPr lang="sk-SK" altLang="sk-SK"/>
          </a:p>
        </p:txBody>
      </p:sp>
    </p:spTree>
    <p:extLst>
      <p:ext uri="{BB962C8B-B14F-4D97-AF65-F5344CB8AC3E}">
        <p14:creationId xmlns:p14="http://schemas.microsoft.com/office/powerpoint/2010/main" val="259617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250E81AD-CA82-440A-8A03-3E1E0B3916D9}"/>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CD9E630-2553-4658-9F1B-091D12D1607E}"/>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50308F97-BDD5-49CD-BE18-86750EFE804D}"/>
              </a:ext>
            </a:extLst>
          </p:cNvPr>
          <p:cNvSpPr>
            <a:spLocks noGrp="1" noChangeArrowheads="1"/>
          </p:cNvSpPr>
          <p:nvPr>
            <p:ph type="sldNum" sz="quarter" idx="12"/>
          </p:nvPr>
        </p:nvSpPr>
        <p:spPr>
          <a:ln/>
        </p:spPr>
        <p:txBody>
          <a:bodyPr/>
          <a:lstStyle>
            <a:lvl1pPr>
              <a:defRPr/>
            </a:lvl1pPr>
          </a:lstStyle>
          <a:p>
            <a:r>
              <a:rPr lang="sk-SK" altLang="sk-SK"/>
              <a:t>2-</a:t>
            </a:r>
            <a:fld id="{4BC0A72B-A56A-4E90-B2C7-C9727AC45D4A}" type="slidenum">
              <a:rPr lang="sk-SK" altLang="sk-SK"/>
              <a:pPr/>
              <a:t>‹#›</a:t>
            </a:fld>
            <a:endParaRPr lang="sk-SK" altLang="sk-SK"/>
          </a:p>
        </p:txBody>
      </p:sp>
    </p:spTree>
    <p:extLst>
      <p:ext uri="{BB962C8B-B14F-4D97-AF65-F5344CB8AC3E}">
        <p14:creationId xmlns:p14="http://schemas.microsoft.com/office/powerpoint/2010/main" val="516400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271008C-A4FB-45A1-9C75-CE324B6C6766}"/>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D5B9CF70-1DEB-4E7F-BCC0-79E437C47F6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FBE62F4C-7AFA-4E78-BA41-FB4674BF2D2A}"/>
              </a:ext>
            </a:extLst>
          </p:cNvPr>
          <p:cNvSpPr>
            <a:spLocks noGrp="1" noChangeArrowheads="1"/>
          </p:cNvSpPr>
          <p:nvPr>
            <p:ph type="sldNum" sz="quarter" idx="12"/>
          </p:nvPr>
        </p:nvSpPr>
        <p:spPr>
          <a:ln/>
        </p:spPr>
        <p:txBody>
          <a:bodyPr/>
          <a:lstStyle>
            <a:lvl1pPr>
              <a:defRPr/>
            </a:lvl1pPr>
          </a:lstStyle>
          <a:p>
            <a:r>
              <a:rPr lang="sk-SK" altLang="sk-SK"/>
              <a:t>2-</a:t>
            </a:r>
            <a:fld id="{74F31A32-2E7F-48C6-8CC8-BB28C0C41B0F}" type="slidenum">
              <a:rPr lang="sk-SK" altLang="sk-SK"/>
              <a:pPr/>
              <a:t>‹#›</a:t>
            </a:fld>
            <a:endParaRPr lang="sk-SK" altLang="sk-SK"/>
          </a:p>
        </p:txBody>
      </p:sp>
    </p:spTree>
    <p:extLst>
      <p:ext uri="{BB962C8B-B14F-4D97-AF65-F5344CB8AC3E}">
        <p14:creationId xmlns:p14="http://schemas.microsoft.com/office/powerpoint/2010/main" val="2853281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92BA0E9E-75AE-4B1A-9E13-4514ED71BD9F}"/>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E0C09D93-AAB8-4BC6-88E3-C9A598B1C0E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5BBDF609-ED60-4C11-9051-566D79D01C4D}"/>
              </a:ext>
            </a:extLst>
          </p:cNvPr>
          <p:cNvSpPr>
            <a:spLocks noGrp="1" noChangeArrowheads="1"/>
          </p:cNvSpPr>
          <p:nvPr>
            <p:ph type="sldNum" sz="quarter" idx="12"/>
          </p:nvPr>
        </p:nvSpPr>
        <p:spPr>
          <a:ln/>
        </p:spPr>
        <p:txBody>
          <a:bodyPr/>
          <a:lstStyle>
            <a:lvl1pPr>
              <a:defRPr/>
            </a:lvl1pPr>
          </a:lstStyle>
          <a:p>
            <a:r>
              <a:rPr lang="sk-SK" altLang="sk-SK"/>
              <a:t>2-</a:t>
            </a:r>
            <a:fld id="{10AACC7A-8502-41E1-A1AC-393F19DBF0A0}" type="slidenum">
              <a:rPr lang="sk-SK" altLang="sk-SK"/>
              <a:pPr/>
              <a:t>‹#›</a:t>
            </a:fld>
            <a:endParaRPr lang="sk-SK" altLang="sk-SK"/>
          </a:p>
        </p:txBody>
      </p:sp>
    </p:spTree>
    <p:extLst>
      <p:ext uri="{BB962C8B-B14F-4D97-AF65-F5344CB8AC3E}">
        <p14:creationId xmlns:p14="http://schemas.microsoft.com/office/powerpoint/2010/main" val="2100953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3B2549AF-A5D5-4BC2-BFB3-2D727EFDFDE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33EC1AF5-6F28-4D83-89D4-0915B6870770}"/>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839CEA-BFD9-4C51-A95D-42C59B2A6153}"/>
              </a:ext>
            </a:extLst>
          </p:cNvPr>
          <p:cNvSpPr>
            <a:spLocks noGrp="1" noChangeArrowheads="1"/>
          </p:cNvSpPr>
          <p:nvPr>
            <p:ph type="sldNum" sz="quarter" idx="12"/>
          </p:nvPr>
        </p:nvSpPr>
        <p:spPr>
          <a:ln/>
        </p:spPr>
        <p:txBody>
          <a:bodyPr/>
          <a:lstStyle>
            <a:lvl1pPr>
              <a:defRPr/>
            </a:lvl1pPr>
          </a:lstStyle>
          <a:p>
            <a:r>
              <a:rPr lang="sk-SK" altLang="sk-SK"/>
              <a:t>2-</a:t>
            </a:r>
            <a:fld id="{D64F6545-E05F-49B8-8AA9-BCB467542AD8}" type="slidenum">
              <a:rPr lang="sk-SK" altLang="sk-SK"/>
              <a:pPr/>
              <a:t>‹#›</a:t>
            </a:fld>
            <a:endParaRPr lang="sk-SK" altLang="sk-SK"/>
          </a:p>
        </p:txBody>
      </p:sp>
    </p:spTree>
    <p:extLst>
      <p:ext uri="{BB962C8B-B14F-4D97-AF65-F5344CB8AC3E}">
        <p14:creationId xmlns:p14="http://schemas.microsoft.com/office/powerpoint/2010/main" val="207524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A9EFFA24-02C8-46B7-8755-D360BEF4CB7D}"/>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46369682-A4B9-4003-933F-3B6CEEDF912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216EAD7-3382-4D89-A033-7A3333BDD2CC}"/>
              </a:ext>
            </a:extLst>
          </p:cNvPr>
          <p:cNvSpPr>
            <a:spLocks noGrp="1" noChangeArrowheads="1"/>
          </p:cNvSpPr>
          <p:nvPr>
            <p:ph type="sldNum" sz="quarter" idx="12"/>
          </p:nvPr>
        </p:nvSpPr>
        <p:spPr>
          <a:ln/>
        </p:spPr>
        <p:txBody>
          <a:bodyPr/>
          <a:lstStyle>
            <a:lvl1pPr>
              <a:defRPr/>
            </a:lvl1pPr>
          </a:lstStyle>
          <a:p>
            <a:r>
              <a:rPr lang="sk-SK" altLang="sk-SK"/>
              <a:t>2-</a:t>
            </a:r>
            <a:fld id="{DA184C5D-4641-4114-970D-119F9A149DB7}" type="slidenum">
              <a:rPr lang="sk-SK" altLang="sk-SK"/>
              <a:pPr/>
              <a:t>‹#›</a:t>
            </a:fld>
            <a:endParaRPr lang="sk-SK" altLang="sk-SK"/>
          </a:p>
        </p:txBody>
      </p:sp>
    </p:spTree>
    <p:extLst>
      <p:ext uri="{BB962C8B-B14F-4D97-AF65-F5344CB8AC3E}">
        <p14:creationId xmlns:p14="http://schemas.microsoft.com/office/powerpoint/2010/main" val="67177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9312E3D-5AD3-44E1-89C2-FE1203215F04}"/>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A313496-E9DA-45DB-BCFC-B7303E6BD585}"/>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FB4EA5B6-845B-48DF-BEC7-94ED3AD2B72E}"/>
              </a:ext>
            </a:extLst>
          </p:cNvPr>
          <p:cNvSpPr>
            <a:spLocks noGrp="1" noChangeArrowheads="1"/>
          </p:cNvSpPr>
          <p:nvPr>
            <p:ph type="sldNum" sz="quarter" idx="12"/>
          </p:nvPr>
        </p:nvSpPr>
        <p:spPr>
          <a:ln/>
        </p:spPr>
        <p:txBody>
          <a:bodyPr/>
          <a:lstStyle>
            <a:lvl1pPr>
              <a:defRPr/>
            </a:lvl1pPr>
          </a:lstStyle>
          <a:p>
            <a:r>
              <a:rPr lang="sk-SK" altLang="sk-SK"/>
              <a:t>2-</a:t>
            </a:r>
            <a:fld id="{026DFF57-7A89-427E-A1B1-824ABD496302}" type="slidenum">
              <a:rPr lang="sk-SK" altLang="sk-SK"/>
              <a:pPr/>
              <a:t>‹#›</a:t>
            </a:fld>
            <a:endParaRPr lang="sk-SK" altLang="sk-SK"/>
          </a:p>
        </p:txBody>
      </p:sp>
    </p:spTree>
    <p:extLst>
      <p:ext uri="{BB962C8B-B14F-4D97-AF65-F5344CB8AC3E}">
        <p14:creationId xmlns:p14="http://schemas.microsoft.com/office/powerpoint/2010/main" val="251691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E0DC2FF-C405-43DB-A73D-570F8491221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26A82C2C-E69A-4F33-9426-BB6589260F3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508932" name="Rectangle 4">
            <a:extLst>
              <a:ext uri="{FF2B5EF4-FFF2-40B4-BE49-F238E27FC236}">
                <a16:creationId xmlns:a16="http://schemas.microsoft.com/office/drawing/2014/main" id="{669174C8-D111-48DB-9A04-227879E820C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mn-lt"/>
              </a:defRPr>
            </a:lvl1pPr>
          </a:lstStyle>
          <a:p>
            <a:pPr>
              <a:defRPr/>
            </a:pPr>
            <a:endParaRPr lang="sk-SK"/>
          </a:p>
        </p:txBody>
      </p:sp>
      <p:sp>
        <p:nvSpPr>
          <p:cNvPr id="508933" name="Rectangle 5">
            <a:extLst>
              <a:ext uri="{FF2B5EF4-FFF2-40B4-BE49-F238E27FC236}">
                <a16:creationId xmlns:a16="http://schemas.microsoft.com/office/drawing/2014/main" id="{C05B557C-4A23-4AA6-9B0A-B3C2C9014B7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508934" name="Rectangle 6">
            <a:extLst>
              <a:ext uri="{FF2B5EF4-FFF2-40B4-BE49-F238E27FC236}">
                <a16:creationId xmlns:a16="http://schemas.microsoft.com/office/drawing/2014/main" id="{A653EB89-267B-4EDB-953F-8201322D3689}"/>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2-</a:t>
            </a:r>
            <a:fld id="{BCB2FFB7-471A-48B3-8F76-04C7A83753F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4.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15.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18.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A5D2CC5-9067-4339-9049-136360E7C6F2}"/>
              </a:ext>
            </a:extLst>
          </p:cNvPr>
          <p:cNvSpPr>
            <a:spLocks noGrp="1"/>
          </p:cNvSpPr>
          <p:nvPr>
            <p:ph type="ftr" sz="quarter" idx="11"/>
          </p:nvPr>
        </p:nvSpPr>
        <p:spPr/>
        <p:txBody>
          <a:bodyPr/>
          <a:lstStyle/>
          <a:p>
            <a:pPr>
              <a:defRPr/>
            </a:pPr>
            <a:r>
              <a:rPr lang="sk-SK"/>
              <a:t>Princípy účtovníctva</a:t>
            </a:r>
          </a:p>
        </p:txBody>
      </p:sp>
      <p:sp>
        <p:nvSpPr>
          <p:cNvPr id="4099" name="Zástupný symbol čísla snímky 5">
            <a:extLst>
              <a:ext uri="{FF2B5EF4-FFF2-40B4-BE49-F238E27FC236}">
                <a16:creationId xmlns:a16="http://schemas.microsoft.com/office/drawing/2014/main" id="{EE05F2EC-B23B-448B-80E8-129E3224CA0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22E7FA33-2274-4313-AEE8-8692FE5096D5}" type="slidenum">
              <a:rPr lang="sk-SK" altLang="sk-SK" sz="1400"/>
              <a:pPr>
                <a:spcBef>
                  <a:spcPct val="0"/>
                </a:spcBef>
                <a:buFontTx/>
                <a:buNone/>
              </a:pPr>
              <a:t>1</a:t>
            </a:fld>
            <a:endParaRPr lang="sk-SK" altLang="sk-SK" sz="1400"/>
          </a:p>
        </p:txBody>
      </p:sp>
      <p:sp>
        <p:nvSpPr>
          <p:cNvPr id="4100" name="Rectangle 2">
            <a:extLst>
              <a:ext uri="{FF2B5EF4-FFF2-40B4-BE49-F238E27FC236}">
                <a16:creationId xmlns:a16="http://schemas.microsoft.com/office/drawing/2014/main" id="{0CC4EE32-2C0F-4A6A-92F4-9D9ECB9F5083}"/>
              </a:ext>
            </a:extLst>
          </p:cNvPr>
          <p:cNvSpPr>
            <a:spLocks noGrp="1" noChangeArrowheads="1"/>
          </p:cNvSpPr>
          <p:nvPr>
            <p:ph type="ctrTitle"/>
          </p:nvPr>
        </p:nvSpPr>
        <p:spPr/>
        <p:txBody>
          <a:bodyPr/>
          <a:lstStyle/>
          <a:p>
            <a:pPr eaLnBrk="1" hangingPunct="1"/>
            <a:r>
              <a:rPr lang="sk-SK" altLang="en-US" sz="3200" b="1">
                <a:solidFill>
                  <a:srgbClr val="3D1FD3"/>
                </a:solidFill>
              </a:rPr>
              <a:t>Kapitola</a:t>
            </a:r>
            <a:r>
              <a:rPr lang="en-GB" altLang="en-US" sz="3200" b="1">
                <a:solidFill>
                  <a:srgbClr val="3D1FD3"/>
                </a:solidFill>
              </a:rPr>
              <a:t> </a:t>
            </a:r>
            <a:r>
              <a:rPr lang="sk-SK" altLang="en-US" sz="3200" b="1">
                <a:solidFill>
                  <a:srgbClr val="3D1FD3"/>
                </a:solidFill>
              </a:rPr>
              <a:t>2</a:t>
            </a:r>
            <a:br>
              <a:rPr lang="en-GB" altLang="en-US" sz="3200" b="1">
                <a:solidFill>
                  <a:srgbClr val="3D1FD3"/>
                </a:solidFill>
              </a:rPr>
            </a:br>
            <a:r>
              <a:rPr lang="en-GB" altLang="en-US" sz="3200" b="1">
                <a:solidFill>
                  <a:srgbClr val="3D1FD3"/>
                </a:solidFill>
              </a:rPr>
              <a:t> </a:t>
            </a:r>
            <a:r>
              <a:rPr lang="sk-SK" altLang="en-US" sz="3200" b="1">
                <a:solidFill>
                  <a:srgbClr val="3D1FD3"/>
                </a:solidFill>
              </a:rPr>
              <a:t>Úvod do finančných výkazov</a:t>
            </a:r>
            <a:endParaRPr lang="en-US" altLang="en-US" sz="3200" b="1">
              <a:solidFill>
                <a:srgbClr val="3D1FD3"/>
              </a:solidFill>
            </a:endParaRPr>
          </a:p>
        </p:txBody>
      </p:sp>
      <p:sp>
        <p:nvSpPr>
          <p:cNvPr id="4101" name="Rectangle 3">
            <a:extLst>
              <a:ext uri="{FF2B5EF4-FFF2-40B4-BE49-F238E27FC236}">
                <a16:creationId xmlns:a16="http://schemas.microsoft.com/office/drawing/2014/main" id="{05D351A5-8B61-473A-9D59-4C45595FA8C6}"/>
              </a:ext>
            </a:extLst>
          </p:cNvPr>
          <p:cNvSpPr>
            <a:spLocks noGrp="1" noChangeArrowheads="1"/>
          </p:cNvSpPr>
          <p:nvPr>
            <p:ph type="subTitle" idx="1"/>
          </p:nvPr>
        </p:nvSpPr>
        <p:spPr/>
        <p:txBody>
          <a:bodyPr/>
          <a:lstStyle/>
          <a:p>
            <a:pPr eaLnBrk="1" hangingPunct="1"/>
            <a:endParaRPr lang="sk-SK"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5">
            <a:extLst>
              <a:ext uri="{FF2B5EF4-FFF2-40B4-BE49-F238E27FC236}">
                <a16:creationId xmlns:a16="http://schemas.microsoft.com/office/drawing/2014/main" id="{4D783B9F-1219-45EE-8730-A567C4430721}"/>
              </a:ext>
            </a:extLst>
          </p:cNvPr>
          <p:cNvSpPr>
            <a:spLocks noGrp="1"/>
          </p:cNvSpPr>
          <p:nvPr>
            <p:ph type="ftr" sz="quarter" idx="11"/>
          </p:nvPr>
        </p:nvSpPr>
        <p:spPr/>
        <p:txBody>
          <a:bodyPr/>
          <a:lstStyle/>
          <a:p>
            <a:pPr>
              <a:defRPr/>
            </a:pPr>
            <a:r>
              <a:rPr lang="sk-SK"/>
              <a:t>Princípy účtovníctva</a:t>
            </a:r>
          </a:p>
        </p:txBody>
      </p:sp>
      <p:sp>
        <p:nvSpPr>
          <p:cNvPr id="6147" name="Zástupný symbol čísla snímky 6">
            <a:extLst>
              <a:ext uri="{FF2B5EF4-FFF2-40B4-BE49-F238E27FC236}">
                <a16:creationId xmlns:a16="http://schemas.microsoft.com/office/drawing/2014/main" id="{F6AE9358-4A47-45D4-9F94-8AAC9C22F12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4D3F77DC-2915-44DD-AE5D-D594BC960C7A}" type="slidenum">
              <a:rPr lang="sk-SK" altLang="sk-SK" sz="1400"/>
              <a:pPr>
                <a:spcBef>
                  <a:spcPct val="0"/>
                </a:spcBef>
                <a:buFontTx/>
                <a:buNone/>
              </a:pPr>
              <a:t>2</a:t>
            </a:fld>
            <a:endParaRPr lang="sk-SK" altLang="sk-SK" sz="1400"/>
          </a:p>
        </p:txBody>
      </p:sp>
      <p:sp>
        <p:nvSpPr>
          <p:cNvPr id="6148" name="Rectangle 2">
            <a:extLst>
              <a:ext uri="{FF2B5EF4-FFF2-40B4-BE49-F238E27FC236}">
                <a16:creationId xmlns:a16="http://schemas.microsoft.com/office/drawing/2014/main" id="{9E9E8376-B264-42CE-A344-4EDBCC670A0C}"/>
              </a:ext>
            </a:extLst>
          </p:cNvPr>
          <p:cNvSpPr>
            <a:spLocks noGrp="1" noChangeArrowheads="1"/>
          </p:cNvSpPr>
          <p:nvPr>
            <p:ph type="title"/>
          </p:nvPr>
        </p:nvSpPr>
        <p:spPr/>
        <p:txBody>
          <a:bodyPr/>
          <a:lstStyle/>
          <a:p>
            <a:pPr eaLnBrk="1" hangingPunct="1"/>
            <a:r>
              <a:rPr lang="sk-SK" altLang="en-US" sz="3200" b="1"/>
              <a:t>Hlavné témy</a:t>
            </a:r>
            <a:endParaRPr lang="en-US" altLang="en-US" sz="3200" b="1"/>
          </a:p>
        </p:txBody>
      </p:sp>
      <p:sp>
        <p:nvSpPr>
          <p:cNvPr id="6149" name="Rectangle 3">
            <a:extLst>
              <a:ext uri="{FF2B5EF4-FFF2-40B4-BE49-F238E27FC236}">
                <a16:creationId xmlns:a16="http://schemas.microsoft.com/office/drawing/2014/main" id="{1B0D6D8A-FAF0-40A7-8ABD-6FD9D233E5FC}"/>
              </a:ext>
            </a:extLst>
          </p:cNvPr>
          <p:cNvSpPr>
            <a:spLocks noGrp="1" noChangeArrowheads="1"/>
          </p:cNvSpPr>
          <p:nvPr>
            <p:ph type="body" sz="half" idx="1"/>
          </p:nvPr>
        </p:nvSpPr>
        <p:spPr>
          <a:xfrm>
            <a:off x="457200" y="1600200"/>
            <a:ext cx="4033838" cy="4525963"/>
          </a:xfrm>
        </p:spPr>
        <p:txBody>
          <a:bodyPr/>
          <a:lstStyle/>
          <a:p>
            <a:pPr eaLnBrk="1" hangingPunct="1"/>
            <a:endParaRPr lang="en-US" altLang="en-US"/>
          </a:p>
          <a:p>
            <a:pPr eaLnBrk="1" hangingPunct="1"/>
            <a:r>
              <a:rPr lang="sk-SK" altLang="en-US" sz="2400"/>
              <a:t>Súvaha</a:t>
            </a:r>
            <a:endParaRPr lang="en-US" altLang="en-US" sz="2400"/>
          </a:p>
          <a:p>
            <a:pPr eaLnBrk="1" hangingPunct="1"/>
            <a:r>
              <a:rPr lang="sk-SK" altLang="en-US" sz="2400"/>
              <a:t>Rovnica podnikania</a:t>
            </a:r>
            <a:endParaRPr lang="en-US" altLang="en-US" sz="2400"/>
          </a:p>
          <a:p>
            <a:pPr eaLnBrk="1" hangingPunct="1"/>
            <a:r>
              <a:rPr lang="sk-SK" altLang="en-US" sz="2400"/>
              <a:t>Výkaz ziskov a strát</a:t>
            </a:r>
            <a:endParaRPr lang="en-US" altLang="en-US" sz="2400"/>
          </a:p>
          <a:p>
            <a:pPr eaLnBrk="1" hangingPunct="1"/>
            <a:r>
              <a:rPr lang="sk-SK" altLang="en-US" sz="2400"/>
              <a:t>Odpisy</a:t>
            </a:r>
            <a:endParaRPr lang="en-US" altLang="en-US" sz="2400"/>
          </a:p>
        </p:txBody>
      </p:sp>
      <p:sp>
        <p:nvSpPr>
          <p:cNvPr id="6150" name="Rectangle 4">
            <a:extLst>
              <a:ext uri="{FF2B5EF4-FFF2-40B4-BE49-F238E27FC236}">
                <a16:creationId xmlns:a16="http://schemas.microsoft.com/office/drawing/2014/main" id="{FDE7B0AC-8382-4876-B5FE-F6F3B2EDE9D0}"/>
              </a:ext>
            </a:extLst>
          </p:cNvPr>
          <p:cNvSpPr>
            <a:spLocks noGrp="1" noChangeArrowheads="1"/>
          </p:cNvSpPr>
          <p:nvPr>
            <p:ph type="body" sz="half" idx="2"/>
          </p:nvPr>
        </p:nvSpPr>
        <p:spPr>
          <a:xfrm>
            <a:off x="4652963" y="1600200"/>
            <a:ext cx="4033837" cy="4525963"/>
          </a:xfrm>
        </p:spPr>
        <p:txBody>
          <a:bodyPr/>
          <a:lstStyle/>
          <a:p>
            <a:pPr eaLnBrk="1" hangingPunct="1"/>
            <a:endParaRPr lang="en-US" altLang="en-US"/>
          </a:p>
          <a:p>
            <a:pPr eaLnBrk="1" hangingPunct="1"/>
            <a:r>
              <a:rPr lang="sk-SK" altLang="en-US" sz="2400"/>
              <a:t>Rozdelenie zisku</a:t>
            </a:r>
            <a:endParaRPr lang="en-US" altLang="en-US" sz="2400"/>
          </a:p>
          <a:p>
            <a:pPr eaLnBrk="1" hangingPunct="1"/>
            <a:r>
              <a:rPr lang="sk-SK" altLang="en-US" sz="2400"/>
              <a:t>Zásoby</a:t>
            </a:r>
            <a:endParaRPr lang="en-US" altLang="en-US" sz="2400"/>
          </a:p>
          <a:p>
            <a:pPr eaLnBrk="1" hangingPunct="1"/>
            <a:r>
              <a:rPr lang="sk-SK" altLang="en-US" sz="2400"/>
              <a:t>Analýza finančných výkazov</a:t>
            </a:r>
            <a:endParaRPr lang="en-US"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14BCECA-77D4-4742-BD31-E0BC850480CA}"/>
              </a:ext>
            </a:extLst>
          </p:cNvPr>
          <p:cNvSpPr>
            <a:spLocks noGrp="1"/>
          </p:cNvSpPr>
          <p:nvPr>
            <p:ph type="ftr" sz="quarter" idx="11"/>
          </p:nvPr>
        </p:nvSpPr>
        <p:spPr/>
        <p:txBody>
          <a:bodyPr/>
          <a:lstStyle/>
          <a:p>
            <a:pPr>
              <a:defRPr/>
            </a:pPr>
            <a:r>
              <a:rPr lang="sk-SK"/>
              <a:t>Princípy účtovníctva</a:t>
            </a:r>
          </a:p>
        </p:txBody>
      </p:sp>
      <p:sp>
        <p:nvSpPr>
          <p:cNvPr id="8195" name="Zástupný symbol čísla snímky 5">
            <a:extLst>
              <a:ext uri="{FF2B5EF4-FFF2-40B4-BE49-F238E27FC236}">
                <a16:creationId xmlns:a16="http://schemas.microsoft.com/office/drawing/2014/main" id="{1B1CBBE2-8861-4F10-AF49-F16E6E9C4C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222D4022-13E9-455B-AD69-E7F21B8D7385}" type="slidenum">
              <a:rPr lang="sk-SK" altLang="sk-SK" sz="1400"/>
              <a:pPr>
                <a:spcBef>
                  <a:spcPct val="0"/>
                </a:spcBef>
                <a:buFontTx/>
                <a:buNone/>
              </a:pPr>
              <a:t>3</a:t>
            </a:fld>
            <a:endParaRPr lang="sk-SK" altLang="sk-SK" sz="1400"/>
          </a:p>
        </p:txBody>
      </p:sp>
      <p:sp>
        <p:nvSpPr>
          <p:cNvPr id="8196" name="Rectangle 2">
            <a:extLst>
              <a:ext uri="{FF2B5EF4-FFF2-40B4-BE49-F238E27FC236}">
                <a16:creationId xmlns:a16="http://schemas.microsoft.com/office/drawing/2014/main" id="{D95865DC-2701-4DE5-90D6-1DA736273AB0}"/>
              </a:ext>
            </a:extLst>
          </p:cNvPr>
          <p:cNvSpPr>
            <a:spLocks noGrp="1" noChangeArrowheads="1"/>
          </p:cNvSpPr>
          <p:nvPr>
            <p:ph type="title"/>
          </p:nvPr>
        </p:nvSpPr>
        <p:spPr>
          <a:xfrm>
            <a:off x="684213" y="333375"/>
            <a:ext cx="8229600" cy="1143000"/>
          </a:xfrm>
        </p:spPr>
        <p:txBody>
          <a:bodyPr/>
          <a:lstStyle/>
          <a:p>
            <a:pPr eaLnBrk="1" hangingPunct="1"/>
            <a:r>
              <a:rPr lang="sk-SK" altLang="en-US" sz="3200" b="1">
                <a:solidFill>
                  <a:srgbClr val="3D1FD3"/>
                </a:solidFill>
              </a:rPr>
              <a:t>Úvod</a:t>
            </a:r>
            <a:endParaRPr lang="en-US" altLang="en-US" sz="3200" b="1">
              <a:solidFill>
                <a:srgbClr val="3D1FD3"/>
              </a:solidFill>
            </a:endParaRPr>
          </a:p>
        </p:txBody>
      </p:sp>
      <p:sp>
        <p:nvSpPr>
          <p:cNvPr id="8197" name="Rectangle 3">
            <a:extLst>
              <a:ext uri="{FF2B5EF4-FFF2-40B4-BE49-F238E27FC236}">
                <a16:creationId xmlns:a16="http://schemas.microsoft.com/office/drawing/2014/main" id="{3859B70E-3819-4F5D-9401-096ED17B51BC}"/>
              </a:ext>
            </a:extLst>
          </p:cNvPr>
          <p:cNvSpPr>
            <a:spLocks noGrp="1" noChangeArrowheads="1"/>
          </p:cNvSpPr>
          <p:nvPr>
            <p:ph type="body" idx="1"/>
          </p:nvPr>
        </p:nvSpPr>
        <p:spPr/>
        <p:txBody>
          <a:bodyPr/>
          <a:lstStyle/>
          <a:p>
            <a:pPr eaLnBrk="1" hangingPunct="1">
              <a:lnSpc>
                <a:spcPct val="90000"/>
              </a:lnSpc>
            </a:pPr>
            <a:r>
              <a:rPr lang="sk-SK" altLang="en-US" sz="2400"/>
              <a:t>Hlavným výstupom finančného účtovníctva sú finančné výkazy</a:t>
            </a:r>
          </a:p>
          <a:p>
            <a:pPr eaLnBrk="1" hangingPunct="1">
              <a:lnSpc>
                <a:spcPct val="90000"/>
              </a:lnSpc>
            </a:pPr>
            <a:r>
              <a:rPr lang="sk-SK" altLang="en-US" sz="2400"/>
              <a:t>Súbor predpísaných povinných finančných výkazov je v rôznych krajinách rôzny</a:t>
            </a:r>
          </a:p>
          <a:p>
            <a:pPr eaLnBrk="1" hangingPunct="1">
              <a:lnSpc>
                <a:spcPct val="90000"/>
              </a:lnSpc>
            </a:pPr>
            <a:r>
              <a:rPr lang="sk-SK" altLang="en-US" sz="2400"/>
              <a:t>Existuje spoločné minimum obsahujúce</a:t>
            </a:r>
          </a:p>
          <a:p>
            <a:pPr lvl="1" eaLnBrk="1" hangingPunct="1">
              <a:lnSpc>
                <a:spcPct val="90000"/>
              </a:lnSpc>
            </a:pPr>
            <a:r>
              <a:rPr lang="sk-SK" altLang="en-US" sz="2000"/>
              <a:t>súvahu (balance sheet)</a:t>
            </a:r>
          </a:p>
          <a:p>
            <a:pPr lvl="1" eaLnBrk="1" hangingPunct="1">
              <a:lnSpc>
                <a:spcPct val="90000"/>
              </a:lnSpc>
            </a:pPr>
            <a:r>
              <a:rPr lang="sk-SK" altLang="en-US" sz="2000"/>
              <a:t>výkaz ziskov a strát (income statement, profit and loss statement)</a:t>
            </a:r>
          </a:p>
          <a:p>
            <a:pPr lvl="1" eaLnBrk="1" hangingPunct="1">
              <a:lnSpc>
                <a:spcPct val="90000"/>
              </a:lnSpc>
            </a:pPr>
            <a:r>
              <a:rPr lang="sk-SK" altLang="en-US" sz="2000"/>
              <a:t>poznámky (notes)</a:t>
            </a:r>
            <a:endParaRPr lang="sk-SK" altLang="en-US" sz="2000" b="1" i="1"/>
          </a:p>
          <a:p>
            <a:pPr eaLnBrk="1" hangingPunct="1">
              <a:lnSpc>
                <a:spcPct val="90000"/>
              </a:lnSpc>
            </a:pPr>
            <a:endParaRPr lang="en-US"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A1E9863-A613-4717-90A1-ED430FAAC850}"/>
              </a:ext>
            </a:extLst>
          </p:cNvPr>
          <p:cNvSpPr>
            <a:spLocks noGrp="1"/>
          </p:cNvSpPr>
          <p:nvPr>
            <p:ph type="ftr" sz="quarter" idx="11"/>
          </p:nvPr>
        </p:nvSpPr>
        <p:spPr/>
        <p:txBody>
          <a:bodyPr/>
          <a:lstStyle/>
          <a:p>
            <a:pPr>
              <a:defRPr/>
            </a:pPr>
            <a:r>
              <a:rPr lang="sk-SK"/>
              <a:t>Princípy účtovníctva</a:t>
            </a:r>
          </a:p>
        </p:txBody>
      </p:sp>
      <p:sp>
        <p:nvSpPr>
          <p:cNvPr id="10243" name="Zástupný symbol čísla snímky 5">
            <a:extLst>
              <a:ext uri="{FF2B5EF4-FFF2-40B4-BE49-F238E27FC236}">
                <a16:creationId xmlns:a16="http://schemas.microsoft.com/office/drawing/2014/main" id="{76442EBF-31A0-4906-A52D-D532F4775F7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C63B5EA1-7738-41BE-982F-EB722AA80C17}" type="slidenum">
              <a:rPr lang="sk-SK" altLang="sk-SK" sz="1400"/>
              <a:pPr>
                <a:spcBef>
                  <a:spcPct val="0"/>
                </a:spcBef>
                <a:buFontTx/>
                <a:buNone/>
              </a:pPr>
              <a:t>4</a:t>
            </a:fld>
            <a:endParaRPr lang="sk-SK" altLang="sk-SK" sz="1400"/>
          </a:p>
        </p:txBody>
      </p:sp>
      <p:sp>
        <p:nvSpPr>
          <p:cNvPr id="10244" name="Rectangle 2">
            <a:extLst>
              <a:ext uri="{FF2B5EF4-FFF2-40B4-BE49-F238E27FC236}">
                <a16:creationId xmlns:a16="http://schemas.microsoft.com/office/drawing/2014/main" id="{461C25B9-902C-4119-9A86-8A5CADD858C9}"/>
              </a:ext>
            </a:extLst>
          </p:cNvPr>
          <p:cNvSpPr>
            <a:spLocks noGrp="1" noChangeArrowheads="1"/>
          </p:cNvSpPr>
          <p:nvPr>
            <p:ph type="title"/>
          </p:nvPr>
        </p:nvSpPr>
        <p:spPr/>
        <p:txBody>
          <a:bodyPr/>
          <a:lstStyle/>
          <a:p>
            <a:pPr eaLnBrk="1" hangingPunct="1"/>
            <a:r>
              <a:rPr lang="sk-SK" altLang="en-US" sz="3200" b="1">
                <a:solidFill>
                  <a:srgbClr val="3D1FD3"/>
                </a:solidFill>
              </a:rPr>
              <a:t>Súvaha alebo </a:t>
            </a:r>
            <a:br>
              <a:rPr lang="sk-SK" altLang="en-US" sz="3200" b="1">
                <a:solidFill>
                  <a:srgbClr val="3D1FD3"/>
                </a:solidFill>
              </a:rPr>
            </a:br>
            <a:r>
              <a:rPr lang="sk-SK" altLang="en-US" sz="3200" b="1">
                <a:solidFill>
                  <a:srgbClr val="3D1FD3"/>
                </a:solidFill>
              </a:rPr>
              <a:t>výkaz o finančnej situácii</a:t>
            </a:r>
            <a:endParaRPr lang="en-US" altLang="en-US" sz="3200">
              <a:solidFill>
                <a:srgbClr val="3D1FD3"/>
              </a:solidFill>
            </a:endParaRPr>
          </a:p>
        </p:txBody>
      </p:sp>
      <p:sp>
        <p:nvSpPr>
          <p:cNvPr id="10245" name="Rectangle 3">
            <a:extLst>
              <a:ext uri="{FF2B5EF4-FFF2-40B4-BE49-F238E27FC236}">
                <a16:creationId xmlns:a16="http://schemas.microsoft.com/office/drawing/2014/main" id="{E8FF29CE-AC60-4225-8A0F-24AFD5383BCA}"/>
              </a:ext>
            </a:extLst>
          </p:cNvPr>
          <p:cNvSpPr>
            <a:spLocks noGrp="1" noChangeArrowheads="1"/>
          </p:cNvSpPr>
          <p:nvPr>
            <p:ph type="body" idx="1"/>
          </p:nvPr>
        </p:nvSpPr>
        <p:spPr/>
        <p:txBody>
          <a:bodyPr/>
          <a:lstStyle/>
          <a:p>
            <a:pPr eaLnBrk="1" hangingPunct="1">
              <a:lnSpc>
                <a:spcPct val="90000"/>
              </a:lnSpc>
            </a:pPr>
            <a:r>
              <a:rPr lang="sk-SK" altLang="en-US" sz="2400"/>
              <a:t>Výkaz s názvom </a:t>
            </a:r>
            <a:r>
              <a:rPr lang="sk-SK" altLang="en-US" sz="2400" i="1"/>
              <a:t>súvaha</a:t>
            </a:r>
            <a:r>
              <a:rPr lang="sk-SK" altLang="en-US" sz="2400"/>
              <a:t> </a:t>
            </a:r>
            <a:r>
              <a:rPr lang="sk-SK" altLang="en-US" sz="2400" i="1"/>
              <a:t>(balance sheet) </a:t>
            </a:r>
            <a:r>
              <a:rPr lang="sk-SK" altLang="en-US" sz="2400"/>
              <a:t>poskytuje informáciu o finančnej situácii podniku (účtovnej jednotky)</a:t>
            </a:r>
          </a:p>
          <a:p>
            <a:pPr eaLnBrk="1" hangingPunct="1">
              <a:lnSpc>
                <a:spcPct val="90000"/>
              </a:lnSpc>
            </a:pPr>
            <a:r>
              <a:rPr lang="sk-SK" altLang="en-US" sz="2400"/>
              <a:t>Súvaha sú dva zoznamy zapísané obvykle do dvoch stĺpcov vedľa seba</a:t>
            </a:r>
          </a:p>
          <a:p>
            <a:pPr eaLnBrk="1" hangingPunct="1">
              <a:lnSpc>
                <a:spcPct val="90000"/>
              </a:lnSpc>
            </a:pPr>
            <a:r>
              <a:rPr lang="sk-SK" altLang="en-US" sz="2400"/>
              <a:t>Prvý zoznam – strana aktív – obsahuje súpis majetku podniku</a:t>
            </a:r>
          </a:p>
          <a:p>
            <a:pPr eaLnBrk="1" hangingPunct="1">
              <a:lnSpc>
                <a:spcPct val="90000"/>
              </a:lnSpc>
            </a:pPr>
            <a:r>
              <a:rPr lang="sk-SK" altLang="en-US" sz="2400"/>
              <a:t>Druhý zoznam – strana pasív – obsahuje zoznam povinností podniku k externým subjektom, od ktorých jeho majetok pochádza. Ide o zoznam zdrojov majetku</a:t>
            </a:r>
          </a:p>
          <a:p>
            <a:pPr eaLnBrk="1" hangingPunct="1">
              <a:lnSpc>
                <a:spcPct val="90000"/>
              </a:lnSpc>
            </a:pPr>
            <a:r>
              <a:rPr lang="sk-SK" altLang="en-US" sz="2400"/>
              <a:t>Položky oboch zoznamov sú v peňažnom vyjadrení a ich súčty sa musia rovnať</a:t>
            </a:r>
            <a:endParaRPr lang="sk-SK" altLang="en-US" sz="2400" b="1" u="sng">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F5B00AE-B047-4627-99EB-3DD8278D8D1F}"/>
              </a:ext>
            </a:extLst>
          </p:cNvPr>
          <p:cNvSpPr>
            <a:spLocks noGrp="1"/>
          </p:cNvSpPr>
          <p:nvPr>
            <p:ph type="ftr" sz="quarter" idx="11"/>
          </p:nvPr>
        </p:nvSpPr>
        <p:spPr/>
        <p:txBody>
          <a:bodyPr/>
          <a:lstStyle/>
          <a:p>
            <a:pPr>
              <a:defRPr/>
            </a:pPr>
            <a:r>
              <a:rPr lang="sk-SK"/>
              <a:t>Princípy účtovníctva</a:t>
            </a:r>
          </a:p>
        </p:txBody>
      </p:sp>
      <p:sp>
        <p:nvSpPr>
          <p:cNvPr id="12291" name="Zástupný symbol čísla snímky 5">
            <a:extLst>
              <a:ext uri="{FF2B5EF4-FFF2-40B4-BE49-F238E27FC236}">
                <a16:creationId xmlns:a16="http://schemas.microsoft.com/office/drawing/2014/main" id="{39FB6F9C-159A-4D7F-8D78-C053EF86A24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DCAD9AD5-B5DF-40BB-AB17-55EF140A50C4}" type="slidenum">
              <a:rPr lang="sk-SK" altLang="sk-SK" sz="1400"/>
              <a:pPr>
                <a:spcBef>
                  <a:spcPct val="0"/>
                </a:spcBef>
                <a:buFontTx/>
                <a:buNone/>
              </a:pPr>
              <a:t>5</a:t>
            </a:fld>
            <a:endParaRPr lang="sk-SK" altLang="sk-SK" sz="1400"/>
          </a:p>
        </p:txBody>
      </p:sp>
      <p:sp>
        <p:nvSpPr>
          <p:cNvPr id="12292" name="Rectangle 2">
            <a:extLst>
              <a:ext uri="{FF2B5EF4-FFF2-40B4-BE49-F238E27FC236}">
                <a16:creationId xmlns:a16="http://schemas.microsoft.com/office/drawing/2014/main" id="{8F5A39D7-F9E1-405F-A3D3-B84876D6891C}"/>
              </a:ext>
            </a:extLst>
          </p:cNvPr>
          <p:cNvSpPr>
            <a:spLocks noGrp="1" noChangeArrowheads="1"/>
          </p:cNvSpPr>
          <p:nvPr>
            <p:ph type="title"/>
          </p:nvPr>
        </p:nvSpPr>
        <p:spPr/>
        <p:txBody>
          <a:bodyPr/>
          <a:lstStyle/>
          <a:p>
            <a:pPr eaLnBrk="1" hangingPunct="1"/>
            <a:r>
              <a:rPr lang="sk-SK" altLang="en-US" sz="3200" b="1">
                <a:solidFill>
                  <a:srgbClr val="3D1FD3"/>
                </a:solidFill>
              </a:rPr>
              <a:t>Súvaha alebo </a:t>
            </a:r>
            <a:br>
              <a:rPr lang="sk-SK" altLang="en-US" sz="3200" b="1">
                <a:solidFill>
                  <a:srgbClr val="3D1FD3"/>
                </a:solidFill>
              </a:rPr>
            </a:br>
            <a:r>
              <a:rPr lang="sk-SK" altLang="en-US" sz="3200" b="1">
                <a:solidFill>
                  <a:srgbClr val="3D1FD3"/>
                </a:solidFill>
              </a:rPr>
              <a:t>výkaz o finančnej situácii </a:t>
            </a:r>
            <a:r>
              <a:rPr lang="sk-SK" altLang="en-US" sz="2000">
                <a:solidFill>
                  <a:srgbClr val="3D1FD3"/>
                </a:solidFill>
              </a:rPr>
              <a:t>(2)</a:t>
            </a:r>
            <a:endParaRPr lang="en-US" altLang="en-US" sz="2000">
              <a:solidFill>
                <a:srgbClr val="3D1FD3"/>
              </a:solidFill>
            </a:endParaRPr>
          </a:p>
        </p:txBody>
      </p:sp>
      <p:sp>
        <p:nvSpPr>
          <p:cNvPr id="12293" name="Rectangle 3">
            <a:extLst>
              <a:ext uri="{FF2B5EF4-FFF2-40B4-BE49-F238E27FC236}">
                <a16:creationId xmlns:a16="http://schemas.microsoft.com/office/drawing/2014/main" id="{6CE2C830-588F-4B23-9D3E-F62F888FFA59}"/>
              </a:ext>
            </a:extLst>
          </p:cNvPr>
          <p:cNvSpPr>
            <a:spLocks noGrp="1" noChangeArrowheads="1"/>
          </p:cNvSpPr>
          <p:nvPr>
            <p:ph type="body" idx="1"/>
          </p:nvPr>
        </p:nvSpPr>
        <p:spPr>
          <a:xfrm>
            <a:off x="457200" y="1600200"/>
            <a:ext cx="8229600" cy="4133850"/>
          </a:xfrm>
        </p:spPr>
        <p:txBody>
          <a:bodyPr/>
          <a:lstStyle/>
          <a:p>
            <a:pPr eaLnBrk="1" hangingPunct="1"/>
            <a:r>
              <a:rPr lang="sk-SK" altLang="en-US" sz="2400"/>
              <a:t>Strana pasív pozostáva z dvoch častí:</a:t>
            </a:r>
          </a:p>
          <a:p>
            <a:pPr lvl="1" eaLnBrk="1" hangingPunct="1"/>
            <a:r>
              <a:rPr lang="sk-SK" altLang="en-US" sz="2000"/>
              <a:t>záväzky k veriteľom (liabilities)</a:t>
            </a:r>
          </a:p>
          <a:p>
            <a:pPr lvl="1" eaLnBrk="1" hangingPunct="1"/>
            <a:r>
              <a:rPr lang="sk-SK" altLang="en-US" sz="2000"/>
              <a:t>vlastné imanie (shareholders’ equity, net worth), čo sú v podstate záväzky voči majiteľom</a:t>
            </a:r>
          </a:p>
          <a:p>
            <a:pPr eaLnBrk="1" hangingPunct="1"/>
            <a:r>
              <a:rPr lang="sk-SK" altLang="en-US" sz="2400"/>
              <a:t>Záväzky (pôžičky, nezaplatené faktúry) sú konkrétne sumy, ktoré nezávisia od úspešnosti podnikania</a:t>
            </a:r>
          </a:p>
          <a:p>
            <a:pPr eaLnBrk="1" hangingPunct="1"/>
            <a:r>
              <a:rPr lang="sk-SK" altLang="en-US" sz="2400"/>
              <a:t>Vlastné imanie je v podstate dlh podniku voči tým, čo doň investovali. Pri viacerých podielnikoch je nárok každého z nich úmerný výške podielu, ktorý do podniku investoval. Výška vlastného imania závisí od úspešnosti podniku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95D1CFC5-F9DC-4BCB-9B6A-16E448F185C9}"/>
              </a:ext>
            </a:extLst>
          </p:cNvPr>
          <p:cNvSpPr>
            <a:spLocks noGrp="1"/>
          </p:cNvSpPr>
          <p:nvPr>
            <p:ph type="ftr" sz="quarter" idx="11"/>
          </p:nvPr>
        </p:nvSpPr>
        <p:spPr/>
        <p:txBody>
          <a:bodyPr/>
          <a:lstStyle/>
          <a:p>
            <a:pPr>
              <a:defRPr/>
            </a:pPr>
            <a:r>
              <a:rPr lang="sk-SK"/>
              <a:t>Princípy účtovníctva</a:t>
            </a:r>
          </a:p>
        </p:txBody>
      </p:sp>
      <p:sp>
        <p:nvSpPr>
          <p:cNvPr id="14339" name="Zástupný symbol čísla snímky 4">
            <a:extLst>
              <a:ext uri="{FF2B5EF4-FFF2-40B4-BE49-F238E27FC236}">
                <a16:creationId xmlns:a16="http://schemas.microsoft.com/office/drawing/2014/main" id="{85FBA328-2A41-4EF6-A0F0-FDA5B09FE0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FCAD787D-ED9C-473C-834D-903E4072716C}" type="slidenum">
              <a:rPr lang="sk-SK" altLang="sk-SK" sz="1400"/>
              <a:pPr>
                <a:spcBef>
                  <a:spcPct val="0"/>
                </a:spcBef>
                <a:buFontTx/>
                <a:buNone/>
              </a:pPr>
              <a:t>6</a:t>
            </a:fld>
            <a:endParaRPr lang="sk-SK" altLang="sk-SK" sz="1400"/>
          </a:p>
        </p:txBody>
      </p:sp>
      <p:sp>
        <p:nvSpPr>
          <p:cNvPr id="14340" name="Rectangle 2">
            <a:extLst>
              <a:ext uri="{FF2B5EF4-FFF2-40B4-BE49-F238E27FC236}">
                <a16:creationId xmlns:a16="http://schemas.microsoft.com/office/drawing/2014/main" id="{89E21B56-3C05-4C79-8D2B-448148157647}"/>
              </a:ext>
            </a:extLst>
          </p:cNvPr>
          <p:cNvSpPr>
            <a:spLocks noGrp="1" noChangeArrowheads="1"/>
          </p:cNvSpPr>
          <p:nvPr>
            <p:ph type="title"/>
          </p:nvPr>
        </p:nvSpPr>
        <p:spPr>
          <a:xfrm>
            <a:off x="890588" y="274638"/>
            <a:ext cx="7362825" cy="1143000"/>
          </a:xfrm>
        </p:spPr>
        <p:txBody>
          <a:bodyPr/>
          <a:lstStyle/>
          <a:p>
            <a:pPr eaLnBrk="1" hangingPunct="1"/>
            <a:r>
              <a:rPr lang="sk-SK" altLang="en-US" sz="3200" b="1">
                <a:solidFill>
                  <a:srgbClr val="3D1FD3"/>
                </a:solidFill>
              </a:rPr>
              <a:t>Rovnica podnikania</a:t>
            </a:r>
            <a:br>
              <a:rPr lang="sk-SK" altLang="en-US" sz="3200" b="1">
                <a:solidFill>
                  <a:srgbClr val="3D1FD3"/>
                </a:solidFill>
              </a:rPr>
            </a:br>
            <a:r>
              <a:rPr lang="sk-SK" altLang="en-US" sz="3200" b="1">
                <a:solidFill>
                  <a:srgbClr val="3D1FD3"/>
                </a:solidFill>
              </a:rPr>
              <a:t>(rovnica súvahy)</a:t>
            </a:r>
            <a:endParaRPr lang="en-US" altLang="en-US" sz="3200">
              <a:solidFill>
                <a:srgbClr val="3D1FD3"/>
              </a:solidFill>
            </a:endParaRPr>
          </a:p>
        </p:txBody>
      </p:sp>
      <p:pic>
        <p:nvPicPr>
          <p:cNvPr id="3" name="Obrázok 2">
            <a:extLst>
              <a:ext uri="{FF2B5EF4-FFF2-40B4-BE49-F238E27FC236}">
                <a16:creationId xmlns:a16="http://schemas.microsoft.com/office/drawing/2014/main" id="{6777F4F9-8B76-0AB4-B6CB-F25AFA760E8F}"/>
              </a:ext>
            </a:extLst>
          </p:cNvPr>
          <p:cNvPicPr>
            <a:picLocks noChangeAspect="1"/>
          </p:cNvPicPr>
          <p:nvPr/>
        </p:nvPicPr>
        <p:blipFill>
          <a:blip r:embed="rId3"/>
          <a:stretch>
            <a:fillRect/>
          </a:stretch>
        </p:blipFill>
        <p:spPr>
          <a:xfrm>
            <a:off x="832843" y="1604927"/>
            <a:ext cx="7452320" cy="3648145"/>
          </a:xfrm>
          <a:prstGeom prst="rect">
            <a:avLst/>
          </a:prstGeom>
        </p:spPr>
      </p:pic>
    </p:spTree>
    <p:extLst>
      <p:ext uri="{BB962C8B-B14F-4D97-AF65-F5344CB8AC3E}">
        <p14:creationId xmlns:p14="http://schemas.microsoft.com/office/powerpoint/2010/main" val="359719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Zástupný symbol päty 3">
            <a:extLst>
              <a:ext uri="{FF2B5EF4-FFF2-40B4-BE49-F238E27FC236}">
                <a16:creationId xmlns:a16="http://schemas.microsoft.com/office/drawing/2014/main" id="{C79DEABD-F818-48DC-8084-D145E516F840}"/>
              </a:ext>
            </a:extLst>
          </p:cNvPr>
          <p:cNvSpPr>
            <a:spLocks noGrp="1"/>
          </p:cNvSpPr>
          <p:nvPr>
            <p:ph type="ftr" sz="quarter" idx="11"/>
          </p:nvPr>
        </p:nvSpPr>
        <p:spPr/>
        <p:txBody>
          <a:bodyPr/>
          <a:lstStyle/>
          <a:p>
            <a:pPr>
              <a:defRPr/>
            </a:pPr>
            <a:r>
              <a:rPr lang="sk-SK"/>
              <a:t>Princípy účtovníctva</a:t>
            </a:r>
          </a:p>
        </p:txBody>
      </p:sp>
      <p:sp>
        <p:nvSpPr>
          <p:cNvPr id="16387" name="Zástupný symbol čísla snímky 4">
            <a:extLst>
              <a:ext uri="{FF2B5EF4-FFF2-40B4-BE49-F238E27FC236}">
                <a16:creationId xmlns:a16="http://schemas.microsoft.com/office/drawing/2014/main" id="{635FA0B1-0B3B-4518-AB19-648A88370C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AF32B4A7-BC95-4734-8E1C-FAA4E16683FC}" type="slidenum">
              <a:rPr lang="sk-SK" altLang="sk-SK" sz="1400"/>
              <a:pPr>
                <a:spcBef>
                  <a:spcPct val="0"/>
                </a:spcBef>
                <a:buFontTx/>
                <a:buNone/>
              </a:pPr>
              <a:t>7</a:t>
            </a:fld>
            <a:endParaRPr lang="sk-SK" altLang="sk-SK" sz="1400"/>
          </a:p>
        </p:txBody>
      </p:sp>
      <p:sp>
        <p:nvSpPr>
          <p:cNvPr id="16388" name="Text Box 2">
            <a:extLst>
              <a:ext uri="{FF2B5EF4-FFF2-40B4-BE49-F238E27FC236}">
                <a16:creationId xmlns:a16="http://schemas.microsoft.com/office/drawing/2014/main" id="{F65EC285-2E53-4553-B44A-EA41F460263B}"/>
              </a:ext>
            </a:extLst>
          </p:cNvPr>
          <p:cNvSpPr>
            <a:spLocks noGrp="1" noChangeArrowheads="1"/>
          </p:cNvSpPr>
          <p:nvPr>
            <p:ph type="title"/>
          </p:nvPr>
        </p:nvSpPr>
        <p:spPr>
          <a:noFill/>
        </p:spPr>
        <p:txBody>
          <a:bodyPr/>
          <a:lstStyle/>
          <a:p>
            <a:pPr eaLnBrk="1" hangingPunct="1">
              <a:spcBef>
                <a:spcPct val="50000"/>
              </a:spcBef>
            </a:pPr>
            <a:r>
              <a:rPr lang="sk-SK" altLang="en-US" sz="3200" b="1">
                <a:solidFill>
                  <a:srgbClr val="3D1FD3"/>
                </a:solidFill>
              </a:rPr>
              <a:t>Obr.</a:t>
            </a:r>
            <a:r>
              <a:rPr lang="en-US" altLang="en-US" sz="3200" b="1">
                <a:solidFill>
                  <a:srgbClr val="3D1FD3"/>
                </a:solidFill>
              </a:rPr>
              <a:t> 2.1 </a:t>
            </a:r>
            <a:r>
              <a:rPr lang="sk-SK" altLang="en-US" sz="3200">
                <a:solidFill>
                  <a:srgbClr val="3D1FD3"/>
                </a:solidFill>
              </a:rPr>
              <a:t>Finančná situácia</a:t>
            </a:r>
            <a:endParaRPr lang="en-US" altLang="en-US" sz="3200">
              <a:solidFill>
                <a:srgbClr val="3D1FD3"/>
              </a:solidFill>
            </a:endParaRPr>
          </a:p>
        </p:txBody>
      </p:sp>
      <p:sp>
        <p:nvSpPr>
          <p:cNvPr id="16389" name="Text Box 3">
            <a:extLst>
              <a:ext uri="{FF2B5EF4-FFF2-40B4-BE49-F238E27FC236}">
                <a16:creationId xmlns:a16="http://schemas.microsoft.com/office/drawing/2014/main" id="{A3A47534-8679-46D8-A2D3-44765B0655BD}"/>
              </a:ext>
            </a:extLst>
          </p:cNvPr>
          <p:cNvSpPr txBox="1">
            <a:spLocks noChangeArrowheads="1"/>
          </p:cNvSpPr>
          <p:nvPr/>
        </p:nvSpPr>
        <p:spPr bwMode="auto">
          <a:xfrm>
            <a:off x="2339975" y="5229225"/>
            <a:ext cx="4752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sk-SK" altLang="en-US" sz="2400"/>
              <a:t>Súvaha je snímkou finančnej situácie</a:t>
            </a:r>
          </a:p>
          <a:p>
            <a:pPr algn="just">
              <a:spcBef>
                <a:spcPct val="0"/>
              </a:spcBef>
              <a:buFontTx/>
              <a:buNone/>
            </a:pPr>
            <a:r>
              <a:rPr lang="sk-SK" altLang="en-US" sz="2400"/>
              <a:t>podniku v danom časovom okamihu</a:t>
            </a:r>
            <a:endParaRPr lang="en-US" altLang="en-US" sz="2400"/>
          </a:p>
        </p:txBody>
      </p:sp>
      <p:sp>
        <p:nvSpPr>
          <p:cNvPr id="16390" name="AutoShape 35">
            <a:extLst>
              <a:ext uri="{FF2B5EF4-FFF2-40B4-BE49-F238E27FC236}">
                <a16:creationId xmlns:a16="http://schemas.microsoft.com/office/drawing/2014/main" id="{A0B76169-9BF7-41BD-9282-0984CDECD1D7}"/>
              </a:ext>
            </a:extLst>
          </p:cNvPr>
          <p:cNvSpPr>
            <a:spLocks noChangeAspect="1" noChangeArrowheads="1" noTextEdit="1"/>
          </p:cNvSpPr>
          <p:nvPr/>
        </p:nvSpPr>
        <p:spPr bwMode="auto">
          <a:xfrm>
            <a:off x="228600" y="1778000"/>
            <a:ext cx="86868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6391" name="Rectangle 37">
            <a:extLst>
              <a:ext uri="{FF2B5EF4-FFF2-40B4-BE49-F238E27FC236}">
                <a16:creationId xmlns:a16="http://schemas.microsoft.com/office/drawing/2014/main" id="{89292B60-6814-4EAE-8855-76693D0EF2B0}"/>
              </a:ext>
            </a:extLst>
          </p:cNvPr>
          <p:cNvSpPr>
            <a:spLocks noChangeArrowheads="1"/>
          </p:cNvSpPr>
          <p:nvPr/>
        </p:nvSpPr>
        <p:spPr bwMode="auto">
          <a:xfrm>
            <a:off x="228600" y="1803400"/>
            <a:ext cx="698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200">
                <a:solidFill>
                  <a:srgbClr val="000000"/>
                </a:solidFill>
              </a:rPr>
              <a:t> </a:t>
            </a:r>
            <a:endParaRPr lang="sk-SK" altLang="en-US" sz="1800">
              <a:latin typeface="Arial" panose="020B0604020202020204" pitchFamily="34" charset="0"/>
            </a:endParaRPr>
          </a:p>
        </p:txBody>
      </p:sp>
      <p:sp>
        <p:nvSpPr>
          <p:cNvPr id="16392" name="Rectangle 38">
            <a:extLst>
              <a:ext uri="{FF2B5EF4-FFF2-40B4-BE49-F238E27FC236}">
                <a16:creationId xmlns:a16="http://schemas.microsoft.com/office/drawing/2014/main" id="{99B0FEDC-E501-4D8C-9B92-8B5891ECE618}"/>
              </a:ext>
            </a:extLst>
          </p:cNvPr>
          <p:cNvSpPr>
            <a:spLocks noChangeArrowheads="1"/>
          </p:cNvSpPr>
          <p:nvPr/>
        </p:nvSpPr>
        <p:spPr bwMode="auto">
          <a:xfrm>
            <a:off x="236538" y="3017838"/>
            <a:ext cx="4025900" cy="1901825"/>
          </a:xfrm>
          <a:prstGeom prst="rect">
            <a:avLst/>
          </a:prstGeom>
          <a:solidFill>
            <a:srgbClr val="99CC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6393" name="Rectangle 39">
            <a:extLst>
              <a:ext uri="{FF2B5EF4-FFF2-40B4-BE49-F238E27FC236}">
                <a16:creationId xmlns:a16="http://schemas.microsoft.com/office/drawing/2014/main" id="{C0FEBD82-3156-4E31-AE06-A714684DF476}"/>
              </a:ext>
            </a:extLst>
          </p:cNvPr>
          <p:cNvSpPr>
            <a:spLocks noChangeArrowheads="1"/>
          </p:cNvSpPr>
          <p:nvPr/>
        </p:nvSpPr>
        <p:spPr bwMode="auto">
          <a:xfrm>
            <a:off x="1547813" y="3141663"/>
            <a:ext cx="915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b="1">
                <a:solidFill>
                  <a:srgbClr val="000000"/>
                </a:solidFill>
              </a:rPr>
              <a:t>Majetok</a:t>
            </a:r>
            <a:endParaRPr lang="sk-SK" altLang="en-US" sz="1800">
              <a:latin typeface="Arial" panose="020B0604020202020204" pitchFamily="34" charset="0"/>
            </a:endParaRPr>
          </a:p>
        </p:txBody>
      </p:sp>
      <p:sp>
        <p:nvSpPr>
          <p:cNvPr id="16394" name="Rectangle 40">
            <a:extLst>
              <a:ext uri="{FF2B5EF4-FFF2-40B4-BE49-F238E27FC236}">
                <a16:creationId xmlns:a16="http://schemas.microsoft.com/office/drawing/2014/main" id="{2477CE54-92FB-48D5-88BC-63F608901795}"/>
              </a:ext>
            </a:extLst>
          </p:cNvPr>
          <p:cNvSpPr>
            <a:spLocks noChangeArrowheads="1"/>
          </p:cNvSpPr>
          <p:nvPr/>
        </p:nvSpPr>
        <p:spPr bwMode="auto">
          <a:xfrm>
            <a:off x="2571750" y="31178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b="1">
                <a:solidFill>
                  <a:srgbClr val="000000"/>
                </a:solidFill>
              </a:rPr>
              <a:t> </a:t>
            </a:r>
            <a:endParaRPr lang="sk-SK" altLang="en-US" sz="1800">
              <a:latin typeface="Arial" panose="020B0604020202020204" pitchFamily="34" charset="0"/>
            </a:endParaRPr>
          </a:p>
        </p:txBody>
      </p:sp>
      <p:sp>
        <p:nvSpPr>
          <p:cNvPr id="16395" name="Rectangle 41">
            <a:extLst>
              <a:ext uri="{FF2B5EF4-FFF2-40B4-BE49-F238E27FC236}">
                <a16:creationId xmlns:a16="http://schemas.microsoft.com/office/drawing/2014/main" id="{F8276014-148A-4094-A88D-6ED5F02E58C5}"/>
              </a:ext>
            </a:extLst>
          </p:cNvPr>
          <p:cNvSpPr>
            <a:spLocks noChangeArrowheads="1"/>
          </p:cNvSpPr>
          <p:nvPr/>
        </p:nvSpPr>
        <p:spPr bwMode="auto">
          <a:xfrm>
            <a:off x="1979613" y="3429000"/>
            <a:ext cx="1285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a:t>
            </a:r>
            <a:endParaRPr lang="sk-SK" altLang="en-US" sz="1800">
              <a:latin typeface="Arial" panose="020B0604020202020204" pitchFamily="34" charset="0"/>
            </a:endParaRPr>
          </a:p>
        </p:txBody>
      </p:sp>
      <p:sp>
        <p:nvSpPr>
          <p:cNvPr id="16396" name="Rectangle 43">
            <a:extLst>
              <a:ext uri="{FF2B5EF4-FFF2-40B4-BE49-F238E27FC236}">
                <a16:creationId xmlns:a16="http://schemas.microsoft.com/office/drawing/2014/main" id="{3DA140CC-D59F-4CB7-BA3F-557A0911053B}"/>
              </a:ext>
            </a:extLst>
          </p:cNvPr>
          <p:cNvSpPr>
            <a:spLocks noChangeArrowheads="1"/>
          </p:cNvSpPr>
          <p:nvPr/>
        </p:nvSpPr>
        <p:spPr bwMode="auto">
          <a:xfrm>
            <a:off x="420688" y="3671888"/>
            <a:ext cx="31559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800">
                <a:solidFill>
                  <a:srgbClr val="000000"/>
                </a:solidFill>
              </a:rPr>
              <a:t>čo podnik vlastní (prostriedky,</a:t>
            </a:r>
          </a:p>
          <a:p>
            <a:pPr algn="ctr" eaLnBrk="1" hangingPunct="1">
              <a:spcBef>
                <a:spcPct val="0"/>
              </a:spcBef>
              <a:buFontTx/>
              <a:buNone/>
            </a:pPr>
            <a:r>
              <a:rPr lang="sk-SK" altLang="en-US" sz="1800">
                <a:solidFill>
                  <a:srgbClr val="000000"/>
                </a:solidFill>
              </a:rPr>
              <a:t>pomocou ktorých vytvára hodnotu</a:t>
            </a:r>
          </a:p>
          <a:p>
            <a:pPr algn="ctr" eaLnBrk="1" hangingPunct="1">
              <a:spcBef>
                <a:spcPct val="0"/>
              </a:spcBef>
              <a:buFontTx/>
              <a:buNone/>
            </a:pPr>
            <a:r>
              <a:rPr lang="sk-SK" altLang="en-US" sz="1800">
                <a:solidFill>
                  <a:srgbClr val="000000"/>
                </a:solidFill>
              </a:rPr>
              <a:t>pre zákazníkov) </a:t>
            </a:r>
            <a:endParaRPr lang="sk-SK" altLang="en-US" sz="1800">
              <a:latin typeface="Arial" panose="020B0604020202020204" pitchFamily="34" charset="0"/>
            </a:endParaRPr>
          </a:p>
        </p:txBody>
      </p:sp>
      <p:sp>
        <p:nvSpPr>
          <p:cNvPr id="16397" name="Rectangle 46">
            <a:extLst>
              <a:ext uri="{FF2B5EF4-FFF2-40B4-BE49-F238E27FC236}">
                <a16:creationId xmlns:a16="http://schemas.microsoft.com/office/drawing/2014/main" id="{EA5E66D6-8546-423F-AE30-02C2D0E20A47}"/>
              </a:ext>
            </a:extLst>
          </p:cNvPr>
          <p:cNvSpPr>
            <a:spLocks noChangeArrowheads="1"/>
          </p:cNvSpPr>
          <p:nvPr/>
        </p:nvSpPr>
        <p:spPr bwMode="auto">
          <a:xfrm>
            <a:off x="4060825" y="3671888"/>
            <a:ext cx="57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 </a:t>
            </a:r>
            <a:endParaRPr lang="sk-SK" altLang="en-US" sz="1800">
              <a:latin typeface="Arial" panose="020B0604020202020204" pitchFamily="34" charset="0"/>
            </a:endParaRPr>
          </a:p>
        </p:txBody>
      </p:sp>
      <p:sp>
        <p:nvSpPr>
          <p:cNvPr id="16398" name="Rectangle 49">
            <a:extLst>
              <a:ext uri="{FF2B5EF4-FFF2-40B4-BE49-F238E27FC236}">
                <a16:creationId xmlns:a16="http://schemas.microsoft.com/office/drawing/2014/main" id="{96AE3AA9-7713-4B68-8E9A-898C69C4B362}"/>
              </a:ext>
            </a:extLst>
          </p:cNvPr>
          <p:cNvSpPr>
            <a:spLocks noChangeArrowheads="1"/>
          </p:cNvSpPr>
          <p:nvPr/>
        </p:nvSpPr>
        <p:spPr bwMode="auto">
          <a:xfrm>
            <a:off x="2894013" y="4191000"/>
            <a:ext cx="57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 </a:t>
            </a:r>
            <a:endParaRPr lang="sk-SK" altLang="en-US" sz="1800">
              <a:latin typeface="Arial" panose="020B0604020202020204" pitchFamily="34" charset="0"/>
            </a:endParaRPr>
          </a:p>
        </p:txBody>
      </p:sp>
      <p:sp>
        <p:nvSpPr>
          <p:cNvPr id="16399" name="Rectangle 50">
            <a:extLst>
              <a:ext uri="{FF2B5EF4-FFF2-40B4-BE49-F238E27FC236}">
                <a16:creationId xmlns:a16="http://schemas.microsoft.com/office/drawing/2014/main" id="{D1936CF9-0FCB-421B-90A1-CE01C81A947F}"/>
              </a:ext>
            </a:extLst>
          </p:cNvPr>
          <p:cNvSpPr>
            <a:spLocks noChangeArrowheads="1"/>
          </p:cNvSpPr>
          <p:nvPr/>
        </p:nvSpPr>
        <p:spPr bwMode="auto">
          <a:xfrm>
            <a:off x="4900613" y="2997200"/>
            <a:ext cx="4243387" cy="1860550"/>
          </a:xfrm>
          <a:prstGeom prst="rect">
            <a:avLst/>
          </a:prstGeom>
          <a:solidFill>
            <a:srgbClr val="CC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6400" name="Rectangle 51">
            <a:extLst>
              <a:ext uri="{FF2B5EF4-FFF2-40B4-BE49-F238E27FC236}">
                <a16:creationId xmlns:a16="http://schemas.microsoft.com/office/drawing/2014/main" id="{F75DD044-2299-4ACF-8F14-8A6051A15382}"/>
              </a:ext>
            </a:extLst>
          </p:cNvPr>
          <p:cNvSpPr>
            <a:spLocks noChangeArrowheads="1"/>
          </p:cNvSpPr>
          <p:nvPr/>
        </p:nvSpPr>
        <p:spPr bwMode="auto">
          <a:xfrm>
            <a:off x="5580063" y="3141663"/>
            <a:ext cx="27416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b="1">
                <a:solidFill>
                  <a:srgbClr val="000000"/>
                </a:solidFill>
              </a:rPr>
              <a:t>Záväzky a vlastné imanie</a:t>
            </a:r>
            <a:endParaRPr lang="sk-SK" altLang="en-US" sz="1800">
              <a:latin typeface="Arial" panose="020B0604020202020204" pitchFamily="34" charset="0"/>
            </a:endParaRPr>
          </a:p>
        </p:txBody>
      </p:sp>
      <p:sp>
        <p:nvSpPr>
          <p:cNvPr id="16401" name="Rectangle 52">
            <a:extLst>
              <a:ext uri="{FF2B5EF4-FFF2-40B4-BE49-F238E27FC236}">
                <a16:creationId xmlns:a16="http://schemas.microsoft.com/office/drawing/2014/main" id="{153B6472-9C51-4C31-84DA-F718F37E4569}"/>
              </a:ext>
            </a:extLst>
          </p:cNvPr>
          <p:cNvSpPr>
            <a:spLocks noChangeArrowheads="1"/>
          </p:cNvSpPr>
          <p:nvPr/>
        </p:nvSpPr>
        <p:spPr bwMode="auto">
          <a:xfrm>
            <a:off x="8689975" y="311785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b="1">
                <a:solidFill>
                  <a:srgbClr val="000000"/>
                </a:solidFill>
              </a:rPr>
              <a:t> </a:t>
            </a:r>
            <a:endParaRPr lang="sk-SK" altLang="en-US" sz="1800">
              <a:latin typeface="Arial" panose="020B0604020202020204" pitchFamily="34" charset="0"/>
            </a:endParaRPr>
          </a:p>
        </p:txBody>
      </p:sp>
      <p:sp>
        <p:nvSpPr>
          <p:cNvPr id="16402" name="Rectangle 53">
            <a:extLst>
              <a:ext uri="{FF2B5EF4-FFF2-40B4-BE49-F238E27FC236}">
                <a16:creationId xmlns:a16="http://schemas.microsoft.com/office/drawing/2014/main" id="{938CC599-F66B-4BC3-8FEC-E237BEF4F1EF}"/>
              </a:ext>
            </a:extLst>
          </p:cNvPr>
          <p:cNvSpPr>
            <a:spLocks noChangeArrowheads="1"/>
          </p:cNvSpPr>
          <p:nvPr/>
        </p:nvSpPr>
        <p:spPr bwMode="auto">
          <a:xfrm>
            <a:off x="7019925" y="3429000"/>
            <a:ext cx="1285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a:t>
            </a:r>
            <a:endParaRPr lang="sk-SK" altLang="en-US" sz="1800">
              <a:latin typeface="Arial" panose="020B0604020202020204" pitchFamily="34" charset="0"/>
            </a:endParaRPr>
          </a:p>
        </p:txBody>
      </p:sp>
      <p:sp>
        <p:nvSpPr>
          <p:cNvPr id="16403" name="Rectangle 55">
            <a:extLst>
              <a:ext uri="{FF2B5EF4-FFF2-40B4-BE49-F238E27FC236}">
                <a16:creationId xmlns:a16="http://schemas.microsoft.com/office/drawing/2014/main" id="{586DC3AD-1C44-4916-86B0-B2DA42F9C24A}"/>
              </a:ext>
            </a:extLst>
          </p:cNvPr>
          <p:cNvSpPr>
            <a:spLocks noChangeArrowheads="1"/>
          </p:cNvSpPr>
          <p:nvPr/>
        </p:nvSpPr>
        <p:spPr bwMode="auto">
          <a:xfrm>
            <a:off x="5580063" y="3644900"/>
            <a:ext cx="2870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záväzky, ktoré má podnik voči </a:t>
            </a:r>
          </a:p>
          <a:p>
            <a:pPr eaLnBrk="1" hangingPunct="1">
              <a:spcBef>
                <a:spcPct val="0"/>
              </a:spcBef>
              <a:buFontTx/>
              <a:buNone/>
            </a:pPr>
            <a:r>
              <a:rPr lang="sk-SK" altLang="en-US" sz="1800">
                <a:solidFill>
                  <a:srgbClr val="000000"/>
                </a:solidFill>
              </a:rPr>
              <a:t>podielnikom a tretím stranám</a:t>
            </a:r>
            <a:endParaRPr lang="sk-SK" altLang="en-US" sz="1800">
              <a:latin typeface="Arial" panose="020B0604020202020204" pitchFamily="34" charset="0"/>
            </a:endParaRPr>
          </a:p>
        </p:txBody>
      </p:sp>
      <p:sp>
        <p:nvSpPr>
          <p:cNvPr id="16404" name="Rectangle 59">
            <a:extLst>
              <a:ext uri="{FF2B5EF4-FFF2-40B4-BE49-F238E27FC236}">
                <a16:creationId xmlns:a16="http://schemas.microsoft.com/office/drawing/2014/main" id="{AA0AF3ED-29B9-4694-BA15-23B751791A51}"/>
              </a:ext>
            </a:extLst>
          </p:cNvPr>
          <p:cNvSpPr>
            <a:spLocks noChangeArrowheads="1"/>
          </p:cNvSpPr>
          <p:nvPr/>
        </p:nvSpPr>
        <p:spPr bwMode="auto">
          <a:xfrm>
            <a:off x="8126413" y="3930650"/>
            <a:ext cx="57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 </a:t>
            </a:r>
            <a:endParaRPr lang="sk-SK" altLang="en-US" sz="1800">
              <a:latin typeface="Arial" panose="020B0604020202020204" pitchFamily="34" charset="0"/>
            </a:endParaRPr>
          </a:p>
        </p:txBody>
      </p:sp>
      <p:sp>
        <p:nvSpPr>
          <p:cNvPr id="16405" name="Rectangle 60">
            <a:extLst>
              <a:ext uri="{FF2B5EF4-FFF2-40B4-BE49-F238E27FC236}">
                <a16:creationId xmlns:a16="http://schemas.microsoft.com/office/drawing/2014/main" id="{0D225A30-52C9-4469-969F-D2E194932699}"/>
              </a:ext>
            </a:extLst>
          </p:cNvPr>
          <p:cNvSpPr>
            <a:spLocks noChangeArrowheads="1"/>
          </p:cNvSpPr>
          <p:nvPr/>
        </p:nvSpPr>
        <p:spPr bwMode="auto">
          <a:xfrm>
            <a:off x="7092950" y="4221163"/>
            <a:ext cx="1285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a:t>
            </a:r>
            <a:endParaRPr lang="sk-SK" altLang="en-US" sz="1800">
              <a:latin typeface="Arial" panose="020B0604020202020204" pitchFamily="34" charset="0"/>
            </a:endParaRPr>
          </a:p>
        </p:txBody>
      </p:sp>
      <p:sp>
        <p:nvSpPr>
          <p:cNvPr id="16406" name="Rectangle 62">
            <a:extLst>
              <a:ext uri="{FF2B5EF4-FFF2-40B4-BE49-F238E27FC236}">
                <a16:creationId xmlns:a16="http://schemas.microsoft.com/office/drawing/2014/main" id="{21EDDACD-F7CD-4C6A-B4FE-D937F6489634}"/>
              </a:ext>
            </a:extLst>
          </p:cNvPr>
          <p:cNvSpPr>
            <a:spLocks noChangeArrowheads="1"/>
          </p:cNvSpPr>
          <p:nvPr/>
        </p:nvSpPr>
        <p:spPr bwMode="auto">
          <a:xfrm>
            <a:off x="5435600" y="4437063"/>
            <a:ext cx="34099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zdroje financovania majetku podniku</a:t>
            </a:r>
            <a:endParaRPr lang="sk-SK" altLang="en-US" sz="1800">
              <a:latin typeface="Arial" panose="020B0604020202020204" pitchFamily="34" charset="0"/>
            </a:endParaRPr>
          </a:p>
        </p:txBody>
      </p:sp>
      <p:sp>
        <p:nvSpPr>
          <p:cNvPr id="16407" name="Rectangle 64">
            <a:extLst>
              <a:ext uri="{FF2B5EF4-FFF2-40B4-BE49-F238E27FC236}">
                <a16:creationId xmlns:a16="http://schemas.microsoft.com/office/drawing/2014/main" id="{3A410017-F64E-4AA4-B0DE-38D7DEA54524}"/>
              </a:ext>
            </a:extLst>
          </p:cNvPr>
          <p:cNvSpPr>
            <a:spLocks noChangeArrowheads="1"/>
          </p:cNvSpPr>
          <p:nvPr/>
        </p:nvSpPr>
        <p:spPr bwMode="auto">
          <a:xfrm>
            <a:off x="8142288" y="4449763"/>
            <a:ext cx="57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 </a:t>
            </a:r>
            <a:endParaRPr lang="sk-SK" altLang="en-US" sz="1800">
              <a:latin typeface="Arial" panose="020B0604020202020204" pitchFamily="34" charset="0"/>
            </a:endParaRPr>
          </a:p>
        </p:txBody>
      </p:sp>
      <p:sp>
        <p:nvSpPr>
          <p:cNvPr id="16408" name="Freeform 65">
            <a:extLst>
              <a:ext uri="{FF2B5EF4-FFF2-40B4-BE49-F238E27FC236}">
                <a16:creationId xmlns:a16="http://schemas.microsoft.com/office/drawing/2014/main" id="{DD82CB13-D7C9-451A-ABC3-78FAC45F73C0}"/>
              </a:ext>
            </a:extLst>
          </p:cNvPr>
          <p:cNvSpPr>
            <a:spLocks/>
          </p:cNvSpPr>
          <p:nvPr/>
        </p:nvSpPr>
        <p:spPr bwMode="auto">
          <a:xfrm>
            <a:off x="2555875" y="1700213"/>
            <a:ext cx="4267200" cy="1055687"/>
          </a:xfrm>
          <a:custGeom>
            <a:avLst/>
            <a:gdLst>
              <a:gd name="T0" fmla="*/ 2147483646 w 2688"/>
              <a:gd name="T1" fmla="*/ 0 h 665"/>
              <a:gd name="T2" fmla="*/ 2147483646 w 2688"/>
              <a:gd name="T3" fmla="*/ 2147483646 h 665"/>
              <a:gd name="T4" fmla="*/ 2147483646 w 2688"/>
              <a:gd name="T5" fmla="*/ 2147483646 h 665"/>
              <a:gd name="T6" fmla="*/ 2147483646 w 2688"/>
              <a:gd name="T7" fmla="*/ 2147483646 h 665"/>
              <a:gd name="T8" fmla="*/ 0 w 2688"/>
              <a:gd name="T9" fmla="*/ 2147483646 h 665"/>
              <a:gd name="T10" fmla="*/ 0 w 2688"/>
              <a:gd name="T11" fmla="*/ 2147483646 h 665"/>
              <a:gd name="T12" fmla="*/ 2147483646 w 2688"/>
              <a:gd name="T13" fmla="*/ 2147483646 h 665"/>
              <a:gd name="T14" fmla="*/ 2147483646 w 2688"/>
              <a:gd name="T15" fmla="*/ 2147483646 h 665"/>
              <a:gd name="T16" fmla="*/ 2147483646 w 2688"/>
              <a:gd name="T17" fmla="*/ 2147483646 h 665"/>
              <a:gd name="T18" fmla="*/ 2147483646 w 2688"/>
              <a:gd name="T19" fmla="*/ 2147483646 h 665"/>
              <a:gd name="T20" fmla="*/ 2147483646 w 2688"/>
              <a:gd name="T21" fmla="*/ 2147483646 h 665"/>
              <a:gd name="T22" fmla="*/ 2147483646 w 2688"/>
              <a:gd name="T23" fmla="*/ 2147483646 h 665"/>
              <a:gd name="T24" fmla="*/ 2147483646 w 2688"/>
              <a:gd name="T25" fmla="*/ 2147483646 h 665"/>
              <a:gd name="T26" fmla="*/ 2147483646 w 2688"/>
              <a:gd name="T27" fmla="*/ 2147483646 h 665"/>
              <a:gd name="T28" fmla="*/ 2147483646 w 2688"/>
              <a:gd name="T29" fmla="*/ 2147483646 h 665"/>
              <a:gd name="T30" fmla="*/ 2147483646 w 2688"/>
              <a:gd name="T31" fmla="*/ 2147483646 h 665"/>
              <a:gd name="T32" fmla="*/ 2147483646 w 2688"/>
              <a:gd name="T33" fmla="*/ 2147483646 h 665"/>
              <a:gd name="T34" fmla="*/ 2147483646 w 2688"/>
              <a:gd name="T35" fmla="*/ 2147483646 h 665"/>
              <a:gd name="T36" fmla="*/ 2147483646 w 2688"/>
              <a:gd name="T37" fmla="*/ 2147483646 h 665"/>
              <a:gd name="T38" fmla="*/ 2147483646 w 2688"/>
              <a:gd name="T39" fmla="*/ 0 h 665"/>
              <a:gd name="T40" fmla="*/ 2147483646 w 2688"/>
              <a:gd name="T41" fmla="*/ 0 h 6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88" h="665">
                <a:moveTo>
                  <a:pt x="107" y="0"/>
                </a:moveTo>
                <a:lnTo>
                  <a:pt x="66" y="11"/>
                </a:lnTo>
                <a:lnTo>
                  <a:pt x="31" y="32"/>
                </a:lnTo>
                <a:lnTo>
                  <a:pt x="11" y="69"/>
                </a:lnTo>
                <a:lnTo>
                  <a:pt x="0" y="111"/>
                </a:lnTo>
                <a:lnTo>
                  <a:pt x="0" y="554"/>
                </a:lnTo>
                <a:lnTo>
                  <a:pt x="11" y="597"/>
                </a:lnTo>
                <a:lnTo>
                  <a:pt x="31" y="634"/>
                </a:lnTo>
                <a:lnTo>
                  <a:pt x="66" y="655"/>
                </a:lnTo>
                <a:lnTo>
                  <a:pt x="107" y="665"/>
                </a:lnTo>
                <a:lnTo>
                  <a:pt x="2577" y="665"/>
                </a:lnTo>
                <a:lnTo>
                  <a:pt x="2622" y="655"/>
                </a:lnTo>
                <a:lnTo>
                  <a:pt x="2658" y="634"/>
                </a:lnTo>
                <a:lnTo>
                  <a:pt x="2678" y="597"/>
                </a:lnTo>
                <a:lnTo>
                  <a:pt x="2688" y="554"/>
                </a:lnTo>
                <a:lnTo>
                  <a:pt x="2688" y="111"/>
                </a:lnTo>
                <a:lnTo>
                  <a:pt x="2678" y="69"/>
                </a:lnTo>
                <a:lnTo>
                  <a:pt x="2658" y="32"/>
                </a:lnTo>
                <a:lnTo>
                  <a:pt x="2622" y="11"/>
                </a:lnTo>
                <a:lnTo>
                  <a:pt x="2577" y="0"/>
                </a:lnTo>
                <a:lnTo>
                  <a:pt x="107" y="0"/>
                </a:lnTo>
                <a:close/>
              </a:path>
            </a:pathLst>
          </a:custGeom>
          <a:solidFill>
            <a:srgbClr val="C0C0C0"/>
          </a:solidFill>
          <a:ln w="15875">
            <a:solidFill>
              <a:srgbClr val="000000"/>
            </a:solidFill>
            <a:prstDash val="solid"/>
            <a:round/>
            <a:headEnd/>
            <a:tailEnd/>
          </a:ln>
        </p:spPr>
        <p:txBody>
          <a:bodyPr/>
          <a:lstStyle/>
          <a:p>
            <a:endParaRPr lang="sk-SK"/>
          </a:p>
        </p:txBody>
      </p:sp>
      <p:sp>
        <p:nvSpPr>
          <p:cNvPr id="16409" name="Rectangle 66">
            <a:extLst>
              <a:ext uri="{FF2B5EF4-FFF2-40B4-BE49-F238E27FC236}">
                <a16:creationId xmlns:a16="http://schemas.microsoft.com/office/drawing/2014/main" id="{57636152-70CD-4E36-B794-8A1662751D95}"/>
              </a:ext>
            </a:extLst>
          </p:cNvPr>
          <p:cNvSpPr>
            <a:spLocks noChangeArrowheads="1"/>
          </p:cNvSpPr>
          <p:nvPr/>
        </p:nvSpPr>
        <p:spPr bwMode="auto">
          <a:xfrm>
            <a:off x="2771775" y="1916113"/>
            <a:ext cx="3962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800" b="1">
                <a:solidFill>
                  <a:srgbClr val="000000"/>
                </a:solidFill>
              </a:rPr>
              <a:t>Finančná situácia podniku je definovaná</a:t>
            </a:r>
          </a:p>
          <a:p>
            <a:pPr algn="ctr" eaLnBrk="1" hangingPunct="1">
              <a:spcBef>
                <a:spcPct val="0"/>
              </a:spcBef>
              <a:buFontTx/>
              <a:buNone/>
            </a:pPr>
            <a:r>
              <a:rPr lang="sk-SK" altLang="en-US" sz="1800" b="1">
                <a:solidFill>
                  <a:srgbClr val="000000"/>
                </a:solidFill>
              </a:rPr>
              <a:t>dvoma stranami s rovnakou hodnotou</a:t>
            </a:r>
            <a:endParaRPr lang="sk-SK" altLang="en-US" sz="1800">
              <a:latin typeface="Arial" panose="020B0604020202020204" pitchFamily="34" charset="0"/>
            </a:endParaRPr>
          </a:p>
        </p:txBody>
      </p:sp>
      <p:sp>
        <p:nvSpPr>
          <p:cNvPr id="16410" name="Rectangle 71">
            <a:extLst>
              <a:ext uri="{FF2B5EF4-FFF2-40B4-BE49-F238E27FC236}">
                <a16:creationId xmlns:a16="http://schemas.microsoft.com/office/drawing/2014/main" id="{B17D0B5A-53B8-4710-9648-02EDD1C10E19}"/>
              </a:ext>
            </a:extLst>
          </p:cNvPr>
          <p:cNvSpPr>
            <a:spLocks noChangeArrowheads="1"/>
          </p:cNvSpPr>
          <p:nvPr/>
        </p:nvSpPr>
        <p:spPr bwMode="auto">
          <a:xfrm>
            <a:off x="6057900" y="2189163"/>
            <a:ext cx="57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b="1">
                <a:solidFill>
                  <a:srgbClr val="000000"/>
                </a:solidFill>
              </a:rPr>
              <a:t> </a:t>
            </a:r>
            <a:endParaRPr lang="sk-SK" altLang="en-US" sz="1800">
              <a:latin typeface="Arial" panose="020B0604020202020204" pitchFamily="34" charset="0"/>
            </a:endParaRPr>
          </a:p>
        </p:txBody>
      </p:sp>
      <p:grpSp>
        <p:nvGrpSpPr>
          <p:cNvPr id="16411" name="Group 74">
            <a:extLst>
              <a:ext uri="{FF2B5EF4-FFF2-40B4-BE49-F238E27FC236}">
                <a16:creationId xmlns:a16="http://schemas.microsoft.com/office/drawing/2014/main" id="{8F4049DD-25BE-427D-B5CF-0E217644E7BB}"/>
              </a:ext>
            </a:extLst>
          </p:cNvPr>
          <p:cNvGrpSpPr>
            <a:grpSpLocks/>
          </p:cNvGrpSpPr>
          <p:nvPr/>
        </p:nvGrpSpPr>
        <p:grpSpPr bwMode="auto">
          <a:xfrm>
            <a:off x="1958975" y="2247900"/>
            <a:ext cx="169863" cy="836613"/>
            <a:chOff x="1234" y="1416"/>
            <a:chExt cx="107" cy="527"/>
          </a:xfrm>
        </p:grpSpPr>
        <p:sp>
          <p:nvSpPr>
            <p:cNvPr id="16420" name="Line 72">
              <a:extLst>
                <a:ext uri="{FF2B5EF4-FFF2-40B4-BE49-F238E27FC236}">
                  <a16:creationId xmlns:a16="http://schemas.microsoft.com/office/drawing/2014/main" id="{6D6CAFB6-7801-4349-8A37-E6FEDE995522}"/>
                </a:ext>
              </a:extLst>
            </p:cNvPr>
            <p:cNvSpPr>
              <a:spLocks noChangeShapeType="1"/>
            </p:cNvSpPr>
            <p:nvPr/>
          </p:nvSpPr>
          <p:spPr bwMode="auto">
            <a:xfrm>
              <a:off x="1285" y="1416"/>
              <a:ext cx="1" cy="416"/>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421" name="Freeform 73">
              <a:extLst>
                <a:ext uri="{FF2B5EF4-FFF2-40B4-BE49-F238E27FC236}">
                  <a16:creationId xmlns:a16="http://schemas.microsoft.com/office/drawing/2014/main" id="{BDB2CECC-803B-4397-861F-EFCD358D410E}"/>
                </a:ext>
              </a:extLst>
            </p:cNvPr>
            <p:cNvSpPr>
              <a:spLocks/>
            </p:cNvSpPr>
            <p:nvPr/>
          </p:nvSpPr>
          <p:spPr bwMode="auto">
            <a:xfrm>
              <a:off x="1234" y="1822"/>
              <a:ext cx="107" cy="121"/>
            </a:xfrm>
            <a:custGeom>
              <a:avLst/>
              <a:gdLst>
                <a:gd name="T0" fmla="*/ 0 w 107"/>
                <a:gd name="T1" fmla="*/ 0 h 121"/>
                <a:gd name="T2" fmla="*/ 56 w 107"/>
                <a:gd name="T3" fmla="*/ 121 h 121"/>
                <a:gd name="T4" fmla="*/ 107 w 107"/>
                <a:gd name="T5" fmla="*/ 0 h 121"/>
                <a:gd name="T6" fmla="*/ 0 w 107"/>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7" h="121">
                  <a:moveTo>
                    <a:pt x="0" y="0"/>
                  </a:moveTo>
                  <a:lnTo>
                    <a:pt x="56" y="121"/>
                  </a:lnTo>
                  <a:lnTo>
                    <a:pt x="10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6412" name="Group 77">
            <a:extLst>
              <a:ext uri="{FF2B5EF4-FFF2-40B4-BE49-F238E27FC236}">
                <a16:creationId xmlns:a16="http://schemas.microsoft.com/office/drawing/2014/main" id="{45218A1A-7454-4FA7-8D79-ED63DA263973}"/>
              </a:ext>
            </a:extLst>
          </p:cNvPr>
          <p:cNvGrpSpPr>
            <a:grpSpLocks/>
          </p:cNvGrpSpPr>
          <p:nvPr/>
        </p:nvGrpSpPr>
        <p:grpSpPr bwMode="auto">
          <a:xfrm>
            <a:off x="7056438" y="2247900"/>
            <a:ext cx="168275" cy="836613"/>
            <a:chOff x="4445" y="1416"/>
            <a:chExt cx="106" cy="527"/>
          </a:xfrm>
        </p:grpSpPr>
        <p:sp>
          <p:nvSpPr>
            <p:cNvPr id="16418" name="Line 75">
              <a:extLst>
                <a:ext uri="{FF2B5EF4-FFF2-40B4-BE49-F238E27FC236}">
                  <a16:creationId xmlns:a16="http://schemas.microsoft.com/office/drawing/2014/main" id="{E2911CF2-0190-4FBF-9427-170FEBCEFBD7}"/>
                </a:ext>
              </a:extLst>
            </p:cNvPr>
            <p:cNvSpPr>
              <a:spLocks noChangeShapeType="1"/>
            </p:cNvSpPr>
            <p:nvPr/>
          </p:nvSpPr>
          <p:spPr bwMode="auto">
            <a:xfrm>
              <a:off x="4495" y="1416"/>
              <a:ext cx="1" cy="416"/>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419" name="Freeform 76">
              <a:extLst>
                <a:ext uri="{FF2B5EF4-FFF2-40B4-BE49-F238E27FC236}">
                  <a16:creationId xmlns:a16="http://schemas.microsoft.com/office/drawing/2014/main" id="{C3D129A6-E732-4F23-A7A8-A814A371C9C7}"/>
                </a:ext>
              </a:extLst>
            </p:cNvPr>
            <p:cNvSpPr>
              <a:spLocks/>
            </p:cNvSpPr>
            <p:nvPr/>
          </p:nvSpPr>
          <p:spPr bwMode="auto">
            <a:xfrm>
              <a:off x="4445" y="1822"/>
              <a:ext cx="106" cy="121"/>
            </a:xfrm>
            <a:custGeom>
              <a:avLst/>
              <a:gdLst>
                <a:gd name="T0" fmla="*/ 0 w 106"/>
                <a:gd name="T1" fmla="*/ 0 h 121"/>
                <a:gd name="T2" fmla="*/ 50 w 106"/>
                <a:gd name="T3" fmla="*/ 121 h 121"/>
                <a:gd name="T4" fmla="*/ 106 w 106"/>
                <a:gd name="T5" fmla="*/ 0 h 121"/>
                <a:gd name="T6" fmla="*/ 0 w 106"/>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121">
                  <a:moveTo>
                    <a:pt x="0" y="0"/>
                  </a:moveTo>
                  <a:lnTo>
                    <a:pt x="50" y="121"/>
                  </a:lnTo>
                  <a:lnTo>
                    <a:pt x="10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6413" name="Line 78">
            <a:extLst>
              <a:ext uri="{FF2B5EF4-FFF2-40B4-BE49-F238E27FC236}">
                <a16:creationId xmlns:a16="http://schemas.microsoft.com/office/drawing/2014/main" id="{4E122833-8F4B-424C-9C66-2FF7BD497938}"/>
              </a:ext>
            </a:extLst>
          </p:cNvPr>
          <p:cNvSpPr>
            <a:spLocks noChangeShapeType="1"/>
          </p:cNvSpPr>
          <p:nvPr/>
        </p:nvSpPr>
        <p:spPr bwMode="auto">
          <a:xfrm>
            <a:off x="2039938" y="2247900"/>
            <a:ext cx="490537"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414" name="Line 79">
            <a:extLst>
              <a:ext uri="{FF2B5EF4-FFF2-40B4-BE49-F238E27FC236}">
                <a16:creationId xmlns:a16="http://schemas.microsoft.com/office/drawing/2014/main" id="{B5088351-71A0-4FBA-B96A-00AA6C9D3E9A}"/>
              </a:ext>
            </a:extLst>
          </p:cNvPr>
          <p:cNvSpPr>
            <a:spLocks noChangeShapeType="1"/>
          </p:cNvSpPr>
          <p:nvPr/>
        </p:nvSpPr>
        <p:spPr bwMode="auto">
          <a:xfrm flipH="1">
            <a:off x="6805613" y="2247900"/>
            <a:ext cx="330200"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415" name="Rectangle 80">
            <a:extLst>
              <a:ext uri="{FF2B5EF4-FFF2-40B4-BE49-F238E27FC236}">
                <a16:creationId xmlns:a16="http://schemas.microsoft.com/office/drawing/2014/main" id="{EBDD73F5-B607-4B74-93DC-B8CD6B8D4076}"/>
              </a:ext>
            </a:extLst>
          </p:cNvPr>
          <p:cNvSpPr>
            <a:spLocks noChangeArrowheads="1"/>
          </p:cNvSpPr>
          <p:nvPr/>
        </p:nvSpPr>
        <p:spPr bwMode="auto">
          <a:xfrm>
            <a:off x="4133850" y="3638550"/>
            <a:ext cx="6270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16416" name="Rectangle 81">
            <a:extLst>
              <a:ext uri="{FF2B5EF4-FFF2-40B4-BE49-F238E27FC236}">
                <a16:creationId xmlns:a16="http://schemas.microsoft.com/office/drawing/2014/main" id="{466850BD-949A-4840-B5D0-AEBD5B5B5AC5}"/>
              </a:ext>
            </a:extLst>
          </p:cNvPr>
          <p:cNvSpPr>
            <a:spLocks noChangeArrowheads="1"/>
          </p:cNvSpPr>
          <p:nvPr/>
        </p:nvSpPr>
        <p:spPr bwMode="auto">
          <a:xfrm>
            <a:off x="4500563" y="3789363"/>
            <a:ext cx="1809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500" b="1">
                <a:solidFill>
                  <a:srgbClr val="000000"/>
                </a:solidFill>
              </a:rPr>
              <a:t>=</a:t>
            </a:r>
            <a:endParaRPr lang="sk-SK" altLang="en-US" sz="1800">
              <a:latin typeface="Arial" panose="020B0604020202020204" pitchFamily="34" charset="0"/>
            </a:endParaRPr>
          </a:p>
        </p:txBody>
      </p:sp>
      <p:sp>
        <p:nvSpPr>
          <p:cNvPr id="16417" name="Rectangle 82">
            <a:extLst>
              <a:ext uri="{FF2B5EF4-FFF2-40B4-BE49-F238E27FC236}">
                <a16:creationId xmlns:a16="http://schemas.microsoft.com/office/drawing/2014/main" id="{EEA8468B-9894-4413-B964-56B13457D220}"/>
              </a:ext>
            </a:extLst>
          </p:cNvPr>
          <p:cNvSpPr>
            <a:spLocks noChangeArrowheads="1"/>
          </p:cNvSpPr>
          <p:nvPr/>
        </p:nvSpPr>
        <p:spPr bwMode="auto">
          <a:xfrm>
            <a:off x="4527550" y="3730625"/>
            <a:ext cx="793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500" b="1">
                <a:solidFill>
                  <a:srgbClr val="000000"/>
                </a:solidFill>
              </a:rPr>
              <a:t> </a:t>
            </a:r>
            <a:endParaRPr lang="sk-SK" altLang="en-US" sz="180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symbol päty 3">
            <a:extLst>
              <a:ext uri="{FF2B5EF4-FFF2-40B4-BE49-F238E27FC236}">
                <a16:creationId xmlns:a16="http://schemas.microsoft.com/office/drawing/2014/main" id="{BF8A75A3-C812-4CD0-959F-FC516851FFD7}"/>
              </a:ext>
            </a:extLst>
          </p:cNvPr>
          <p:cNvSpPr>
            <a:spLocks noGrp="1"/>
          </p:cNvSpPr>
          <p:nvPr>
            <p:ph type="ftr" sz="quarter" idx="11"/>
          </p:nvPr>
        </p:nvSpPr>
        <p:spPr/>
        <p:txBody>
          <a:bodyPr/>
          <a:lstStyle/>
          <a:p>
            <a:pPr>
              <a:defRPr/>
            </a:pPr>
            <a:r>
              <a:rPr lang="sk-SK"/>
              <a:t>Princípy účtovníctva</a:t>
            </a:r>
          </a:p>
        </p:txBody>
      </p:sp>
      <p:sp>
        <p:nvSpPr>
          <p:cNvPr id="18435" name="Zástupný symbol čísla snímky 4">
            <a:extLst>
              <a:ext uri="{FF2B5EF4-FFF2-40B4-BE49-F238E27FC236}">
                <a16:creationId xmlns:a16="http://schemas.microsoft.com/office/drawing/2014/main" id="{7A6FFC3C-A11C-469B-B840-9A5107D248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F1848221-CE31-4DDD-B5FF-330C5F2B2A43}" type="slidenum">
              <a:rPr lang="sk-SK" altLang="sk-SK" sz="1400"/>
              <a:pPr>
                <a:spcBef>
                  <a:spcPct val="0"/>
                </a:spcBef>
                <a:buFontTx/>
                <a:buNone/>
              </a:pPr>
              <a:t>8</a:t>
            </a:fld>
            <a:endParaRPr lang="sk-SK" altLang="sk-SK" sz="1400"/>
          </a:p>
        </p:txBody>
      </p:sp>
      <p:sp>
        <p:nvSpPr>
          <p:cNvPr id="18436" name="Rectangle 2">
            <a:extLst>
              <a:ext uri="{FF2B5EF4-FFF2-40B4-BE49-F238E27FC236}">
                <a16:creationId xmlns:a16="http://schemas.microsoft.com/office/drawing/2014/main" id="{1B453DC5-46BB-4CC8-A866-DF506E48A1A5}"/>
              </a:ext>
            </a:extLst>
          </p:cNvPr>
          <p:cNvSpPr>
            <a:spLocks noGrp="1" noChangeArrowheads="1"/>
          </p:cNvSpPr>
          <p:nvPr>
            <p:ph type="title"/>
          </p:nvPr>
        </p:nvSpPr>
        <p:spPr>
          <a:xfrm>
            <a:off x="304800" y="304800"/>
            <a:ext cx="8534400" cy="1600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2.1</a:t>
            </a:r>
            <a:r>
              <a:rPr lang="en-US" altLang="en-US" sz="3200">
                <a:solidFill>
                  <a:srgbClr val="3D1FD3"/>
                </a:solidFill>
              </a:rPr>
              <a:t> </a:t>
            </a:r>
            <a:r>
              <a:rPr lang="sk-SK" altLang="en-US" sz="3200">
                <a:solidFill>
                  <a:srgbClr val="3D1FD3"/>
                </a:solidFill>
              </a:rPr>
              <a:t>Súvaha</a:t>
            </a:r>
            <a:r>
              <a:rPr lang="en-US" altLang="en-US" sz="3200">
                <a:solidFill>
                  <a:srgbClr val="3D1FD3"/>
                </a:solidFill>
              </a:rPr>
              <a:t> </a:t>
            </a:r>
            <a:br>
              <a:rPr lang="en-US" altLang="en-US" sz="3200">
                <a:solidFill>
                  <a:srgbClr val="3D1FD3"/>
                </a:solidFill>
              </a:rPr>
            </a:br>
            <a:r>
              <a:rPr lang="en-US" altLang="en-US" sz="3200">
                <a:solidFill>
                  <a:srgbClr val="3D1FD3"/>
                </a:solidFill>
              </a:rPr>
              <a:t>(</a:t>
            </a:r>
            <a:r>
              <a:rPr lang="sk-SK" altLang="en-US" sz="3200">
                <a:solidFill>
                  <a:srgbClr val="3D1FD3"/>
                </a:solidFill>
              </a:rPr>
              <a:t>európsky spôsob prezentácie,</a:t>
            </a:r>
            <a:br>
              <a:rPr lang="en-US" altLang="en-US" sz="3200">
                <a:solidFill>
                  <a:srgbClr val="3D1FD3"/>
                </a:solidFill>
              </a:rPr>
            </a:br>
            <a:r>
              <a:rPr lang="en-US" altLang="en-US" sz="3200">
                <a:solidFill>
                  <a:srgbClr val="3D1FD3"/>
                </a:solidFill>
              </a:rPr>
              <a:t> </a:t>
            </a:r>
            <a:r>
              <a:rPr lang="sk-SK" altLang="en-US" sz="3200">
                <a:solidFill>
                  <a:srgbClr val="3D1FD3"/>
                </a:solidFill>
              </a:rPr>
              <a:t>v tisícoch peňažných jednotiek </a:t>
            </a:r>
            <a:r>
              <a:rPr lang="en-US" altLang="en-US" sz="3200">
                <a:solidFill>
                  <a:srgbClr val="3D1FD3"/>
                </a:solidFill>
              </a:rPr>
              <a:t>[CU])</a:t>
            </a:r>
          </a:p>
        </p:txBody>
      </p:sp>
      <p:sp>
        <p:nvSpPr>
          <p:cNvPr id="18437" name="Text Box 4">
            <a:extLst>
              <a:ext uri="{FF2B5EF4-FFF2-40B4-BE49-F238E27FC236}">
                <a16:creationId xmlns:a16="http://schemas.microsoft.com/office/drawing/2014/main" id="{06A539F5-6796-4811-81C0-47C53FC0F9B7}"/>
              </a:ext>
            </a:extLst>
          </p:cNvPr>
          <p:cNvSpPr txBox="1">
            <a:spLocks noChangeArrowheads="1"/>
          </p:cNvSpPr>
          <p:nvPr/>
        </p:nvSpPr>
        <p:spPr bwMode="auto">
          <a:xfrm>
            <a:off x="1258888" y="2349500"/>
            <a:ext cx="65627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sk-SK" altLang="en-US" sz="2400"/>
              <a:t>Zoznam majetku a záväzkov môže byť usporiadaný </a:t>
            </a:r>
          </a:p>
          <a:p>
            <a:pPr algn="just">
              <a:spcBef>
                <a:spcPct val="0"/>
              </a:spcBef>
              <a:buFontTx/>
              <a:buNone/>
            </a:pPr>
            <a:r>
              <a:rPr lang="sk-SK" altLang="en-US" sz="2400"/>
              <a:t>v poradí podľa rastúcej alebo klesajúcej likvidnosti</a:t>
            </a:r>
            <a:r>
              <a:rPr lang="en-US" altLang="en-US" sz="2400"/>
              <a:t> </a:t>
            </a:r>
          </a:p>
        </p:txBody>
      </p:sp>
      <p:sp>
        <p:nvSpPr>
          <p:cNvPr id="18438" name="Text Box 5">
            <a:extLst>
              <a:ext uri="{FF2B5EF4-FFF2-40B4-BE49-F238E27FC236}">
                <a16:creationId xmlns:a16="http://schemas.microsoft.com/office/drawing/2014/main" id="{98CC3518-6302-4DB6-9D85-4BFE619BC5E5}"/>
              </a:ext>
            </a:extLst>
          </p:cNvPr>
          <p:cNvSpPr txBox="1">
            <a:spLocks noChangeArrowheads="1"/>
          </p:cNvSpPr>
          <p:nvPr/>
        </p:nvSpPr>
        <p:spPr bwMode="auto">
          <a:xfrm>
            <a:off x="2195513" y="5661025"/>
            <a:ext cx="4784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t>Dôraz na dlhodobý potenciál podniku</a:t>
            </a:r>
            <a:endParaRPr lang="en-US" altLang="en-US" sz="2400"/>
          </a:p>
        </p:txBody>
      </p:sp>
      <p:graphicFrame>
        <p:nvGraphicFramePr>
          <p:cNvPr id="18439" name="Object 7">
            <a:extLst>
              <a:ext uri="{FF2B5EF4-FFF2-40B4-BE49-F238E27FC236}">
                <a16:creationId xmlns:a16="http://schemas.microsoft.com/office/drawing/2014/main" id="{4EA885CE-66CD-4836-B21F-E306A57465D5}"/>
              </a:ext>
            </a:extLst>
          </p:cNvPr>
          <p:cNvGraphicFramePr>
            <a:graphicFrameLocks noChangeAspect="1"/>
          </p:cNvGraphicFramePr>
          <p:nvPr/>
        </p:nvGraphicFramePr>
        <p:xfrm>
          <a:off x="-1446213" y="3432175"/>
          <a:ext cx="12096751" cy="2279650"/>
        </p:xfrm>
        <a:graphic>
          <a:graphicData uri="http://schemas.openxmlformats.org/presentationml/2006/ole">
            <mc:AlternateContent xmlns:mc="http://schemas.openxmlformats.org/markup-compatibility/2006">
              <mc:Choice xmlns:v="urn:schemas-microsoft-com:vml" Requires="v">
                <p:oleObj name="Dokument" r:id="rId3" imgW="5869417" imgH="1110369" progId="Word.Document.8">
                  <p:embed/>
                </p:oleObj>
              </mc:Choice>
              <mc:Fallback>
                <p:oleObj name="Dokument" r:id="rId3" imgW="5869417" imgH="1110369"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3432175"/>
                        <a:ext cx="12096751"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21C13DF0-666E-4634-A85E-10FD218DC2D6}"/>
              </a:ext>
            </a:extLst>
          </p:cNvPr>
          <p:cNvSpPr>
            <a:spLocks noGrp="1"/>
          </p:cNvSpPr>
          <p:nvPr>
            <p:ph type="ftr" sz="quarter" idx="11"/>
          </p:nvPr>
        </p:nvSpPr>
        <p:spPr/>
        <p:txBody>
          <a:bodyPr/>
          <a:lstStyle/>
          <a:p>
            <a:pPr>
              <a:defRPr/>
            </a:pPr>
            <a:r>
              <a:rPr lang="sk-SK"/>
              <a:t>Princípy účtovníctva</a:t>
            </a:r>
          </a:p>
        </p:txBody>
      </p:sp>
      <p:sp>
        <p:nvSpPr>
          <p:cNvPr id="20483" name="Zástupný symbol čísla snímky 4">
            <a:extLst>
              <a:ext uri="{FF2B5EF4-FFF2-40B4-BE49-F238E27FC236}">
                <a16:creationId xmlns:a16="http://schemas.microsoft.com/office/drawing/2014/main" id="{FA7C3B7F-6EF1-4771-BB53-F4F73B3E42B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042AB4B3-B78A-4842-AB82-2E5B845328B4}" type="slidenum">
              <a:rPr lang="sk-SK" altLang="sk-SK" sz="1400"/>
              <a:pPr>
                <a:spcBef>
                  <a:spcPct val="0"/>
                </a:spcBef>
                <a:buFontTx/>
                <a:buNone/>
              </a:pPr>
              <a:t>9</a:t>
            </a:fld>
            <a:endParaRPr lang="sk-SK" altLang="sk-SK" sz="1400"/>
          </a:p>
        </p:txBody>
      </p:sp>
      <p:sp>
        <p:nvSpPr>
          <p:cNvPr id="20484" name="Rectangle 2">
            <a:extLst>
              <a:ext uri="{FF2B5EF4-FFF2-40B4-BE49-F238E27FC236}">
                <a16:creationId xmlns:a16="http://schemas.microsoft.com/office/drawing/2014/main" id="{3596D1AE-F5DF-4AC5-AAE2-B1BEFC354A18}"/>
              </a:ext>
            </a:extLst>
          </p:cNvPr>
          <p:cNvSpPr>
            <a:spLocks noGrp="1" noChangeArrowheads="1"/>
          </p:cNvSpPr>
          <p:nvPr>
            <p:ph type="title"/>
          </p:nvPr>
        </p:nvSpPr>
        <p:spPr>
          <a:xfrm>
            <a:off x="381000" y="304800"/>
            <a:ext cx="8458200" cy="1600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2.2</a:t>
            </a:r>
            <a:r>
              <a:rPr lang="en-US" altLang="en-US" sz="3200">
                <a:solidFill>
                  <a:srgbClr val="3D1FD3"/>
                </a:solidFill>
              </a:rPr>
              <a:t> </a:t>
            </a:r>
            <a:r>
              <a:rPr lang="sk-SK" altLang="en-US" sz="3200">
                <a:solidFill>
                  <a:srgbClr val="3D1FD3"/>
                </a:solidFill>
              </a:rPr>
              <a:t>Súvaha</a:t>
            </a:r>
            <a:r>
              <a:rPr lang="en-US" altLang="en-US" sz="3200">
                <a:solidFill>
                  <a:srgbClr val="3D1FD3"/>
                </a:solidFill>
              </a:rPr>
              <a:t> </a:t>
            </a:r>
            <a:br>
              <a:rPr lang="en-US" altLang="en-US" sz="3200">
                <a:solidFill>
                  <a:srgbClr val="3D1FD3"/>
                </a:solidFill>
              </a:rPr>
            </a:br>
            <a:r>
              <a:rPr lang="en-US" altLang="en-US" sz="3200">
                <a:solidFill>
                  <a:srgbClr val="3D1FD3"/>
                </a:solidFill>
              </a:rPr>
              <a:t>(</a:t>
            </a:r>
            <a:r>
              <a:rPr lang="sk-SK" altLang="en-US" sz="3200">
                <a:solidFill>
                  <a:srgbClr val="3D1FD3"/>
                </a:solidFill>
              </a:rPr>
              <a:t>americký spôsob</a:t>
            </a:r>
            <a:r>
              <a:rPr lang="en-US" altLang="en-US" sz="3200">
                <a:solidFill>
                  <a:srgbClr val="3D1FD3"/>
                </a:solidFill>
              </a:rPr>
              <a:t> </a:t>
            </a:r>
            <a:r>
              <a:rPr lang="sk-SK" altLang="en-US" sz="3200">
                <a:solidFill>
                  <a:srgbClr val="3D1FD3"/>
                </a:solidFill>
              </a:rPr>
              <a:t>prezentácie,</a:t>
            </a:r>
            <a:br>
              <a:rPr lang="en-US" altLang="en-US" sz="3200">
                <a:solidFill>
                  <a:srgbClr val="3D1FD3"/>
                </a:solidFill>
              </a:rPr>
            </a:br>
            <a:r>
              <a:rPr lang="en-US" altLang="en-US" sz="3200">
                <a:solidFill>
                  <a:srgbClr val="3D1FD3"/>
                </a:solidFill>
              </a:rPr>
              <a:t> </a:t>
            </a:r>
            <a:r>
              <a:rPr lang="sk-SK" altLang="en-US" sz="3200">
                <a:solidFill>
                  <a:srgbClr val="3D1FD3"/>
                </a:solidFill>
              </a:rPr>
              <a:t>v tisícoch </a:t>
            </a:r>
            <a:r>
              <a:rPr lang="en-US" altLang="en-US" sz="3200">
                <a:solidFill>
                  <a:srgbClr val="3D1FD3"/>
                </a:solidFill>
              </a:rPr>
              <a:t>CU)</a:t>
            </a:r>
          </a:p>
        </p:txBody>
      </p:sp>
      <p:sp>
        <p:nvSpPr>
          <p:cNvPr id="20485" name="Text Box 4">
            <a:extLst>
              <a:ext uri="{FF2B5EF4-FFF2-40B4-BE49-F238E27FC236}">
                <a16:creationId xmlns:a16="http://schemas.microsoft.com/office/drawing/2014/main" id="{84553D2A-5957-4A0F-898E-D75A993D1B2F}"/>
              </a:ext>
            </a:extLst>
          </p:cNvPr>
          <p:cNvSpPr txBox="1">
            <a:spLocks noChangeArrowheads="1"/>
          </p:cNvSpPr>
          <p:nvPr/>
        </p:nvSpPr>
        <p:spPr bwMode="auto">
          <a:xfrm>
            <a:off x="1763713" y="5229225"/>
            <a:ext cx="5327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t>Dôraz na krátkodobú perspektívu podniku</a:t>
            </a:r>
            <a:endParaRPr lang="en-US" altLang="en-US" sz="2400"/>
          </a:p>
        </p:txBody>
      </p:sp>
      <p:graphicFrame>
        <p:nvGraphicFramePr>
          <p:cNvPr id="20486" name="Object 5">
            <a:extLst>
              <a:ext uri="{FF2B5EF4-FFF2-40B4-BE49-F238E27FC236}">
                <a16:creationId xmlns:a16="http://schemas.microsoft.com/office/drawing/2014/main" id="{4D2F81EC-F4D6-4CB7-AB91-2A3B514431C6}"/>
              </a:ext>
            </a:extLst>
          </p:cNvPr>
          <p:cNvGraphicFramePr>
            <a:graphicFrameLocks noChangeAspect="1"/>
          </p:cNvGraphicFramePr>
          <p:nvPr/>
        </p:nvGraphicFramePr>
        <p:xfrm>
          <a:off x="-1371600" y="2660650"/>
          <a:ext cx="11639550" cy="2195513"/>
        </p:xfrm>
        <a:graphic>
          <a:graphicData uri="http://schemas.openxmlformats.org/presentationml/2006/ole">
            <mc:AlternateContent xmlns:mc="http://schemas.openxmlformats.org/markup-compatibility/2006">
              <mc:Choice xmlns:v="urn:schemas-microsoft-com:vml" Requires="v">
                <p:oleObj name="Dokument" r:id="rId3" imgW="5869417" imgH="1110369" progId="Word.Document.8">
                  <p:embed/>
                </p:oleObj>
              </mc:Choice>
              <mc:Fallback>
                <p:oleObj name="Dokument" r:id="rId3" imgW="5869417" imgH="1110369"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660650"/>
                        <a:ext cx="11639550"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48536ADA-4887-430C-A7EB-1D122FE221B5}"/>
              </a:ext>
            </a:extLst>
          </p:cNvPr>
          <p:cNvSpPr>
            <a:spLocks noGrp="1"/>
          </p:cNvSpPr>
          <p:nvPr>
            <p:ph type="ftr" sz="quarter" idx="11"/>
          </p:nvPr>
        </p:nvSpPr>
        <p:spPr/>
        <p:txBody>
          <a:bodyPr/>
          <a:lstStyle/>
          <a:p>
            <a:pPr>
              <a:defRPr/>
            </a:pPr>
            <a:r>
              <a:rPr lang="sk-SK"/>
              <a:t>Princípy účtovníctva</a:t>
            </a:r>
          </a:p>
        </p:txBody>
      </p:sp>
      <p:sp>
        <p:nvSpPr>
          <p:cNvPr id="22531" name="Zástupný symbol čísla snímky 5">
            <a:extLst>
              <a:ext uri="{FF2B5EF4-FFF2-40B4-BE49-F238E27FC236}">
                <a16:creationId xmlns:a16="http://schemas.microsoft.com/office/drawing/2014/main" id="{B11904E1-8E03-4E67-90E0-561A7B67F32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77E892B6-C651-4C8B-BFAB-D24BBB6EFABB}" type="slidenum">
              <a:rPr lang="sk-SK" altLang="sk-SK" sz="1400"/>
              <a:pPr>
                <a:spcBef>
                  <a:spcPct val="0"/>
                </a:spcBef>
                <a:buFontTx/>
                <a:buNone/>
              </a:pPr>
              <a:t>10</a:t>
            </a:fld>
            <a:endParaRPr lang="sk-SK" altLang="sk-SK" sz="1400"/>
          </a:p>
        </p:txBody>
      </p:sp>
      <p:sp>
        <p:nvSpPr>
          <p:cNvPr id="22532" name="Rectangle 2">
            <a:extLst>
              <a:ext uri="{FF2B5EF4-FFF2-40B4-BE49-F238E27FC236}">
                <a16:creationId xmlns:a16="http://schemas.microsoft.com/office/drawing/2014/main" id="{A36FBFC2-8D6F-43CE-B6E3-5984A551A0B8}"/>
              </a:ext>
            </a:extLst>
          </p:cNvPr>
          <p:cNvSpPr>
            <a:spLocks noGrp="1" noChangeArrowheads="1"/>
          </p:cNvSpPr>
          <p:nvPr>
            <p:ph type="title"/>
          </p:nvPr>
        </p:nvSpPr>
        <p:spPr/>
        <p:txBody>
          <a:bodyPr/>
          <a:lstStyle/>
          <a:p>
            <a:pPr eaLnBrk="1" hangingPunct="1"/>
            <a:r>
              <a:rPr lang="sk-SK" altLang="en-US" sz="3200" b="1">
                <a:solidFill>
                  <a:srgbClr val="3D1FD3"/>
                </a:solidFill>
              </a:rPr>
              <a:t>Rovnica podnikania</a:t>
            </a:r>
          </a:p>
        </p:txBody>
      </p:sp>
      <p:sp>
        <p:nvSpPr>
          <p:cNvPr id="22533" name="Rectangle 3">
            <a:extLst>
              <a:ext uri="{FF2B5EF4-FFF2-40B4-BE49-F238E27FC236}">
                <a16:creationId xmlns:a16="http://schemas.microsoft.com/office/drawing/2014/main" id="{9CB855AF-F646-419A-AB61-2DA4BD32DC83}"/>
              </a:ext>
            </a:extLst>
          </p:cNvPr>
          <p:cNvSpPr>
            <a:spLocks noGrp="1" noChangeArrowheads="1"/>
          </p:cNvSpPr>
          <p:nvPr>
            <p:ph type="body" idx="1"/>
          </p:nvPr>
        </p:nvSpPr>
        <p:spPr>
          <a:xfrm>
            <a:off x="457200" y="1600200"/>
            <a:ext cx="8229600" cy="3052763"/>
          </a:xfrm>
        </p:spPr>
        <p:txBody>
          <a:bodyPr/>
          <a:lstStyle/>
          <a:p>
            <a:pPr eaLnBrk="1" hangingPunct="1"/>
            <a:r>
              <a:rPr lang="sk-SK" altLang="en-US" sz="2400"/>
              <a:t>Každá transakcia ovplyvní niektoré položky v súvahe. Vždy však zostane zachovaná rovnosť súčtu každej zo strán súvahy. Tento princíp patrí k základom moderného účtovníctva</a:t>
            </a:r>
          </a:p>
          <a:p>
            <a:pPr eaLnBrk="1" hangingPunct="1"/>
            <a:r>
              <a:rPr lang="sk-SK" altLang="en-US" sz="2400"/>
              <a:t>V dôsledku transakcií môžu nastať presuny </a:t>
            </a:r>
          </a:p>
          <a:p>
            <a:pPr lvl="1" eaLnBrk="1" hangingPunct="1"/>
            <a:r>
              <a:rPr lang="sk-SK" altLang="en-US" sz="2000"/>
              <a:t>medzi jednotlivými položkami majetku</a:t>
            </a:r>
          </a:p>
          <a:p>
            <a:pPr lvl="1" eaLnBrk="1" hangingPunct="1"/>
            <a:r>
              <a:rPr lang="sk-SK" altLang="en-US" sz="2000"/>
              <a:t>medzi jednotlivými záväzkami </a:t>
            </a:r>
          </a:p>
          <a:p>
            <a:pPr lvl="1" eaLnBrk="1" hangingPunct="1"/>
            <a:r>
              <a:rPr lang="sk-SK" altLang="en-US" sz="2000"/>
              <a:t>medzi položkami oboch strán súvahy</a:t>
            </a:r>
          </a:p>
          <a:p>
            <a:pPr eaLnBrk="1" hangingPunct="1"/>
            <a:endParaRPr lang="sk-SK" altLang="en-U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8B5FAA1-841E-4AC8-9F97-85A740A55601}"/>
              </a:ext>
            </a:extLst>
          </p:cNvPr>
          <p:cNvSpPr>
            <a:spLocks noGrp="1"/>
          </p:cNvSpPr>
          <p:nvPr>
            <p:ph type="ftr" sz="quarter" idx="11"/>
          </p:nvPr>
        </p:nvSpPr>
        <p:spPr/>
        <p:txBody>
          <a:bodyPr/>
          <a:lstStyle/>
          <a:p>
            <a:pPr>
              <a:defRPr/>
            </a:pPr>
            <a:r>
              <a:rPr lang="sk-SK"/>
              <a:t>Princípy účtovníctva</a:t>
            </a:r>
          </a:p>
        </p:txBody>
      </p:sp>
      <p:sp>
        <p:nvSpPr>
          <p:cNvPr id="24579" name="Zástupný symbol čísla snímky 5">
            <a:extLst>
              <a:ext uri="{FF2B5EF4-FFF2-40B4-BE49-F238E27FC236}">
                <a16:creationId xmlns:a16="http://schemas.microsoft.com/office/drawing/2014/main" id="{103E75E5-0A53-4881-9B78-0FEFD3E772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CFE5D0F4-3BE9-408A-A25B-E40AC87638FC}" type="slidenum">
              <a:rPr lang="sk-SK" altLang="sk-SK" sz="1400"/>
              <a:pPr>
                <a:spcBef>
                  <a:spcPct val="0"/>
                </a:spcBef>
                <a:buFontTx/>
                <a:buNone/>
              </a:pPr>
              <a:t>11</a:t>
            </a:fld>
            <a:endParaRPr lang="sk-SK" altLang="sk-SK" sz="1400"/>
          </a:p>
        </p:txBody>
      </p:sp>
      <p:sp>
        <p:nvSpPr>
          <p:cNvPr id="24580" name="Rectangle 2">
            <a:extLst>
              <a:ext uri="{FF2B5EF4-FFF2-40B4-BE49-F238E27FC236}">
                <a16:creationId xmlns:a16="http://schemas.microsoft.com/office/drawing/2014/main" id="{8F02B0EB-5B63-4358-AE9A-7BC37581DD95}"/>
              </a:ext>
            </a:extLst>
          </p:cNvPr>
          <p:cNvSpPr>
            <a:spLocks noGrp="1" noChangeArrowheads="1"/>
          </p:cNvSpPr>
          <p:nvPr>
            <p:ph type="title"/>
          </p:nvPr>
        </p:nvSpPr>
        <p:spPr>
          <a:xfrm>
            <a:off x="468313" y="115888"/>
            <a:ext cx="8229600" cy="792162"/>
          </a:xfrm>
        </p:spPr>
        <p:txBody>
          <a:bodyPr/>
          <a:lstStyle/>
          <a:p>
            <a:pPr eaLnBrk="1" hangingPunct="1"/>
            <a:r>
              <a:rPr lang="sk-SK" altLang="en-US" sz="3200" b="1">
                <a:solidFill>
                  <a:srgbClr val="3D1FD3"/>
                </a:solidFill>
              </a:rPr>
              <a:t>Terminológia (IASB, zákon)</a:t>
            </a:r>
          </a:p>
        </p:txBody>
      </p:sp>
      <p:sp>
        <p:nvSpPr>
          <p:cNvPr id="24581" name="Rectangle 3">
            <a:extLst>
              <a:ext uri="{FF2B5EF4-FFF2-40B4-BE49-F238E27FC236}">
                <a16:creationId xmlns:a16="http://schemas.microsoft.com/office/drawing/2014/main" id="{8A4C380A-20B2-46AD-8EFF-0F0D5D4CF887}"/>
              </a:ext>
            </a:extLst>
          </p:cNvPr>
          <p:cNvSpPr>
            <a:spLocks noGrp="1" noChangeArrowheads="1"/>
          </p:cNvSpPr>
          <p:nvPr>
            <p:ph type="body" idx="1"/>
          </p:nvPr>
        </p:nvSpPr>
        <p:spPr>
          <a:xfrm>
            <a:off x="457200" y="981075"/>
            <a:ext cx="8229600" cy="5145088"/>
          </a:xfrm>
        </p:spPr>
        <p:txBody>
          <a:bodyPr/>
          <a:lstStyle/>
          <a:p>
            <a:pPr eaLnBrk="1" hangingPunct="1">
              <a:lnSpc>
                <a:spcPct val="80000"/>
              </a:lnSpc>
            </a:pPr>
            <a:r>
              <a:rPr lang="sk-SK" altLang="en-US" sz="2000" b="1"/>
              <a:t>Aktíva (assets)   </a:t>
            </a:r>
            <a:r>
              <a:rPr lang="sk-SK" altLang="en-US" sz="2000"/>
              <a:t>Aktívum je prostriedok ovládaný účtovnou jednotkou ako výsledok minulých udalostí, od ktorého sa očakáva, že v budúcnosti prinesie pre účtovnú jednotku ekonomické úžitky Podľa slovenského zákona o účtovníctve sa aktívum nazýva majetkom, ak sa dá spoľahlivo oceniť. Majetok sa vykazuje v súvahe</a:t>
            </a:r>
            <a:endParaRPr lang="sk-SK" altLang="en-US" sz="2000" b="1"/>
          </a:p>
          <a:p>
            <a:pPr eaLnBrk="1" hangingPunct="1">
              <a:lnSpc>
                <a:spcPct val="80000"/>
              </a:lnSpc>
            </a:pPr>
            <a:r>
              <a:rPr lang="sk-SK" altLang="en-US" sz="2000" b="1"/>
              <a:t>Záväzky (liabilities)   </a:t>
            </a:r>
            <a:r>
              <a:rPr lang="sk-SK" altLang="en-US" sz="2000"/>
              <a:t>Záväzok je existujúca povinnosť účtovnej jednotky, ktorá vznikla z minulých udalostí, a očakáva sa, že jej splnenie sa prejaví úbytkom ekonomických úžitkov účtovnej jednotky</a:t>
            </a:r>
          </a:p>
          <a:p>
            <a:pPr eaLnBrk="1" hangingPunct="1">
              <a:lnSpc>
                <a:spcPct val="80000"/>
              </a:lnSpc>
            </a:pPr>
            <a:r>
              <a:rPr lang="sk-SK" altLang="en-US" sz="2000" b="1"/>
              <a:t>Ekonomický úžitok (economic benefit) </a:t>
            </a:r>
            <a:r>
              <a:rPr lang="sk-SK" altLang="en-US" sz="2000"/>
              <a:t>je možnosť (potenciál) prispieť k toku peňažných prostriedkov a ich ekvivalentov do účtovnej jednotky</a:t>
            </a:r>
            <a:endParaRPr lang="sk-SK" altLang="en-US" sz="2000" b="1"/>
          </a:p>
          <a:p>
            <a:pPr eaLnBrk="1" hangingPunct="1">
              <a:lnSpc>
                <a:spcPct val="80000"/>
              </a:lnSpc>
            </a:pPr>
            <a:r>
              <a:rPr lang="sk-SK" altLang="en-US" sz="2000" b="1"/>
              <a:t>Vlastné imanie (shareholder’s equity, equity</a:t>
            </a:r>
            <a:r>
              <a:rPr lang="sk-SK" altLang="en-US" sz="2000"/>
              <a:t>)  Vlastné imanie predstavuje nárok (claim) tých, ktorí do podniku investovali (podielnikov, akcionárov) na „čistú hodnotu“ podniku. Vlastné imanie je štandardne reprezentované v nejakej forme podielov vyjadrujúcich koľko z celkového nároku pripadá každému členovi zo skupiny podielnikov. Pozostáva zo </a:t>
            </a:r>
          </a:p>
          <a:p>
            <a:pPr lvl="1" eaLnBrk="1" hangingPunct="1">
              <a:lnSpc>
                <a:spcPct val="80000"/>
              </a:lnSpc>
            </a:pPr>
            <a:r>
              <a:rPr lang="sk-SK" altLang="en-US" sz="1800"/>
              <a:t>základného imania (share capital)</a:t>
            </a:r>
          </a:p>
          <a:p>
            <a:pPr lvl="1" eaLnBrk="1" hangingPunct="1">
              <a:lnSpc>
                <a:spcPct val="80000"/>
              </a:lnSpc>
            </a:pPr>
            <a:r>
              <a:rPr lang="sk-SK" altLang="en-US" sz="1800"/>
              <a:t>nerozdeleného výsledku hospodárenia (retained earnings)</a:t>
            </a:r>
            <a:endParaRPr lang="sk-SK" altLang="en-US" sz="1800" b="1"/>
          </a:p>
          <a:p>
            <a:pPr eaLnBrk="1" hangingPunct="1">
              <a:lnSpc>
                <a:spcPct val="80000"/>
              </a:lnSpc>
              <a:buFontTx/>
              <a:buNone/>
            </a:pPr>
            <a:endParaRPr lang="sk-SK"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71AD0DD-ECD5-46B7-AA8B-86D2378D3260}"/>
              </a:ext>
            </a:extLst>
          </p:cNvPr>
          <p:cNvSpPr>
            <a:spLocks noGrp="1"/>
          </p:cNvSpPr>
          <p:nvPr>
            <p:ph type="ftr" sz="quarter" idx="11"/>
          </p:nvPr>
        </p:nvSpPr>
        <p:spPr/>
        <p:txBody>
          <a:bodyPr/>
          <a:lstStyle/>
          <a:p>
            <a:pPr>
              <a:defRPr/>
            </a:pPr>
            <a:r>
              <a:rPr lang="sk-SK"/>
              <a:t>Princípy účtovníctva</a:t>
            </a:r>
          </a:p>
        </p:txBody>
      </p:sp>
      <p:sp>
        <p:nvSpPr>
          <p:cNvPr id="26627" name="Zástupný symbol čísla snímky 5">
            <a:extLst>
              <a:ext uri="{FF2B5EF4-FFF2-40B4-BE49-F238E27FC236}">
                <a16:creationId xmlns:a16="http://schemas.microsoft.com/office/drawing/2014/main" id="{F3589F75-0D9E-474D-BFA9-A47196B323F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96BA00E1-B0DA-4947-9653-506E06B98A4E}" type="slidenum">
              <a:rPr lang="sk-SK" altLang="sk-SK" sz="1400"/>
              <a:pPr>
                <a:spcBef>
                  <a:spcPct val="0"/>
                </a:spcBef>
                <a:buFontTx/>
                <a:buNone/>
              </a:pPr>
              <a:t>12</a:t>
            </a:fld>
            <a:endParaRPr lang="sk-SK" altLang="sk-SK" sz="1400"/>
          </a:p>
        </p:txBody>
      </p:sp>
      <p:sp>
        <p:nvSpPr>
          <p:cNvPr id="26628" name="Rectangle 2">
            <a:extLst>
              <a:ext uri="{FF2B5EF4-FFF2-40B4-BE49-F238E27FC236}">
                <a16:creationId xmlns:a16="http://schemas.microsoft.com/office/drawing/2014/main" id="{AF2B9E1C-2985-4212-BC80-187F48DF55E9}"/>
              </a:ext>
            </a:extLst>
          </p:cNvPr>
          <p:cNvSpPr>
            <a:spLocks noGrp="1" noChangeArrowheads="1"/>
          </p:cNvSpPr>
          <p:nvPr>
            <p:ph type="title"/>
          </p:nvPr>
        </p:nvSpPr>
        <p:spPr>
          <a:xfrm>
            <a:off x="468313" y="188913"/>
            <a:ext cx="8229600" cy="792162"/>
          </a:xfrm>
        </p:spPr>
        <p:txBody>
          <a:bodyPr/>
          <a:lstStyle/>
          <a:p>
            <a:pPr eaLnBrk="1" hangingPunct="1"/>
            <a:r>
              <a:rPr lang="sk-SK" altLang="en-US" sz="3200" b="1">
                <a:solidFill>
                  <a:srgbClr val="3D1FD3"/>
                </a:solidFill>
              </a:rPr>
              <a:t>Terminológia (IASB, zákon) </a:t>
            </a:r>
            <a:r>
              <a:rPr lang="sk-SK" altLang="en-US" sz="2000">
                <a:solidFill>
                  <a:srgbClr val="3D1FD3"/>
                </a:solidFill>
              </a:rPr>
              <a:t>(2)</a:t>
            </a:r>
          </a:p>
        </p:txBody>
      </p:sp>
      <p:sp>
        <p:nvSpPr>
          <p:cNvPr id="26629" name="Rectangle 3">
            <a:extLst>
              <a:ext uri="{FF2B5EF4-FFF2-40B4-BE49-F238E27FC236}">
                <a16:creationId xmlns:a16="http://schemas.microsoft.com/office/drawing/2014/main" id="{C6F5A2FF-A040-4A6B-9A61-1EBB6A993A42}"/>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2000" b="1"/>
              <a:t>Základné imanie</a:t>
            </a:r>
            <a:r>
              <a:rPr lang="sk-SK" altLang="en-US" sz="2000"/>
              <a:t> </a:t>
            </a:r>
            <a:r>
              <a:rPr lang="sk-SK" altLang="en-US" sz="2000" b="1"/>
              <a:t>(share capital) </a:t>
            </a:r>
            <a:r>
              <a:rPr lang="sk-SK" altLang="en-US" sz="2000"/>
              <a:t>je pôvodná hodnota vkladov podielnikov do firmy</a:t>
            </a:r>
          </a:p>
          <a:p>
            <a:pPr eaLnBrk="1" hangingPunct="1">
              <a:lnSpc>
                <a:spcPct val="80000"/>
              </a:lnSpc>
            </a:pPr>
            <a:r>
              <a:rPr lang="sk-SK" altLang="en-US" sz="2000" b="1"/>
              <a:t>Nerozdelený výsledok hospodárenia (retained earnings, reserves)</a:t>
            </a:r>
            <a:r>
              <a:rPr lang="sk-SK" altLang="en-US" sz="2000"/>
              <a:t> je časť hodnoty vytvorenej činnosťou firmy, o ktorej podielnici rozhodli, že zostane vo firme, teda, že si ju nerozdelia vo forme dividend</a:t>
            </a:r>
            <a:endParaRPr lang="sk-SK" altLang="en-US" sz="2000" b="1"/>
          </a:p>
          <a:p>
            <a:pPr eaLnBrk="1" hangingPunct="1">
              <a:lnSpc>
                <a:spcPct val="80000"/>
              </a:lnSpc>
            </a:pPr>
            <a:r>
              <a:rPr lang="sk-SK" altLang="en-US" sz="2000" b="1"/>
              <a:t>Výnosy (revenues)</a:t>
            </a:r>
            <a:r>
              <a:rPr lang="sk-SK" altLang="en-US" sz="2000"/>
              <a:t> predstavujú zvýšenie ekonomických úžitkov počas účtovného obdobia vznikajúce pri bežných aktivitách účtovnej jednotky, ak sa toto zvýšenie prejaví v náraste vlastného imania inom ako je nárast vznikajúci z príspevkov podielnikov </a:t>
            </a:r>
          </a:p>
          <a:p>
            <a:pPr eaLnBrk="1" hangingPunct="1">
              <a:lnSpc>
                <a:spcPct val="80000"/>
              </a:lnSpc>
            </a:pPr>
            <a:r>
              <a:rPr lang="sk-SK" altLang="en-US" sz="2000" b="1"/>
              <a:t>Náklady</a:t>
            </a:r>
            <a:r>
              <a:rPr lang="sk-SK" altLang="en-US" sz="2000"/>
              <a:t> </a:t>
            </a:r>
            <a:r>
              <a:rPr lang="sk-SK" altLang="en-US" sz="2000" b="1"/>
              <a:t>(expenses) </a:t>
            </a:r>
            <a:r>
              <a:rPr lang="sk-SK" altLang="en-US" sz="2000"/>
              <a:t>predstavujú zníženie ekonomických úžitkov počas účtovného obdobia  vo forme odlivu alebo opotrebenia majetku alebo vzniku záväzku, ktoré sa prejavia v znížení vlastného imania inom ako je zníženie súvisiace s rozdelením podielnikom </a:t>
            </a:r>
          </a:p>
          <a:p>
            <a:pPr eaLnBrk="1" hangingPunct="1">
              <a:lnSpc>
                <a:spcPct val="80000"/>
              </a:lnSpc>
            </a:pPr>
            <a:r>
              <a:rPr lang="sk-SK" altLang="en-US" sz="2000" b="1"/>
              <a:t>Výsledok hospodárenia (income, net income, earnings)</a:t>
            </a:r>
            <a:r>
              <a:rPr lang="sk-SK" altLang="en-US" sz="2000"/>
              <a:t> je rozdiel medzi výnosmi a nákladmi za určité obdobie. Výsledkom je zisk alebo strata</a:t>
            </a:r>
          </a:p>
          <a:p>
            <a:pPr eaLnBrk="1" hangingPunct="1">
              <a:lnSpc>
                <a:spcPct val="80000"/>
              </a:lnSpc>
            </a:pPr>
            <a:r>
              <a:rPr lang="sk-SK" altLang="en-US" sz="2000"/>
              <a:t>Výsledok hospodárenia je zvýšenie vlastného imania (v prípade zisku) alebo jeho zníženie (v prípade straty) ako dôsledok činnosti firmy</a:t>
            </a:r>
          </a:p>
          <a:p>
            <a:pPr eaLnBrk="1" hangingPunct="1">
              <a:lnSpc>
                <a:spcPct val="80000"/>
              </a:lnSpc>
            </a:pPr>
            <a:r>
              <a:rPr lang="sk-SK" altLang="en-US" sz="2000"/>
              <a:t>Výsledok hospodárenia sa počíta v osobitnom výkaze s názvom </a:t>
            </a:r>
            <a:r>
              <a:rPr lang="sk-SK" altLang="en-US" sz="2000" b="1"/>
              <a:t>výkaz ziskov a strát (income statement)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BB35650F-3145-42E7-95D6-8CEA6BD50A70}"/>
              </a:ext>
            </a:extLst>
          </p:cNvPr>
          <p:cNvSpPr>
            <a:spLocks noGrp="1"/>
          </p:cNvSpPr>
          <p:nvPr>
            <p:ph type="ftr" sz="quarter" idx="11"/>
          </p:nvPr>
        </p:nvSpPr>
        <p:spPr/>
        <p:txBody>
          <a:bodyPr/>
          <a:lstStyle/>
          <a:p>
            <a:pPr>
              <a:defRPr/>
            </a:pPr>
            <a:r>
              <a:rPr lang="sk-SK"/>
              <a:t>Princípy účtovníctva</a:t>
            </a:r>
          </a:p>
        </p:txBody>
      </p:sp>
      <p:sp>
        <p:nvSpPr>
          <p:cNvPr id="28675" name="Zástupný symbol čísla snímky 5">
            <a:extLst>
              <a:ext uri="{FF2B5EF4-FFF2-40B4-BE49-F238E27FC236}">
                <a16:creationId xmlns:a16="http://schemas.microsoft.com/office/drawing/2014/main" id="{2E4A60FC-00A0-4A0A-B66D-5ECDA9C226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B86EED3B-CE35-4CFF-A9F7-6284AA57B5B0}" type="slidenum">
              <a:rPr lang="sk-SK" altLang="sk-SK" sz="1400"/>
              <a:pPr>
                <a:spcBef>
                  <a:spcPct val="0"/>
                </a:spcBef>
                <a:buFontTx/>
                <a:buNone/>
              </a:pPr>
              <a:t>13</a:t>
            </a:fld>
            <a:endParaRPr lang="sk-SK" altLang="sk-SK" sz="1400"/>
          </a:p>
        </p:txBody>
      </p:sp>
      <p:sp>
        <p:nvSpPr>
          <p:cNvPr id="28676" name="Rectangle 2">
            <a:extLst>
              <a:ext uri="{FF2B5EF4-FFF2-40B4-BE49-F238E27FC236}">
                <a16:creationId xmlns:a16="http://schemas.microsoft.com/office/drawing/2014/main" id="{DE317E90-D169-4F8C-ABF2-8E588B9F7843}"/>
              </a:ext>
            </a:extLst>
          </p:cNvPr>
          <p:cNvSpPr>
            <a:spLocks noGrp="1" noChangeArrowheads="1"/>
          </p:cNvSpPr>
          <p:nvPr>
            <p:ph type="title"/>
          </p:nvPr>
        </p:nvSpPr>
        <p:spPr/>
        <p:txBody>
          <a:bodyPr/>
          <a:lstStyle/>
          <a:p>
            <a:pPr eaLnBrk="1" hangingPunct="1"/>
            <a:r>
              <a:rPr lang="sk-SK" altLang="en-US" sz="3200" b="1">
                <a:solidFill>
                  <a:srgbClr val="3D1FD3"/>
                </a:solidFill>
              </a:rPr>
              <a:t>Príklady transakcií – firma Verdi</a:t>
            </a:r>
          </a:p>
        </p:txBody>
      </p:sp>
      <p:sp>
        <p:nvSpPr>
          <p:cNvPr id="28677" name="Rectangle 3">
            <a:extLst>
              <a:ext uri="{FF2B5EF4-FFF2-40B4-BE49-F238E27FC236}">
                <a16:creationId xmlns:a16="http://schemas.microsoft.com/office/drawing/2014/main" id="{AEAD706B-1C71-4A1D-B59F-5AF39291784E}"/>
              </a:ext>
            </a:extLst>
          </p:cNvPr>
          <p:cNvSpPr>
            <a:spLocks noGrp="1" noChangeArrowheads="1"/>
          </p:cNvSpPr>
          <p:nvPr>
            <p:ph type="body" idx="1"/>
          </p:nvPr>
        </p:nvSpPr>
        <p:spPr/>
        <p:txBody>
          <a:bodyPr/>
          <a:lstStyle/>
          <a:p>
            <a:pPr eaLnBrk="1" hangingPunct="1">
              <a:lnSpc>
                <a:spcPct val="80000"/>
              </a:lnSpc>
            </a:pPr>
            <a:r>
              <a:rPr lang="sk-SK" altLang="en-US" sz="2400"/>
              <a:t>Fungovanie rovnice podnikania budeme teraz ilustrovať na viacerých typických transakciách</a:t>
            </a:r>
          </a:p>
          <a:p>
            <a:pPr eaLnBrk="1" hangingPunct="1">
              <a:lnSpc>
                <a:spcPct val="80000"/>
              </a:lnSpc>
            </a:pPr>
            <a:r>
              <a:rPr lang="sk-SK" altLang="en-US" sz="2400"/>
              <a:t>Fotografka Štefánia a jej priateľ Štefan, umelecký grafický dizajnér, sa rozhodli založiť reklamnú agentúru od 1. januára X1. Do svojho podnikania sa rozhodli investovať 90 CU</a:t>
            </a:r>
          </a:p>
          <a:p>
            <a:pPr eaLnBrk="1" hangingPunct="1">
              <a:lnSpc>
                <a:spcPct val="80000"/>
              </a:lnSpc>
            </a:pPr>
            <a:r>
              <a:rPr lang="sk-SK" altLang="en-US" sz="2400"/>
              <a:t>Vytvorili spoločnosť Verdi so základným imaním </a:t>
            </a:r>
            <a:br>
              <a:rPr lang="sk-SK" altLang="en-US" sz="2400"/>
            </a:br>
            <a:r>
              <a:rPr lang="sk-SK" altLang="en-US" sz="2400"/>
              <a:t>90 CU. Dohodli sa, že Štefánia bude mať 60 podielov s nominálnou hodnotou 1 CU a Štefan bude mať 30 podielov </a:t>
            </a:r>
          </a:p>
          <a:p>
            <a:pPr eaLnBrk="1" hangingPunct="1">
              <a:lnSpc>
                <a:spcPct val="80000"/>
              </a:lnSpc>
            </a:pPr>
            <a:r>
              <a:rPr lang="sk-SK" altLang="en-US" sz="2400"/>
              <a:t>V mene spoločnosti si otvorili účet v banke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AAB95D92-2246-4623-9AA0-E66D5ABFBED6}"/>
              </a:ext>
            </a:extLst>
          </p:cNvPr>
          <p:cNvSpPr>
            <a:spLocks noGrp="1"/>
          </p:cNvSpPr>
          <p:nvPr>
            <p:ph type="ftr" sz="quarter" idx="11"/>
          </p:nvPr>
        </p:nvSpPr>
        <p:spPr/>
        <p:txBody>
          <a:bodyPr/>
          <a:lstStyle/>
          <a:p>
            <a:pPr>
              <a:defRPr/>
            </a:pPr>
            <a:r>
              <a:rPr lang="sk-SK"/>
              <a:t>Princípy účtovníctva</a:t>
            </a:r>
          </a:p>
        </p:txBody>
      </p:sp>
      <p:sp>
        <p:nvSpPr>
          <p:cNvPr id="30723" name="Zástupný symbol čísla snímky 4">
            <a:extLst>
              <a:ext uri="{FF2B5EF4-FFF2-40B4-BE49-F238E27FC236}">
                <a16:creationId xmlns:a16="http://schemas.microsoft.com/office/drawing/2014/main" id="{84C82CCD-ED89-42BA-BB49-FAB604F91B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A21000DB-061D-4019-9B15-4B26A0618F24}" type="slidenum">
              <a:rPr lang="sk-SK" altLang="sk-SK" sz="1400"/>
              <a:pPr>
                <a:spcBef>
                  <a:spcPct val="0"/>
                </a:spcBef>
                <a:buFontTx/>
                <a:buNone/>
              </a:pPr>
              <a:t>14</a:t>
            </a:fld>
            <a:endParaRPr lang="sk-SK" altLang="sk-SK" sz="1400"/>
          </a:p>
        </p:txBody>
      </p:sp>
      <p:sp>
        <p:nvSpPr>
          <p:cNvPr id="30724" name="Rectangle 2">
            <a:extLst>
              <a:ext uri="{FF2B5EF4-FFF2-40B4-BE49-F238E27FC236}">
                <a16:creationId xmlns:a16="http://schemas.microsoft.com/office/drawing/2014/main" id="{156A695D-740C-4232-8DE9-461D9616D1E9}"/>
              </a:ext>
            </a:extLst>
          </p:cNvPr>
          <p:cNvSpPr>
            <a:spLocks noGrp="1" noChangeArrowheads="1"/>
          </p:cNvSpPr>
          <p:nvPr>
            <p:ph type="title"/>
          </p:nvPr>
        </p:nvSpPr>
        <p:spPr>
          <a:xfrm>
            <a:off x="890588" y="427038"/>
            <a:ext cx="7362825" cy="914400"/>
          </a:xfrm>
        </p:spPr>
        <p:txBody>
          <a:bodyPr/>
          <a:lstStyle/>
          <a:p>
            <a:pPr eaLnBrk="1" hangingPunct="1"/>
            <a:r>
              <a:rPr lang="sk-SK" altLang="en-US" sz="3200" b="1">
                <a:solidFill>
                  <a:srgbClr val="3D1FD3"/>
                </a:solidFill>
              </a:rPr>
              <a:t>Obr.</a:t>
            </a:r>
            <a:r>
              <a:rPr lang="en-US" altLang="en-US" sz="3200" b="1">
                <a:solidFill>
                  <a:srgbClr val="3D1FD3"/>
                </a:solidFill>
              </a:rPr>
              <a:t> 2.2</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a:t>
            </a:r>
            <a:r>
              <a:rPr lang="en-US" altLang="en-US" sz="3200">
                <a:solidFill>
                  <a:srgbClr val="3D1FD3"/>
                </a:solidFill>
              </a:rPr>
              <a:t> 1</a:t>
            </a:r>
          </a:p>
        </p:txBody>
      </p:sp>
      <p:graphicFrame>
        <p:nvGraphicFramePr>
          <p:cNvPr id="30725" name="Object 3">
            <a:extLst>
              <a:ext uri="{FF2B5EF4-FFF2-40B4-BE49-F238E27FC236}">
                <a16:creationId xmlns:a16="http://schemas.microsoft.com/office/drawing/2014/main" id="{A28C147A-3BDD-4D05-A403-E728ECC0190F}"/>
              </a:ext>
            </a:extLst>
          </p:cNvPr>
          <p:cNvGraphicFramePr>
            <a:graphicFrameLocks noChangeAspect="1"/>
          </p:cNvGraphicFramePr>
          <p:nvPr/>
        </p:nvGraphicFramePr>
        <p:xfrm>
          <a:off x="249238" y="4005263"/>
          <a:ext cx="9183687" cy="2216150"/>
        </p:xfrm>
        <a:graphic>
          <a:graphicData uri="http://schemas.openxmlformats.org/presentationml/2006/ole">
            <mc:AlternateContent xmlns:mc="http://schemas.openxmlformats.org/markup-compatibility/2006">
              <mc:Choice xmlns:v="urn:schemas-microsoft-com:vml" Requires="v">
                <p:oleObj name="Dokument" r:id="rId3" imgW="6069527" imgH="1470635" progId="Word.Document.8">
                  <p:embed/>
                </p:oleObj>
              </mc:Choice>
              <mc:Fallback>
                <p:oleObj name="Dokument" r:id="rId3" imgW="6069527" imgH="1470635"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4005263"/>
                        <a:ext cx="9183687"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6" name="Rectangle 4">
            <a:extLst>
              <a:ext uri="{FF2B5EF4-FFF2-40B4-BE49-F238E27FC236}">
                <a16:creationId xmlns:a16="http://schemas.microsoft.com/office/drawing/2014/main" id="{E7969E9D-7720-425B-ACD7-1D7A9BCDDDB4}"/>
              </a:ext>
            </a:extLst>
          </p:cNvPr>
          <p:cNvSpPr>
            <a:spLocks noChangeArrowheads="1"/>
          </p:cNvSpPr>
          <p:nvPr/>
        </p:nvSpPr>
        <p:spPr bwMode="auto">
          <a:xfrm>
            <a:off x="685800" y="1371600"/>
            <a:ext cx="7696200"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Štefánia a Štefan založili spoločnosť Verdi a na účet spoločnosti vložili 90 CU ako základné imanie</a:t>
            </a:r>
          </a:p>
          <a:p>
            <a:pPr eaLnBrk="1" hangingPunct="1"/>
            <a:r>
              <a:rPr lang="sk-SK" altLang="en-US" sz="2400"/>
              <a:t>Štefánia vložila 60 CU (má 2/3 podiel)</a:t>
            </a:r>
          </a:p>
          <a:p>
            <a:pPr eaLnBrk="1" hangingPunct="1"/>
            <a:r>
              <a:rPr lang="sk-SK" altLang="en-US" sz="2400"/>
              <a:t>Štefan vložil 30 CU (má 1/3 podiel)</a:t>
            </a:r>
            <a:r>
              <a:rPr lang="en-US" altLang="en-US"/>
              <a:t> </a:t>
            </a:r>
          </a:p>
          <a:p>
            <a:pPr lvl="1" eaLnBrk="1" hangingPunct="1"/>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BC2CAE89-DD6D-4222-8610-8E570531397C}"/>
              </a:ext>
            </a:extLst>
          </p:cNvPr>
          <p:cNvSpPr>
            <a:spLocks noGrp="1"/>
          </p:cNvSpPr>
          <p:nvPr>
            <p:ph type="ftr" sz="quarter" idx="11"/>
          </p:nvPr>
        </p:nvSpPr>
        <p:spPr/>
        <p:txBody>
          <a:bodyPr/>
          <a:lstStyle/>
          <a:p>
            <a:pPr>
              <a:defRPr/>
            </a:pPr>
            <a:r>
              <a:rPr lang="sk-SK"/>
              <a:t>Princípy účtovníctva</a:t>
            </a:r>
          </a:p>
        </p:txBody>
      </p:sp>
      <p:sp>
        <p:nvSpPr>
          <p:cNvPr id="32771" name="Zástupný symbol čísla snímky 4">
            <a:extLst>
              <a:ext uri="{FF2B5EF4-FFF2-40B4-BE49-F238E27FC236}">
                <a16:creationId xmlns:a16="http://schemas.microsoft.com/office/drawing/2014/main" id="{62157CD8-DB29-4AE5-99C1-C0329CFE75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A296874F-37B4-4BC7-9D6D-B59EF93D32D2}" type="slidenum">
              <a:rPr lang="sk-SK" altLang="sk-SK" sz="1400"/>
              <a:pPr>
                <a:spcBef>
                  <a:spcPct val="0"/>
                </a:spcBef>
                <a:buFontTx/>
                <a:buNone/>
              </a:pPr>
              <a:t>15</a:t>
            </a:fld>
            <a:endParaRPr lang="sk-SK" altLang="sk-SK" sz="1400"/>
          </a:p>
        </p:txBody>
      </p:sp>
      <p:sp>
        <p:nvSpPr>
          <p:cNvPr id="32772" name="Rectangle 2">
            <a:extLst>
              <a:ext uri="{FF2B5EF4-FFF2-40B4-BE49-F238E27FC236}">
                <a16:creationId xmlns:a16="http://schemas.microsoft.com/office/drawing/2014/main" id="{1EB8952A-553B-4474-9F2A-F767AF44C75F}"/>
              </a:ext>
            </a:extLst>
          </p:cNvPr>
          <p:cNvSpPr>
            <a:spLocks noGrp="1" noChangeArrowheads="1"/>
          </p:cNvSpPr>
          <p:nvPr>
            <p:ph type="title"/>
          </p:nvPr>
        </p:nvSpPr>
        <p:spPr>
          <a:xfrm>
            <a:off x="685800" y="304800"/>
            <a:ext cx="7772400" cy="1143000"/>
          </a:xfrm>
        </p:spPr>
        <p:txBody>
          <a:bodyPr/>
          <a:lstStyle/>
          <a:p>
            <a:pPr eaLnBrk="1" hangingPunct="1"/>
            <a:r>
              <a:rPr lang="sk-SK" altLang="en-US" sz="3200" b="1">
                <a:solidFill>
                  <a:srgbClr val="3D1FD3"/>
                </a:solidFill>
              </a:rPr>
              <a:t>Obr.</a:t>
            </a:r>
            <a:r>
              <a:rPr lang="en-US" altLang="en-US" sz="3200" b="1">
                <a:solidFill>
                  <a:srgbClr val="3D1FD3"/>
                </a:solidFill>
              </a:rPr>
              <a:t> 2.3</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2</a:t>
            </a:r>
            <a:endParaRPr lang="en-US" altLang="en-US" sz="3200">
              <a:solidFill>
                <a:srgbClr val="3D1FD3"/>
              </a:solidFill>
            </a:endParaRPr>
          </a:p>
        </p:txBody>
      </p:sp>
      <p:graphicFrame>
        <p:nvGraphicFramePr>
          <p:cNvPr id="32773" name="Object 3">
            <a:extLst>
              <a:ext uri="{FF2B5EF4-FFF2-40B4-BE49-F238E27FC236}">
                <a16:creationId xmlns:a16="http://schemas.microsoft.com/office/drawing/2014/main" id="{94068C87-7146-4135-B3B0-0BFA6A53472D}"/>
              </a:ext>
            </a:extLst>
          </p:cNvPr>
          <p:cNvGraphicFramePr>
            <a:graphicFrameLocks noChangeAspect="1"/>
          </p:cNvGraphicFramePr>
          <p:nvPr/>
        </p:nvGraphicFramePr>
        <p:xfrm>
          <a:off x="301625" y="3702050"/>
          <a:ext cx="9115425" cy="2690813"/>
        </p:xfrm>
        <a:graphic>
          <a:graphicData uri="http://schemas.openxmlformats.org/presentationml/2006/ole">
            <mc:AlternateContent xmlns:mc="http://schemas.openxmlformats.org/markup-compatibility/2006">
              <mc:Choice xmlns:v="urn:schemas-microsoft-com:vml" Requires="v">
                <p:oleObj name="Document" r:id="rId3" imgW="6064857" imgH="1797203" progId="Word.Document.8">
                  <p:embed/>
                </p:oleObj>
              </mc:Choice>
              <mc:Fallback>
                <p:oleObj name="Document" r:id="rId3" imgW="6064857" imgH="179720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 y="3702050"/>
                        <a:ext cx="9115425" cy="269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774" name="Rectangle 4">
            <a:extLst>
              <a:ext uri="{FF2B5EF4-FFF2-40B4-BE49-F238E27FC236}">
                <a16:creationId xmlns:a16="http://schemas.microsoft.com/office/drawing/2014/main" id="{9BA17392-AA6A-4250-BB4C-16CCFBF9859C}"/>
              </a:ext>
            </a:extLst>
          </p:cNvPr>
          <p:cNvSpPr>
            <a:spLocks noChangeArrowheads="1"/>
          </p:cNvSpPr>
          <p:nvPr/>
        </p:nvSpPr>
        <p:spPr bwMode="auto">
          <a:xfrm>
            <a:off x="611188" y="1484313"/>
            <a:ext cx="76962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Spoločnosť </a:t>
            </a:r>
            <a:r>
              <a:rPr lang="en-US" altLang="en-US" sz="2400"/>
              <a:t>Verdi</a:t>
            </a:r>
            <a:r>
              <a:rPr lang="sk-SK" altLang="en-US" sz="2400"/>
              <a:t> si zobrala pôžičku 60 CU</a:t>
            </a:r>
            <a:endParaRPr lang="en-US" altLang="en-US" sz="2400"/>
          </a:p>
          <a:p>
            <a:pPr eaLnBrk="1" hangingPunct="1"/>
            <a:r>
              <a:rPr lang="sk-SK" altLang="en-US" sz="2400"/>
              <a:t>Pôžička zvýšila majetok spoločnosti o 60 CU</a:t>
            </a:r>
            <a:endParaRPr lang="en-US" altLang="en-US" sz="2400"/>
          </a:p>
          <a:p>
            <a:pPr eaLnBrk="1" hangingPunct="1"/>
            <a:r>
              <a:rPr lang="sk-SK" altLang="en-US" sz="2400"/>
              <a:t>Spoločnosti vznikol záväzok 60 CU</a:t>
            </a:r>
            <a:endParaRPr lang="en-US" altLang="en-US"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9C041B44-80A2-421D-B460-3A2B00A769F9}"/>
              </a:ext>
            </a:extLst>
          </p:cNvPr>
          <p:cNvSpPr>
            <a:spLocks noGrp="1"/>
          </p:cNvSpPr>
          <p:nvPr>
            <p:ph type="ftr" sz="quarter" idx="11"/>
          </p:nvPr>
        </p:nvSpPr>
        <p:spPr/>
        <p:txBody>
          <a:bodyPr/>
          <a:lstStyle/>
          <a:p>
            <a:pPr>
              <a:defRPr/>
            </a:pPr>
            <a:r>
              <a:rPr lang="sk-SK"/>
              <a:t>Princípy účtovníctva</a:t>
            </a:r>
          </a:p>
        </p:txBody>
      </p:sp>
      <p:sp>
        <p:nvSpPr>
          <p:cNvPr id="34819" name="Zástupný symbol čísla snímky 4">
            <a:extLst>
              <a:ext uri="{FF2B5EF4-FFF2-40B4-BE49-F238E27FC236}">
                <a16:creationId xmlns:a16="http://schemas.microsoft.com/office/drawing/2014/main" id="{982600C2-CFEF-4659-95A6-60921D8A33F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3E7210C2-0FE0-4EE9-845F-5B868A9A7EE2}" type="slidenum">
              <a:rPr lang="sk-SK" altLang="sk-SK" sz="1400"/>
              <a:pPr>
                <a:spcBef>
                  <a:spcPct val="0"/>
                </a:spcBef>
                <a:buFontTx/>
                <a:buNone/>
              </a:pPr>
              <a:t>16</a:t>
            </a:fld>
            <a:endParaRPr lang="sk-SK" altLang="sk-SK" sz="1400"/>
          </a:p>
        </p:txBody>
      </p:sp>
      <p:sp>
        <p:nvSpPr>
          <p:cNvPr id="34820" name="Rectangle 2">
            <a:extLst>
              <a:ext uri="{FF2B5EF4-FFF2-40B4-BE49-F238E27FC236}">
                <a16:creationId xmlns:a16="http://schemas.microsoft.com/office/drawing/2014/main" id="{5AD5C497-8822-48AC-B665-8DF8F1711A78}"/>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4</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3</a:t>
            </a:r>
            <a:endParaRPr lang="en-US" altLang="en-US" sz="3200">
              <a:solidFill>
                <a:srgbClr val="3D1FD3"/>
              </a:solidFill>
            </a:endParaRPr>
          </a:p>
        </p:txBody>
      </p:sp>
      <p:graphicFrame>
        <p:nvGraphicFramePr>
          <p:cNvPr id="34821" name="Object 3">
            <a:extLst>
              <a:ext uri="{FF2B5EF4-FFF2-40B4-BE49-F238E27FC236}">
                <a16:creationId xmlns:a16="http://schemas.microsoft.com/office/drawing/2014/main" id="{EF839BE9-1D52-42B6-B278-0F5FB1DC4857}"/>
              </a:ext>
            </a:extLst>
          </p:cNvPr>
          <p:cNvGraphicFramePr>
            <a:graphicFrameLocks noChangeAspect="1"/>
          </p:cNvGraphicFramePr>
          <p:nvPr/>
        </p:nvGraphicFramePr>
        <p:xfrm>
          <a:off x="384175" y="3643313"/>
          <a:ext cx="8737600" cy="2359025"/>
        </p:xfrm>
        <a:graphic>
          <a:graphicData uri="http://schemas.openxmlformats.org/presentationml/2006/ole">
            <mc:AlternateContent xmlns:mc="http://schemas.openxmlformats.org/markup-compatibility/2006">
              <mc:Choice xmlns:v="urn:schemas-microsoft-com:vml" Requires="v">
                <p:oleObj name="Dokument" r:id="rId3" imgW="6069527" imgH="1642293" progId="Word.Document.8">
                  <p:embed/>
                </p:oleObj>
              </mc:Choice>
              <mc:Fallback>
                <p:oleObj name="Dokument" r:id="rId3" imgW="6069527" imgH="164229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3643313"/>
                        <a:ext cx="8737600" cy="235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22" name="Rectangle 4">
            <a:extLst>
              <a:ext uri="{FF2B5EF4-FFF2-40B4-BE49-F238E27FC236}">
                <a16:creationId xmlns:a16="http://schemas.microsoft.com/office/drawing/2014/main" id="{26D8266D-F098-4F5A-933D-D03F09FE424F}"/>
              </a:ext>
            </a:extLst>
          </p:cNvPr>
          <p:cNvSpPr>
            <a:spLocks noChangeArrowheads="1"/>
          </p:cNvSpPr>
          <p:nvPr/>
        </p:nvSpPr>
        <p:spPr bwMode="auto">
          <a:xfrm>
            <a:off x="457200" y="1752600"/>
            <a:ext cx="7696200" cy="146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Spoločnosť Verdi nakúpila zariadenia za 125 CU</a:t>
            </a:r>
            <a:endParaRPr lang="en-US" altLang="en-US" sz="2400"/>
          </a:p>
          <a:p>
            <a:pPr eaLnBrk="1" hangingPunct="1"/>
            <a:r>
              <a:rPr lang="sk-SK" altLang="en-US" sz="2400"/>
              <a:t>Vykázanie dlhodobého majetku</a:t>
            </a:r>
            <a:endParaRPr lang="en-US" altLang="en-US" sz="2400"/>
          </a:p>
          <a:p>
            <a:pPr eaLnBrk="1" hangingPunct="1"/>
            <a:r>
              <a:rPr lang="sk-SK" altLang="en-US" sz="2400"/>
              <a:t>Znížili sa peňažné prostriedky</a:t>
            </a:r>
            <a:endParaRPr lang="en-US" altLang="en-US" sz="2400"/>
          </a:p>
          <a:p>
            <a:pPr lvl="1" eaLnBrk="1" hangingPunct="1"/>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033E3FDB-1CA9-481E-A06A-1D92B654514A}"/>
              </a:ext>
            </a:extLst>
          </p:cNvPr>
          <p:cNvSpPr>
            <a:spLocks noGrp="1"/>
          </p:cNvSpPr>
          <p:nvPr>
            <p:ph type="ftr" sz="quarter" idx="11"/>
          </p:nvPr>
        </p:nvSpPr>
        <p:spPr/>
        <p:txBody>
          <a:bodyPr/>
          <a:lstStyle/>
          <a:p>
            <a:pPr>
              <a:defRPr/>
            </a:pPr>
            <a:r>
              <a:rPr lang="sk-SK"/>
              <a:t>Princípy účtovníctva</a:t>
            </a:r>
          </a:p>
        </p:txBody>
      </p:sp>
      <p:sp>
        <p:nvSpPr>
          <p:cNvPr id="36867" name="Zástupný symbol čísla snímky 4">
            <a:extLst>
              <a:ext uri="{FF2B5EF4-FFF2-40B4-BE49-F238E27FC236}">
                <a16:creationId xmlns:a16="http://schemas.microsoft.com/office/drawing/2014/main" id="{19EDAAF1-A266-4187-AB51-A3C4EAD22F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7593DE8C-655A-44F1-86E3-0B7BE8D141E1}" type="slidenum">
              <a:rPr lang="sk-SK" altLang="sk-SK" sz="1400"/>
              <a:pPr>
                <a:spcBef>
                  <a:spcPct val="0"/>
                </a:spcBef>
                <a:buFontTx/>
                <a:buNone/>
              </a:pPr>
              <a:t>17</a:t>
            </a:fld>
            <a:endParaRPr lang="sk-SK" altLang="sk-SK" sz="1400"/>
          </a:p>
        </p:txBody>
      </p:sp>
      <p:sp>
        <p:nvSpPr>
          <p:cNvPr id="36868" name="Rectangle 2">
            <a:extLst>
              <a:ext uri="{FF2B5EF4-FFF2-40B4-BE49-F238E27FC236}">
                <a16:creationId xmlns:a16="http://schemas.microsoft.com/office/drawing/2014/main" id="{6A6EA13B-6410-49A2-9EFF-1AAEF568ECAA}"/>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5</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4</a:t>
            </a:r>
            <a:endParaRPr lang="en-US" altLang="en-US" sz="3200">
              <a:solidFill>
                <a:srgbClr val="3D1FD3"/>
              </a:solidFill>
            </a:endParaRPr>
          </a:p>
        </p:txBody>
      </p:sp>
      <p:graphicFrame>
        <p:nvGraphicFramePr>
          <p:cNvPr id="36869" name="Object 3">
            <a:extLst>
              <a:ext uri="{FF2B5EF4-FFF2-40B4-BE49-F238E27FC236}">
                <a16:creationId xmlns:a16="http://schemas.microsoft.com/office/drawing/2014/main" id="{E8BD7F54-BE00-45A4-885A-8BD3FFE5BC82}"/>
              </a:ext>
            </a:extLst>
          </p:cNvPr>
          <p:cNvGraphicFramePr>
            <a:graphicFrameLocks noChangeAspect="1"/>
          </p:cNvGraphicFramePr>
          <p:nvPr/>
        </p:nvGraphicFramePr>
        <p:xfrm>
          <a:off x="407988" y="3578225"/>
          <a:ext cx="8675687" cy="2813050"/>
        </p:xfrm>
        <a:graphic>
          <a:graphicData uri="http://schemas.openxmlformats.org/presentationml/2006/ole">
            <mc:AlternateContent xmlns:mc="http://schemas.openxmlformats.org/markup-compatibility/2006">
              <mc:Choice xmlns:v="urn:schemas-microsoft-com:vml" Requires="v">
                <p:oleObj name="Dokument" r:id="rId3" imgW="6069527" imgH="1972988" progId="Word.Document.8">
                  <p:embed/>
                </p:oleObj>
              </mc:Choice>
              <mc:Fallback>
                <p:oleObj name="Dokument" r:id="rId3" imgW="6069527" imgH="1972988"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88" y="3578225"/>
                        <a:ext cx="8675687" cy="281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870" name="Rectangle 4">
            <a:extLst>
              <a:ext uri="{FF2B5EF4-FFF2-40B4-BE49-F238E27FC236}">
                <a16:creationId xmlns:a16="http://schemas.microsoft.com/office/drawing/2014/main" id="{19C77F1A-EA35-4709-B67D-B6C62DFAA8AF}"/>
              </a:ext>
            </a:extLst>
          </p:cNvPr>
          <p:cNvSpPr>
            <a:spLocks noChangeArrowheads="1"/>
          </p:cNvSpPr>
          <p:nvPr/>
        </p:nvSpPr>
        <p:spPr bwMode="auto">
          <a:xfrm>
            <a:off x="468313" y="1341438"/>
            <a:ext cx="7696200" cy="208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Spoločnosť Verdi poskytla zákazníkovi službu (realizácia reklamnej kampane) v hodnote </a:t>
            </a:r>
            <a:r>
              <a:rPr lang="en-US" altLang="en-US" sz="2400"/>
              <a:t>250 </a:t>
            </a:r>
            <a:r>
              <a:rPr lang="sk-SK" altLang="en-US" sz="2400"/>
              <a:t>CU na úver</a:t>
            </a:r>
            <a:endParaRPr lang="en-US" altLang="en-US" sz="2400"/>
          </a:p>
          <a:p>
            <a:pPr eaLnBrk="1" hangingPunct="1"/>
            <a:r>
              <a:rPr lang="sk-SK" altLang="en-US" sz="2400"/>
              <a:t>Spoločnosť vykázala výnos z predaja služby</a:t>
            </a:r>
            <a:endParaRPr lang="en-US" altLang="en-US" sz="2400"/>
          </a:p>
          <a:p>
            <a:pPr eaLnBrk="1" hangingPunct="1"/>
            <a:r>
              <a:rPr lang="sk-SK" altLang="en-US" sz="2400"/>
              <a:t>Zvýšil sa majetok spoločnosti (pohľadávka)</a:t>
            </a:r>
          </a:p>
          <a:p>
            <a:pPr eaLnBrk="1" hangingPunct="1"/>
            <a:r>
              <a:rPr lang="sk-SK" altLang="en-US" sz="2400"/>
              <a:t>Zvýšilo sa vlastné imanie</a:t>
            </a:r>
            <a:endParaRPr lang="en-US" alt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12DE2455-53CA-4FB4-818A-D8147707B552}"/>
              </a:ext>
            </a:extLst>
          </p:cNvPr>
          <p:cNvSpPr>
            <a:spLocks noGrp="1"/>
          </p:cNvSpPr>
          <p:nvPr>
            <p:ph type="ftr" sz="quarter" idx="11"/>
          </p:nvPr>
        </p:nvSpPr>
        <p:spPr/>
        <p:txBody>
          <a:bodyPr/>
          <a:lstStyle/>
          <a:p>
            <a:pPr>
              <a:defRPr/>
            </a:pPr>
            <a:r>
              <a:rPr lang="sk-SK"/>
              <a:t>Princípy účtovníctva</a:t>
            </a:r>
          </a:p>
        </p:txBody>
      </p:sp>
      <p:sp>
        <p:nvSpPr>
          <p:cNvPr id="38915" name="Zástupný symbol čísla snímky 4">
            <a:extLst>
              <a:ext uri="{FF2B5EF4-FFF2-40B4-BE49-F238E27FC236}">
                <a16:creationId xmlns:a16="http://schemas.microsoft.com/office/drawing/2014/main" id="{F6F2EA42-E98A-4D0F-88E4-4813F3D7ED0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5777B88C-DB96-4DD5-9791-A4136BC7C7BC}" type="slidenum">
              <a:rPr lang="sk-SK" altLang="sk-SK" sz="1400"/>
              <a:pPr>
                <a:spcBef>
                  <a:spcPct val="0"/>
                </a:spcBef>
                <a:buFontTx/>
                <a:buNone/>
              </a:pPr>
              <a:t>18</a:t>
            </a:fld>
            <a:endParaRPr lang="sk-SK" altLang="sk-SK" sz="1400"/>
          </a:p>
        </p:txBody>
      </p:sp>
      <p:sp>
        <p:nvSpPr>
          <p:cNvPr id="38916" name="Rectangle 2">
            <a:extLst>
              <a:ext uri="{FF2B5EF4-FFF2-40B4-BE49-F238E27FC236}">
                <a16:creationId xmlns:a16="http://schemas.microsoft.com/office/drawing/2014/main" id="{7CC1C45C-11AF-41D9-956C-3C9D97905CF2}"/>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6</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5</a:t>
            </a:r>
            <a:endParaRPr lang="en-US" altLang="en-US" sz="3200">
              <a:solidFill>
                <a:srgbClr val="3D1FD3"/>
              </a:solidFill>
            </a:endParaRPr>
          </a:p>
        </p:txBody>
      </p:sp>
      <p:graphicFrame>
        <p:nvGraphicFramePr>
          <p:cNvPr id="38917" name="Object 3">
            <a:extLst>
              <a:ext uri="{FF2B5EF4-FFF2-40B4-BE49-F238E27FC236}">
                <a16:creationId xmlns:a16="http://schemas.microsoft.com/office/drawing/2014/main" id="{7B54E2AF-44E7-420E-8CD0-6294E184B85D}"/>
              </a:ext>
            </a:extLst>
          </p:cNvPr>
          <p:cNvGraphicFramePr>
            <a:graphicFrameLocks noChangeAspect="1"/>
          </p:cNvGraphicFramePr>
          <p:nvPr/>
        </p:nvGraphicFramePr>
        <p:xfrm>
          <a:off x="406400" y="3284538"/>
          <a:ext cx="8737600" cy="2955925"/>
        </p:xfrm>
        <a:graphic>
          <a:graphicData uri="http://schemas.openxmlformats.org/presentationml/2006/ole">
            <mc:AlternateContent xmlns:mc="http://schemas.openxmlformats.org/markup-compatibility/2006">
              <mc:Choice xmlns:v="urn:schemas-microsoft-com:vml" Requires="v">
                <p:oleObj name="Dokument" r:id="rId3" imgW="6069527" imgH="1912763" progId="Word.Document.8">
                  <p:embed/>
                </p:oleObj>
              </mc:Choice>
              <mc:Fallback>
                <p:oleObj name="Dokument" r:id="rId3" imgW="6069527" imgH="191276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0" y="3284538"/>
                        <a:ext cx="8737600" cy="295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8918" name="Rectangle 4">
            <a:extLst>
              <a:ext uri="{FF2B5EF4-FFF2-40B4-BE49-F238E27FC236}">
                <a16:creationId xmlns:a16="http://schemas.microsoft.com/office/drawing/2014/main" id="{57DFB1DA-2811-4CEE-B8CE-0413880B4AEE}"/>
              </a:ext>
            </a:extLst>
          </p:cNvPr>
          <p:cNvSpPr>
            <a:spLocks noChangeArrowheads="1"/>
          </p:cNvSpPr>
          <p:nvPr/>
        </p:nvSpPr>
        <p:spPr bwMode="auto">
          <a:xfrm>
            <a:off x="395288" y="1052513"/>
            <a:ext cx="7696200"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Spoločnosť Verdi obdržala 180 CU na čiastočnú úhradu pohľadávky za službu vo výške 250 CU</a:t>
            </a:r>
            <a:endParaRPr lang="en-US" altLang="en-US" sz="2400"/>
          </a:p>
          <a:p>
            <a:pPr eaLnBrk="1" hangingPunct="1"/>
            <a:r>
              <a:rPr lang="sk-SK" altLang="en-US" sz="2400"/>
              <a:t>Zvýšil sa stav peňažných prostriedkov</a:t>
            </a:r>
            <a:endParaRPr lang="en-US" altLang="en-US" sz="2400"/>
          </a:p>
          <a:p>
            <a:pPr eaLnBrk="1" hangingPunct="1"/>
            <a:r>
              <a:rPr lang="sk-SK" altLang="en-US" sz="2400"/>
              <a:t>Znížil sa objem pohľadávok</a:t>
            </a:r>
          </a:p>
          <a:p>
            <a:pPr eaLnBrk="1" hangingPunct="1"/>
            <a:r>
              <a:rPr lang="sk-SK" altLang="en-US" sz="2400"/>
              <a:t>Vlastné imanie sa nezmenilo</a:t>
            </a:r>
            <a:endParaRPr lang="en-US"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34964C2A-76B9-4172-A383-34E3906206A9}"/>
              </a:ext>
            </a:extLst>
          </p:cNvPr>
          <p:cNvSpPr>
            <a:spLocks noGrp="1"/>
          </p:cNvSpPr>
          <p:nvPr>
            <p:ph type="ftr" sz="quarter" idx="11"/>
          </p:nvPr>
        </p:nvSpPr>
        <p:spPr/>
        <p:txBody>
          <a:bodyPr/>
          <a:lstStyle/>
          <a:p>
            <a:pPr>
              <a:defRPr/>
            </a:pPr>
            <a:r>
              <a:rPr lang="sk-SK"/>
              <a:t>Princípy účtovníctva</a:t>
            </a:r>
          </a:p>
        </p:txBody>
      </p:sp>
      <p:sp>
        <p:nvSpPr>
          <p:cNvPr id="40963" name="Zástupný symbol čísla snímky 4">
            <a:extLst>
              <a:ext uri="{FF2B5EF4-FFF2-40B4-BE49-F238E27FC236}">
                <a16:creationId xmlns:a16="http://schemas.microsoft.com/office/drawing/2014/main" id="{8B42DF36-33A1-4D7E-B24E-A9FE6159C9E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E9B5AF0D-1B26-437A-AA87-CB7E9F04C2E1}" type="slidenum">
              <a:rPr lang="sk-SK" altLang="sk-SK" sz="1400"/>
              <a:pPr>
                <a:spcBef>
                  <a:spcPct val="0"/>
                </a:spcBef>
                <a:buFontTx/>
                <a:buNone/>
              </a:pPr>
              <a:t>19</a:t>
            </a:fld>
            <a:endParaRPr lang="sk-SK" altLang="sk-SK" sz="1400"/>
          </a:p>
        </p:txBody>
      </p:sp>
      <p:sp>
        <p:nvSpPr>
          <p:cNvPr id="40964" name="Rectangle 2">
            <a:extLst>
              <a:ext uri="{FF2B5EF4-FFF2-40B4-BE49-F238E27FC236}">
                <a16:creationId xmlns:a16="http://schemas.microsoft.com/office/drawing/2014/main" id="{4F3E6D35-7728-4901-A634-042704610513}"/>
              </a:ext>
            </a:extLst>
          </p:cNvPr>
          <p:cNvSpPr>
            <a:spLocks noGrp="1" noChangeArrowheads="1"/>
          </p:cNvSpPr>
          <p:nvPr>
            <p:ph type="title"/>
          </p:nvPr>
        </p:nvSpPr>
        <p:spPr>
          <a:xfrm>
            <a:off x="890588" y="274638"/>
            <a:ext cx="7362825" cy="633412"/>
          </a:xfrm>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7</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6</a:t>
            </a:r>
            <a:endParaRPr lang="en-US" altLang="en-US" sz="3200">
              <a:solidFill>
                <a:srgbClr val="3D1FD3"/>
              </a:solidFill>
            </a:endParaRPr>
          </a:p>
        </p:txBody>
      </p:sp>
      <p:graphicFrame>
        <p:nvGraphicFramePr>
          <p:cNvPr id="40965" name="Object 3">
            <a:extLst>
              <a:ext uri="{FF2B5EF4-FFF2-40B4-BE49-F238E27FC236}">
                <a16:creationId xmlns:a16="http://schemas.microsoft.com/office/drawing/2014/main" id="{B2A452E8-0B9A-4947-8028-A8EAAB0C56A7}"/>
              </a:ext>
            </a:extLst>
          </p:cNvPr>
          <p:cNvGraphicFramePr>
            <a:graphicFrameLocks noChangeAspect="1"/>
          </p:cNvGraphicFramePr>
          <p:nvPr/>
        </p:nvGraphicFramePr>
        <p:xfrm>
          <a:off x="228600" y="3529013"/>
          <a:ext cx="8915400" cy="3279775"/>
        </p:xfrm>
        <a:graphic>
          <a:graphicData uri="http://schemas.openxmlformats.org/presentationml/2006/ole">
            <mc:AlternateContent xmlns:mc="http://schemas.openxmlformats.org/markup-compatibility/2006">
              <mc:Choice xmlns:v="urn:schemas-microsoft-com:vml" Requires="v">
                <p:oleObj name="Dokument" r:id="rId3" imgW="6037135" imgH="2219296" progId="Word.Document.8">
                  <p:embed/>
                </p:oleObj>
              </mc:Choice>
              <mc:Fallback>
                <p:oleObj name="Dokument" r:id="rId3" imgW="6037135" imgH="2219296"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529013"/>
                        <a:ext cx="8915400"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6" name="Rectangle 4">
            <a:extLst>
              <a:ext uri="{FF2B5EF4-FFF2-40B4-BE49-F238E27FC236}">
                <a16:creationId xmlns:a16="http://schemas.microsoft.com/office/drawing/2014/main" id="{9EF6C7BF-7461-4292-965A-F0DF4A07EE90}"/>
              </a:ext>
            </a:extLst>
          </p:cNvPr>
          <p:cNvSpPr>
            <a:spLocks noChangeArrowheads="1"/>
          </p:cNvSpPr>
          <p:nvPr/>
        </p:nvSpPr>
        <p:spPr bwMode="auto">
          <a:xfrm>
            <a:off x="539750" y="1138238"/>
            <a:ext cx="7696200" cy="207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000"/>
              <a:t>Spoločnosť Verdi vykázala náklady na svoju činnosť – znížilo sa vlastné imanie</a:t>
            </a:r>
          </a:p>
          <a:p>
            <a:pPr eaLnBrk="1" hangingPunct="1"/>
            <a:r>
              <a:rPr lang="sk-SK" altLang="en-US" sz="2000"/>
              <a:t>Náklady na mzdy (101 CU) a úroky (4 CU) uhradila v peniazoch</a:t>
            </a:r>
          </a:p>
          <a:p>
            <a:pPr eaLnBrk="1" hangingPunct="1"/>
            <a:r>
              <a:rPr lang="sk-SK" altLang="en-US" sz="2000"/>
              <a:t>Náklady na dodávku služby, ktorú spoločnosti Verdi dodala iná firma, vykázala ako záväzok (85 CU)</a:t>
            </a:r>
          </a:p>
          <a:p>
            <a:pPr eaLnBrk="1" hangingPunct="1"/>
            <a:r>
              <a:rPr lang="sk-SK" altLang="en-US" sz="2000"/>
              <a:t>Znížil sa stav peňažných prostriedkov aj objem záväzkov</a:t>
            </a:r>
            <a:endParaRPr lang="en-US" altLang="en-US" sz="2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CC61500B-635A-4392-9648-16C188F88780}"/>
              </a:ext>
            </a:extLst>
          </p:cNvPr>
          <p:cNvSpPr>
            <a:spLocks noGrp="1"/>
          </p:cNvSpPr>
          <p:nvPr>
            <p:ph type="ftr" sz="quarter" idx="11"/>
          </p:nvPr>
        </p:nvSpPr>
        <p:spPr/>
        <p:txBody>
          <a:bodyPr/>
          <a:lstStyle/>
          <a:p>
            <a:pPr>
              <a:defRPr/>
            </a:pPr>
            <a:r>
              <a:rPr lang="sk-SK"/>
              <a:t>Princípy účtovníctva</a:t>
            </a:r>
          </a:p>
        </p:txBody>
      </p:sp>
      <p:sp>
        <p:nvSpPr>
          <p:cNvPr id="43011" name="Zástupný symbol čísla snímky 4">
            <a:extLst>
              <a:ext uri="{FF2B5EF4-FFF2-40B4-BE49-F238E27FC236}">
                <a16:creationId xmlns:a16="http://schemas.microsoft.com/office/drawing/2014/main" id="{1CB7FFF6-4A33-4BD7-AC0A-D6DD64D9FF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E1103EDC-CD88-4A84-955B-E18081DF8B8E}" type="slidenum">
              <a:rPr lang="sk-SK" altLang="sk-SK" sz="1400"/>
              <a:pPr>
                <a:spcBef>
                  <a:spcPct val="0"/>
                </a:spcBef>
                <a:buFontTx/>
                <a:buNone/>
              </a:pPr>
              <a:t>20</a:t>
            </a:fld>
            <a:endParaRPr lang="sk-SK" altLang="sk-SK" sz="1400"/>
          </a:p>
        </p:txBody>
      </p:sp>
      <p:sp>
        <p:nvSpPr>
          <p:cNvPr id="43012" name="Rectangle 2">
            <a:extLst>
              <a:ext uri="{FF2B5EF4-FFF2-40B4-BE49-F238E27FC236}">
                <a16:creationId xmlns:a16="http://schemas.microsoft.com/office/drawing/2014/main" id="{B14EFAD4-D493-40B1-8BE3-692C21A4CFB6}"/>
              </a:ext>
            </a:extLst>
          </p:cNvPr>
          <p:cNvSpPr>
            <a:spLocks noGrp="1" noChangeArrowheads="1"/>
          </p:cNvSpPr>
          <p:nvPr>
            <p:ph type="title"/>
          </p:nvPr>
        </p:nvSpPr>
        <p:spPr>
          <a:xfrm>
            <a:off x="962025" y="274638"/>
            <a:ext cx="7364413" cy="777875"/>
          </a:xfrm>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8</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7</a:t>
            </a:r>
            <a:endParaRPr lang="en-US" altLang="en-US" sz="3200">
              <a:solidFill>
                <a:srgbClr val="3D1FD3"/>
              </a:solidFill>
            </a:endParaRPr>
          </a:p>
        </p:txBody>
      </p:sp>
      <p:graphicFrame>
        <p:nvGraphicFramePr>
          <p:cNvPr id="43013" name="Object 3">
            <a:extLst>
              <a:ext uri="{FF2B5EF4-FFF2-40B4-BE49-F238E27FC236}">
                <a16:creationId xmlns:a16="http://schemas.microsoft.com/office/drawing/2014/main" id="{1F5508F0-D03B-4346-B343-3EBC467684F9}"/>
              </a:ext>
            </a:extLst>
          </p:cNvPr>
          <p:cNvGraphicFramePr>
            <a:graphicFrameLocks noChangeAspect="1"/>
          </p:cNvGraphicFramePr>
          <p:nvPr/>
        </p:nvGraphicFramePr>
        <p:xfrm>
          <a:off x="198438" y="3468688"/>
          <a:ext cx="8915400" cy="3071812"/>
        </p:xfrm>
        <a:graphic>
          <a:graphicData uri="http://schemas.openxmlformats.org/presentationml/2006/ole">
            <mc:AlternateContent xmlns:mc="http://schemas.openxmlformats.org/markup-compatibility/2006">
              <mc:Choice xmlns:v="urn:schemas-microsoft-com:vml" Requires="v">
                <p:oleObj name="Dokument" r:id="rId3" imgW="6037135" imgH="2075766" progId="Word.Document.8">
                  <p:embed/>
                </p:oleObj>
              </mc:Choice>
              <mc:Fallback>
                <p:oleObj name="Dokument" r:id="rId3" imgW="6037135" imgH="2075766"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438" y="3468688"/>
                        <a:ext cx="8915400" cy="307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3014" name="Rectangle 4">
            <a:extLst>
              <a:ext uri="{FF2B5EF4-FFF2-40B4-BE49-F238E27FC236}">
                <a16:creationId xmlns:a16="http://schemas.microsoft.com/office/drawing/2014/main" id="{B6EDC349-437B-425C-9267-8695172BDDE2}"/>
              </a:ext>
            </a:extLst>
          </p:cNvPr>
          <p:cNvSpPr>
            <a:spLocks noChangeArrowheads="1"/>
          </p:cNvSpPr>
          <p:nvPr/>
        </p:nvSpPr>
        <p:spPr bwMode="auto">
          <a:xfrm>
            <a:off x="539750" y="1125538"/>
            <a:ext cx="7696200" cy="169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Spoločnosť Verdi čiastočne vysporiadala záväzky k dodávateľom = zaplatila dodávateľovi časť dlhu (80 CU)</a:t>
            </a:r>
            <a:endParaRPr lang="en-US" altLang="en-US" sz="2400"/>
          </a:p>
          <a:p>
            <a:pPr eaLnBrk="1" hangingPunct="1"/>
            <a:r>
              <a:rPr lang="sk-SK" altLang="en-US" sz="2400"/>
              <a:t>Znížil sa stav peňažných prostriedkov</a:t>
            </a:r>
            <a:endParaRPr lang="en-US" altLang="en-US" sz="2400"/>
          </a:p>
          <a:p>
            <a:pPr eaLnBrk="1" hangingPunct="1"/>
            <a:r>
              <a:rPr lang="sk-SK" altLang="en-US" sz="2400"/>
              <a:t>Znížil sa objem záväzkov</a:t>
            </a:r>
          </a:p>
          <a:p>
            <a:pPr eaLnBrk="1" hangingPunct="1"/>
            <a:r>
              <a:rPr lang="sk-SK" altLang="en-US" sz="2400"/>
              <a:t>Vlastné imanie sa nezmenilo</a:t>
            </a:r>
            <a:endParaRPr lang="en-US" altLang="en-US" sz="2400"/>
          </a:p>
          <a:p>
            <a:pPr lvl="1"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614EE82A-4893-4731-B485-EB6668C885C5}"/>
              </a:ext>
            </a:extLst>
          </p:cNvPr>
          <p:cNvSpPr>
            <a:spLocks noGrp="1"/>
          </p:cNvSpPr>
          <p:nvPr>
            <p:ph type="ftr" sz="quarter" idx="11"/>
          </p:nvPr>
        </p:nvSpPr>
        <p:spPr/>
        <p:txBody>
          <a:bodyPr/>
          <a:lstStyle/>
          <a:p>
            <a:pPr>
              <a:defRPr/>
            </a:pPr>
            <a:r>
              <a:rPr lang="sk-SK"/>
              <a:t>Princípy účtovníctva</a:t>
            </a:r>
          </a:p>
        </p:txBody>
      </p:sp>
      <p:sp>
        <p:nvSpPr>
          <p:cNvPr id="45059" name="Zástupný symbol čísla snímky 4">
            <a:extLst>
              <a:ext uri="{FF2B5EF4-FFF2-40B4-BE49-F238E27FC236}">
                <a16:creationId xmlns:a16="http://schemas.microsoft.com/office/drawing/2014/main" id="{AFA994BF-83B4-498E-9719-42F0FD4A697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18894FF7-D188-4AD6-9B65-C9F86474BEE2}" type="slidenum">
              <a:rPr lang="sk-SK" altLang="sk-SK" sz="1400"/>
              <a:pPr>
                <a:spcBef>
                  <a:spcPct val="0"/>
                </a:spcBef>
                <a:buFontTx/>
                <a:buNone/>
              </a:pPr>
              <a:t>21</a:t>
            </a:fld>
            <a:endParaRPr lang="sk-SK" altLang="sk-SK" sz="1400"/>
          </a:p>
        </p:txBody>
      </p:sp>
      <p:sp>
        <p:nvSpPr>
          <p:cNvPr id="45060" name="Rectangle 2">
            <a:extLst>
              <a:ext uri="{FF2B5EF4-FFF2-40B4-BE49-F238E27FC236}">
                <a16:creationId xmlns:a16="http://schemas.microsoft.com/office/drawing/2014/main" id="{C4FF5AC9-246A-48B8-BB22-40AF6CA7C8AC}"/>
              </a:ext>
            </a:extLst>
          </p:cNvPr>
          <p:cNvSpPr>
            <a:spLocks noGrp="1" noChangeArrowheads="1"/>
          </p:cNvSpPr>
          <p:nvPr>
            <p:ph type="title"/>
          </p:nvPr>
        </p:nvSpPr>
        <p:spPr>
          <a:xfrm>
            <a:off x="762000" y="304800"/>
            <a:ext cx="7772400" cy="963613"/>
          </a:xfrm>
        </p:spPr>
        <p:txBody>
          <a:bodyPr/>
          <a:lstStyle/>
          <a:p>
            <a:pPr eaLnBrk="1" hangingPunct="1"/>
            <a:r>
              <a:rPr lang="sk-SK" altLang="en-US" sz="3200" b="1">
                <a:solidFill>
                  <a:srgbClr val="3D1FD3"/>
                </a:solidFill>
              </a:rPr>
              <a:t>Obr.</a:t>
            </a:r>
            <a:r>
              <a:rPr lang="en-US" altLang="en-US" sz="3200" b="1">
                <a:solidFill>
                  <a:srgbClr val="3D1FD3"/>
                </a:solidFill>
              </a:rPr>
              <a:t> 2.</a:t>
            </a:r>
            <a:r>
              <a:rPr lang="sk-SK" altLang="en-US" sz="3200" b="1">
                <a:solidFill>
                  <a:srgbClr val="3D1FD3"/>
                </a:solidFill>
              </a:rPr>
              <a:t>9</a:t>
            </a:r>
            <a:r>
              <a:rPr lang="en-US" altLang="en-US" sz="3200">
                <a:solidFill>
                  <a:srgbClr val="3D1FD3"/>
                </a:solidFill>
              </a:rPr>
              <a:t> </a:t>
            </a:r>
            <a:r>
              <a:rPr lang="sk-SK" altLang="en-US" sz="3200">
                <a:solidFill>
                  <a:srgbClr val="3D1FD3"/>
                </a:solidFill>
              </a:rPr>
              <a:t>Verdi – t</a:t>
            </a:r>
            <a:r>
              <a:rPr lang="en-US" altLang="en-US" sz="3200">
                <a:solidFill>
                  <a:srgbClr val="3D1FD3"/>
                </a:solidFill>
              </a:rPr>
              <a:t>ransa</a:t>
            </a:r>
            <a:r>
              <a:rPr lang="sk-SK" altLang="en-US" sz="3200">
                <a:solidFill>
                  <a:srgbClr val="3D1FD3"/>
                </a:solidFill>
              </a:rPr>
              <a:t>kcia 8</a:t>
            </a:r>
            <a:endParaRPr lang="en-US" altLang="en-US" sz="3200">
              <a:solidFill>
                <a:srgbClr val="3D1FD3"/>
              </a:solidFill>
            </a:endParaRPr>
          </a:p>
        </p:txBody>
      </p:sp>
      <p:graphicFrame>
        <p:nvGraphicFramePr>
          <p:cNvPr id="45061" name="Object 3">
            <a:extLst>
              <a:ext uri="{FF2B5EF4-FFF2-40B4-BE49-F238E27FC236}">
                <a16:creationId xmlns:a16="http://schemas.microsoft.com/office/drawing/2014/main" id="{88897A75-C31C-42FC-91A0-11C39D1FBFB6}"/>
              </a:ext>
            </a:extLst>
          </p:cNvPr>
          <p:cNvGraphicFramePr>
            <a:graphicFrameLocks noChangeAspect="1"/>
          </p:cNvGraphicFramePr>
          <p:nvPr/>
        </p:nvGraphicFramePr>
        <p:xfrm>
          <a:off x="457200" y="3648075"/>
          <a:ext cx="8656638" cy="2563813"/>
        </p:xfrm>
        <a:graphic>
          <a:graphicData uri="http://schemas.openxmlformats.org/presentationml/2006/ole">
            <mc:AlternateContent xmlns:mc="http://schemas.openxmlformats.org/markup-compatibility/2006">
              <mc:Choice xmlns:v="urn:schemas-microsoft-com:vml" Requires="v">
                <p:oleObj name="Dokument" r:id="rId3" imgW="6015901" imgH="1784019" progId="Word.Document.8">
                  <p:embed/>
                </p:oleObj>
              </mc:Choice>
              <mc:Fallback>
                <p:oleObj name="Dokument" r:id="rId3" imgW="6015901" imgH="178401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648075"/>
                        <a:ext cx="8656638"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2" name="Rectangle 4">
            <a:extLst>
              <a:ext uri="{FF2B5EF4-FFF2-40B4-BE49-F238E27FC236}">
                <a16:creationId xmlns:a16="http://schemas.microsoft.com/office/drawing/2014/main" id="{D9CDDB89-ACDC-4A8C-A7DF-3E9A845D0E43}"/>
              </a:ext>
            </a:extLst>
          </p:cNvPr>
          <p:cNvSpPr>
            <a:spLocks noChangeArrowheads="1"/>
          </p:cNvSpPr>
          <p:nvPr/>
        </p:nvSpPr>
        <p:spPr bwMode="auto">
          <a:xfrm>
            <a:off x="539750" y="1341438"/>
            <a:ext cx="7696200" cy="1455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sk-SK" altLang="en-US" sz="2400"/>
              <a:t>Firma Verdi začala splácať istinu pôžičky</a:t>
            </a:r>
            <a:r>
              <a:rPr lang="en-US" altLang="en-US" sz="2400"/>
              <a:t> (15</a:t>
            </a:r>
            <a:r>
              <a:rPr lang="sk-SK" altLang="en-US" sz="2400"/>
              <a:t> CU</a:t>
            </a:r>
            <a:r>
              <a:rPr lang="en-US" altLang="en-US" sz="2400"/>
              <a:t>)</a:t>
            </a:r>
          </a:p>
          <a:p>
            <a:pPr eaLnBrk="1" hangingPunct="1"/>
            <a:r>
              <a:rPr lang="sk-SK" altLang="en-US" sz="2400"/>
              <a:t>Znížil sa stav peňažných prostriedkov</a:t>
            </a:r>
            <a:endParaRPr lang="en-US" altLang="en-US" sz="2400"/>
          </a:p>
          <a:p>
            <a:pPr eaLnBrk="1" hangingPunct="1"/>
            <a:r>
              <a:rPr lang="sk-SK" altLang="en-US" sz="2400"/>
              <a:t>Znížil sa objem záväzkov</a:t>
            </a:r>
          </a:p>
          <a:p>
            <a:pPr eaLnBrk="1" hangingPunct="1"/>
            <a:r>
              <a:rPr lang="sk-SK" altLang="en-US" sz="2400"/>
              <a:t>Vlastné imanie sa nezmenilo</a:t>
            </a:r>
            <a:endParaRPr lang="en-US" altLang="en-US" sz="2400"/>
          </a:p>
          <a:p>
            <a:pPr lvl="1" eaLnBrk="1" hangingPunct="1"/>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F60556E7-F893-4976-A040-1E65F977DB65}"/>
              </a:ext>
            </a:extLst>
          </p:cNvPr>
          <p:cNvSpPr>
            <a:spLocks noGrp="1"/>
          </p:cNvSpPr>
          <p:nvPr>
            <p:ph type="ftr" sz="quarter" idx="11"/>
          </p:nvPr>
        </p:nvSpPr>
        <p:spPr/>
        <p:txBody>
          <a:bodyPr/>
          <a:lstStyle/>
          <a:p>
            <a:pPr>
              <a:defRPr/>
            </a:pPr>
            <a:r>
              <a:rPr lang="sk-SK"/>
              <a:t>Princípy účtovníctva</a:t>
            </a:r>
          </a:p>
        </p:txBody>
      </p:sp>
      <p:sp>
        <p:nvSpPr>
          <p:cNvPr id="47107" name="Zástupný symbol čísla snímky 4">
            <a:extLst>
              <a:ext uri="{FF2B5EF4-FFF2-40B4-BE49-F238E27FC236}">
                <a16:creationId xmlns:a16="http://schemas.microsoft.com/office/drawing/2014/main" id="{7E94F38F-F269-4C55-BCD4-6984E68E8C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00765A39-F576-4897-89FD-AA16352F5A79}" type="slidenum">
              <a:rPr lang="sk-SK" altLang="sk-SK" sz="1400"/>
              <a:pPr>
                <a:spcBef>
                  <a:spcPct val="0"/>
                </a:spcBef>
                <a:buFontTx/>
                <a:buNone/>
              </a:pPr>
              <a:t>22</a:t>
            </a:fld>
            <a:endParaRPr lang="sk-SK" altLang="sk-SK" sz="1400"/>
          </a:p>
        </p:txBody>
      </p:sp>
      <p:sp>
        <p:nvSpPr>
          <p:cNvPr id="47108" name="Rectangle 2">
            <a:extLst>
              <a:ext uri="{FF2B5EF4-FFF2-40B4-BE49-F238E27FC236}">
                <a16:creationId xmlns:a16="http://schemas.microsoft.com/office/drawing/2014/main" id="{7A89FFFE-8305-4DA1-88F1-CFA946612131}"/>
              </a:ext>
            </a:extLst>
          </p:cNvPr>
          <p:cNvSpPr>
            <a:spLocks noGrp="1" noChangeArrowheads="1"/>
          </p:cNvSpPr>
          <p:nvPr>
            <p:ph type="title"/>
          </p:nvPr>
        </p:nvSpPr>
        <p:spPr>
          <a:xfrm>
            <a:off x="457200" y="274638"/>
            <a:ext cx="8229600" cy="914400"/>
          </a:xfrm>
        </p:spPr>
        <p:txBody>
          <a:bodyPr/>
          <a:lstStyle/>
          <a:p>
            <a:pPr eaLnBrk="1" hangingPunct="1"/>
            <a:r>
              <a:rPr lang="sk-SK" altLang="en-US" sz="3200" b="1">
                <a:solidFill>
                  <a:srgbClr val="3D1FD3"/>
                </a:solidFill>
              </a:rPr>
              <a:t>Obr.</a:t>
            </a:r>
            <a:r>
              <a:rPr lang="en-US" altLang="en-US" sz="3200" b="1">
                <a:solidFill>
                  <a:srgbClr val="3D1FD3"/>
                </a:solidFill>
              </a:rPr>
              <a:t> 2.10 </a:t>
            </a:r>
            <a:r>
              <a:rPr lang="en-US" altLang="en-US" sz="3200">
                <a:solidFill>
                  <a:srgbClr val="3D1FD3"/>
                </a:solidFill>
              </a:rPr>
              <a:t>Sum</a:t>
            </a:r>
            <a:r>
              <a:rPr lang="sk-SK" altLang="en-US" sz="3200">
                <a:solidFill>
                  <a:srgbClr val="3D1FD3"/>
                </a:solidFill>
              </a:rPr>
              <a:t>árna tabuľka transakcií spoločnosti Verdi</a:t>
            </a:r>
            <a:endParaRPr lang="en-US" altLang="en-US" sz="3200">
              <a:solidFill>
                <a:srgbClr val="3D1FD3"/>
              </a:solidFill>
            </a:endParaRPr>
          </a:p>
        </p:txBody>
      </p:sp>
      <p:graphicFrame>
        <p:nvGraphicFramePr>
          <p:cNvPr id="47109" name="Object 3">
            <a:extLst>
              <a:ext uri="{FF2B5EF4-FFF2-40B4-BE49-F238E27FC236}">
                <a16:creationId xmlns:a16="http://schemas.microsoft.com/office/drawing/2014/main" id="{1E0F248F-4AD8-4A3C-BE76-086C0F2F151B}"/>
              </a:ext>
            </a:extLst>
          </p:cNvPr>
          <p:cNvGraphicFramePr>
            <a:graphicFrameLocks noChangeAspect="1"/>
          </p:cNvGraphicFramePr>
          <p:nvPr/>
        </p:nvGraphicFramePr>
        <p:xfrm>
          <a:off x="250825" y="1703388"/>
          <a:ext cx="8664575" cy="5500687"/>
        </p:xfrm>
        <a:graphic>
          <a:graphicData uri="http://schemas.openxmlformats.org/presentationml/2006/ole">
            <mc:AlternateContent xmlns:mc="http://schemas.openxmlformats.org/markup-compatibility/2006">
              <mc:Choice xmlns:v="urn:schemas-microsoft-com:vml" Requires="v">
                <p:oleObj name="Document" r:id="rId3" imgW="6011272" imgH="3826897" progId="Word.Document.8">
                  <p:embed/>
                </p:oleObj>
              </mc:Choice>
              <mc:Fallback>
                <p:oleObj name="Document" r:id="rId3" imgW="6011272" imgH="382689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703388"/>
                        <a:ext cx="8664575" cy="550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C04ABA13-13FE-4912-8372-D00F85747EB1}"/>
              </a:ext>
            </a:extLst>
          </p:cNvPr>
          <p:cNvSpPr>
            <a:spLocks noGrp="1"/>
          </p:cNvSpPr>
          <p:nvPr>
            <p:ph type="ftr" sz="quarter" idx="11"/>
          </p:nvPr>
        </p:nvSpPr>
        <p:spPr/>
        <p:txBody>
          <a:bodyPr/>
          <a:lstStyle/>
          <a:p>
            <a:pPr>
              <a:defRPr/>
            </a:pPr>
            <a:r>
              <a:rPr lang="sk-SK"/>
              <a:t>Princípy účtovníctva</a:t>
            </a:r>
          </a:p>
        </p:txBody>
      </p:sp>
      <p:sp>
        <p:nvSpPr>
          <p:cNvPr id="49155" name="Zástupný symbol čísla snímky 4">
            <a:extLst>
              <a:ext uri="{FF2B5EF4-FFF2-40B4-BE49-F238E27FC236}">
                <a16:creationId xmlns:a16="http://schemas.microsoft.com/office/drawing/2014/main" id="{BE892076-4EAA-4548-9C6C-2E4FF4EE295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0E61F128-3EBB-4AAB-BB13-24BD90978A73}" type="slidenum">
              <a:rPr lang="sk-SK" altLang="sk-SK" sz="1400"/>
              <a:pPr>
                <a:spcBef>
                  <a:spcPct val="0"/>
                </a:spcBef>
                <a:buFontTx/>
                <a:buNone/>
              </a:pPr>
              <a:t>23</a:t>
            </a:fld>
            <a:endParaRPr lang="sk-SK" altLang="sk-SK" sz="1400"/>
          </a:p>
        </p:txBody>
      </p:sp>
      <p:sp>
        <p:nvSpPr>
          <p:cNvPr id="49156" name="Rectangle 2">
            <a:extLst>
              <a:ext uri="{FF2B5EF4-FFF2-40B4-BE49-F238E27FC236}">
                <a16:creationId xmlns:a16="http://schemas.microsoft.com/office/drawing/2014/main" id="{B69F77E5-51EF-44CD-8CE5-96523E0027C2}"/>
              </a:ext>
            </a:extLst>
          </p:cNvPr>
          <p:cNvSpPr>
            <a:spLocks noGrp="1" noChangeArrowheads="1"/>
          </p:cNvSpPr>
          <p:nvPr>
            <p:ph type="title"/>
          </p:nvPr>
        </p:nvSpPr>
        <p:spPr>
          <a:xfrm>
            <a:off x="381000" y="304800"/>
            <a:ext cx="8382000" cy="11430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2.3 </a:t>
            </a:r>
            <a:r>
              <a:rPr lang="sk-SK" altLang="en-US" sz="3200">
                <a:solidFill>
                  <a:srgbClr val="3D1FD3"/>
                </a:solidFill>
              </a:rPr>
              <a:t>Súvaha spoločnosti Verdi k </a:t>
            </a:r>
            <a:r>
              <a:rPr lang="en-US" altLang="en-US" sz="3200">
                <a:solidFill>
                  <a:srgbClr val="3D1FD3"/>
                </a:solidFill>
              </a:rPr>
              <a:t>30</a:t>
            </a:r>
            <a:r>
              <a:rPr lang="sk-SK" altLang="en-US" sz="3200">
                <a:solidFill>
                  <a:srgbClr val="3D1FD3"/>
                </a:solidFill>
              </a:rPr>
              <a:t>. aprílu </a:t>
            </a:r>
            <a:r>
              <a:rPr lang="en-US" altLang="en-US" sz="3200">
                <a:solidFill>
                  <a:srgbClr val="3D1FD3"/>
                </a:solidFill>
              </a:rPr>
              <a:t>X1</a:t>
            </a:r>
          </a:p>
        </p:txBody>
      </p:sp>
      <p:graphicFrame>
        <p:nvGraphicFramePr>
          <p:cNvPr id="49157" name="Object 3">
            <a:extLst>
              <a:ext uri="{FF2B5EF4-FFF2-40B4-BE49-F238E27FC236}">
                <a16:creationId xmlns:a16="http://schemas.microsoft.com/office/drawing/2014/main" id="{B462B411-8A71-481C-925C-7402B2861AB6}"/>
              </a:ext>
            </a:extLst>
          </p:cNvPr>
          <p:cNvGraphicFramePr>
            <a:graphicFrameLocks noChangeAspect="1"/>
          </p:cNvGraphicFramePr>
          <p:nvPr/>
        </p:nvGraphicFramePr>
        <p:xfrm>
          <a:off x="228600" y="2386013"/>
          <a:ext cx="8567738" cy="2862262"/>
        </p:xfrm>
        <a:graphic>
          <a:graphicData uri="http://schemas.openxmlformats.org/presentationml/2006/ole">
            <mc:AlternateContent xmlns:mc="http://schemas.openxmlformats.org/markup-compatibility/2006">
              <mc:Choice xmlns:v="urn:schemas-microsoft-com:vml" Requires="v">
                <p:oleObj name="Dokument" r:id="rId3" imgW="5822269" imgH="1949908" progId="Word.Document.8">
                  <p:embed/>
                </p:oleObj>
              </mc:Choice>
              <mc:Fallback>
                <p:oleObj name="Dokument" r:id="rId3" imgW="5822269" imgH="1949908"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386013"/>
                        <a:ext cx="8567738" cy="286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6DACC82-D3BA-411F-B222-1C2E14AE9256}"/>
              </a:ext>
            </a:extLst>
          </p:cNvPr>
          <p:cNvSpPr>
            <a:spLocks noGrp="1"/>
          </p:cNvSpPr>
          <p:nvPr>
            <p:ph type="ftr" sz="quarter" idx="11"/>
          </p:nvPr>
        </p:nvSpPr>
        <p:spPr/>
        <p:txBody>
          <a:bodyPr/>
          <a:lstStyle/>
          <a:p>
            <a:pPr>
              <a:defRPr/>
            </a:pPr>
            <a:r>
              <a:rPr lang="sk-SK"/>
              <a:t>Princípy účtovníctva</a:t>
            </a:r>
          </a:p>
        </p:txBody>
      </p:sp>
      <p:sp>
        <p:nvSpPr>
          <p:cNvPr id="51203" name="Zástupný symbol čísla snímky 5">
            <a:extLst>
              <a:ext uri="{FF2B5EF4-FFF2-40B4-BE49-F238E27FC236}">
                <a16:creationId xmlns:a16="http://schemas.microsoft.com/office/drawing/2014/main" id="{2D2834F0-2303-4763-A5BF-08D801C6AA8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EAF4B92F-712E-4224-ADCE-F3840A76B028}" type="slidenum">
              <a:rPr lang="sk-SK" altLang="sk-SK" sz="1400"/>
              <a:pPr>
                <a:spcBef>
                  <a:spcPct val="0"/>
                </a:spcBef>
                <a:buFontTx/>
                <a:buNone/>
              </a:pPr>
              <a:t>24</a:t>
            </a:fld>
            <a:endParaRPr lang="sk-SK" altLang="sk-SK" sz="1400"/>
          </a:p>
        </p:txBody>
      </p:sp>
      <p:sp>
        <p:nvSpPr>
          <p:cNvPr id="51204" name="Rectangle 2">
            <a:extLst>
              <a:ext uri="{FF2B5EF4-FFF2-40B4-BE49-F238E27FC236}">
                <a16:creationId xmlns:a16="http://schemas.microsoft.com/office/drawing/2014/main" id="{6B440B25-8911-438A-B015-0ABDAE560B41}"/>
              </a:ext>
            </a:extLst>
          </p:cNvPr>
          <p:cNvSpPr>
            <a:spLocks noGrp="1" noChangeArrowheads="1"/>
          </p:cNvSpPr>
          <p:nvPr>
            <p:ph type="title"/>
          </p:nvPr>
        </p:nvSpPr>
        <p:spPr/>
        <p:txBody>
          <a:bodyPr/>
          <a:lstStyle/>
          <a:p>
            <a:pPr eaLnBrk="1" hangingPunct="1"/>
            <a:r>
              <a:rPr lang="sk-SK" altLang="en-US" sz="3200" b="1">
                <a:solidFill>
                  <a:srgbClr val="3D1FD3"/>
                </a:solidFill>
              </a:rPr>
              <a:t>Zhrnutie</a:t>
            </a:r>
            <a:endParaRPr lang="en-US" altLang="en-US" sz="3200">
              <a:solidFill>
                <a:srgbClr val="3D1FD3"/>
              </a:solidFill>
            </a:endParaRPr>
          </a:p>
        </p:txBody>
      </p:sp>
      <p:sp>
        <p:nvSpPr>
          <p:cNvPr id="51205" name="Rectangle 3">
            <a:extLst>
              <a:ext uri="{FF2B5EF4-FFF2-40B4-BE49-F238E27FC236}">
                <a16:creationId xmlns:a16="http://schemas.microsoft.com/office/drawing/2014/main" id="{E606F2EB-D5AD-4CDB-B6C7-EB328F4DA56B}"/>
              </a:ext>
            </a:extLst>
          </p:cNvPr>
          <p:cNvSpPr>
            <a:spLocks noGrp="1" noChangeArrowheads="1"/>
          </p:cNvSpPr>
          <p:nvPr>
            <p:ph type="body" idx="1"/>
          </p:nvPr>
        </p:nvSpPr>
        <p:spPr/>
        <p:txBody>
          <a:bodyPr/>
          <a:lstStyle/>
          <a:p>
            <a:pPr eaLnBrk="1" hangingPunct="1">
              <a:lnSpc>
                <a:spcPct val="80000"/>
              </a:lnSpc>
            </a:pPr>
            <a:r>
              <a:rPr lang="sk-SK" altLang="en-US" sz="2400"/>
              <a:t>Pravá strana rovnice podnikania sa musí vždy rovnať ľavej strane</a:t>
            </a:r>
            <a:endParaRPr lang="en-US" altLang="en-US" sz="2400"/>
          </a:p>
          <a:p>
            <a:pPr eaLnBrk="1" hangingPunct="1">
              <a:lnSpc>
                <a:spcPct val="80000"/>
              </a:lnSpc>
            </a:pPr>
            <a:r>
              <a:rPr lang="sk-SK" altLang="en-US" sz="2400"/>
              <a:t>Každú transakciu treba analyzovať s cieľom identifikovať jej možný dopad na vlastné imanie</a:t>
            </a:r>
            <a:endParaRPr lang="en-US" altLang="en-US" sz="2400"/>
          </a:p>
          <a:p>
            <a:pPr eaLnBrk="1" hangingPunct="1">
              <a:lnSpc>
                <a:spcPct val="80000"/>
              </a:lnSpc>
            </a:pPr>
            <a:r>
              <a:rPr lang="sk-SK" altLang="en-US" sz="2400"/>
              <a:t>Výsledky transakcií, ktoré vytvárajú alebo spotrebovávajú hodnotu, sa sumarizujú na účte nerozdeleného výsledku hospodárenia</a:t>
            </a:r>
          </a:p>
          <a:p>
            <a:pPr eaLnBrk="1" hangingPunct="1">
              <a:lnSpc>
                <a:spcPct val="80000"/>
              </a:lnSpc>
            </a:pPr>
            <a:r>
              <a:rPr lang="sk-SK" altLang="en-US" sz="2400"/>
              <a:t>Začiatočný zostatok účtu nerozdeleného výsledku hospodárenia + zisk alebo strata za obdobie – dividendy = konečný stav účtu nerozdeleného výsledku hospodárenia</a:t>
            </a:r>
            <a:endParaRPr lang="en-US" alt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C72E5B2-C37F-48D1-AF45-69178150C8CE}"/>
              </a:ext>
            </a:extLst>
          </p:cNvPr>
          <p:cNvSpPr>
            <a:spLocks noGrp="1"/>
          </p:cNvSpPr>
          <p:nvPr>
            <p:ph type="ftr" sz="quarter" idx="11"/>
          </p:nvPr>
        </p:nvSpPr>
        <p:spPr/>
        <p:txBody>
          <a:bodyPr/>
          <a:lstStyle/>
          <a:p>
            <a:pPr>
              <a:defRPr/>
            </a:pPr>
            <a:r>
              <a:rPr lang="sk-SK"/>
              <a:t>Princípy účtovníctva</a:t>
            </a:r>
          </a:p>
        </p:txBody>
      </p:sp>
      <p:sp>
        <p:nvSpPr>
          <p:cNvPr id="53251" name="Zástupný symbol čísla snímky 5">
            <a:extLst>
              <a:ext uri="{FF2B5EF4-FFF2-40B4-BE49-F238E27FC236}">
                <a16:creationId xmlns:a16="http://schemas.microsoft.com/office/drawing/2014/main" id="{BABF03B6-9D94-43C4-A16D-77EB20FF70A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9845A65C-B8B6-4A31-B507-B8DCE7E446A5}" type="slidenum">
              <a:rPr lang="sk-SK" altLang="sk-SK" sz="1400"/>
              <a:pPr>
                <a:spcBef>
                  <a:spcPct val="0"/>
                </a:spcBef>
                <a:buFontTx/>
                <a:buNone/>
              </a:pPr>
              <a:t>25</a:t>
            </a:fld>
            <a:endParaRPr lang="sk-SK" altLang="sk-SK" sz="1400"/>
          </a:p>
        </p:txBody>
      </p:sp>
      <p:sp>
        <p:nvSpPr>
          <p:cNvPr id="53252" name="Rectangle 2">
            <a:extLst>
              <a:ext uri="{FF2B5EF4-FFF2-40B4-BE49-F238E27FC236}">
                <a16:creationId xmlns:a16="http://schemas.microsoft.com/office/drawing/2014/main" id="{9B619674-2240-40BE-8DA5-6733FE2E9A2D}"/>
              </a:ext>
            </a:extLst>
          </p:cNvPr>
          <p:cNvSpPr>
            <a:spLocks noGrp="1" noChangeArrowheads="1"/>
          </p:cNvSpPr>
          <p:nvPr>
            <p:ph type="title"/>
          </p:nvPr>
        </p:nvSpPr>
        <p:spPr>
          <a:xfrm>
            <a:off x="685800" y="304800"/>
            <a:ext cx="7772400" cy="1143000"/>
          </a:xfrm>
        </p:spPr>
        <p:txBody>
          <a:bodyPr/>
          <a:lstStyle/>
          <a:p>
            <a:pPr eaLnBrk="1" hangingPunct="1"/>
            <a:r>
              <a:rPr lang="sk-SK" altLang="en-US" sz="3200" b="1">
                <a:solidFill>
                  <a:srgbClr val="3D1FD3"/>
                </a:solidFill>
              </a:rPr>
              <a:t>Zhrnutie </a:t>
            </a:r>
            <a:r>
              <a:rPr lang="sk-SK" altLang="en-US" sz="2000">
                <a:solidFill>
                  <a:srgbClr val="3D1FD3"/>
                </a:solidFill>
              </a:rPr>
              <a:t>(2)</a:t>
            </a:r>
            <a:endParaRPr lang="en-US" altLang="en-US" sz="2000">
              <a:solidFill>
                <a:srgbClr val="3D1FD3"/>
              </a:solidFill>
            </a:endParaRPr>
          </a:p>
        </p:txBody>
      </p:sp>
      <p:sp>
        <p:nvSpPr>
          <p:cNvPr id="53253" name="Rectangle 3">
            <a:extLst>
              <a:ext uri="{FF2B5EF4-FFF2-40B4-BE49-F238E27FC236}">
                <a16:creationId xmlns:a16="http://schemas.microsoft.com/office/drawing/2014/main" id="{ED517113-94BA-4E2F-99F4-2E5D250CA852}"/>
              </a:ext>
            </a:extLst>
          </p:cNvPr>
          <p:cNvSpPr>
            <a:spLocks noGrp="1" noChangeArrowheads="1"/>
          </p:cNvSpPr>
          <p:nvPr>
            <p:ph type="body" idx="1"/>
          </p:nvPr>
        </p:nvSpPr>
        <p:spPr>
          <a:xfrm>
            <a:off x="304800" y="1700213"/>
            <a:ext cx="8229600" cy="4243387"/>
          </a:xfrm>
        </p:spPr>
        <p:txBody>
          <a:bodyPr/>
          <a:lstStyle/>
          <a:p>
            <a:pPr eaLnBrk="1" hangingPunct="1"/>
            <a:r>
              <a:rPr lang="sk-SK" altLang="en-US" sz="2800"/>
              <a:t>Čo má vplyv na výsledok hospodárenia </a:t>
            </a:r>
            <a:r>
              <a:rPr lang="en-US" altLang="en-US" sz="2800"/>
              <a:t>?</a:t>
            </a:r>
          </a:p>
          <a:p>
            <a:pPr lvl="1" eaLnBrk="1" hangingPunct="1"/>
            <a:r>
              <a:rPr lang="sk-SK" altLang="en-US" sz="2000"/>
              <a:t>Prvou transakciou, ktorá ovplyvnila výsledok hospodárenia, bola </a:t>
            </a:r>
            <a:r>
              <a:rPr lang="en-US" altLang="en-US" sz="2000"/>
              <a:t>transa</a:t>
            </a:r>
            <a:r>
              <a:rPr lang="sk-SK" altLang="en-US" sz="2000"/>
              <a:t>kcia</a:t>
            </a:r>
            <a:r>
              <a:rPr lang="en-US" altLang="en-US" sz="2000"/>
              <a:t> 4 (</a:t>
            </a:r>
            <a:r>
              <a:rPr lang="sk-SK" altLang="en-US" sz="2000"/>
              <a:t>predaj služby</a:t>
            </a:r>
            <a:r>
              <a:rPr lang="en-US" altLang="en-US" sz="2000"/>
              <a:t>)</a:t>
            </a:r>
            <a:r>
              <a:rPr lang="sk-SK" altLang="en-US" sz="2000"/>
              <a:t> </a:t>
            </a:r>
            <a:endParaRPr lang="en-US" altLang="en-US" sz="2000"/>
          </a:p>
          <a:p>
            <a:pPr lvl="1" eaLnBrk="1" hangingPunct="1">
              <a:spcBef>
                <a:spcPct val="0"/>
              </a:spcBef>
            </a:pPr>
            <a:r>
              <a:rPr lang="sk-SK" altLang="en-US" sz="2000"/>
              <a:t>Každá transakcia, ktorá ovplyvní nerovnakým spôsobom majetok a/alebo záväzky, ovplyvní výsledok hospodárenia</a:t>
            </a:r>
          </a:p>
          <a:p>
            <a:pPr lvl="1" eaLnBrk="1" hangingPunct="1"/>
            <a:r>
              <a:rPr lang="sk-SK" altLang="en-US" sz="2000"/>
              <a:t>Výsledok hospodárenia (income) je rozdiel medzi hodnotou vytvorenou v transakciách so zákazníkmi, teda predajom, a hodnotou spotrebovanou na obslúženie zákazníkov</a:t>
            </a:r>
            <a:endParaRPr lang="en-US" altLang="en-US" sz="2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9BE7469-3C52-48EE-8808-F14BBFBA4E44}"/>
              </a:ext>
            </a:extLst>
          </p:cNvPr>
          <p:cNvSpPr>
            <a:spLocks noGrp="1"/>
          </p:cNvSpPr>
          <p:nvPr>
            <p:ph type="ftr" sz="quarter" idx="11"/>
          </p:nvPr>
        </p:nvSpPr>
        <p:spPr/>
        <p:txBody>
          <a:bodyPr/>
          <a:lstStyle/>
          <a:p>
            <a:pPr>
              <a:defRPr/>
            </a:pPr>
            <a:r>
              <a:rPr lang="sk-SK"/>
              <a:t>Princípy účtovníctva</a:t>
            </a:r>
          </a:p>
        </p:txBody>
      </p:sp>
      <p:sp>
        <p:nvSpPr>
          <p:cNvPr id="55299" name="Zástupný symbol čísla snímky 5">
            <a:extLst>
              <a:ext uri="{FF2B5EF4-FFF2-40B4-BE49-F238E27FC236}">
                <a16:creationId xmlns:a16="http://schemas.microsoft.com/office/drawing/2014/main" id="{4D62D402-5C68-4197-AD51-1B09B0CF5F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581FE4CD-4189-431F-92D4-8C22B0E6784F}" type="slidenum">
              <a:rPr lang="sk-SK" altLang="sk-SK" sz="1400"/>
              <a:pPr>
                <a:spcBef>
                  <a:spcPct val="0"/>
                </a:spcBef>
                <a:buFontTx/>
                <a:buNone/>
              </a:pPr>
              <a:t>26</a:t>
            </a:fld>
            <a:endParaRPr lang="sk-SK" altLang="sk-SK" sz="1400"/>
          </a:p>
        </p:txBody>
      </p:sp>
      <p:sp>
        <p:nvSpPr>
          <p:cNvPr id="55300" name="Rectangle 2">
            <a:extLst>
              <a:ext uri="{FF2B5EF4-FFF2-40B4-BE49-F238E27FC236}">
                <a16:creationId xmlns:a16="http://schemas.microsoft.com/office/drawing/2014/main" id="{E0E468CF-F8D6-4D86-A1CE-3CE3BA2178D8}"/>
              </a:ext>
            </a:extLst>
          </p:cNvPr>
          <p:cNvSpPr>
            <a:spLocks noGrp="1" noChangeArrowheads="1"/>
          </p:cNvSpPr>
          <p:nvPr>
            <p:ph type="title"/>
          </p:nvPr>
        </p:nvSpPr>
        <p:spPr>
          <a:xfrm>
            <a:off x="962025" y="274638"/>
            <a:ext cx="7364413" cy="762000"/>
          </a:xfrm>
        </p:spPr>
        <p:txBody>
          <a:bodyPr/>
          <a:lstStyle/>
          <a:p>
            <a:pPr eaLnBrk="1" hangingPunct="1"/>
            <a:r>
              <a:rPr lang="sk-SK" altLang="en-US" sz="3200" b="1">
                <a:solidFill>
                  <a:srgbClr val="3D1FD3"/>
                </a:solidFill>
              </a:rPr>
              <a:t>Zhrnutie </a:t>
            </a:r>
            <a:r>
              <a:rPr lang="sk-SK" altLang="en-US" sz="2000">
                <a:solidFill>
                  <a:srgbClr val="3D1FD3"/>
                </a:solidFill>
              </a:rPr>
              <a:t>(3)</a:t>
            </a:r>
            <a:endParaRPr lang="en-US" altLang="en-US" sz="2000">
              <a:solidFill>
                <a:srgbClr val="3D1FD3"/>
              </a:solidFill>
            </a:endParaRPr>
          </a:p>
        </p:txBody>
      </p:sp>
      <p:sp>
        <p:nvSpPr>
          <p:cNvPr id="55301" name="Rectangle 3">
            <a:extLst>
              <a:ext uri="{FF2B5EF4-FFF2-40B4-BE49-F238E27FC236}">
                <a16:creationId xmlns:a16="http://schemas.microsoft.com/office/drawing/2014/main" id="{651AC40C-8A0D-411F-A748-AFDC0F29762A}"/>
              </a:ext>
            </a:extLst>
          </p:cNvPr>
          <p:cNvSpPr>
            <a:spLocks noGrp="1" noChangeArrowheads="1"/>
          </p:cNvSpPr>
          <p:nvPr>
            <p:ph type="body" idx="1"/>
          </p:nvPr>
        </p:nvSpPr>
        <p:spPr>
          <a:xfrm>
            <a:off x="381000" y="1196975"/>
            <a:ext cx="8382000" cy="4248150"/>
          </a:xfrm>
        </p:spPr>
        <p:txBody>
          <a:bodyPr/>
          <a:lstStyle/>
          <a:p>
            <a:pPr eaLnBrk="1" hangingPunct="1"/>
            <a:r>
              <a:rPr lang="sk-SK" altLang="en-US" sz="2400"/>
              <a:t>Firma Verdi: čistý zisk </a:t>
            </a:r>
            <a:r>
              <a:rPr lang="en-US" altLang="en-US" sz="2400"/>
              <a:t>+ 60</a:t>
            </a:r>
            <a:r>
              <a:rPr lang="sk-SK" altLang="en-US" sz="2400"/>
              <a:t> CU, nárast peňažných prostriedkov </a:t>
            </a:r>
            <a:r>
              <a:rPr lang="en-US" altLang="en-US" sz="2400"/>
              <a:t>+ 5</a:t>
            </a:r>
            <a:r>
              <a:rPr lang="sk-SK" altLang="en-US" sz="2400"/>
              <a:t> CU </a:t>
            </a:r>
          </a:p>
          <a:p>
            <a:pPr eaLnBrk="1" hangingPunct="1"/>
            <a:r>
              <a:rPr lang="sk-SK" altLang="en-US" sz="2400"/>
              <a:t>Čistý zisk (net income) sa nerovná zvýšeniu peňažných prostriedkov. Dôvody</a:t>
            </a:r>
            <a:endParaRPr lang="en-US" altLang="en-US" sz="2400"/>
          </a:p>
          <a:p>
            <a:pPr lvl="1" eaLnBrk="1" hangingPunct="1"/>
            <a:r>
              <a:rPr lang="sk-SK" altLang="en-US" sz="2000"/>
              <a:t>niektoré transakcie majú vplyv len na zostatok peňažných prostriedkov a neovplyvňujú výsledok hospodárenia – napríklad zobratie si pôžičky alebo kúpa zariadenia</a:t>
            </a:r>
          </a:p>
          <a:p>
            <a:pPr lvl="1" eaLnBrk="1" hangingPunct="1"/>
            <a:r>
              <a:rPr lang="sk-SK" altLang="en-US" sz="2000"/>
              <a:t>pri hospodárskej transakcii zodpovedajúcej dodávke zákazníkovi, pri ktorej nenasleduje súčasne platba zákazníka (teda vzniká pohľadávka), je ovplyvnený výsledok hospodárenia, ale nie peňažné prostriedky na účte. Tie sú ovplyvnené až pri úhrade pohľadávky</a:t>
            </a:r>
            <a:endParaRPr lang="en-US" altLang="en-US" sz="2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6FFCD346-5BD1-47A7-BF8A-B5850A26F24C}"/>
              </a:ext>
            </a:extLst>
          </p:cNvPr>
          <p:cNvSpPr>
            <a:spLocks noGrp="1"/>
          </p:cNvSpPr>
          <p:nvPr>
            <p:ph type="ftr" sz="quarter" idx="11"/>
          </p:nvPr>
        </p:nvSpPr>
        <p:spPr/>
        <p:txBody>
          <a:bodyPr/>
          <a:lstStyle/>
          <a:p>
            <a:pPr>
              <a:defRPr/>
            </a:pPr>
            <a:r>
              <a:rPr lang="sk-SK"/>
              <a:t>Princípy účtovníctva</a:t>
            </a:r>
          </a:p>
        </p:txBody>
      </p:sp>
      <p:sp>
        <p:nvSpPr>
          <p:cNvPr id="57347" name="Zástupný symbol čísla snímky 4">
            <a:extLst>
              <a:ext uri="{FF2B5EF4-FFF2-40B4-BE49-F238E27FC236}">
                <a16:creationId xmlns:a16="http://schemas.microsoft.com/office/drawing/2014/main" id="{173CD127-7E39-4E64-B9B3-3EF98B8DC74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BC5EB660-9C97-4BC8-9D0F-C27CB48AAC13}" type="slidenum">
              <a:rPr lang="sk-SK" altLang="sk-SK" sz="1400"/>
              <a:pPr>
                <a:spcBef>
                  <a:spcPct val="0"/>
                </a:spcBef>
                <a:buFontTx/>
                <a:buNone/>
              </a:pPr>
              <a:t>27</a:t>
            </a:fld>
            <a:endParaRPr lang="sk-SK" altLang="sk-SK" sz="1400"/>
          </a:p>
        </p:txBody>
      </p:sp>
      <p:sp>
        <p:nvSpPr>
          <p:cNvPr id="57348" name="Rectangle 2">
            <a:extLst>
              <a:ext uri="{FF2B5EF4-FFF2-40B4-BE49-F238E27FC236}">
                <a16:creationId xmlns:a16="http://schemas.microsoft.com/office/drawing/2014/main" id="{C3480A5D-73D6-47FA-9C06-BBD7C2445839}"/>
              </a:ext>
            </a:extLst>
          </p:cNvPr>
          <p:cNvSpPr>
            <a:spLocks noGrp="1" noChangeArrowheads="1"/>
          </p:cNvSpPr>
          <p:nvPr>
            <p:ph type="title"/>
          </p:nvPr>
        </p:nvSpPr>
        <p:spPr>
          <a:xfrm>
            <a:off x="890588" y="274638"/>
            <a:ext cx="7362825" cy="685800"/>
          </a:xfrm>
        </p:spPr>
        <p:txBody>
          <a:bodyPr/>
          <a:lstStyle/>
          <a:p>
            <a:pPr eaLnBrk="1" hangingPunct="1"/>
            <a:r>
              <a:rPr lang="sk-SK" altLang="en-US" sz="3200" b="1">
                <a:solidFill>
                  <a:srgbClr val="3D1FD3"/>
                </a:solidFill>
              </a:rPr>
              <a:t>Tab.</a:t>
            </a:r>
            <a:r>
              <a:rPr lang="en-US" altLang="en-US" sz="3200" b="1">
                <a:solidFill>
                  <a:srgbClr val="3D1FD3"/>
                </a:solidFill>
              </a:rPr>
              <a:t> 2.4 </a:t>
            </a:r>
            <a:r>
              <a:rPr lang="sk-SK" altLang="en-US" sz="3200">
                <a:solidFill>
                  <a:srgbClr val="3D1FD3"/>
                </a:solidFill>
              </a:rPr>
              <a:t>Peniaze</a:t>
            </a:r>
            <a:r>
              <a:rPr lang="en-US" altLang="en-US" sz="3200">
                <a:solidFill>
                  <a:srgbClr val="3D1FD3"/>
                </a:solidFill>
              </a:rPr>
              <a:t> versus </a:t>
            </a:r>
            <a:r>
              <a:rPr lang="sk-SK" altLang="en-US" sz="3200">
                <a:solidFill>
                  <a:srgbClr val="3D1FD3"/>
                </a:solidFill>
              </a:rPr>
              <a:t>zisk</a:t>
            </a:r>
            <a:endParaRPr lang="en-US" altLang="en-US" sz="3200">
              <a:solidFill>
                <a:srgbClr val="3D1FD3"/>
              </a:solidFill>
            </a:endParaRPr>
          </a:p>
        </p:txBody>
      </p:sp>
      <p:graphicFrame>
        <p:nvGraphicFramePr>
          <p:cNvPr id="57349" name="Object 3">
            <a:extLst>
              <a:ext uri="{FF2B5EF4-FFF2-40B4-BE49-F238E27FC236}">
                <a16:creationId xmlns:a16="http://schemas.microsoft.com/office/drawing/2014/main" id="{4BE09A75-CA4C-429D-8FA6-151C579185D0}"/>
              </a:ext>
            </a:extLst>
          </p:cNvPr>
          <p:cNvGraphicFramePr>
            <a:graphicFrameLocks noChangeAspect="1"/>
          </p:cNvGraphicFramePr>
          <p:nvPr/>
        </p:nvGraphicFramePr>
        <p:xfrm>
          <a:off x="-304800" y="4038600"/>
          <a:ext cx="9888538" cy="2344738"/>
        </p:xfrm>
        <a:graphic>
          <a:graphicData uri="http://schemas.openxmlformats.org/presentationml/2006/ole">
            <mc:AlternateContent xmlns:mc="http://schemas.openxmlformats.org/markup-compatibility/2006">
              <mc:Choice xmlns:v="urn:schemas-microsoft-com:vml" Requires="v">
                <p:oleObj name="Dokument" r:id="rId3" imgW="6013021" imgH="1432409" progId="Word.Document.8">
                  <p:embed/>
                </p:oleObj>
              </mc:Choice>
              <mc:Fallback>
                <p:oleObj name="Dokument" r:id="rId3" imgW="6013021" imgH="143240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038600"/>
                        <a:ext cx="9888538" cy="234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7350" name="Rectangle 4">
            <a:extLst>
              <a:ext uri="{FF2B5EF4-FFF2-40B4-BE49-F238E27FC236}">
                <a16:creationId xmlns:a16="http://schemas.microsoft.com/office/drawing/2014/main" id="{535B0B63-1A8C-4A02-A109-5E5E8396827A}"/>
              </a:ext>
            </a:extLst>
          </p:cNvPr>
          <p:cNvSpPr>
            <a:spLocks noChangeArrowheads="1"/>
          </p:cNvSpPr>
          <p:nvPr/>
        </p:nvSpPr>
        <p:spPr bwMode="auto">
          <a:xfrm>
            <a:off x="304800" y="1066800"/>
            <a:ext cx="8229600"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sk-SK" altLang="en-US" sz="2400"/>
              <a:t>Príklad ziskového podniku s peňažnými problémami:</a:t>
            </a:r>
          </a:p>
          <a:p>
            <a:pPr eaLnBrk="1" hangingPunct="1"/>
            <a:r>
              <a:rPr lang="sk-SK" altLang="en-US" sz="2000"/>
              <a:t>zdvojnásobenie predaja v každom období</a:t>
            </a:r>
            <a:endParaRPr lang="en-US" altLang="en-US" sz="2000"/>
          </a:p>
          <a:p>
            <a:pPr eaLnBrk="1" hangingPunct="1"/>
            <a:r>
              <a:rPr lang="sk-SK" altLang="en-US" sz="2000"/>
              <a:t>náklady tvoria 80 % výnosov</a:t>
            </a:r>
            <a:endParaRPr lang="en-US" altLang="en-US" sz="2000"/>
          </a:p>
          <a:p>
            <a:pPr eaLnBrk="1" hangingPunct="1"/>
            <a:r>
              <a:rPr lang="sk-SK" altLang="en-US" sz="2000"/>
              <a:t>zákazníci platia v druhom období po kúpe</a:t>
            </a:r>
            <a:endParaRPr lang="en-US" altLang="en-US" sz="2000"/>
          </a:p>
          <a:p>
            <a:pPr eaLnBrk="1" hangingPunct="1"/>
            <a:r>
              <a:rPr lang="sk-SK" altLang="en-US" sz="2000"/>
              <a:t>podnik platí dodávateľom v prvom období po dodávke</a:t>
            </a:r>
            <a:endParaRPr lang="en-US" altLang="en-US" sz="2000"/>
          </a:p>
          <a:p>
            <a:pPr eaLnBrk="1" hangingPunct="1"/>
            <a:r>
              <a:rPr lang="sk-SK" altLang="en-US" sz="2000"/>
              <a:t>Záver: ziskový podnik s prehlbujúcim sa nedostatkom peňazí</a:t>
            </a:r>
            <a:endParaRPr lang="en-US" altLang="en-US" sz="2000"/>
          </a:p>
          <a:p>
            <a:pPr lvl="1" eaLnBrk="1" hangingPunct="1"/>
            <a:endParaRPr lang="en-US" altLang="en-US" sz="2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1AD30B64-01B7-4CC7-894D-983F18DF25C3}"/>
              </a:ext>
            </a:extLst>
          </p:cNvPr>
          <p:cNvSpPr>
            <a:spLocks noGrp="1"/>
          </p:cNvSpPr>
          <p:nvPr>
            <p:ph type="ftr" sz="quarter" idx="11"/>
          </p:nvPr>
        </p:nvSpPr>
        <p:spPr/>
        <p:txBody>
          <a:bodyPr/>
          <a:lstStyle/>
          <a:p>
            <a:pPr>
              <a:defRPr/>
            </a:pPr>
            <a:r>
              <a:rPr lang="sk-SK"/>
              <a:t>Princípy účtovníctva</a:t>
            </a:r>
          </a:p>
        </p:txBody>
      </p:sp>
      <p:sp>
        <p:nvSpPr>
          <p:cNvPr id="59395" name="Zástupný symbol čísla snímky 4">
            <a:extLst>
              <a:ext uri="{FF2B5EF4-FFF2-40B4-BE49-F238E27FC236}">
                <a16:creationId xmlns:a16="http://schemas.microsoft.com/office/drawing/2014/main" id="{08CF4345-D5F9-47D1-AAFE-37F6827A337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21E5A92F-3AC1-45B0-9D37-1CCF52272EDB}" type="slidenum">
              <a:rPr lang="sk-SK" altLang="sk-SK" sz="1400"/>
              <a:pPr>
                <a:spcBef>
                  <a:spcPct val="0"/>
                </a:spcBef>
                <a:buFontTx/>
                <a:buNone/>
              </a:pPr>
              <a:t>28</a:t>
            </a:fld>
            <a:endParaRPr lang="sk-SK" altLang="sk-SK" sz="1400"/>
          </a:p>
        </p:txBody>
      </p:sp>
      <p:sp>
        <p:nvSpPr>
          <p:cNvPr id="59396" name="Rectangle 2">
            <a:extLst>
              <a:ext uri="{FF2B5EF4-FFF2-40B4-BE49-F238E27FC236}">
                <a16:creationId xmlns:a16="http://schemas.microsoft.com/office/drawing/2014/main" id="{1FE2BB2B-B29C-4C9B-A9DD-2F59C059B265}"/>
              </a:ext>
            </a:extLst>
          </p:cNvPr>
          <p:cNvSpPr>
            <a:spLocks noGrp="1" noChangeArrowheads="1"/>
          </p:cNvSpPr>
          <p:nvPr>
            <p:ph type="title"/>
          </p:nvPr>
        </p:nvSpPr>
        <p:spPr>
          <a:xfrm>
            <a:off x="381000" y="304800"/>
            <a:ext cx="8458200" cy="11430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2.5 </a:t>
            </a:r>
            <a:r>
              <a:rPr lang="sk-SK" altLang="en-US" sz="3200">
                <a:solidFill>
                  <a:srgbClr val="3D1FD3"/>
                </a:solidFill>
              </a:rPr>
              <a:t>Dopad najbežnejších transakcií</a:t>
            </a:r>
            <a:endParaRPr lang="en-US" altLang="en-US" sz="3200">
              <a:solidFill>
                <a:srgbClr val="3D1FD3"/>
              </a:solidFill>
            </a:endParaRPr>
          </a:p>
        </p:txBody>
      </p:sp>
      <p:graphicFrame>
        <p:nvGraphicFramePr>
          <p:cNvPr id="59397" name="Object 3">
            <a:extLst>
              <a:ext uri="{FF2B5EF4-FFF2-40B4-BE49-F238E27FC236}">
                <a16:creationId xmlns:a16="http://schemas.microsoft.com/office/drawing/2014/main" id="{651AAA2D-FA1F-4959-B58E-948D61EA6DF4}"/>
              </a:ext>
            </a:extLst>
          </p:cNvPr>
          <p:cNvGraphicFramePr>
            <a:graphicFrameLocks noChangeAspect="1"/>
          </p:cNvGraphicFramePr>
          <p:nvPr/>
        </p:nvGraphicFramePr>
        <p:xfrm>
          <a:off x="-612775" y="2130425"/>
          <a:ext cx="10347325" cy="4233863"/>
        </p:xfrm>
        <a:graphic>
          <a:graphicData uri="http://schemas.openxmlformats.org/presentationml/2006/ole">
            <mc:AlternateContent xmlns:mc="http://schemas.openxmlformats.org/markup-compatibility/2006">
              <mc:Choice xmlns:v="urn:schemas-microsoft-com:vml" Requires="v">
                <p:oleObj name="Dokument" r:id="rId3" imgW="5859700" imgH="2402494" progId="Word.Document.8">
                  <p:embed/>
                </p:oleObj>
              </mc:Choice>
              <mc:Fallback>
                <p:oleObj name="Dokument" r:id="rId3" imgW="5859700" imgH="2402494"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2130425"/>
                        <a:ext cx="10347325" cy="423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22BE8C8-1F52-440D-AE8C-099806EA46A6}"/>
              </a:ext>
            </a:extLst>
          </p:cNvPr>
          <p:cNvSpPr>
            <a:spLocks noGrp="1"/>
          </p:cNvSpPr>
          <p:nvPr>
            <p:ph type="ftr" sz="quarter" idx="11"/>
          </p:nvPr>
        </p:nvSpPr>
        <p:spPr/>
        <p:txBody>
          <a:bodyPr/>
          <a:lstStyle/>
          <a:p>
            <a:pPr>
              <a:defRPr/>
            </a:pPr>
            <a:r>
              <a:rPr lang="sk-SK"/>
              <a:t>Princípy účtovníctva</a:t>
            </a:r>
          </a:p>
        </p:txBody>
      </p:sp>
      <p:sp>
        <p:nvSpPr>
          <p:cNvPr id="61443" name="Zástupný symbol čísla snímky 5">
            <a:extLst>
              <a:ext uri="{FF2B5EF4-FFF2-40B4-BE49-F238E27FC236}">
                <a16:creationId xmlns:a16="http://schemas.microsoft.com/office/drawing/2014/main" id="{3577BA08-6E70-487B-83B0-DCB682A8F00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ED927E13-CB67-43EA-AB07-B3713B3762F6}" type="slidenum">
              <a:rPr lang="sk-SK" altLang="sk-SK" sz="1400"/>
              <a:pPr>
                <a:spcBef>
                  <a:spcPct val="0"/>
                </a:spcBef>
                <a:buFontTx/>
                <a:buNone/>
              </a:pPr>
              <a:t>29</a:t>
            </a:fld>
            <a:endParaRPr lang="sk-SK" altLang="sk-SK" sz="1400"/>
          </a:p>
        </p:txBody>
      </p:sp>
      <p:sp>
        <p:nvSpPr>
          <p:cNvPr id="61444" name="Rectangle 2">
            <a:extLst>
              <a:ext uri="{FF2B5EF4-FFF2-40B4-BE49-F238E27FC236}">
                <a16:creationId xmlns:a16="http://schemas.microsoft.com/office/drawing/2014/main" id="{7A943283-F830-4D82-AD44-B11161C47D61}"/>
              </a:ext>
            </a:extLst>
          </p:cNvPr>
          <p:cNvSpPr>
            <a:spLocks noGrp="1" noChangeArrowheads="1"/>
          </p:cNvSpPr>
          <p:nvPr>
            <p:ph type="title"/>
          </p:nvPr>
        </p:nvSpPr>
        <p:spPr>
          <a:xfrm>
            <a:off x="468313" y="188913"/>
            <a:ext cx="8229600" cy="706437"/>
          </a:xfrm>
        </p:spPr>
        <p:txBody>
          <a:bodyPr/>
          <a:lstStyle/>
          <a:p>
            <a:pPr eaLnBrk="1" hangingPunct="1"/>
            <a:r>
              <a:rPr lang="sk-SK" altLang="en-US" sz="3200" b="1">
                <a:solidFill>
                  <a:srgbClr val="3D1FD3"/>
                </a:solidFill>
              </a:rPr>
              <a:t>Výkaz ziskov a strát</a:t>
            </a:r>
            <a:endParaRPr lang="en-US" altLang="en-US" sz="3200">
              <a:solidFill>
                <a:srgbClr val="3D1FD3"/>
              </a:solidFill>
            </a:endParaRPr>
          </a:p>
        </p:txBody>
      </p:sp>
      <p:sp>
        <p:nvSpPr>
          <p:cNvPr id="61445" name="Rectangle 3">
            <a:extLst>
              <a:ext uri="{FF2B5EF4-FFF2-40B4-BE49-F238E27FC236}">
                <a16:creationId xmlns:a16="http://schemas.microsoft.com/office/drawing/2014/main" id="{6FFEF244-DCAA-4032-83E9-B13BD7E56A8E}"/>
              </a:ext>
            </a:extLst>
          </p:cNvPr>
          <p:cNvSpPr>
            <a:spLocks noGrp="1" noChangeArrowheads="1"/>
          </p:cNvSpPr>
          <p:nvPr>
            <p:ph type="body" idx="1"/>
          </p:nvPr>
        </p:nvSpPr>
        <p:spPr>
          <a:xfrm>
            <a:off x="457200" y="981075"/>
            <a:ext cx="8229600" cy="5145088"/>
          </a:xfrm>
        </p:spPr>
        <p:txBody>
          <a:bodyPr/>
          <a:lstStyle/>
          <a:p>
            <a:pPr eaLnBrk="1" hangingPunct="1">
              <a:lnSpc>
                <a:spcPct val="80000"/>
              </a:lnSpc>
            </a:pPr>
            <a:r>
              <a:rPr lang="sk-SK" altLang="en-US" sz="2400"/>
              <a:t>Pri činnosti podniku vzniká veľa transakcií ovplyvňujúcich tvorbu hodnoty a teda výsledok hospodárenia</a:t>
            </a:r>
          </a:p>
          <a:p>
            <a:pPr eaLnBrk="1" hangingPunct="1">
              <a:lnSpc>
                <a:spcPct val="80000"/>
              </a:lnSpc>
            </a:pPr>
            <a:r>
              <a:rPr lang="sk-SK" altLang="en-US" sz="2400"/>
              <a:t>Priame zaznamenávanie týchto transakcií na účet výsledku hospodárenia by sťažovalo analýzu tvorby hodnoty, pretože zostatok tohto účtu odráža len kumulatívne vplyv týchto transakcií, vrátane rozdelenia zisku podielnikom, a to odkedy bol podnik vytvorený</a:t>
            </a:r>
          </a:p>
          <a:p>
            <a:pPr eaLnBrk="1" hangingPunct="1">
              <a:lnSpc>
                <a:spcPct val="80000"/>
              </a:lnSpc>
            </a:pPr>
            <a:r>
              <a:rPr lang="sk-SK" altLang="en-US" sz="2400"/>
              <a:t>Preto sú transakcie ovplyvňujúce tvorbu hodnoty zaznamenávané na osobitných účtoch, z ktorých sa zostavuje výkaz ziskov a strát (income statement)</a:t>
            </a:r>
          </a:p>
          <a:p>
            <a:pPr eaLnBrk="1" hangingPunct="1">
              <a:lnSpc>
                <a:spcPct val="80000"/>
              </a:lnSpc>
            </a:pPr>
            <a:r>
              <a:rPr lang="sk-SK" altLang="en-US" sz="2400"/>
              <a:t>Do súvahy na konci účtovného obdobia sa premietne len zostatok z výkazu ziskov a strát, čistý výsledok hospodárenia (net income) účtovného obdobia</a:t>
            </a:r>
          </a:p>
          <a:p>
            <a:pPr eaLnBrk="1" hangingPunct="1">
              <a:lnSpc>
                <a:spcPct val="80000"/>
              </a:lnSpc>
            </a:pPr>
            <a:r>
              <a:rPr lang="sk-SK" altLang="en-US" sz="2400"/>
              <a:t>Výkaz ziskov a strát je ako film o </a:t>
            </a:r>
            <a:r>
              <a:rPr lang="sk-SK" altLang="en-US" sz="2400" b="1"/>
              <a:t>aktivitách (činnosti)</a:t>
            </a:r>
            <a:r>
              <a:rPr lang="sk-SK" altLang="en-US" sz="2400"/>
              <a:t> podniku </a:t>
            </a:r>
            <a:r>
              <a:rPr lang="sk-SK" altLang="en-US" sz="2400" b="1"/>
              <a:t>počas daného obdobia</a:t>
            </a:r>
            <a:r>
              <a:rPr lang="sk-SK" altLang="en-US" sz="2400"/>
              <a:t>, ktorý zachytáva, ako sa začiatočná súvaha stala konečnou súvahou</a:t>
            </a:r>
            <a:endParaRPr lang="en-US" altLang="en-US"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AF7D650-A790-4114-87E0-4E8D3FA8EF24}"/>
              </a:ext>
            </a:extLst>
          </p:cNvPr>
          <p:cNvSpPr>
            <a:spLocks noGrp="1"/>
          </p:cNvSpPr>
          <p:nvPr>
            <p:ph type="ftr" sz="quarter" idx="11"/>
          </p:nvPr>
        </p:nvSpPr>
        <p:spPr/>
        <p:txBody>
          <a:bodyPr/>
          <a:lstStyle/>
          <a:p>
            <a:pPr>
              <a:defRPr/>
            </a:pPr>
            <a:r>
              <a:rPr lang="sk-SK"/>
              <a:t>Princípy účtovníctva</a:t>
            </a:r>
          </a:p>
        </p:txBody>
      </p:sp>
      <p:sp>
        <p:nvSpPr>
          <p:cNvPr id="63491" name="Zástupný symbol čísla snímky 5">
            <a:extLst>
              <a:ext uri="{FF2B5EF4-FFF2-40B4-BE49-F238E27FC236}">
                <a16:creationId xmlns:a16="http://schemas.microsoft.com/office/drawing/2014/main" id="{852900E2-DB2C-42B5-BED7-F2FEEAE7DA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742E9B8E-61ED-4592-AFE6-ADFF4E8C2BCE}" type="slidenum">
              <a:rPr lang="sk-SK" altLang="sk-SK" sz="1400"/>
              <a:pPr>
                <a:spcBef>
                  <a:spcPct val="0"/>
                </a:spcBef>
                <a:buFontTx/>
                <a:buNone/>
              </a:pPr>
              <a:t>30</a:t>
            </a:fld>
            <a:endParaRPr lang="sk-SK" altLang="sk-SK" sz="1400"/>
          </a:p>
        </p:txBody>
      </p:sp>
      <p:sp>
        <p:nvSpPr>
          <p:cNvPr id="63492" name="Rectangle 2">
            <a:extLst>
              <a:ext uri="{FF2B5EF4-FFF2-40B4-BE49-F238E27FC236}">
                <a16:creationId xmlns:a16="http://schemas.microsoft.com/office/drawing/2014/main" id="{98C55635-348C-4867-BBD7-82E7243E1FED}"/>
              </a:ext>
            </a:extLst>
          </p:cNvPr>
          <p:cNvSpPr>
            <a:spLocks noGrp="1" noChangeArrowheads="1"/>
          </p:cNvSpPr>
          <p:nvPr>
            <p:ph type="title"/>
          </p:nvPr>
        </p:nvSpPr>
        <p:spPr>
          <a:xfrm>
            <a:off x="468313" y="188913"/>
            <a:ext cx="8229600" cy="792162"/>
          </a:xfrm>
        </p:spPr>
        <p:txBody>
          <a:bodyPr/>
          <a:lstStyle/>
          <a:p>
            <a:pPr eaLnBrk="1" hangingPunct="1"/>
            <a:r>
              <a:rPr lang="sk-SK" altLang="en-US" sz="3200" b="1">
                <a:solidFill>
                  <a:srgbClr val="3D1FD3"/>
                </a:solidFill>
              </a:rPr>
              <a:t>Výkaz ziskov a strát </a:t>
            </a:r>
            <a:r>
              <a:rPr lang="sk-SK" altLang="en-US" sz="2000">
                <a:solidFill>
                  <a:srgbClr val="3D1FD3"/>
                </a:solidFill>
              </a:rPr>
              <a:t>(2)</a:t>
            </a:r>
            <a:endParaRPr lang="en-US" altLang="en-US" sz="2000">
              <a:solidFill>
                <a:srgbClr val="3D1FD3"/>
              </a:solidFill>
            </a:endParaRPr>
          </a:p>
        </p:txBody>
      </p:sp>
      <p:sp>
        <p:nvSpPr>
          <p:cNvPr id="63493" name="Rectangle 3">
            <a:extLst>
              <a:ext uri="{FF2B5EF4-FFF2-40B4-BE49-F238E27FC236}">
                <a16:creationId xmlns:a16="http://schemas.microsoft.com/office/drawing/2014/main" id="{F4F8C76A-C5B3-4D77-B4B5-49FCF4B80E6B}"/>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400" b="1"/>
              <a:t>Aktivita (activity) </a:t>
            </a:r>
            <a:r>
              <a:rPr lang="sk-SK" altLang="en-US" sz="2400"/>
              <a:t>Výkaz ziskov a strát poskytuje pohľad na aktivity firmy počas účtovného obdobia. Zachytáva vznik nákladov ako spotrebu prostriedkov (majetku) a tvorbu výnosov</a:t>
            </a:r>
          </a:p>
          <a:p>
            <a:pPr eaLnBrk="1" hangingPunct="1">
              <a:lnSpc>
                <a:spcPct val="80000"/>
              </a:lnSpc>
            </a:pPr>
            <a:r>
              <a:rPr lang="sk-SK" altLang="en-US" sz="2400" b="1"/>
              <a:t>Počas daného obdobia (during a given period)  </a:t>
            </a:r>
            <a:r>
              <a:rPr lang="sk-SK" altLang="en-US" sz="2400"/>
              <a:t>Výkaz ziskov a strát je rekapituláciou všetkých transakcií spojených so službami zákazníkom počas daného časového obdobia nazývaného </a:t>
            </a:r>
            <a:r>
              <a:rPr lang="sk-SK" altLang="en-US" sz="2400" b="1"/>
              <a:t>účtovným obdobím (accounting period)</a:t>
            </a:r>
            <a:r>
              <a:rPr lang="sk-SK" altLang="en-US" sz="2400"/>
              <a:t>. Z tohto hľadiska je „intervalovým“ výkazom</a:t>
            </a:r>
            <a:endParaRPr lang="sk-SK" altLang="en-US" sz="2400" b="1"/>
          </a:p>
          <a:p>
            <a:pPr eaLnBrk="1" hangingPunct="1">
              <a:lnSpc>
                <a:spcPct val="80000"/>
              </a:lnSpc>
            </a:pPr>
            <a:r>
              <a:rPr lang="sk-SK" altLang="en-US" sz="2400"/>
              <a:t>Rozdiel medzi výnosmi a nákladmi je </a:t>
            </a:r>
            <a:r>
              <a:rPr lang="sk-SK" altLang="en-US" sz="2400" b="1"/>
              <a:t>výsledok hospodárenia (income).</a:t>
            </a:r>
            <a:r>
              <a:rPr lang="sk-SK" altLang="en-US" sz="2400"/>
              <a:t> Ak je kladný, hovoríme o </a:t>
            </a:r>
            <a:r>
              <a:rPr lang="sk-SK" altLang="en-US" sz="2400" b="1"/>
              <a:t>zisku (profit),</a:t>
            </a:r>
            <a:r>
              <a:rPr lang="sk-SK" altLang="en-US" sz="2400"/>
              <a:t> ak je záporný, ide o </a:t>
            </a:r>
            <a:r>
              <a:rPr lang="sk-SK" altLang="en-US" sz="2400" b="1"/>
              <a:t>stratu (loss)</a:t>
            </a:r>
          </a:p>
          <a:p>
            <a:pPr eaLnBrk="1" hangingPunct="1">
              <a:lnSpc>
                <a:spcPct val="80000"/>
              </a:lnSpc>
            </a:pPr>
            <a:r>
              <a:rPr lang="sk-SK" altLang="en-US" sz="2400" b="1"/>
              <a:t>Akruálny princíp (accrual principle)</a:t>
            </a:r>
            <a:r>
              <a:rPr lang="sk-SK" altLang="en-US" sz="2400"/>
              <a:t> znamená, že výnos (náklad) je vykázaný vo výkaze ziskov a strát v čase transakcie, ktorá vyvolala jeho vznik, a nie v čase prítoku peňažných prostriedkov – príjmu (odtoku peňažných prostriedkov – výdavku)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Zástupný symbol päty 4">
            <a:extLst>
              <a:ext uri="{FF2B5EF4-FFF2-40B4-BE49-F238E27FC236}">
                <a16:creationId xmlns:a16="http://schemas.microsoft.com/office/drawing/2014/main" id="{2C2AD23E-0308-45A2-89D2-A23CD744EC56}"/>
              </a:ext>
            </a:extLst>
          </p:cNvPr>
          <p:cNvSpPr>
            <a:spLocks noGrp="1"/>
          </p:cNvSpPr>
          <p:nvPr>
            <p:ph type="ftr" sz="quarter" idx="11"/>
          </p:nvPr>
        </p:nvSpPr>
        <p:spPr/>
        <p:txBody>
          <a:bodyPr/>
          <a:lstStyle/>
          <a:p>
            <a:pPr>
              <a:defRPr/>
            </a:pPr>
            <a:r>
              <a:rPr lang="sk-SK"/>
              <a:t>Princípy účtovníctva</a:t>
            </a:r>
          </a:p>
        </p:txBody>
      </p:sp>
      <p:sp>
        <p:nvSpPr>
          <p:cNvPr id="65539" name="Zástupný symbol čísla snímky 5">
            <a:extLst>
              <a:ext uri="{FF2B5EF4-FFF2-40B4-BE49-F238E27FC236}">
                <a16:creationId xmlns:a16="http://schemas.microsoft.com/office/drawing/2014/main" id="{B367C55F-B047-475F-9566-C9A05D0F05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345338D9-7590-4FA9-BB56-B1D3853EEFEE}" type="slidenum">
              <a:rPr lang="sk-SK" altLang="sk-SK" sz="1400"/>
              <a:pPr>
                <a:spcBef>
                  <a:spcPct val="0"/>
                </a:spcBef>
                <a:buFontTx/>
                <a:buNone/>
              </a:pPr>
              <a:t>31</a:t>
            </a:fld>
            <a:endParaRPr lang="sk-SK" altLang="sk-SK" sz="1400"/>
          </a:p>
        </p:txBody>
      </p:sp>
      <p:sp>
        <p:nvSpPr>
          <p:cNvPr id="65540" name="Rectangle 2">
            <a:extLst>
              <a:ext uri="{FF2B5EF4-FFF2-40B4-BE49-F238E27FC236}">
                <a16:creationId xmlns:a16="http://schemas.microsoft.com/office/drawing/2014/main" id="{BEE94FBD-534C-4449-9A95-B15D6894BDC8}"/>
              </a:ext>
            </a:extLst>
          </p:cNvPr>
          <p:cNvSpPr>
            <a:spLocks noGrp="1" noChangeArrowheads="1"/>
          </p:cNvSpPr>
          <p:nvPr>
            <p:ph type="title"/>
          </p:nvPr>
        </p:nvSpPr>
        <p:spPr>
          <a:xfrm>
            <a:off x="304800" y="0"/>
            <a:ext cx="8458200" cy="762000"/>
          </a:xfrm>
        </p:spPr>
        <p:txBody>
          <a:bodyPr/>
          <a:lstStyle/>
          <a:p>
            <a:pPr eaLnBrk="1" hangingPunct="1"/>
            <a:r>
              <a:rPr lang="sk-SK" altLang="en-US" sz="3200" b="1">
                <a:solidFill>
                  <a:srgbClr val="3D1FD3"/>
                </a:solidFill>
              </a:rPr>
              <a:t>Rovnica podnikania – podrobnejší pohľad</a:t>
            </a:r>
            <a:endParaRPr lang="en-US" altLang="en-US" sz="3200" b="1">
              <a:solidFill>
                <a:srgbClr val="3D1FD3"/>
              </a:solidFill>
            </a:endParaRPr>
          </a:p>
        </p:txBody>
      </p:sp>
      <p:grpSp>
        <p:nvGrpSpPr>
          <p:cNvPr id="65541" name="Group 3">
            <a:extLst>
              <a:ext uri="{FF2B5EF4-FFF2-40B4-BE49-F238E27FC236}">
                <a16:creationId xmlns:a16="http://schemas.microsoft.com/office/drawing/2014/main" id="{ABA33D03-5FE6-4D63-B538-436C886B25DE}"/>
              </a:ext>
            </a:extLst>
          </p:cNvPr>
          <p:cNvGrpSpPr>
            <a:grpSpLocks/>
          </p:cNvGrpSpPr>
          <p:nvPr/>
        </p:nvGrpSpPr>
        <p:grpSpPr bwMode="auto">
          <a:xfrm>
            <a:off x="201613" y="1295400"/>
            <a:ext cx="8763000" cy="4495800"/>
            <a:chOff x="96" y="432"/>
            <a:chExt cx="5520" cy="2832"/>
          </a:xfrm>
        </p:grpSpPr>
        <p:sp>
          <p:nvSpPr>
            <p:cNvPr id="65542" name="Rectangle 4">
              <a:extLst>
                <a:ext uri="{FF2B5EF4-FFF2-40B4-BE49-F238E27FC236}">
                  <a16:creationId xmlns:a16="http://schemas.microsoft.com/office/drawing/2014/main" id="{78E9E254-1E5C-433A-9925-2749AB26CCFD}"/>
                </a:ext>
              </a:extLst>
            </p:cNvPr>
            <p:cNvSpPr>
              <a:spLocks noChangeArrowheads="1"/>
            </p:cNvSpPr>
            <p:nvPr/>
          </p:nvSpPr>
          <p:spPr bwMode="auto">
            <a:xfrm>
              <a:off x="96" y="432"/>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Majetok</a:t>
              </a:r>
              <a:endParaRPr lang="en-US" altLang="en-US" sz="2400" b="1"/>
            </a:p>
          </p:txBody>
        </p:sp>
        <p:sp>
          <p:nvSpPr>
            <p:cNvPr id="65543" name="Rectangle 5">
              <a:extLst>
                <a:ext uri="{FF2B5EF4-FFF2-40B4-BE49-F238E27FC236}">
                  <a16:creationId xmlns:a16="http://schemas.microsoft.com/office/drawing/2014/main" id="{193CEE86-D0F8-48DD-8979-BA293D887C6D}"/>
                </a:ext>
              </a:extLst>
            </p:cNvPr>
            <p:cNvSpPr>
              <a:spLocks noChangeArrowheads="1"/>
            </p:cNvSpPr>
            <p:nvPr/>
          </p:nvSpPr>
          <p:spPr bwMode="auto">
            <a:xfrm>
              <a:off x="1824" y="432"/>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Záväzky</a:t>
              </a:r>
              <a:endParaRPr lang="en-US" altLang="en-US" sz="2400" b="1"/>
            </a:p>
          </p:txBody>
        </p:sp>
        <p:sp>
          <p:nvSpPr>
            <p:cNvPr id="65544" name="Rectangle 6">
              <a:extLst>
                <a:ext uri="{FF2B5EF4-FFF2-40B4-BE49-F238E27FC236}">
                  <a16:creationId xmlns:a16="http://schemas.microsoft.com/office/drawing/2014/main" id="{EB32D645-E05A-4561-AD75-0564E5B48A02}"/>
                </a:ext>
              </a:extLst>
            </p:cNvPr>
            <p:cNvSpPr>
              <a:spLocks noChangeArrowheads="1"/>
            </p:cNvSpPr>
            <p:nvPr/>
          </p:nvSpPr>
          <p:spPr bwMode="auto">
            <a:xfrm>
              <a:off x="3216" y="432"/>
              <a:ext cx="2400"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Vlastné imanie</a:t>
              </a:r>
              <a:endParaRPr lang="fr-FR" altLang="en-US" sz="2400" b="1"/>
            </a:p>
          </p:txBody>
        </p:sp>
        <p:sp>
          <p:nvSpPr>
            <p:cNvPr id="65545" name="Text Box 7">
              <a:extLst>
                <a:ext uri="{FF2B5EF4-FFF2-40B4-BE49-F238E27FC236}">
                  <a16:creationId xmlns:a16="http://schemas.microsoft.com/office/drawing/2014/main" id="{2B64DC85-207B-4263-B27A-EDFFF623CB08}"/>
                </a:ext>
              </a:extLst>
            </p:cNvPr>
            <p:cNvSpPr txBox="1">
              <a:spLocks noChangeArrowheads="1"/>
            </p:cNvSpPr>
            <p:nvPr/>
          </p:nvSpPr>
          <p:spPr bwMode="auto">
            <a:xfrm>
              <a:off x="1632" y="576"/>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46" name="Text Box 8">
              <a:extLst>
                <a:ext uri="{FF2B5EF4-FFF2-40B4-BE49-F238E27FC236}">
                  <a16:creationId xmlns:a16="http://schemas.microsoft.com/office/drawing/2014/main" id="{B522F1FB-7943-45D7-8F19-53702EC2A172}"/>
                </a:ext>
              </a:extLst>
            </p:cNvPr>
            <p:cNvSpPr txBox="1">
              <a:spLocks noChangeArrowheads="1"/>
            </p:cNvSpPr>
            <p:nvPr/>
          </p:nvSpPr>
          <p:spPr bwMode="auto">
            <a:xfrm>
              <a:off x="2976" y="62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47" name="Rectangle 9">
              <a:extLst>
                <a:ext uri="{FF2B5EF4-FFF2-40B4-BE49-F238E27FC236}">
                  <a16:creationId xmlns:a16="http://schemas.microsoft.com/office/drawing/2014/main" id="{90952DE3-B0CC-4295-8CE7-4636AC697971}"/>
                </a:ext>
              </a:extLst>
            </p:cNvPr>
            <p:cNvSpPr>
              <a:spLocks noChangeArrowheads="1"/>
            </p:cNvSpPr>
            <p:nvPr/>
          </p:nvSpPr>
          <p:spPr bwMode="auto">
            <a:xfrm>
              <a:off x="3216" y="192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Zákl.</a:t>
              </a:r>
              <a:r>
                <a:rPr lang="fr-FR" altLang="en-US" sz="2400" b="1"/>
                <a:t> </a:t>
              </a:r>
            </a:p>
            <a:p>
              <a:pPr algn="ctr" eaLnBrk="1" hangingPunct="1">
                <a:spcBef>
                  <a:spcPct val="0"/>
                </a:spcBef>
                <a:buFontTx/>
                <a:buNone/>
              </a:pPr>
              <a:r>
                <a:rPr lang="sk-SK" altLang="en-US" sz="2400" b="1"/>
                <a:t>imanie</a:t>
              </a:r>
              <a:endParaRPr lang="fr-FR" altLang="en-US" sz="2400" b="1"/>
            </a:p>
          </p:txBody>
        </p:sp>
        <p:sp>
          <p:nvSpPr>
            <p:cNvPr id="65548" name="Rectangle 10">
              <a:extLst>
                <a:ext uri="{FF2B5EF4-FFF2-40B4-BE49-F238E27FC236}">
                  <a16:creationId xmlns:a16="http://schemas.microsoft.com/office/drawing/2014/main" id="{855530D9-D65C-498E-A9AC-9C75CD7D9A15}"/>
                </a:ext>
              </a:extLst>
            </p:cNvPr>
            <p:cNvSpPr>
              <a:spLocks noChangeArrowheads="1"/>
            </p:cNvSpPr>
            <p:nvPr/>
          </p:nvSpPr>
          <p:spPr bwMode="auto">
            <a:xfrm>
              <a:off x="4080" y="192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000" b="1"/>
                <a:t>Výnosy</a:t>
              </a:r>
              <a:endParaRPr lang="fr-FR" altLang="en-US" sz="2000" b="1"/>
            </a:p>
          </p:txBody>
        </p:sp>
        <p:sp>
          <p:nvSpPr>
            <p:cNvPr id="65549" name="Rectangle 11">
              <a:extLst>
                <a:ext uri="{FF2B5EF4-FFF2-40B4-BE49-F238E27FC236}">
                  <a16:creationId xmlns:a16="http://schemas.microsoft.com/office/drawing/2014/main" id="{7356431F-B119-4043-A52F-B9BB8A4CF9AD}"/>
                </a:ext>
              </a:extLst>
            </p:cNvPr>
            <p:cNvSpPr>
              <a:spLocks noChangeArrowheads="1"/>
            </p:cNvSpPr>
            <p:nvPr/>
          </p:nvSpPr>
          <p:spPr bwMode="auto">
            <a:xfrm>
              <a:off x="4944" y="1920"/>
              <a:ext cx="672"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000" b="1"/>
                <a:t>Náklady</a:t>
              </a:r>
              <a:endParaRPr lang="fr-FR" altLang="en-US" sz="2000" b="1"/>
            </a:p>
          </p:txBody>
        </p:sp>
        <p:sp>
          <p:nvSpPr>
            <p:cNvPr id="65550" name="Rectangle 12">
              <a:extLst>
                <a:ext uri="{FF2B5EF4-FFF2-40B4-BE49-F238E27FC236}">
                  <a16:creationId xmlns:a16="http://schemas.microsoft.com/office/drawing/2014/main" id="{62C1122A-6365-413E-A7EF-12D4B333C2CC}"/>
                </a:ext>
              </a:extLst>
            </p:cNvPr>
            <p:cNvSpPr>
              <a:spLocks noChangeArrowheads="1"/>
            </p:cNvSpPr>
            <p:nvPr/>
          </p:nvSpPr>
          <p:spPr bwMode="auto">
            <a:xfrm>
              <a:off x="96" y="1920"/>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Majetok</a:t>
              </a:r>
              <a:endParaRPr lang="en-US" altLang="en-US" sz="2400" b="1"/>
            </a:p>
          </p:txBody>
        </p:sp>
        <p:sp>
          <p:nvSpPr>
            <p:cNvPr id="65551" name="Rectangle 13">
              <a:extLst>
                <a:ext uri="{FF2B5EF4-FFF2-40B4-BE49-F238E27FC236}">
                  <a16:creationId xmlns:a16="http://schemas.microsoft.com/office/drawing/2014/main" id="{1AC14C9A-C67E-41A2-B58F-8BFDDFBA234E}"/>
                </a:ext>
              </a:extLst>
            </p:cNvPr>
            <p:cNvSpPr>
              <a:spLocks noChangeArrowheads="1"/>
            </p:cNvSpPr>
            <p:nvPr/>
          </p:nvSpPr>
          <p:spPr bwMode="auto">
            <a:xfrm>
              <a:off x="1824" y="1920"/>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Záväzky</a:t>
              </a:r>
              <a:endParaRPr lang="en-US" altLang="en-US" sz="2400" b="1"/>
            </a:p>
          </p:txBody>
        </p:sp>
        <p:sp>
          <p:nvSpPr>
            <p:cNvPr id="65552" name="Text Box 14">
              <a:extLst>
                <a:ext uri="{FF2B5EF4-FFF2-40B4-BE49-F238E27FC236}">
                  <a16:creationId xmlns:a16="http://schemas.microsoft.com/office/drawing/2014/main" id="{F125CBD3-442A-4E38-AEB5-2F10790C43B2}"/>
                </a:ext>
              </a:extLst>
            </p:cNvPr>
            <p:cNvSpPr txBox="1">
              <a:spLocks noChangeArrowheads="1"/>
            </p:cNvSpPr>
            <p:nvPr/>
          </p:nvSpPr>
          <p:spPr bwMode="auto">
            <a:xfrm>
              <a:off x="1632" y="206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53" name="Rectangle 15">
              <a:extLst>
                <a:ext uri="{FF2B5EF4-FFF2-40B4-BE49-F238E27FC236}">
                  <a16:creationId xmlns:a16="http://schemas.microsoft.com/office/drawing/2014/main" id="{20D02D2E-86F2-4107-9327-84DF4E6F93A5}"/>
                </a:ext>
              </a:extLst>
            </p:cNvPr>
            <p:cNvSpPr>
              <a:spLocks noChangeArrowheads="1"/>
            </p:cNvSpPr>
            <p:nvPr/>
          </p:nvSpPr>
          <p:spPr bwMode="auto">
            <a:xfrm>
              <a:off x="4080" y="264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Zákl.</a:t>
              </a:r>
              <a:r>
                <a:rPr lang="fr-FR" altLang="en-US" sz="2400" b="1"/>
                <a:t> </a:t>
              </a:r>
            </a:p>
            <a:p>
              <a:pPr algn="ctr" eaLnBrk="1" hangingPunct="1">
                <a:spcBef>
                  <a:spcPct val="0"/>
                </a:spcBef>
                <a:buFontTx/>
                <a:buNone/>
              </a:pPr>
              <a:r>
                <a:rPr lang="sk-SK" altLang="en-US" sz="2400" b="1"/>
                <a:t>imanie</a:t>
              </a:r>
              <a:endParaRPr lang="fr-FR" altLang="en-US" sz="2400" b="1"/>
            </a:p>
          </p:txBody>
        </p:sp>
        <p:sp>
          <p:nvSpPr>
            <p:cNvPr id="65554" name="Rectangle 16">
              <a:extLst>
                <a:ext uri="{FF2B5EF4-FFF2-40B4-BE49-F238E27FC236}">
                  <a16:creationId xmlns:a16="http://schemas.microsoft.com/office/drawing/2014/main" id="{3BE0B371-4D2B-448E-AF19-7A3DA14FB81B}"/>
                </a:ext>
              </a:extLst>
            </p:cNvPr>
            <p:cNvSpPr>
              <a:spLocks noChangeArrowheads="1"/>
            </p:cNvSpPr>
            <p:nvPr/>
          </p:nvSpPr>
          <p:spPr bwMode="auto">
            <a:xfrm>
              <a:off x="4944" y="264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000" b="1"/>
                <a:t>Výnosy</a:t>
              </a:r>
              <a:endParaRPr lang="fr-FR" altLang="en-US" sz="2000" b="1"/>
            </a:p>
          </p:txBody>
        </p:sp>
        <p:sp>
          <p:nvSpPr>
            <p:cNvPr id="65555" name="Rectangle 17">
              <a:extLst>
                <a:ext uri="{FF2B5EF4-FFF2-40B4-BE49-F238E27FC236}">
                  <a16:creationId xmlns:a16="http://schemas.microsoft.com/office/drawing/2014/main" id="{F91A080F-35E9-42C6-A2FC-98B78EAC4632}"/>
                </a:ext>
              </a:extLst>
            </p:cNvPr>
            <p:cNvSpPr>
              <a:spLocks noChangeArrowheads="1"/>
            </p:cNvSpPr>
            <p:nvPr/>
          </p:nvSpPr>
          <p:spPr bwMode="auto">
            <a:xfrm>
              <a:off x="1824" y="2640"/>
              <a:ext cx="672"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000" b="1"/>
                <a:t>Náklady</a:t>
              </a:r>
              <a:endParaRPr lang="fr-FR" altLang="en-US" sz="2000" b="1"/>
            </a:p>
          </p:txBody>
        </p:sp>
        <p:sp>
          <p:nvSpPr>
            <p:cNvPr id="65556" name="Rectangle 18">
              <a:extLst>
                <a:ext uri="{FF2B5EF4-FFF2-40B4-BE49-F238E27FC236}">
                  <a16:creationId xmlns:a16="http://schemas.microsoft.com/office/drawing/2014/main" id="{744A3464-4E03-4510-89D8-44CDFE274D39}"/>
                </a:ext>
              </a:extLst>
            </p:cNvPr>
            <p:cNvSpPr>
              <a:spLocks noChangeArrowheads="1"/>
            </p:cNvSpPr>
            <p:nvPr/>
          </p:nvSpPr>
          <p:spPr bwMode="auto">
            <a:xfrm>
              <a:off x="96" y="2640"/>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Majetok</a:t>
              </a:r>
              <a:endParaRPr lang="en-US" altLang="en-US" sz="2400" b="1"/>
            </a:p>
          </p:txBody>
        </p:sp>
        <p:sp>
          <p:nvSpPr>
            <p:cNvPr id="65557" name="Rectangle 19">
              <a:extLst>
                <a:ext uri="{FF2B5EF4-FFF2-40B4-BE49-F238E27FC236}">
                  <a16:creationId xmlns:a16="http://schemas.microsoft.com/office/drawing/2014/main" id="{61657864-4BDA-4C92-8808-118453CC8CD5}"/>
                </a:ext>
              </a:extLst>
            </p:cNvPr>
            <p:cNvSpPr>
              <a:spLocks noChangeArrowheads="1"/>
            </p:cNvSpPr>
            <p:nvPr/>
          </p:nvSpPr>
          <p:spPr bwMode="auto">
            <a:xfrm>
              <a:off x="2688" y="2640"/>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Záväzky</a:t>
              </a:r>
              <a:endParaRPr lang="en-US" altLang="en-US" sz="2400" b="1"/>
            </a:p>
          </p:txBody>
        </p:sp>
        <p:sp>
          <p:nvSpPr>
            <p:cNvPr id="65558" name="Text Box 20">
              <a:extLst>
                <a:ext uri="{FF2B5EF4-FFF2-40B4-BE49-F238E27FC236}">
                  <a16:creationId xmlns:a16="http://schemas.microsoft.com/office/drawing/2014/main" id="{0E5B8785-A3A5-4702-B097-6898924DF681}"/>
                </a:ext>
              </a:extLst>
            </p:cNvPr>
            <p:cNvSpPr txBox="1">
              <a:spLocks noChangeArrowheads="1"/>
            </p:cNvSpPr>
            <p:nvPr/>
          </p:nvSpPr>
          <p:spPr bwMode="auto">
            <a:xfrm>
              <a:off x="2496"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59" name="Text Box 21">
              <a:extLst>
                <a:ext uri="{FF2B5EF4-FFF2-40B4-BE49-F238E27FC236}">
                  <a16:creationId xmlns:a16="http://schemas.microsoft.com/office/drawing/2014/main" id="{C1851F3C-E575-463C-9355-9541BE1EDDDD}"/>
                </a:ext>
              </a:extLst>
            </p:cNvPr>
            <p:cNvSpPr txBox="1">
              <a:spLocks noChangeArrowheads="1"/>
            </p:cNvSpPr>
            <p:nvPr/>
          </p:nvSpPr>
          <p:spPr bwMode="auto">
            <a:xfrm>
              <a:off x="1584"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0" name="Text Box 22">
              <a:extLst>
                <a:ext uri="{FF2B5EF4-FFF2-40B4-BE49-F238E27FC236}">
                  <a16:creationId xmlns:a16="http://schemas.microsoft.com/office/drawing/2014/main" id="{9F771B34-E8B4-446C-88DE-B06CABD167C2}"/>
                </a:ext>
              </a:extLst>
            </p:cNvPr>
            <p:cNvSpPr txBox="1">
              <a:spLocks noChangeArrowheads="1"/>
            </p:cNvSpPr>
            <p:nvPr/>
          </p:nvSpPr>
          <p:spPr bwMode="auto">
            <a:xfrm>
              <a:off x="3888"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1" name="Text Box 23">
              <a:extLst>
                <a:ext uri="{FF2B5EF4-FFF2-40B4-BE49-F238E27FC236}">
                  <a16:creationId xmlns:a16="http://schemas.microsoft.com/office/drawing/2014/main" id="{33E78725-623F-45F6-BCC1-D76611A8069A}"/>
                </a:ext>
              </a:extLst>
            </p:cNvPr>
            <p:cNvSpPr txBox="1">
              <a:spLocks noChangeArrowheads="1"/>
            </p:cNvSpPr>
            <p:nvPr/>
          </p:nvSpPr>
          <p:spPr bwMode="auto">
            <a:xfrm>
              <a:off x="4752"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2" name="Text Box 24">
              <a:extLst>
                <a:ext uri="{FF2B5EF4-FFF2-40B4-BE49-F238E27FC236}">
                  <a16:creationId xmlns:a16="http://schemas.microsoft.com/office/drawing/2014/main" id="{C01154C4-56A1-409C-8D89-74B4CA1F2E4E}"/>
                </a:ext>
              </a:extLst>
            </p:cNvPr>
            <p:cNvSpPr txBox="1">
              <a:spLocks noChangeArrowheads="1"/>
            </p:cNvSpPr>
            <p:nvPr/>
          </p:nvSpPr>
          <p:spPr bwMode="auto">
            <a:xfrm>
              <a:off x="2976" y="211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3" name="Text Box 25">
              <a:extLst>
                <a:ext uri="{FF2B5EF4-FFF2-40B4-BE49-F238E27FC236}">
                  <a16:creationId xmlns:a16="http://schemas.microsoft.com/office/drawing/2014/main" id="{7BB59715-2E05-46BD-BACF-B6C9554AE0FC}"/>
                </a:ext>
              </a:extLst>
            </p:cNvPr>
            <p:cNvSpPr txBox="1">
              <a:spLocks noChangeArrowheads="1"/>
            </p:cNvSpPr>
            <p:nvPr/>
          </p:nvSpPr>
          <p:spPr bwMode="auto">
            <a:xfrm>
              <a:off x="3888" y="211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4" name="Text Box 26">
              <a:extLst>
                <a:ext uri="{FF2B5EF4-FFF2-40B4-BE49-F238E27FC236}">
                  <a16:creationId xmlns:a16="http://schemas.microsoft.com/office/drawing/2014/main" id="{A39621AB-3BD0-4085-B623-9CC9C4AA3160}"/>
                </a:ext>
              </a:extLst>
            </p:cNvPr>
            <p:cNvSpPr txBox="1">
              <a:spLocks noChangeArrowheads="1"/>
            </p:cNvSpPr>
            <p:nvPr/>
          </p:nvSpPr>
          <p:spPr bwMode="auto">
            <a:xfrm>
              <a:off x="4752" y="2064"/>
              <a:ext cx="1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65" name="Rectangle 27">
              <a:extLst>
                <a:ext uri="{FF2B5EF4-FFF2-40B4-BE49-F238E27FC236}">
                  <a16:creationId xmlns:a16="http://schemas.microsoft.com/office/drawing/2014/main" id="{847954D3-CE85-4299-97F2-E14B904784F0}"/>
                </a:ext>
              </a:extLst>
            </p:cNvPr>
            <p:cNvSpPr>
              <a:spLocks noChangeArrowheads="1"/>
            </p:cNvSpPr>
            <p:nvPr/>
          </p:nvSpPr>
          <p:spPr bwMode="auto">
            <a:xfrm>
              <a:off x="3216" y="1152"/>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Zákl.</a:t>
              </a:r>
              <a:r>
                <a:rPr lang="fr-FR" altLang="en-US" sz="2400" b="1"/>
                <a:t> </a:t>
              </a:r>
            </a:p>
            <a:p>
              <a:pPr algn="ctr" eaLnBrk="1" hangingPunct="1">
                <a:spcBef>
                  <a:spcPct val="0"/>
                </a:spcBef>
                <a:buFontTx/>
                <a:buNone/>
              </a:pPr>
              <a:r>
                <a:rPr lang="sk-SK" altLang="en-US" sz="2400" b="1"/>
                <a:t>imanie</a:t>
              </a:r>
              <a:endParaRPr lang="fr-FR" altLang="en-US" sz="2400" b="1"/>
            </a:p>
          </p:txBody>
        </p:sp>
        <p:sp>
          <p:nvSpPr>
            <p:cNvPr id="65566" name="Rectangle 28">
              <a:extLst>
                <a:ext uri="{FF2B5EF4-FFF2-40B4-BE49-F238E27FC236}">
                  <a16:creationId xmlns:a16="http://schemas.microsoft.com/office/drawing/2014/main" id="{6575053D-5AE7-4048-8EF6-93FFD6B4375F}"/>
                </a:ext>
              </a:extLst>
            </p:cNvPr>
            <p:cNvSpPr>
              <a:spLocks noChangeArrowheads="1"/>
            </p:cNvSpPr>
            <p:nvPr/>
          </p:nvSpPr>
          <p:spPr bwMode="auto">
            <a:xfrm>
              <a:off x="4080" y="1152"/>
              <a:ext cx="1536"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000" b="1"/>
                <a:t>Čistý ýsledok</a:t>
              </a:r>
            </a:p>
            <a:p>
              <a:pPr algn="ctr" eaLnBrk="1" hangingPunct="1">
                <a:spcBef>
                  <a:spcPct val="0"/>
                </a:spcBef>
                <a:buFontTx/>
                <a:buNone/>
              </a:pPr>
              <a:r>
                <a:rPr lang="sk-SK" altLang="en-US" sz="2000" b="1"/>
                <a:t>hospodárenia</a:t>
              </a:r>
              <a:endParaRPr lang="fr-FR" altLang="en-US" sz="2000" b="1"/>
            </a:p>
          </p:txBody>
        </p:sp>
        <p:sp>
          <p:nvSpPr>
            <p:cNvPr id="65567" name="Rectangle 29">
              <a:extLst>
                <a:ext uri="{FF2B5EF4-FFF2-40B4-BE49-F238E27FC236}">
                  <a16:creationId xmlns:a16="http://schemas.microsoft.com/office/drawing/2014/main" id="{6EB6268D-0025-4BE9-AC87-0B84C0C1277A}"/>
                </a:ext>
              </a:extLst>
            </p:cNvPr>
            <p:cNvSpPr>
              <a:spLocks noChangeArrowheads="1"/>
            </p:cNvSpPr>
            <p:nvPr/>
          </p:nvSpPr>
          <p:spPr bwMode="auto">
            <a:xfrm>
              <a:off x="96" y="1152"/>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Majetok</a:t>
              </a:r>
              <a:endParaRPr lang="en-US" altLang="en-US" sz="2400" b="1"/>
            </a:p>
          </p:txBody>
        </p:sp>
        <p:sp>
          <p:nvSpPr>
            <p:cNvPr id="65568" name="Rectangle 30">
              <a:extLst>
                <a:ext uri="{FF2B5EF4-FFF2-40B4-BE49-F238E27FC236}">
                  <a16:creationId xmlns:a16="http://schemas.microsoft.com/office/drawing/2014/main" id="{C73EA252-5F20-4551-A706-E943D2E281A6}"/>
                </a:ext>
              </a:extLst>
            </p:cNvPr>
            <p:cNvSpPr>
              <a:spLocks noChangeArrowheads="1"/>
            </p:cNvSpPr>
            <p:nvPr/>
          </p:nvSpPr>
          <p:spPr bwMode="auto">
            <a:xfrm>
              <a:off x="1824" y="1152"/>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400" b="1"/>
                <a:t>Záväzky</a:t>
              </a:r>
              <a:endParaRPr lang="en-US" altLang="en-US" sz="2400" b="1"/>
            </a:p>
          </p:txBody>
        </p:sp>
        <p:sp>
          <p:nvSpPr>
            <p:cNvPr id="65569" name="Text Box 31">
              <a:extLst>
                <a:ext uri="{FF2B5EF4-FFF2-40B4-BE49-F238E27FC236}">
                  <a16:creationId xmlns:a16="http://schemas.microsoft.com/office/drawing/2014/main" id="{80D43D0E-48B4-453A-8920-17FEF8B71FFB}"/>
                </a:ext>
              </a:extLst>
            </p:cNvPr>
            <p:cNvSpPr txBox="1">
              <a:spLocks noChangeArrowheads="1"/>
            </p:cNvSpPr>
            <p:nvPr/>
          </p:nvSpPr>
          <p:spPr bwMode="auto">
            <a:xfrm>
              <a:off x="1632" y="1296"/>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70" name="Text Box 32">
              <a:extLst>
                <a:ext uri="{FF2B5EF4-FFF2-40B4-BE49-F238E27FC236}">
                  <a16:creationId xmlns:a16="http://schemas.microsoft.com/office/drawing/2014/main" id="{D917DD0A-FF4D-45CF-9709-96F6F19DA310}"/>
                </a:ext>
              </a:extLst>
            </p:cNvPr>
            <p:cNvSpPr txBox="1">
              <a:spLocks noChangeArrowheads="1"/>
            </p:cNvSpPr>
            <p:nvPr/>
          </p:nvSpPr>
          <p:spPr bwMode="auto">
            <a:xfrm>
              <a:off x="2976" y="134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5571" name="Text Box 33">
              <a:extLst>
                <a:ext uri="{FF2B5EF4-FFF2-40B4-BE49-F238E27FC236}">
                  <a16:creationId xmlns:a16="http://schemas.microsoft.com/office/drawing/2014/main" id="{303A70FC-1F1C-4FFE-A50E-04D89F9B3B1F}"/>
                </a:ext>
              </a:extLst>
            </p:cNvPr>
            <p:cNvSpPr txBox="1">
              <a:spLocks noChangeArrowheads="1"/>
            </p:cNvSpPr>
            <p:nvPr/>
          </p:nvSpPr>
          <p:spPr bwMode="auto">
            <a:xfrm>
              <a:off x="3888" y="134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Zástupný symbol päty 4">
            <a:extLst>
              <a:ext uri="{FF2B5EF4-FFF2-40B4-BE49-F238E27FC236}">
                <a16:creationId xmlns:a16="http://schemas.microsoft.com/office/drawing/2014/main" id="{C890D5CA-88EB-405A-8C47-8C1B1B15562C}"/>
              </a:ext>
            </a:extLst>
          </p:cNvPr>
          <p:cNvSpPr>
            <a:spLocks noGrp="1"/>
          </p:cNvSpPr>
          <p:nvPr>
            <p:ph type="ftr" sz="quarter" idx="11"/>
          </p:nvPr>
        </p:nvSpPr>
        <p:spPr/>
        <p:txBody>
          <a:bodyPr/>
          <a:lstStyle/>
          <a:p>
            <a:pPr>
              <a:defRPr/>
            </a:pPr>
            <a:r>
              <a:rPr lang="sk-SK"/>
              <a:t>Princípy účtovníctva</a:t>
            </a:r>
          </a:p>
        </p:txBody>
      </p:sp>
      <p:sp>
        <p:nvSpPr>
          <p:cNvPr id="67587" name="Zástupný symbol čísla snímky 5">
            <a:extLst>
              <a:ext uri="{FF2B5EF4-FFF2-40B4-BE49-F238E27FC236}">
                <a16:creationId xmlns:a16="http://schemas.microsoft.com/office/drawing/2014/main" id="{389850A3-61FE-4B69-9812-AD294B401C6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F5D33DDE-173D-4450-ADD1-26FDD9BDF6DE}" type="slidenum">
              <a:rPr lang="sk-SK" altLang="sk-SK" sz="1400"/>
              <a:pPr>
                <a:spcBef>
                  <a:spcPct val="0"/>
                </a:spcBef>
                <a:buFontTx/>
                <a:buNone/>
              </a:pPr>
              <a:t>32</a:t>
            </a:fld>
            <a:endParaRPr lang="sk-SK" altLang="sk-SK" sz="1400"/>
          </a:p>
        </p:txBody>
      </p:sp>
      <p:sp>
        <p:nvSpPr>
          <p:cNvPr id="67588" name="Rectangle 2">
            <a:extLst>
              <a:ext uri="{FF2B5EF4-FFF2-40B4-BE49-F238E27FC236}">
                <a16:creationId xmlns:a16="http://schemas.microsoft.com/office/drawing/2014/main" id="{D9C0AD5C-8118-419F-85C4-DF023325E0FB}"/>
              </a:ext>
            </a:extLst>
          </p:cNvPr>
          <p:cNvSpPr>
            <a:spLocks noGrp="1" noChangeArrowheads="1"/>
          </p:cNvSpPr>
          <p:nvPr>
            <p:ph type="title"/>
          </p:nvPr>
        </p:nvSpPr>
        <p:spPr>
          <a:xfrm>
            <a:off x="304800" y="0"/>
            <a:ext cx="8458200" cy="762000"/>
          </a:xfrm>
        </p:spPr>
        <p:txBody>
          <a:bodyPr/>
          <a:lstStyle/>
          <a:p>
            <a:pPr eaLnBrk="1" hangingPunct="1"/>
            <a:r>
              <a:rPr lang="fr-FR" altLang="en-US" sz="3200" b="1">
                <a:solidFill>
                  <a:srgbClr val="3D1FD3"/>
                </a:solidFill>
              </a:rPr>
              <a:t>The business equation revisited</a:t>
            </a:r>
            <a:endParaRPr lang="en-US" altLang="en-US" sz="3200" b="1">
              <a:solidFill>
                <a:srgbClr val="3D1FD3"/>
              </a:solidFill>
            </a:endParaRPr>
          </a:p>
        </p:txBody>
      </p:sp>
      <p:grpSp>
        <p:nvGrpSpPr>
          <p:cNvPr id="67589" name="Group 39">
            <a:extLst>
              <a:ext uri="{FF2B5EF4-FFF2-40B4-BE49-F238E27FC236}">
                <a16:creationId xmlns:a16="http://schemas.microsoft.com/office/drawing/2014/main" id="{6F631F8A-E395-4801-BB18-582D638B6229}"/>
              </a:ext>
            </a:extLst>
          </p:cNvPr>
          <p:cNvGrpSpPr>
            <a:grpSpLocks/>
          </p:cNvGrpSpPr>
          <p:nvPr/>
        </p:nvGrpSpPr>
        <p:grpSpPr bwMode="auto">
          <a:xfrm>
            <a:off x="228600" y="1295400"/>
            <a:ext cx="8763000" cy="4495800"/>
            <a:chOff x="96" y="432"/>
            <a:chExt cx="5520" cy="2832"/>
          </a:xfrm>
        </p:grpSpPr>
        <p:sp>
          <p:nvSpPr>
            <p:cNvPr id="67590" name="Rectangle 5">
              <a:extLst>
                <a:ext uri="{FF2B5EF4-FFF2-40B4-BE49-F238E27FC236}">
                  <a16:creationId xmlns:a16="http://schemas.microsoft.com/office/drawing/2014/main" id="{A86F8447-EB99-4DB4-A8F2-EBD9B9AF7DE5}"/>
                </a:ext>
              </a:extLst>
            </p:cNvPr>
            <p:cNvSpPr>
              <a:spLocks noChangeArrowheads="1"/>
            </p:cNvSpPr>
            <p:nvPr/>
          </p:nvSpPr>
          <p:spPr bwMode="auto">
            <a:xfrm>
              <a:off x="96" y="432"/>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Assets</a:t>
              </a:r>
              <a:endParaRPr lang="en-US" altLang="en-US" sz="2400" b="1"/>
            </a:p>
          </p:txBody>
        </p:sp>
        <p:sp>
          <p:nvSpPr>
            <p:cNvPr id="67591" name="Rectangle 6">
              <a:extLst>
                <a:ext uri="{FF2B5EF4-FFF2-40B4-BE49-F238E27FC236}">
                  <a16:creationId xmlns:a16="http://schemas.microsoft.com/office/drawing/2014/main" id="{B012808A-01DF-4888-80C9-EE851CE9415E}"/>
                </a:ext>
              </a:extLst>
            </p:cNvPr>
            <p:cNvSpPr>
              <a:spLocks noChangeArrowheads="1"/>
            </p:cNvSpPr>
            <p:nvPr/>
          </p:nvSpPr>
          <p:spPr bwMode="auto">
            <a:xfrm>
              <a:off x="1824" y="432"/>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Liabilities</a:t>
              </a:r>
              <a:endParaRPr lang="en-US" altLang="en-US" sz="2400" b="1"/>
            </a:p>
          </p:txBody>
        </p:sp>
        <p:sp>
          <p:nvSpPr>
            <p:cNvPr id="67592" name="Rectangle 7">
              <a:extLst>
                <a:ext uri="{FF2B5EF4-FFF2-40B4-BE49-F238E27FC236}">
                  <a16:creationId xmlns:a16="http://schemas.microsoft.com/office/drawing/2014/main" id="{4D8E2557-9C98-43C6-86F5-C7ACF5234237}"/>
                </a:ext>
              </a:extLst>
            </p:cNvPr>
            <p:cNvSpPr>
              <a:spLocks noChangeArrowheads="1"/>
            </p:cNvSpPr>
            <p:nvPr/>
          </p:nvSpPr>
          <p:spPr bwMode="auto">
            <a:xfrm>
              <a:off x="3216" y="432"/>
              <a:ext cx="2400"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Shareholders’ equity</a:t>
              </a:r>
            </a:p>
          </p:txBody>
        </p:sp>
        <p:sp>
          <p:nvSpPr>
            <p:cNvPr id="67593" name="Text Box 8">
              <a:extLst>
                <a:ext uri="{FF2B5EF4-FFF2-40B4-BE49-F238E27FC236}">
                  <a16:creationId xmlns:a16="http://schemas.microsoft.com/office/drawing/2014/main" id="{6BE83C0E-0CD4-4308-A8F5-A62ADFE3B404}"/>
                </a:ext>
              </a:extLst>
            </p:cNvPr>
            <p:cNvSpPr txBox="1">
              <a:spLocks noChangeArrowheads="1"/>
            </p:cNvSpPr>
            <p:nvPr/>
          </p:nvSpPr>
          <p:spPr bwMode="auto">
            <a:xfrm>
              <a:off x="1632" y="576"/>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594" name="Text Box 9">
              <a:extLst>
                <a:ext uri="{FF2B5EF4-FFF2-40B4-BE49-F238E27FC236}">
                  <a16:creationId xmlns:a16="http://schemas.microsoft.com/office/drawing/2014/main" id="{BED70421-4BF1-46C8-8820-B0B2063B37C8}"/>
                </a:ext>
              </a:extLst>
            </p:cNvPr>
            <p:cNvSpPr txBox="1">
              <a:spLocks noChangeArrowheads="1"/>
            </p:cNvSpPr>
            <p:nvPr/>
          </p:nvSpPr>
          <p:spPr bwMode="auto">
            <a:xfrm>
              <a:off x="2976" y="62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595" name="Rectangle 10">
              <a:extLst>
                <a:ext uri="{FF2B5EF4-FFF2-40B4-BE49-F238E27FC236}">
                  <a16:creationId xmlns:a16="http://schemas.microsoft.com/office/drawing/2014/main" id="{DEC0C1A8-8DFE-4320-890B-B2FDB130E1C0}"/>
                </a:ext>
              </a:extLst>
            </p:cNvPr>
            <p:cNvSpPr>
              <a:spLocks noChangeArrowheads="1"/>
            </p:cNvSpPr>
            <p:nvPr/>
          </p:nvSpPr>
          <p:spPr bwMode="auto">
            <a:xfrm>
              <a:off x="3216" y="192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Share </a:t>
              </a:r>
            </a:p>
            <a:p>
              <a:pPr algn="ctr" eaLnBrk="1" hangingPunct="1">
                <a:spcBef>
                  <a:spcPct val="0"/>
                </a:spcBef>
                <a:buFontTx/>
                <a:buNone/>
              </a:pPr>
              <a:r>
                <a:rPr lang="fr-FR" altLang="en-US" sz="2400" b="1"/>
                <a:t>capital</a:t>
              </a:r>
            </a:p>
          </p:txBody>
        </p:sp>
        <p:sp>
          <p:nvSpPr>
            <p:cNvPr id="67596" name="Rectangle 11">
              <a:extLst>
                <a:ext uri="{FF2B5EF4-FFF2-40B4-BE49-F238E27FC236}">
                  <a16:creationId xmlns:a16="http://schemas.microsoft.com/office/drawing/2014/main" id="{19700744-9B41-49A0-B926-F3F9E99AC155}"/>
                </a:ext>
              </a:extLst>
            </p:cNvPr>
            <p:cNvSpPr>
              <a:spLocks noChangeArrowheads="1"/>
            </p:cNvSpPr>
            <p:nvPr/>
          </p:nvSpPr>
          <p:spPr bwMode="auto">
            <a:xfrm>
              <a:off x="4080" y="192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b="1"/>
                <a:t>Revenues</a:t>
              </a:r>
            </a:p>
          </p:txBody>
        </p:sp>
        <p:sp>
          <p:nvSpPr>
            <p:cNvPr id="67597" name="Rectangle 12">
              <a:extLst>
                <a:ext uri="{FF2B5EF4-FFF2-40B4-BE49-F238E27FC236}">
                  <a16:creationId xmlns:a16="http://schemas.microsoft.com/office/drawing/2014/main" id="{90C89200-0753-407F-B48E-C9A25C719621}"/>
                </a:ext>
              </a:extLst>
            </p:cNvPr>
            <p:cNvSpPr>
              <a:spLocks noChangeArrowheads="1"/>
            </p:cNvSpPr>
            <p:nvPr/>
          </p:nvSpPr>
          <p:spPr bwMode="auto">
            <a:xfrm>
              <a:off x="4944" y="1920"/>
              <a:ext cx="672"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b="1"/>
                <a:t>Expenses</a:t>
              </a:r>
            </a:p>
          </p:txBody>
        </p:sp>
        <p:sp>
          <p:nvSpPr>
            <p:cNvPr id="67598" name="Rectangle 13">
              <a:extLst>
                <a:ext uri="{FF2B5EF4-FFF2-40B4-BE49-F238E27FC236}">
                  <a16:creationId xmlns:a16="http://schemas.microsoft.com/office/drawing/2014/main" id="{D3A87841-B4FA-48FC-A99A-10F2A5D69D37}"/>
                </a:ext>
              </a:extLst>
            </p:cNvPr>
            <p:cNvSpPr>
              <a:spLocks noChangeArrowheads="1"/>
            </p:cNvSpPr>
            <p:nvPr/>
          </p:nvSpPr>
          <p:spPr bwMode="auto">
            <a:xfrm>
              <a:off x="96" y="1920"/>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Assets</a:t>
              </a:r>
              <a:endParaRPr lang="en-US" altLang="en-US" sz="2400" b="1"/>
            </a:p>
          </p:txBody>
        </p:sp>
        <p:sp>
          <p:nvSpPr>
            <p:cNvPr id="67599" name="Rectangle 14">
              <a:extLst>
                <a:ext uri="{FF2B5EF4-FFF2-40B4-BE49-F238E27FC236}">
                  <a16:creationId xmlns:a16="http://schemas.microsoft.com/office/drawing/2014/main" id="{1C8C238E-9233-45B5-B3C7-96322E3BB27D}"/>
                </a:ext>
              </a:extLst>
            </p:cNvPr>
            <p:cNvSpPr>
              <a:spLocks noChangeArrowheads="1"/>
            </p:cNvSpPr>
            <p:nvPr/>
          </p:nvSpPr>
          <p:spPr bwMode="auto">
            <a:xfrm>
              <a:off x="1824" y="1920"/>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Liabilities</a:t>
              </a:r>
              <a:endParaRPr lang="en-US" altLang="en-US" sz="2400" b="1"/>
            </a:p>
          </p:txBody>
        </p:sp>
        <p:sp>
          <p:nvSpPr>
            <p:cNvPr id="67600" name="Text Box 15">
              <a:extLst>
                <a:ext uri="{FF2B5EF4-FFF2-40B4-BE49-F238E27FC236}">
                  <a16:creationId xmlns:a16="http://schemas.microsoft.com/office/drawing/2014/main" id="{85F732E4-BB3F-4939-82C5-9E443507BA8C}"/>
                </a:ext>
              </a:extLst>
            </p:cNvPr>
            <p:cNvSpPr txBox="1">
              <a:spLocks noChangeArrowheads="1"/>
            </p:cNvSpPr>
            <p:nvPr/>
          </p:nvSpPr>
          <p:spPr bwMode="auto">
            <a:xfrm>
              <a:off x="1632" y="206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01" name="Rectangle 16">
              <a:extLst>
                <a:ext uri="{FF2B5EF4-FFF2-40B4-BE49-F238E27FC236}">
                  <a16:creationId xmlns:a16="http://schemas.microsoft.com/office/drawing/2014/main" id="{D570F6E6-B308-4311-A2DA-0AF21AA858AE}"/>
                </a:ext>
              </a:extLst>
            </p:cNvPr>
            <p:cNvSpPr>
              <a:spLocks noChangeArrowheads="1"/>
            </p:cNvSpPr>
            <p:nvPr/>
          </p:nvSpPr>
          <p:spPr bwMode="auto">
            <a:xfrm>
              <a:off x="4080" y="264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Share </a:t>
              </a:r>
            </a:p>
            <a:p>
              <a:pPr algn="ctr" eaLnBrk="1" hangingPunct="1">
                <a:spcBef>
                  <a:spcPct val="0"/>
                </a:spcBef>
                <a:buFontTx/>
                <a:buNone/>
              </a:pPr>
              <a:r>
                <a:rPr lang="fr-FR" altLang="en-US" sz="2400" b="1"/>
                <a:t>capital</a:t>
              </a:r>
            </a:p>
          </p:txBody>
        </p:sp>
        <p:sp>
          <p:nvSpPr>
            <p:cNvPr id="67602" name="Rectangle 17">
              <a:extLst>
                <a:ext uri="{FF2B5EF4-FFF2-40B4-BE49-F238E27FC236}">
                  <a16:creationId xmlns:a16="http://schemas.microsoft.com/office/drawing/2014/main" id="{9E7548B8-E76C-4B88-9A4A-C6CC493EBD40}"/>
                </a:ext>
              </a:extLst>
            </p:cNvPr>
            <p:cNvSpPr>
              <a:spLocks noChangeArrowheads="1"/>
            </p:cNvSpPr>
            <p:nvPr/>
          </p:nvSpPr>
          <p:spPr bwMode="auto">
            <a:xfrm>
              <a:off x="4944" y="2640"/>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b="1"/>
                <a:t>Revenues</a:t>
              </a:r>
            </a:p>
          </p:txBody>
        </p:sp>
        <p:sp>
          <p:nvSpPr>
            <p:cNvPr id="67603" name="Rectangle 18">
              <a:extLst>
                <a:ext uri="{FF2B5EF4-FFF2-40B4-BE49-F238E27FC236}">
                  <a16:creationId xmlns:a16="http://schemas.microsoft.com/office/drawing/2014/main" id="{FD5CE463-0CBA-4BEA-A34F-E1E0EC4D560C}"/>
                </a:ext>
              </a:extLst>
            </p:cNvPr>
            <p:cNvSpPr>
              <a:spLocks noChangeArrowheads="1"/>
            </p:cNvSpPr>
            <p:nvPr/>
          </p:nvSpPr>
          <p:spPr bwMode="auto">
            <a:xfrm>
              <a:off x="1824" y="2640"/>
              <a:ext cx="672"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b="1"/>
                <a:t>Expenses</a:t>
              </a:r>
            </a:p>
          </p:txBody>
        </p:sp>
        <p:sp>
          <p:nvSpPr>
            <p:cNvPr id="67604" name="Rectangle 19">
              <a:extLst>
                <a:ext uri="{FF2B5EF4-FFF2-40B4-BE49-F238E27FC236}">
                  <a16:creationId xmlns:a16="http://schemas.microsoft.com/office/drawing/2014/main" id="{7CEC0AE7-2D01-4928-9FFC-DB604189F727}"/>
                </a:ext>
              </a:extLst>
            </p:cNvPr>
            <p:cNvSpPr>
              <a:spLocks noChangeArrowheads="1"/>
            </p:cNvSpPr>
            <p:nvPr/>
          </p:nvSpPr>
          <p:spPr bwMode="auto">
            <a:xfrm>
              <a:off x="96" y="2640"/>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Assets</a:t>
              </a:r>
              <a:endParaRPr lang="en-US" altLang="en-US" sz="2400" b="1"/>
            </a:p>
          </p:txBody>
        </p:sp>
        <p:sp>
          <p:nvSpPr>
            <p:cNvPr id="67605" name="Rectangle 20">
              <a:extLst>
                <a:ext uri="{FF2B5EF4-FFF2-40B4-BE49-F238E27FC236}">
                  <a16:creationId xmlns:a16="http://schemas.microsoft.com/office/drawing/2014/main" id="{4D27D733-A08C-4A18-8D3C-79BCCE566E67}"/>
                </a:ext>
              </a:extLst>
            </p:cNvPr>
            <p:cNvSpPr>
              <a:spLocks noChangeArrowheads="1"/>
            </p:cNvSpPr>
            <p:nvPr/>
          </p:nvSpPr>
          <p:spPr bwMode="auto">
            <a:xfrm>
              <a:off x="2688" y="2640"/>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Liabilities</a:t>
              </a:r>
              <a:endParaRPr lang="en-US" altLang="en-US" sz="2400" b="1"/>
            </a:p>
          </p:txBody>
        </p:sp>
        <p:sp>
          <p:nvSpPr>
            <p:cNvPr id="67606" name="Text Box 21">
              <a:extLst>
                <a:ext uri="{FF2B5EF4-FFF2-40B4-BE49-F238E27FC236}">
                  <a16:creationId xmlns:a16="http://schemas.microsoft.com/office/drawing/2014/main" id="{1DF0D201-0B6C-44F4-85CA-12380ADB58AA}"/>
                </a:ext>
              </a:extLst>
            </p:cNvPr>
            <p:cNvSpPr txBox="1">
              <a:spLocks noChangeArrowheads="1"/>
            </p:cNvSpPr>
            <p:nvPr/>
          </p:nvSpPr>
          <p:spPr bwMode="auto">
            <a:xfrm>
              <a:off x="2496"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07" name="Text Box 22">
              <a:extLst>
                <a:ext uri="{FF2B5EF4-FFF2-40B4-BE49-F238E27FC236}">
                  <a16:creationId xmlns:a16="http://schemas.microsoft.com/office/drawing/2014/main" id="{C10D70AC-FD96-4793-A777-AB7AD187E6B9}"/>
                </a:ext>
              </a:extLst>
            </p:cNvPr>
            <p:cNvSpPr txBox="1">
              <a:spLocks noChangeArrowheads="1"/>
            </p:cNvSpPr>
            <p:nvPr/>
          </p:nvSpPr>
          <p:spPr bwMode="auto">
            <a:xfrm>
              <a:off x="1584"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08" name="Text Box 23">
              <a:extLst>
                <a:ext uri="{FF2B5EF4-FFF2-40B4-BE49-F238E27FC236}">
                  <a16:creationId xmlns:a16="http://schemas.microsoft.com/office/drawing/2014/main" id="{C10DF603-A9BA-448D-B4E4-EB0269700426}"/>
                </a:ext>
              </a:extLst>
            </p:cNvPr>
            <p:cNvSpPr txBox="1">
              <a:spLocks noChangeArrowheads="1"/>
            </p:cNvSpPr>
            <p:nvPr/>
          </p:nvSpPr>
          <p:spPr bwMode="auto">
            <a:xfrm>
              <a:off x="3888"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09" name="Text Box 24">
              <a:extLst>
                <a:ext uri="{FF2B5EF4-FFF2-40B4-BE49-F238E27FC236}">
                  <a16:creationId xmlns:a16="http://schemas.microsoft.com/office/drawing/2014/main" id="{BB5BA1F8-F1AB-49A0-B96B-6E0A02B0391E}"/>
                </a:ext>
              </a:extLst>
            </p:cNvPr>
            <p:cNvSpPr txBox="1">
              <a:spLocks noChangeArrowheads="1"/>
            </p:cNvSpPr>
            <p:nvPr/>
          </p:nvSpPr>
          <p:spPr bwMode="auto">
            <a:xfrm>
              <a:off x="4752" y="283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0" name="Text Box 25">
              <a:extLst>
                <a:ext uri="{FF2B5EF4-FFF2-40B4-BE49-F238E27FC236}">
                  <a16:creationId xmlns:a16="http://schemas.microsoft.com/office/drawing/2014/main" id="{7775D013-7F5B-4154-8259-FE9CA3636080}"/>
                </a:ext>
              </a:extLst>
            </p:cNvPr>
            <p:cNvSpPr txBox="1">
              <a:spLocks noChangeArrowheads="1"/>
            </p:cNvSpPr>
            <p:nvPr/>
          </p:nvSpPr>
          <p:spPr bwMode="auto">
            <a:xfrm>
              <a:off x="2976" y="211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1" name="Text Box 26">
              <a:extLst>
                <a:ext uri="{FF2B5EF4-FFF2-40B4-BE49-F238E27FC236}">
                  <a16:creationId xmlns:a16="http://schemas.microsoft.com/office/drawing/2014/main" id="{93FCFDA2-758F-40D5-B12E-2F83507C9196}"/>
                </a:ext>
              </a:extLst>
            </p:cNvPr>
            <p:cNvSpPr txBox="1">
              <a:spLocks noChangeArrowheads="1"/>
            </p:cNvSpPr>
            <p:nvPr/>
          </p:nvSpPr>
          <p:spPr bwMode="auto">
            <a:xfrm>
              <a:off x="3888" y="2112"/>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2" name="Text Box 27">
              <a:extLst>
                <a:ext uri="{FF2B5EF4-FFF2-40B4-BE49-F238E27FC236}">
                  <a16:creationId xmlns:a16="http://schemas.microsoft.com/office/drawing/2014/main" id="{A391EE2B-52D8-4107-BD84-71C7E36CF36F}"/>
                </a:ext>
              </a:extLst>
            </p:cNvPr>
            <p:cNvSpPr txBox="1">
              <a:spLocks noChangeArrowheads="1"/>
            </p:cNvSpPr>
            <p:nvPr/>
          </p:nvSpPr>
          <p:spPr bwMode="auto">
            <a:xfrm>
              <a:off x="4752" y="2064"/>
              <a:ext cx="1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3" name="Rectangle 29">
              <a:extLst>
                <a:ext uri="{FF2B5EF4-FFF2-40B4-BE49-F238E27FC236}">
                  <a16:creationId xmlns:a16="http://schemas.microsoft.com/office/drawing/2014/main" id="{51C47F63-A0A0-43CB-A248-FCC7BF5D3BB4}"/>
                </a:ext>
              </a:extLst>
            </p:cNvPr>
            <p:cNvSpPr>
              <a:spLocks noChangeArrowheads="1"/>
            </p:cNvSpPr>
            <p:nvPr/>
          </p:nvSpPr>
          <p:spPr bwMode="auto">
            <a:xfrm>
              <a:off x="3216" y="1152"/>
              <a:ext cx="67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Share </a:t>
              </a:r>
            </a:p>
            <a:p>
              <a:pPr algn="ctr" eaLnBrk="1" hangingPunct="1">
                <a:spcBef>
                  <a:spcPct val="0"/>
                </a:spcBef>
                <a:buFontTx/>
                <a:buNone/>
              </a:pPr>
              <a:r>
                <a:rPr lang="fr-FR" altLang="en-US" sz="2400" b="1"/>
                <a:t>capital</a:t>
              </a:r>
            </a:p>
          </p:txBody>
        </p:sp>
        <p:sp>
          <p:nvSpPr>
            <p:cNvPr id="67614" name="Rectangle 30">
              <a:extLst>
                <a:ext uri="{FF2B5EF4-FFF2-40B4-BE49-F238E27FC236}">
                  <a16:creationId xmlns:a16="http://schemas.microsoft.com/office/drawing/2014/main" id="{EF63181D-9D3E-4A21-995D-06ECBC24C164}"/>
                </a:ext>
              </a:extLst>
            </p:cNvPr>
            <p:cNvSpPr>
              <a:spLocks noChangeArrowheads="1"/>
            </p:cNvSpPr>
            <p:nvPr/>
          </p:nvSpPr>
          <p:spPr bwMode="auto">
            <a:xfrm>
              <a:off x="4080" y="1152"/>
              <a:ext cx="1536"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000" b="1"/>
                <a:t>Net income</a:t>
              </a:r>
            </a:p>
          </p:txBody>
        </p:sp>
        <p:sp>
          <p:nvSpPr>
            <p:cNvPr id="67615" name="Rectangle 32">
              <a:extLst>
                <a:ext uri="{FF2B5EF4-FFF2-40B4-BE49-F238E27FC236}">
                  <a16:creationId xmlns:a16="http://schemas.microsoft.com/office/drawing/2014/main" id="{2754FCF0-8FE9-41BB-8BE5-849FC1E71AD7}"/>
                </a:ext>
              </a:extLst>
            </p:cNvPr>
            <p:cNvSpPr>
              <a:spLocks noChangeArrowheads="1"/>
            </p:cNvSpPr>
            <p:nvPr/>
          </p:nvSpPr>
          <p:spPr bwMode="auto">
            <a:xfrm>
              <a:off x="96" y="1152"/>
              <a:ext cx="1488" cy="624"/>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Assets</a:t>
              </a:r>
              <a:endParaRPr lang="en-US" altLang="en-US" sz="2400" b="1"/>
            </a:p>
          </p:txBody>
        </p:sp>
        <p:sp>
          <p:nvSpPr>
            <p:cNvPr id="67616" name="Rectangle 33">
              <a:extLst>
                <a:ext uri="{FF2B5EF4-FFF2-40B4-BE49-F238E27FC236}">
                  <a16:creationId xmlns:a16="http://schemas.microsoft.com/office/drawing/2014/main" id="{A9D4AB44-DCF3-4676-A338-186E4578CB21}"/>
                </a:ext>
              </a:extLst>
            </p:cNvPr>
            <p:cNvSpPr>
              <a:spLocks noChangeArrowheads="1"/>
            </p:cNvSpPr>
            <p:nvPr/>
          </p:nvSpPr>
          <p:spPr bwMode="auto">
            <a:xfrm>
              <a:off x="1824" y="1152"/>
              <a:ext cx="1152" cy="624"/>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en-US" sz="2400" b="1"/>
                <a:t>Liabilities</a:t>
              </a:r>
              <a:endParaRPr lang="en-US" altLang="en-US" sz="2400" b="1"/>
            </a:p>
          </p:txBody>
        </p:sp>
        <p:sp>
          <p:nvSpPr>
            <p:cNvPr id="67617" name="Text Box 34">
              <a:extLst>
                <a:ext uri="{FF2B5EF4-FFF2-40B4-BE49-F238E27FC236}">
                  <a16:creationId xmlns:a16="http://schemas.microsoft.com/office/drawing/2014/main" id="{CBB3C679-CF0E-4B17-B9D5-B865899F215C}"/>
                </a:ext>
              </a:extLst>
            </p:cNvPr>
            <p:cNvSpPr txBox="1">
              <a:spLocks noChangeArrowheads="1"/>
            </p:cNvSpPr>
            <p:nvPr/>
          </p:nvSpPr>
          <p:spPr bwMode="auto">
            <a:xfrm>
              <a:off x="1632" y="1296"/>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8" name="Text Box 35">
              <a:extLst>
                <a:ext uri="{FF2B5EF4-FFF2-40B4-BE49-F238E27FC236}">
                  <a16:creationId xmlns:a16="http://schemas.microsoft.com/office/drawing/2014/main" id="{5EB12F2F-EA48-4494-883F-3F7B284E7A48}"/>
                </a:ext>
              </a:extLst>
            </p:cNvPr>
            <p:cNvSpPr txBox="1">
              <a:spLocks noChangeArrowheads="1"/>
            </p:cNvSpPr>
            <p:nvPr/>
          </p:nvSpPr>
          <p:spPr bwMode="auto">
            <a:xfrm>
              <a:off x="2976" y="134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sp>
          <p:nvSpPr>
            <p:cNvPr id="67619" name="Text Box 36">
              <a:extLst>
                <a:ext uri="{FF2B5EF4-FFF2-40B4-BE49-F238E27FC236}">
                  <a16:creationId xmlns:a16="http://schemas.microsoft.com/office/drawing/2014/main" id="{AFD0048D-FFCF-473A-B807-FC41DB3F91E5}"/>
                </a:ext>
              </a:extLst>
            </p:cNvPr>
            <p:cNvSpPr txBox="1">
              <a:spLocks noChangeArrowheads="1"/>
            </p:cNvSpPr>
            <p:nvPr/>
          </p:nvSpPr>
          <p:spPr bwMode="auto">
            <a:xfrm>
              <a:off x="3888" y="1344"/>
              <a:ext cx="2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fr-FR" altLang="en-US" sz="2400" b="1"/>
                <a:t>+</a:t>
              </a:r>
              <a:endParaRPr lang="en-US" altLang="en-US" sz="2400" b="1"/>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Zástupný symbol päty 3">
            <a:extLst>
              <a:ext uri="{FF2B5EF4-FFF2-40B4-BE49-F238E27FC236}">
                <a16:creationId xmlns:a16="http://schemas.microsoft.com/office/drawing/2014/main" id="{4E385043-4C11-48A3-A323-8420B81B131E}"/>
              </a:ext>
            </a:extLst>
          </p:cNvPr>
          <p:cNvSpPr>
            <a:spLocks noGrp="1"/>
          </p:cNvSpPr>
          <p:nvPr>
            <p:ph type="ftr" sz="quarter" idx="11"/>
          </p:nvPr>
        </p:nvSpPr>
        <p:spPr/>
        <p:txBody>
          <a:bodyPr/>
          <a:lstStyle/>
          <a:p>
            <a:pPr>
              <a:defRPr/>
            </a:pPr>
            <a:r>
              <a:rPr lang="sk-SK"/>
              <a:t>Princípy účtovníctva</a:t>
            </a:r>
          </a:p>
        </p:txBody>
      </p:sp>
      <p:sp>
        <p:nvSpPr>
          <p:cNvPr id="69635" name="Zástupný symbol čísla snímky 4">
            <a:extLst>
              <a:ext uri="{FF2B5EF4-FFF2-40B4-BE49-F238E27FC236}">
                <a16:creationId xmlns:a16="http://schemas.microsoft.com/office/drawing/2014/main" id="{80B6ECAE-1775-4F2D-8FFC-C7517847C0B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42966D61-4B7F-4679-8F61-67267D50596D}" type="slidenum">
              <a:rPr lang="sk-SK" altLang="sk-SK" sz="1400"/>
              <a:pPr>
                <a:spcBef>
                  <a:spcPct val="0"/>
                </a:spcBef>
                <a:buFontTx/>
                <a:buNone/>
              </a:pPr>
              <a:t>33</a:t>
            </a:fld>
            <a:endParaRPr lang="sk-SK" altLang="sk-SK" sz="1400"/>
          </a:p>
        </p:txBody>
      </p:sp>
      <p:sp>
        <p:nvSpPr>
          <p:cNvPr id="69636" name="Rectangle 2">
            <a:extLst>
              <a:ext uri="{FF2B5EF4-FFF2-40B4-BE49-F238E27FC236}">
                <a16:creationId xmlns:a16="http://schemas.microsoft.com/office/drawing/2014/main" id="{8DF42B80-213B-49A6-928B-34B19A312704}"/>
              </a:ext>
            </a:extLst>
          </p:cNvPr>
          <p:cNvSpPr>
            <a:spLocks noGrp="1" noChangeArrowheads="1"/>
          </p:cNvSpPr>
          <p:nvPr>
            <p:ph type="title"/>
          </p:nvPr>
        </p:nvSpPr>
        <p:spPr>
          <a:xfrm>
            <a:off x="228600" y="0"/>
            <a:ext cx="8686800" cy="1143000"/>
          </a:xfrm>
        </p:spPr>
        <p:txBody>
          <a:bodyPr/>
          <a:lstStyle/>
          <a:p>
            <a:pPr eaLnBrk="1" hangingPunct="1"/>
            <a:r>
              <a:rPr lang="sk-SK" altLang="en-US" sz="3200" b="1"/>
              <a:t>Obr.</a:t>
            </a:r>
            <a:r>
              <a:rPr lang="en-US" altLang="en-US" sz="3200" b="1"/>
              <a:t> 2.11</a:t>
            </a:r>
            <a:r>
              <a:rPr lang="en-US" altLang="en-US" sz="3200"/>
              <a:t> </a:t>
            </a:r>
            <a:r>
              <a:rPr lang="sk-SK" altLang="en-US" sz="3200">
                <a:solidFill>
                  <a:srgbClr val="3D1FD3"/>
                </a:solidFill>
              </a:rPr>
              <a:t>Väzba medzi súvahou a výkazom ziskov a strát</a:t>
            </a:r>
            <a:endParaRPr lang="en-US" altLang="en-US" sz="3200">
              <a:solidFill>
                <a:srgbClr val="3D1FD3"/>
              </a:solidFill>
            </a:endParaRPr>
          </a:p>
        </p:txBody>
      </p:sp>
      <p:sp>
        <p:nvSpPr>
          <p:cNvPr id="69637" name="Rectangle 7">
            <a:extLst>
              <a:ext uri="{FF2B5EF4-FFF2-40B4-BE49-F238E27FC236}">
                <a16:creationId xmlns:a16="http://schemas.microsoft.com/office/drawing/2014/main" id="{EFA26527-BB08-4C88-BDCD-24E038BF3DC2}"/>
              </a:ext>
            </a:extLst>
          </p:cNvPr>
          <p:cNvSpPr>
            <a:spLocks noChangeArrowheads="1"/>
          </p:cNvSpPr>
          <p:nvPr/>
        </p:nvSpPr>
        <p:spPr bwMode="auto">
          <a:xfrm>
            <a:off x="541338" y="1277938"/>
            <a:ext cx="57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solidFill>
                  <a:srgbClr val="000000"/>
                </a:solidFill>
              </a:rPr>
              <a:t> </a:t>
            </a:r>
            <a:endParaRPr lang="sk-SK" altLang="en-US" sz="1800">
              <a:latin typeface="Arial" panose="020B0604020202020204" pitchFamily="34" charset="0"/>
            </a:endParaRPr>
          </a:p>
        </p:txBody>
      </p:sp>
      <p:sp>
        <p:nvSpPr>
          <p:cNvPr id="69638" name="Rectangle 8">
            <a:extLst>
              <a:ext uri="{FF2B5EF4-FFF2-40B4-BE49-F238E27FC236}">
                <a16:creationId xmlns:a16="http://schemas.microsoft.com/office/drawing/2014/main" id="{6559D28A-6C44-4E78-8A8A-F23C0642D508}"/>
              </a:ext>
            </a:extLst>
          </p:cNvPr>
          <p:cNvSpPr>
            <a:spLocks noChangeArrowheads="1"/>
          </p:cNvSpPr>
          <p:nvPr/>
        </p:nvSpPr>
        <p:spPr bwMode="auto">
          <a:xfrm>
            <a:off x="2706688" y="1822450"/>
            <a:ext cx="1406525" cy="4143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39" name="Rectangle 9">
            <a:extLst>
              <a:ext uri="{FF2B5EF4-FFF2-40B4-BE49-F238E27FC236}">
                <a16:creationId xmlns:a16="http://schemas.microsoft.com/office/drawing/2014/main" id="{A4265281-6A7D-4CAB-BE64-F067A16F6EB2}"/>
              </a:ext>
            </a:extLst>
          </p:cNvPr>
          <p:cNvSpPr>
            <a:spLocks noChangeArrowheads="1"/>
          </p:cNvSpPr>
          <p:nvPr/>
        </p:nvSpPr>
        <p:spPr bwMode="auto">
          <a:xfrm>
            <a:off x="2862263" y="1908175"/>
            <a:ext cx="9223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ZÁV</a:t>
            </a:r>
            <a:r>
              <a:rPr lang="sk-SK" altLang="en-US" sz="1500"/>
              <a:t>Ä</a:t>
            </a:r>
            <a:r>
              <a:rPr lang="sk-SK" altLang="en-US" sz="1500">
                <a:solidFill>
                  <a:srgbClr val="000000"/>
                </a:solidFill>
              </a:rPr>
              <a:t>ZKY</a:t>
            </a:r>
          </a:p>
        </p:txBody>
      </p:sp>
      <p:sp>
        <p:nvSpPr>
          <p:cNvPr id="69640" name="Rectangle 10">
            <a:extLst>
              <a:ext uri="{FF2B5EF4-FFF2-40B4-BE49-F238E27FC236}">
                <a16:creationId xmlns:a16="http://schemas.microsoft.com/office/drawing/2014/main" id="{2A94BCFB-9DE5-4FE7-9452-023C15C5713F}"/>
              </a:ext>
            </a:extLst>
          </p:cNvPr>
          <p:cNvSpPr>
            <a:spLocks noChangeArrowheads="1"/>
          </p:cNvSpPr>
          <p:nvPr/>
        </p:nvSpPr>
        <p:spPr bwMode="auto">
          <a:xfrm>
            <a:off x="3951288" y="1908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41" name="Rectangle 11">
            <a:extLst>
              <a:ext uri="{FF2B5EF4-FFF2-40B4-BE49-F238E27FC236}">
                <a16:creationId xmlns:a16="http://schemas.microsoft.com/office/drawing/2014/main" id="{49BA71A2-3A27-4447-BA59-DF299597BCE4}"/>
              </a:ext>
            </a:extLst>
          </p:cNvPr>
          <p:cNvSpPr>
            <a:spLocks noChangeArrowheads="1"/>
          </p:cNvSpPr>
          <p:nvPr/>
        </p:nvSpPr>
        <p:spPr bwMode="auto">
          <a:xfrm>
            <a:off x="5070475" y="1822450"/>
            <a:ext cx="3836988" cy="4143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42" name="Rectangle 12">
            <a:extLst>
              <a:ext uri="{FF2B5EF4-FFF2-40B4-BE49-F238E27FC236}">
                <a16:creationId xmlns:a16="http://schemas.microsoft.com/office/drawing/2014/main" id="{17B3F608-2A7B-46B6-85C7-A761CC10C6EB}"/>
              </a:ext>
            </a:extLst>
          </p:cNvPr>
          <p:cNvSpPr>
            <a:spLocks noChangeArrowheads="1"/>
          </p:cNvSpPr>
          <p:nvPr/>
        </p:nvSpPr>
        <p:spPr bwMode="auto">
          <a:xfrm>
            <a:off x="6234113" y="1935163"/>
            <a:ext cx="16049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VLASTNÉ IMANIE</a:t>
            </a:r>
            <a:endParaRPr lang="sk-SK" altLang="en-US" sz="1800">
              <a:latin typeface="Arial" panose="020B0604020202020204" pitchFamily="34" charset="0"/>
            </a:endParaRPr>
          </a:p>
        </p:txBody>
      </p:sp>
      <p:sp>
        <p:nvSpPr>
          <p:cNvPr id="69643" name="Rectangle 13">
            <a:extLst>
              <a:ext uri="{FF2B5EF4-FFF2-40B4-BE49-F238E27FC236}">
                <a16:creationId xmlns:a16="http://schemas.microsoft.com/office/drawing/2014/main" id="{20293CB9-554F-458B-AE34-1FD7CDDC8AC5}"/>
              </a:ext>
            </a:extLst>
          </p:cNvPr>
          <p:cNvSpPr>
            <a:spLocks noChangeArrowheads="1"/>
          </p:cNvSpPr>
          <p:nvPr/>
        </p:nvSpPr>
        <p:spPr bwMode="auto">
          <a:xfrm>
            <a:off x="8145463" y="1908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44" name="Rectangle 14">
            <a:extLst>
              <a:ext uri="{FF2B5EF4-FFF2-40B4-BE49-F238E27FC236}">
                <a16:creationId xmlns:a16="http://schemas.microsoft.com/office/drawing/2014/main" id="{F63F944C-693A-473E-A261-D4A9E245DA67}"/>
              </a:ext>
            </a:extLst>
          </p:cNvPr>
          <p:cNvSpPr>
            <a:spLocks noChangeArrowheads="1"/>
          </p:cNvSpPr>
          <p:nvPr/>
        </p:nvSpPr>
        <p:spPr bwMode="auto">
          <a:xfrm>
            <a:off x="549275" y="1822450"/>
            <a:ext cx="1235075" cy="4143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45" name="Rectangle 15">
            <a:extLst>
              <a:ext uri="{FF2B5EF4-FFF2-40B4-BE49-F238E27FC236}">
                <a16:creationId xmlns:a16="http://schemas.microsoft.com/office/drawing/2014/main" id="{39C7B4B2-1D8D-4B20-BDD0-08FA3CE2D7A1}"/>
              </a:ext>
            </a:extLst>
          </p:cNvPr>
          <p:cNvSpPr>
            <a:spLocks noChangeArrowheads="1"/>
          </p:cNvSpPr>
          <p:nvPr/>
        </p:nvSpPr>
        <p:spPr bwMode="auto">
          <a:xfrm>
            <a:off x="817563" y="1908175"/>
            <a:ext cx="8905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MAJETOK</a:t>
            </a:r>
            <a:endParaRPr lang="sk-SK" altLang="en-US" sz="1800">
              <a:latin typeface="Arial" panose="020B0604020202020204" pitchFamily="34" charset="0"/>
            </a:endParaRPr>
          </a:p>
        </p:txBody>
      </p:sp>
      <p:sp>
        <p:nvSpPr>
          <p:cNvPr id="69646" name="Rectangle 17">
            <a:extLst>
              <a:ext uri="{FF2B5EF4-FFF2-40B4-BE49-F238E27FC236}">
                <a16:creationId xmlns:a16="http://schemas.microsoft.com/office/drawing/2014/main" id="{F992FE54-22BD-488F-AA1C-C526A54E9ED1}"/>
              </a:ext>
            </a:extLst>
          </p:cNvPr>
          <p:cNvSpPr>
            <a:spLocks noChangeArrowheads="1"/>
          </p:cNvSpPr>
          <p:nvPr/>
        </p:nvSpPr>
        <p:spPr bwMode="auto">
          <a:xfrm>
            <a:off x="1957388" y="1822450"/>
            <a:ext cx="550862" cy="4143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47" name="Rectangle 18">
            <a:extLst>
              <a:ext uri="{FF2B5EF4-FFF2-40B4-BE49-F238E27FC236}">
                <a16:creationId xmlns:a16="http://schemas.microsoft.com/office/drawing/2014/main" id="{DC8B8760-3FC0-4759-8773-570DAE694873}"/>
              </a:ext>
            </a:extLst>
          </p:cNvPr>
          <p:cNvSpPr>
            <a:spLocks noChangeArrowheads="1"/>
          </p:cNvSpPr>
          <p:nvPr/>
        </p:nvSpPr>
        <p:spPr bwMode="auto">
          <a:xfrm>
            <a:off x="2176463" y="1908175"/>
            <a:ext cx="1079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a:t>
            </a:r>
            <a:endParaRPr lang="sk-SK" altLang="en-US" sz="1800">
              <a:latin typeface="Arial" panose="020B0604020202020204" pitchFamily="34" charset="0"/>
            </a:endParaRPr>
          </a:p>
        </p:txBody>
      </p:sp>
      <p:sp>
        <p:nvSpPr>
          <p:cNvPr id="69648" name="Rectangle 19">
            <a:extLst>
              <a:ext uri="{FF2B5EF4-FFF2-40B4-BE49-F238E27FC236}">
                <a16:creationId xmlns:a16="http://schemas.microsoft.com/office/drawing/2014/main" id="{8FE687DA-2779-41B4-8C30-8B9ACC6A3E66}"/>
              </a:ext>
            </a:extLst>
          </p:cNvPr>
          <p:cNvSpPr>
            <a:spLocks noChangeArrowheads="1"/>
          </p:cNvSpPr>
          <p:nvPr/>
        </p:nvSpPr>
        <p:spPr bwMode="auto">
          <a:xfrm>
            <a:off x="2284413" y="1908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49" name="Rectangle 20">
            <a:extLst>
              <a:ext uri="{FF2B5EF4-FFF2-40B4-BE49-F238E27FC236}">
                <a16:creationId xmlns:a16="http://schemas.microsoft.com/office/drawing/2014/main" id="{C5C2162D-F681-47EB-AE49-A16E5D60D6D7}"/>
              </a:ext>
            </a:extLst>
          </p:cNvPr>
          <p:cNvSpPr>
            <a:spLocks noChangeArrowheads="1"/>
          </p:cNvSpPr>
          <p:nvPr/>
        </p:nvSpPr>
        <p:spPr bwMode="auto">
          <a:xfrm>
            <a:off x="4248150" y="1822450"/>
            <a:ext cx="687388" cy="4143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50" name="Rectangle 21">
            <a:extLst>
              <a:ext uri="{FF2B5EF4-FFF2-40B4-BE49-F238E27FC236}">
                <a16:creationId xmlns:a16="http://schemas.microsoft.com/office/drawing/2014/main" id="{C2CEFE40-AAB0-4AEB-A9EE-7BB1BA905845}"/>
              </a:ext>
            </a:extLst>
          </p:cNvPr>
          <p:cNvSpPr>
            <a:spLocks noChangeArrowheads="1"/>
          </p:cNvSpPr>
          <p:nvPr/>
        </p:nvSpPr>
        <p:spPr bwMode="auto">
          <a:xfrm>
            <a:off x="4533900" y="1908175"/>
            <a:ext cx="1079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a:t>
            </a:r>
            <a:endParaRPr lang="sk-SK" altLang="en-US" sz="1800">
              <a:latin typeface="Arial" panose="020B0604020202020204" pitchFamily="34" charset="0"/>
            </a:endParaRPr>
          </a:p>
        </p:txBody>
      </p:sp>
      <p:sp>
        <p:nvSpPr>
          <p:cNvPr id="69651" name="Rectangle 22">
            <a:extLst>
              <a:ext uri="{FF2B5EF4-FFF2-40B4-BE49-F238E27FC236}">
                <a16:creationId xmlns:a16="http://schemas.microsoft.com/office/drawing/2014/main" id="{40366493-CF8A-452D-8D0F-F3623248A37D}"/>
              </a:ext>
            </a:extLst>
          </p:cNvPr>
          <p:cNvSpPr>
            <a:spLocks noChangeArrowheads="1"/>
          </p:cNvSpPr>
          <p:nvPr/>
        </p:nvSpPr>
        <p:spPr bwMode="auto">
          <a:xfrm>
            <a:off x="4640263" y="19081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52" name="Rectangle 23">
            <a:extLst>
              <a:ext uri="{FF2B5EF4-FFF2-40B4-BE49-F238E27FC236}">
                <a16:creationId xmlns:a16="http://schemas.microsoft.com/office/drawing/2014/main" id="{EBEDC66E-F7D8-4AB4-8644-E2946B69E3AA}"/>
              </a:ext>
            </a:extLst>
          </p:cNvPr>
          <p:cNvSpPr>
            <a:spLocks noChangeArrowheads="1"/>
          </p:cNvSpPr>
          <p:nvPr/>
        </p:nvSpPr>
        <p:spPr bwMode="auto">
          <a:xfrm>
            <a:off x="5070475" y="2393950"/>
            <a:ext cx="1387475" cy="4270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53" name="Rectangle 24">
            <a:extLst>
              <a:ext uri="{FF2B5EF4-FFF2-40B4-BE49-F238E27FC236}">
                <a16:creationId xmlns:a16="http://schemas.microsoft.com/office/drawing/2014/main" id="{E00591C5-F8BA-44FB-8573-64F2D6A764F9}"/>
              </a:ext>
            </a:extLst>
          </p:cNvPr>
          <p:cNvSpPr>
            <a:spLocks noChangeArrowheads="1"/>
          </p:cNvSpPr>
          <p:nvPr/>
        </p:nvSpPr>
        <p:spPr bwMode="auto">
          <a:xfrm>
            <a:off x="5154613" y="2439988"/>
            <a:ext cx="1270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Základné imanie</a:t>
            </a:r>
            <a:endParaRPr lang="sk-SK" altLang="en-US" sz="1800">
              <a:latin typeface="Arial" panose="020B0604020202020204" pitchFamily="34" charset="0"/>
            </a:endParaRPr>
          </a:p>
        </p:txBody>
      </p:sp>
      <p:sp>
        <p:nvSpPr>
          <p:cNvPr id="69654" name="Rectangle 25">
            <a:extLst>
              <a:ext uri="{FF2B5EF4-FFF2-40B4-BE49-F238E27FC236}">
                <a16:creationId xmlns:a16="http://schemas.microsoft.com/office/drawing/2014/main" id="{3B15D3DC-2C46-4B8B-8CFB-9EEA4EC50010}"/>
              </a:ext>
            </a:extLst>
          </p:cNvPr>
          <p:cNvSpPr>
            <a:spLocks noChangeArrowheads="1"/>
          </p:cNvSpPr>
          <p:nvPr/>
        </p:nvSpPr>
        <p:spPr bwMode="auto">
          <a:xfrm>
            <a:off x="6253163" y="24780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55" name="Rectangle 26">
            <a:extLst>
              <a:ext uri="{FF2B5EF4-FFF2-40B4-BE49-F238E27FC236}">
                <a16:creationId xmlns:a16="http://schemas.microsoft.com/office/drawing/2014/main" id="{10E76779-89A2-48EF-ADFD-09D60E4D33BE}"/>
              </a:ext>
            </a:extLst>
          </p:cNvPr>
          <p:cNvSpPr>
            <a:spLocks noChangeArrowheads="1"/>
          </p:cNvSpPr>
          <p:nvPr/>
        </p:nvSpPr>
        <p:spPr bwMode="auto">
          <a:xfrm>
            <a:off x="6523038" y="2368550"/>
            <a:ext cx="2420937" cy="427038"/>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56" name="Rectangle 27">
            <a:extLst>
              <a:ext uri="{FF2B5EF4-FFF2-40B4-BE49-F238E27FC236}">
                <a16:creationId xmlns:a16="http://schemas.microsoft.com/office/drawing/2014/main" id="{C9E0B250-D9F5-41D8-95C7-F1D75E1CD4FF}"/>
              </a:ext>
            </a:extLst>
          </p:cNvPr>
          <p:cNvSpPr>
            <a:spLocks noChangeArrowheads="1"/>
          </p:cNvSpPr>
          <p:nvPr/>
        </p:nvSpPr>
        <p:spPr bwMode="auto">
          <a:xfrm>
            <a:off x="6954838" y="2368550"/>
            <a:ext cx="14716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[Nerozdelený] výsledok</a:t>
            </a:r>
          </a:p>
          <a:p>
            <a:pPr eaLnBrk="1" hangingPunct="1">
              <a:spcBef>
                <a:spcPct val="0"/>
              </a:spcBef>
              <a:buFontTx/>
              <a:buNone/>
            </a:pPr>
            <a:r>
              <a:rPr lang="sk-SK" altLang="en-US" sz="1200">
                <a:solidFill>
                  <a:srgbClr val="000000"/>
                </a:solidFill>
              </a:rPr>
              <a:t>hospodárenia</a:t>
            </a:r>
            <a:endParaRPr lang="sk-SK" altLang="en-US" sz="1200">
              <a:latin typeface="Arial" panose="020B0604020202020204" pitchFamily="34" charset="0"/>
            </a:endParaRPr>
          </a:p>
        </p:txBody>
      </p:sp>
      <p:sp>
        <p:nvSpPr>
          <p:cNvPr id="69657" name="Rectangle 28">
            <a:extLst>
              <a:ext uri="{FF2B5EF4-FFF2-40B4-BE49-F238E27FC236}">
                <a16:creationId xmlns:a16="http://schemas.microsoft.com/office/drawing/2014/main" id="{34CFC84A-77DB-46D2-B831-242468F3A5FA}"/>
              </a:ext>
            </a:extLst>
          </p:cNvPr>
          <p:cNvSpPr>
            <a:spLocks noChangeArrowheads="1"/>
          </p:cNvSpPr>
          <p:nvPr/>
        </p:nvSpPr>
        <p:spPr bwMode="auto">
          <a:xfrm>
            <a:off x="8432800" y="247808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58" name="Rectangle 29">
            <a:extLst>
              <a:ext uri="{FF2B5EF4-FFF2-40B4-BE49-F238E27FC236}">
                <a16:creationId xmlns:a16="http://schemas.microsoft.com/office/drawing/2014/main" id="{E44F07CE-8EDC-4843-84EE-8683E9C3C812}"/>
              </a:ext>
            </a:extLst>
          </p:cNvPr>
          <p:cNvSpPr>
            <a:spLocks noChangeArrowheads="1"/>
          </p:cNvSpPr>
          <p:nvPr/>
        </p:nvSpPr>
        <p:spPr bwMode="auto">
          <a:xfrm>
            <a:off x="6451600" y="3098800"/>
            <a:ext cx="2193925" cy="417513"/>
          </a:xfrm>
          <a:prstGeom prst="rect">
            <a:avLst/>
          </a:prstGeom>
          <a:solidFill>
            <a:srgbClr val="CC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59" name="Rectangle 30">
            <a:extLst>
              <a:ext uri="{FF2B5EF4-FFF2-40B4-BE49-F238E27FC236}">
                <a16:creationId xmlns:a16="http://schemas.microsoft.com/office/drawing/2014/main" id="{82108EA0-A976-456A-B07E-21FE859FF7B6}"/>
              </a:ext>
            </a:extLst>
          </p:cNvPr>
          <p:cNvSpPr>
            <a:spLocks noChangeArrowheads="1"/>
          </p:cNvSpPr>
          <p:nvPr/>
        </p:nvSpPr>
        <p:spPr bwMode="auto">
          <a:xfrm>
            <a:off x="6516688" y="3182938"/>
            <a:ext cx="20161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VÝKAZ ZISKOV A STRÁT</a:t>
            </a:r>
            <a:endParaRPr lang="sk-SK" altLang="en-US" sz="1800">
              <a:latin typeface="Arial" panose="020B0604020202020204" pitchFamily="34" charset="0"/>
            </a:endParaRPr>
          </a:p>
        </p:txBody>
      </p:sp>
      <p:sp>
        <p:nvSpPr>
          <p:cNvPr id="69660" name="Rectangle 31">
            <a:extLst>
              <a:ext uri="{FF2B5EF4-FFF2-40B4-BE49-F238E27FC236}">
                <a16:creationId xmlns:a16="http://schemas.microsoft.com/office/drawing/2014/main" id="{7D4E36C6-5475-4C41-A43F-C86C5BA6BF18}"/>
              </a:ext>
            </a:extLst>
          </p:cNvPr>
          <p:cNvSpPr>
            <a:spLocks noChangeArrowheads="1"/>
          </p:cNvSpPr>
          <p:nvPr/>
        </p:nvSpPr>
        <p:spPr bwMode="auto">
          <a:xfrm>
            <a:off x="8456613" y="3182938"/>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 </a:t>
            </a:r>
            <a:endParaRPr lang="sk-SK" altLang="en-US" sz="1800">
              <a:latin typeface="Arial" panose="020B0604020202020204" pitchFamily="34" charset="0"/>
            </a:endParaRPr>
          </a:p>
        </p:txBody>
      </p:sp>
      <p:sp>
        <p:nvSpPr>
          <p:cNvPr id="69661" name="Rectangle 32">
            <a:extLst>
              <a:ext uri="{FF2B5EF4-FFF2-40B4-BE49-F238E27FC236}">
                <a16:creationId xmlns:a16="http://schemas.microsoft.com/office/drawing/2014/main" id="{A96F33AA-1DA1-4EB8-8BB9-AC6C43C5E6A3}"/>
              </a:ext>
            </a:extLst>
          </p:cNvPr>
          <p:cNvSpPr>
            <a:spLocks noChangeArrowheads="1"/>
          </p:cNvSpPr>
          <p:nvPr/>
        </p:nvSpPr>
        <p:spPr bwMode="auto">
          <a:xfrm>
            <a:off x="6164263" y="3660775"/>
            <a:ext cx="2738437" cy="269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62" name="Freeform 33">
            <a:extLst>
              <a:ext uri="{FF2B5EF4-FFF2-40B4-BE49-F238E27FC236}">
                <a16:creationId xmlns:a16="http://schemas.microsoft.com/office/drawing/2014/main" id="{DDA4A176-A4F7-4183-9C80-BF250ADAB6D5}"/>
              </a:ext>
            </a:extLst>
          </p:cNvPr>
          <p:cNvSpPr>
            <a:spLocks/>
          </p:cNvSpPr>
          <p:nvPr/>
        </p:nvSpPr>
        <p:spPr bwMode="auto">
          <a:xfrm>
            <a:off x="7516813" y="3673475"/>
            <a:ext cx="30162" cy="2068513"/>
          </a:xfrm>
          <a:custGeom>
            <a:avLst/>
            <a:gdLst>
              <a:gd name="T0" fmla="*/ 2147483646 w 19"/>
              <a:gd name="T1" fmla="*/ 0 h 1303"/>
              <a:gd name="T2" fmla="*/ 2147483646 w 19"/>
              <a:gd name="T3" fmla="*/ 0 h 1303"/>
              <a:gd name="T4" fmla="*/ 0 w 19"/>
              <a:gd name="T5" fmla="*/ 2147483646 h 1303"/>
              <a:gd name="T6" fmla="*/ 2147483646 w 19"/>
              <a:gd name="T7" fmla="*/ 2147483646 h 1303"/>
              <a:gd name="T8" fmla="*/ 2147483646 w 19"/>
              <a:gd name="T9" fmla="*/ 0 h 13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303">
                <a:moveTo>
                  <a:pt x="19" y="0"/>
                </a:moveTo>
                <a:lnTo>
                  <a:pt x="2" y="0"/>
                </a:lnTo>
                <a:lnTo>
                  <a:pt x="0" y="1303"/>
                </a:lnTo>
                <a:lnTo>
                  <a:pt x="18" y="1303"/>
                </a:lnTo>
                <a:lnTo>
                  <a:pt x="1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69663" name="Rectangle 34">
            <a:extLst>
              <a:ext uri="{FF2B5EF4-FFF2-40B4-BE49-F238E27FC236}">
                <a16:creationId xmlns:a16="http://schemas.microsoft.com/office/drawing/2014/main" id="{2810D0A8-2BE1-4B0D-A939-D007A9609190}"/>
              </a:ext>
            </a:extLst>
          </p:cNvPr>
          <p:cNvSpPr>
            <a:spLocks noChangeArrowheads="1"/>
          </p:cNvSpPr>
          <p:nvPr/>
        </p:nvSpPr>
        <p:spPr bwMode="auto">
          <a:xfrm>
            <a:off x="6165850" y="3760788"/>
            <a:ext cx="1168400" cy="495300"/>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64" name="Rectangle 35">
            <a:extLst>
              <a:ext uri="{FF2B5EF4-FFF2-40B4-BE49-F238E27FC236}">
                <a16:creationId xmlns:a16="http://schemas.microsoft.com/office/drawing/2014/main" id="{D2BC5FC6-B86E-4B69-B6F8-850CE8D702FD}"/>
              </a:ext>
            </a:extLst>
          </p:cNvPr>
          <p:cNvSpPr>
            <a:spLocks noChangeArrowheads="1"/>
          </p:cNvSpPr>
          <p:nvPr/>
        </p:nvSpPr>
        <p:spPr bwMode="auto">
          <a:xfrm>
            <a:off x="6307138" y="3844925"/>
            <a:ext cx="6445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Náklady</a:t>
            </a:r>
            <a:endParaRPr lang="sk-SK" altLang="en-US" sz="1800">
              <a:latin typeface="Arial" panose="020B0604020202020204" pitchFamily="34" charset="0"/>
            </a:endParaRPr>
          </a:p>
        </p:txBody>
      </p:sp>
      <p:sp>
        <p:nvSpPr>
          <p:cNvPr id="69665" name="Rectangle 36">
            <a:extLst>
              <a:ext uri="{FF2B5EF4-FFF2-40B4-BE49-F238E27FC236}">
                <a16:creationId xmlns:a16="http://schemas.microsoft.com/office/drawing/2014/main" id="{DED494C8-C3AF-46C1-B840-38F662E9FE9B}"/>
              </a:ext>
            </a:extLst>
          </p:cNvPr>
          <p:cNvSpPr>
            <a:spLocks noChangeArrowheads="1"/>
          </p:cNvSpPr>
          <p:nvPr/>
        </p:nvSpPr>
        <p:spPr bwMode="auto">
          <a:xfrm>
            <a:off x="7024688" y="38449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66" name="Rectangle 37">
            <a:extLst>
              <a:ext uri="{FF2B5EF4-FFF2-40B4-BE49-F238E27FC236}">
                <a16:creationId xmlns:a16="http://schemas.microsoft.com/office/drawing/2014/main" id="{2665F607-13AD-4C85-BE3A-35CC1802B5A2}"/>
              </a:ext>
            </a:extLst>
          </p:cNvPr>
          <p:cNvSpPr>
            <a:spLocks noChangeArrowheads="1"/>
          </p:cNvSpPr>
          <p:nvPr/>
        </p:nvSpPr>
        <p:spPr bwMode="auto">
          <a:xfrm>
            <a:off x="7672388" y="3760788"/>
            <a:ext cx="1235075" cy="1966912"/>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67" name="Rectangle 38">
            <a:extLst>
              <a:ext uri="{FF2B5EF4-FFF2-40B4-BE49-F238E27FC236}">
                <a16:creationId xmlns:a16="http://schemas.microsoft.com/office/drawing/2014/main" id="{08109633-D22F-4048-82CC-9F38295682C2}"/>
              </a:ext>
            </a:extLst>
          </p:cNvPr>
          <p:cNvSpPr>
            <a:spLocks noChangeArrowheads="1"/>
          </p:cNvSpPr>
          <p:nvPr/>
        </p:nvSpPr>
        <p:spPr bwMode="auto">
          <a:xfrm>
            <a:off x="7916863" y="3844925"/>
            <a:ext cx="593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Výnosy</a:t>
            </a:r>
            <a:endParaRPr lang="sk-SK" altLang="en-US" sz="1800">
              <a:latin typeface="Arial" panose="020B0604020202020204" pitchFamily="34" charset="0"/>
            </a:endParaRPr>
          </a:p>
        </p:txBody>
      </p:sp>
      <p:sp>
        <p:nvSpPr>
          <p:cNvPr id="69668" name="Rectangle 40">
            <a:extLst>
              <a:ext uri="{FF2B5EF4-FFF2-40B4-BE49-F238E27FC236}">
                <a16:creationId xmlns:a16="http://schemas.microsoft.com/office/drawing/2014/main" id="{EE58B815-669D-46D2-B7EC-E704A03253C0}"/>
              </a:ext>
            </a:extLst>
          </p:cNvPr>
          <p:cNvSpPr>
            <a:spLocks noChangeArrowheads="1"/>
          </p:cNvSpPr>
          <p:nvPr/>
        </p:nvSpPr>
        <p:spPr bwMode="auto">
          <a:xfrm>
            <a:off x="8655050" y="384492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69" name="Rectangle 41">
            <a:extLst>
              <a:ext uri="{FF2B5EF4-FFF2-40B4-BE49-F238E27FC236}">
                <a16:creationId xmlns:a16="http://schemas.microsoft.com/office/drawing/2014/main" id="{4D685DC1-E768-478C-AD07-763E8911E08D}"/>
              </a:ext>
            </a:extLst>
          </p:cNvPr>
          <p:cNvSpPr>
            <a:spLocks noChangeArrowheads="1"/>
          </p:cNvSpPr>
          <p:nvPr/>
        </p:nvSpPr>
        <p:spPr bwMode="auto">
          <a:xfrm>
            <a:off x="6165850" y="4171950"/>
            <a:ext cx="1171575" cy="1555750"/>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70" name="Rectangle 42">
            <a:extLst>
              <a:ext uri="{FF2B5EF4-FFF2-40B4-BE49-F238E27FC236}">
                <a16:creationId xmlns:a16="http://schemas.microsoft.com/office/drawing/2014/main" id="{FC671E54-544F-4D59-8EC2-3C784EAA0E6F}"/>
              </a:ext>
            </a:extLst>
          </p:cNvPr>
          <p:cNvSpPr>
            <a:spLocks noChangeArrowheads="1"/>
          </p:cNvSpPr>
          <p:nvPr/>
        </p:nvSpPr>
        <p:spPr bwMode="auto">
          <a:xfrm>
            <a:off x="6364288" y="4251325"/>
            <a:ext cx="868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Zostatok = </a:t>
            </a:r>
            <a:endParaRPr lang="sk-SK" altLang="en-US" sz="1800">
              <a:latin typeface="Arial" panose="020B0604020202020204" pitchFamily="34" charset="0"/>
            </a:endParaRPr>
          </a:p>
        </p:txBody>
      </p:sp>
      <p:sp>
        <p:nvSpPr>
          <p:cNvPr id="69671" name="Rectangle 43">
            <a:extLst>
              <a:ext uri="{FF2B5EF4-FFF2-40B4-BE49-F238E27FC236}">
                <a16:creationId xmlns:a16="http://schemas.microsoft.com/office/drawing/2014/main" id="{D803D6DE-E7DA-4803-87BA-981966F51129}"/>
              </a:ext>
            </a:extLst>
          </p:cNvPr>
          <p:cNvSpPr>
            <a:spLocks noChangeArrowheads="1"/>
          </p:cNvSpPr>
          <p:nvPr/>
        </p:nvSpPr>
        <p:spPr bwMode="auto">
          <a:xfrm>
            <a:off x="6327775" y="4470400"/>
            <a:ext cx="7127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čistý zisk</a:t>
            </a:r>
            <a:endParaRPr lang="sk-SK" altLang="en-US" sz="1800">
              <a:latin typeface="Arial" panose="020B0604020202020204" pitchFamily="34" charset="0"/>
            </a:endParaRPr>
          </a:p>
        </p:txBody>
      </p:sp>
      <p:sp>
        <p:nvSpPr>
          <p:cNvPr id="69672" name="Rectangle 44">
            <a:extLst>
              <a:ext uri="{FF2B5EF4-FFF2-40B4-BE49-F238E27FC236}">
                <a16:creationId xmlns:a16="http://schemas.microsoft.com/office/drawing/2014/main" id="{025544CF-F818-43AB-AC31-DF5124C5D971}"/>
              </a:ext>
            </a:extLst>
          </p:cNvPr>
          <p:cNvSpPr>
            <a:spLocks noChangeArrowheads="1"/>
          </p:cNvSpPr>
          <p:nvPr/>
        </p:nvSpPr>
        <p:spPr bwMode="auto">
          <a:xfrm>
            <a:off x="7165975" y="4470400"/>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
        <p:nvSpPr>
          <p:cNvPr id="69673" name="Rectangle 45">
            <a:extLst>
              <a:ext uri="{FF2B5EF4-FFF2-40B4-BE49-F238E27FC236}">
                <a16:creationId xmlns:a16="http://schemas.microsoft.com/office/drawing/2014/main" id="{2F39B7E5-34EF-485A-8EB4-D772FD143812}"/>
              </a:ext>
            </a:extLst>
          </p:cNvPr>
          <p:cNvSpPr>
            <a:spLocks noChangeArrowheads="1"/>
          </p:cNvSpPr>
          <p:nvPr/>
        </p:nvSpPr>
        <p:spPr bwMode="auto">
          <a:xfrm>
            <a:off x="6227763" y="4868863"/>
            <a:ext cx="1065212"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200">
                <a:solidFill>
                  <a:srgbClr val="000000"/>
                </a:solidFill>
              </a:rPr>
              <a:t>(ak je zisk, </a:t>
            </a:r>
          </a:p>
          <a:p>
            <a:pPr algn="ctr" eaLnBrk="1" hangingPunct="1">
              <a:spcBef>
                <a:spcPct val="0"/>
              </a:spcBef>
              <a:buFontTx/>
              <a:buNone/>
            </a:pPr>
            <a:r>
              <a:rPr lang="sk-SK" altLang="en-US" sz="1200">
                <a:solidFill>
                  <a:srgbClr val="000000"/>
                </a:solidFill>
              </a:rPr>
              <a:t>strata by bola</a:t>
            </a:r>
          </a:p>
          <a:p>
            <a:pPr algn="ctr" eaLnBrk="1" hangingPunct="1">
              <a:spcBef>
                <a:spcPct val="0"/>
              </a:spcBef>
              <a:buFontTx/>
              <a:buNone/>
            </a:pPr>
            <a:r>
              <a:rPr lang="sk-SK" altLang="en-US" sz="1200">
                <a:solidFill>
                  <a:srgbClr val="000000"/>
                </a:solidFill>
              </a:rPr>
              <a:t>na druhej strane) </a:t>
            </a:r>
            <a:endParaRPr lang="sk-SK" altLang="en-US" sz="1800">
              <a:latin typeface="Arial" panose="020B0604020202020204" pitchFamily="34" charset="0"/>
            </a:endParaRPr>
          </a:p>
        </p:txBody>
      </p:sp>
      <p:sp>
        <p:nvSpPr>
          <p:cNvPr id="69674" name="Rectangle 50">
            <a:extLst>
              <a:ext uri="{FF2B5EF4-FFF2-40B4-BE49-F238E27FC236}">
                <a16:creationId xmlns:a16="http://schemas.microsoft.com/office/drawing/2014/main" id="{61A44147-DD94-4386-A411-C05ED4D5A5A7}"/>
              </a:ext>
            </a:extLst>
          </p:cNvPr>
          <p:cNvSpPr>
            <a:spLocks noChangeArrowheads="1"/>
          </p:cNvSpPr>
          <p:nvPr/>
        </p:nvSpPr>
        <p:spPr bwMode="auto">
          <a:xfrm>
            <a:off x="6896100" y="5389563"/>
            <a:ext cx="381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latin typeface="Arial" panose="020B0604020202020204" pitchFamily="34" charset="0"/>
            </a:endParaRPr>
          </a:p>
        </p:txBody>
      </p:sp>
      <p:sp>
        <p:nvSpPr>
          <p:cNvPr id="69675" name="Line 51">
            <a:extLst>
              <a:ext uri="{FF2B5EF4-FFF2-40B4-BE49-F238E27FC236}">
                <a16:creationId xmlns:a16="http://schemas.microsoft.com/office/drawing/2014/main" id="{7605A84F-1115-4A48-A2B3-41010A4B55B3}"/>
              </a:ext>
            </a:extLst>
          </p:cNvPr>
          <p:cNvSpPr>
            <a:spLocks noChangeShapeType="1"/>
          </p:cNvSpPr>
          <p:nvPr/>
        </p:nvSpPr>
        <p:spPr bwMode="auto">
          <a:xfrm flipH="1">
            <a:off x="5341938" y="4540250"/>
            <a:ext cx="82232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69676" name="Line 52">
            <a:extLst>
              <a:ext uri="{FF2B5EF4-FFF2-40B4-BE49-F238E27FC236}">
                <a16:creationId xmlns:a16="http://schemas.microsoft.com/office/drawing/2014/main" id="{56DE157E-3A6B-4EC1-A1DA-2F8A4372C71A}"/>
              </a:ext>
            </a:extLst>
          </p:cNvPr>
          <p:cNvSpPr>
            <a:spLocks noChangeShapeType="1"/>
          </p:cNvSpPr>
          <p:nvPr/>
        </p:nvSpPr>
        <p:spPr bwMode="auto">
          <a:xfrm flipV="1">
            <a:off x="5341938" y="3444875"/>
            <a:ext cx="1587" cy="10953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69677" name="Group 55">
            <a:extLst>
              <a:ext uri="{FF2B5EF4-FFF2-40B4-BE49-F238E27FC236}">
                <a16:creationId xmlns:a16="http://schemas.microsoft.com/office/drawing/2014/main" id="{2D70408A-46CF-44BD-87AF-D92986F588CD}"/>
              </a:ext>
            </a:extLst>
          </p:cNvPr>
          <p:cNvGrpSpPr>
            <a:grpSpLocks/>
          </p:cNvGrpSpPr>
          <p:nvPr/>
        </p:nvGrpSpPr>
        <p:grpSpPr bwMode="auto">
          <a:xfrm>
            <a:off x="5341938" y="2792413"/>
            <a:ext cx="1506537" cy="652462"/>
            <a:chOff x="3361" y="1747"/>
            <a:chExt cx="949" cy="411"/>
          </a:xfrm>
        </p:grpSpPr>
        <p:sp>
          <p:nvSpPr>
            <p:cNvPr id="69683" name="Line 53">
              <a:extLst>
                <a:ext uri="{FF2B5EF4-FFF2-40B4-BE49-F238E27FC236}">
                  <a16:creationId xmlns:a16="http://schemas.microsoft.com/office/drawing/2014/main" id="{2D788BB2-9708-465E-B236-B5F9F17FBB0A}"/>
                </a:ext>
              </a:extLst>
            </p:cNvPr>
            <p:cNvSpPr>
              <a:spLocks noChangeShapeType="1"/>
            </p:cNvSpPr>
            <p:nvPr/>
          </p:nvSpPr>
          <p:spPr bwMode="auto">
            <a:xfrm flipV="1">
              <a:off x="3361" y="1790"/>
              <a:ext cx="866" cy="36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69684" name="Freeform 54">
              <a:extLst>
                <a:ext uri="{FF2B5EF4-FFF2-40B4-BE49-F238E27FC236}">
                  <a16:creationId xmlns:a16="http://schemas.microsoft.com/office/drawing/2014/main" id="{0A8FDE65-5984-43DD-BFE5-C95871F73CFD}"/>
                </a:ext>
              </a:extLst>
            </p:cNvPr>
            <p:cNvSpPr>
              <a:spLocks/>
            </p:cNvSpPr>
            <p:nvPr/>
          </p:nvSpPr>
          <p:spPr bwMode="auto">
            <a:xfrm>
              <a:off x="4205" y="1747"/>
              <a:ext cx="105" cy="88"/>
            </a:xfrm>
            <a:custGeom>
              <a:avLst/>
              <a:gdLst>
                <a:gd name="T0" fmla="*/ 37 w 105"/>
                <a:gd name="T1" fmla="*/ 88 h 88"/>
                <a:gd name="T2" fmla="*/ 105 w 105"/>
                <a:gd name="T3" fmla="*/ 9 h 88"/>
                <a:gd name="T4" fmla="*/ 0 w 105"/>
                <a:gd name="T5" fmla="*/ 0 h 88"/>
                <a:gd name="T6" fmla="*/ 37 w 105"/>
                <a:gd name="T7" fmla="*/ 88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5" h="88">
                  <a:moveTo>
                    <a:pt x="37" y="88"/>
                  </a:moveTo>
                  <a:lnTo>
                    <a:pt x="105" y="9"/>
                  </a:lnTo>
                  <a:lnTo>
                    <a:pt x="0" y="0"/>
                  </a:lnTo>
                  <a:lnTo>
                    <a:pt x="37"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69678" name="Rectangle 56">
            <a:extLst>
              <a:ext uri="{FF2B5EF4-FFF2-40B4-BE49-F238E27FC236}">
                <a16:creationId xmlns:a16="http://schemas.microsoft.com/office/drawing/2014/main" id="{11BA9A7D-C101-44B1-9591-A44D4A8C0FF0}"/>
              </a:ext>
            </a:extLst>
          </p:cNvPr>
          <p:cNvSpPr>
            <a:spLocks noChangeArrowheads="1"/>
          </p:cNvSpPr>
          <p:nvPr/>
        </p:nvSpPr>
        <p:spPr bwMode="auto">
          <a:xfrm>
            <a:off x="549275" y="1274763"/>
            <a:ext cx="8358188" cy="433387"/>
          </a:xfrm>
          <a:prstGeom prst="rect">
            <a:avLst/>
          </a:prstGeom>
          <a:solidFill>
            <a:srgbClr val="CC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79" name="Rectangle 57">
            <a:extLst>
              <a:ext uri="{FF2B5EF4-FFF2-40B4-BE49-F238E27FC236}">
                <a16:creationId xmlns:a16="http://schemas.microsoft.com/office/drawing/2014/main" id="{F2DC9625-38DE-4290-B5B3-6546D3135DF2}"/>
              </a:ext>
            </a:extLst>
          </p:cNvPr>
          <p:cNvSpPr>
            <a:spLocks noChangeArrowheads="1"/>
          </p:cNvSpPr>
          <p:nvPr/>
        </p:nvSpPr>
        <p:spPr bwMode="auto">
          <a:xfrm>
            <a:off x="4291013" y="1360488"/>
            <a:ext cx="7191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i="1">
                <a:solidFill>
                  <a:srgbClr val="000000"/>
                </a:solidFill>
              </a:rPr>
              <a:t>SÚVAHA</a:t>
            </a:r>
            <a:endParaRPr lang="sk-SK" altLang="en-US" sz="1800">
              <a:latin typeface="Arial" panose="020B0604020202020204" pitchFamily="34" charset="0"/>
            </a:endParaRPr>
          </a:p>
        </p:txBody>
      </p:sp>
      <p:sp>
        <p:nvSpPr>
          <p:cNvPr id="69680" name="Rectangle 59">
            <a:extLst>
              <a:ext uri="{FF2B5EF4-FFF2-40B4-BE49-F238E27FC236}">
                <a16:creationId xmlns:a16="http://schemas.microsoft.com/office/drawing/2014/main" id="{74DAA2B3-E94F-4776-A866-AA94F07892E5}"/>
              </a:ext>
            </a:extLst>
          </p:cNvPr>
          <p:cNvSpPr>
            <a:spLocks noChangeArrowheads="1"/>
          </p:cNvSpPr>
          <p:nvPr/>
        </p:nvSpPr>
        <p:spPr bwMode="auto">
          <a:xfrm>
            <a:off x="4659313" y="3582988"/>
            <a:ext cx="1385887" cy="422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69681" name="Rectangle 60">
            <a:extLst>
              <a:ext uri="{FF2B5EF4-FFF2-40B4-BE49-F238E27FC236}">
                <a16:creationId xmlns:a16="http://schemas.microsoft.com/office/drawing/2014/main" id="{080E79C7-7093-4027-A829-D570819A9D31}"/>
              </a:ext>
            </a:extLst>
          </p:cNvPr>
          <p:cNvSpPr>
            <a:spLocks noChangeArrowheads="1"/>
          </p:cNvSpPr>
          <p:nvPr/>
        </p:nvSpPr>
        <p:spPr bwMode="auto">
          <a:xfrm>
            <a:off x="4838700" y="3660775"/>
            <a:ext cx="9779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presunuté do</a:t>
            </a:r>
            <a:endParaRPr lang="sk-SK" altLang="en-US" sz="1800">
              <a:latin typeface="Arial" panose="020B0604020202020204" pitchFamily="34" charset="0"/>
            </a:endParaRPr>
          </a:p>
        </p:txBody>
      </p:sp>
      <p:sp>
        <p:nvSpPr>
          <p:cNvPr id="69682" name="Rectangle 62">
            <a:extLst>
              <a:ext uri="{FF2B5EF4-FFF2-40B4-BE49-F238E27FC236}">
                <a16:creationId xmlns:a16="http://schemas.microsoft.com/office/drawing/2014/main" id="{EF798DE7-3BE3-479D-9AC6-45E44A59F796}"/>
              </a:ext>
            </a:extLst>
          </p:cNvPr>
          <p:cNvSpPr>
            <a:spLocks noChangeArrowheads="1"/>
          </p:cNvSpPr>
          <p:nvPr/>
        </p:nvSpPr>
        <p:spPr bwMode="auto">
          <a:xfrm>
            <a:off x="5859463" y="36607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500">
                <a:solidFill>
                  <a:srgbClr val="000000"/>
                </a:solidFill>
              </a:rPr>
              <a:t> </a:t>
            </a:r>
            <a:endParaRPr lang="sk-SK" altLang="en-US" sz="1800">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3">
            <a:extLst>
              <a:ext uri="{FF2B5EF4-FFF2-40B4-BE49-F238E27FC236}">
                <a16:creationId xmlns:a16="http://schemas.microsoft.com/office/drawing/2014/main" id="{B15A0AAB-C9BE-4427-B2E9-A933D1ACF746}"/>
              </a:ext>
            </a:extLst>
          </p:cNvPr>
          <p:cNvSpPr>
            <a:spLocks noGrp="1"/>
          </p:cNvSpPr>
          <p:nvPr>
            <p:ph type="ftr" sz="quarter" idx="11"/>
          </p:nvPr>
        </p:nvSpPr>
        <p:spPr/>
        <p:txBody>
          <a:bodyPr/>
          <a:lstStyle/>
          <a:p>
            <a:pPr>
              <a:defRPr/>
            </a:pPr>
            <a:r>
              <a:rPr lang="sk-SK"/>
              <a:t>Princípy účtovníctva</a:t>
            </a:r>
          </a:p>
        </p:txBody>
      </p:sp>
      <p:sp>
        <p:nvSpPr>
          <p:cNvPr id="71683" name="Zástupný symbol čísla snímky 4">
            <a:extLst>
              <a:ext uri="{FF2B5EF4-FFF2-40B4-BE49-F238E27FC236}">
                <a16:creationId xmlns:a16="http://schemas.microsoft.com/office/drawing/2014/main" id="{644E6B1D-728B-4381-805A-7B4D9A9CD5C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CA650BD2-E952-47FE-831A-F8412667168B}" type="slidenum">
              <a:rPr lang="sk-SK" altLang="sk-SK" sz="1400"/>
              <a:pPr>
                <a:spcBef>
                  <a:spcPct val="0"/>
                </a:spcBef>
                <a:buFontTx/>
                <a:buNone/>
              </a:pPr>
              <a:t>34</a:t>
            </a:fld>
            <a:endParaRPr lang="sk-SK" altLang="sk-SK" sz="1400"/>
          </a:p>
        </p:txBody>
      </p:sp>
      <p:sp>
        <p:nvSpPr>
          <p:cNvPr id="71684" name="Rectangle 2">
            <a:extLst>
              <a:ext uri="{FF2B5EF4-FFF2-40B4-BE49-F238E27FC236}">
                <a16:creationId xmlns:a16="http://schemas.microsoft.com/office/drawing/2014/main" id="{1367A861-59B6-486A-9BDE-656DCB59E28C}"/>
              </a:ext>
            </a:extLst>
          </p:cNvPr>
          <p:cNvSpPr>
            <a:spLocks noGrp="1" noChangeArrowheads="1"/>
          </p:cNvSpPr>
          <p:nvPr>
            <p:ph type="title"/>
          </p:nvPr>
        </p:nvSpPr>
        <p:spPr>
          <a:xfrm>
            <a:off x="228600" y="0"/>
            <a:ext cx="8686800" cy="1143000"/>
          </a:xfrm>
        </p:spPr>
        <p:txBody>
          <a:bodyPr/>
          <a:lstStyle/>
          <a:p>
            <a:pPr eaLnBrk="1" hangingPunct="1"/>
            <a:r>
              <a:rPr lang="en-US" altLang="en-US" sz="3200" b="1">
                <a:solidFill>
                  <a:srgbClr val="3D1FD3"/>
                </a:solidFill>
              </a:rPr>
              <a:t>Figure 2.11</a:t>
            </a:r>
            <a:r>
              <a:rPr lang="en-US" altLang="en-US" sz="3200">
                <a:solidFill>
                  <a:srgbClr val="3D1FD3"/>
                </a:solidFill>
              </a:rPr>
              <a:t> Links between the balance sheet and the income statement</a:t>
            </a:r>
          </a:p>
        </p:txBody>
      </p:sp>
      <p:sp>
        <p:nvSpPr>
          <p:cNvPr id="71685" name="Text Box 4">
            <a:extLst>
              <a:ext uri="{FF2B5EF4-FFF2-40B4-BE49-F238E27FC236}">
                <a16:creationId xmlns:a16="http://schemas.microsoft.com/office/drawing/2014/main" id="{9938AAF6-6067-47B2-8A50-B5AB7DF73316}"/>
              </a:ext>
            </a:extLst>
          </p:cNvPr>
          <p:cNvSpPr txBox="1">
            <a:spLocks noChangeArrowheads="1"/>
          </p:cNvSpPr>
          <p:nvPr/>
        </p:nvSpPr>
        <p:spPr bwMode="auto">
          <a:xfrm>
            <a:off x="898525" y="4308475"/>
            <a:ext cx="29114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Business equation and income statement</a:t>
            </a:r>
          </a:p>
        </p:txBody>
      </p:sp>
      <p:pic>
        <p:nvPicPr>
          <p:cNvPr id="71686" name="Picture 7">
            <a:extLst>
              <a:ext uri="{FF2B5EF4-FFF2-40B4-BE49-F238E27FC236}">
                <a16:creationId xmlns:a16="http://schemas.microsoft.com/office/drawing/2014/main" id="{78973328-F2E3-4AAA-BAC2-08692A193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49363"/>
            <a:ext cx="8382000" cy="4491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4CF9D1BC-9D72-4A1B-9BBB-EAE14BA14D5A}"/>
              </a:ext>
            </a:extLst>
          </p:cNvPr>
          <p:cNvSpPr>
            <a:spLocks noGrp="1"/>
          </p:cNvSpPr>
          <p:nvPr>
            <p:ph type="ftr" sz="quarter" idx="11"/>
          </p:nvPr>
        </p:nvSpPr>
        <p:spPr/>
        <p:txBody>
          <a:bodyPr/>
          <a:lstStyle/>
          <a:p>
            <a:pPr>
              <a:defRPr/>
            </a:pPr>
            <a:r>
              <a:rPr lang="sk-SK"/>
              <a:t>Princípy účtovníctva</a:t>
            </a:r>
          </a:p>
        </p:txBody>
      </p:sp>
      <p:sp>
        <p:nvSpPr>
          <p:cNvPr id="73731" name="Zástupný symbol čísla snímky 5">
            <a:extLst>
              <a:ext uri="{FF2B5EF4-FFF2-40B4-BE49-F238E27FC236}">
                <a16:creationId xmlns:a16="http://schemas.microsoft.com/office/drawing/2014/main" id="{DCAF47BB-ED35-4528-8290-491720E2EF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5AD34F4F-2BE8-4B9C-8FB8-EA01526FD0DA}" type="slidenum">
              <a:rPr lang="sk-SK" altLang="sk-SK" sz="1400"/>
              <a:pPr>
                <a:spcBef>
                  <a:spcPct val="0"/>
                </a:spcBef>
                <a:buFontTx/>
                <a:buNone/>
              </a:pPr>
              <a:t>35</a:t>
            </a:fld>
            <a:endParaRPr lang="sk-SK" altLang="sk-SK" sz="1400"/>
          </a:p>
        </p:txBody>
      </p:sp>
      <p:sp>
        <p:nvSpPr>
          <p:cNvPr id="73732" name="Rectangle 2">
            <a:extLst>
              <a:ext uri="{FF2B5EF4-FFF2-40B4-BE49-F238E27FC236}">
                <a16:creationId xmlns:a16="http://schemas.microsoft.com/office/drawing/2014/main" id="{E290B394-348A-41A7-8A7F-CD72685A447D}"/>
              </a:ext>
            </a:extLst>
          </p:cNvPr>
          <p:cNvSpPr>
            <a:spLocks noGrp="1" noChangeArrowheads="1"/>
          </p:cNvSpPr>
          <p:nvPr>
            <p:ph type="title"/>
          </p:nvPr>
        </p:nvSpPr>
        <p:spPr/>
        <p:txBody>
          <a:bodyPr/>
          <a:lstStyle/>
          <a:p>
            <a:pPr eaLnBrk="1" hangingPunct="1"/>
            <a:r>
              <a:rPr lang="sk-SK" altLang="en-US" sz="3200" b="1">
                <a:solidFill>
                  <a:srgbClr val="3D1FD3"/>
                </a:solidFill>
              </a:rPr>
              <a:t>Prvky výkazu ziskov a strát</a:t>
            </a:r>
            <a:endParaRPr lang="en-US" altLang="en-US" sz="3200">
              <a:solidFill>
                <a:srgbClr val="3D1FD3"/>
              </a:solidFill>
            </a:endParaRPr>
          </a:p>
        </p:txBody>
      </p:sp>
      <p:sp>
        <p:nvSpPr>
          <p:cNvPr id="73733" name="Rectangle 3">
            <a:extLst>
              <a:ext uri="{FF2B5EF4-FFF2-40B4-BE49-F238E27FC236}">
                <a16:creationId xmlns:a16="http://schemas.microsoft.com/office/drawing/2014/main" id="{D70D762C-3404-4E68-9058-F7E77529D6DC}"/>
              </a:ext>
            </a:extLst>
          </p:cNvPr>
          <p:cNvSpPr>
            <a:spLocks noGrp="1" noChangeArrowheads="1"/>
          </p:cNvSpPr>
          <p:nvPr>
            <p:ph type="body" idx="1"/>
          </p:nvPr>
        </p:nvSpPr>
        <p:spPr/>
        <p:txBody>
          <a:bodyPr/>
          <a:lstStyle/>
          <a:p>
            <a:pPr eaLnBrk="1" hangingPunct="1">
              <a:lnSpc>
                <a:spcPct val="80000"/>
              </a:lnSpc>
            </a:pPr>
            <a:r>
              <a:rPr lang="sk-SK" altLang="en-US" sz="2400" b="1"/>
              <a:t>Výnosy (revenues)   </a:t>
            </a:r>
            <a:r>
              <a:rPr lang="sk-SK" altLang="en-US" sz="2400"/>
              <a:t>Výnos je zvýšenie ekonomických úžitkov pre firmu, ktorého zdrojom je vo všeobecnosti obchodná transakcia. Výnos vždy znamená zvýšenie vlastného imania</a:t>
            </a:r>
            <a:endParaRPr lang="en-US" altLang="en-US" sz="2400"/>
          </a:p>
          <a:p>
            <a:pPr eaLnBrk="1" hangingPunct="1">
              <a:lnSpc>
                <a:spcPct val="80000"/>
              </a:lnSpc>
            </a:pPr>
            <a:r>
              <a:rPr lang="sk-SK" altLang="en-US" sz="2400"/>
              <a:t>V účtovníctve sa výnosy oceňujú na základe faktúr</a:t>
            </a:r>
          </a:p>
          <a:p>
            <a:pPr eaLnBrk="1" hangingPunct="1">
              <a:lnSpc>
                <a:spcPct val="80000"/>
              </a:lnSpc>
            </a:pPr>
            <a:r>
              <a:rPr lang="sk-SK" altLang="en-US" sz="2400"/>
              <a:t>Príjem peňažných prostriedkov môže nastať pred vznikom výnosu, súčasne so vznikom výnosu, po vzniku výnosu</a:t>
            </a:r>
          </a:p>
          <a:p>
            <a:pPr eaLnBrk="1" hangingPunct="1">
              <a:lnSpc>
                <a:spcPct val="80000"/>
              </a:lnSpc>
            </a:pPr>
            <a:r>
              <a:rPr lang="sk-SK" altLang="en-US" sz="2400"/>
              <a:t>Výnosy môžu pochádzať aj z finančných investícií</a:t>
            </a:r>
          </a:p>
          <a:p>
            <a:pPr eaLnBrk="1" hangingPunct="1">
              <a:lnSpc>
                <a:spcPct val="80000"/>
              </a:lnSpc>
            </a:pPr>
            <a:r>
              <a:rPr lang="sk-SK" altLang="en-US" sz="2400" b="1"/>
              <a:t>Náklady (expenses, costs)   </a:t>
            </a:r>
            <a:r>
              <a:rPr lang="sk-SK" altLang="en-US" sz="2400"/>
              <a:t>Náklad je zníženie ekonomických úžitkov pre firmu vo forme spotreby majetku. Náklad znamená zníženie vlastného imania</a:t>
            </a:r>
          </a:p>
          <a:p>
            <a:pPr eaLnBrk="1" hangingPunct="1">
              <a:lnSpc>
                <a:spcPct val="80000"/>
              </a:lnSpc>
            </a:pPr>
            <a:r>
              <a:rPr lang="sk-SK" altLang="en-US" sz="2400"/>
              <a:t>Náklady možno rozdeliť na finančné, ktoré v konečnom dôsledku vedú k platbe a teda odlivu peňažných prostriedkov a nefinančné, ako sú odpisy</a:t>
            </a:r>
            <a:endParaRPr lang="en-US" altLang="en-US"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0789D1E-048F-405E-A5DD-5D6DEDC7EB4F}"/>
              </a:ext>
            </a:extLst>
          </p:cNvPr>
          <p:cNvSpPr>
            <a:spLocks noGrp="1"/>
          </p:cNvSpPr>
          <p:nvPr>
            <p:ph type="ftr" sz="quarter" idx="11"/>
          </p:nvPr>
        </p:nvSpPr>
        <p:spPr/>
        <p:txBody>
          <a:bodyPr/>
          <a:lstStyle/>
          <a:p>
            <a:pPr>
              <a:defRPr/>
            </a:pPr>
            <a:r>
              <a:rPr lang="sk-SK"/>
              <a:t>Princípy účtovníctva</a:t>
            </a:r>
          </a:p>
        </p:txBody>
      </p:sp>
      <p:sp>
        <p:nvSpPr>
          <p:cNvPr id="75779" name="Zástupný symbol čísla snímky 5">
            <a:extLst>
              <a:ext uri="{FF2B5EF4-FFF2-40B4-BE49-F238E27FC236}">
                <a16:creationId xmlns:a16="http://schemas.microsoft.com/office/drawing/2014/main" id="{14BDC3C9-2979-4BE1-9376-00B76724495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8E53ED97-56E0-48DE-A17B-B4092B0B9838}" type="slidenum">
              <a:rPr lang="sk-SK" altLang="sk-SK" sz="1400"/>
              <a:pPr>
                <a:spcBef>
                  <a:spcPct val="0"/>
                </a:spcBef>
                <a:buFontTx/>
                <a:buNone/>
              </a:pPr>
              <a:t>36</a:t>
            </a:fld>
            <a:endParaRPr lang="sk-SK" altLang="sk-SK" sz="1400"/>
          </a:p>
        </p:txBody>
      </p:sp>
      <p:sp>
        <p:nvSpPr>
          <p:cNvPr id="75780" name="Rectangle 2">
            <a:extLst>
              <a:ext uri="{FF2B5EF4-FFF2-40B4-BE49-F238E27FC236}">
                <a16:creationId xmlns:a16="http://schemas.microsoft.com/office/drawing/2014/main" id="{F5A063C7-0D82-4A28-86FF-37F971AA3F90}"/>
              </a:ext>
            </a:extLst>
          </p:cNvPr>
          <p:cNvSpPr>
            <a:spLocks noGrp="1" noChangeArrowheads="1"/>
          </p:cNvSpPr>
          <p:nvPr>
            <p:ph type="title"/>
          </p:nvPr>
        </p:nvSpPr>
        <p:spPr/>
        <p:txBody>
          <a:bodyPr/>
          <a:lstStyle/>
          <a:p>
            <a:pPr eaLnBrk="1" hangingPunct="1"/>
            <a:r>
              <a:rPr lang="sk-SK" altLang="en-US" sz="3200" b="1">
                <a:solidFill>
                  <a:srgbClr val="3D1FD3"/>
                </a:solidFill>
              </a:rPr>
              <a:t>Prvky výkazu ziskov a strát </a:t>
            </a:r>
            <a:r>
              <a:rPr lang="sk-SK" altLang="en-US" sz="2000">
                <a:solidFill>
                  <a:srgbClr val="3D1FD3"/>
                </a:solidFill>
              </a:rPr>
              <a:t>(2)</a:t>
            </a:r>
            <a:endParaRPr lang="en-US" altLang="en-US" sz="2000">
              <a:solidFill>
                <a:srgbClr val="3D1FD3"/>
              </a:solidFill>
            </a:endParaRPr>
          </a:p>
        </p:txBody>
      </p:sp>
      <p:sp>
        <p:nvSpPr>
          <p:cNvPr id="75781" name="Rectangle 3">
            <a:extLst>
              <a:ext uri="{FF2B5EF4-FFF2-40B4-BE49-F238E27FC236}">
                <a16:creationId xmlns:a16="http://schemas.microsoft.com/office/drawing/2014/main" id="{566E88B1-6C85-4804-9679-6A5A598895B1}"/>
              </a:ext>
            </a:extLst>
          </p:cNvPr>
          <p:cNvSpPr>
            <a:spLocks noGrp="1" noChangeArrowheads="1"/>
          </p:cNvSpPr>
          <p:nvPr>
            <p:ph type="body" idx="1"/>
          </p:nvPr>
        </p:nvSpPr>
        <p:spPr/>
        <p:txBody>
          <a:bodyPr/>
          <a:lstStyle/>
          <a:p>
            <a:pPr eaLnBrk="1" hangingPunct="1">
              <a:lnSpc>
                <a:spcPct val="90000"/>
              </a:lnSpc>
              <a:spcBef>
                <a:spcPct val="0"/>
              </a:spcBef>
            </a:pPr>
            <a:r>
              <a:rPr lang="sk-SK" altLang="en-US" sz="2400"/>
              <a:t>Výnosy vytvorené podnikaním predstavujú výmennú hodnotu, ktorú zákazník dáva za hodnotu ponúkanú firmou </a:t>
            </a:r>
          </a:p>
          <a:p>
            <a:pPr eaLnBrk="1" hangingPunct="1">
              <a:lnSpc>
                <a:spcPct val="90000"/>
              </a:lnSpc>
              <a:spcBef>
                <a:spcPct val="0"/>
              </a:spcBef>
            </a:pPr>
            <a:r>
              <a:rPr lang="sk-SK" altLang="en-US" sz="2400"/>
              <a:t>Hodnota ponúkaná firmou je výsledkom spotreby rôznych prostriedkov (rôznych druhov majetku)</a:t>
            </a:r>
          </a:p>
          <a:p>
            <a:pPr eaLnBrk="1" hangingPunct="1">
              <a:lnSpc>
                <a:spcPct val="90000"/>
              </a:lnSpc>
              <a:spcBef>
                <a:spcPct val="0"/>
              </a:spcBef>
            </a:pPr>
            <a:r>
              <a:rPr lang="sk-SK" altLang="en-US" sz="2400"/>
              <a:t>Problémom pri vykazovaní (recognition) výnosov a nákladov je ich </a:t>
            </a:r>
            <a:r>
              <a:rPr lang="sk-SK" altLang="en-US" sz="2400" b="1"/>
              <a:t>vzájomné priradenie (matching) </a:t>
            </a:r>
            <a:r>
              <a:rPr lang="sk-SK" altLang="en-US" sz="2400"/>
              <a:t>v príslušnom období. Pri vykazovaní výnosov majú byť v tom istom období zaznamenané aj všetky náklady, ktoré prispeli k vytvoreniu týchto výnosov. Implementácia tejto zásady nie je vždy ľahká</a:t>
            </a:r>
          </a:p>
          <a:p>
            <a:pPr eaLnBrk="1" hangingPunct="1">
              <a:lnSpc>
                <a:spcPct val="90000"/>
              </a:lnSpc>
              <a:spcBef>
                <a:spcPct val="0"/>
              </a:spcBef>
            </a:pPr>
            <a:r>
              <a:rPr lang="sk-SK" altLang="en-US" sz="2400" b="1"/>
              <a:t>Výsledok hospodárenia (income, bottom line) </a:t>
            </a:r>
            <a:r>
              <a:rPr lang="sk-SK" altLang="en-US" sz="2400"/>
              <a:t>sa určí na konci účtovného obdobia ako rozdiel medzi výnosmi a nákladmi</a:t>
            </a:r>
            <a:endParaRPr lang="en-US" altLang="en-US"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2F153357-CA6B-4B65-AC11-F51424D87505}"/>
              </a:ext>
            </a:extLst>
          </p:cNvPr>
          <p:cNvSpPr>
            <a:spLocks noGrp="1"/>
          </p:cNvSpPr>
          <p:nvPr>
            <p:ph type="ftr" sz="quarter" idx="11"/>
          </p:nvPr>
        </p:nvSpPr>
        <p:spPr/>
        <p:txBody>
          <a:bodyPr/>
          <a:lstStyle/>
          <a:p>
            <a:pPr>
              <a:defRPr/>
            </a:pPr>
            <a:r>
              <a:rPr lang="sk-SK"/>
              <a:t>Princípy účtovníctva</a:t>
            </a:r>
          </a:p>
        </p:txBody>
      </p:sp>
      <p:sp>
        <p:nvSpPr>
          <p:cNvPr id="77827" name="Zástupný symbol čísla snímky 4">
            <a:extLst>
              <a:ext uri="{FF2B5EF4-FFF2-40B4-BE49-F238E27FC236}">
                <a16:creationId xmlns:a16="http://schemas.microsoft.com/office/drawing/2014/main" id="{5B5B6F1A-438B-4E5D-854F-347503A343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68D19FBF-36A6-47FD-9527-26025EEC814B}" type="slidenum">
              <a:rPr lang="sk-SK" altLang="sk-SK" sz="1400"/>
              <a:pPr>
                <a:spcBef>
                  <a:spcPct val="0"/>
                </a:spcBef>
                <a:buFontTx/>
                <a:buNone/>
              </a:pPr>
              <a:t>37</a:t>
            </a:fld>
            <a:endParaRPr lang="sk-SK" altLang="sk-SK" sz="1400"/>
          </a:p>
        </p:txBody>
      </p:sp>
      <p:sp>
        <p:nvSpPr>
          <p:cNvPr id="77828" name="Rectangle 2">
            <a:extLst>
              <a:ext uri="{FF2B5EF4-FFF2-40B4-BE49-F238E27FC236}">
                <a16:creationId xmlns:a16="http://schemas.microsoft.com/office/drawing/2014/main" id="{7F768204-31B5-490B-A719-634474349B97}"/>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2.6</a:t>
            </a:r>
            <a:r>
              <a:rPr lang="en-US" altLang="en-US" sz="3200">
                <a:solidFill>
                  <a:srgbClr val="3D1FD3"/>
                </a:solidFill>
              </a:rPr>
              <a:t> </a:t>
            </a:r>
            <a:r>
              <a:rPr lang="sk-SK" altLang="en-US" sz="3200">
                <a:solidFill>
                  <a:srgbClr val="3D1FD3"/>
                </a:solidFill>
              </a:rPr>
              <a:t>Výkaz ziskov a strát spoločnosti </a:t>
            </a:r>
            <a:r>
              <a:rPr lang="en-US" altLang="en-US" sz="3200">
                <a:solidFill>
                  <a:srgbClr val="3D1FD3"/>
                </a:solidFill>
              </a:rPr>
              <a:t>Verdi</a:t>
            </a:r>
            <a:r>
              <a:rPr lang="sk-SK" altLang="en-US" sz="3200">
                <a:solidFill>
                  <a:srgbClr val="3D1FD3"/>
                </a:solidFill>
              </a:rPr>
              <a:t> – vertikálny formát</a:t>
            </a:r>
            <a:endParaRPr lang="en-US" altLang="en-US" sz="3200">
              <a:solidFill>
                <a:srgbClr val="3D1FD3"/>
              </a:solidFill>
            </a:endParaRPr>
          </a:p>
        </p:txBody>
      </p:sp>
      <p:graphicFrame>
        <p:nvGraphicFramePr>
          <p:cNvPr id="77829" name="Object 3">
            <a:extLst>
              <a:ext uri="{FF2B5EF4-FFF2-40B4-BE49-F238E27FC236}">
                <a16:creationId xmlns:a16="http://schemas.microsoft.com/office/drawing/2014/main" id="{3388A3F7-0FC6-41FC-9151-A389E4A2AAD4}"/>
              </a:ext>
            </a:extLst>
          </p:cNvPr>
          <p:cNvGraphicFramePr>
            <a:graphicFrameLocks noChangeAspect="1"/>
          </p:cNvGraphicFramePr>
          <p:nvPr/>
        </p:nvGraphicFramePr>
        <p:xfrm>
          <a:off x="-1828800" y="2136775"/>
          <a:ext cx="12652375" cy="3716338"/>
        </p:xfrm>
        <a:graphic>
          <a:graphicData uri="http://schemas.openxmlformats.org/presentationml/2006/ole">
            <mc:AlternateContent xmlns:mc="http://schemas.openxmlformats.org/markup-compatibility/2006">
              <mc:Choice xmlns:v="urn:schemas-microsoft-com:vml" Requires="v">
                <p:oleObj name="Dokument" r:id="rId3" imgW="5582929" imgH="1646981" progId="Word.Document.8">
                  <p:embed/>
                </p:oleObj>
              </mc:Choice>
              <mc:Fallback>
                <p:oleObj name="Dokument" r:id="rId3" imgW="5582929" imgH="1646981"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136775"/>
                        <a:ext cx="12652375" cy="371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2B185073-4B81-45CC-AD51-CF6BC42CEE63}"/>
              </a:ext>
            </a:extLst>
          </p:cNvPr>
          <p:cNvSpPr>
            <a:spLocks noGrp="1"/>
          </p:cNvSpPr>
          <p:nvPr>
            <p:ph type="ftr" sz="quarter" idx="11"/>
          </p:nvPr>
        </p:nvSpPr>
        <p:spPr/>
        <p:txBody>
          <a:bodyPr/>
          <a:lstStyle/>
          <a:p>
            <a:pPr>
              <a:defRPr/>
            </a:pPr>
            <a:r>
              <a:rPr lang="sk-SK"/>
              <a:t>Princípy účtovníctva</a:t>
            </a:r>
          </a:p>
        </p:txBody>
      </p:sp>
      <p:sp>
        <p:nvSpPr>
          <p:cNvPr id="79875" name="Zástupný symbol čísla snímky 4">
            <a:extLst>
              <a:ext uri="{FF2B5EF4-FFF2-40B4-BE49-F238E27FC236}">
                <a16:creationId xmlns:a16="http://schemas.microsoft.com/office/drawing/2014/main" id="{40EEF81D-726A-4F2C-8C63-E8E6518E15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B64A97B4-5B18-4F02-B9C1-ECECA145853A}" type="slidenum">
              <a:rPr lang="sk-SK" altLang="sk-SK" sz="1400"/>
              <a:pPr>
                <a:spcBef>
                  <a:spcPct val="0"/>
                </a:spcBef>
                <a:buFontTx/>
                <a:buNone/>
              </a:pPr>
              <a:t>38</a:t>
            </a:fld>
            <a:endParaRPr lang="sk-SK" altLang="sk-SK" sz="1400"/>
          </a:p>
        </p:txBody>
      </p:sp>
      <p:sp>
        <p:nvSpPr>
          <p:cNvPr id="79876" name="Rectangle 2">
            <a:extLst>
              <a:ext uri="{FF2B5EF4-FFF2-40B4-BE49-F238E27FC236}">
                <a16:creationId xmlns:a16="http://schemas.microsoft.com/office/drawing/2014/main" id="{3793F0DF-772C-42B3-B55B-D5C8F5B7D7D3}"/>
              </a:ext>
            </a:extLst>
          </p:cNvPr>
          <p:cNvSpPr>
            <a:spLocks noGrp="1" noChangeArrowheads="1"/>
          </p:cNvSpPr>
          <p:nvPr>
            <p:ph type="title"/>
          </p:nvPr>
        </p:nvSpPr>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2.</a:t>
            </a:r>
            <a:r>
              <a:rPr lang="sk-SK" altLang="en-US" sz="3200" b="1">
                <a:solidFill>
                  <a:srgbClr val="3D1FD3"/>
                </a:solidFill>
              </a:rPr>
              <a:t>7</a:t>
            </a:r>
            <a:r>
              <a:rPr lang="en-US" altLang="en-US" sz="3200">
                <a:solidFill>
                  <a:srgbClr val="3D1FD3"/>
                </a:solidFill>
              </a:rPr>
              <a:t> </a:t>
            </a:r>
            <a:r>
              <a:rPr lang="sk-SK" altLang="en-US" sz="3200">
                <a:solidFill>
                  <a:srgbClr val="3D1FD3"/>
                </a:solidFill>
              </a:rPr>
              <a:t>Výkaz ziskov a strát spoločnosti </a:t>
            </a:r>
            <a:r>
              <a:rPr lang="en-US" altLang="en-US" sz="3200">
                <a:solidFill>
                  <a:srgbClr val="3D1FD3"/>
                </a:solidFill>
              </a:rPr>
              <a:t>Verdi</a:t>
            </a:r>
            <a:r>
              <a:rPr lang="sk-SK" altLang="en-US" sz="3200">
                <a:solidFill>
                  <a:srgbClr val="3D1FD3"/>
                </a:solidFill>
              </a:rPr>
              <a:t> – horizontálny formát</a:t>
            </a:r>
            <a:endParaRPr lang="en-US" altLang="en-US" sz="3200">
              <a:solidFill>
                <a:srgbClr val="3D1FD3"/>
              </a:solidFill>
            </a:endParaRPr>
          </a:p>
        </p:txBody>
      </p:sp>
      <p:graphicFrame>
        <p:nvGraphicFramePr>
          <p:cNvPr id="79877" name="Object 3">
            <a:extLst>
              <a:ext uri="{FF2B5EF4-FFF2-40B4-BE49-F238E27FC236}">
                <a16:creationId xmlns:a16="http://schemas.microsoft.com/office/drawing/2014/main" id="{F8AB38B4-B870-4B10-9B2B-D91565B87095}"/>
              </a:ext>
            </a:extLst>
          </p:cNvPr>
          <p:cNvGraphicFramePr>
            <a:graphicFrameLocks noChangeAspect="1"/>
          </p:cNvGraphicFramePr>
          <p:nvPr/>
        </p:nvGraphicFramePr>
        <p:xfrm>
          <a:off x="0" y="2971800"/>
          <a:ext cx="9113838" cy="1881188"/>
        </p:xfrm>
        <a:graphic>
          <a:graphicData uri="http://schemas.openxmlformats.org/presentationml/2006/ole">
            <mc:AlternateContent xmlns:mc="http://schemas.openxmlformats.org/markup-compatibility/2006">
              <mc:Choice xmlns:v="urn:schemas-microsoft-com:vml" Requires="v">
                <p:oleObj name="Dokument" r:id="rId3" imgW="5529662" imgH="1144989" progId="Word.Document.8">
                  <p:embed/>
                </p:oleObj>
              </mc:Choice>
              <mc:Fallback>
                <p:oleObj name="Dokument" r:id="rId3" imgW="5529662" imgH="114498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71800"/>
                        <a:ext cx="9113838" cy="188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Zástupný symbol päty 3">
            <a:extLst>
              <a:ext uri="{FF2B5EF4-FFF2-40B4-BE49-F238E27FC236}">
                <a16:creationId xmlns:a16="http://schemas.microsoft.com/office/drawing/2014/main" id="{AC49EBA0-46CC-4B1F-8032-E85D66C60CB0}"/>
              </a:ext>
            </a:extLst>
          </p:cNvPr>
          <p:cNvSpPr>
            <a:spLocks noGrp="1"/>
          </p:cNvSpPr>
          <p:nvPr>
            <p:ph type="ftr" sz="quarter" idx="11"/>
          </p:nvPr>
        </p:nvSpPr>
        <p:spPr/>
        <p:txBody>
          <a:bodyPr/>
          <a:lstStyle/>
          <a:p>
            <a:pPr>
              <a:defRPr/>
            </a:pPr>
            <a:r>
              <a:rPr lang="sk-SK"/>
              <a:t>Princípy účtovníctva</a:t>
            </a:r>
          </a:p>
        </p:txBody>
      </p:sp>
      <p:sp>
        <p:nvSpPr>
          <p:cNvPr id="81923" name="Zástupný symbol čísla snímky 4">
            <a:extLst>
              <a:ext uri="{FF2B5EF4-FFF2-40B4-BE49-F238E27FC236}">
                <a16:creationId xmlns:a16="http://schemas.microsoft.com/office/drawing/2014/main" id="{D114FD38-F08E-4B3F-9408-31744A3072A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2-</a:t>
            </a:r>
            <a:fld id="{F1B6054F-D541-47F0-8C80-ECB24C011572}" type="slidenum">
              <a:rPr lang="sk-SK" altLang="sk-SK" sz="1400"/>
              <a:pPr>
                <a:spcBef>
                  <a:spcPct val="0"/>
                </a:spcBef>
                <a:buFontTx/>
                <a:buNone/>
              </a:pPr>
              <a:t>39</a:t>
            </a:fld>
            <a:endParaRPr lang="sk-SK" altLang="sk-SK" sz="1400"/>
          </a:p>
        </p:txBody>
      </p:sp>
      <p:sp>
        <p:nvSpPr>
          <p:cNvPr id="81924" name="Rectangle 2">
            <a:extLst>
              <a:ext uri="{FF2B5EF4-FFF2-40B4-BE49-F238E27FC236}">
                <a16:creationId xmlns:a16="http://schemas.microsoft.com/office/drawing/2014/main" id="{414E9932-1137-4447-98AB-081F98532B29}"/>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2.12</a:t>
            </a:r>
            <a:r>
              <a:rPr lang="en-US" altLang="en-US" sz="3200">
                <a:solidFill>
                  <a:srgbClr val="3D1FD3"/>
                </a:solidFill>
              </a:rPr>
              <a:t> </a:t>
            </a:r>
            <a:r>
              <a:rPr lang="sk-SK" altLang="en-US" sz="3200">
                <a:solidFill>
                  <a:srgbClr val="3D1FD3"/>
                </a:solidFill>
              </a:rPr>
              <a:t>Väzba medzi ziskom a vlastným imaním</a:t>
            </a:r>
            <a:endParaRPr lang="en-US" altLang="en-US" sz="3200">
              <a:solidFill>
                <a:srgbClr val="3D1FD3"/>
              </a:solidFill>
            </a:endParaRPr>
          </a:p>
        </p:txBody>
      </p:sp>
      <p:sp>
        <p:nvSpPr>
          <p:cNvPr id="81925" name="AutoShape 6">
            <a:extLst>
              <a:ext uri="{FF2B5EF4-FFF2-40B4-BE49-F238E27FC236}">
                <a16:creationId xmlns:a16="http://schemas.microsoft.com/office/drawing/2014/main" id="{79EF9D61-46A5-49AD-8728-387BEE1CEC7E}"/>
              </a:ext>
            </a:extLst>
          </p:cNvPr>
          <p:cNvSpPr>
            <a:spLocks noChangeAspect="1" noChangeArrowheads="1" noTextEdit="1"/>
          </p:cNvSpPr>
          <p:nvPr/>
        </p:nvSpPr>
        <p:spPr bwMode="auto">
          <a:xfrm>
            <a:off x="228600" y="1841500"/>
            <a:ext cx="8686800"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81926" name="Rectangle 8">
            <a:extLst>
              <a:ext uri="{FF2B5EF4-FFF2-40B4-BE49-F238E27FC236}">
                <a16:creationId xmlns:a16="http://schemas.microsoft.com/office/drawing/2014/main" id="{53946AFC-7BF3-4D11-B0B1-BB649EB3E16C}"/>
              </a:ext>
            </a:extLst>
          </p:cNvPr>
          <p:cNvSpPr>
            <a:spLocks noChangeArrowheads="1"/>
          </p:cNvSpPr>
          <p:nvPr/>
        </p:nvSpPr>
        <p:spPr bwMode="auto">
          <a:xfrm>
            <a:off x="217488" y="1838325"/>
            <a:ext cx="889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800">
                <a:solidFill>
                  <a:srgbClr val="000000"/>
                </a:solidFill>
              </a:rPr>
              <a:t> </a:t>
            </a:r>
            <a:endParaRPr lang="sk-SK" altLang="en-US" sz="1800">
              <a:latin typeface="Arial" panose="020B0604020202020204" pitchFamily="34" charset="0"/>
            </a:endParaRPr>
          </a:p>
        </p:txBody>
      </p:sp>
      <p:sp>
        <p:nvSpPr>
          <p:cNvPr id="81927" name="Rectangle 9">
            <a:extLst>
              <a:ext uri="{FF2B5EF4-FFF2-40B4-BE49-F238E27FC236}">
                <a16:creationId xmlns:a16="http://schemas.microsoft.com/office/drawing/2014/main" id="{27BF21F7-8346-4D76-9346-034EE6C46A43}"/>
              </a:ext>
            </a:extLst>
          </p:cNvPr>
          <p:cNvSpPr>
            <a:spLocks noChangeArrowheads="1"/>
          </p:cNvSpPr>
          <p:nvPr/>
        </p:nvSpPr>
        <p:spPr bwMode="auto">
          <a:xfrm>
            <a:off x="2106613" y="3432175"/>
            <a:ext cx="172720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28" name="Rectangle 10">
            <a:extLst>
              <a:ext uri="{FF2B5EF4-FFF2-40B4-BE49-F238E27FC236}">
                <a16:creationId xmlns:a16="http://schemas.microsoft.com/office/drawing/2014/main" id="{7165631D-1C2D-44EC-9AB9-116274E41276}"/>
              </a:ext>
            </a:extLst>
          </p:cNvPr>
          <p:cNvSpPr>
            <a:spLocks noChangeArrowheads="1"/>
          </p:cNvSpPr>
          <p:nvPr/>
        </p:nvSpPr>
        <p:spPr bwMode="auto">
          <a:xfrm>
            <a:off x="2400300" y="3548063"/>
            <a:ext cx="909638"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Výnosy</a:t>
            </a:r>
            <a:endParaRPr lang="sk-SK" altLang="en-US" sz="1800">
              <a:latin typeface="Arial" panose="020B0604020202020204" pitchFamily="34" charset="0"/>
            </a:endParaRPr>
          </a:p>
        </p:txBody>
      </p:sp>
      <p:sp>
        <p:nvSpPr>
          <p:cNvPr id="81929" name="Rectangle 11">
            <a:extLst>
              <a:ext uri="{FF2B5EF4-FFF2-40B4-BE49-F238E27FC236}">
                <a16:creationId xmlns:a16="http://schemas.microsoft.com/office/drawing/2014/main" id="{A7A372AA-EA24-4FE2-AC3A-22D10588D93D}"/>
              </a:ext>
            </a:extLst>
          </p:cNvPr>
          <p:cNvSpPr>
            <a:spLocks noChangeArrowheads="1"/>
          </p:cNvSpPr>
          <p:nvPr/>
        </p:nvSpPr>
        <p:spPr bwMode="auto">
          <a:xfrm>
            <a:off x="3530600" y="3548063"/>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latin typeface="Arial" panose="020B0604020202020204" pitchFamily="34" charset="0"/>
            </a:endParaRPr>
          </a:p>
        </p:txBody>
      </p:sp>
      <p:sp>
        <p:nvSpPr>
          <p:cNvPr id="81930" name="Rectangle 12">
            <a:extLst>
              <a:ext uri="{FF2B5EF4-FFF2-40B4-BE49-F238E27FC236}">
                <a16:creationId xmlns:a16="http://schemas.microsoft.com/office/drawing/2014/main" id="{4A193FD1-EA30-4537-93AD-DC821DDD4CC7}"/>
              </a:ext>
            </a:extLst>
          </p:cNvPr>
          <p:cNvSpPr>
            <a:spLocks noChangeArrowheads="1"/>
          </p:cNvSpPr>
          <p:nvPr/>
        </p:nvSpPr>
        <p:spPr bwMode="auto">
          <a:xfrm>
            <a:off x="228600" y="3214688"/>
            <a:ext cx="163353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31" name="Rectangle 13">
            <a:extLst>
              <a:ext uri="{FF2B5EF4-FFF2-40B4-BE49-F238E27FC236}">
                <a16:creationId xmlns:a16="http://schemas.microsoft.com/office/drawing/2014/main" id="{718D4543-51CE-442A-9E71-3D813EB55B64}"/>
              </a:ext>
            </a:extLst>
          </p:cNvPr>
          <p:cNvSpPr>
            <a:spLocks noChangeArrowheads="1"/>
          </p:cNvSpPr>
          <p:nvPr/>
        </p:nvSpPr>
        <p:spPr bwMode="auto">
          <a:xfrm>
            <a:off x="493713" y="3330575"/>
            <a:ext cx="9906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Náklady</a:t>
            </a:r>
            <a:endParaRPr lang="sk-SK" altLang="en-US" sz="1800">
              <a:latin typeface="Arial" panose="020B0604020202020204" pitchFamily="34" charset="0"/>
            </a:endParaRPr>
          </a:p>
        </p:txBody>
      </p:sp>
      <p:sp>
        <p:nvSpPr>
          <p:cNvPr id="81932" name="Rectangle 14">
            <a:extLst>
              <a:ext uri="{FF2B5EF4-FFF2-40B4-BE49-F238E27FC236}">
                <a16:creationId xmlns:a16="http://schemas.microsoft.com/office/drawing/2014/main" id="{B910A853-998D-4957-A9B4-61AD15E0988E}"/>
              </a:ext>
            </a:extLst>
          </p:cNvPr>
          <p:cNvSpPr>
            <a:spLocks noChangeArrowheads="1"/>
          </p:cNvSpPr>
          <p:nvPr/>
        </p:nvSpPr>
        <p:spPr bwMode="auto">
          <a:xfrm>
            <a:off x="1592263" y="3330575"/>
            <a:ext cx="730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latin typeface="Arial" panose="020B0604020202020204" pitchFamily="34" charset="0"/>
            </a:endParaRPr>
          </a:p>
        </p:txBody>
      </p:sp>
      <p:sp>
        <p:nvSpPr>
          <p:cNvPr id="81933" name="Line 15">
            <a:extLst>
              <a:ext uri="{FF2B5EF4-FFF2-40B4-BE49-F238E27FC236}">
                <a16:creationId xmlns:a16="http://schemas.microsoft.com/office/drawing/2014/main" id="{3CC35A0F-52EF-4205-AB60-7B39D8B489DC}"/>
              </a:ext>
            </a:extLst>
          </p:cNvPr>
          <p:cNvSpPr>
            <a:spLocks noChangeShapeType="1"/>
          </p:cNvSpPr>
          <p:nvPr/>
        </p:nvSpPr>
        <p:spPr bwMode="auto">
          <a:xfrm>
            <a:off x="550863" y="2376488"/>
            <a:ext cx="2786062"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34" name="Line 16">
            <a:extLst>
              <a:ext uri="{FF2B5EF4-FFF2-40B4-BE49-F238E27FC236}">
                <a16:creationId xmlns:a16="http://schemas.microsoft.com/office/drawing/2014/main" id="{2E1D3FBC-6553-4367-95AA-93E86218352E}"/>
              </a:ext>
            </a:extLst>
          </p:cNvPr>
          <p:cNvSpPr>
            <a:spLocks noChangeShapeType="1"/>
          </p:cNvSpPr>
          <p:nvPr/>
        </p:nvSpPr>
        <p:spPr bwMode="auto">
          <a:xfrm>
            <a:off x="1955800" y="2400300"/>
            <a:ext cx="1588" cy="28352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35" name="Line 17">
            <a:extLst>
              <a:ext uri="{FF2B5EF4-FFF2-40B4-BE49-F238E27FC236}">
                <a16:creationId xmlns:a16="http://schemas.microsoft.com/office/drawing/2014/main" id="{417636C1-10D6-4521-BA02-F4317290B6AE}"/>
              </a:ext>
            </a:extLst>
          </p:cNvPr>
          <p:cNvSpPr>
            <a:spLocks noChangeShapeType="1"/>
          </p:cNvSpPr>
          <p:nvPr/>
        </p:nvSpPr>
        <p:spPr bwMode="auto">
          <a:xfrm>
            <a:off x="5232400" y="2414588"/>
            <a:ext cx="2787650"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36" name="Line 18">
            <a:extLst>
              <a:ext uri="{FF2B5EF4-FFF2-40B4-BE49-F238E27FC236}">
                <a16:creationId xmlns:a16="http://schemas.microsoft.com/office/drawing/2014/main" id="{26F90A6F-9F53-44B6-BB9F-4CD4FDFA9B6D}"/>
              </a:ext>
            </a:extLst>
          </p:cNvPr>
          <p:cNvSpPr>
            <a:spLocks noChangeShapeType="1"/>
          </p:cNvSpPr>
          <p:nvPr/>
        </p:nvSpPr>
        <p:spPr bwMode="auto">
          <a:xfrm>
            <a:off x="6543675" y="2414588"/>
            <a:ext cx="1588" cy="28384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37" name="Rectangle 19">
            <a:extLst>
              <a:ext uri="{FF2B5EF4-FFF2-40B4-BE49-F238E27FC236}">
                <a16:creationId xmlns:a16="http://schemas.microsoft.com/office/drawing/2014/main" id="{A93537F5-F6FA-4E8A-A54A-B60C37ABD894}"/>
              </a:ext>
            </a:extLst>
          </p:cNvPr>
          <p:cNvSpPr>
            <a:spLocks noChangeArrowheads="1"/>
          </p:cNvSpPr>
          <p:nvPr/>
        </p:nvSpPr>
        <p:spPr bwMode="auto">
          <a:xfrm>
            <a:off x="428625" y="1841500"/>
            <a:ext cx="29400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38" name="Rectangle 20">
            <a:extLst>
              <a:ext uri="{FF2B5EF4-FFF2-40B4-BE49-F238E27FC236}">
                <a16:creationId xmlns:a16="http://schemas.microsoft.com/office/drawing/2014/main" id="{10CC0C8C-2EA7-4523-98F4-1552D580ECB0}"/>
              </a:ext>
            </a:extLst>
          </p:cNvPr>
          <p:cNvSpPr>
            <a:spLocks noChangeArrowheads="1"/>
          </p:cNvSpPr>
          <p:nvPr/>
        </p:nvSpPr>
        <p:spPr bwMode="auto">
          <a:xfrm>
            <a:off x="787400" y="1957388"/>
            <a:ext cx="25241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Výkaz ziskov a strát</a:t>
            </a:r>
            <a:endParaRPr lang="sk-SK" altLang="en-US" sz="1800">
              <a:latin typeface="Arial" panose="020B0604020202020204" pitchFamily="34" charset="0"/>
            </a:endParaRPr>
          </a:p>
        </p:txBody>
      </p:sp>
      <p:sp>
        <p:nvSpPr>
          <p:cNvPr id="81939" name="Rectangle 21">
            <a:extLst>
              <a:ext uri="{FF2B5EF4-FFF2-40B4-BE49-F238E27FC236}">
                <a16:creationId xmlns:a16="http://schemas.microsoft.com/office/drawing/2014/main" id="{3141061A-0F16-4B6E-A4E7-1130FCDCEF89}"/>
              </a:ext>
            </a:extLst>
          </p:cNvPr>
          <p:cNvSpPr>
            <a:spLocks noChangeArrowheads="1"/>
          </p:cNvSpPr>
          <p:nvPr/>
        </p:nvSpPr>
        <p:spPr bwMode="auto">
          <a:xfrm>
            <a:off x="2994025" y="1957388"/>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 </a:t>
            </a:r>
            <a:endParaRPr lang="sk-SK" altLang="en-US" sz="1800">
              <a:latin typeface="Arial" panose="020B0604020202020204" pitchFamily="34" charset="0"/>
            </a:endParaRPr>
          </a:p>
        </p:txBody>
      </p:sp>
      <p:sp>
        <p:nvSpPr>
          <p:cNvPr id="81940" name="Rectangle 22">
            <a:extLst>
              <a:ext uri="{FF2B5EF4-FFF2-40B4-BE49-F238E27FC236}">
                <a16:creationId xmlns:a16="http://schemas.microsoft.com/office/drawing/2014/main" id="{49312FED-4043-44E1-96CD-B38FB66A1D93}"/>
              </a:ext>
            </a:extLst>
          </p:cNvPr>
          <p:cNvSpPr>
            <a:spLocks noChangeArrowheads="1"/>
          </p:cNvSpPr>
          <p:nvPr/>
        </p:nvSpPr>
        <p:spPr bwMode="auto">
          <a:xfrm>
            <a:off x="4708525" y="1890713"/>
            <a:ext cx="394493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41" name="Rectangle 23">
            <a:extLst>
              <a:ext uri="{FF2B5EF4-FFF2-40B4-BE49-F238E27FC236}">
                <a16:creationId xmlns:a16="http://schemas.microsoft.com/office/drawing/2014/main" id="{30A3AC06-8602-460C-973F-0C7EE347E872}"/>
              </a:ext>
            </a:extLst>
          </p:cNvPr>
          <p:cNvSpPr>
            <a:spLocks noChangeArrowheads="1"/>
          </p:cNvSpPr>
          <p:nvPr/>
        </p:nvSpPr>
        <p:spPr bwMode="auto">
          <a:xfrm>
            <a:off x="5376863" y="2001838"/>
            <a:ext cx="185737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Vlastné imanie</a:t>
            </a:r>
            <a:endParaRPr lang="sk-SK" altLang="en-US" sz="1800">
              <a:latin typeface="Arial" panose="020B0604020202020204" pitchFamily="34" charset="0"/>
            </a:endParaRPr>
          </a:p>
        </p:txBody>
      </p:sp>
      <p:sp>
        <p:nvSpPr>
          <p:cNvPr id="81942" name="Rectangle 24">
            <a:extLst>
              <a:ext uri="{FF2B5EF4-FFF2-40B4-BE49-F238E27FC236}">
                <a16:creationId xmlns:a16="http://schemas.microsoft.com/office/drawing/2014/main" id="{82B2ADC2-B9B6-480E-8D36-247DB81E24EE}"/>
              </a:ext>
            </a:extLst>
          </p:cNvPr>
          <p:cNvSpPr>
            <a:spLocks noChangeArrowheads="1"/>
          </p:cNvSpPr>
          <p:nvPr/>
        </p:nvSpPr>
        <p:spPr bwMode="auto">
          <a:xfrm>
            <a:off x="7974013" y="2001838"/>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 </a:t>
            </a:r>
            <a:endParaRPr lang="sk-SK" altLang="en-US" sz="1800">
              <a:latin typeface="Arial" panose="020B0604020202020204" pitchFamily="34" charset="0"/>
            </a:endParaRPr>
          </a:p>
        </p:txBody>
      </p:sp>
      <p:sp>
        <p:nvSpPr>
          <p:cNvPr id="81943" name="Rectangle 25">
            <a:extLst>
              <a:ext uri="{FF2B5EF4-FFF2-40B4-BE49-F238E27FC236}">
                <a16:creationId xmlns:a16="http://schemas.microsoft.com/office/drawing/2014/main" id="{42BE2873-4C4C-41C1-AA3A-E2F01A534BDD}"/>
              </a:ext>
            </a:extLst>
          </p:cNvPr>
          <p:cNvSpPr>
            <a:spLocks noChangeArrowheads="1"/>
          </p:cNvSpPr>
          <p:nvPr/>
        </p:nvSpPr>
        <p:spPr bwMode="auto">
          <a:xfrm>
            <a:off x="2228850" y="2670175"/>
            <a:ext cx="1482725" cy="2632075"/>
          </a:xfrm>
          <a:prstGeom prst="rect">
            <a:avLst/>
          </a:prstGeom>
          <a:noFill/>
          <a:ln w="206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44" name="Rectangle 26">
            <a:extLst>
              <a:ext uri="{FF2B5EF4-FFF2-40B4-BE49-F238E27FC236}">
                <a16:creationId xmlns:a16="http://schemas.microsoft.com/office/drawing/2014/main" id="{9DF692D6-6F6F-4409-B1D4-1E32D53F3D6F}"/>
              </a:ext>
            </a:extLst>
          </p:cNvPr>
          <p:cNvSpPr>
            <a:spLocks noChangeArrowheads="1"/>
          </p:cNvSpPr>
          <p:nvPr/>
        </p:nvSpPr>
        <p:spPr bwMode="auto">
          <a:xfrm>
            <a:off x="304800" y="2676525"/>
            <a:ext cx="1487488" cy="1828800"/>
          </a:xfrm>
          <a:prstGeom prst="rect">
            <a:avLst/>
          </a:prstGeom>
          <a:noFill/>
          <a:ln w="20638">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45" name="Rectangle 27">
            <a:extLst>
              <a:ext uri="{FF2B5EF4-FFF2-40B4-BE49-F238E27FC236}">
                <a16:creationId xmlns:a16="http://schemas.microsoft.com/office/drawing/2014/main" id="{2E8C345D-B365-43EF-8869-33BAE6B5E6D2}"/>
              </a:ext>
            </a:extLst>
          </p:cNvPr>
          <p:cNvSpPr>
            <a:spLocks noChangeArrowheads="1"/>
          </p:cNvSpPr>
          <p:nvPr/>
        </p:nvSpPr>
        <p:spPr bwMode="auto">
          <a:xfrm>
            <a:off x="301625" y="4595813"/>
            <a:ext cx="1485900" cy="706437"/>
          </a:xfrm>
          <a:prstGeom prst="rect">
            <a:avLst/>
          </a:prstGeom>
          <a:solidFill>
            <a:srgbClr val="CCFFCC"/>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46" name="Rectangle 28">
            <a:extLst>
              <a:ext uri="{FF2B5EF4-FFF2-40B4-BE49-F238E27FC236}">
                <a16:creationId xmlns:a16="http://schemas.microsoft.com/office/drawing/2014/main" id="{FE2C4F3C-9C5F-48FC-8AA4-5E17C8E2A2D9}"/>
              </a:ext>
            </a:extLst>
          </p:cNvPr>
          <p:cNvSpPr>
            <a:spLocks noChangeArrowheads="1"/>
          </p:cNvSpPr>
          <p:nvPr/>
        </p:nvSpPr>
        <p:spPr bwMode="auto">
          <a:xfrm>
            <a:off x="6883400" y="2938463"/>
            <a:ext cx="2025650" cy="1336675"/>
          </a:xfrm>
          <a:prstGeom prst="rect">
            <a:avLst/>
          </a:prstGeom>
          <a:solidFill>
            <a:srgbClr val="CCFFCC"/>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47" name="Rectangle 29">
            <a:extLst>
              <a:ext uri="{FF2B5EF4-FFF2-40B4-BE49-F238E27FC236}">
                <a16:creationId xmlns:a16="http://schemas.microsoft.com/office/drawing/2014/main" id="{BD79C19E-B5CC-4B40-98F2-E7C69B9D7574}"/>
              </a:ext>
            </a:extLst>
          </p:cNvPr>
          <p:cNvSpPr>
            <a:spLocks noChangeArrowheads="1"/>
          </p:cNvSpPr>
          <p:nvPr/>
        </p:nvSpPr>
        <p:spPr bwMode="auto">
          <a:xfrm>
            <a:off x="7258050" y="3057525"/>
            <a:ext cx="11207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Nárast</a:t>
            </a:r>
          </a:p>
          <a:p>
            <a:pPr algn="ctr" eaLnBrk="1" hangingPunct="1">
              <a:spcBef>
                <a:spcPct val="0"/>
              </a:spcBef>
              <a:buFontTx/>
              <a:buNone/>
            </a:pPr>
            <a:r>
              <a:rPr lang="sk-SK" altLang="en-US" sz="2300">
                <a:solidFill>
                  <a:srgbClr val="000000"/>
                </a:solidFill>
              </a:rPr>
              <a:t>vlastného</a:t>
            </a:r>
          </a:p>
          <a:p>
            <a:pPr algn="ctr" eaLnBrk="1" hangingPunct="1">
              <a:spcBef>
                <a:spcPct val="0"/>
              </a:spcBef>
              <a:buFontTx/>
              <a:buNone/>
            </a:pPr>
            <a:r>
              <a:rPr lang="sk-SK" altLang="en-US" sz="2300">
                <a:solidFill>
                  <a:srgbClr val="000000"/>
                </a:solidFill>
              </a:rPr>
              <a:t>imania </a:t>
            </a:r>
            <a:endParaRPr lang="sk-SK" altLang="en-US" sz="1800">
              <a:latin typeface="Arial" panose="020B0604020202020204" pitchFamily="34" charset="0"/>
            </a:endParaRPr>
          </a:p>
        </p:txBody>
      </p:sp>
      <p:sp>
        <p:nvSpPr>
          <p:cNvPr id="81948" name="Rectangle 32">
            <a:extLst>
              <a:ext uri="{FF2B5EF4-FFF2-40B4-BE49-F238E27FC236}">
                <a16:creationId xmlns:a16="http://schemas.microsoft.com/office/drawing/2014/main" id="{35BBA316-E2F7-45FB-BDCB-1D533A5139BC}"/>
              </a:ext>
            </a:extLst>
          </p:cNvPr>
          <p:cNvSpPr>
            <a:spLocks noChangeArrowheads="1"/>
          </p:cNvSpPr>
          <p:nvPr/>
        </p:nvSpPr>
        <p:spPr bwMode="auto">
          <a:xfrm>
            <a:off x="8255000" y="3679825"/>
            <a:ext cx="889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800">
                <a:solidFill>
                  <a:srgbClr val="000000"/>
                </a:solidFill>
              </a:rPr>
              <a:t> </a:t>
            </a:r>
            <a:endParaRPr lang="sk-SK" altLang="en-US" sz="1800">
              <a:latin typeface="Arial" panose="020B0604020202020204" pitchFamily="34" charset="0"/>
            </a:endParaRPr>
          </a:p>
        </p:txBody>
      </p:sp>
      <p:sp>
        <p:nvSpPr>
          <p:cNvPr id="81949" name="Rectangle 33">
            <a:extLst>
              <a:ext uri="{FF2B5EF4-FFF2-40B4-BE49-F238E27FC236}">
                <a16:creationId xmlns:a16="http://schemas.microsoft.com/office/drawing/2014/main" id="{347252BE-74A5-485D-ACB2-2DDB241DD9D2}"/>
              </a:ext>
            </a:extLst>
          </p:cNvPr>
          <p:cNvSpPr>
            <a:spLocks noChangeArrowheads="1"/>
          </p:cNvSpPr>
          <p:nvPr/>
        </p:nvSpPr>
        <p:spPr bwMode="auto">
          <a:xfrm>
            <a:off x="301625" y="4721225"/>
            <a:ext cx="1462088"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k-SK" altLang="en-US" sz="1800">
              <a:latin typeface="Arial" panose="020B0604020202020204" pitchFamily="34" charset="0"/>
            </a:endParaRPr>
          </a:p>
        </p:txBody>
      </p:sp>
      <p:sp>
        <p:nvSpPr>
          <p:cNvPr id="81950" name="Rectangle 34">
            <a:extLst>
              <a:ext uri="{FF2B5EF4-FFF2-40B4-BE49-F238E27FC236}">
                <a16:creationId xmlns:a16="http://schemas.microsoft.com/office/drawing/2014/main" id="{0B5C1318-0787-4AE1-9B48-900CB9985CDB}"/>
              </a:ext>
            </a:extLst>
          </p:cNvPr>
          <p:cNvSpPr>
            <a:spLocks noChangeArrowheads="1"/>
          </p:cNvSpPr>
          <p:nvPr/>
        </p:nvSpPr>
        <p:spPr bwMode="auto">
          <a:xfrm>
            <a:off x="665163" y="4837113"/>
            <a:ext cx="5524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Zisk</a:t>
            </a:r>
            <a:endParaRPr lang="sk-SK" altLang="en-US" sz="1800">
              <a:latin typeface="Arial" panose="020B0604020202020204" pitchFamily="34" charset="0"/>
            </a:endParaRPr>
          </a:p>
        </p:txBody>
      </p:sp>
      <p:sp>
        <p:nvSpPr>
          <p:cNvPr id="81951" name="Rectangle 35">
            <a:extLst>
              <a:ext uri="{FF2B5EF4-FFF2-40B4-BE49-F238E27FC236}">
                <a16:creationId xmlns:a16="http://schemas.microsoft.com/office/drawing/2014/main" id="{20087FE0-FC1C-4886-B8B8-430446E906C8}"/>
              </a:ext>
            </a:extLst>
          </p:cNvPr>
          <p:cNvSpPr>
            <a:spLocks noChangeArrowheads="1"/>
          </p:cNvSpPr>
          <p:nvPr/>
        </p:nvSpPr>
        <p:spPr bwMode="auto">
          <a:xfrm>
            <a:off x="1397000" y="4837113"/>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0000"/>
                </a:solidFill>
              </a:rPr>
              <a:t> </a:t>
            </a:r>
            <a:endParaRPr lang="sk-SK" altLang="en-US" sz="1800">
              <a:latin typeface="Arial" panose="020B0604020202020204" pitchFamily="34" charset="0"/>
            </a:endParaRPr>
          </a:p>
        </p:txBody>
      </p:sp>
      <p:sp>
        <p:nvSpPr>
          <p:cNvPr id="81952" name="Line 36">
            <a:extLst>
              <a:ext uri="{FF2B5EF4-FFF2-40B4-BE49-F238E27FC236}">
                <a16:creationId xmlns:a16="http://schemas.microsoft.com/office/drawing/2014/main" id="{AFC3DE00-020A-4474-87F8-25D3E58C6320}"/>
              </a:ext>
            </a:extLst>
          </p:cNvPr>
          <p:cNvSpPr>
            <a:spLocks noChangeShapeType="1"/>
          </p:cNvSpPr>
          <p:nvPr/>
        </p:nvSpPr>
        <p:spPr bwMode="auto">
          <a:xfrm>
            <a:off x="1036638" y="5299075"/>
            <a:ext cx="1587" cy="5238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53" name="Line 37">
            <a:extLst>
              <a:ext uri="{FF2B5EF4-FFF2-40B4-BE49-F238E27FC236}">
                <a16:creationId xmlns:a16="http://schemas.microsoft.com/office/drawing/2014/main" id="{58C708A1-3F6E-4AD9-953C-72730CCCB2AA}"/>
              </a:ext>
            </a:extLst>
          </p:cNvPr>
          <p:cNvSpPr>
            <a:spLocks noChangeShapeType="1"/>
          </p:cNvSpPr>
          <p:nvPr/>
        </p:nvSpPr>
        <p:spPr bwMode="auto">
          <a:xfrm>
            <a:off x="1036638" y="5822950"/>
            <a:ext cx="6819900" cy="15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81954" name="Group 40">
            <a:extLst>
              <a:ext uri="{FF2B5EF4-FFF2-40B4-BE49-F238E27FC236}">
                <a16:creationId xmlns:a16="http://schemas.microsoft.com/office/drawing/2014/main" id="{3E2E9DDB-97BC-4E47-A58D-63CC1037FEEF}"/>
              </a:ext>
            </a:extLst>
          </p:cNvPr>
          <p:cNvGrpSpPr>
            <a:grpSpLocks/>
          </p:cNvGrpSpPr>
          <p:nvPr/>
        </p:nvGrpSpPr>
        <p:grpSpPr bwMode="auto">
          <a:xfrm>
            <a:off x="7743825" y="4249738"/>
            <a:ext cx="227013" cy="1573212"/>
            <a:chOff x="4878" y="2677"/>
            <a:chExt cx="143" cy="991"/>
          </a:xfrm>
        </p:grpSpPr>
        <p:sp>
          <p:nvSpPr>
            <p:cNvPr id="81955" name="Line 38">
              <a:extLst>
                <a:ext uri="{FF2B5EF4-FFF2-40B4-BE49-F238E27FC236}">
                  <a16:creationId xmlns:a16="http://schemas.microsoft.com/office/drawing/2014/main" id="{D1D3225A-7252-4E90-9502-4E3D5EBE2B44}"/>
                </a:ext>
              </a:extLst>
            </p:cNvPr>
            <p:cNvSpPr>
              <a:spLocks noChangeShapeType="1"/>
            </p:cNvSpPr>
            <p:nvPr/>
          </p:nvSpPr>
          <p:spPr bwMode="auto">
            <a:xfrm flipV="1">
              <a:off x="4949" y="2816"/>
              <a:ext cx="1" cy="85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81956" name="Freeform 39">
              <a:extLst>
                <a:ext uri="{FF2B5EF4-FFF2-40B4-BE49-F238E27FC236}">
                  <a16:creationId xmlns:a16="http://schemas.microsoft.com/office/drawing/2014/main" id="{4D0DA5C2-EE95-44CD-AA86-71421BCDCBAE}"/>
                </a:ext>
              </a:extLst>
            </p:cNvPr>
            <p:cNvSpPr>
              <a:spLocks/>
            </p:cNvSpPr>
            <p:nvPr/>
          </p:nvSpPr>
          <p:spPr bwMode="auto">
            <a:xfrm>
              <a:off x="4878" y="2677"/>
              <a:ext cx="143" cy="145"/>
            </a:xfrm>
            <a:custGeom>
              <a:avLst/>
              <a:gdLst>
                <a:gd name="T0" fmla="*/ 143 w 143"/>
                <a:gd name="T1" fmla="*/ 145 h 145"/>
                <a:gd name="T2" fmla="*/ 71 w 143"/>
                <a:gd name="T3" fmla="*/ 0 h 145"/>
                <a:gd name="T4" fmla="*/ 0 w 143"/>
                <a:gd name="T5" fmla="*/ 145 h 145"/>
                <a:gd name="T6" fmla="*/ 143 w 143"/>
                <a:gd name="T7" fmla="*/ 145 h 1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3" h="145">
                  <a:moveTo>
                    <a:pt x="143" y="145"/>
                  </a:moveTo>
                  <a:lnTo>
                    <a:pt x="71" y="0"/>
                  </a:lnTo>
                  <a:lnTo>
                    <a:pt x="0" y="145"/>
                  </a:lnTo>
                  <a:lnTo>
                    <a:pt x="143" y="1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charset="0"/>
          </a:defRPr>
        </a:defPPr>
      </a:lstStyle>
    </a:lnDef>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5712</TotalTime>
  <Words>8192</Words>
  <Application>Microsoft Office PowerPoint</Application>
  <PresentationFormat>Prezentácia na obrazovke (4:3)</PresentationFormat>
  <Paragraphs>540</Paragraphs>
  <Slides>39</Slides>
  <Notes>39</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2</vt:i4>
      </vt:variant>
      <vt:variant>
        <vt:lpstr>Nadpisy snímok</vt:lpstr>
      </vt:variant>
      <vt:variant>
        <vt:i4>39</vt:i4>
      </vt:variant>
    </vt:vector>
  </HeadingPairs>
  <TitlesOfParts>
    <vt:vector size="44" baseType="lpstr">
      <vt:lpstr>Arial</vt:lpstr>
      <vt:lpstr>Times New Roman</vt:lpstr>
      <vt:lpstr>Predvolený návrh</vt:lpstr>
      <vt:lpstr>Dokument</vt:lpstr>
      <vt:lpstr>Document</vt:lpstr>
      <vt:lpstr>Kapitola 2  Úvod do finančných výkazov</vt:lpstr>
      <vt:lpstr>Hlavné témy</vt:lpstr>
      <vt:lpstr>Úvod</vt:lpstr>
      <vt:lpstr>Súvaha alebo  výkaz o finančnej situácii</vt:lpstr>
      <vt:lpstr>Súvaha alebo  výkaz o finančnej situácii (2)</vt:lpstr>
      <vt:lpstr>Rovnica podnikania (rovnica súvahy)</vt:lpstr>
      <vt:lpstr>Obr. 2.1 Finančná situácia</vt:lpstr>
      <vt:lpstr>Tab. 2.1 Súvaha  (európsky spôsob prezentácie,  v tisícoch peňažných jednotiek [CU])</vt:lpstr>
      <vt:lpstr>Tab. 2.2 Súvaha  (americký spôsob prezentácie,  v tisícoch CU)</vt:lpstr>
      <vt:lpstr>Rovnica podnikania</vt:lpstr>
      <vt:lpstr>Terminológia (IASB, zákon)</vt:lpstr>
      <vt:lpstr>Terminológia (IASB, zákon) (2)</vt:lpstr>
      <vt:lpstr>Príklady transakcií – firma Verdi</vt:lpstr>
      <vt:lpstr>Obr. 2.2 Verdi – transakcia 1</vt:lpstr>
      <vt:lpstr>Obr. 2.3 Verdi – transakcia 2</vt:lpstr>
      <vt:lpstr>Obr. 2.4 Verdi – transakcia 3</vt:lpstr>
      <vt:lpstr>Obr. 2.5 Verdi – transakcia 4</vt:lpstr>
      <vt:lpstr>Obr. 2.6 Verdi – transakcia 5</vt:lpstr>
      <vt:lpstr>Obr. 2.7 Verdi – transakcia 6</vt:lpstr>
      <vt:lpstr>Obr. 2.8 Verdi – transakcia 7</vt:lpstr>
      <vt:lpstr>Obr. 2.9 Verdi – transakcia 8</vt:lpstr>
      <vt:lpstr>Obr. 2.10 Sumárna tabuľka transakcií spoločnosti Verdi</vt:lpstr>
      <vt:lpstr>Tab. 2.3 Súvaha spoločnosti Verdi k 30. aprílu X1</vt:lpstr>
      <vt:lpstr>Zhrnutie</vt:lpstr>
      <vt:lpstr>Zhrnutie (2)</vt:lpstr>
      <vt:lpstr>Zhrnutie (3)</vt:lpstr>
      <vt:lpstr>Tab. 2.4 Peniaze versus zisk</vt:lpstr>
      <vt:lpstr>Tab. 2.5 Dopad najbežnejších transakcií</vt:lpstr>
      <vt:lpstr>Výkaz ziskov a strát</vt:lpstr>
      <vt:lpstr>Výkaz ziskov a strát (2)</vt:lpstr>
      <vt:lpstr>Rovnica podnikania – podrobnejší pohľad</vt:lpstr>
      <vt:lpstr>The business equation revisited</vt:lpstr>
      <vt:lpstr>Obr. 2.11 Väzba medzi súvahou a výkazom ziskov a strát</vt:lpstr>
      <vt:lpstr>Figure 2.11 Links between the balance sheet and the income statement</vt:lpstr>
      <vt:lpstr>Prvky výkazu ziskov a strát</vt:lpstr>
      <vt:lpstr>Prvky výkazu ziskov a strát (2)</vt:lpstr>
      <vt:lpstr>Tab. 2.6 Výkaz ziskov a strát spoločnosti Verdi – vertikálny formát</vt:lpstr>
      <vt:lpstr>Tab. 2.7 Výkaz ziskov a strát spoločnosti Verdi – horizontálny formát</vt:lpstr>
      <vt:lpstr>Obr. 2.12 Väzba medzi ziskom a vlastným imaním</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633</cp:revision>
  <cp:lastPrinted>2002-02-01T09:44:38Z</cp:lastPrinted>
  <dcterms:created xsi:type="dcterms:W3CDTF">2001-06-03T20:32:26Z</dcterms:created>
  <dcterms:modified xsi:type="dcterms:W3CDTF">2023-03-14T09:27:00Z</dcterms:modified>
</cp:coreProperties>
</file>