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0" r:id="rId1"/>
  </p:sldMasterIdLst>
  <p:notesMasterIdLst>
    <p:notesMasterId r:id="rId31"/>
  </p:notesMasterIdLst>
  <p:handoutMasterIdLst>
    <p:handoutMasterId r:id="rId32"/>
  </p:handoutMasterIdLst>
  <p:sldIdLst>
    <p:sldId id="312" r:id="rId2"/>
    <p:sldId id="313" r:id="rId3"/>
    <p:sldId id="314" r:id="rId4"/>
    <p:sldId id="315" r:id="rId5"/>
    <p:sldId id="316" r:id="rId6"/>
    <p:sldId id="317" r:id="rId7"/>
    <p:sldId id="318" r:id="rId8"/>
    <p:sldId id="360" r:id="rId9"/>
    <p:sldId id="320" r:id="rId10"/>
    <p:sldId id="322" r:id="rId11"/>
    <p:sldId id="361" r:id="rId12"/>
    <p:sldId id="324" r:id="rId13"/>
    <p:sldId id="325" r:id="rId14"/>
    <p:sldId id="326" r:id="rId15"/>
    <p:sldId id="362" r:id="rId16"/>
    <p:sldId id="363" r:id="rId17"/>
    <p:sldId id="364" r:id="rId18"/>
    <p:sldId id="365" r:id="rId19"/>
    <p:sldId id="366" r:id="rId20"/>
    <p:sldId id="367" r:id="rId21"/>
    <p:sldId id="368" r:id="rId22"/>
    <p:sldId id="369" r:id="rId23"/>
    <p:sldId id="370" r:id="rId24"/>
    <p:sldId id="371" r:id="rId25"/>
    <p:sldId id="372" r:id="rId26"/>
    <p:sldId id="373" r:id="rId27"/>
    <p:sldId id="374" r:id="rId28"/>
    <p:sldId id="375" r:id="rId29"/>
    <p:sldId id="376" r:id="rId30"/>
  </p:sldIdLst>
  <p:sldSz cx="9144000" cy="6858000" type="screen4x3"/>
  <p:notesSz cx="6797675" cy="9926638"/>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1F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2" autoAdjust="0"/>
    <p:restoredTop sz="94619" autoAdjust="0"/>
  </p:normalViewPr>
  <p:slideViewPr>
    <p:cSldViewPr>
      <p:cViewPr varScale="1">
        <p:scale>
          <a:sx n="68" d="100"/>
          <a:sy n="68" d="100"/>
        </p:scale>
        <p:origin x="1234" y="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308"/>
    </p:cViewPr>
  </p:sorterViewPr>
  <p:notesViewPr>
    <p:cSldViewPr>
      <p:cViewPr>
        <p:scale>
          <a:sx n="80" d="100"/>
          <a:sy n="80" d="100"/>
        </p:scale>
        <p:origin x="2080" y="-1042"/>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F560F9AE-DB77-4015-B89C-5F6BCBE3132D}"/>
              </a:ext>
            </a:extLst>
          </p:cNvPr>
          <p:cNvSpPr>
            <a:spLocks noGrp="1" noChangeArrowheads="1"/>
          </p:cNvSpPr>
          <p:nvPr>
            <p:ph type="hdr" sz="quarter"/>
          </p:nvPr>
        </p:nvSpPr>
        <p:spPr bwMode="auto">
          <a:xfrm>
            <a:off x="0" y="0"/>
            <a:ext cx="2944813"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defTabSz="955675" eaLnBrk="0" hangingPunct="0">
              <a:defRPr sz="1300">
                <a:latin typeface="Times New Roman" pitchFamily="18" charset="0"/>
              </a:defRPr>
            </a:lvl1pPr>
          </a:lstStyle>
          <a:p>
            <a:pPr>
              <a:defRPr/>
            </a:pPr>
            <a:endParaRPr lang="en-US"/>
          </a:p>
        </p:txBody>
      </p:sp>
      <p:sp>
        <p:nvSpPr>
          <p:cNvPr id="84995" name="Rectangle 3">
            <a:extLst>
              <a:ext uri="{FF2B5EF4-FFF2-40B4-BE49-F238E27FC236}">
                <a16:creationId xmlns:a16="http://schemas.microsoft.com/office/drawing/2014/main" id="{977439D6-6DF2-499D-9E1B-293D22EE2FC7}"/>
              </a:ext>
            </a:extLst>
          </p:cNvPr>
          <p:cNvSpPr>
            <a:spLocks noGrp="1" noChangeArrowheads="1"/>
          </p:cNvSpPr>
          <p:nvPr>
            <p:ph type="dt" sz="quarter" idx="1"/>
          </p:nvPr>
        </p:nvSpPr>
        <p:spPr bwMode="auto">
          <a:xfrm>
            <a:off x="3852863" y="0"/>
            <a:ext cx="2944812"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algn="r" defTabSz="955675" eaLnBrk="0" hangingPunct="0">
              <a:defRPr sz="1300">
                <a:latin typeface="Times New Roman" pitchFamily="18" charset="0"/>
              </a:defRPr>
            </a:lvl1pPr>
          </a:lstStyle>
          <a:p>
            <a:pPr>
              <a:defRPr/>
            </a:pPr>
            <a:endParaRPr lang="en-US"/>
          </a:p>
        </p:txBody>
      </p:sp>
      <p:sp>
        <p:nvSpPr>
          <p:cNvPr id="84996" name="Rectangle 4">
            <a:extLst>
              <a:ext uri="{FF2B5EF4-FFF2-40B4-BE49-F238E27FC236}">
                <a16:creationId xmlns:a16="http://schemas.microsoft.com/office/drawing/2014/main" id="{A136459D-28E2-4162-9447-11FDD0344EEE}"/>
              </a:ext>
            </a:extLst>
          </p:cNvPr>
          <p:cNvSpPr>
            <a:spLocks noGrp="1" noChangeArrowheads="1"/>
          </p:cNvSpPr>
          <p:nvPr>
            <p:ph type="ftr" sz="quarter" idx="2"/>
          </p:nvPr>
        </p:nvSpPr>
        <p:spPr bwMode="auto">
          <a:xfrm>
            <a:off x="0" y="9429750"/>
            <a:ext cx="2944813"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defTabSz="955675" eaLnBrk="0" hangingPunct="0">
              <a:defRPr sz="1300">
                <a:latin typeface="Times New Roman" pitchFamily="18" charset="0"/>
              </a:defRPr>
            </a:lvl1pPr>
          </a:lstStyle>
          <a:p>
            <a:pPr>
              <a:defRPr/>
            </a:pPr>
            <a:endParaRPr lang="en-US"/>
          </a:p>
        </p:txBody>
      </p:sp>
      <p:sp>
        <p:nvSpPr>
          <p:cNvPr id="84997" name="Rectangle 5">
            <a:extLst>
              <a:ext uri="{FF2B5EF4-FFF2-40B4-BE49-F238E27FC236}">
                <a16:creationId xmlns:a16="http://schemas.microsoft.com/office/drawing/2014/main" id="{808AC7E5-C6A2-418B-B0EB-2FD73975E3C1}"/>
              </a:ext>
            </a:extLst>
          </p:cNvPr>
          <p:cNvSpPr>
            <a:spLocks noGrp="1" noChangeArrowheads="1"/>
          </p:cNvSpPr>
          <p:nvPr>
            <p:ph type="sldNum" sz="quarter" idx="3"/>
          </p:nvPr>
        </p:nvSpPr>
        <p:spPr bwMode="auto">
          <a:xfrm>
            <a:off x="3852863" y="9429750"/>
            <a:ext cx="2944812"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algn="r" defTabSz="955675">
              <a:defRPr sz="1300">
                <a:latin typeface="Times New Roman" panose="02020603050405020304" pitchFamily="18" charset="0"/>
              </a:defRPr>
            </a:lvl1pPr>
          </a:lstStyle>
          <a:p>
            <a:fld id="{388DEE3A-C709-4CE0-935F-AD23DD3CE5EC}" type="slidenum">
              <a:rPr lang="en-US" altLang="sk-SK"/>
              <a:pPr/>
              <a:t>‹#›</a:t>
            </a:fld>
            <a:endParaRPr lang="en-US" altLang="sk-SK"/>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A08D98E4-0EF4-4967-95F4-81A83CA39608}"/>
              </a:ext>
            </a:extLst>
          </p:cNvPr>
          <p:cNvSpPr>
            <a:spLocks noGrp="1" noChangeArrowheads="1"/>
          </p:cNvSpPr>
          <p:nvPr>
            <p:ph type="hdr" sz="quarter"/>
          </p:nvPr>
        </p:nvSpPr>
        <p:spPr bwMode="auto">
          <a:xfrm>
            <a:off x="0" y="0"/>
            <a:ext cx="2944813"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defTabSz="955675" eaLnBrk="0" hangingPunct="0">
              <a:defRPr sz="1300">
                <a:latin typeface="Times New Roman" pitchFamily="18" charset="0"/>
              </a:defRPr>
            </a:lvl1pPr>
          </a:lstStyle>
          <a:p>
            <a:pPr>
              <a:defRPr/>
            </a:pPr>
            <a:endParaRPr lang="en-US"/>
          </a:p>
        </p:txBody>
      </p:sp>
      <p:sp>
        <p:nvSpPr>
          <p:cNvPr id="36867" name="Rectangle 3">
            <a:extLst>
              <a:ext uri="{FF2B5EF4-FFF2-40B4-BE49-F238E27FC236}">
                <a16:creationId xmlns:a16="http://schemas.microsoft.com/office/drawing/2014/main" id="{80C95968-E857-4CF6-98B8-38FD95330F56}"/>
              </a:ext>
            </a:extLst>
          </p:cNvPr>
          <p:cNvSpPr>
            <a:spLocks noGrp="1" noChangeArrowheads="1"/>
          </p:cNvSpPr>
          <p:nvPr>
            <p:ph type="dt" idx="1"/>
          </p:nvPr>
        </p:nvSpPr>
        <p:spPr bwMode="auto">
          <a:xfrm>
            <a:off x="3852863" y="0"/>
            <a:ext cx="2944812"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algn="r" defTabSz="955675" eaLnBrk="0" hangingPunct="0">
              <a:defRPr sz="1300">
                <a:latin typeface="Times New Roman" pitchFamily="18" charset="0"/>
              </a:defRPr>
            </a:lvl1pPr>
          </a:lstStyle>
          <a:p>
            <a:pPr>
              <a:defRPr/>
            </a:pPr>
            <a:endParaRPr lang="en-US"/>
          </a:p>
        </p:txBody>
      </p:sp>
      <p:sp>
        <p:nvSpPr>
          <p:cNvPr id="2052" name="Rectangle 4">
            <a:extLst>
              <a:ext uri="{FF2B5EF4-FFF2-40B4-BE49-F238E27FC236}">
                <a16:creationId xmlns:a16="http://schemas.microsoft.com/office/drawing/2014/main" id="{7308CC1A-67E6-42D8-9F98-5902A13FD4F3}"/>
              </a:ext>
            </a:extLst>
          </p:cNvPr>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6869" name="Rectangle 5">
            <a:extLst>
              <a:ext uri="{FF2B5EF4-FFF2-40B4-BE49-F238E27FC236}">
                <a16:creationId xmlns:a16="http://schemas.microsoft.com/office/drawing/2014/main" id="{8B523D16-F0CD-43B3-81E1-DE91D7C42B0A}"/>
              </a:ext>
            </a:extLst>
          </p:cNvPr>
          <p:cNvSpPr>
            <a:spLocks noGrp="1" noChangeArrowheads="1"/>
          </p:cNvSpPr>
          <p:nvPr>
            <p:ph type="body" sz="quarter" idx="3"/>
          </p:nvPr>
        </p:nvSpPr>
        <p:spPr bwMode="auto">
          <a:xfrm>
            <a:off x="906463" y="4714875"/>
            <a:ext cx="4984750" cy="4467225"/>
          </a:xfrm>
          <a:prstGeom prst="rect">
            <a:avLst/>
          </a:prstGeom>
          <a:noFill/>
          <a:ln>
            <a:noFill/>
          </a:ln>
          <a:effectLst/>
        </p:spPr>
        <p:txBody>
          <a:bodyPr vert="horz" wrap="square" lIns="95558" tIns="47778" rIns="95558" bIns="47778" numCol="1" anchor="t" anchorCtr="0" compatLnSpc="1">
            <a:prstTxWarp prst="textNoShape">
              <a:avLst/>
            </a:prstTxWarp>
          </a:bodyPr>
          <a:lstStyle/>
          <a:p>
            <a:pPr lvl="0"/>
            <a:r>
              <a:rPr lang="en-US" noProof="0"/>
              <a:t>Cliquez pour modifier les styles du texte du masque</a:t>
            </a:r>
          </a:p>
          <a:p>
            <a:pPr lvl="1"/>
            <a:r>
              <a:rPr lang="en-US" noProof="0"/>
              <a:t>Deuxième niveau</a:t>
            </a:r>
          </a:p>
          <a:p>
            <a:pPr lvl="2"/>
            <a:r>
              <a:rPr lang="en-US" noProof="0"/>
              <a:t>Troisième niveau</a:t>
            </a:r>
          </a:p>
          <a:p>
            <a:pPr lvl="3"/>
            <a:r>
              <a:rPr lang="en-US" noProof="0"/>
              <a:t>Quatrième niveau</a:t>
            </a:r>
          </a:p>
          <a:p>
            <a:pPr lvl="4"/>
            <a:r>
              <a:rPr lang="en-US" noProof="0"/>
              <a:t>Cinquième niveau</a:t>
            </a:r>
          </a:p>
        </p:txBody>
      </p:sp>
      <p:sp>
        <p:nvSpPr>
          <p:cNvPr id="36870" name="Rectangle 6">
            <a:extLst>
              <a:ext uri="{FF2B5EF4-FFF2-40B4-BE49-F238E27FC236}">
                <a16:creationId xmlns:a16="http://schemas.microsoft.com/office/drawing/2014/main" id="{4B8BB403-FF89-4D6D-A8AD-97D12209F57A}"/>
              </a:ext>
            </a:extLst>
          </p:cNvPr>
          <p:cNvSpPr>
            <a:spLocks noGrp="1" noChangeArrowheads="1"/>
          </p:cNvSpPr>
          <p:nvPr>
            <p:ph type="ftr" sz="quarter" idx="4"/>
          </p:nvPr>
        </p:nvSpPr>
        <p:spPr bwMode="auto">
          <a:xfrm>
            <a:off x="0" y="9429750"/>
            <a:ext cx="2944813"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defTabSz="955675" eaLnBrk="0" hangingPunct="0">
              <a:defRPr sz="1300">
                <a:latin typeface="Times New Roman" pitchFamily="18" charset="0"/>
              </a:defRPr>
            </a:lvl1pPr>
          </a:lstStyle>
          <a:p>
            <a:pPr>
              <a:defRPr/>
            </a:pPr>
            <a:endParaRPr lang="en-US"/>
          </a:p>
        </p:txBody>
      </p:sp>
      <p:sp>
        <p:nvSpPr>
          <p:cNvPr id="36871" name="Rectangle 7">
            <a:extLst>
              <a:ext uri="{FF2B5EF4-FFF2-40B4-BE49-F238E27FC236}">
                <a16:creationId xmlns:a16="http://schemas.microsoft.com/office/drawing/2014/main" id="{655260B8-E1DC-45BC-B13D-B8DBE7474E9A}"/>
              </a:ext>
            </a:extLst>
          </p:cNvPr>
          <p:cNvSpPr>
            <a:spLocks noGrp="1" noChangeArrowheads="1"/>
          </p:cNvSpPr>
          <p:nvPr>
            <p:ph type="sldNum" sz="quarter" idx="5"/>
          </p:nvPr>
        </p:nvSpPr>
        <p:spPr bwMode="auto">
          <a:xfrm>
            <a:off x="3852863" y="9429750"/>
            <a:ext cx="2944812"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algn="r" defTabSz="955675">
              <a:defRPr sz="1300">
                <a:latin typeface="Times New Roman" panose="02020603050405020304" pitchFamily="18" charset="0"/>
              </a:defRPr>
            </a:lvl1pPr>
          </a:lstStyle>
          <a:p>
            <a:fld id="{BEAB77CA-D8F4-4365-AE90-C3AC9D211D3B}" type="slidenum">
              <a:rPr lang="en-US" altLang="sk-SK"/>
              <a:pPr/>
              <a:t>‹#›</a:t>
            </a:fld>
            <a:endParaRPr lang="en-US" altLang="sk-SK"/>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852D2C76-F19F-49BA-9453-B1F299D8E84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D92B93B-BA68-4F51-A391-E2AF9415EDB8}" type="slidenum">
              <a:rPr lang="en-US" altLang="en-US" sz="1300"/>
              <a:pPr>
                <a:spcBef>
                  <a:spcPct val="0"/>
                </a:spcBef>
              </a:pPr>
              <a:t>1</a:t>
            </a:fld>
            <a:endParaRPr lang="en-US" altLang="en-US" sz="1300"/>
          </a:p>
        </p:txBody>
      </p:sp>
      <p:sp>
        <p:nvSpPr>
          <p:cNvPr id="62467" name="Rectangle 2">
            <a:extLst>
              <a:ext uri="{FF2B5EF4-FFF2-40B4-BE49-F238E27FC236}">
                <a16:creationId xmlns:a16="http://schemas.microsoft.com/office/drawing/2014/main" id="{9613D1DB-373C-45F5-9E2E-2020A97A38C0}"/>
              </a:ext>
            </a:extLst>
          </p:cNvPr>
          <p:cNvSpPr>
            <a:spLocks noGrp="1" noRot="1" noChangeAspect="1" noChangeArrowheads="1" noTextEdit="1"/>
          </p:cNvSpPr>
          <p:nvPr>
            <p:ph type="sldImg"/>
          </p:nvPr>
        </p:nvSpPr>
        <p:spPr>
          <a:ln/>
        </p:spPr>
      </p:sp>
      <p:sp>
        <p:nvSpPr>
          <p:cNvPr id="62468" name="Rectangle 3">
            <a:extLst>
              <a:ext uri="{FF2B5EF4-FFF2-40B4-BE49-F238E27FC236}">
                <a16:creationId xmlns:a16="http://schemas.microsoft.com/office/drawing/2014/main" id="{3A540E40-7AA4-445F-8B62-A9D7E80709A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sz="1000"/>
              <a:t>Ukážeme na príklade, ako potreba účtovníctva vyplýva z jednoduchej skupiny transakcií medzi osobami alebo spoločnosťami a ako účtovníctvo monitoruje a zaznamenáva tieto transakcie.</a:t>
            </a:r>
          </a:p>
          <a:p>
            <a:r>
              <a:rPr lang="sk-SK" altLang="en-US" sz="1000"/>
              <a:t>Náš príklad budeme situovať na koniec 15. storočia do Benátok, kde chce mladý obchodník Mantzaros zbohatnúť. Rozhodne sa, že zbohatne na obchode s Orientom.</a:t>
            </a:r>
          </a:p>
          <a:p>
            <a:r>
              <a:rPr lang="sk-SK" altLang="en-US" sz="1000"/>
              <a:t>Od svojej rodiny dostal 120 zlatých dukátov. </a:t>
            </a:r>
          </a:p>
          <a:p>
            <a:r>
              <a:rPr lang="sk-SK" altLang="en-US" sz="1000"/>
              <a:t>Aby sa jeho osobné vlastníctvo nemiešalo s podnikaním, vytvoril nový subjekt – Venture Mantzaros (VM – podnik Mantzaros) a rozhodol sa investovať 100 z jeho dukátov do tohto podniku. Mantzaros sa stal jediným majiteľom tohto podniku a má právo na celý jeho zisk. Je teda 100 % vlastník alebo 100 % akcionár – podielnik (shareholder).</a:t>
            </a:r>
          </a:p>
          <a:p>
            <a:r>
              <a:rPr lang="sk-SK" altLang="en-US" sz="1000"/>
              <a:t>Aby sa obchodovanie z Orientom mohlo rozbehnúť, potrebuje Mantzaros loď. 100 dukátov, ktoré investoval do podnikania, však na kúpu a vybavenie lode nestačia – na to je potrebných 1000 dukátov. Mantzaros, teraz ako manažér podniku VM, ide za bankárom a dohodne s ním pôžičku vo výške 900 dukátov. Podmienky pôžičky: ročný úrok 10 % a splatiť ju musí do 5 rokov. Ďalšou dohodnutou podmienkou je zaplatenie úroku jednorazovo v deň, keď sa vráti loď alebo keď uplynie 5 rokov a bude treba vrátiť istinu (podľa toho, čo nastane skôr).</a:t>
            </a:r>
          </a:p>
          <a:p>
            <a:r>
              <a:rPr lang="sk-SK" altLang="en-US" sz="1000"/>
              <a:t>Podnik si musí poznačiť, že mu pribudli dve povinnosti (vstúpil do dvoch záväzkov): súhlasil, že do 5 rokov vráti istinu (teda požičaných 900 dukátov) a súhlasil s platením ročného úroku 10 % toľko rokov, koľko budú peniaze požičané. Manažér Mantzaros si tieto dva záväzky podniku zaznamená do prázdneho zošita – nazvime ho denník.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CBC4D2EF-91BE-4313-8410-3A31EAA696E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8A6E255-43F7-425A-99CE-4E54494FC657}" type="slidenum">
              <a:rPr lang="en-US" altLang="en-US" sz="1300"/>
              <a:pPr>
                <a:spcBef>
                  <a:spcPct val="0"/>
                </a:spcBef>
              </a:pPr>
              <a:t>2</a:t>
            </a:fld>
            <a:endParaRPr lang="en-US" altLang="en-US" sz="1300"/>
          </a:p>
        </p:txBody>
      </p:sp>
      <p:sp>
        <p:nvSpPr>
          <p:cNvPr id="64515" name="Rectangle 2">
            <a:extLst>
              <a:ext uri="{FF2B5EF4-FFF2-40B4-BE49-F238E27FC236}">
                <a16:creationId xmlns:a16="http://schemas.microsoft.com/office/drawing/2014/main" id="{02E72BF1-42A4-4128-98C6-7BA03F2A833A}"/>
              </a:ext>
            </a:extLst>
          </p:cNvPr>
          <p:cNvSpPr>
            <a:spLocks noGrp="1" noRot="1" noChangeAspect="1" noChangeArrowheads="1" noTextEdit="1"/>
          </p:cNvSpPr>
          <p:nvPr>
            <p:ph type="sldImg"/>
          </p:nvPr>
        </p:nvSpPr>
        <p:spPr>
          <a:ln/>
        </p:spPr>
      </p:sp>
      <p:sp>
        <p:nvSpPr>
          <p:cNvPr id="64516" name="Rectangle 3">
            <a:extLst>
              <a:ext uri="{FF2B5EF4-FFF2-40B4-BE49-F238E27FC236}">
                <a16:creationId xmlns:a16="http://schemas.microsoft.com/office/drawing/2014/main" id="{C58D5769-B517-49A7-99EB-083366686EC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Keby si podnik VM urobil v danej chvíli inventúru svojho majetku (bohatstva – wealth), vykázal by na jednej strane 100 dukátov, ktoré do podniku vložil Mantzaros ako jednotlivec, a hotovosť 900 dukátov získanú od bankára. Na druhej strane by si poznačil dlh 900 dukátov, ktorý bude treba zaplatiť. Teda o “čistej hodnote” podniku sa dá povedať toto:</a:t>
            </a:r>
          </a:p>
          <a:p>
            <a:r>
              <a:rPr lang="sk-SK" altLang="en-US"/>
              <a:t>Situácia pred dohodnutím pôžičky: čistá hodnota = 100 dukátov</a:t>
            </a:r>
          </a:p>
          <a:p>
            <a:r>
              <a:rPr lang="sk-SK" altLang="en-US"/>
              <a:t>Situácia po dohode pôžičky s bankárom: čistá hodnota = 100 + 900 dukátov v peniazoch – 900 dukátov dlh = 100 dukátov.</a:t>
            </a:r>
            <a:endParaRPr lang="sk-SK" altLang="en-US" b="1"/>
          </a:p>
          <a:p>
            <a:r>
              <a:rPr lang="sk-SK" altLang="en-US" b="1"/>
              <a:t>Požičanie peňazí samotné nezvyšuje čistú hodnotu podniku</a:t>
            </a:r>
            <a:r>
              <a:rPr lang="sk-SK" altLang="en-US"/>
              <a:t> – hodnotu môže zvýšiť to, na čo budú požičané peniaze použité (ak podnikanie vyjde). </a:t>
            </a:r>
          </a:p>
          <a:p>
            <a:r>
              <a:rPr lang="sk-SK" altLang="en-US"/>
              <a:t>Účtovníctvo samotné (t. j. robenie záznamov) nevytvára hodnotu (majetok). Iba sleduje, čo robí ekonomický subjekt (v našom prípade podnik VM) so svojimi prostriedkami (majetkom) a aké nároky rôznych subjektom na tieto prostriedky v každom časovom okamihu existujú (v našom prípade nároky bankára a investora). Nároky vlastníka sa vždy rovnajú čistej hodnote podniku, to znamená rozdielu sumy prostriedkov (majetku) a nárokov veriteľov. Pretože podnik VM doteraz neurobil nič pre vytvorenie hodnoty, nárok Mantzarosa ako investora je stále pôvodných 100 dukátov. </a:t>
            </a:r>
            <a:endParaRPr lang="fr-FR"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CF6B7487-0897-41EB-A384-5CE4C3A3E76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62001B2-2EAF-4AC9-B631-40BB8AED2A37}" type="slidenum">
              <a:rPr lang="en-US" altLang="en-US" sz="1300"/>
              <a:pPr>
                <a:spcBef>
                  <a:spcPct val="0"/>
                </a:spcBef>
              </a:pPr>
              <a:t>3</a:t>
            </a:fld>
            <a:endParaRPr lang="en-US" altLang="en-US" sz="1300"/>
          </a:p>
        </p:txBody>
      </p:sp>
      <p:sp>
        <p:nvSpPr>
          <p:cNvPr id="66563" name="Rectangle 2">
            <a:extLst>
              <a:ext uri="{FF2B5EF4-FFF2-40B4-BE49-F238E27FC236}">
                <a16:creationId xmlns:a16="http://schemas.microsoft.com/office/drawing/2014/main" id="{17BC8C69-A300-4FB3-B2A1-311D81A0A786}"/>
              </a:ext>
            </a:extLst>
          </p:cNvPr>
          <p:cNvSpPr>
            <a:spLocks noGrp="1" noRot="1" noChangeAspect="1" noChangeArrowheads="1" noTextEdit="1"/>
          </p:cNvSpPr>
          <p:nvPr>
            <p:ph type="sldImg"/>
          </p:nvPr>
        </p:nvSpPr>
        <p:spPr>
          <a:xfrm>
            <a:off x="950913" y="714375"/>
            <a:ext cx="4964112" cy="3722688"/>
          </a:xfrm>
          <a:ln/>
        </p:spPr>
      </p:sp>
      <p:sp>
        <p:nvSpPr>
          <p:cNvPr id="66564" name="Rectangle 3">
            <a:extLst>
              <a:ext uri="{FF2B5EF4-FFF2-40B4-BE49-F238E27FC236}">
                <a16:creationId xmlns:a16="http://schemas.microsoft.com/office/drawing/2014/main" id="{FF4ABE21-0A50-40E3-A4DB-4FE693B99F1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V druhom kroku Mantzaros ako manažér využije 1000 dukátov na kúpu dobrej lode, jej vybavenie, najatie námorníkov a naplnenie lode tovarom, ktorý kapitán lode v Oriente predá. Ani v tomto kroku sa hodnota podniku VM nezmenila. Len sa peniaze zmenili na hmotné veci. V prípade ideálneho trhu je jedno, či subjekt má peniaze alebo vlastní tovar. Tak peniaze, ako aj tovar alebo iný majetok predstavujú prostriedky, ktoré ekonomický subjekt použije, aby sa pokúsil vytvoriť budúci ekonomický úžitok, teda hodnotu alebo bohatstvo.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A5339D31-C1AA-4F2C-9D90-89D056BBB9E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209B4A2-C15C-4A98-ACAC-7308BABC91BC}" type="slidenum">
              <a:rPr lang="en-US" altLang="en-US" sz="1300"/>
              <a:pPr>
                <a:spcBef>
                  <a:spcPct val="0"/>
                </a:spcBef>
              </a:pPr>
              <a:t>4</a:t>
            </a:fld>
            <a:endParaRPr lang="en-US" altLang="en-US" sz="1300"/>
          </a:p>
        </p:txBody>
      </p:sp>
      <p:sp>
        <p:nvSpPr>
          <p:cNvPr id="68611" name="Rectangle 2">
            <a:extLst>
              <a:ext uri="{FF2B5EF4-FFF2-40B4-BE49-F238E27FC236}">
                <a16:creationId xmlns:a16="http://schemas.microsoft.com/office/drawing/2014/main" id="{69CE39E7-ACB3-4499-BA60-B253152E029A}"/>
              </a:ext>
            </a:extLst>
          </p:cNvPr>
          <p:cNvSpPr>
            <a:spLocks noGrp="1" noRot="1" noChangeAspect="1" noChangeArrowheads="1" noTextEdit="1"/>
          </p:cNvSpPr>
          <p:nvPr>
            <p:ph type="sldImg"/>
          </p:nvPr>
        </p:nvSpPr>
        <p:spPr>
          <a:ln/>
        </p:spPr>
      </p:sp>
      <p:sp>
        <p:nvSpPr>
          <p:cNvPr id="68612" name="Rectangle 3">
            <a:extLst>
              <a:ext uri="{FF2B5EF4-FFF2-40B4-BE49-F238E27FC236}">
                <a16:creationId xmlns:a16="http://schemas.microsoft.com/office/drawing/2014/main" id="{9B07E43B-94F2-488D-8BDF-349E2077E81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Z tabuľky 1.4 vyplýva, že čistá hodnota podniku VM je stále 100 dukátov. Tabuľka však obsahuje aj zoznam všetkého, čo podnik VM vlastní, rozčlenený na rôzne kategórie. Takýto dokument má veľký význam pre kontrolu práce kapitána (ako reprezentanta alebo agenta podniku VM) pri snahe o zvýšenie bohatstva (hodnoty). Možno ho použiť aj na vnútornú kontrolu, či neprišlo k sprenevere alebo krádeži.</a:t>
            </a:r>
          </a:p>
          <a:p>
            <a:r>
              <a:rPr lang="sk-SK" altLang="en-US"/>
              <a:t>Je zrejmé, že pre úspech podniku je dôležitý výber dobrého kapitána, dobrej posádky a kúpa dobrej lode. Mantzaros ako majiteľ podniku je teraz nielen vlastníkom 100 dukátov, ktoré investoval, ale aj vlastníkom potenciálneho zisku ak sa expedícia vydarí a tovar, ktorý loď privezie po návrate sa podarí (spolu s loďou) predať za viac ako je dlžný bankárovi plus jeho pôvodná investícia 100 dukátov. Mantzaros tiež povzbudil kapitána, aby podľa možnosti doviezol naspäť aj viac ako pôvodnú loď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a:extLst>
              <a:ext uri="{FF2B5EF4-FFF2-40B4-BE49-F238E27FC236}">
                <a16:creationId xmlns:a16="http://schemas.microsoft.com/office/drawing/2014/main" id="{3395DAAF-77F7-47C4-8462-E4EFAD30C1C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9521C25-5CCB-415E-AA1F-6CCAA00954AD}" type="slidenum">
              <a:rPr lang="en-US" altLang="en-US" sz="1300"/>
              <a:pPr>
                <a:spcBef>
                  <a:spcPct val="0"/>
                </a:spcBef>
              </a:pPr>
              <a:t>5</a:t>
            </a:fld>
            <a:endParaRPr lang="en-US" altLang="en-US" sz="1300"/>
          </a:p>
        </p:txBody>
      </p:sp>
      <p:sp>
        <p:nvSpPr>
          <p:cNvPr id="70659" name="Rectangle 2">
            <a:extLst>
              <a:ext uri="{FF2B5EF4-FFF2-40B4-BE49-F238E27FC236}">
                <a16:creationId xmlns:a16="http://schemas.microsoft.com/office/drawing/2014/main" id="{121006C3-CE02-444E-BC63-C505A7AE2ABC}"/>
              </a:ext>
            </a:extLst>
          </p:cNvPr>
          <p:cNvSpPr>
            <a:spLocks noGrp="1" noRot="1" noChangeAspect="1" noChangeArrowheads="1" noTextEdit="1"/>
          </p:cNvSpPr>
          <p:nvPr>
            <p:ph type="sldImg"/>
          </p:nvPr>
        </p:nvSpPr>
        <p:spPr>
          <a:ln/>
        </p:spPr>
      </p:sp>
      <p:sp>
        <p:nvSpPr>
          <p:cNvPr id="70660" name="Rectangle 3">
            <a:extLst>
              <a:ext uri="{FF2B5EF4-FFF2-40B4-BE49-F238E27FC236}">
                <a16:creationId xmlns:a16="http://schemas.microsoft.com/office/drawing/2014/main" id="{0C9401B8-813E-4B75-B86D-482F9B2959A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Mantzaros očakáva, že loď sa vráti asi o 4 roky. Počas nich musí z niečoho žiť. Uvedomuje si, že do podnikania vložil väčšinu svojho majetku a že sa môže stať, že výprava neskončí úspešne. Potrebuje teda získať nejaké peniaze na živobytie a zároveň znížiť riziko, že príde o všetko, ak výprava nedopadne dobre. Hľadá preto partnera, ktorý by s ním zdieľal riziko z podniku. Jeho odmenou za zdieľanie tohto rizika by bol podiel na prípadnom zisku. Nájde bohatého priateľa, ktorý verí v úspech expedície, a je za 500 dukátov v hotovosti ochotný kúpiť polovičný podiel práv a nárokov, ktoré má Mantzaros ako vlastník podniku. Má teda právo na 50 % čistej hodnoty podniku dnes a na 50 % potenciálneho zisku po návrate lode. Mantzaros ako jednotlivec predal teda za 500 dukátov polovicu svojho podielu v podniku VM.</a:t>
            </a:r>
          </a:p>
          <a:p>
            <a:r>
              <a:rPr lang="sk-SK" altLang="en-US"/>
              <a:t>Aj po tomto kroku zostáva čistá hodnota podniku VM 100 dukátov. Bohatstvo Mantzarosa ako jednotlivca však stúplo o 500 dukátov v hotovosti. Tu je vidno základnú výhodu vytvorenia podniku VM: majiteľ (majitelia) podniku môžu predávať “podiely”, to znamená jednotkové nároky na budúci zisk, ako jednotlivci – “súkromne”. Takýto predaj nemá žiadny vplyv na situáciu v podniku. Bohatstvo predávajúceho sa však zvýši o finančné prostriedky, ktoré získa za predaný podiel.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BB6E4587-EEF9-4569-842E-6FC791A0919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2FBC530-E121-43A8-B259-A0446A409EC5}" type="slidenum">
              <a:rPr lang="en-US" altLang="en-US" sz="1300"/>
              <a:pPr>
                <a:spcBef>
                  <a:spcPct val="0"/>
                </a:spcBef>
              </a:pPr>
              <a:t>6</a:t>
            </a:fld>
            <a:endParaRPr lang="en-US" altLang="en-US" sz="1300"/>
          </a:p>
        </p:txBody>
      </p:sp>
      <p:sp>
        <p:nvSpPr>
          <p:cNvPr id="72707" name="Rectangle 2">
            <a:extLst>
              <a:ext uri="{FF2B5EF4-FFF2-40B4-BE49-F238E27FC236}">
                <a16:creationId xmlns:a16="http://schemas.microsoft.com/office/drawing/2014/main" id="{399A8F91-9400-4E1F-8BBC-BBE632D2805C}"/>
              </a:ext>
            </a:extLst>
          </p:cNvPr>
          <p:cNvSpPr>
            <a:spLocks noGrp="1" noRot="1" noChangeAspect="1" noChangeArrowheads="1" noTextEdit="1"/>
          </p:cNvSpPr>
          <p:nvPr>
            <p:ph type="sldImg"/>
          </p:nvPr>
        </p:nvSpPr>
        <p:spPr>
          <a:ln/>
        </p:spPr>
      </p:sp>
      <p:sp>
        <p:nvSpPr>
          <p:cNvPr id="72708" name="Rectangle 3">
            <a:extLst>
              <a:ext uri="{FF2B5EF4-FFF2-40B4-BE49-F238E27FC236}">
                <a16:creationId xmlns:a16="http://schemas.microsoft.com/office/drawing/2014/main" id="{1035B706-E76B-462C-BA21-EADF6537BCC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Z tabuľky je vidno, že predaj polovice vlastníckych práv je úplne externá aktivita vo vzťahu k podniku. Je to súkromná záležitosť dvoch jednotlivcov, teraz podielnikov (shareholders).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F8D7D52E-10B0-4E7D-B2B1-411945AE476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018A621-C7DF-4AB8-994E-B5498C64DF8B}" type="slidenum">
              <a:rPr lang="en-US" altLang="en-US" sz="1300"/>
              <a:pPr>
                <a:spcBef>
                  <a:spcPct val="0"/>
                </a:spcBef>
              </a:pPr>
              <a:t>7</a:t>
            </a:fld>
            <a:endParaRPr lang="en-US" altLang="en-US" sz="1300"/>
          </a:p>
        </p:txBody>
      </p:sp>
      <p:sp>
        <p:nvSpPr>
          <p:cNvPr id="74755" name="Rectangle 2">
            <a:extLst>
              <a:ext uri="{FF2B5EF4-FFF2-40B4-BE49-F238E27FC236}">
                <a16:creationId xmlns:a16="http://schemas.microsoft.com/office/drawing/2014/main" id="{0722020B-3E2C-4843-AA5C-5DFBBD595EA9}"/>
              </a:ext>
            </a:extLst>
          </p:cNvPr>
          <p:cNvSpPr>
            <a:spLocks noGrp="1" noRot="1" noChangeAspect="1" noChangeArrowheads="1" noTextEdit="1"/>
          </p:cNvSpPr>
          <p:nvPr>
            <p:ph type="sldImg"/>
          </p:nvPr>
        </p:nvSpPr>
        <p:spPr>
          <a:ln/>
        </p:spPr>
      </p:sp>
      <p:sp>
        <p:nvSpPr>
          <p:cNvPr id="74756" name="Rectangle 3">
            <a:extLst>
              <a:ext uri="{FF2B5EF4-FFF2-40B4-BE49-F238E27FC236}">
                <a16:creationId xmlns:a16="http://schemas.microsoft.com/office/drawing/2014/main" id="{AF3AFA41-8A72-4913-9051-F80B446E03D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sz="1100"/>
              <a:t>Z tabuliek je zrejmé, že nárok podielnikov nie je zaznamenaný rovnakým spôsobom ako nárok bankára voči podniku VM. Aj keď podielnici (Mantzaros a priateľ) veria, že sa im ich investícia do podniku vráti, nebude to formou refundácie (náhrady nákladov), ale ich podielom na zisku. Každý podielnik má právo na budúci zisk. 500 dukátov, ktoré priateľ zaplatil, bolo časťou “čistej hodnoty” Mantzarosa ako jednotlivca, nie čistej hodnoty podniku. Zmena v štruktúre vlastníkov nezmenila hodnotu podniku (išlo o súkromný predaj podielu – zvýšenie hodnoty podniku predajom akcií je iná záležitosť, o ktorej bude reč neskôr). Aktuálna čistá hodnota podniku je 100 dukátov, na každého podielnika pripadá 50 dukátov. Priateľ teda kúpil od Mantzarosa za 500 dukátov to, čo má v súčasnosti hodnotu 50 dukátov. Kúpil však zároveň nárok na podiel na budúcom zisku podniku. Priateľ zaplatil o 450 dukátov viac, ako je “účtovná hodnota” podniku, pretože verí, že budúci zisk bude väčší ako cena, ktorú zaplatil. </a:t>
            </a:r>
          </a:p>
          <a:p>
            <a:r>
              <a:rPr lang="sk-SK" altLang="en-US" sz="1100"/>
              <a:t>Mantzarosov majetok ako jednotlivca je teraz 520 dukátov plus nárok na 50 % budúcich ziskov z podniku (plus polovica pôvodnej investície). </a:t>
            </a:r>
            <a:r>
              <a:rPr lang="sk-SK" altLang="en-US" sz="1100" b="1"/>
              <a:t>Podnik je oddelený subjekt</a:t>
            </a:r>
            <a:r>
              <a:rPr lang="sk-SK" altLang="en-US" sz="1100"/>
              <a:t> od Mantzarosa ako jednotlivca. </a:t>
            </a:r>
            <a:r>
              <a:rPr lang="sk-SK" altLang="en-US" sz="1100" b="1"/>
              <a:t>V účtovníctve je podstatné vedieť presné vymedzenie ekonomického subjektu, o ktorom je reč.</a:t>
            </a:r>
            <a:r>
              <a:rPr lang="sk-SK" altLang="en-US" sz="1100"/>
              <a:t> Odteraz budeme hovoriť už iba o podniku VM ako o ekonomickom subjekte. Tento podnik má v súčasnosti majetok 1000 dukátov a záväzky 900 dukátov. Čistá hodnota podniku patrí teraz a aj v budúcnosti, kým bude platiť zmluva medzi Mantzarosom a jeho priateľom, spolovice Mantzarosovi a spolovice jeho priateľovi. Keď sa loď (alebo lode) vrátia, tovar, ktorý privezú, sa predá. Zisk sa vypočíta po vyrovnaní všetkých nákladov na prevádzku z výnosov podniku.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2A156C4D-3A93-48DD-88B4-1FCE0B80459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A8998D8-3450-4745-BFBE-48CDA78E815E}" type="slidenum">
              <a:rPr lang="en-US" altLang="en-US" sz="1300"/>
              <a:pPr>
                <a:spcBef>
                  <a:spcPct val="0"/>
                </a:spcBef>
              </a:pPr>
              <a:t>8</a:t>
            </a:fld>
            <a:endParaRPr lang="en-US" altLang="en-US" sz="1300"/>
          </a:p>
        </p:txBody>
      </p:sp>
      <p:sp>
        <p:nvSpPr>
          <p:cNvPr id="76803" name="Rectangle 2">
            <a:extLst>
              <a:ext uri="{FF2B5EF4-FFF2-40B4-BE49-F238E27FC236}">
                <a16:creationId xmlns:a16="http://schemas.microsoft.com/office/drawing/2014/main" id="{9E6EE4F4-DCF7-4DA0-B785-B46CFCD983C0}"/>
              </a:ext>
            </a:extLst>
          </p:cNvPr>
          <p:cNvSpPr>
            <a:spLocks noGrp="1" noRot="1" noChangeAspect="1" noChangeArrowheads="1" noTextEdit="1"/>
          </p:cNvSpPr>
          <p:nvPr>
            <p:ph type="sldImg"/>
          </p:nvPr>
        </p:nvSpPr>
        <p:spPr>
          <a:ln/>
        </p:spPr>
      </p:sp>
      <p:sp>
        <p:nvSpPr>
          <p:cNvPr id="76804" name="Rectangle 3">
            <a:extLst>
              <a:ext uri="{FF2B5EF4-FFF2-40B4-BE49-F238E27FC236}">
                <a16:creationId xmlns:a16="http://schemas.microsoft.com/office/drawing/2014/main" id="{C9BCA545-0C3B-4CD9-BC33-269C29D9B0C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sz="1000"/>
              <a:t>Predpokladajme teraz, že po 4 rokoch sa kapitán vrátil s tromi loďami a tovar, ktorý priviezol, sa predal za 10 008 dukátov v hotovosti.</a:t>
            </a:r>
          </a:p>
          <a:p>
            <a:r>
              <a:rPr lang="sk-SK" altLang="en-US" sz="1000"/>
              <a:t>Vzhľadom na veľký úspech výpravy (ako aj vzhľadom na poctivosť kapitána dokladovanú v denníku, v ktorom si viedol záznamy o všetkých platbách, obchodoch a transakciách), sa Mantzaros rozhodol dať kapitánovi a posádke odmenu 1000 dukátov navyše ku 150 dukátom pôvodne dohodnutej mzdy.</a:t>
            </a:r>
          </a:p>
          <a:p>
            <a:r>
              <a:rPr lang="sk-SK" altLang="en-US" sz="1000"/>
              <a:t>Aj bankár pokladal podnik za úspešný a vytvoril si dobrú mienku o manažérovi. Ponúkol preto Mantzarosovi možnosť predĺžiť termín pôžičky za rovnakých úrokových podmienok, ak sa on a jeho priateľ rozhodnú pokračovať v podnikaní, hoci aj v inej oblasti. Obsahom ponuky je návrh, že istinu pôžičky je možné splatiť neskôr (v termíne, ktorý sa dohodne – táto dohoda je už mimo nášho príkladu). Podnik VM však musí zaplatiť úrok, ktorý dosiahol za 4 roky sumu 418 dukátov (= 900 * 1,10</a:t>
            </a:r>
            <a:r>
              <a:rPr lang="sk-SK" altLang="en-US" sz="1000" baseline="30000"/>
              <a:t>4 </a:t>
            </a:r>
            <a:r>
              <a:rPr lang="sk-SK" altLang="en-US" sz="1000"/>
              <a:t>– 900 = 417,69, zaokrúhlené pre jednoduchosť na 418). Úrok je nákladom.</a:t>
            </a:r>
          </a:p>
          <a:p>
            <a:r>
              <a:rPr lang="sk-SK" altLang="en-US" sz="1000"/>
              <a:t>Mantzaros sa s priateľom dohodol, že podnik nezrušia a budú pokračovať v podnikaní. Rozhodli sa však prejsť do menej rizikovej oblasti – poľnohospodárska produkcia. Pretože na to netreba lode, predali všetky 3 plavidlá. Získané financie použijú na nákup farmy.</a:t>
            </a:r>
          </a:p>
          <a:p>
            <a:r>
              <a:rPr lang="sk-SK" altLang="en-US" sz="1000"/>
              <a:t>Pôvodná hodnota prvej lode 160 dukátov sa opotrebovaním znížila na, povedzme, 100 dukátov. Keby sa loď naďalej používala na podnikanie, museli by sme opotrebovanie lode v čiastke 60 dukátov zahrnúť do prevádzkových nákladov (vo forme odpisov) a zohľadniť pri výpočte konečného zisku z podnikania. Pretože ideme podnikať do inej oblasti, kde loď nebude potrebná, situácia sa zjednodušuje. Pri predaji (opotrebovanej) lode za 100 dukátov vykážeme ako prevádzkový náklad jej pôvodnú cenu 160 dukátov a 100 dukátov, ktoré sme získali za jej predaj vykážeme ako výnos. Druhú loď predáme za 75 dukátov a tretiu za 125 dukátov – predaj 3 lodí nám priniesol 300 dukátov v hotovosti.</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E62C5728-9351-410C-8F55-E1BBDD2C451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72155E5-599A-4F8D-BBC9-5912EF16F108}" type="slidenum">
              <a:rPr lang="en-US" altLang="en-US" sz="1300"/>
              <a:pPr>
                <a:spcBef>
                  <a:spcPct val="0"/>
                </a:spcBef>
              </a:pPr>
              <a:t>9</a:t>
            </a:fld>
            <a:endParaRPr lang="en-US" altLang="en-US" sz="1300"/>
          </a:p>
        </p:txBody>
      </p:sp>
      <p:sp>
        <p:nvSpPr>
          <p:cNvPr id="78851" name="Rectangle 2">
            <a:extLst>
              <a:ext uri="{FF2B5EF4-FFF2-40B4-BE49-F238E27FC236}">
                <a16:creationId xmlns:a16="http://schemas.microsoft.com/office/drawing/2014/main" id="{4E522007-D8D0-4AD0-BD45-64BF985DDEA4}"/>
              </a:ext>
            </a:extLst>
          </p:cNvPr>
          <p:cNvSpPr>
            <a:spLocks noGrp="1" noRot="1" noChangeAspect="1" noChangeArrowheads="1" noTextEdit="1"/>
          </p:cNvSpPr>
          <p:nvPr>
            <p:ph type="sldImg"/>
          </p:nvPr>
        </p:nvSpPr>
        <p:spPr>
          <a:ln/>
        </p:spPr>
      </p:sp>
      <p:sp>
        <p:nvSpPr>
          <p:cNvPr id="78852" name="Rectangle 3">
            <a:extLst>
              <a:ext uri="{FF2B5EF4-FFF2-40B4-BE49-F238E27FC236}">
                <a16:creationId xmlns:a16="http://schemas.microsoft.com/office/drawing/2014/main" id="{2C8FB66A-399B-4121-AFC4-2A1025ECAAF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Zhrnutie skutočností súvisiacich s expedíciou a jej konečným výsledkom obsahuje tabuľka 1.6, ktorá sa nazýva výkaz ziskov a strát (income statement) alebo výkazom o činnosti podniku. </a:t>
            </a:r>
          </a:p>
          <a:p>
            <a:r>
              <a:rPr lang="sk-SK" altLang="en-US"/>
              <a:t>Započítaním pôvodnej lode v jej pôvodnej cene 160 dukátov v nákladoch a započítaním 100 dukátov za jej predaj vo výnosoch sme v podstate zaťažili podnikanie nákladom 160 – 100 = 60 dukátov zodpovedajúcim odpisom. </a:t>
            </a:r>
          </a:p>
          <a:p>
            <a:r>
              <a:rPr lang="sk-SK" altLang="en-US"/>
              <a:t>Kladné položky vytvárajúce bohatstvo (hodnotu) sa nazývajú výnosy. Záporné položky spotrebovávajúce bohatstvo (prostriedky) sa nazývajú náklady. Rozdiel medzi výnosmi a nákladmi predstavuje zisk vytvorený (alebo bohatstvo vytvorené) podnikaním.</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F4FF1959-7051-48E9-85DF-49389E91A7B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032E1EF-C317-45A2-8638-5F81844A6517}" type="slidenum">
              <a:rPr lang="en-US" altLang="en-US" sz="1300"/>
              <a:pPr>
                <a:spcBef>
                  <a:spcPct val="0"/>
                </a:spcBef>
              </a:pPr>
              <a:t>10</a:t>
            </a:fld>
            <a:endParaRPr lang="en-US" altLang="en-US" sz="1300"/>
          </a:p>
        </p:txBody>
      </p:sp>
      <p:sp>
        <p:nvSpPr>
          <p:cNvPr id="80899" name="Rectangle 2">
            <a:extLst>
              <a:ext uri="{FF2B5EF4-FFF2-40B4-BE49-F238E27FC236}">
                <a16:creationId xmlns:a16="http://schemas.microsoft.com/office/drawing/2014/main" id="{3003CA49-3ECC-4FB4-8D01-CB74BB71141F}"/>
              </a:ext>
            </a:extLst>
          </p:cNvPr>
          <p:cNvSpPr>
            <a:spLocks noGrp="1" noRot="1" noChangeAspect="1" noChangeArrowheads="1" noTextEdit="1"/>
          </p:cNvSpPr>
          <p:nvPr>
            <p:ph type="sldImg"/>
          </p:nvPr>
        </p:nvSpPr>
        <p:spPr>
          <a:ln/>
        </p:spPr>
      </p:sp>
      <p:sp>
        <p:nvSpPr>
          <p:cNvPr id="80900" name="Rectangle 3">
            <a:extLst>
              <a:ext uri="{FF2B5EF4-FFF2-40B4-BE49-F238E27FC236}">
                <a16:creationId xmlns:a16="http://schemas.microsoft.com/office/drawing/2014/main" id="{D9B6B390-D4A6-4A48-988F-5F5634AAB44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Tabuľku 1.7, ktorá obsahuje výpočet konečného stavu peňažných prostriedkov, možno preusporiadať tak, ako to je v tabuľke 1.8, v ktorej sa rozlišujú tri zdroje a použitia peňažných prostriedkov: prevádzkové činnosti, investičné činnosti a finančné činnosti.</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8CCB6922-E502-4B30-9955-D522BF0AEBC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F6DBCFB-817C-40FF-A9C0-9F6C457B7E80}" type="slidenum">
              <a:rPr lang="en-US" altLang="en-US" sz="1300"/>
              <a:pPr>
                <a:spcBef>
                  <a:spcPct val="0"/>
                </a:spcBef>
              </a:pPr>
              <a:t>11</a:t>
            </a:fld>
            <a:endParaRPr lang="en-US" altLang="en-US" sz="1300"/>
          </a:p>
        </p:txBody>
      </p:sp>
      <p:sp>
        <p:nvSpPr>
          <p:cNvPr id="82947" name="Rectangle 2">
            <a:extLst>
              <a:ext uri="{FF2B5EF4-FFF2-40B4-BE49-F238E27FC236}">
                <a16:creationId xmlns:a16="http://schemas.microsoft.com/office/drawing/2014/main" id="{FD8C9B32-6446-49B1-816A-0574881D1F02}"/>
              </a:ext>
            </a:extLst>
          </p:cNvPr>
          <p:cNvSpPr>
            <a:spLocks noGrp="1" noRot="1" noChangeAspect="1" noChangeArrowheads="1" noTextEdit="1"/>
          </p:cNvSpPr>
          <p:nvPr>
            <p:ph type="sldImg"/>
          </p:nvPr>
        </p:nvSpPr>
        <p:spPr>
          <a:ln/>
        </p:spPr>
      </p:sp>
      <p:sp>
        <p:nvSpPr>
          <p:cNvPr id="82948" name="Rectangle 3">
            <a:extLst>
              <a:ext uri="{FF2B5EF4-FFF2-40B4-BE49-F238E27FC236}">
                <a16:creationId xmlns:a16="http://schemas.microsoft.com/office/drawing/2014/main" id="{9465AD08-C45C-4973-8214-BF9D7271A62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Tabuľka 1.8 ponúka analytický pohľad na generovanie peňažných tokov. Čistý peňažný tok je rozdelený do troch sekcií: (1) peňažné toky z prevádzkových činností (vrátane výdavkov na úroky, pretože peňažné toky z prevádzkových činností zahŕňajú všetky položky súvisiace s tvorbou alebo spotrebou bohatstva), (2) peňažné toky z investičných činností (v našom prípade nákup a predaj lodí), (3) peňažné toky z finančných činností.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CDC1F19F-2326-4EE5-8501-E22AF841CC2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878E4D2-DA6B-44FB-A503-F993E3C5F3D2}" type="slidenum">
              <a:rPr lang="en-US" altLang="en-US" sz="1300"/>
              <a:pPr>
                <a:spcBef>
                  <a:spcPct val="0"/>
                </a:spcBef>
              </a:pPr>
              <a:t>12</a:t>
            </a:fld>
            <a:endParaRPr lang="en-US" altLang="en-US" sz="1300"/>
          </a:p>
        </p:txBody>
      </p:sp>
      <p:sp>
        <p:nvSpPr>
          <p:cNvPr id="84995" name="Rectangle 2">
            <a:extLst>
              <a:ext uri="{FF2B5EF4-FFF2-40B4-BE49-F238E27FC236}">
                <a16:creationId xmlns:a16="http://schemas.microsoft.com/office/drawing/2014/main" id="{45458F0C-DAC5-498F-88B3-5CC7DE575E88}"/>
              </a:ext>
            </a:extLst>
          </p:cNvPr>
          <p:cNvSpPr>
            <a:spLocks noGrp="1" noRot="1" noChangeAspect="1" noChangeArrowheads="1" noTextEdit="1"/>
          </p:cNvSpPr>
          <p:nvPr>
            <p:ph type="sldImg"/>
          </p:nvPr>
        </p:nvSpPr>
        <p:spPr>
          <a:ln/>
        </p:spPr>
      </p:sp>
      <p:sp>
        <p:nvSpPr>
          <p:cNvPr id="84996" name="Rectangle 3">
            <a:extLst>
              <a:ext uri="{FF2B5EF4-FFF2-40B4-BE49-F238E27FC236}">
                <a16:creationId xmlns:a16="http://schemas.microsoft.com/office/drawing/2014/main" id="{8555FE9A-ADB8-4F92-B4B1-1024521BDC8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806E7381-A22D-4AC5-8BD7-5A1A264585F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BDB5FB9-29F1-4C62-A4C3-89486BA7E721}" type="slidenum">
              <a:rPr lang="en-US" altLang="en-US" sz="1300"/>
              <a:pPr>
                <a:spcBef>
                  <a:spcPct val="0"/>
                </a:spcBef>
              </a:pPr>
              <a:t>13</a:t>
            </a:fld>
            <a:endParaRPr lang="en-US" altLang="en-US" sz="1300"/>
          </a:p>
        </p:txBody>
      </p:sp>
      <p:sp>
        <p:nvSpPr>
          <p:cNvPr id="87043" name="Rectangle 2">
            <a:extLst>
              <a:ext uri="{FF2B5EF4-FFF2-40B4-BE49-F238E27FC236}">
                <a16:creationId xmlns:a16="http://schemas.microsoft.com/office/drawing/2014/main" id="{40FF6CF2-A0EB-4491-A9A4-1175565CB2C6}"/>
              </a:ext>
            </a:extLst>
          </p:cNvPr>
          <p:cNvSpPr>
            <a:spLocks noGrp="1" noRot="1" noChangeAspect="1" noChangeArrowheads="1" noTextEdit="1"/>
          </p:cNvSpPr>
          <p:nvPr>
            <p:ph type="sldImg"/>
          </p:nvPr>
        </p:nvSpPr>
        <p:spPr>
          <a:ln/>
        </p:spPr>
      </p:sp>
      <p:sp>
        <p:nvSpPr>
          <p:cNvPr id="87044" name="Rectangle 3">
            <a:extLst>
              <a:ext uri="{FF2B5EF4-FFF2-40B4-BE49-F238E27FC236}">
                <a16:creationId xmlns:a16="http://schemas.microsoft.com/office/drawing/2014/main" id="{723C9328-B7CB-41DD-9322-3E960F03A01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V tabuľke 1.9 je znázornený vývoj „majetkového účtu“.</a:t>
            </a:r>
          </a:p>
          <a:p>
            <a:r>
              <a:rPr lang="sk-SK" altLang="en-US"/>
              <a:t>V porovnaní s pôvodnou čistou hodnotou podniku 100 dukátov sa čistá hodnota podniku VM zvýšila o 7 900 dukátov. Tento rozdiel reprezentuje zisk podniku. Pretože sa nepozeráme na účty podniku VM počas jeho celého životné cyklu (bude pokračovať, nesplatil istinu), čistá hodnota podniku sa nerovná konečnému stavu peňažných prostriedkov.</a:t>
            </a:r>
          </a:p>
          <a:p>
            <a:r>
              <a:rPr lang="sk-SK" altLang="en-US"/>
              <a:t>V praxi je nezvyčajné ak sa dá pozrieť na úplný životný cyklus nejakého podniku. Väčšina podnikov je vytvorená s vierou nepretržitého pokračovania činnosti, bez naplánovania dátumu likvidácie. Činnosť s naplánovaným začiatkom a koncom je vo všeobecnosti projekt a nie podnik. Ako ukazuje Mantzarosov príklad, čistá hodnota podniku a konečný stav peňažných prostriedkov nemusia byť rovnaké.</a:t>
            </a:r>
          </a:p>
          <a:p>
            <a:r>
              <a:rPr lang="sk-SK" altLang="en-US"/>
              <a:t>Zisk vyprodukovaný počas predmetného obdobia, teda 7 900 dukátov, môže byť vo forme dividend rozdelený podielnikom, teda Mantzarosovi a jeho priateľovi (po polovici každému z hocijakej sumy neprekračujúcej 7 900 dukátov), alebo zadržaný v podniku, a to celý alebo jeho časť, na financovanie budúcich aktivít. Ak predpokladáme, že dobrá farma stojí 5 000 dukátov, nebude na budúce aktivity podniku potrebný celý zisk a je možné vyplatiť aj dividendy, v našom prípade po 1 450 dukátov = (7 900 – 5 000)/2.</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5D3EBEC9-F165-47F8-8718-94FC6914B07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14AC95E-8DB3-4C3E-8500-9C8ABFFB0238}" type="slidenum">
              <a:rPr lang="en-US" altLang="en-US" sz="1300"/>
              <a:pPr>
                <a:spcBef>
                  <a:spcPct val="0"/>
                </a:spcBef>
              </a:pPr>
              <a:t>14</a:t>
            </a:fld>
            <a:endParaRPr lang="en-US" altLang="en-US" sz="1300"/>
          </a:p>
        </p:txBody>
      </p:sp>
      <p:sp>
        <p:nvSpPr>
          <p:cNvPr id="89091" name="Rectangle 2">
            <a:extLst>
              <a:ext uri="{FF2B5EF4-FFF2-40B4-BE49-F238E27FC236}">
                <a16:creationId xmlns:a16="http://schemas.microsoft.com/office/drawing/2014/main" id="{E09AEB69-8911-4479-8272-2D44395D574F}"/>
              </a:ext>
            </a:extLst>
          </p:cNvPr>
          <p:cNvSpPr>
            <a:spLocks noGrp="1" noRot="1" noChangeAspect="1" noChangeArrowheads="1" noTextEdit="1"/>
          </p:cNvSpPr>
          <p:nvPr>
            <p:ph type="sldImg"/>
          </p:nvPr>
        </p:nvSpPr>
        <p:spPr>
          <a:ln/>
        </p:spPr>
      </p:sp>
      <p:sp>
        <p:nvSpPr>
          <p:cNvPr id="89092" name="Rectangle 3">
            <a:extLst>
              <a:ext uri="{FF2B5EF4-FFF2-40B4-BE49-F238E27FC236}">
                <a16:creationId xmlns:a16="http://schemas.microsoft.com/office/drawing/2014/main" id="{BE01956D-D40B-4586-8CFB-449A534F295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90000"/>
              </a:lnSpc>
            </a:pPr>
            <a:r>
              <a:rPr lang="sk-SK" altLang="en-US" sz="1000"/>
              <a:t>V tomto krátkom príbehu sme ilustrovali nasledovné potreby:</a:t>
            </a:r>
          </a:p>
          <a:p>
            <a:pPr>
              <a:lnSpc>
                <a:spcPct val="90000"/>
              </a:lnSpc>
            </a:pPr>
            <a:r>
              <a:rPr lang="sk-SK" altLang="en-US" sz="1000"/>
              <a:t>Zaznamenávať finančnú situáciu alebo stav podniku (tento výkaz budeme nazývať súvahou a v našom príklade sme ho zostavili na začiatku (tabuľka 1.3), na konci (tabuľka 1.9) a dvakrát medzitým (tabuľky 1.4 a 1.5)).</a:t>
            </a:r>
          </a:p>
          <a:p>
            <a:pPr>
              <a:lnSpc>
                <a:spcPct val="90000"/>
              </a:lnSpc>
            </a:pPr>
            <a:r>
              <a:rPr lang="sk-SK" altLang="en-US" sz="1000"/>
              <a:t>Potvrdiť oddelenie podnikateľského subjektu od jeho majiteľov (podielnikov).</a:t>
            </a:r>
          </a:p>
          <a:p>
            <a:pPr>
              <a:lnSpc>
                <a:spcPct val="90000"/>
              </a:lnSpc>
            </a:pPr>
            <a:r>
              <a:rPr lang="sk-SK" altLang="en-US" sz="1000"/>
              <a:t>Zaznamenávať zloženie majetku podniku v každom časovom okamihu.</a:t>
            </a:r>
          </a:p>
          <a:p>
            <a:pPr>
              <a:lnSpc>
                <a:spcPct val="90000"/>
              </a:lnSpc>
            </a:pPr>
            <a:r>
              <a:rPr lang="sk-SK" altLang="en-US" sz="1000"/>
              <a:t>Zaznamenávať nároky na podiely z budúceho zisku.</a:t>
            </a:r>
          </a:p>
          <a:p>
            <a:pPr>
              <a:lnSpc>
                <a:spcPct val="90000"/>
              </a:lnSpc>
            </a:pPr>
            <a:r>
              <a:rPr lang="sk-SK" altLang="en-US" sz="1000"/>
              <a:t>Určiť základ, vzhľadom na ktorý sa bude počítať zvýšenie čistej hodnoty podniku.</a:t>
            </a:r>
          </a:p>
          <a:p>
            <a:pPr>
              <a:lnSpc>
                <a:spcPct val="90000"/>
              </a:lnSpc>
            </a:pPr>
            <a:r>
              <a:rPr lang="sk-SK" altLang="en-US" sz="1000"/>
              <a:t>Určiť pravidlá ako bude počítaná vytvorená hodnota pred jej rozdelením na podiely.</a:t>
            </a:r>
          </a:p>
          <a:p>
            <a:pPr>
              <a:lnSpc>
                <a:spcPct val="90000"/>
              </a:lnSpc>
            </a:pPr>
            <a:r>
              <a:rPr lang="sk-SK" altLang="en-US" sz="1000"/>
              <a:t>Zostaviť syntetický dokument obsahujúci informácie aká hodnota bola vytvorená ekonomickou činnosťou podniku (výkaz ziskov a strát).</a:t>
            </a:r>
          </a:p>
          <a:p>
            <a:pPr>
              <a:lnSpc>
                <a:spcPct val="90000"/>
              </a:lnSpc>
            </a:pPr>
            <a:r>
              <a:rPr lang="sk-SK" altLang="en-US" sz="1000"/>
              <a:t>Rozumieť ako kapitán (alebo manažér alebo agent konajúci v mene dvoch spolumajiteľov podniku) dosiahol, že pri návrate výpravy doviezol tri plne naložené lode, a tak umožniť Mantzarosovi (iniciátorovi tohto podnikania a potenciálnych budúcich podnikov) sa dozvedieť o možnostiach, ako by expedícia bola mohla pracovať efektívnejšie, alebo kde by ďalšie zdroje boli uľahčili proces vytvárania hodnoty. Veľmi užitočné by bolo nazrieť do denníka, do ktorého si kapitán zaznamenával každú transakciu.</a:t>
            </a:r>
          </a:p>
          <a:p>
            <a:pPr>
              <a:lnSpc>
                <a:spcPct val="90000"/>
              </a:lnSpc>
            </a:pPr>
            <a:r>
              <a:rPr lang="sk-SK" altLang="en-US" sz="1000"/>
              <a:t>Poskytnúť dôkaz úspechu prístupov v podnikaní a tak, ak je to potrebné, zabezpečiť viac financií od bankárov alebo iných potenciálnych partnerov pre pokračovanie alebo rozšírenie podnikania. </a:t>
            </a:r>
          </a:p>
          <a:p>
            <a:pPr>
              <a:lnSpc>
                <a:spcPct val="90000"/>
              </a:lnSpc>
            </a:pPr>
            <a:r>
              <a:rPr lang="sk-SK" altLang="en-US" sz="1000"/>
              <a:t>Zisk za obdobie a finančný tok za obdobie nie sú rovnaké. Táto situácia nie je výnimočná. Nastáva, pretože niektoré príjmy nie sú výnosmi. Napríklad, v prípade podniku VM, pôžička, ktorú podnik získal, nie je výnosom, ale dlhom. Takáto situácia je bežná vo väčšine podnikateľských aktivít, pretože časovanie výnosov a nákladov a príjmov a výdavkov je vo všeobecnosti rôzne ak berieme do úvahy obdobie jedného roka alebo menej. Väčšina podnikateľských aktivít sa chápe ako nepretržitá činnosť, čo teoreticky znamená, že pri dobrom manažmente by sa nikdy nemali zastaviť.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8D268972-206D-44C3-BFC0-0B72862786E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CB0ED23-8E6C-43D9-BF5A-48BE733B8AA8}" type="slidenum">
              <a:rPr lang="en-US" altLang="en-US" sz="1300"/>
              <a:pPr>
                <a:spcBef>
                  <a:spcPct val="0"/>
                </a:spcBef>
              </a:pPr>
              <a:t>15</a:t>
            </a:fld>
            <a:endParaRPr lang="en-US" altLang="en-US" sz="1300"/>
          </a:p>
        </p:txBody>
      </p:sp>
      <p:sp>
        <p:nvSpPr>
          <p:cNvPr id="91139" name="Rectangle 2">
            <a:extLst>
              <a:ext uri="{FF2B5EF4-FFF2-40B4-BE49-F238E27FC236}">
                <a16:creationId xmlns:a16="http://schemas.microsoft.com/office/drawing/2014/main" id="{6BBC9F5B-8CFB-4A2F-BCED-BACAC1DBD4AA}"/>
              </a:ext>
            </a:extLst>
          </p:cNvPr>
          <p:cNvSpPr>
            <a:spLocks noGrp="1" noRot="1" noChangeAspect="1" noChangeArrowheads="1" noTextEdit="1"/>
          </p:cNvSpPr>
          <p:nvPr>
            <p:ph type="sldImg"/>
          </p:nvPr>
        </p:nvSpPr>
        <p:spPr>
          <a:ln/>
        </p:spPr>
      </p:sp>
      <p:sp>
        <p:nvSpPr>
          <p:cNvPr id="91140" name="Rectangle 3">
            <a:extLst>
              <a:ext uri="{FF2B5EF4-FFF2-40B4-BE49-F238E27FC236}">
                <a16:creationId xmlns:a16="http://schemas.microsoft.com/office/drawing/2014/main" id="{3C14DE72-6081-409D-B396-EA2A13B8154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sz="1000"/>
              <a:t>Ako bolo už uvedené, účtovníctvo sa delí na finančné (externé) a manažérske (vnútorné). Toto delenie odráža rozdiely medzi používateľmi, ktorí sú u finančného účtovníctva prevažne externí a u manažérskeho účtovníctva prevažne interní.</a:t>
            </a:r>
            <a:endParaRPr lang="sk-SK" altLang="en-US" sz="1000" b="1"/>
          </a:p>
          <a:p>
            <a:r>
              <a:rPr lang="sk-SK" altLang="en-US" sz="1000" b="1"/>
              <a:t>Manažérske účtovníctvo </a:t>
            </a:r>
            <a:r>
              <a:rPr lang="sk-SK" altLang="en-US" sz="1000"/>
              <a:t>sa zaoberá informačnými potrebami tých, ktorí rozhodujú (decision makers) vo vnútri podniku. Preto sa venuje komplexným otázkam ako sú podrobná analýza nákladov podnikových procesov (business process cost analysis) alebo šíreniu informácií vo vnútri firmy  na mobilizáciu osadenstva firmy. Manažérske účtovníctvo zahŕňa širokú škálu oblastí od problematiky nákladov k manažovaniu výnosnosti, vrátane anticipačného manažmentu (predvídanie), budovania motivácie a angažovanosti a analýzy odchýlok od plánu. </a:t>
            </a:r>
          </a:p>
          <a:p>
            <a:r>
              <a:rPr lang="sk-SK" altLang="en-US" sz="1000" b="1"/>
              <a:t>Finančné účtovníctvo </a:t>
            </a:r>
            <a:r>
              <a:rPr lang="sk-SK" altLang="en-US" sz="1000"/>
              <a:t>je zamerané na externých používateľov a je upravené legislatívou.</a:t>
            </a:r>
          </a:p>
          <a:p>
            <a:r>
              <a:rPr lang="sk-SK" altLang="en-US" sz="1000"/>
              <a:t>Finančné účtovníctvo a a manažérske účtovníctvo používajú rovnaké základné informácie (ekonomické udalosti zamerané na vytvorenie súčasných alebo budúcich ekonomických úžitkov) na rôzne účely. Nemôžu popisovať udalosti rôznym spôsobom. Jednoducho povedané, finančné účtovníctvo smeruje k zaznamenávaniu minulých udalostí, zatiaľ čo manažérske účtovníctvo používa tie isté informácie na predpoveď budúcich situácií použitím podrobných modelov podnikových procesov. V konečnom dôsledku však oba typy spracovania informácií musia viesť k rovnakému objemu vytvorenej hodnoty.</a:t>
            </a:r>
          </a:p>
          <a:p>
            <a:r>
              <a:rPr lang="sk-SK" altLang="en-US" sz="1000"/>
              <a:t>Okrem začiatočnej väzby (účtovný záznam o nejakej udalosti je vstupom do oboch vetiev účtovníctva) a koncovej väzby (jeden výkaz ziskov a strát), sú manažérske a finančné účtovníctvo viazané aj počas samotného procesu analýzy údajov v tom zmysle, že kalkulácie nákladov v manažérskom účtovníctve, ktoré sa síce primárne používajú na manažovanie portfólia produktov a zákazníkov, sa používajú tiež vo finančnom účtovníctve na oceňovanie zásob hotových výrobkov, polotovarov vlastnej výroby alebo nedokončenej výroby.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E06250A8-1D94-4850-98AA-709378751F9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1D750D2-019B-4BC3-95D2-1F2D88DBBD63}" type="slidenum">
              <a:rPr lang="en-US" altLang="en-US" sz="1300"/>
              <a:pPr>
                <a:spcBef>
                  <a:spcPct val="0"/>
                </a:spcBef>
              </a:pPr>
              <a:t>16</a:t>
            </a:fld>
            <a:endParaRPr lang="en-US" altLang="en-US" sz="1300"/>
          </a:p>
        </p:txBody>
      </p:sp>
      <p:sp>
        <p:nvSpPr>
          <p:cNvPr id="93187" name="Rectangle 2">
            <a:extLst>
              <a:ext uri="{FF2B5EF4-FFF2-40B4-BE49-F238E27FC236}">
                <a16:creationId xmlns:a16="http://schemas.microsoft.com/office/drawing/2014/main" id="{DAEDEC63-BED2-4F9E-A928-52C48C0EC1E9}"/>
              </a:ext>
            </a:extLst>
          </p:cNvPr>
          <p:cNvSpPr>
            <a:spLocks noGrp="1" noRot="1" noChangeAspect="1" noChangeArrowheads="1" noTextEdit="1"/>
          </p:cNvSpPr>
          <p:nvPr>
            <p:ph type="sldImg"/>
          </p:nvPr>
        </p:nvSpPr>
        <p:spPr>
          <a:ln/>
        </p:spPr>
      </p:sp>
      <p:sp>
        <p:nvSpPr>
          <p:cNvPr id="93188" name="Rectangle 3">
            <a:extLst>
              <a:ext uri="{FF2B5EF4-FFF2-40B4-BE49-F238E27FC236}">
                <a16:creationId xmlns:a16="http://schemas.microsoft.com/office/drawing/2014/main" id="{AD96B927-C697-45C0-9412-369F6F70468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V tabuľke 1.10 sú uvedené niektoré základné rozdiely medzi finančným a manažérskym účtovníctvom.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a:extLst>
              <a:ext uri="{FF2B5EF4-FFF2-40B4-BE49-F238E27FC236}">
                <a16:creationId xmlns:a16="http://schemas.microsoft.com/office/drawing/2014/main" id="{A22E4315-E956-4A69-AA8D-F120650380F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C63162B-B7C6-48D5-BE55-DE4AE6872AA9}" type="slidenum">
              <a:rPr lang="en-US" altLang="en-US" sz="1300"/>
              <a:pPr>
                <a:spcBef>
                  <a:spcPct val="0"/>
                </a:spcBef>
              </a:pPr>
              <a:t>17</a:t>
            </a:fld>
            <a:endParaRPr lang="en-US" altLang="en-US" sz="1300"/>
          </a:p>
        </p:txBody>
      </p:sp>
      <p:sp>
        <p:nvSpPr>
          <p:cNvPr id="95235" name="Rectangle 2">
            <a:extLst>
              <a:ext uri="{FF2B5EF4-FFF2-40B4-BE49-F238E27FC236}">
                <a16:creationId xmlns:a16="http://schemas.microsoft.com/office/drawing/2014/main" id="{380FC229-0803-430D-AB4B-253A7B4AC7A3}"/>
              </a:ext>
            </a:extLst>
          </p:cNvPr>
          <p:cNvSpPr>
            <a:spLocks noGrp="1" noRot="1" noChangeAspect="1" noChangeArrowheads="1" noTextEdit="1"/>
          </p:cNvSpPr>
          <p:nvPr>
            <p:ph type="sldImg"/>
          </p:nvPr>
        </p:nvSpPr>
        <p:spPr>
          <a:ln/>
        </p:spPr>
      </p:sp>
      <p:sp>
        <p:nvSpPr>
          <p:cNvPr id="95236" name="Rectangle 3">
            <a:extLst>
              <a:ext uri="{FF2B5EF4-FFF2-40B4-BE49-F238E27FC236}">
                <a16:creationId xmlns:a16="http://schemas.microsoft.com/office/drawing/2014/main" id="{CBC96D6F-E883-416F-9319-C4C607F359D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a:extLst>
              <a:ext uri="{FF2B5EF4-FFF2-40B4-BE49-F238E27FC236}">
                <a16:creationId xmlns:a16="http://schemas.microsoft.com/office/drawing/2014/main" id="{07A8367F-F36E-4102-ABEF-04C8AAC978F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7C98024-AA92-4572-93D7-D6A865AE2A56}" type="slidenum">
              <a:rPr lang="en-US" altLang="en-US" sz="1300"/>
              <a:pPr>
                <a:spcBef>
                  <a:spcPct val="0"/>
                </a:spcBef>
              </a:pPr>
              <a:t>18</a:t>
            </a:fld>
            <a:endParaRPr lang="en-US" altLang="en-US" sz="1300"/>
          </a:p>
        </p:txBody>
      </p:sp>
      <p:sp>
        <p:nvSpPr>
          <p:cNvPr id="97283" name="Rectangle 2">
            <a:extLst>
              <a:ext uri="{FF2B5EF4-FFF2-40B4-BE49-F238E27FC236}">
                <a16:creationId xmlns:a16="http://schemas.microsoft.com/office/drawing/2014/main" id="{4BDDF92F-098F-4AE7-8C94-4AAC8BFF9E58}"/>
              </a:ext>
            </a:extLst>
          </p:cNvPr>
          <p:cNvSpPr>
            <a:spLocks noGrp="1" noRot="1" noChangeAspect="1" noChangeArrowheads="1" noTextEdit="1"/>
          </p:cNvSpPr>
          <p:nvPr>
            <p:ph type="sldImg"/>
          </p:nvPr>
        </p:nvSpPr>
        <p:spPr>
          <a:ln/>
        </p:spPr>
      </p:sp>
      <p:sp>
        <p:nvSpPr>
          <p:cNvPr id="97284" name="Rectangle 3">
            <a:extLst>
              <a:ext uri="{FF2B5EF4-FFF2-40B4-BE49-F238E27FC236}">
                <a16:creationId xmlns:a16="http://schemas.microsoft.com/office/drawing/2014/main" id="{15DB3D66-D3A5-4BBA-BAAE-BA4E06D06D2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Je dôležité mať na pamäti, že existuje len jedna disciplína, ktorá sa nazýva účtovníctvo. Hoci uhly pohľadu sa v manažérskom a finančnom účtovníctve líšia, nakoniec sa ich výsledky musia zladiť aby poskytli ten istý údaj o náraste čistej hodnoty, teda o množstve vytvorenej hodnoty.</a:t>
            </a:r>
          </a:p>
          <a:p>
            <a:r>
              <a:rPr lang="sk-SK" altLang="en-US"/>
              <a:t>Obrázok 1.6 ilustruje ako sú tie isté údaje spracovávané prostredníctvom uvedených dvoch prístupov. Nakoniec však dospievajú k rovnakému výsledku. Typy rozhodnutí prijímaných na báze každého z prístupov sa líšia, preto podrobnosť údajov a analýz je v uvedených dvoch prístupoch podstatne odlišná.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1EB4193F-1B5D-48FE-98AE-08638BC6782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1668E72-CA39-41C2-9E7C-928AF86DCCD0}" type="slidenum">
              <a:rPr lang="en-US" altLang="en-US" sz="1300"/>
              <a:pPr>
                <a:spcBef>
                  <a:spcPct val="0"/>
                </a:spcBef>
              </a:pPr>
              <a:t>19</a:t>
            </a:fld>
            <a:endParaRPr lang="en-US" altLang="en-US" sz="1300"/>
          </a:p>
        </p:txBody>
      </p:sp>
      <p:sp>
        <p:nvSpPr>
          <p:cNvPr id="99331" name="Rectangle 2">
            <a:extLst>
              <a:ext uri="{FF2B5EF4-FFF2-40B4-BE49-F238E27FC236}">
                <a16:creationId xmlns:a16="http://schemas.microsoft.com/office/drawing/2014/main" id="{E4B44FA6-015A-4E9A-881C-BB1CFFD97FD6}"/>
              </a:ext>
            </a:extLst>
          </p:cNvPr>
          <p:cNvSpPr>
            <a:spLocks noGrp="1" noRot="1" noChangeAspect="1" noChangeArrowheads="1" noTextEdit="1"/>
          </p:cNvSpPr>
          <p:nvPr>
            <p:ph type="sldImg"/>
          </p:nvPr>
        </p:nvSpPr>
        <p:spPr>
          <a:ln/>
        </p:spPr>
      </p:sp>
      <p:sp>
        <p:nvSpPr>
          <p:cNvPr id="99332" name="Rectangle 3">
            <a:extLst>
              <a:ext uri="{FF2B5EF4-FFF2-40B4-BE49-F238E27FC236}">
                <a16:creationId xmlns:a16="http://schemas.microsoft.com/office/drawing/2014/main" id="{DE21C7D0-FA8E-4276-B914-74A83CF9A90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a:extLst>
              <a:ext uri="{FF2B5EF4-FFF2-40B4-BE49-F238E27FC236}">
                <a16:creationId xmlns:a16="http://schemas.microsoft.com/office/drawing/2014/main" id="{F6BF3E5D-1DA4-4D9B-872E-07E6720A274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72CBAC8-29C6-4CE1-B6B9-96A3D5599F25}" type="slidenum">
              <a:rPr lang="en-US" altLang="en-US" sz="1300"/>
              <a:pPr>
                <a:spcBef>
                  <a:spcPct val="0"/>
                </a:spcBef>
              </a:pPr>
              <a:t>20</a:t>
            </a:fld>
            <a:endParaRPr lang="en-US" altLang="en-US" sz="1300"/>
          </a:p>
        </p:txBody>
      </p:sp>
      <p:sp>
        <p:nvSpPr>
          <p:cNvPr id="101379" name="Rectangle 2">
            <a:extLst>
              <a:ext uri="{FF2B5EF4-FFF2-40B4-BE49-F238E27FC236}">
                <a16:creationId xmlns:a16="http://schemas.microsoft.com/office/drawing/2014/main" id="{00A24C70-085D-438A-898B-70FE42947D8F}"/>
              </a:ext>
            </a:extLst>
          </p:cNvPr>
          <p:cNvSpPr>
            <a:spLocks noGrp="1" noRot="1" noChangeAspect="1" noChangeArrowheads="1" noTextEdit="1"/>
          </p:cNvSpPr>
          <p:nvPr>
            <p:ph type="sldImg"/>
          </p:nvPr>
        </p:nvSpPr>
        <p:spPr>
          <a:ln/>
        </p:spPr>
      </p:sp>
      <p:sp>
        <p:nvSpPr>
          <p:cNvPr id="101380" name="Rectangle 3">
            <a:extLst>
              <a:ext uri="{FF2B5EF4-FFF2-40B4-BE49-F238E27FC236}">
                <a16:creationId xmlns:a16="http://schemas.microsoft.com/office/drawing/2014/main" id="{B959A1FC-210A-45BB-BDFF-939AF332884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Podľa IASB (Koncepčný rámec) sú kvalitatívnymi charakteristikami finančných výkazov „vlastnosti, ktoré zabezpečujú, že informácie poskytnuté finančnými výkazmi sú užitočné pre používateľa“. Na obr. 1.7 sú zobrazené kvalitatívne charakteristiky finančných informácií a obmedzenia súvisiace s týmito informáciami.</a:t>
            </a:r>
          </a:p>
          <a:p>
            <a:r>
              <a:rPr lang="sk-SK" altLang="en-US"/>
              <a:t>Štyri základné kvalitatívne charakteristiky sú zrozumiteľnosť (understandability), relevantnosť (relevance), spoľahlivosť (reliability) a porovnateľnosť (comparability). Z týchto charakteristík vyplývajú princípy (zásady), ktorými sa musia riadiť účtovné postupy, aby výkazy spĺňali uvedené charakteristiky. </a:t>
            </a:r>
            <a:endParaRPr lang="sk-SK" altLang="en-US" i="1"/>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a:extLst>
              <a:ext uri="{FF2B5EF4-FFF2-40B4-BE49-F238E27FC236}">
                <a16:creationId xmlns:a16="http://schemas.microsoft.com/office/drawing/2014/main" id="{4319E99D-9876-44EB-84B1-62439B5C038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C45EE94-91C0-4BA4-97A7-63E9BE6237F0}" type="slidenum">
              <a:rPr lang="en-US" altLang="en-US" sz="1300"/>
              <a:pPr>
                <a:spcBef>
                  <a:spcPct val="0"/>
                </a:spcBef>
              </a:pPr>
              <a:t>21</a:t>
            </a:fld>
            <a:endParaRPr lang="en-US" altLang="en-US" sz="1300"/>
          </a:p>
        </p:txBody>
      </p:sp>
      <p:sp>
        <p:nvSpPr>
          <p:cNvPr id="103427" name="Rectangle 2">
            <a:extLst>
              <a:ext uri="{FF2B5EF4-FFF2-40B4-BE49-F238E27FC236}">
                <a16:creationId xmlns:a16="http://schemas.microsoft.com/office/drawing/2014/main" id="{A17FA4F3-A5F9-42D7-B974-EF18270C22D9}"/>
              </a:ext>
            </a:extLst>
          </p:cNvPr>
          <p:cNvSpPr>
            <a:spLocks noGrp="1" noRot="1" noChangeAspect="1" noChangeArrowheads="1" noTextEdit="1"/>
          </p:cNvSpPr>
          <p:nvPr>
            <p:ph type="sldImg"/>
          </p:nvPr>
        </p:nvSpPr>
        <p:spPr>
          <a:ln/>
        </p:spPr>
      </p:sp>
      <p:sp>
        <p:nvSpPr>
          <p:cNvPr id="103428" name="Rectangle 3">
            <a:extLst>
              <a:ext uri="{FF2B5EF4-FFF2-40B4-BE49-F238E27FC236}">
                <a16:creationId xmlns:a16="http://schemas.microsoft.com/office/drawing/2014/main" id="{9066936F-21D0-462F-A9E1-0A2909F8268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sz="1000" b="1"/>
              <a:t>Zrozumiteľnosť   </a:t>
            </a:r>
            <a:r>
              <a:rPr lang="sk-SK" altLang="en-US" sz="1000"/>
              <a:t>Informácie prezentované vo finančných výkazoch musia byť zrozumiteľné pre používateľov. Pritom sa predpokladá, že používateľ má náležité vedomosti o procesoch prebiehajúcich v rámci podnikania (napríklad o tých, ktoré sú znázornené na obr. 1.1 – 1.3), o ekonomických aktivitách a o účtovníctve. Musí byť tiež ochotný vynaložiť náležité úsilie na štúdium výkazov.</a:t>
            </a:r>
            <a:endParaRPr lang="sk-SK" altLang="en-US" sz="1000" i="1"/>
          </a:p>
          <a:p>
            <a:r>
              <a:rPr lang="sk-SK" altLang="en-US" sz="1000" b="1"/>
              <a:t>Relevantnosť   </a:t>
            </a:r>
            <a:r>
              <a:rPr lang="sk-SK" altLang="en-US" sz="1000"/>
              <a:t>Aby boli informácie užitočné, musia byť relevantné pre proces rozhodovania používateľa. Informácie sú relevantné, ak môžu ovplyvniť ekonomické rozhodnutia používateľov tým, že im pomôžu vyhodnotiť minulé, súčasné a budúce udalosti a potvrdiť alebo korigovať minulé vyhodnotenia. (RELEVANT implies a traceable, significant, logical connection  *found material relevant to her case* - výkladový slovník Merriam-Webster).</a:t>
            </a:r>
            <a:endParaRPr lang="sk-SK" altLang="en-US" sz="1000" b="1"/>
          </a:p>
          <a:p>
            <a:r>
              <a:rPr lang="sk-SK" altLang="en-US" sz="1000" b="1"/>
              <a:t>Súvislosť s významnosťou (materiality)   </a:t>
            </a:r>
            <a:r>
              <a:rPr lang="sk-SK" altLang="en-US" sz="1000"/>
              <a:t>Relevantnosť informácií je ovplyvnená ich charakterom a významnosťou. Informácia je významná, ak by jej vynechanie alebo nesprávnosť mohlo ovplyvniť ekonomické rozhodnutia používateľov uskutočnené na základe finančných výkazov. Významnosť informácie závisí od veľkosti možnej chyby v prípade vynechania informácie alebo jej nesprávnosti. Významnosť sa často viaže na úroveň významnosti alebo prah významnosti. Konkrétne: finančné výkazy môžu obsahovať aproximácie (priblíženia) alebo malé chyby, ktoré nestojí za to odstraňovať v duchu pravidla o vyváženosti nákladov a úžitku (cost/benefit). Vynechanie informácií s podprahovou významnosťou nevyvoláva žiadne dôsledky. S rýchlosťou rozhodovania a rozsahom zaangažovanosti na rozhodnutiach v „novej ekonomike“ sa otázky významnosti; stali extrémne relevantné a často sa o nich diskutuje v tlači a čoraz častejšie aj v súdnych procesoch (slabé signály môžu byť indikátormi alebo predchodcami výrazných posunov možností alebo problémov).</a:t>
            </a:r>
            <a:endParaRPr lang="sk-SK" altLang="en-US" sz="1000" i="1"/>
          </a:p>
          <a:p>
            <a:endParaRPr lang="sk-SK" altLang="en-US" sz="10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a:extLst>
              <a:ext uri="{FF2B5EF4-FFF2-40B4-BE49-F238E27FC236}">
                <a16:creationId xmlns:a16="http://schemas.microsoft.com/office/drawing/2014/main" id="{EA4117D1-094A-4870-B021-96F25287F79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7F89C36-ACE1-422C-9496-D7D5D90E5982}" type="slidenum">
              <a:rPr lang="en-US" altLang="en-US" sz="1300"/>
              <a:pPr>
                <a:spcBef>
                  <a:spcPct val="0"/>
                </a:spcBef>
              </a:pPr>
              <a:t>22</a:t>
            </a:fld>
            <a:endParaRPr lang="en-US" altLang="en-US" sz="1300"/>
          </a:p>
        </p:txBody>
      </p:sp>
      <p:sp>
        <p:nvSpPr>
          <p:cNvPr id="105475" name="Rectangle 2">
            <a:extLst>
              <a:ext uri="{FF2B5EF4-FFF2-40B4-BE49-F238E27FC236}">
                <a16:creationId xmlns:a16="http://schemas.microsoft.com/office/drawing/2014/main" id="{50C8DB58-4933-43CE-8B27-7C5F970A6D15}"/>
              </a:ext>
            </a:extLst>
          </p:cNvPr>
          <p:cNvSpPr>
            <a:spLocks noGrp="1" noRot="1" noChangeAspect="1" noChangeArrowheads="1" noTextEdit="1"/>
          </p:cNvSpPr>
          <p:nvPr>
            <p:ph type="sldImg"/>
          </p:nvPr>
        </p:nvSpPr>
        <p:spPr>
          <a:ln/>
        </p:spPr>
      </p:sp>
      <p:sp>
        <p:nvSpPr>
          <p:cNvPr id="105476" name="Rectangle 3">
            <a:extLst>
              <a:ext uri="{FF2B5EF4-FFF2-40B4-BE49-F238E27FC236}">
                <a16:creationId xmlns:a16="http://schemas.microsoft.com/office/drawing/2014/main" id="{5F8C840F-7D00-4707-B905-762E71364B8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sz="1000" b="1"/>
              <a:t>Spoľahlivosť   </a:t>
            </a:r>
            <a:r>
              <a:rPr lang="sk-SK" altLang="en-US" sz="1000"/>
              <a:t>Aby boli informácie užitočné, musia byť spoľahlivé v tom zmysle, že finančné výkazy verne zobrazujú finančnú situáciu, finančnú výkonnosť (výnosnosť) a peňažné toky subjektu, odrážajú ekonomickú podstatu transakcií, ostatných udalostí a podmienok a nie iba ich právnu formu, sú neutrálne, t. j. bez posunov alebo zaujatosti, sú opatrné, sú úplne po všetkých dôležitých stránkach.</a:t>
            </a:r>
            <a:endParaRPr lang="sk-SK" altLang="en-US" sz="1000" i="1"/>
          </a:p>
          <a:p>
            <a:r>
              <a:rPr lang="sk-SK" altLang="en-US" sz="1000" b="1"/>
              <a:t>Porovnateľnosť   </a:t>
            </a:r>
            <a:r>
              <a:rPr lang="sk-SK" altLang="en-US" sz="1000"/>
              <a:t>Používatelia musia byť schopní porovnávať finančnú výnosnosť podniku v priebehu času, aby identifikovali trendy vývoja jeho finančnej situácie a výnosnosti. Preto oceňovanie a zobrazovanie finančných dôsledkov podobných transakcií a ostatných udalostí sa musí vykonávať konzistentným spôsobom v rámci celého podniku a aj v priebehu času.</a:t>
            </a:r>
          </a:p>
          <a:p>
            <a:r>
              <a:rPr lang="sk-SK" altLang="en-US" sz="1000"/>
              <a:t>Používatelia by tiež radi porovnávali finančné výkazy rôznych podnikov pre vyhodnotenie ich relatívnej finančnej situácie, výnosnosti a zmien finančnej situácie. Porovnateľnosť je však často v rozpore s požiadavkou relevantnosti. Potreba zvoliť spoločný proces popisu podobných udalostí (pre rôzne firmy) môže viesť k výberu „najmenšieho spoločného menovateľa“ t. j. k veľmi hrubým popisom udalostí a ich dôsledkov, z ktorého sa dá nakoniec dozvedieť veľmi málo. Napríklad čísla o celkových výnosoch môžu byť, bez uvedenia podľa oblastí podnikania (podľa typu trhu alebo technológie), zavádzajúce pretože výnosy z prudko narastajúceho, ale stále obmedzeného trhu môžu dočasne prekryť klesajúce výnosy zo širšieho trhu, ktorý končí. Ukazovateľ celkové výnosy je ťažké využiť a porovnávať ak sa k nim uvedie len minimum ďalších informácií. </a:t>
            </a:r>
            <a:endParaRPr lang="sk-SK" altLang="en-US" sz="1000" i="1"/>
          </a:p>
          <a:p>
            <a:r>
              <a:rPr lang="sk-SK" altLang="en-US" sz="1000" b="1"/>
              <a:t>Prediktívna a potvrdzujúca hodnota   </a:t>
            </a:r>
            <a:r>
              <a:rPr lang="sk-SK" altLang="en-US" sz="1000"/>
              <a:t>Účtovné informácie sú užitočné jednak na doloženie toho, čo sa urobilo a jednak na predvídanie budúcich rozhodnutí.</a:t>
            </a:r>
          </a:p>
          <a:p>
            <a:r>
              <a:rPr lang="sk-SK" altLang="en-US" sz="1000"/>
              <a:t>Preto je dôležité si zapamätať, že účtovné pravidlá a princípy treba vždy aplikovať s vedomím, že nakoniec bude informácia, ktorá sa pomocou ich použitia vytvorí, užitočná len vtedy, keď pomôže porozumieť minulosti a predvídať budúcnosť (pomocou extrapolácie alebo inej sofistikovanej metódy).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512E5711-3D2C-4190-9B4C-F96D65C3B03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C40F167-B31B-43E2-84ED-4B530154CFA4}" type="slidenum">
              <a:rPr lang="en-US" altLang="en-US" sz="1300"/>
              <a:pPr>
                <a:spcBef>
                  <a:spcPct val="0"/>
                </a:spcBef>
              </a:pPr>
              <a:t>23</a:t>
            </a:fld>
            <a:endParaRPr lang="en-US" altLang="en-US" sz="1300"/>
          </a:p>
        </p:txBody>
      </p:sp>
      <p:sp>
        <p:nvSpPr>
          <p:cNvPr id="107523" name="Rectangle 2">
            <a:extLst>
              <a:ext uri="{FF2B5EF4-FFF2-40B4-BE49-F238E27FC236}">
                <a16:creationId xmlns:a16="http://schemas.microsoft.com/office/drawing/2014/main" id="{93BD5658-71DC-4872-A3D7-A213CCD31580}"/>
              </a:ext>
            </a:extLst>
          </p:cNvPr>
          <p:cNvSpPr>
            <a:spLocks noGrp="1" noRot="1" noChangeAspect="1" noChangeArrowheads="1" noTextEdit="1"/>
          </p:cNvSpPr>
          <p:nvPr>
            <p:ph type="sldImg"/>
          </p:nvPr>
        </p:nvSpPr>
        <p:spPr>
          <a:ln/>
        </p:spPr>
      </p:sp>
      <p:sp>
        <p:nvSpPr>
          <p:cNvPr id="107524" name="Rectangle 3">
            <a:extLst>
              <a:ext uri="{FF2B5EF4-FFF2-40B4-BE49-F238E27FC236}">
                <a16:creationId xmlns:a16="http://schemas.microsoft.com/office/drawing/2014/main" id="{A11CFAD3-5C6A-4280-AF8C-EE38EADB2D0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90000"/>
              </a:lnSpc>
            </a:pPr>
            <a:r>
              <a:rPr lang="sk-SK" altLang="en-US" b="1"/>
              <a:t>Obmedzenia užitočnosti informácií   </a:t>
            </a:r>
            <a:r>
              <a:rPr lang="sk-SK" altLang="en-US"/>
              <a:t>Užitočnosť informácií môže byť obmedzená ich oneskorením a tiež neprimeranými nákladmi potrebnými na ich získanie.</a:t>
            </a:r>
            <a:endParaRPr lang="sk-SK" altLang="en-US" b="1"/>
          </a:p>
          <a:p>
            <a:pPr>
              <a:lnSpc>
                <a:spcPct val="90000"/>
              </a:lnSpc>
            </a:pPr>
            <a:r>
              <a:rPr lang="sk-SK" altLang="en-US" b="1"/>
              <a:t>Včasnosť (timeliness)   </a:t>
            </a:r>
            <a:r>
              <a:rPr lang="sk-SK" altLang="en-US"/>
              <a:t>Ak príde k nadmernému oneskoreniu pri vykazovaní informácie, môže stratiť svoju relevantnosť. Môže sa stať, že manažment musí hľadať kompromis medzi dôležitosťou včasného poskytnutia informácie a zabezpečenia jej spoľahlivosti. Vyváženie včasnosti a relevantnosti je každodenným problémom pre všetky oblasti podnikania. Včasná informácia je drahá, ale strata možností na základe jej oneskorenia môže byť ešte drahšie. Otázka teda znie: Čo je lepšie? Včasná informácia, ktorá však nemusí byť spoľahlivá, alebo spoľahlivá informácia, ktorá nemusí už byť aktuálna. Každý manažérsky tím sa s týmto problémom musí vysporiadať – najčastejšie systémom rozhodnutí od prípadu k prípadu (ad hoc).</a:t>
            </a:r>
            <a:endParaRPr lang="sk-SK" altLang="en-US" b="1"/>
          </a:p>
          <a:p>
            <a:pPr>
              <a:lnSpc>
                <a:spcPct val="90000"/>
              </a:lnSpc>
            </a:pPr>
            <a:r>
              <a:rPr lang="sk-SK" altLang="en-US" b="1"/>
              <a:t>Vzťah náklady-úžitok (cost/benefit)   </a:t>
            </a:r>
            <a:r>
              <a:rPr lang="sk-SK" altLang="en-US"/>
              <a:t>Úžitok z informácie by mal byť väčší ako náklady potrebné na jej poskytnutie.</a:t>
            </a:r>
            <a:endParaRPr lang="sk-SK" altLang="en-US" i="1"/>
          </a:p>
          <a:p>
            <a:pPr>
              <a:lnSpc>
                <a:spcPct val="90000"/>
              </a:lnSpc>
            </a:pPr>
            <a:r>
              <a:rPr lang="sk-SK" altLang="en-US" b="1"/>
              <a:t>Vyváženosť medzi kvalitatívnymi charakteristikami   </a:t>
            </a:r>
            <a:r>
              <a:rPr lang="sk-SK" altLang="en-US"/>
              <a:t>Často je potrebné riešiť problém vyváženosti alebo kompromisov medzi kvalitatívnymi charakteristikami. Cieľom vo všeobecnosti je dosiahnuť vhodnú vyváženosť medzi charakteristikami tak, aby sa splnil cieľ finančných výkazov. Relatívny význam jednotlivých charakteristík v rôznych prípadoch je vecou profesionálneho posúdenia.     </a:t>
            </a:r>
          </a:p>
          <a:p>
            <a:pPr>
              <a:lnSpc>
                <a:spcPct val="90000"/>
              </a:lnSpc>
            </a:pPr>
            <a:br>
              <a:rPr lang="sk-SK" altLang="en-US"/>
            </a:br>
            <a:endParaRPr lang="sk-SK"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a:extLst>
              <a:ext uri="{FF2B5EF4-FFF2-40B4-BE49-F238E27FC236}">
                <a16:creationId xmlns:a16="http://schemas.microsoft.com/office/drawing/2014/main" id="{F482F6C1-E2DA-408E-98A3-971FE9A43F9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BE03DB0-F545-4480-A181-2EEF78076453}" type="slidenum">
              <a:rPr lang="en-US" altLang="en-US" sz="1300"/>
              <a:pPr>
                <a:spcBef>
                  <a:spcPct val="0"/>
                </a:spcBef>
              </a:pPr>
              <a:t>24</a:t>
            </a:fld>
            <a:endParaRPr lang="en-US" altLang="en-US" sz="1300"/>
          </a:p>
        </p:txBody>
      </p:sp>
      <p:sp>
        <p:nvSpPr>
          <p:cNvPr id="109571" name="Rectangle 2">
            <a:extLst>
              <a:ext uri="{FF2B5EF4-FFF2-40B4-BE49-F238E27FC236}">
                <a16:creationId xmlns:a16="http://schemas.microsoft.com/office/drawing/2014/main" id="{D02C361D-8D31-4D92-A9E7-79FD5AC7BEFC}"/>
              </a:ext>
            </a:extLst>
          </p:cNvPr>
          <p:cNvSpPr>
            <a:spLocks noGrp="1" noRot="1" noChangeAspect="1" noChangeArrowheads="1" noTextEdit="1"/>
          </p:cNvSpPr>
          <p:nvPr>
            <p:ph type="sldImg"/>
          </p:nvPr>
        </p:nvSpPr>
        <p:spPr>
          <a:ln/>
        </p:spPr>
      </p:sp>
      <p:sp>
        <p:nvSpPr>
          <p:cNvPr id="109572" name="Rectangle 3">
            <a:extLst>
              <a:ext uri="{FF2B5EF4-FFF2-40B4-BE49-F238E27FC236}">
                <a16:creationId xmlns:a16="http://schemas.microsoft.com/office/drawing/2014/main" id="{CAFEAF6D-B33D-4FE0-9604-77CC6CB90D1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a:extLst>
              <a:ext uri="{FF2B5EF4-FFF2-40B4-BE49-F238E27FC236}">
                <a16:creationId xmlns:a16="http://schemas.microsoft.com/office/drawing/2014/main" id="{7136348F-177D-414A-80D1-BBF970D2A3D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462DC06-2454-44A5-938C-07006811853A}" type="slidenum">
              <a:rPr lang="en-US" altLang="en-US" sz="1300"/>
              <a:pPr>
                <a:spcBef>
                  <a:spcPct val="0"/>
                </a:spcBef>
              </a:pPr>
              <a:t>25</a:t>
            </a:fld>
            <a:endParaRPr lang="en-US" altLang="en-US" sz="1300"/>
          </a:p>
        </p:txBody>
      </p:sp>
      <p:sp>
        <p:nvSpPr>
          <p:cNvPr id="111619" name="Rectangle 2">
            <a:extLst>
              <a:ext uri="{FF2B5EF4-FFF2-40B4-BE49-F238E27FC236}">
                <a16:creationId xmlns:a16="http://schemas.microsoft.com/office/drawing/2014/main" id="{88D14A89-D00D-4887-AC65-78F66BB65F48}"/>
              </a:ext>
            </a:extLst>
          </p:cNvPr>
          <p:cNvSpPr>
            <a:spLocks noGrp="1" noRot="1" noChangeAspect="1" noChangeArrowheads="1" noTextEdit="1"/>
          </p:cNvSpPr>
          <p:nvPr>
            <p:ph type="sldImg"/>
          </p:nvPr>
        </p:nvSpPr>
        <p:spPr>
          <a:ln/>
        </p:spPr>
      </p:sp>
      <p:sp>
        <p:nvSpPr>
          <p:cNvPr id="111620" name="Rectangle 3">
            <a:extLst>
              <a:ext uri="{FF2B5EF4-FFF2-40B4-BE49-F238E27FC236}">
                <a16:creationId xmlns:a16="http://schemas.microsoft.com/office/drawing/2014/main" id="{57F281B5-31EA-451D-B184-84083C9588C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a:extLst>
              <a:ext uri="{FF2B5EF4-FFF2-40B4-BE49-F238E27FC236}">
                <a16:creationId xmlns:a16="http://schemas.microsoft.com/office/drawing/2014/main" id="{13229F84-6CB9-4634-A41A-2346A219570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EED9E2B-B9DC-4FD8-90A1-6AAF07A2C7BD}" type="slidenum">
              <a:rPr lang="en-US" altLang="en-US" sz="1300"/>
              <a:pPr>
                <a:spcBef>
                  <a:spcPct val="0"/>
                </a:spcBef>
              </a:pPr>
              <a:t>26</a:t>
            </a:fld>
            <a:endParaRPr lang="en-US" altLang="en-US" sz="1300"/>
          </a:p>
        </p:txBody>
      </p:sp>
      <p:sp>
        <p:nvSpPr>
          <p:cNvPr id="113667" name="Rectangle 2">
            <a:extLst>
              <a:ext uri="{FF2B5EF4-FFF2-40B4-BE49-F238E27FC236}">
                <a16:creationId xmlns:a16="http://schemas.microsoft.com/office/drawing/2014/main" id="{7ABEC02C-53E2-4DA5-84D4-6C6A7FC66AB0}"/>
              </a:ext>
            </a:extLst>
          </p:cNvPr>
          <p:cNvSpPr>
            <a:spLocks noGrp="1" noRot="1" noChangeAspect="1" noChangeArrowheads="1" noTextEdit="1"/>
          </p:cNvSpPr>
          <p:nvPr>
            <p:ph type="sldImg"/>
          </p:nvPr>
        </p:nvSpPr>
        <p:spPr>
          <a:ln/>
        </p:spPr>
      </p:sp>
      <p:sp>
        <p:nvSpPr>
          <p:cNvPr id="113668" name="Rectangle 3">
            <a:extLst>
              <a:ext uri="{FF2B5EF4-FFF2-40B4-BE49-F238E27FC236}">
                <a16:creationId xmlns:a16="http://schemas.microsoft.com/office/drawing/2014/main" id="{9DBC0CB7-1225-4D6D-B2DF-27EC226155A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80000"/>
              </a:lnSpc>
            </a:pPr>
            <a:r>
              <a:rPr lang="sk-SK" altLang="en-US" sz="1000" b="1"/>
              <a:t>História účtovníctva   </a:t>
            </a:r>
            <a:r>
              <a:rPr lang="sk-SK" altLang="en-US" sz="1000"/>
              <a:t>Účtovníctvo je veľmi stará disciplína. Niektorí historici tvrdia, že už zárezy na kostiach spred 20 000 až 30 000 rokov boli istým druhom účtovných záznamov o nárokoch jednotlivých členov kmeňa na výsledky loveckých výprav. </a:t>
            </a:r>
          </a:p>
          <a:p>
            <a:pPr>
              <a:lnSpc>
                <a:spcPct val="80000"/>
              </a:lnSpc>
            </a:pPr>
            <a:r>
              <a:rPr lang="sk-SK" altLang="en-US" sz="1000"/>
              <a:t>Moderné účtovníctvo má svojich predchodcov v jednotlivých obdobiach histórie siahajúcich od čias starých Sumerov pred Chamurabim (ktorý vládol v Babylone v rokoch 1795 až 1750 pred n.l.) až po františkánskeho mnícha Luca Pacioliho, ktorý v roku 1494 popísal účtovnícke postupy benátskych obchodníkov, a tým otvoril cestu k vývoju moderného účtovníctva.</a:t>
            </a:r>
            <a:endParaRPr lang="sk-SK" altLang="en-US" sz="1000" i="1"/>
          </a:p>
          <a:p>
            <a:pPr>
              <a:lnSpc>
                <a:spcPct val="80000"/>
              </a:lnSpc>
            </a:pPr>
            <a:r>
              <a:rPr lang="sk-SK" altLang="en-US" sz="1000" b="1"/>
              <a:t>Účtovníctvo v Mezopotámii   </a:t>
            </a:r>
            <a:r>
              <a:rPr lang="sk-SK" altLang="en-US" sz="1000"/>
              <a:t>Začiatky účtovníctva sa často datujú do sumerských čias na územie Mezopotámie začínajúc v 4. tisícročí pred n.l. Záznamy boli na kamenných a hlinených tabuľkách – ich krehkosť sťažovala falšovanie. Od 3. tisícročia pred n.l. (počas dynastie Ur): záznamy obsahujú črty moderných účtov: charakteristika objektov, ktoré boli predmetom transakcie, mená zmluvných strán, množstvo tovaru a jeho ekvivalent v iných tovaroch alebo v peniazoch. Prenosy z predchádzajúcich období. Oddelenie zvyšovaní od znižovaní, zobrazenie zostatku na konci obdobia.</a:t>
            </a:r>
          </a:p>
          <a:p>
            <a:pPr>
              <a:lnSpc>
                <a:spcPct val="80000"/>
              </a:lnSpc>
            </a:pPr>
            <a:r>
              <a:rPr lang="sk-SK" altLang="en-US" sz="1000"/>
              <a:t>O pravidlách účtovníctva sa možno dozvedieť z Chamurabiho zákonníka z 18. storočia pred n.l. Obsahuje spoločenské pravidlá v Babylone. Je v podstate o zmluvách a rodinnom práve. Obsahuje aj účtovnícke pojmy a manažment súvisiaci so správcovskými zmluvami – zmluvami o zastupovaní (agency contract). Odvtedy má účtovníctvo správcovský charakter: ide o určenie – definovanie  zisku vyplývajúceho z transakcií vykonávaných správcom (manažérom) v mene zmocniteľa (majiteľa) a poskytnutie základu pre rozdelenie zisku medzi majiteľa a správcu.</a:t>
            </a:r>
          </a:p>
          <a:p>
            <a:pPr>
              <a:lnSpc>
                <a:spcPct val="80000"/>
              </a:lnSpc>
            </a:pPr>
            <a:r>
              <a:rPr lang="sk-SK" altLang="en-US" sz="1000"/>
              <a:t>Prvá „účtovná civilizácia” rýchlo zanikla po nahradení klinového písma aramejským a fénickým jazykom.</a:t>
            </a:r>
            <a:endParaRPr lang="sk-SK" altLang="en-US" sz="1000" i="1"/>
          </a:p>
          <a:p>
            <a:pPr>
              <a:lnSpc>
                <a:spcPct val="80000"/>
              </a:lnSpc>
            </a:pPr>
            <a:r>
              <a:rPr lang="sk-SK" altLang="en-US" sz="1000" b="1"/>
              <a:t>Účtovníctvo v Egypte   </a:t>
            </a:r>
            <a:r>
              <a:rPr lang="sk-SK" altLang="en-US" sz="1000"/>
              <a:t>Pre účtovné záznamy sa využíval papyrus. Pisári mali jednoduchšie písmo na ekonomiku ako hieroglyfy. Účty mali všetky charakteristiky „univerzálnych” účtov: meno účtu, dátum a množstvo. Príjmy boli odlíšené od výdavkov. </a:t>
            </a:r>
          </a:p>
          <a:p>
            <a:pPr>
              <a:lnSpc>
                <a:spcPct val="80000"/>
              </a:lnSpc>
            </a:pPr>
            <a:r>
              <a:rPr lang="sk-SK" altLang="en-US" sz="1000"/>
              <a:t>Transakcie sa zaznamenávali najprv predbežne (draft) a potom starostlivo prepisovali do definitívnych chronologických záznamov. Z času na čas, najmenej raz za rok, boli chronologické záznamy sumarizované do syntetického dokumentu.</a:t>
            </a:r>
          </a:p>
          <a:p>
            <a:pPr>
              <a:lnSpc>
                <a:spcPct val="80000"/>
              </a:lnSpc>
            </a:pPr>
            <a:r>
              <a:rPr lang="sk-SK" altLang="en-US" sz="1000"/>
              <a:t>Od roku 300 pred n.l. sa Egypťania stali súčasťou gréckej kultúry, prevzali grécky jazyk a prax v bankovníctve vrátane prevodu z účtu na účet (čo je dôležitý krok pre moderné účtovníctvo, lebo umožňuje pridávať alebo uberať z hocijakého účtu bez toho, aby bol použitý finančný tok).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A703786E-9C39-4A33-83CE-CE700853F87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81BD74B-A824-43A3-8A76-D343FC9D1771}" type="slidenum">
              <a:rPr lang="en-US" altLang="en-US" sz="1300"/>
              <a:pPr>
                <a:spcBef>
                  <a:spcPct val="0"/>
                </a:spcBef>
              </a:pPr>
              <a:t>27</a:t>
            </a:fld>
            <a:endParaRPr lang="en-US" altLang="en-US" sz="1300"/>
          </a:p>
        </p:txBody>
      </p:sp>
      <p:sp>
        <p:nvSpPr>
          <p:cNvPr id="115715" name="Rectangle 2">
            <a:extLst>
              <a:ext uri="{FF2B5EF4-FFF2-40B4-BE49-F238E27FC236}">
                <a16:creationId xmlns:a16="http://schemas.microsoft.com/office/drawing/2014/main" id="{654C620F-E676-4D4B-8B34-F6F664C6AFDA}"/>
              </a:ext>
            </a:extLst>
          </p:cNvPr>
          <p:cNvSpPr>
            <a:spLocks noGrp="1" noRot="1" noChangeAspect="1" noChangeArrowheads="1" noTextEdit="1"/>
          </p:cNvSpPr>
          <p:nvPr>
            <p:ph type="sldImg"/>
          </p:nvPr>
        </p:nvSpPr>
        <p:spPr>
          <a:ln/>
        </p:spPr>
      </p:sp>
      <p:sp>
        <p:nvSpPr>
          <p:cNvPr id="115716" name="Rectangle 3">
            <a:extLst>
              <a:ext uri="{FF2B5EF4-FFF2-40B4-BE49-F238E27FC236}">
                <a16:creationId xmlns:a16="http://schemas.microsoft.com/office/drawing/2014/main" id="{75F469E6-53A6-4652-A14F-233051F15A3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Účtovníctvo v Grécku   </a:t>
            </a:r>
            <a:r>
              <a:rPr lang="sk-SK" altLang="en-US"/>
              <a:t>Má povesť veľmi pokročilého účtovníctva. Obety bohom boli zaznamenávané na mramorové a vápencové tabuľky. Zložitosť gréckeho účtovníctva viedla k vývoju kontrolneho systému, predchodcovi dnešného auditu. 300 rokov pre n.l. mali Atény auditový dvor pozostávajúci z 10 logistov, ktorých povinnosťou bolo kontrolovať účty.  </a:t>
            </a:r>
          </a:p>
          <a:p>
            <a:r>
              <a:rPr lang="sk-SK" altLang="en-US"/>
              <a:t>Praktické účtovné postupy zahŕňajúce úplnosť záznamov, dôkladnú kontrolu, existenciu verejných záznamov a povinnosť skladať účty (accountability), štandardné znaky demokracie zmizli spolu s ňou. Časť gréckej odbornosti v účtovníctve sa zachovala vo východnej časti Rímskej ríše, v Byzancii.</a:t>
            </a:r>
            <a:endParaRPr lang="sk-SK" altLang="en-US" i="1"/>
          </a:p>
          <a:p>
            <a:r>
              <a:rPr lang="sk-SK" altLang="en-US" b="1"/>
              <a:t>Účtovníctvo v Ríme   </a:t>
            </a:r>
            <a:r>
              <a:rPr lang="sk-SK" altLang="en-US"/>
              <a:t>Každá rodina v Ríme (rodina sa chápala v širšom zmysle – všetci rodičia všetkých generácií, ujovia a tety, sluhovia a otroci) bola ekonomickou jednotkou s jej výrobným a obchodným systémom. Hlava rodiny – pater familias – bol povinný viesť účtovné knihy. Systém účtovných kníh popísal Cicero (143 – 106 pred n.l.) - Hlavný dokument bol Codex Accepti et Expansi, čo bol denník príjmov a výdavkov. Pred zapísaním do Codexu sa položky zaznamenávali predbežne. Predchodcom dnešnej hlavnej knihy bol Codex Rationum.</a:t>
            </a:r>
          </a:p>
          <a:p>
            <a:r>
              <a:rPr lang="sk-SK" altLang="en-US"/>
              <a:t>Účtovnícke zručnosti Rimanov sa stratili spolu s pádom Rímskej ríše.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a:extLst>
              <a:ext uri="{FF2B5EF4-FFF2-40B4-BE49-F238E27FC236}">
                <a16:creationId xmlns:a16="http://schemas.microsoft.com/office/drawing/2014/main" id="{A0055ED7-594D-4F9F-856C-5CCD5FB1AE7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BA1BFEC-14AF-4B49-A193-B6F45BDE1F9E}" type="slidenum">
              <a:rPr lang="en-US" altLang="en-US" sz="1300"/>
              <a:pPr>
                <a:spcBef>
                  <a:spcPct val="0"/>
                </a:spcBef>
              </a:pPr>
              <a:t>28</a:t>
            </a:fld>
            <a:endParaRPr lang="en-US" altLang="en-US" sz="1300"/>
          </a:p>
        </p:txBody>
      </p:sp>
      <p:sp>
        <p:nvSpPr>
          <p:cNvPr id="117763" name="Rectangle 2">
            <a:extLst>
              <a:ext uri="{FF2B5EF4-FFF2-40B4-BE49-F238E27FC236}">
                <a16:creationId xmlns:a16="http://schemas.microsoft.com/office/drawing/2014/main" id="{1B6B9FE3-9B9F-416F-98C5-B727DD5E5E30}"/>
              </a:ext>
            </a:extLst>
          </p:cNvPr>
          <p:cNvSpPr>
            <a:spLocks noGrp="1" noRot="1" noChangeAspect="1" noChangeArrowheads="1" noTextEdit="1"/>
          </p:cNvSpPr>
          <p:nvPr>
            <p:ph type="sldImg"/>
          </p:nvPr>
        </p:nvSpPr>
        <p:spPr>
          <a:ln/>
        </p:spPr>
      </p:sp>
      <p:sp>
        <p:nvSpPr>
          <p:cNvPr id="117764" name="Rectangle 3">
            <a:extLst>
              <a:ext uri="{FF2B5EF4-FFF2-40B4-BE49-F238E27FC236}">
                <a16:creationId xmlns:a16="http://schemas.microsoft.com/office/drawing/2014/main" id="{314EB8F7-29BB-47A8-90BC-CC1F4D9D934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Účtovníctvo v stredoveku   </a:t>
            </a:r>
            <a:r>
              <a:rPr lang="sk-SK" altLang="en-US"/>
              <a:t>Západná časť Rímskej ríše bola zničená Barbarmi, ale východná časť, Byzancia, zostala zachovaná aj s gréckou účtovníckou skúsenosťou. Arabská civilizácia a jej intenzívne obchodné aktivity profitovali na účtovníckych skúsenostiach v teritóriách, ktoré dobyli a tieto ešte vylepšili na základe svojich poznatkov z matematiky.</a:t>
            </a:r>
          </a:p>
          <a:p>
            <a:r>
              <a:rPr lang="sk-SK" altLang="en-US"/>
              <a:t>V západnej Európe, konkrétne v severnom Taliansku, Holandsku a Flámsku, sa účtovníctvo znovu zrodilo v 13. storočí. Nie je jasné, či k tomu došlo tak, že sa západoeurópski obchodníci naučili účtovným postupom od byzantských a arabských kolegov, alebo či účtovné postupy znovu objavili.</a:t>
            </a:r>
          </a:p>
          <a:p>
            <a:r>
              <a:rPr lang="sk-SK" altLang="en-US"/>
              <a:t>Podnetom na rozvoj účtovníctva bol rozvoj medzinárodného obchodu, obchodných ustanovizní a správcovských zmlúv. V rozvoji účtovníctva v tomto období možno rozoznať tri za sebou nasledujúce etapy: memoriál (kronikový spôsob), jednoduché vedenie účtovných kníh a podvojné vedenie účtovných kníh.</a:t>
            </a:r>
          </a:p>
          <a:p>
            <a:endParaRPr lang="sk-SK"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a:extLst>
              <a:ext uri="{FF2B5EF4-FFF2-40B4-BE49-F238E27FC236}">
                <a16:creationId xmlns:a16="http://schemas.microsoft.com/office/drawing/2014/main" id="{F7FD1827-0232-44CC-8482-2B563B77856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792BFDA-9BED-4A6C-A5FC-B1C5A9AE72EA}" type="slidenum">
              <a:rPr lang="en-US" altLang="en-US" sz="1300"/>
              <a:pPr>
                <a:spcBef>
                  <a:spcPct val="0"/>
                </a:spcBef>
              </a:pPr>
              <a:t>29</a:t>
            </a:fld>
            <a:endParaRPr lang="en-US" altLang="en-US" sz="1300"/>
          </a:p>
        </p:txBody>
      </p:sp>
      <p:sp>
        <p:nvSpPr>
          <p:cNvPr id="119811" name="Rectangle 2">
            <a:extLst>
              <a:ext uri="{FF2B5EF4-FFF2-40B4-BE49-F238E27FC236}">
                <a16:creationId xmlns:a16="http://schemas.microsoft.com/office/drawing/2014/main" id="{4FB83CC3-8CCA-421D-A398-D961F5BA7031}"/>
              </a:ext>
            </a:extLst>
          </p:cNvPr>
          <p:cNvSpPr>
            <a:spLocks noGrp="1" noRot="1" noChangeAspect="1" noChangeArrowheads="1" noTextEdit="1"/>
          </p:cNvSpPr>
          <p:nvPr>
            <p:ph type="sldImg"/>
          </p:nvPr>
        </p:nvSpPr>
        <p:spPr>
          <a:ln/>
        </p:spPr>
      </p:sp>
      <p:sp>
        <p:nvSpPr>
          <p:cNvPr id="119812" name="Rectangle 3">
            <a:extLst>
              <a:ext uri="{FF2B5EF4-FFF2-40B4-BE49-F238E27FC236}">
                <a16:creationId xmlns:a16="http://schemas.microsoft.com/office/drawing/2014/main" id="{F66BDE6B-66B4-4F74-B9E9-D4F024A6E30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Pri kronikovom spôsobe išlo v podstate o denník, v ktorom sa na dennej báze zaznamenávali transakcie obchodnej ustanovizne bez zoskupovania transakcií podobnej povahy. Bol to návrat k praxi zo začiatku staroveku.</a:t>
            </a:r>
          </a:p>
          <a:p>
            <a:r>
              <a:rPr lang="sk-SK" altLang="en-US"/>
              <a:t>Jednoduché vedenie účtovných kníh predstavovalo podstatné zdokonalenie príliš zjednodušeného kronikového spôsobu. Kronika sa rozdelila na oddelené účty na zaznamenávanie transakcií podobného charakteru (ako sú nákupy, platby za práce, predaje jednému zákazníkovi apod.) Každý typ transakcie bol zaznamenávaný do svojej vlastnej tabuľky spolu so všetkými relevantnými informáciami, čo znamená faktické vytvorenie účtu.</a:t>
            </a:r>
          </a:p>
          <a:p>
            <a:r>
              <a:rPr lang="sk-SK" altLang="en-US"/>
              <a:t>Podvojné vedenie účtovných kníh možno pokladať za zrod moderného účtovníctva. Každá transakcia sa zaznamenáva na dvoch účtoch: na jednom na stranu MÁ DAŤ a na druhom na stranu DAL.  </a:t>
            </a:r>
          </a:p>
          <a:p>
            <a:r>
              <a:rPr lang="sk-SK" altLang="en-US"/>
              <a:t>Prvé záznamy robené podvojným spôsobom sa nachádzajú v knihách pokladníka mesta Janov Massariho okolo roku 1340. Formalizáciu a obšírny popis podvojného účtovania vypracoval však až františkánsky mních Luca Pacioli v roku 1494, a to v matematickom texte Summa de arithmetica, geometria, proportioni et proportionalita (Všetko o aritmetike, geometrii a proporcionalite). Luca Pacioli sa pokladá za otca účtovníctva.</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a:t>Upravte štýly predlohy textu</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k-SK"/>
              <a:t>Upravte štýl predlohy podnadpisov</a:t>
            </a:r>
          </a:p>
        </p:txBody>
      </p:sp>
      <p:sp>
        <p:nvSpPr>
          <p:cNvPr id="4" name="Rectangle 4">
            <a:extLst>
              <a:ext uri="{FF2B5EF4-FFF2-40B4-BE49-F238E27FC236}">
                <a16:creationId xmlns:a16="http://schemas.microsoft.com/office/drawing/2014/main" id="{6B3F0139-31AB-4EA9-85C0-4518506B11AA}"/>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A8266904-6D57-457B-9DF5-0ED720CF9A24}"/>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C3C38169-46E0-47E4-8245-145C054A9F37}"/>
              </a:ext>
            </a:extLst>
          </p:cNvPr>
          <p:cNvSpPr>
            <a:spLocks noGrp="1" noChangeArrowheads="1"/>
          </p:cNvSpPr>
          <p:nvPr>
            <p:ph type="sldNum" sz="quarter" idx="12"/>
          </p:nvPr>
        </p:nvSpPr>
        <p:spPr>
          <a:ln/>
        </p:spPr>
        <p:txBody>
          <a:bodyPr/>
          <a:lstStyle>
            <a:lvl1pPr>
              <a:defRPr/>
            </a:lvl1pPr>
          </a:lstStyle>
          <a:p>
            <a:r>
              <a:rPr lang="sk-SK" altLang="sk-SK"/>
              <a:t>1-</a:t>
            </a:r>
            <a:fld id="{C0438F2C-9E39-4D01-AA54-0F3BD2E5D9F1}" type="slidenum">
              <a:rPr lang="sk-SK" altLang="sk-SK"/>
              <a:pPr/>
              <a:t>‹#›</a:t>
            </a:fld>
            <a:endParaRPr lang="sk-SK" altLang="sk-SK"/>
          </a:p>
        </p:txBody>
      </p:sp>
    </p:spTree>
    <p:extLst>
      <p:ext uri="{BB962C8B-B14F-4D97-AF65-F5344CB8AC3E}">
        <p14:creationId xmlns:p14="http://schemas.microsoft.com/office/powerpoint/2010/main" val="3568407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obsahu 2"/>
          <p:cNvSpPr>
            <a:spLocks noGrp="1"/>
          </p:cNvSpPr>
          <p:nvPr>
            <p:ph idx="1"/>
          </p:nvPr>
        </p:nvSpPr>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a:extLst>
              <a:ext uri="{FF2B5EF4-FFF2-40B4-BE49-F238E27FC236}">
                <a16:creationId xmlns:a16="http://schemas.microsoft.com/office/drawing/2014/main" id="{5EBE6531-92B4-4A56-9FD4-B8D4F61F5AC0}"/>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2580B215-46F7-446A-AFDF-34CD5AAD7651}"/>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0C58485F-2531-488D-9530-66913801C6D1}"/>
              </a:ext>
            </a:extLst>
          </p:cNvPr>
          <p:cNvSpPr>
            <a:spLocks noGrp="1" noChangeArrowheads="1"/>
          </p:cNvSpPr>
          <p:nvPr>
            <p:ph type="sldNum" sz="quarter" idx="12"/>
          </p:nvPr>
        </p:nvSpPr>
        <p:spPr>
          <a:ln/>
        </p:spPr>
        <p:txBody>
          <a:bodyPr/>
          <a:lstStyle>
            <a:lvl1pPr>
              <a:defRPr/>
            </a:lvl1pPr>
          </a:lstStyle>
          <a:p>
            <a:r>
              <a:rPr lang="sk-SK" altLang="sk-SK"/>
              <a:t>1-</a:t>
            </a:r>
            <a:fld id="{7786387C-BAE6-4321-8627-E68372E66612}" type="slidenum">
              <a:rPr lang="sk-SK" altLang="sk-SK"/>
              <a:pPr/>
              <a:t>‹#›</a:t>
            </a:fld>
            <a:endParaRPr lang="sk-SK" altLang="sk-SK"/>
          </a:p>
        </p:txBody>
      </p:sp>
    </p:spTree>
    <p:extLst>
      <p:ext uri="{BB962C8B-B14F-4D97-AF65-F5344CB8AC3E}">
        <p14:creationId xmlns:p14="http://schemas.microsoft.com/office/powerpoint/2010/main" val="679334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a:t>Upravte štýly predlohy textu</a:t>
            </a:r>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k-SK"/>
              <a:t>Upravte štýl predlohy textu.</a:t>
            </a:r>
          </a:p>
        </p:txBody>
      </p:sp>
      <p:sp>
        <p:nvSpPr>
          <p:cNvPr id="4" name="Rectangle 4">
            <a:extLst>
              <a:ext uri="{FF2B5EF4-FFF2-40B4-BE49-F238E27FC236}">
                <a16:creationId xmlns:a16="http://schemas.microsoft.com/office/drawing/2014/main" id="{0CDCA38A-3FA7-48FB-9C53-A437DACD156E}"/>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714A17BF-F6EB-4F8C-BE81-BD60B75A7DCC}"/>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24F8F5E6-D1E1-453B-97EA-9CF68306BA09}"/>
              </a:ext>
            </a:extLst>
          </p:cNvPr>
          <p:cNvSpPr>
            <a:spLocks noGrp="1" noChangeArrowheads="1"/>
          </p:cNvSpPr>
          <p:nvPr>
            <p:ph type="sldNum" sz="quarter" idx="12"/>
          </p:nvPr>
        </p:nvSpPr>
        <p:spPr>
          <a:ln/>
        </p:spPr>
        <p:txBody>
          <a:bodyPr/>
          <a:lstStyle>
            <a:lvl1pPr>
              <a:defRPr/>
            </a:lvl1pPr>
          </a:lstStyle>
          <a:p>
            <a:r>
              <a:rPr lang="sk-SK" altLang="sk-SK"/>
              <a:t>1-</a:t>
            </a:r>
            <a:fld id="{1501FB0F-29A4-45CE-B173-AE9971B91812}" type="slidenum">
              <a:rPr lang="sk-SK" altLang="sk-SK"/>
              <a:pPr/>
              <a:t>‹#›</a:t>
            </a:fld>
            <a:endParaRPr lang="sk-SK" altLang="sk-SK"/>
          </a:p>
        </p:txBody>
      </p:sp>
    </p:spTree>
    <p:extLst>
      <p:ext uri="{BB962C8B-B14F-4D97-AF65-F5344CB8AC3E}">
        <p14:creationId xmlns:p14="http://schemas.microsoft.com/office/powerpoint/2010/main" val="4090654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Rectangle 4">
            <a:extLst>
              <a:ext uri="{FF2B5EF4-FFF2-40B4-BE49-F238E27FC236}">
                <a16:creationId xmlns:a16="http://schemas.microsoft.com/office/drawing/2014/main" id="{AD2040DA-C8B7-4775-AECF-0CEDF5A7AB23}"/>
              </a:ext>
            </a:extLst>
          </p:cNvPr>
          <p:cNvSpPr>
            <a:spLocks noGrp="1" noChangeArrowheads="1"/>
          </p:cNvSpPr>
          <p:nvPr>
            <p:ph type="dt" sz="half" idx="10"/>
          </p:nvPr>
        </p:nvSpPr>
        <p:spPr>
          <a:ln/>
        </p:spPr>
        <p:txBody>
          <a:bodyPr/>
          <a:lstStyle>
            <a:lvl1pPr>
              <a:defRPr/>
            </a:lvl1pPr>
          </a:lstStyle>
          <a:p>
            <a:pPr>
              <a:defRPr/>
            </a:pPr>
            <a:endParaRPr lang="sk-SK"/>
          </a:p>
        </p:txBody>
      </p:sp>
      <p:sp>
        <p:nvSpPr>
          <p:cNvPr id="6" name="Rectangle 5">
            <a:extLst>
              <a:ext uri="{FF2B5EF4-FFF2-40B4-BE49-F238E27FC236}">
                <a16:creationId xmlns:a16="http://schemas.microsoft.com/office/drawing/2014/main" id="{4502EE9D-7601-4DFF-BCE5-6E1D79680A23}"/>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7" name="Rectangle 6">
            <a:extLst>
              <a:ext uri="{FF2B5EF4-FFF2-40B4-BE49-F238E27FC236}">
                <a16:creationId xmlns:a16="http://schemas.microsoft.com/office/drawing/2014/main" id="{75739878-0F78-4AAC-8E6D-DD7F6E77C279}"/>
              </a:ext>
            </a:extLst>
          </p:cNvPr>
          <p:cNvSpPr>
            <a:spLocks noGrp="1" noChangeArrowheads="1"/>
          </p:cNvSpPr>
          <p:nvPr>
            <p:ph type="sldNum" sz="quarter" idx="12"/>
          </p:nvPr>
        </p:nvSpPr>
        <p:spPr>
          <a:ln/>
        </p:spPr>
        <p:txBody>
          <a:bodyPr/>
          <a:lstStyle>
            <a:lvl1pPr>
              <a:defRPr/>
            </a:lvl1pPr>
          </a:lstStyle>
          <a:p>
            <a:r>
              <a:rPr lang="sk-SK" altLang="sk-SK"/>
              <a:t>1-</a:t>
            </a:r>
            <a:fld id="{56842E33-0AC5-4E43-B37B-EC525457EBAA}" type="slidenum">
              <a:rPr lang="sk-SK" altLang="sk-SK"/>
              <a:pPr/>
              <a:t>‹#›</a:t>
            </a:fld>
            <a:endParaRPr lang="sk-SK" altLang="sk-SK"/>
          </a:p>
        </p:txBody>
      </p:sp>
    </p:spTree>
    <p:extLst>
      <p:ext uri="{BB962C8B-B14F-4D97-AF65-F5344CB8AC3E}">
        <p14:creationId xmlns:p14="http://schemas.microsoft.com/office/powerpoint/2010/main" val="2803082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a:t>Upravte štýly predlohy textu</a:t>
            </a:r>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Rectangle 4">
            <a:extLst>
              <a:ext uri="{FF2B5EF4-FFF2-40B4-BE49-F238E27FC236}">
                <a16:creationId xmlns:a16="http://schemas.microsoft.com/office/drawing/2014/main" id="{C43844DD-6EF4-4C75-B993-EFA5D6443E60}"/>
              </a:ext>
            </a:extLst>
          </p:cNvPr>
          <p:cNvSpPr>
            <a:spLocks noGrp="1" noChangeArrowheads="1"/>
          </p:cNvSpPr>
          <p:nvPr>
            <p:ph type="dt" sz="half" idx="10"/>
          </p:nvPr>
        </p:nvSpPr>
        <p:spPr>
          <a:ln/>
        </p:spPr>
        <p:txBody>
          <a:bodyPr/>
          <a:lstStyle>
            <a:lvl1pPr>
              <a:defRPr/>
            </a:lvl1pPr>
          </a:lstStyle>
          <a:p>
            <a:pPr>
              <a:defRPr/>
            </a:pPr>
            <a:endParaRPr lang="sk-SK"/>
          </a:p>
        </p:txBody>
      </p:sp>
      <p:sp>
        <p:nvSpPr>
          <p:cNvPr id="8" name="Rectangle 5">
            <a:extLst>
              <a:ext uri="{FF2B5EF4-FFF2-40B4-BE49-F238E27FC236}">
                <a16:creationId xmlns:a16="http://schemas.microsoft.com/office/drawing/2014/main" id="{4F18C5F0-35AE-4D58-A431-ABB31CB5D1F6}"/>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9" name="Rectangle 6">
            <a:extLst>
              <a:ext uri="{FF2B5EF4-FFF2-40B4-BE49-F238E27FC236}">
                <a16:creationId xmlns:a16="http://schemas.microsoft.com/office/drawing/2014/main" id="{EE4CA06B-37BA-44EC-BAD6-EE63470A2163}"/>
              </a:ext>
            </a:extLst>
          </p:cNvPr>
          <p:cNvSpPr>
            <a:spLocks noGrp="1" noChangeArrowheads="1"/>
          </p:cNvSpPr>
          <p:nvPr>
            <p:ph type="sldNum" sz="quarter" idx="12"/>
          </p:nvPr>
        </p:nvSpPr>
        <p:spPr>
          <a:ln/>
        </p:spPr>
        <p:txBody>
          <a:bodyPr/>
          <a:lstStyle>
            <a:lvl1pPr>
              <a:defRPr/>
            </a:lvl1pPr>
          </a:lstStyle>
          <a:p>
            <a:r>
              <a:rPr lang="sk-SK" altLang="sk-SK"/>
              <a:t>1-</a:t>
            </a:r>
            <a:fld id="{B79CA544-C899-4F57-A6F4-69EB144717F5}" type="slidenum">
              <a:rPr lang="sk-SK" altLang="sk-SK"/>
              <a:pPr/>
              <a:t>‹#›</a:t>
            </a:fld>
            <a:endParaRPr lang="sk-SK" altLang="sk-SK"/>
          </a:p>
        </p:txBody>
      </p:sp>
    </p:spTree>
    <p:extLst>
      <p:ext uri="{BB962C8B-B14F-4D97-AF65-F5344CB8AC3E}">
        <p14:creationId xmlns:p14="http://schemas.microsoft.com/office/powerpoint/2010/main" val="3111603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Rectangle 4">
            <a:extLst>
              <a:ext uri="{FF2B5EF4-FFF2-40B4-BE49-F238E27FC236}">
                <a16:creationId xmlns:a16="http://schemas.microsoft.com/office/drawing/2014/main" id="{122B78B6-5CC9-477E-B3B0-F6CCDA9678DF}"/>
              </a:ext>
            </a:extLst>
          </p:cNvPr>
          <p:cNvSpPr>
            <a:spLocks noGrp="1" noChangeArrowheads="1"/>
          </p:cNvSpPr>
          <p:nvPr>
            <p:ph type="dt" sz="half" idx="10"/>
          </p:nvPr>
        </p:nvSpPr>
        <p:spPr>
          <a:ln/>
        </p:spPr>
        <p:txBody>
          <a:bodyPr/>
          <a:lstStyle>
            <a:lvl1pPr>
              <a:defRPr/>
            </a:lvl1pPr>
          </a:lstStyle>
          <a:p>
            <a:pPr>
              <a:defRPr/>
            </a:pPr>
            <a:endParaRPr lang="sk-SK"/>
          </a:p>
        </p:txBody>
      </p:sp>
      <p:sp>
        <p:nvSpPr>
          <p:cNvPr id="4" name="Rectangle 5">
            <a:extLst>
              <a:ext uri="{FF2B5EF4-FFF2-40B4-BE49-F238E27FC236}">
                <a16:creationId xmlns:a16="http://schemas.microsoft.com/office/drawing/2014/main" id="{85B9B00A-F40B-4D2D-9114-8FED9E5C72AA}"/>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5" name="Rectangle 6">
            <a:extLst>
              <a:ext uri="{FF2B5EF4-FFF2-40B4-BE49-F238E27FC236}">
                <a16:creationId xmlns:a16="http://schemas.microsoft.com/office/drawing/2014/main" id="{0C84F6C7-825A-48DF-AD44-C3A408402897}"/>
              </a:ext>
            </a:extLst>
          </p:cNvPr>
          <p:cNvSpPr>
            <a:spLocks noGrp="1" noChangeArrowheads="1"/>
          </p:cNvSpPr>
          <p:nvPr>
            <p:ph type="sldNum" sz="quarter" idx="12"/>
          </p:nvPr>
        </p:nvSpPr>
        <p:spPr>
          <a:ln/>
        </p:spPr>
        <p:txBody>
          <a:bodyPr/>
          <a:lstStyle>
            <a:lvl1pPr>
              <a:defRPr/>
            </a:lvl1pPr>
          </a:lstStyle>
          <a:p>
            <a:r>
              <a:rPr lang="sk-SK" altLang="sk-SK"/>
              <a:t>1-</a:t>
            </a:r>
            <a:fld id="{CFD79D93-FD9C-4A07-97AE-2ED23143BFE5}" type="slidenum">
              <a:rPr lang="sk-SK" altLang="sk-SK"/>
              <a:pPr/>
              <a:t>‹#›</a:t>
            </a:fld>
            <a:endParaRPr lang="sk-SK" altLang="sk-SK"/>
          </a:p>
        </p:txBody>
      </p:sp>
    </p:spTree>
    <p:extLst>
      <p:ext uri="{BB962C8B-B14F-4D97-AF65-F5344CB8AC3E}">
        <p14:creationId xmlns:p14="http://schemas.microsoft.com/office/powerpoint/2010/main" val="1278149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13F0169-3CA5-4377-BEDF-CCBD6C4217C9}"/>
              </a:ext>
            </a:extLst>
          </p:cNvPr>
          <p:cNvSpPr>
            <a:spLocks noGrp="1" noChangeArrowheads="1"/>
          </p:cNvSpPr>
          <p:nvPr>
            <p:ph type="dt" sz="half" idx="10"/>
          </p:nvPr>
        </p:nvSpPr>
        <p:spPr>
          <a:ln/>
        </p:spPr>
        <p:txBody>
          <a:bodyPr/>
          <a:lstStyle>
            <a:lvl1pPr>
              <a:defRPr/>
            </a:lvl1pPr>
          </a:lstStyle>
          <a:p>
            <a:pPr>
              <a:defRPr/>
            </a:pPr>
            <a:endParaRPr lang="sk-SK"/>
          </a:p>
        </p:txBody>
      </p:sp>
      <p:sp>
        <p:nvSpPr>
          <p:cNvPr id="3" name="Rectangle 5">
            <a:extLst>
              <a:ext uri="{FF2B5EF4-FFF2-40B4-BE49-F238E27FC236}">
                <a16:creationId xmlns:a16="http://schemas.microsoft.com/office/drawing/2014/main" id="{A8ADDE61-BB8E-4A12-8D77-14E24264C19C}"/>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4" name="Rectangle 6">
            <a:extLst>
              <a:ext uri="{FF2B5EF4-FFF2-40B4-BE49-F238E27FC236}">
                <a16:creationId xmlns:a16="http://schemas.microsoft.com/office/drawing/2014/main" id="{77FAF889-24C6-4066-92C6-4293F6D8CB13}"/>
              </a:ext>
            </a:extLst>
          </p:cNvPr>
          <p:cNvSpPr>
            <a:spLocks noGrp="1" noChangeArrowheads="1"/>
          </p:cNvSpPr>
          <p:nvPr>
            <p:ph type="sldNum" sz="quarter" idx="12"/>
          </p:nvPr>
        </p:nvSpPr>
        <p:spPr>
          <a:ln/>
        </p:spPr>
        <p:txBody>
          <a:bodyPr/>
          <a:lstStyle>
            <a:lvl1pPr>
              <a:defRPr/>
            </a:lvl1pPr>
          </a:lstStyle>
          <a:p>
            <a:r>
              <a:rPr lang="sk-SK" altLang="sk-SK"/>
              <a:t>1-</a:t>
            </a:r>
            <a:fld id="{F66A019C-D70D-4954-B3D5-CC20BD37AC5C}" type="slidenum">
              <a:rPr lang="sk-SK" altLang="sk-SK"/>
              <a:pPr/>
              <a:t>‹#›</a:t>
            </a:fld>
            <a:endParaRPr lang="sk-SK" altLang="sk-SK"/>
          </a:p>
        </p:txBody>
      </p:sp>
    </p:spTree>
    <p:extLst>
      <p:ext uri="{BB962C8B-B14F-4D97-AF65-F5344CB8AC3E}">
        <p14:creationId xmlns:p14="http://schemas.microsoft.com/office/powerpoint/2010/main" val="84135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a:t>Upravte štýly predlohy textu</a:t>
            </a:r>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5" name="Rectangle 4">
            <a:extLst>
              <a:ext uri="{FF2B5EF4-FFF2-40B4-BE49-F238E27FC236}">
                <a16:creationId xmlns:a16="http://schemas.microsoft.com/office/drawing/2014/main" id="{82784F9D-AD04-4437-BCDE-DC4EA64218BD}"/>
              </a:ext>
            </a:extLst>
          </p:cNvPr>
          <p:cNvSpPr>
            <a:spLocks noGrp="1" noChangeArrowheads="1"/>
          </p:cNvSpPr>
          <p:nvPr>
            <p:ph type="dt" sz="half" idx="10"/>
          </p:nvPr>
        </p:nvSpPr>
        <p:spPr>
          <a:ln/>
        </p:spPr>
        <p:txBody>
          <a:bodyPr/>
          <a:lstStyle>
            <a:lvl1pPr>
              <a:defRPr/>
            </a:lvl1pPr>
          </a:lstStyle>
          <a:p>
            <a:pPr>
              <a:defRPr/>
            </a:pPr>
            <a:endParaRPr lang="sk-SK"/>
          </a:p>
        </p:txBody>
      </p:sp>
      <p:sp>
        <p:nvSpPr>
          <p:cNvPr id="6" name="Rectangle 5">
            <a:extLst>
              <a:ext uri="{FF2B5EF4-FFF2-40B4-BE49-F238E27FC236}">
                <a16:creationId xmlns:a16="http://schemas.microsoft.com/office/drawing/2014/main" id="{7F61D3E0-DCB1-4823-B8F8-111ED4F28E27}"/>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7" name="Rectangle 6">
            <a:extLst>
              <a:ext uri="{FF2B5EF4-FFF2-40B4-BE49-F238E27FC236}">
                <a16:creationId xmlns:a16="http://schemas.microsoft.com/office/drawing/2014/main" id="{B309F7C6-8A28-4789-9830-EAB021326951}"/>
              </a:ext>
            </a:extLst>
          </p:cNvPr>
          <p:cNvSpPr>
            <a:spLocks noGrp="1" noChangeArrowheads="1"/>
          </p:cNvSpPr>
          <p:nvPr>
            <p:ph type="sldNum" sz="quarter" idx="12"/>
          </p:nvPr>
        </p:nvSpPr>
        <p:spPr>
          <a:ln/>
        </p:spPr>
        <p:txBody>
          <a:bodyPr/>
          <a:lstStyle>
            <a:lvl1pPr>
              <a:defRPr/>
            </a:lvl1pPr>
          </a:lstStyle>
          <a:p>
            <a:r>
              <a:rPr lang="sk-SK" altLang="sk-SK"/>
              <a:t>1-</a:t>
            </a:r>
            <a:fld id="{47276452-5F81-468A-9DD8-E6A842DF758A}" type="slidenum">
              <a:rPr lang="sk-SK" altLang="sk-SK"/>
              <a:pPr/>
              <a:t>‹#›</a:t>
            </a:fld>
            <a:endParaRPr lang="sk-SK" altLang="sk-SK"/>
          </a:p>
        </p:txBody>
      </p:sp>
    </p:spTree>
    <p:extLst>
      <p:ext uri="{BB962C8B-B14F-4D97-AF65-F5344CB8AC3E}">
        <p14:creationId xmlns:p14="http://schemas.microsoft.com/office/powerpoint/2010/main" val="3102535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a:t>Upravte štýly predlohy textu</a:t>
            </a:r>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k-SK" noProof="0"/>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5" name="Rectangle 4">
            <a:extLst>
              <a:ext uri="{FF2B5EF4-FFF2-40B4-BE49-F238E27FC236}">
                <a16:creationId xmlns:a16="http://schemas.microsoft.com/office/drawing/2014/main" id="{5EAD3F4E-7FB3-4970-8BB9-D0C0939191C0}"/>
              </a:ext>
            </a:extLst>
          </p:cNvPr>
          <p:cNvSpPr>
            <a:spLocks noGrp="1" noChangeArrowheads="1"/>
          </p:cNvSpPr>
          <p:nvPr>
            <p:ph type="dt" sz="half" idx="10"/>
          </p:nvPr>
        </p:nvSpPr>
        <p:spPr>
          <a:ln/>
        </p:spPr>
        <p:txBody>
          <a:bodyPr/>
          <a:lstStyle>
            <a:lvl1pPr>
              <a:defRPr/>
            </a:lvl1pPr>
          </a:lstStyle>
          <a:p>
            <a:pPr>
              <a:defRPr/>
            </a:pPr>
            <a:endParaRPr lang="sk-SK"/>
          </a:p>
        </p:txBody>
      </p:sp>
      <p:sp>
        <p:nvSpPr>
          <p:cNvPr id="6" name="Rectangle 5">
            <a:extLst>
              <a:ext uri="{FF2B5EF4-FFF2-40B4-BE49-F238E27FC236}">
                <a16:creationId xmlns:a16="http://schemas.microsoft.com/office/drawing/2014/main" id="{B1C8F850-0128-458E-B45F-009520BBCA4F}"/>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7" name="Rectangle 6">
            <a:extLst>
              <a:ext uri="{FF2B5EF4-FFF2-40B4-BE49-F238E27FC236}">
                <a16:creationId xmlns:a16="http://schemas.microsoft.com/office/drawing/2014/main" id="{97660654-E2AB-45F1-B109-B2CC342DAF78}"/>
              </a:ext>
            </a:extLst>
          </p:cNvPr>
          <p:cNvSpPr>
            <a:spLocks noGrp="1" noChangeArrowheads="1"/>
          </p:cNvSpPr>
          <p:nvPr>
            <p:ph type="sldNum" sz="quarter" idx="12"/>
          </p:nvPr>
        </p:nvSpPr>
        <p:spPr>
          <a:ln/>
        </p:spPr>
        <p:txBody>
          <a:bodyPr/>
          <a:lstStyle>
            <a:lvl1pPr>
              <a:defRPr/>
            </a:lvl1pPr>
          </a:lstStyle>
          <a:p>
            <a:r>
              <a:rPr lang="sk-SK" altLang="sk-SK"/>
              <a:t>1-</a:t>
            </a:r>
            <a:fld id="{5EE4FE18-9D28-439C-B637-7A03C75EE5D7}" type="slidenum">
              <a:rPr lang="sk-SK" altLang="sk-SK"/>
              <a:pPr/>
              <a:t>‹#›</a:t>
            </a:fld>
            <a:endParaRPr lang="sk-SK" altLang="sk-SK"/>
          </a:p>
        </p:txBody>
      </p:sp>
    </p:spTree>
    <p:extLst>
      <p:ext uri="{BB962C8B-B14F-4D97-AF65-F5344CB8AC3E}">
        <p14:creationId xmlns:p14="http://schemas.microsoft.com/office/powerpoint/2010/main" val="3900129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zvislého textu 2"/>
          <p:cNvSpPr>
            <a:spLocks noGrp="1"/>
          </p:cNvSpPr>
          <p:nvPr>
            <p:ph type="body" orient="vert" idx="1"/>
          </p:nvPr>
        </p:nvSpPr>
        <p:spPr/>
        <p:txBody>
          <a:bodyPr vert="eaVert"/>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a:extLst>
              <a:ext uri="{FF2B5EF4-FFF2-40B4-BE49-F238E27FC236}">
                <a16:creationId xmlns:a16="http://schemas.microsoft.com/office/drawing/2014/main" id="{73B2FFA2-C3AB-480B-A097-FCF2B70B4282}"/>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7DAF5B38-2DC6-4D89-9275-97EDF55AC5F4}"/>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BD36E61D-26F5-407E-848A-9F3C1FE94F66}"/>
              </a:ext>
            </a:extLst>
          </p:cNvPr>
          <p:cNvSpPr>
            <a:spLocks noGrp="1" noChangeArrowheads="1"/>
          </p:cNvSpPr>
          <p:nvPr>
            <p:ph type="sldNum" sz="quarter" idx="12"/>
          </p:nvPr>
        </p:nvSpPr>
        <p:spPr>
          <a:ln/>
        </p:spPr>
        <p:txBody>
          <a:bodyPr/>
          <a:lstStyle>
            <a:lvl1pPr>
              <a:defRPr/>
            </a:lvl1pPr>
          </a:lstStyle>
          <a:p>
            <a:r>
              <a:rPr lang="sk-SK" altLang="sk-SK"/>
              <a:t>1-</a:t>
            </a:r>
            <a:fld id="{016D0DE1-3609-476E-9525-892DF9EC1A4C}" type="slidenum">
              <a:rPr lang="sk-SK" altLang="sk-SK"/>
              <a:pPr/>
              <a:t>‹#›</a:t>
            </a:fld>
            <a:endParaRPr lang="sk-SK" altLang="sk-SK"/>
          </a:p>
        </p:txBody>
      </p:sp>
    </p:spTree>
    <p:extLst>
      <p:ext uri="{BB962C8B-B14F-4D97-AF65-F5344CB8AC3E}">
        <p14:creationId xmlns:p14="http://schemas.microsoft.com/office/powerpoint/2010/main" val="77951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a:t>Upravte štýly predlohy textu</a:t>
            </a:r>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a:extLst>
              <a:ext uri="{FF2B5EF4-FFF2-40B4-BE49-F238E27FC236}">
                <a16:creationId xmlns:a16="http://schemas.microsoft.com/office/drawing/2014/main" id="{CE401BE7-D1BC-47E2-AC80-81AD3A43C9E1}"/>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A29D5294-C56E-43CD-8582-46607910A939}"/>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6D4EAAEC-1FA0-4B99-A239-9D1A8CF8E7CB}"/>
              </a:ext>
            </a:extLst>
          </p:cNvPr>
          <p:cNvSpPr>
            <a:spLocks noGrp="1" noChangeArrowheads="1"/>
          </p:cNvSpPr>
          <p:nvPr>
            <p:ph type="sldNum" sz="quarter" idx="12"/>
          </p:nvPr>
        </p:nvSpPr>
        <p:spPr>
          <a:ln/>
        </p:spPr>
        <p:txBody>
          <a:bodyPr/>
          <a:lstStyle>
            <a:lvl1pPr>
              <a:defRPr/>
            </a:lvl1pPr>
          </a:lstStyle>
          <a:p>
            <a:r>
              <a:rPr lang="sk-SK" altLang="sk-SK"/>
              <a:t>1-</a:t>
            </a:r>
            <a:fld id="{21AC6E93-28D8-4154-9A53-315B64A11524}" type="slidenum">
              <a:rPr lang="sk-SK" altLang="sk-SK"/>
              <a:pPr/>
              <a:t>‹#›</a:t>
            </a:fld>
            <a:endParaRPr lang="sk-SK" altLang="sk-SK"/>
          </a:p>
        </p:txBody>
      </p:sp>
    </p:spTree>
    <p:extLst>
      <p:ext uri="{BB962C8B-B14F-4D97-AF65-F5344CB8AC3E}">
        <p14:creationId xmlns:p14="http://schemas.microsoft.com/office/powerpoint/2010/main" val="3941525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BCBBE788-FB76-46F0-AC97-B0DD0E7C00AD}"/>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sk-SK" altLang="en-US"/>
              <a:t>Kliknite sem a upravte štýl predlohy nadpisov.</a:t>
            </a:r>
          </a:p>
        </p:txBody>
      </p:sp>
      <p:sp>
        <p:nvSpPr>
          <p:cNvPr id="1027" name="Rectangle 3">
            <a:extLst>
              <a:ext uri="{FF2B5EF4-FFF2-40B4-BE49-F238E27FC236}">
                <a16:creationId xmlns:a16="http://schemas.microsoft.com/office/drawing/2014/main" id="{C0CD0807-1CBE-4B0D-A02A-4101262BCFA8}"/>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k-SK" altLang="en-US"/>
              <a:t>Kliknite sem a upravte štýly predlohy textu.</a:t>
            </a:r>
          </a:p>
          <a:p>
            <a:pPr lvl="1"/>
            <a:r>
              <a:rPr lang="sk-SK" altLang="en-US"/>
              <a:t>Druhá úroveň</a:t>
            </a:r>
          </a:p>
          <a:p>
            <a:pPr lvl="2"/>
            <a:r>
              <a:rPr lang="sk-SK" altLang="en-US"/>
              <a:t>Tretia úroveň</a:t>
            </a:r>
          </a:p>
          <a:p>
            <a:pPr lvl="3"/>
            <a:r>
              <a:rPr lang="sk-SK" altLang="en-US"/>
              <a:t>Štvrtá úroveň</a:t>
            </a:r>
          </a:p>
          <a:p>
            <a:pPr lvl="4"/>
            <a:r>
              <a:rPr lang="sk-SK" altLang="en-US"/>
              <a:t>Piata úroveň</a:t>
            </a:r>
          </a:p>
        </p:txBody>
      </p:sp>
      <p:sp>
        <p:nvSpPr>
          <p:cNvPr id="442372" name="Rectangle 4">
            <a:extLst>
              <a:ext uri="{FF2B5EF4-FFF2-40B4-BE49-F238E27FC236}">
                <a16:creationId xmlns:a16="http://schemas.microsoft.com/office/drawing/2014/main" id="{E0D8D1BC-AE5A-427B-9CE2-0FDA6020F002}"/>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pPr>
              <a:defRPr/>
            </a:pPr>
            <a:endParaRPr lang="sk-SK"/>
          </a:p>
        </p:txBody>
      </p:sp>
      <p:sp>
        <p:nvSpPr>
          <p:cNvPr id="442373" name="Rectangle 5">
            <a:extLst>
              <a:ext uri="{FF2B5EF4-FFF2-40B4-BE49-F238E27FC236}">
                <a16:creationId xmlns:a16="http://schemas.microsoft.com/office/drawing/2014/main" id="{A17C7138-15E5-4A20-BA70-47625EE25F34}"/>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pPr>
              <a:defRPr/>
            </a:pPr>
            <a:r>
              <a:rPr lang="sk-SK"/>
              <a:t>Princípy účtovníctva</a:t>
            </a:r>
          </a:p>
        </p:txBody>
      </p:sp>
      <p:sp>
        <p:nvSpPr>
          <p:cNvPr id="442374" name="Rectangle 6">
            <a:extLst>
              <a:ext uri="{FF2B5EF4-FFF2-40B4-BE49-F238E27FC236}">
                <a16:creationId xmlns:a16="http://schemas.microsoft.com/office/drawing/2014/main" id="{23982BDE-B086-42BA-94DD-0840F71FC1C8}"/>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atin typeface="Times New Roman" panose="02020603050405020304" pitchFamily="18" charset="0"/>
              </a:defRPr>
            </a:lvl1pPr>
          </a:lstStyle>
          <a:p>
            <a:r>
              <a:rPr lang="sk-SK" altLang="sk-SK"/>
              <a:t>1-</a:t>
            </a:r>
            <a:fld id="{AF3F6CC1-C43E-41BF-A2ED-ACB884B0AA21}" type="slidenum">
              <a:rPr lang="sk-SK" altLang="sk-SK"/>
              <a:pPr/>
              <a:t>‹#›</a:t>
            </a:fld>
            <a:endParaRPr lang="sk-SK" altLang="sk-SK"/>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hdr="0" dt="0"/>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Times New Roman" pitchFamily="18" charset="0"/>
        </a:defRPr>
      </a:lvl2pPr>
      <a:lvl3pPr algn="ctr" rtl="0" eaLnBrk="0" fontAlgn="base" hangingPunct="0">
        <a:spcBef>
          <a:spcPct val="0"/>
        </a:spcBef>
        <a:spcAft>
          <a:spcPct val="0"/>
        </a:spcAft>
        <a:defRPr sz="4000">
          <a:solidFill>
            <a:schemeClr val="tx2"/>
          </a:solidFill>
          <a:latin typeface="Times New Roman" pitchFamily="18" charset="0"/>
        </a:defRPr>
      </a:lvl3pPr>
      <a:lvl4pPr algn="ctr" rtl="0" eaLnBrk="0" fontAlgn="base" hangingPunct="0">
        <a:spcBef>
          <a:spcPct val="0"/>
        </a:spcBef>
        <a:spcAft>
          <a:spcPct val="0"/>
        </a:spcAft>
        <a:defRPr sz="4000">
          <a:solidFill>
            <a:schemeClr val="tx2"/>
          </a:solidFill>
          <a:latin typeface="Times New Roman" pitchFamily="18" charset="0"/>
        </a:defRPr>
      </a:lvl4pPr>
      <a:lvl5pPr algn="ctr" rtl="0" eaLnBrk="0" fontAlgn="base" hangingPunct="0">
        <a:spcBef>
          <a:spcPct val="0"/>
        </a:spcBef>
        <a:spcAft>
          <a:spcPct val="0"/>
        </a:spcAft>
        <a:defRPr sz="4000">
          <a:solidFill>
            <a:schemeClr val="tx2"/>
          </a:solidFill>
          <a:latin typeface="Times New Roman" pitchFamily="18" charset="0"/>
        </a:defRPr>
      </a:lvl5pPr>
      <a:lvl6pPr marL="457200" algn="ctr" rtl="0" fontAlgn="base">
        <a:spcBef>
          <a:spcPct val="0"/>
        </a:spcBef>
        <a:spcAft>
          <a:spcPct val="0"/>
        </a:spcAft>
        <a:defRPr sz="4000">
          <a:solidFill>
            <a:schemeClr val="tx2"/>
          </a:solidFill>
          <a:latin typeface="Times New Roman" pitchFamily="18" charset="0"/>
        </a:defRPr>
      </a:lvl6pPr>
      <a:lvl7pPr marL="914400" algn="ctr" rtl="0" fontAlgn="base">
        <a:spcBef>
          <a:spcPct val="0"/>
        </a:spcBef>
        <a:spcAft>
          <a:spcPct val="0"/>
        </a:spcAft>
        <a:defRPr sz="4000">
          <a:solidFill>
            <a:schemeClr val="tx2"/>
          </a:solidFill>
          <a:latin typeface="Times New Roman" pitchFamily="18" charset="0"/>
        </a:defRPr>
      </a:lvl7pPr>
      <a:lvl8pPr marL="1371600" algn="ctr" rtl="0" fontAlgn="base">
        <a:spcBef>
          <a:spcPct val="0"/>
        </a:spcBef>
        <a:spcAft>
          <a:spcPct val="0"/>
        </a:spcAft>
        <a:defRPr sz="4000">
          <a:solidFill>
            <a:schemeClr val="tx2"/>
          </a:solidFill>
          <a:latin typeface="Times New Roman" pitchFamily="18" charset="0"/>
        </a:defRPr>
      </a:lvl8pPr>
      <a:lvl9pPr marL="1828800" algn="ctr" rtl="0" fontAlgn="base">
        <a:spcBef>
          <a:spcPct val="0"/>
        </a:spcBef>
        <a:spcAft>
          <a:spcPct val="0"/>
        </a:spcAft>
        <a:defRPr sz="40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2.e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3.em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5.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6.e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7.em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39B40C69-D3DC-42B6-9BA5-B2A4D0C5513A}"/>
              </a:ext>
            </a:extLst>
          </p:cNvPr>
          <p:cNvSpPr>
            <a:spLocks noGrp="1"/>
          </p:cNvSpPr>
          <p:nvPr>
            <p:ph type="ftr" sz="quarter" idx="11"/>
          </p:nvPr>
        </p:nvSpPr>
        <p:spPr/>
        <p:txBody>
          <a:bodyPr/>
          <a:lstStyle/>
          <a:p>
            <a:pPr>
              <a:defRPr/>
            </a:pPr>
            <a:r>
              <a:rPr lang="sk-SK"/>
              <a:t>Princípy účtovníctva</a:t>
            </a:r>
          </a:p>
        </p:txBody>
      </p:sp>
      <p:sp>
        <p:nvSpPr>
          <p:cNvPr id="61443" name="Zástupný symbol čísla snímky 5">
            <a:extLst>
              <a:ext uri="{FF2B5EF4-FFF2-40B4-BE49-F238E27FC236}">
                <a16:creationId xmlns:a16="http://schemas.microsoft.com/office/drawing/2014/main" id="{23F52FDC-0746-46E5-9DCE-BFDE70E3B5C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1-29</a:t>
            </a:r>
          </a:p>
        </p:txBody>
      </p:sp>
      <p:sp>
        <p:nvSpPr>
          <p:cNvPr id="61444" name="Rectangle 2">
            <a:extLst>
              <a:ext uri="{FF2B5EF4-FFF2-40B4-BE49-F238E27FC236}">
                <a16:creationId xmlns:a16="http://schemas.microsoft.com/office/drawing/2014/main" id="{0AB84F99-1980-45C6-8418-FAF1F8E95075}"/>
              </a:ext>
            </a:extLst>
          </p:cNvPr>
          <p:cNvSpPr>
            <a:spLocks noGrp="1" noChangeArrowheads="1"/>
          </p:cNvSpPr>
          <p:nvPr>
            <p:ph type="title"/>
          </p:nvPr>
        </p:nvSpPr>
        <p:spPr>
          <a:xfrm>
            <a:off x="468313" y="188913"/>
            <a:ext cx="8229600" cy="941387"/>
          </a:xfrm>
        </p:spPr>
        <p:txBody>
          <a:bodyPr/>
          <a:lstStyle/>
          <a:p>
            <a:pPr eaLnBrk="1" hangingPunct="1"/>
            <a:r>
              <a:rPr lang="sk-SK" altLang="en-US" sz="3200" b="1">
                <a:solidFill>
                  <a:srgbClr val="3D1FD3"/>
                </a:solidFill>
              </a:rPr>
              <a:t>Úvod do vedenia účtovníctva</a:t>
            </a:r>
            <a:endParaRPr lang="en-US" altLang="en-US" sz="3200" b="1">
              <a:solidFill>
                <a:srgbClr val="3D1FD3"/>
              </a:solidFill>
            </a:endParaRPr>
          </a:p>
        </p:txBody>
      </p:sp>
      <p:sp>
        <p:nvSpPr>
          <p:cNvPr id="61445" name="Rectangle 3">
            <a:extLst>
              <a:ext uri="{FF2B5EF4-FFF2-40B4-BE49-F238E27FC236}">
                <a16:creationId xmlns:a16="http://schemas.microsoft.com/office/drawing/2014/main" id="{ACC45068-2A8E-4EDA-9E46-9DD7569631E8}"/>
              </a:ext>
            </a:extLst>
          </p:cNvPr>
          <p:cNvSpPr>
            <a:spLocks noGrp="1" noChangeArrowheads="1"/>
          </p:cNvSpPr>
          <p:nvPr>
            <p:ph type="body" idx="1"/>
          </p:nvPr>
        </p:nvSpPr>
        <p:spPr>
          <a:xfrm>
            <a:off x="468313" y="1268413"/>
            <a:ext cx="8229600" cy="4525962"/>
          </a:xfrm>
        </p:spPr>
        <p:txBody>
          <a:bodyPr/>
          <a:lstStyle/>
          <a:p>
            <a:pPr eaLnBrk="1" hangingPunct="1">
              <a:lnSpc>
                <a:spcPct val="80000"/>
              </a:lnSpc>
            </a:pPr>
            <a:r>
              <a:rPr lang="sk-SK" altLang="en-US" sz="2000"/>
              <a:t>Potrebu účtovníctva a spôsob zaznamenávania niektorých transakcií si ukážeme na jednoduchom príklade</a:t>
            </a:r>
          </a:p>
          <a:p>
            <a:pPr eaLnBrk="1" hangingPunct="1">
              <a:lnSpc>
                <a:spcPct val="80000"/>
              </a:lnSpc>
            </a:pPr>
            <a:r>
              <a:rPr lang="sk-SK" altLang="en-US" sz="2000"/>
              <a:t>Mladý obchodník Mantzaros žijúci na konci 15. storočia v Benátkach chce zbohatnúť na obchode s Orientom. Od svojej rodiny dostal 120 zlatých dukátov</a:t>
            </a:r>
          </a:p>
          <a:p>
            <a:pPr eaLnBrk="1" hangingPunct="1">
              <a:lnSpc>
                <a:spcPct val="80000"/>
              </a:lnSpc>
            </a:pPr>
            <a:r>
              <a:rPr lang="sk-SK" altLang="en-US" sz="2000"/>
              <a:t>Vytvoril nový subjekt – Venture Mantzaros (VM – podnik Mantzaros) a investoval do neho 100 dukátov. Je jediným majiteľom podniku (podielnikom – shareholder) a má právo na celý jeho zisk</a:t>
            </a:r>
            <a:endParaRPr lang="en-US" altLang="en-US" sz="2000"/>
          </a:p>
          <a:p>
            <a:pPr eaLnBrk="1" hangingPunct="1">
              <a:lnSpc>
                <a:spcPct val="80000"/>
              </a:lnSpc>
            </a:pPr>
            <a:r>
              <a:rPr lang="sk-SK" altLang="en-US" sz="2000"/>
              <a:t>Na obchod s Orientom treba loď. 100 dukátov na kúpu a vybavenie lode nestačia. Mantzaros, ako manažér podniku VM, si od bankára požičia 900 dukátov </a:t>
            </a:r>
          </a:p>
          <a:p>
            <a:pPr eaLnBrk="1" hangingPunct="1">
              <a:lnSpc>
                <a:spcPct val="80000"/>
              </a:lnSpc>
            </a:pPr>
            <a:r>
              <a:rPr lang="sk-SK" altLang="en-US" sz="2000"/>
              <a:t>Podmienky pôžičky: ročný úrok 10 %, splatnosť do 5 rokov. Ďalšou dohodnutou podmienkou je zaplatenie úroku jednorazovo v deň, keď sa vráti loď alebo keď uplynie 5 rokov a bude treba vrátiť istinu (podľa toho, čo nastane skôr)</a:t>
            </a:r>
          </a:p>
          <a:p>
            <a:pPr eaLnBrk="1" hangingPunct="1">
              <a:lnSpc>
                <a:spcPct val="80000"/>
              </a:lnSpc>
            </a:pPr>
            <a:r>
              <a:rPr lang="sk-SK" altLang="en-US" sz="2000"/>
              <a:t>Podnik si musí poznačiť, že vstúpil do dvoch záväzkov: splatenie pôžičky a úrokov. Manažér Mantzaros si tieto dva záväzky podniku zaznamená do prázdneho zošita – nazvime ho denník </a:t>
            </a:r>
          </a:p>
          <a:p>
            <a:pPr eaLnBrk="1" hangingPunct="1">
              <a:lnSpc>
                <a:spcPct val="80000"/>
              </a:lnSpc>
            </a:pPr>
            <a:endParaRPr lang="en-US" altLang="en-US" sz="20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3">
            <a:extLst>
              <a:ext uri="{FF2B5EF4-FFF2-40B4-BE49-F238E27FC236}">
                <a16:creationId xmlns:a16="http://schemas.microsoft.com/office/drawing/2014/main" id="{13EDA14D-EB37-44B4-9DA0-BD48DD83DC82}"/>
              </a:ext>
            </a:extLst>
          </p:cNvPr>
          <p:cNvSpPr>
            <a:spLocks noGrp="1"/>
          </p:cNvSpPr>
          <p:nvPr>
            <p:ph type="ftr" sz="quarter" idx="11"/>
          </p:nvPr>
        </p:nvSpPr>
        <p:spPr/>
        <p:txBody>
          <a:bodyPr/>
          <a:lstStyle/>
          <a:p>
            <a:pPr>
              <a:defRPr/>
            </a:pPr>
            <a:r>
              <a:rPr lang="sk-SK"/>
              <a:t>Princípy účtovníctva</a:t>
            </a:r>
          </a:p>
        </p:txBody>
      </p:sp>
      <p:sp>
        <p:nvSpPr>
          <p:cNvPr id="63491" name="Zástupný symbol čísla snímky 4">
            <a:extLst>
              <a:ext uri="{FF2B5EF4-FFF2-40B4-BE49-F238E27FC236}">
                <a16:creationId xmlns:a16="http://schemas.microsoft.com/office/drawing/2014/main" id="{C503F07A-1D2C-46EC-8AB6-3F1D4C8C022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1-30</a:t>
            </a:r>
          </a:p>
        </p:txBody>
      </p:sp>
      <p:sp>
        <p:nvSpPr>
          <p:cNvPr id="63492" name="Rectangle 2">
            <a:extLst>
              <a:ext uri="{FF2B5EF4-FFF2-40B4-BE49-F238E27FC236}">
                <a16:creationId xmlns:a16="http://schemas.microsoft.com/office/drawing/2014/main" id="{9980A82B-B21B-4A1E-A54C-A3D80ECA631F}"/>
              </a:ext>
            </a:extLst>
          </p:cNvPr>
          <p:cNvSpPr>
            <a:spLocks noGrp="1" noChangeArrowheads="1"/>
          </p:cNvSpPr>
          <p:nvPr>
            <p:ph type="title"/>
          </p:nvPr>
        </p:nvSpPr>
        <p:spPr/>
        <p:txBody>
          <a:bodyPr/>
          <a:lstStyle/>
          <a:p>
            <a:pPr eaLnBrk="1" hangingPunct="1"/>
            <a:r>
              <a:rPr lang="en-US" altLang="en-US" sz="3200" b="1">
                <a:solidFill>
                  <a:srgbClr val="3D1FD3"/>
                </a:solidFill>
              </a:rPr>
              <a:t>Tab</a:t>
            </a:r>
            <a:r>
              <a:rPr lang="sk-SK" altLang="en-US" sz="3200" b="1">
                <a:solidFill>
                  <a:srgbClr val="3D1FD3"/>
                </a:solidFill>
              </a:rPr>
              <a:t>.</a:t>
            </a:r>
            <a:r>
              <a:rPr lang="en-US" altLang="en-US" sz="3200" b="1">
                <a:solidFill>
                  <a:srgbClr val="3D1FD3"/>
                </a:solidFill>
              </a:rPr>
              <a:t> 1.3</a:t>
            </a:r>
            <a:r>
              <a:rPr lang="en-US" altLang="en-US" sz="3200">
                <a:solidFill>
                  <a:srgbClr val="3D1FD3"/>
                </a:solidFill>
              </a:rPr>
              <a:t> </a:t>
            </a:r>
            <a:r>
              <a:rPr lang="sk-SK" altLang="en-US" sz="3200">
                <a:solidFill>
                  <a:srgbClr val="3D1FD3"/>
                </a:solidFill>
              </a:rPr>
              <a:t>„Výkaz majetku“ podniku VM po prvom kroku</a:t>
            </a:r>
            <a:endParaRPr lang="en-US" altLang="en-US" sz="3200">
              <a:solidFill>
                <a:srgbClr val="3D1FD3"/>
              </a:solidFill>
            </a:endParaRPr>
          </a:p>
        </p:txBody>
      </p:sp>
      <p:graphicFrame>
        <p:nvGraphicFramePr>
          <p:cNvPr id="63493" name="Object 3">
            <a:extLst>
              <a:ext uri="{FF2B5EF4-FFF2-40B4-BE49-F238E27FC236}">
                <a16:creationId xmlns:a16="http://schemas.microsoft.com/office/drawing/2014/main" id="{F3C87812-E646-4765-B7FE-E408B071EB18}"/>
              </a:ext>
            </a:extLst>
          </p:cNvPr>
          <p:cNvGraphicFramePr>
            <a:graphicFrameLocks noChangeAspect="1"/>
          </p:cNvGraphicFramePr>
          <p:nvPr/>
        </p:nvGraphicFramePr>
        <p:xfrm>
          <a:off x="-765175" y="2593975"/>
          <a:ext cx="10506075" cy="2535238"/>
        </p:xfrm>
        <a:graphic>
          <a:graphicData uri="http://schemas.openxmlformats.org/presentationml/2006/ole">
            <mc:AlternateContent xmlns:mc="http://schemas.openxmlformats.org/markup-compatibility/2006">
              <mc:Choice xmlns:v="urn:schemas-microsoft-com:vml" Requires="v">
                <p:oleObj name="Dokument" r:id="rId3" imgW="6018420" imgH="1461259" progId="Word.Document.8">
                  <p:embed/>
                </p:oleObj>
              </mc:Choice>
              <mc:Fallback>
                <p:oleObj name="Dokument" r:id="rId3" imgW="6018420" imgH="1461259"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5175" y="2593975"/>
                        <a:ext cx="10506075" cy="2535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19475AFD-ACDF-45B6-92D2-2D318E11D4E4}"/>
              </a:ext>
            </a:extLst>
          </p:cNvPr>
          <p:cNvSpPr>
            <a:spLocks noGrp="1"/>
          </p:cNvSpPr>
          <p:nvPr>
            <p:ph type="ftr" sz="quarter" idx="11"/>
          </p:nvPr>
        </p:nvSpPr>
        <p:spPr/>
        <p:txBody>
          <a:bodyPr/>
          <a:lstStyle/>
          <a:p>
            <a:pPr>
              <a:defRPr/>
            </a:pPr>
            <a:r>
              <a:rPr lang="sk-SK"/>
              <a:t>Princípy účtovníctva</a:t>
            </a:r>
          </a:p>
        </p:txBody>
      </p:sp>
      <p:sp>
        <p:nvSpPr>
          <p:cNvPr id="65539" name="Zástupný symbol čísla snímky 5">
            <a:extLst>
              <a:ext uri="{FF2B5EF4-FFF2-40B4-BE49-F238E27FC236}">
                <a16:creationId xmlns:a16="http://schemas.microsoft.com/office/drawing/2014/main" id="{CE089FF0-A899-4B34-8494-A879779F70F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a:t>
            </a:r>
            <a:fld id="{F95DCD3E-7A94-4419-81C8-FD7943ADAB24}" type="slidenum">
              <a:rPr lang="sk-SK" altLang="sk-SK" sz="1400" smtClean="0"/>
              <a:pPr>
                <a:spcBef>
                  <a:spcPct val="0"/>
                </a:spcBef>
                <a:buFontTx/>
                <a:buNone/>
              </a:pPr>
              <a:t>3</a:t>
            </a:fld>
            <a:r>
              <a:rPr lang="sk-SK" altLang="sk-SK" sz="1400"/>
              <a:t>1</a:t>
            </a:r>
          </a:p>
        </p:txBody>
      </p:sp>
      <p:sp>
        <p:nvSpPr>
          <p:cNvPr id="65540" name="Rectangle 2">
            <a:extLst>
              <a:ext uri="{FF2B5EF4-FFF2-40B4-BE49-F238E27FC236}">
                <a16:creationId xmlns:a16="http://schemas.microsoft.com/office/drawing/2014/main" id="{BC76CADC-F26A-46EB-8314-9BB27109B7AD}"/>
              </a:ext>
            </a:extLst>
          </p:cNvPr>
          <p:cNvSpPr>
            <a:spLocks noGrp="1" noChangeArrowheads="1"/>
          </p:cNvSpPr>
          <p:nvPr>
            <p:ph type="title"/>
          </p:nvPr>
        </p:nvSpPr>
        <p:spPr/>
        <p:txBody>
          <a:bodyPr/>
          <a:lstStyle/>
          <a:p>
            <a:pPr eaLnBrk="1" hangingPunct="1"/>
            <a:r>
              <a:rPr lang="sk-SK" altLang="en-US" sz="3200" b="1">
                <a:solidFill>
                  <a:srgbClr val="3D1FD3"/>
                </a:solidFill>
              </a:rPr>
              <a:t>Príbeh obchodníka Mantzarosa</a:t>
            </a:r>
            <a:endParaRPr lang="en-US" altLang="en-US" sz="3200">
              <a:solidFill>
                <a:srgbClr val="3D1FD3"/>
              </a:solidFill>
            </a:endParaRPr>
          </a:p>
        </p:txBody>
      </p:sp>
      <p:sp>
        <p:nvSpPr>
          <p:cNvPr id="65541" name="Rectangle 3">
            <a:extLst>
              <a:ext uri="{FF2B5EF4-FFF2-40B4-BE49-F238E27FC236}">
                <a16:creationId xmlns:a16="http://schemas.microsoft.com/office/drawing/2014/main" id="{0BEA1969-D7E0-430E-9C89-7665E4F222BF}"/>
              </a:ext>
            </a:extLst>
          </p:cNvPr>
          <p:cNvSpPr>
            <a:spLocks noGrp="1" noChangeArrowheads="1"/>
          </p:cNvSpPr>
          <p:nvPr>
            <p:ph type="body" idx="1"/>
          </p:nvPr>
        </p:nvSpPr>
        <p:spPr/>
        <p:txBody>
          <a:bodyPr/>
          <a:lstStyle/>
          <a:p>
            <a:pPr eaLnBrk="1" hangingPunct="1">
              <a:lnSpc>
                <a:spcPct val="90000"/>
              </a:lnSpc>
            </a:pPr>
            <a:r>
              <a:rPr lang="sk-SK" altLang="en-US" sz="2400"/>
              <a:t>V druhom kroku Mantzaros ako manažér využije 1000 dukátov na kúpu dobrej lode, jej vybavenie, najatie námorníkov a naplnenie lode tovarom, ktorý má kapitán lode v Oriente predať</a:t>
            </a:r>
            <a:endParaRPr lang="en-US" altLang="en-US" sz="2400"/>
          </a:p>
          <a:p>
            <a:pPr eaLnBrk="1" hangingPunct="1">
              <a:lnSpc>
                <a:spcPct val="90000"/>
              </a:lnSpc>
            </a:pPr>
            <a:r>
              <a:rPr lang="sk-SK" altLang="en-US" sz="2400"/>
              <a:t>Celková hodnota majetku podniku VM sa nezmenila. Len sa peniaze zmenili na hmotné veci</a:t>
            </a:r>
          </a:p>
          <a:p>
            <a:pPr eaLnBrk="1" hangingPunct="1">
              <a:lnSpc>
                <a:spcPct val="90000"/>
              </a:lnSpc>
            </a:pPr>
            <a:r>
              <a:rPr lang="sk-SK" altLang="en-US" sz="2400"/>
              <a:t>Nezmenila sa ani čistá hodnota podniku</a:t>
            </a:r>
            <a:endParaRPr lang="en-US" altLang="en-US" sz="2400"/>
          </a:p>
          <a:p>
            <a:pPr eaLnBrk="1" hangingPunct="1">
              <a:lnSpc>
                <a:spcPct val="90000"/>
              </a:lnSpc>
              <a:buFontTx/>
              <a:buNone/>
            </a:pPr>
            <a:endParaRPr lang="en-US" altLang="en-US" sz="2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3">
            <a:extLst>
              <a:ext uri="{FF2B5EF4-FFF2-40B4-BE49-F238E27FC236}">
                <a16:creationId xmlns:a16="http://schemas.microsoft.com/office/drawing/2014/main" id="{1DA5F41C-439F-491B-BB60-F855CEBE426E}"/>
              </a:ext>
            </a:extLst>
          </p:cNvPr>
          <p:cNvSpPr>
            <a:spLocks noGrp="1"/>
          </p:cNvSpPr>
          <p:nvPr>
            <p:ph type="ftr" sz="quarter" idx="11"/>
          </p:nvPr>
        </p:nvSpPr>
        <p:spPr/>
        <p:txBody>
          <a:bodyPr/>
          <a:lstStyle/>
          <a:p>
            <a:pPr>
              <a:defRPr/>
            </a:pPr>
            <a:r>
              <a:rPr lang="sk-SK"/>
              <a:t>Princípy účtovníctva</a:t>
            </a:r>
          </a:p>
        </p:txBody>
      </p:sp>
      <p:sp>
        <p:nvSpPr>
          <p:cNvPr id="67587" name="Zástupný symbol čísla snímky 4">
            <a:extLst>
              <a:ext uri="{FF2B5EF4-FFF2-40B4-BE49-F238E27FC236}">
                <a16:creationId xmlns:a16="http://schemas.microsoft.com/office/drawing/2014/main" id="{5CA3DD70-25A0-43F0-A196-86547C74F07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1-32</a:t>
            </a:r>
          </a:p>
        </p:txBody>
      </p:sp>
      <p:sp>
        <p:nvSpPr>
          <p:cNvPr id="67588" name="Rectangle 2">
            <a:extLst>
              <a:ext uri="{FF2B5EF4-FFF2-40B4-BE49-F238E27FC236}">
                <a16:creationId xmlns:a16="http://schemas.microsoft.com/office/drawing/2014/main" id="{0073A5D8-E1F4-4699-8EFC-D6A3C6043F8C}"/>
              </a:ext>
            </a:extLst>
          </p:cNvPr>
          <p:cNvSpPr>
            <a:spLocks noGrp="1" noChangeArrowheads="1"/>
          </p:cNvSpPr>
          <p:nvPr>
            <p:ph type="title"/>
          </p:nvPr>
        </p:nvSpPr>
        <p:spPr/>
        <p:txBody>
          <a:bodyPr/>
          <a:lstStyle/>
          <a:p>
            <a:pPr eaLnBrk="1" hangingPunct="1"/>
            <a:r>
              <a:rPr lang="en-US" altLang="en-US" sz="3200" b="1">
                <a:solidFill>
                  <a:srgbClr val="3D1FD3"/>
                </a:solidFill>
              </a:rPr>
              <a:t>Tab</a:t>
            </a:r>
            <a:r>
              <a:rPr lang="sk-SK" altLang="en-US" sz="3200" b="1">
                <a:solidFill>
                  <a:srgbClr val="3D1FD3"/>
                </a:solidFill>
              </a:rPr>
              <a:t>.</a:t>
            </a:r>
            <a:r>
              <a:rPr lang="en-US" altLang="en-US" sz="3200" b="1">
                <a:solidFill>
                  <a:srgbClr val="3D1FD3"/>
                </a:solidFill>
              </a:rPr>
              <a:t> 1.4</a:t>
            </a:r>
            <a:r>
              <a:rPr lang="en-US" altLang="en-US" sz="3200">
                <a:solidFill>
                  <a:srgbClr val="3D1FD3"/>
                </a:solidFill>
              </a:rPr>
              <a:t> </a:t>
            </a:r>
            <a:r>
              <a:rPr lang="sk-SK" altLang="en-US" sz="3200">
                <a:solidFill>
                  <a:srgbClr val="3D1FD3"/>
                </a:solidFill>
              </a:rPr>
              <a:t>„Výkaz majetku“ podniku VM po druhom kroku</a:t>
            </a:r>
            <a:endParaRPr lang="en-US" altLang="en-US" sz="3200">
              <a:solidFill>
                <a:srgbClr val="3D1FD3"/>
              </a:solidFill>
            </a:endParaRPr>
          </a:p>
        </p:txBody>
      </p:sp>
      <p:graphicFrame>
        <p:nvGraphicFramePr>
          <p:cNvPr id="67589" name="Object 3">
            <a:extLst>
              <a:ext uri="{FF2B5EF4-FFF2-40B4-BE49-F238E27FC236}">
                <a16:creationId xmlns:a16="http://schemas.microsoft.com/office/drawing/2014/main" id="{4D92BDA4-3BE8-4998-82E1-2B8798C182B7}"/>
              </a:ext>
            </a:extLst>
          </p:cNvPr>
          <p:cNvGraphicFramePr>
            <a:graphicFrameLocks noChangeAspect="1"/>
          </p:cNvGraphicFramePr>
          <p:nvPr/>
        </p:nvGraphicFramePr>
        <p:xfrm>
          <a:off x="-188913" y="1749425"/>
          <a:ext cx="9204326" cy="4471988"/>
        </p:xfrm>
        <a:graphic>
          <a:graphicData uri="http://schemas.openxmlformats.org/presentationml/2006/ole">
            <mc:AlternateContent xmlns:mc="http://schemas.openxmlformats.org/markup-compatibility/2006">
              <mc:Choice xmlns:v="urn:schemas-microsoft-com:vml" Requires="v">
                <p:oleObj name="Dokument" r:id="rId3" imgW="5999705" imgH="2921075" progId="Word.Document.8">
                  <p:embed/>
                </p:oleObj>
              </mc:Choice>
              <mc:Fallback>
                <p:oleObj name="Dokument" r:id="rId3" imgW="5999705" imgH="2921075"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8913" y="1749425"/>
                        <a:ext cx="9204326" cy="4471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94C2AFF5-6CD8-4CA7-9E69-C6BB32439962}"/>
              </a:ext>
            </a:extLst>
          </p:cNvPr>
          <p:cNvSpPr>
            <a:spLocks noGrp="1"/>
          </p:cNvSpPr>
          <p:nvPr>
            <p:ph type="ftr" sz="quarter" idx="11"/>
          </p:nvPr>
        </p:nvSpPr>
        <p:spPr/>
        <p:txBody>
          <a:bodyPr/>
          <a:lstStyle/>
          <a:p>
            <a:pPr>
              <a:defRPr/>
            </a:pPr>
            <a:r>
              <a:rPr lang="sk-SK"/>
              <a:t>Princípy účtovníctva</a:t>
            </a:r>
          </a:p>
        </p:txBody>
      </p:sp>
      <p:sp>
        <p:nvSpPr>
          <p:cNvPr id="69635" name="Zástupný symbol čísla snímky 5">
            <a:extLst>
              <a:ext uri="{FF2B5EF4-FFF2-40B4-BE49-F238E27FC236}">
                <a16:creationId xmlns:a16="http://schemas.microsoft.com/office/drawing/2014/main" id="{89F6FEE5-4E81-4E3A-A6DE-F794A0A3F2F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1-33</a:t>
            </a:r>
          </a:p>
        </p:txBody>
      </p:sp>
      <p:sp>
        <p:nvSpPr>
          <p:cNvPr id="69636" name="Rectangle 2">
            <a:extLst>
              <a:ext uri="{FF2B5EF4-FFF2-40B4-BE49-F238E27FC236}">
                <a16:creationId xmlns:a16="http://schemas.microsoft.com/office/drawing/2014/main" id="{2B1C9E3E-3A61-4369-9CFD-7BDED298E9FF}"/>
              </a:ext>
            </a:extLst>
          </p:cNvPr>
          <p:cNvSpPr>
            <a:spLocks noGrp="1" noChangeArrowheads="1"/>
          </p:cNvSpPr>
          <p:nvPr>
            <p:ph type="title"/>
          </p:nvPr>
        </p:nvSpPr>
        <p:spPr/>
        <p:txBody>
          <a:bodyPr/>
          <a:lstStyle/>
          <a:p>
            <a:pPr eaLnBrk="1" hangingPunct="1"/>
            <a:r>
              <a:rPr lang="sk-SK" altLang="en-US" sz="3200" b="1">
                <a:solidFill>
                  <a:srgbClr val="3D1FD3"/>
                </a:solidFill>
              </a:rPr>
              <a:t>Príbeh obchodníka Mantzarosa </a:t>
            </a:r>
            <a:r>
              <a:rPr lang="sk-SK" altLang="en-US" sz="2000">
                <a:solidFill>
                  <a:srgbClr val="3D1FD3"/>
                </a:solidFill>
              </a:rPr>
              <a:t>(2)</a:t>
            </a:r>
            <a:endParaRPr lang="en-US" altLang="en-US" sz="2000">
              <a:solidFill>
                <a:srgbClr val="3D1FD3"/>
              </a:solidFill>
            </a:endParaRPr>
          </a:p>
        </p:txBody>
      </p:sp>
      <p:sp>
        <p:nvSpPr>
          <p:cNvPr id="69637" name="Rectangle 3">
            <a:extLst>
              <a:ext uri="{FF2B5EF4-FFF2-40B4-BE49-F238E27FC236}">
                <a16:creationId xmlns:a16="http://schemas.microsoft.com/office/drawing/2014/main" id="{9AD5F5CC-D828-4E1C-9476-F9285BFA5DC1}"/>
              </a:ext>
            </a:extLst>
          </p:cNvPr>
          <p:cNvSpPr>
            <a:spLocks noGrp="1" noChangeArrowheads="1"/>
          </p:cNvSpPr>
          <p:nvPr>
            <p:ph type="body" idx="1"/>
          </p:nvPr>
        </p:nvSpPr>
        <p:spPr>
          <a:xfrm>
            <a:off x="827088" y="1412875"/>
            <a:ext cx="7362825" cy="4030663"/>
          </a:xfrm>
        </p:spPr>
        <p:txBody>
          <a:bodyPr/>
          <a:lstStyle/>
          <a:p>
            <a:pPr eaLnBrk="1" hangingPunct="1">
              <a:lnSpc>
                <a:spcPct val="80000"/>
              </a:lnSpc>
            </a:pPr>
            <a:r>
              <a:rPr lang="sk-SK" altLang="en-US" sz="2400"/>
              <a:t>Mantzaros očakáva, že loď sa vráti asi o 4 roky. Počas nich musí z niečoho žiť</a:t>
            </a:r>
          </a:p>
          <a:p>
            <a:pPr eaLnBrk="1" hangingPunct="1">
              <a:lnSpc>
                <a:spcPct val="80000"/>
              </a:lnSpc>
            </a:pPr>
            <a:r>
              <a:rPr lang="sk-SK" altLang="en-US" sz="2400"/>
              <a:t>Nájde bohatého priateľa, ktorý verí v úspech expedície, a je za 500 dukátov v hotovosti ochotný kúpiť polovičný podiel práv a nárokov, ktoré má Mantzaros ako vlastník podniku</a:t>
            </a:r>
            <a:r>
              <a:rPr lang="en-US" altLang="en-US" sz="2400"/>
              <a:t> </a:t>
            </a:r>
            <a:endParaRPr lang="sk-SK" altLang="en-US" sz="2400"/>
          </a:p>
          <a:p>
            <a:pPr eaLnBrk="1" hangingPunct="1">
              <a:lnSpc>
                <a:spcPct val="80000"/>
              </a:lnSpc>
            </a:pPr>
            <a:r>
              <a:rPr lang="sk-SK" altLang="en-US" sz="2400">
                <a:cs typeface="Times New Roman" panose="02020603050405020304" pitchFamily="18" charset="0"/>
              </a:rPr>
              <a:t>Predajom Mantzaros v danej chvíli zarobil </a:t>
            </a:r>
            <a:r>
              <a:rPr lang="en-US" altLang="en-US" sz="2400"/>
              <a:t>500 - 50 (=100/2) = 450</a:t>
            </a:r>
            <a:r>
              <a:rPr lang="sk-SK" altLang="en-US" sz="2400"/>
              <a:t> dukátov</a:t>
            </a:r>
            <a:endParaRPr lang="en-US" altLang="en-US" sz="2400"/>
          </a:p>
          <a:p>
            <a:pPr eaLnBrk="1" hangingPunct="1">
              <a:lnSpc>
                <a:spcPct val="80000"/>
              </a:lnSpc>
            </a:pPr>
            <a:r>
              <a:rPr lang="sk-SK" altLang="en-US" sz="2400"/>
              <a:t>Predajom podielu Mantzaros znížil riziko, ale aj možný zárobok</a:t>
            </a:r>
          </a:p>
          <a:p>
            <a:pPr eaLnBrk="1" hangingPunct="1">
              <a:lnSpc>
                <a:spcPct val="80000"/>
              </a:lnSpc>
            </a:pPr>
            <a:r>
              <a:rPr lang="sk-SK" altLang="en-US" sz="2400"/>
              <a:t>Tento obchod však nemá žiadny vplyv na „čistú hodnotu“ podniku VM</a:t>
            </a:r>
            <a:endParaRPr lang="en-US" altLang="en-US" sz="24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3">
            <a:extLst>
              <a:ext uri="{FF2B5EF4-FFF2-40B4-BE49-F238E27FC236}">
                <a16:creationId xmlns:a16="http://schemas.microsoft.com/office/drawing/2014/main" id="{87E5558B-0851-4C54-A450-F48A9752833E}"/>
              </a:ext>
            </a:extLst>
          </p:cNvPr>
          <p:cNvSpPr>
            <a:spLocks noGrp="1"/>
          </p:cNvSpPr>
          <p:nvPr>
            <p:ph type="ftr" sz="quarter" idx="11"/>
          </p:nvPr>
        </p:nvSpPr>
        <p:spPr/>
        <p:txBody>
          <a:bodyPr/>
          <a:lstStyle/>
          <a:p>
            <a:pPr>
              <a:defRPr/>
            </a:pPr>
            <a:r>
              <a:rPr lang="sk-SK"/>
              <a:t>Princípy účtovníctva</a:t>
            </a:r>
          </a:p>
        </p:txBody>
      </p:sp>
      <p:sp>
        <p:nvSpPr>
          <p:cNvPr id="71683" name="Zástupný symbol čísla snímky 4">
            <a:extLst>
              <a:ext uri="{FF2B5EF4-FFF2-40B4-BE49-F238E27FC236}">
                <a16:creationId xmlns:a16="http://schemas.microsoft.com/office/drawing/2014/main" id="{07A68528-6260-4AB1-9F18-EAE02ADFB53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1-34</a:t>
            </a:r>
          </a:p>
        </p:txBody>
      </p:sp>
      <p:sp>
        <p:nvSpPr>
          <p:cNvPr id="71684" name="Rectangle 2">
            <a:extLst>
              <a:ext uri="{FF2B5EF4-FFF2-40B4-BE49-F238E27FC236}">
                <a16:creationId xmlns:a16="http://schemas.microsoft.com/office/drawing/2014/main" id="{EC7C1CB5-4317-42AC-9066-3BF329FCAE1F}"/>
              </a:ext>
            </a:extLst>
          </p:cNvPr>
          <p:cNvSpPr>
            <a:spLocks noGrp="1" noChangeArrowheads="1"/>
          </p:cNvSpPr>
          <p:nvPr>
            <p:ph type="title"/>
          </p:nvPr>
        </p:nvSpPr>
        <p:spPr>
          <a:xfrm>
            <a:off x="457200" y="427038"/>
            <a:ext cx="8158163" cy="990600"/>
          </a:xfrm>
        </p:spPr>
        <p:txBody>
          <a:bodyPr/>
          <a:lstStyle/>
          <a:p>
            <a:pPr eaLnBrk="1" hangingPunct="1"/>
            <a:r>
              <a:rPr lang="en-US" altLang="en-US" sz="3200" b="1">
                <a:solidFill>
                  <a:srgbClr val="3D1FD3"/>
                </a:solidFill>
              </a:rPr>
              <a:t>Tab</a:t>
            </a:r>
            <a:r>
              <a:rPr lang="sk-SK" altLang="en-US" sz="3200" b="1">
                <a:solidFill>
                  <a:srgbClr val="3D1FD3"/>
                </a:solidFill>
              </a:rPr>
              <a:t>.</a:t>
            </a:r>
            <a:r>
              <a:rPr lang="en-US" altLang="en-US" sz="3200" b="1">
                <a:solidFill>
                  <a:srgbClr val="3D1FD3"/>
                </a:solidFill>
              </a:rPr>
              <a:t> 1.5</a:t>
            </a:r>
            <a:r>
              <a:rPr lang="en-US" altLang="en-US" sz="3200">
                <a:solidFill>
                  <a:srgbClr val="3D1FD3"/>
                </a:solidFill>
              </a:rPr>
              <a:t> </a:t>
            </a:r>
            <a:r>
              <a:rPr lang="sk-SK" altLang="en-US" sz="3200">
                <a:solidFill>
                  <a:srgbClr val="3D1FD3"/>
                </a:solidFill>
              </a:rPr>
              <a:t>„Výkaz majetku“ podniku VM po treťom kroku</a:t>
            </a:r>
            <a:endParaRPr lang="en-US" altLang="en-US" sz="3200">
              <a:solidFill>
                <a:srgbClr val="3D1FD3"/>
              </a:solidFill>
            </a:endParaRPr>
          </a:p>
        </p:txBody>
      </p:sp>
      <p:graphicFrame>
        <p:nvGraphicFramePr>
          <p:cNvPr id="71685" name="Object 3">
            <a:extLst>
              <a:ext uri="{FF2B5EF4-FFF2-40B4-BE49-F238E27FC236}">
                <a16:creationId xmlns:a16="http://schemas.microsoft.com/office/drawing/2014/main" id="{46934C7B-72B5-49C4-A564-3A144C527049}"/>
              </a:ext>
            </a:extLst>
          </p:cNvPr>
          <p:cNvGraphicFramePr>
            <a:graphicFrameLocks noChangeAspect="1"/>
          </p:cNvGraphicFramePr>
          <p:nvPr/>
        </p:nvGraphicFramePr>
        <p:xfrm>
          <a:off x="0" y="1789113"/>
          <a:ext cx="8547100" cy="4054475"/>
        </p:xfrm>
        <a:graphic>
          <a:graphicData uri="http://schemas.openxmlformats.org/presentationml/2006/ole">
            <mc:AlternateContent xmlns:mc="http://schemas.openxmlformats.org/markup-compatibility/2006">
              <mc:Choice xmlns:v="urn:schemas-microsoft-com:vml" Requires="v">
                <p:oleObj name="Dokument" r:id="rId3" imgW="6028138" imgH="2863735" progId="Word.Document.8">
                  <p:embed/>
                </p:oleObj>
              </mc:Choice>
              <mc:Fallback>
                <p:oleObj name="Dokument" r:id="rId3" imgW="6028138" imgH="2863735"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789113"/>
                        <a:ext cx="8547100" cy="405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B33A61D3-90B6-433F-ABD9-D75532A5948D}"/>
              </a:ext>
            </a:extLst>
          </p:cNvPr>
          <p:cNvSpPr>
            <a:spLocks noGrp="1"/>
          </p:cNvSpPr>
          <p:nvPr>
            <p:ph type="ftr" sz="quarter" idx="11"/>
          </p:nvPr>
        </p:nvSpPr>
        <p:spPr/>
        <p:txBody>
          <a:bodyPr/>
          <a:lstStyle/>
          <a:p>
            <a:pPr>
              <a:defRPr/>
            </a:pPr>
            <a:r>
              <a:rPr lang="sk-SK"/>
              <a:t>Princípy účtovníctva</a:t>
            </a:r>
          </a:p>
        </p:txBody>
      </p:sp>
      <p:sp>
        <p:nvSpPr>
          <p:cNvPr id="73731" name="Zástupný symbol čísla snímky 5">
            <a:extLst>
              <a:ext uri="{FF2B5EF4-FFF2-40B4-BE49-F238E27FC236}">
                <a16:creationId xmlns:a16="http://schemas.microsoft.com/office/drawing/2014/main" id="{49ECC5EE-5FEE-4803-8FCF-EEBE9491CAD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1-35</a:t>
            </a:r>
          </a:p>
        </p:txBody>
      </p:sp>
      <p:sp>
        <p:nvSpPr>
          <p:cNvPr id="73732" name="Rectangle 2">
            <a:extLst>
              <a:ext uri="{FF2B5EF4-FFF2-40B4-BE49-F238E27FC236}">
                <a16:creationId xmlns:a16="http://schemas.microsoft.com/office/drawing/2014/main" id="{EA2E4CF4-B213-4DAE-A93B-064F8B32D3A5}"/>
              </a:ext>
            </a:extLst>
          </p:cNvPr>
          <p:cNvSpPr>
            <a:spLocks noGrp="1" noChangeArrowheads="1"/>
          </p:cNvSpPr>
          <p:nvPr>
            <p:ph type="title"/>
          </p:nvPr>
        </p:nvSpPr>
        <p:spPr/>
        <p:txBody>
          <a:bodyPr/>
          <a:lstStyle/>
          <a:p>
            <a:pPr eaLnBrk="1" hangingPunct="1"/>
            <a:r>
              <a:rPr lang="sk-SK" altLang="en-US" sz="3200" b="1">
                <a:solidFill>
                  <a:srgbClr val="3D1FD3"/>
                </a:solidFill>
              </a:rPr>
              <a:t>Príbeh obchodníka Mantzarosa </a:t>
            </a:r>
            <a:r>
              <a:rPr lang="sk-SK" altLang="en-US" sz="2000">
                <a:solidFill>
                  <a:srgbClr val="3D1FD3"/>
                </a:solidFill>
              </a:rPr>
              <a:t>(3)</a:t>
            </a:r>
            <a:endParaRPr lang="en-US" altLang="en-US" sz="2000">
              <a:solidFill>
                <a:srgbClr val="3D1FD3"/>
              </a:solidFill>
            </a:endParaRPr>
          </a:p>
        </p:txBody>
      </p:sp>
      <p:sp>
        <p:nvSpPr>
          <p:cNvPr id="73733" name="Rectangle 3">
            <a:extLst>
              <a:ext uri="{FF2B5EF4-FFF2-40B4-BE49-F238E27FC236}">
                <a16:creationId xmlns:a16="http://schemas.microsoft.com/office/drawing/2014/main" id="{81294F44-C4B6-4CC0-AB82-64BE222973C8}"/>
              </a:ext>
            </a:extLst>
          </p:cNvPr>
          <p:cNvSpPr>
            <a:spLocks noGrp="1" noChangeArrowheads="1"/>
          </p:cNvSpPr>
          <p:nvPr>
            <p:ph type="body" idx="1"/>
          </p:nvPr>
        </p:nvSpPr>
        <p:spPr/>
        <p:txBody>
          <a:bodyPr/>
          <a:lstStyle/>
          <a:p>
            <a:pPr eaLnBrk="1" hangingPunct="1">
              <a:lnSpc>
                <a:spcPct val="90000"/>
              </a:lnSpc>
            </a:pPr>
            <a:r>
              <a:rPr lang="sk-SK" altLang="en-US" sz="2400"/>
              <a:t>Nárok podielnikov nie je v tabuľke zaznamenaný rovnakým spôsobom ako nárok bankára voči podniku VM</a:t>
            </a:r>
          </a:p>
          <a:p>
            <a:pPr eaLnBrk="1" hangingPunct="1">
              <a:lnSpc>
                <a:spcPct val="90000"/>
              </a:lnSpc>
            </a:pPr>
            <a:r>
              <a:rPr lang="sk-SK" altLang="en-US" sz="2400"/>
              <a:t>V prípade bankára ide o vrátenie sumy, ktorú požičal, plus úroky. V prípade podielnikov ide o podiel na zisku </a:t>
            </a:r>
          </a:p>
          <a:p>
            <a:pPr eaLnBrk="1" hangingPunct="1">
              <a:lnSpc>
                <a:spcPct val="90000"/>
              </a:lnSpc>
            </a:pPr>
            <a:r>
              <a:rPr lang="sk-SK" altLang="en-US" sz="2400"/>
              <a:t>Prišlo k zmene v štruktúre vlastníkov, v podniku sa nič nezmenilo</a:t>
            </a:r>
            <a:endParaRPr lang="en-US" altLang="en-US" sz="24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CE56F0AE-686A-499E-B1A8-D781F9A5BF6F}"/>
              </a:ext>
            </a:extLst>
          </p:cNvPr>
          <p:cNvSpPr>
            <a:spLocks noGrp="1"/>
          </p:cNvSpPr>
          <p:nvPr>
            <p:ph type="ftr" sz="quarter" idx="11"/>
          </p:nvPr>
        </p:nvSpPr>
        <p:spPr/>
        <p:txBody>
          <a:bodyPr/>
          <a:lstStyle/>
          <a:p>
            <a:pPr>
              <a:defRPr/>
            </a:pPr>
            <a:r>
              <a:rPr lang="sk-SK"/>
              <a:t>Princípy účtovníctva</a:t>
            </a:r>
          </a:p>
        </p:txBody>
      </p:sp>
      <p:sp>
        <p:nvSpPr>
          <p:cNvPr id="75779" name="Zástupný symbol čísla snímky 5">
            <a:extLst>
              <a:ext uri="{FF2B5EF4-FFF2-40B4-BE49-F238E27FC236}">
                <a16:creationId xmlns:a16="http://schemas.microsoft.com/office/drawing/2014/main" id="{6CEDCBF9-0284-4115-BF18-5B3EDA9CED4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1-36</a:t>
            </a:r>
          </a:p>
        </p:txBody>
      </p:sp>
      <p:sp>
        <p:nvSpPr>
          <p:cNvPr id="75780" name="Rectangle 2">
            <a:extLst>
              <a:ext uri="{FF2B5EF4-FFF2-40B4-BE49-F238E27FC236}">
                <a16:creationId xmlns:a16="http://schemas.microsoft.com/office/drawing/2014/main" id="{9F805EEF-D7EC-4BDC-AAA5-79223DBB6009}"/>
              </a:ext>
            </a:extLst>
          </p:cNvPr>
          <p:cNvSpPr>
            <a:spLocks noGrp="1" noChangeArrowheads="1"/>
          </p:cNvSpPr>
          <p:nvPr>
            <p:ph type="title"/>
          </p:nvPr>
        </p:nvSpPr>
        <p:spPr/>
        <p:txBody>
          <a:bodyPr/>
          <a:lstStyle/>
          <a:p>
            <a:pPr eaLnBrk="1" hangingPunct="1"/>
            <a:r>
              <a:rPr lang="sk-SK" altLang="en-US" sz="3200" b="1">
                <a:solidFill>
                  <a:srgbClr val="3D1FD3"/>
                </a:solidFill>
              </a:rPr>
              <a:t>Príbeh obchodníka Mantzarosa </a:t>
            </a:r>
            <a:r>
              <a:rPr lang="sk-SK" altLang="en-US" sz="2000">
                <a:solidFill>
                  <a:srgbClr val="3D1FD3"/>
                </a:solidFill>
              </a:rPr>
              <a:t>(4)</a:t>
            </a:r>
            <a:endParaRPr lang="en-US" altLang="en-US" sz="2000">
              <a:solidFill>
                <a:srgbClr val="3D1FD3"/>
              </a:solidFill>
            </a:endParaRPr>
          </a:p>
        </p:txBody>
      </p:sp>
      <p:sp>
        <p:nvSpPr>
          <p:cNvPr id="75781" name="Rectangle 3">
            <a:extLst>
              <a:ext uri="{FF2B5EF4-FFF2-40B4-BE49-F238E27FC236}">
                <a16:creationId xmlns:a16="http://schemas.microsoft.com/office/drawing/2014/main" id="{43996810-1541-4758-87DD-CAA1C05BDB39}"/>
              </a:ext>
            </a:extLst>
          </p:cNvPr>
          <p:cNvSpPr>
            <a:spLocks noGrp="1" noChangeArrowheads="1"/>
          </p:cNvSpPr>
          <p:nvPr>
            <p:ph type="body" idx="1"/>
          </p:nvPr>
        </p:nvSpPr>
        <p:spPr/>
        <p:txBody>
          <a:bodyPr/>
          <a:lstStyle/>
          <a:p>
            <a:pPr eaLnBrk="1" hangingPunct="1">
              <a:lnSpc>
                <a:spcPct val="90000"/>
              </a:lnSpc>
            </a:pPr>
            <a:r>
              <a:rPr lang="sk-SK" altLang="en-US" sz="2400"/>
              <a:t>Po 4 rokoch sa kapitán vrátil s 3 loďami</a:t>
            </a:r>
          </a:p>
          <a:p>
            <a:pPr eaLnBrk="1" hangingPunct="1">
              <a:lnSpc>
                <a:spcPct val="90000"/>
              </a:lnSpc>
            </a:pPr>
            <a:r>
              <a:rPr lang="sk-SK" altLang="en-US" sz="2400"/>
              <a:t>Tovar, ktorý priviezol z Orientu, sa predal za 10 008 dukátov</a:t>
            </a:r>
          </a:p>
          <a:p>
            <a:pPr eaLnBrk="1" hangingPunct="1">
              <a:lnSpc>
                <a:spcPct val="90000"/>
              </a:lnSpc>
            </a:pPr>
            <a:r>
              <a:rPr lang="sk-SK" altLang="en-US" sz="2400"/>
              <a:t>Vzhľadom na veľký úspech výpravy sa Mantzaros rozhodol dať kapitánovi a posádke odmenu 1000 dukátov navyše</a:t>
            </a:r>
          </a:p>
          <a:p>
            <a:pPr eaLnBrk="1" hangingPunct="1">
              <a:lnSpc>
                <a:spcPct val="90000"/>
              </a:lnSpc>
            </a:pPr>
            <a:r>
              <a:rPr lang="sk-SK" altLang="en-US" sz="2400"/>
              <a:t>Bankár ponúkol Mantzarosovi možnosť predĺžiť termín pôžičky za rovnakých úrokových podmienok, ak sa on a jeho priateľ rozhodnú pokračovať v podnikaní, hoci aj v inej oblasti. Úrok za 4 roky však musel zaplatiť (900 * 1,10</a:t>
            </a:r>
            <a:r>
              <a:rPr lang="sk-SK" altLang="en-US" sz="2400" baseline="30000"/>
              <a:t>4 </a:t>
            </a:r>
            <a:r>
              <a:rPr lang="sk-SK" altLang="en-US" sz="2400"/>
              <a:t>– 900 = 417,69 = 418 dukátov)</a:t>
            </a:r>
          </a:p>
          <a:p>
            <a:pPr eaLnBrk="1" hangingPunct="1">
              <a:lnSpc>
                <a:spcPct val="90000"/>
              </a:lnSpc>
            </a:pPr>
            <a:r>
              <a:rPr lang="sk-SK" altLang="en-US" sz="2400"/>
              <a:t>Podielnici sa rozhodli podnikať v inej oblasti a predali lode za 300 dukátov (z toho pôvodnú za 100)</a:t>
            </a:r>
            <a:endParaRPr lang="en-US" altLang="en-US" sz="24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3">
            <a:extLst>
              <a:ext uri="{FF2B5EF4-FFF2-40B4-BE49-F238E27FC236}">
                <a16:creationId xmlns:a16="http://schemas.microsoft.com/office/drawing/2014/main" id="{25409F4D-F396-47CA-AB54-616E58EACE2D}"/>
              </a:ext>
            </a:extLst>
          </p:cNvPr>
          <p:cNvSpPr>
            <a:spLocks noGrp="1"/>
          </p:cNvSpPr>
          <p:nvPr>
            <p:ph type="ftr" sz="quarter" idx="11"/>
          </p:nvPr>
        </p:nvSpPr>
        <p:spPr/>
        <p:txBody>
          <a:bodyPr/>
          <a:lstStyle/>
          <a:p>
            <a:pPr>
              <a:defRPr/>
            </a:pPr>
            <a:r>
              <a:rPr lang="sk-SK"/>
              <a:t>Princípy účtovníctva</a:t>
            </a:r>
          </a:p>
        </p:txBody>
      </p:sp>
      <p:sp>
        <p:nvSpPr>
          <p:cNvPr id="77827" name="Zástupný symbol čísla snímky 4">
            <a:extLst>
              <a:ext uri="{FF2B5EF4-FFF2-40B4-BE49-F238E27FC236}">
                <a16:creationId xmlns:a16="http://schemas.microsoft.com/office/drawing/2014/main" id="{25E2819F-C002-4219-8E25-D88CB66465A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1-37</a:t>
            </a:r>
          </a:p>
        </p:txBody>
      </p:sp>
      <p:sp>
        <p:nvSpPr>
          <p:cNvPr id="77828" name="Rectangle 2">
            <a:extLst>
              <a:ext uri="{FF2B5EF4-FFF2-40B4-BE49-F238E27FC236}">
                <a16:creationId xmlns:a16="http://schemas.microsoft.com/office/drawing/2014/main" id="{E408E07E-7DC0-432F-822A-93224477BDF7}"/>
              </a:ext>
            </a:extLst>
          </p:cNvPr>
          <p:cNvSpPr>
            <a:spLocks noGrp="1" noChangeArrowheads="1"/>
          </p:cNvSpPr>
          <p:nvPr>
            <p:ph type="title"/>
          </p:nvPr>
        </p:nvSpPr>
        <p:spPr>
          <a:xfrm>
            <a:off x="228600" y="228600"/>
            <a:ext cx="8610600" cy="1371600"/>
          </a:xfrm>
        </p:spPr>
        <p:txBody>
          <a:bodyPr/>
          <a:lstStyle/>
          <a:p>
            <a:pPr eaLnBrk="1" hangingPunct="1"/>
            <a:r>
              <a:rPr lang="en-US" altLang="en-US" sz="3200" b="1">
                <a:solidFill>
                  <a:srgbClr val="3D1FD3"/>
                </a:solidFill>
              </a:rPr>
              <a:t>Tab</a:t>
            </a:r>
            <a:r>
              <a:rPr lang="sk-SK" altLang="en-US" sz="3200" b="1">
                <a:solidFill>
                  <a:srgbClr val="3D1FD3"/>
                </a:solidFill>
              </a:rPr>
              <a:t>. </a:t>
            </a:r>
            <a:r>
              <a:rPr lang="en-US" altLang="en-US" sz="3200" b="1">
                <a:solidFill>
                  <a:srgbClr val="3D1FD3"/>
                </a:solidFill>
              </a:rPr>
              <a:t>1.6</a:t>
            </a:r>
            <a:r>
              <a:rPr lang="en-US" altLang="en-US" sz="3200">
                <a:solidFill>
                  <a:srgbClr val="3D1FD3"/>
                </a:solidFill>
              </a:rPr>
              <a:t> </a:t>
            </a:r>
            <a:r>
              <a:rPr lang="sk-SK" altLang="en-US" sz="3200">
                <a:solidFill>
                  <a:srgbClr val="3D1FD3"/>
                </a:solidFill>
              </a:rPr>
              <a:t>Výkaz o aktivite podniku VM </a:t>
            </a:r>
            <a:br>
              <a:rPr lang="sk-SK" altLang="en-US" sz="3200">
                <a:solidFill>
                  <a:srgbClr val="3D1FD3"/>
                </a:solidFill>
              </a:rPr>
            </a:br>
            <a:r>
              <a:rPr lang="sk-SK" altLang="en-US" sz="3200">
                <a:solidFill>
                  <a:srgbClr val="3D1FD3"/>
                </a:solidFill>
              </a:rPr>
              <a:t>za 4 roky jeho činnosti</a:t>
            </a:r>
            <a:endParaRPr lang="en-US" altLang="en-US" sz="3600">
              <a:solidFill>
                <a:srgbClr val="3D1FD3"/>
              </a:solidFill>
            </a:endParaRPr>
          </a:p>
        </p:txBody>
      </p:sp>
      <p:pic>
        <p:nvPicPr>
          <p:cNvPr id="3" name="Obrázok 2">
            <a:extLst>
              <a:ext uri="{FF2B5EF4-FFF2-40B4-BE49-F238E27FC236}">
                <a16:creationId xmlns:a16="http://schemas.microsoft.com/office/drawing/2014/main" id="{BC0E228F-38D1-D78E-92EE-725D6CE70562}"/>
              </a:ext>
            </a:extLst>
          </p:cNvPr>
          <p:cNvPicPr>
            <a:picLocks noChangeAspect="1"/>
          </p:cNvPicPr>
          <p:nvPr/>
        </p:nvPicPr>
        <p:blipFill>
          <a:blip r:embed="rId3"/>
          <a:stretch>
            <a:fillRect/>
          </a:stretch>
        </p:blipFill>
        <p:spPr>
          <a:xfrm>
            <a:off x="536535" y="1484784"/>
            <a:ext cx="8070930" cy="465079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3">
            <a:extLst>
              <a:ext uri="{FF2B5EF4-FFF2-40B4-BE49-F238E27FC236}">
                <a16:creationId xmlns:a16="http://schemas.microsoft.com/office/drawing/2014/main" id="{3C833A6E-85FD-4650-98DF-50957437771E}"/>
              </a:ext>
            </a:extLst>
          </p:cNvPr>
          <p:cNvSpPr>
            <a:spLocks noGrp="1"/>
          </p:cNvSpPr>
          <p:nvPr>
            <p:ph type="ftr" sz="quarter" idx="11"/>
          </p:nvPr>
        </p:nvSpPr>
        <p:spPr/>
        <p:txBody>
          <a:bodyPr/>
          <a:lstStyle/>
          <a:p>
            <a:pPr>
              <a:defRPr/>
            </a:pPr>
            <a:r>
              <a:rPr lang="sk-SK"/>
              <a:t>Princípy účtovníctva</a:t>
            </a:r>
          </a:p>
        </p:txBody>
      </p:sp>
      <p:sp>
        <p:nvSpPr>
          <p:cNvPr id="79875" name="Zástupný symbol čísla snímky 4">
            <a:extLst>
              <a:ext uri="{FF2B5EF4-FFF2-40B4-BE49-F238E27FC236}">
                <a16:creationId xmlns:a16="http://schemas.microsoft.com/office/drawing/2014/main" id="{FE3CD3FF-D8EB-4151-933B-A823B4AC66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1-38</a:t>
            </a:r>
          </a:p>
        </p:txBody>
      </p:sp>
      <p:sp>
        <p:nvSpPr>
          <p:cNvPr id="79876" name="Rectangle 2">
            <a:extLst>
              <a:ext uri="{FF2B5EF4-FFF2-40B4-BE49-F238E27FC236}">
                <a16:creationId xmlns:a16="http://schemas.microsoft.com/office/drawing/2014/main" id="{DC0F054C-4A68-4709-BFF3-BB667296446A}"/>
              </a:ext>
            </a:extLst>
          </p:cNvPr>
          <p:cNvSpPr>
            <a:spLocks noGrp="1" noChangeArrowheads="1"/>
          </p:cNvSpPr>
          <p:nvPr>
            <p:ph type="title"/>
          </p:nvPr>
        </p:nvSpPr>
        <p:spPr>
          <a:xfrm>
            <a:off x="457200" y="274638"/>
            <a:ext cx="8229600" cy="914400"/>
          </a:xfrm>
        </p:spPr>
        <p:txBody>
          <a:bodyPr/>
          <a:lstStyle/>
          <a:p>
            <a:pPr eaLnBrk="1" hangingPunct="1"/>
            <a:r>
              <a:rPr lang="en-US" altLang="en-US" sz="3200" b="1">
                <a:solidFill>
                  <a:srgbClr val="3D1FD3"/>
                </a:solidFill>
              </a:rPr>
              <a:t>Tab</a:t>
            </a:r>
            <a:r>
              <a:rPr lang="sk-SK" altLang="en-US" sz="3200" b="1">
                <a:solidFill>
                  <a:srgbClr val="3D1FD3"/>
                </a:solidFill>
              </a:rPr>
              <a:t>.</a:t>
            </a:r>
            <a:r>
              <a:rPr lang="en-US" altLang="en-US" sz="3200" b="1">
                <a:solidFill>
                  <a:srgbClr val="3D1FD3"/>
                </a:solidFill>
              </a:rPr>
              <a:t> 1.7</a:t>
            </a:r>
            <a:r>
              <a:rPr lang="en-US" altLang="en-US" sz="3200">
                <a:solidFill>
                  <a:srgbClr val="3D1FD3"/>
                </a:solidFill>
              </a:rPr>
              <a:t> </a:t>
            </a:r>
            <a:r>
              <a:rPr lang="sk-SK" altLang="en-US" sz="3200">
                <a:solidFill>
                  <a:srgbClr val="3D1FD3"/>
                </a:solidFill>
              </a:rPr>
              <a:t>Konečný zostatok peňažných prostriedkov</a:t>
            </a:r>
            <a:endParaRPr lang="en-US" altLang="en-US" sz="3200">
              <a:solidFill>
                <a:srgbClr val="3D1FD3"/>
              </a:solidFill>
            </a:endParaRPr>
          </a:p>
        </p:txBody>
      </p:sp>
      <p:graphicFrame>
        <p:nvGraphicFramePr>
          <p:cNvPr id="79877" name="Object 4">
            <a:extLst>
              <a:ext uri="{FF2B5EF4-FFF2-40B4-BE49-F238E27FC236}">
                <a16:creationId xmlns:a16="http://schemas.microsoft.com/office/drawing/2014/main" id="{99C637AA-49DA-46DC-8E06-914D388FB08E}"/>
              </a:ext>
            </a:extLst>
          </p:cNvPr>
          <p:cNvGraphicFramePr>
            <a:graphicFrameLocks noChangeAspect="1"/>
          </p:cNvGraphicFramePr>
          <p:nvPr/>
        </p:nvGraphicFramePr>
        <p:xfrm>
          <a:off x="-835025" y="1600200"/>
          <a:ext cx="10674350" cy="4135438"/>
        </p:xfrm>
        <a:graphic>
          <a:graphicData uri="http://schemas.openxmlformats.org/presentationml/2006/ole">
            <mc:AlternateContent xmlns:mc="http://schemas.openxmlformats.org/markup-compatibility/2006">
              <mc:Choice xmlns:v="urn:schemas-microsoft-com:vml" Requires="v">
                <p:oleObj name="Dokument" r:id="rId3" imgW="5779800" imgH="2243458" progId="Word.Document.8">
                  <p:embed/>
                </p:oleObj>
              </mc:Choice>
              <mc:Fallback>
                <p:oleObj name="Dokument" r:id="rId3" imgW="5779800" imgH="2243458" progId="Word.Documen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5025" y="1600200"/>
                        <a:ext cx="10674350" cy="413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3">
            <a:extLst>
              <a:ext uri="{FF2B5EF4-FFF2-40B4-BE49-F238E27FC236}">
                <a16:creationId xmlns:a16="http://schemas.microsoft.com/office/drawing/2014/main" id="{D20C21B3-2C1C-48E4-A462-5BCB0C50A5A6}"/>
              </a:ext>
            </a:extLst>
          </p:cNvPr>
          <p:cNvSpPr>
            <a:spLocks noGrp="1"/>
          </p:cNvSpPr>
          <p:nvPr>
            <p:ph type="ftr" sz="quarter" idx="11"/>
          </p:nvPr>
        </p:nvSpPr>
        <p:spPr/>
        <p:txBody>
          <a:bodyPr/>
          <a:lstStyle/>
          <a:p>
            <a:pPr>
              <a:defRPr/>
            </a:pPr>
            <a:r>
              <a:rPr lang="sk-SK"/>
              <a:t>Princípy účtovníctva</a:t>
            </a:r>
          </a:p>
        </p:txBody>
      </p:sp>
      <p:sp>
        <p:nvSpPr>
          <p:cNvPr id="81923" name="Zástupný symbol čísla snímky 4">
            <a:extLst>
              <a:ext uri="{FF2B5EF4-FFF2-40B4-BE49-F238E27FC236}">
                <a16:creationId xmlns:a16="http://schemas.microsoft.com/office/drawing/2014/main" id="{E5906CAD-3F13-4EEB-AB5D-95A0AE30CB5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1-39</a:t>
            </a:r>
          </a:p>
        </p:txBody>
      </p:sp>
      <p:sp>
        <p:nvSpPr>
          <p:cNvPr id="81924" name="Rectangle 2">
            <a:extLst>
              <a:ext uri="{FF2B5EF4-FFF2-40B4-BE49-F238E27FC236}">
                <a16:creationId xmlns:a16="http://schemas.microsoft.com/office/drawing/2014/main" id="{ED661789-B3CE-483F-9686-0FF91A07ADA4}"/>
              </a:ext>
            </a:extLst>
          </p:cNvPr>
          <p:cNvSpPr>
            <a:spLocks noGrp="1" noChangeArrowheads="1"/>
          </p:cNvSpPr>
          <p:nvPr>
            <p:ph type="title"/>
          </p:nvPr>
        </p:nvSpPr>
        <p:spPr>
          <a:xfrm>
            <a:off x="457200" y="274638"/>
            <a:ext cx="8229600" cy="914400"/>
          </a:xfrm>
        </p:spPr>
        <p:txBody>
          <a:bodyPr/>
          <a:lstStyle/>
          <a:p>
            <a:pPr eaLnBrk="1" hangingPunct="1"/>
            <a:r>
              <a:rPr lang="en-US" altLang="en-US" sz="3200" b="1">
                <a:solidFill>
                  <a:srgbClr val="3D1FD3"/>
                </a:solidFill>
              </a:rPr>
              <a:t>Tab</a:t>
            </a:r>
            <a:r>
              <a:rPr lang="sk-SK" altLang="en-US" sz="3200" b="1">
                <a:solidFill>
                  <a:srgbClr val="3D1FD3"/>
                </a:solidFill>
              </a:rPr>
              <a:t>.</a:t>
            </a:r>
            <a:r>
              <a:rPr lang="en-US" altLang="en-US" sz="3200" b="1">
                <a:solidFill>
                  <a:srgbClr val="3D1FD3"/>
                </a:solidFill>
              </a:rPr>
              <a:t> 1.</a:t>
            </a:r>
            <a:r>
              <a:rPr lang="fr-FR" altLang="en-US" sz="3200" b="1">
                <a:solidFill>
                  <a:srgbClr val="3D1FD3"/>
                </a:solidFill>
              </a:rPr>
              <a:t>8</a:t>
            </a:r>
            <a:r>
              <a:rPr lang="en-US" altLang="en-US" sz="3200">
                <a:solidFill>
                  <a:srgbClr val="3D1FD3"/>
                </a:solidFill>
              </a:rPr>
              <a:t> </a:t>
            </a:r>
            <a:r>
              <a:rPr lang="sk-SK" altLang="en-US" sz="3200">
                <a:solidFill>
                  <a:srgbClr val="3D1FD3"/>
                </a:solidFill>
              </a:rPr>
              <a:t>Výkaz peňažných tokov</a:t>
            </a:r>
            <a:endParaRPr lang="en-US" altLang="en-US" sz="3200">
              <a:solidFill>
                <a:srgbClr val="3D1FD3"/>
              </a:solidFill>
            </a:endParaRPr>
          </a:p>
        </p:txBody>
      </p:sp>
      <p:graphicFrame>
        <p:nvGraphicFramePr>
          <p:cNvPr id="81925" name="Object 3">
            <a:extLst>
              <a:ext uri="{FF2B5EF4-FFF2-40B4-BE49-F238E27FC236}">
                <a16:creationId xmlns:a16="http://schemas.microsoft.com/office/drawing/2014/main" id="{31885DCA-81A5-4F36-AF99-9CA1A12FAAB1}"/>
              </a:ext>
            </a:extLst>
          </p:cNvPr>
          <p:cNvGraphicFramePr>
            <a:graphicFrameLocks noChangeAspect="1"/>
          </p:cNvGraphicFramePr>
          <p:nvPr/>
        </p:nvGraphicFramePr>
        <p:xfrm>
          <a:off x="-914400" y="1222375"/>
          <a:ext cx="10575925" cy="5049838"/>
        </p:xfrm>
        <a:graphic>
          <a:graphicData uri="http://schemas.openxmlformats.org/presentationml/2006/ole">
            <mc:AlternateContent xmlns:mc="http://schemas.openxmlformats.org/markup-compatibility/2006">
              <mc:Choice xmlns:v="urn:schemas-microsoft-com:vml" Requires="v">
                <p:oleObj name="Dokument" r:id="rId3" imgW="5792037" imgH="2769972" progId="Word.Document.8">
                  <p:embed/>
                </p:oleObj>
              </mc:Choice>
              <mc:Fallback>
                <p:oleObj name="Dokument" r:id="rId3" imgW="5792037" imgH="2769972"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222375"/>
                        <a:ext cx="10575925" cy="504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3">
            <a:extLst>
              <a:ext uri="{FF2B5EF4-FFF2-40B4-BE49-F238E27FC236}">
                <a16:creationId xmlns:a16="http://schemas.microsoft.com/office/drawing/2014/main" id="{31900D5A-D30A-4722-B7CC-A81ED28144A6}"/>
              </a:ext>
            </a:extLst>
          </p:cNvPr>
          <p:cNvSpPr>
            <a:spLocks noGrp="1"/>
          </p:cNvSpPr>
          <p:nvPr>
            <p:ph type="ftr" sz="quarter" idx="11"/>
          </p:nvPr>
        </p:nvSpPr>
        <p:spPr/>
        <p:txBody>
          <a:bodyPr/>
          <a:lstStyle/>
          <a:p>
            <a:pPr>
              <a:defRPr/>
            </a:pPr>
            <a:r>
              <a:rPr lang="sk-SK"/>
              <a:t>Princípy účtovníctva</a:t>
            </a:r>
          </a:p>
        </p:txBody>
      </p:sp>
      <p:sp>
        <p:nvSpPr>
          <p:cNvPr id="83971" name="Zástupný symbol čísla snímky 4">
            <a:extLst>
              <a:ext uri="{FF2B5EF4-FFF2-40B4-BE49-F238E27FC236}">
                <a16:creationId xmlns:a16="http://schemas.microsoft.com/office/drawing/2014/main" id="{F26CAF66-FE4A-445C-9952-12E828DF479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1-40</a:t>
            </a:r>
          </a:p>
        </p:txBody>
      </p:sp>
      <p:sp>
        <p:nvSpPr>
          <p:cNvPr id="83972" name="Rectangle 2">
            <a:extLst>
              <a:ext uri="{FF2B5EF4-FFF2-40B4-BE49-F238E27FC236}">
                <a16:creationId xmlns:a16="http://schemas.microsoft.com/office/drawing/2014/main" id="{3AB4DA58-FCEB-4CF9-9AAA-5A9761A28DF2}"/>
              </a:ext>
            </a:extLst>
          </p:cNvPr>
          <p:cNvSpPr>
            <a:spLocks noGrp="1" noChangeArrowheads="1"/>
          </p:cNvSpPr>
          <p:nvPr>
            <p:ph type="title"/>
          </p:nvPr>
        </p:nvSpPr>
        <p:spPr/>
        <p:txBody>
          <a:bodyPr/>
          <a:lstStyle/>
          <a:p>
            <a:pPr eaLnBrk="1" hangingPunct="1"/>
            <a:r>
              <a:rPr lang="en-US" altLang="en-US" sz="3200" b="1">
                <a:solidFill>
                  <a:srgbClr val="3D1FD3"/>
                </a:solidFill>
              </a:rPr>
              <a:t>Tab</a:t>
            </a:r>
            <a:r>
              <a:rPr lang="sk-SK" altLang="en-US" sz="3200" b="1">
                <a:solidFill>
                  <a:srgbClr val="3D1FD3"/>
                </a:solidFill>
              </a:rPr>
              <a:t>.</a:t>
            </a:r>
            <a:r>
              <a:rPr lang="en-US" altLang="en-US" sz="3200" b="1">
                <a:solidFill>
                  <a:srgbClr val="3D1FD3"/>
                </a:solidFill>
              </a:rPr>
              <a:t> 1.</a:t>
            </a:r>
            <a:r>
              <a:rPr lang="fr-FR" altLang="en-US" sz="3200" b="1">
                <a:solidFill>
                  <a:srgbClr val="3D1FD3"/>
                </a:solidFill>
              </a:rPr>
              <a:t>9</a:t>
            </a:r>
            <a:r>
              <a:rPr lang="en-US" altLang="en-US" sz="3200">
                <a:solidFill>
                  <a:srgbClr val="3D1FD3"/>
                </a:solidFill>
              </a:rPr>
              <a:t> </a:t>
            </a:r>
            <a:r>
              <a:rPr lang="sk-SK" altLang="en-US" sz="3200">
                <a:solidFill>
                  <a:srgbClr val="3D1FD3"/>
                </a:solidFill>
              </a:rPr>
              <a:t>„Výkaz majetku“ podniku VM po štvrtom kroku </a:t>
            </a:r>
            <a:r>
              <a:rPr lang="en-US" altLang="en-US" sz="3200">
                <a:solidFill>
                  <a:srgbClr val="3D1FD3"/>
                </a:solidFill>
              </a:rPr>
              <a:t>(</a:t>
            </a:r>
            <a:r>
              <a:rPr lang="sk-SK" altLang="en-US" sz="3200">
                <a:solidFill>
                  <a:srgbClr val="3D1FD3"/>
                </a:solidFill>
              </a:rPr>
              <a:t>po návrate expedície</a:t>
            </a:r>
            <a:r>
              <a:rPr lang="en-US" altLang="en-US" sz="3200">
                <a:solidFill>
                  <a:srgbClr val="3D1FD3"/>
                </a:solidFill>
              </a:rPr>
              <a:t>)</a:t>
            </a:r>
          </a:p>
        </p:txBody>
      </p:sp>
      <p:graphicFrame>
        <p:nvGraphicFramePr>
          <p:cNvPr id="83973" name="Object 3">
            <a:extLst>
              <a:ext uri="{FF2B5EF4-FFF2-40B4-BE49-F238E27FC236}">
                <a16:creationId xmlns:a16="http://schemas.microsoft.com/office/drawing/2014/main" id="{906025D6-ABFD-4F5E-B6A5-FC25AAFA2AA1}"/>
              </a:ext>
            </a:extLst>
          </p:cNvPr>
          <p:cNvGraphicFramePr>
            <a:graphicFrameLocks noChangeAspect="1"/>
          </p:cNvGraphicFramePr>
          <p:nvPr/>
        </p:nvGraphicFramePr>
        <p:xfrm>
          <a:off x="-541338" y="2276475"/>
          <a:ext cx="10277476" cy="3219450"/>
        </p:xfrm>
        <a:graphic>
          <a:graphicData uri="http://schemas.openxmlformats.org/presentationml/2006/ole">
            <mc:AlternateContent xmlns:mc="http://schemas.openxmlformats.org/markup-compatibility/2006">
              <mc:Choice xmlns:v="urn:schemas-microsoft-com:vml" Requires="v">
                <p:oleObj name="Dokument" r:id="rId3" imgW="5828028" imgH="1829098" progId="Word.Document.8">
                  <p:embed/>
                </p:oleObj>
              </mc:Choice>
              <mc:Fallback>
                <p:oleObj name="Dokument" r:id="rId3" imgW="5828028" imgH="1829098"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338" y="2276475"/>
                        <a:ext cx="10277476" cy="3219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36BDA17D-570B-4806-A53E-94F0987E0FBB}"/>
              </a:ext>
            </a:extLst>
          </p:cNvPr>
          <p:cNvSpPr>
            <a:spLocks noGrp="1"/>
          </p:cNvSpPr>
          <p:nvPr>
            <p:ph type="ftr" sz="quarter" idx="11"/>
          </p:nvPr>
        </p:nvSpPr>
        <p:spPr/>
        <p:txBody>
          <a:bodyPr/>
          <a:lstStyle/>
          <a:p>
            <a:pPr>
              <a:defRPr/>
            </a:pPr>
            <a:r>
              <a:rPr lang="sk-SK"/>
              <a:t>Princípy účtovníctva</a:t>
            </a:r>
          </a:p>
        </p:txBody>
      </p:sp>
      <p:sp>
        <p:nvSpPr>
          <p:cNvPr id="86019" name="Zástupný symbol čísla snímky 5">
            <a:extLst>
              <a:ext uri="{FF2B5EF4-FFF2-40B4-BE49-F238E27FC236}">
                <a16:creationId xmlns:a16="http://schemas.microsoft.com/office/drawing/2014/main" id="{4DE590AB-E208-4618-A939-9F59006EC67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1-41</a:t>
            </a:r>
          </a:p>
        </p:txBody>
      </p:sp>
      <p:sp>
        <p:nvSpPr>
          <p:cNvPr id="86020" name="Rectangle 2">
            <a:extLst>
              <a:ext uri="{FF2B5EF4-FFF2-40B4-BE49-F238E27FC236}">
                <a16:creationId xmlns:a16="http://schemas.microsoft.com/office/drawing/2014/main" id="{AE149703-5498-4309-9772-0BDED81742F6}"/>
              </a:ext>
            </a:extLst>
          </p:cNvPr>
          <p:cNvSpPr>
            <a:spLocks noGrp="1" noChangeArrowheads="1"/>
          </p:cNvSpPr>
          <p:nvPr>
            <p:ph type="title"/>
          </p:nvPr>
        </p:nvSpPr>
        <p:spPr/>
        <p:txBody>
          <a:bodyPr/>
          <a:lstStyle/>
          <a:p>
            <a:pPr eaLnBrk="1" hangingPunct="1"/>
            <a:r>
              <a:rPr lang="sk-SK" altLang="en-US" sz="3200" b="1">
                <a:solidFill>
                  <a:srgbClr val="3D1FD3"/>
                </a:solidFill>
              </a:rPr>
              <a:t>Príbeh obchodníka Mantzarosa </a:t>
            </a:r>
            <a:r>
              <a:rPr lang="sk-SK" altLang="en-US" sz="2000">
                <a:solidFill>
                  <a:srgbClr val="3D1FD3"/>
                </a:solidFill>
              </a:rPr>
              <a:t>(5)</a:t>
            </a:r>
            <a:endParaRPr lang="en-US" altLang="en-US" sz="2000">
              <a:solidFill>
                <a:srgbClr val="3D1FD3"/>
              </a:solidFill>
            </a:endParaRPr>
          </a:p>
        </p:txBody>
      </p:sp>
      <p:sp>
        <p:nvSpPr>
          <p:cNvPr id="86021" name="Rectangle 3">
            <a:extLst>
              <a:ext uri="{FF2B5EF4-FFF2-40B4-BE49-F238E27FC236}">
                <a16:creationId xmlns:a16="http://schemas.microsoft.com/office/drawing/2014/main" id="{0C93D016-7009-4C3D-B38A-639DF593166A}"/>
              </a:ext>
            </a:extLst>
          </p:cNvPr>
          <p:cNvSpPr>
            <a:spLocks noGrp="1" noChangeArrowheads="1"/>
          </p:cNvSpPr>
          <p:nvPr>
            <p:ph type="body" idx="1"/>
          </p:nvPr>
        </p:nvSpPr>
        <p:spPr/>
        <p:txBody>
          <a:bodyPr/>
          <a:lstStyle/>
          <a:p>
            <a:pPr eaLnBrk="1" hangingPunct="1"/>
            <a:r>
              <a:rPr lang="sk-SK" altLang="en-US" sz="2400"/>
              <a:t>Počas sledovaného obdobia prišlo k nárastu „čistej hodnoty“ podniku VM o </a:t>
            </a:r>
            <a:r>
              <a:rPr lang="en-US" altLang="en-US" sz="2400"/>
              <a:t>8</a:t>
            </a:r>
            <a:r>
              <a:rPr lang="sk-SK" altLang="en-US" sz="2400"/>
              <a:t> </a:t>
            </a:r>
            <a:r>
              <a:rPr lang="en-US" altLang="en-US" sz="2400"/>
              <a:t>000 - 100 = 7</a:t>
            </a:r>
            <a:r>
              <a:rPr lang="sk-SK" altLang="en-US" sz="2400"/>
              <a:t> </a:t>
            </a:r>
            <a:r>
              <a:rPr lang="en-US" altLang="en-US" sz="2400"/>
              <a:t>900</a:t>
            </a:r>
            <a:r>
              <a:rPr lang="sk-SK" altLang="en-US" sz="2400"/>
              <a:t> dukátov</a:t>
            </a:r>
            <a:endParaRPr lang="en-US" altLang="en-US" sz="2400"/>
          </a:p>
          <a:p>
            <a:pPr eaLnBrk="1" hangingPunct="1"/>
            <a:r>
              <a:rPr lang="sk-SK" altLang="en-US" sz="2400"/>
              <a:t>Tento nárast zodpovedá zisku podniku</a:t>
            </a:r>
            <a:endParaRPr lang="en-US" altLang="en-US" sz="2400"/>
          </a:p>
          <a:p>
            <a:pPr eaLnBrk="1" hangingPunct="1"/>
            <a:r>
              <a:rPr lang="sk-SK" altLang="en-US" sz="2400"/>
              <a:t>V našom prípade sa však zisk nerovná toku peňažných prostriedkov. Je to obvyklý prípad, ktorý sa v reálnom živote vyskytuje</a:t>
            </a:r>
            <a:endParaRPr lang="en-US" altLang="en-US" sz="24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FFB215E9-5984-4FFD-8F39-49B3657062E8}"/>
              </a:ext>
            </a:extLst>
          </p:cNvPr>
          <p:cNvSpPr>
            <a:spLocks noGrp="1"/>
          </p:cNvSpPr>
          <p:nvPr>
            <p:ph type="ftr" sz="quarter" idx="11"/>
          </p:nvPr>
        </p:nvSpPr>
        <p:spPr/>
        <p:txBody>
          <a:bodyPr/>
          <a:lstStyle/>
          <a:p>
            <a:pPr>
              <a:defRPr/>
            </a:pPr>
            <a:r>
              <a:rPr lang="sk-SK"/>
              <a:t>Princípy účtovníctva</a:t>
            </a:r>
          </a:p>
        </p:txBody>
      </p:sp>
      <p:sp>
        <p:nvSpPr>
          <p:cNvPr id="88067" name="Zástupný symbol čísla snímky 5">
            <a:extLst>
              <a:ext uri="{FF2B5EF4-FFF2-40B4-BE49-F238E27FC236}">
                <a16:creationId xmlns:a16="http://schemas.microsoft.com/office/drawing/2014/main" id="{186B821F-F1F6-42FA-95AA-78F3BB69B66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1-42</a:t>
            </a:r>
          </a:p>
        </p:txBody>
      </p:sp>
      <p:sp>
        <p:nvSpPr>
          <p:cNvPr id="88068" name="Rectangle 2">
            <a:extLst>
              <a:ext uri="{FF2B5EF4-FFF2-40B4-BE49-F238E27FC236}">
                <a16:creationId xmlns:a16="http://schemas.microsoft.com/office/drawing/2014/main" id="{CC9B8ADB-032A-446A-B56A-9C86790FF550}"/>
              </a:ext>
            </a:extLst>
          </p:cNvPr>
          <p:cNvSpPr>
            <a:spLocks noGrp="1" noChangeArrowheads="1"/>
          </p:cNvSpPr>
          <p:nvPr>
            <p:ph type="title"/>
          </p:nvPr>
        </p:nvSpPr>
        <p:spPr/>
        <p:txBody>
          <a:bodyPr/>
          <a:lstStyle/>
          <a:p>
            <a:pPr eaLnBrk="1" hangingPunct="1"/>
            <a:r>
              <a:rPr lang="sk-SK" altLang="en-US" sz="3200" b="1">
                <a:solidFill>
                  <a:srgbClr val="3D1FD3"/>
                </a:solidFill>
              </a:rPr>
              <a:t>Príbeh obchodníka Mantzarosa </a:t>
            </a:r>
            <a:r>
              <a:rPr lang="sk-SK" altLang="en-US" sz="1800">
                <a:solidFill>
                  <a:srgbClr val="3D1FD3"/>
                </a:solidFill>
              </a:rPr>
              <a:t>(6)</a:t>
            </a:r>
            <a:endParaRPr lang="en-US" altLang="en-US" sz="1800">
              <a:solidFill>
                <a:srgbClr val="3D1FD3"/>
              </a:solidFill>
            </a:endParaRPr>
          </a:p>
        </p:txBody>
      </p:sp>
      <p:sp>
        <p:nvSpPr>
          <p:cNvPr id="88069" name="Rectangle 3">
            <a:extLst>
              <a:ext uri="{FF2B5EF4-FFF2-40B4-BE49-F238E27FC236}">
                <a16:creationId xmlns:a16="http://schemas.microsoft.com/office/drawing/2014/main" id="{9461564E-C76C-4277-88E7-751910F5B00D}"/>
              </a:ext>
            </a:extLst>
          </p:cNvPr>
          <p:cNvSpPr>
            <a:spLocks noGrp="1" noChangeArrowheads="1"/>
          </p:cNvSpPr>
          <p:nvPr>
            <p:ph type="body" idx="1"/>
          </p:nvPr>
        </p:nvSpPr>
        <p:spPr>
          <a:xfrm>
            <a:off x="457200" y="1600200"/>
            <a:ext cx="8229600" cy="4133850"/>
          </a:xfrm>
        </p:spPr>
        <p:txBody>
          <a:bodyPr/>
          <a:lstStyle/>
          <a:p>
            <a:pPr eaLnBrk="1" hangingPunct="1"/>
            <a:r>
              <a:rPr lang="sk-SK" altLang="en-US" sz="2400"/>
              <a:t>V príbehu obchodníka Mantzarosa sme ilustrovali potrebu</a:t>
            </a:r>
          </a:p>
          <a:p>
            <a:pPr lvl="1" eaLnBrk="1" hangingPunct="1"/>
            <a:r>
              <a:rPr lang="sk-SK" altLang="en-US" sz="2000"/>
              <a:t>vykazovania finančnej situácie</a:t>
            </a:r>
            <a:r>
              <a:rPr lang="en-US" altLang="en-US" sz="2000"/>
              <a:t> (</a:t>
            </a:r>
            <a:r>
              <a:rPr lang="sk-SK" altLang="en-US" sz="2000"/>
              <a:t>vo </a:t>
            </a:r>
            <a:r>
              <a:rPr lang="en-US" altLang="en-US" sz="2000"/>
              <a:t>“</a:t>
            </a:r>
            <a:r>
              <a:rPr lang="sk-SK" altLang="en-US" sz="2000"/>
              <a:t>výkaze majetku</a:t>
            </a:r>
            <a:r>
              <a:rPr lang="en-US" altLang="en-US" sz="2000"/>
              <a:t>” </a:t>
            </a:r>
            <a:r>
              <a:rPr lang="sk-SK" altLang="en-US" sz="2000"/>
              <a:t>alebo</a:t>
            </a:r>
            <a:r>
              <a:rPr lang="en-US" altLang="en-US" sz="2000"/>
              <a:t> </a:t>
            </a:r>
            <a:r>
              <a:rPr lang="sk-SK" altLang="en-US" sz="2000"/>
              <a:t>v </a:t>
            </a:r>
            <a:r>
              <a:rPr lang="en-US" altLang="en-US" sz="2000">
                <a:cs typeface="Times New Roman" panose="02020603050405020304" pitchFamily="18" charset="0"/>
              </a:rPr>
              <a:t>“</a:t>
            </a:r>
            <a:r>
              <a:rPr lang="sk-SK" altLang="en-US" sz="2000"/>
              <a:t>súvahe</a:t>
            </a:r>
            <a:r>
              <a:rPr lang="en-US" altLang="en-US" sz="2000">
                <a:cs typeface="Times New Roman" panose="02020603050405020304" pitchFamily="18" charset="0"/>
              </a:rPr>
              <a:t>”</a:t>
            </a:r>
            <a:r>
              <a:rPr lang="en-US" altLang="en-US" sz="2000"/>
              <a:t>)</a:t>
            </a:r>
          </a:p>
          <a:p>
            <a:pPr lvl="1" eaLnBrk="1" hangingPunct="1"/>
            <a:r>
              <a:rPr lang="sk-SK" altLang="en-US" sz="2000"/>
              <a:t>zostavenia výkazu o tvorbe hodnoty</a:t>
            </a:r>
            <a:r>
              <a:rPr lang="en-US" altLang="en-US" sz="2000"/>
              <a:t> (</a:t>
            </a:r>
            <a:r>
              <a:rPr lang="sk-SK" altLang="en-US" sz="2000"/>
              <a:t>„výkaz ziskov a strát</a:t>
            </a:r>
            <a:r>
              <a:rPr lang="en-US" altLang="en-US" sz="2000">
                <a:cs typeface="Times New Roman" panose="02020603050405020304" pitchFamily="18" charset="0"/>
              </a:rPr>
              <a:t>”</a:t>
            </a:r>
            <a:r>
              <a:rPr lang="en-US" altLang="en-US" sz="2000"/>
              <a:t>)</a:t>
            </a:r>
          </a:p>
          <a:p>
            <a:pPr lvl="1" eaLnBrk="1" hangingPunct="1"/>
            <a:r>
              <a:rPr lang="sk-SK" altLang="en-US" sz="2000"/>
              <a:t>zostavenia výkazu dokumentujúceho vývoj objemu peňažných prostriedkov podniku</a:t>
            </a:r>
            <a:r>
              <a:rPr lang="en-US" altLang="en-US" sz="2000"/>
              <a:t> (</a:t>
            </a:r>
            <a:r>
              <a:rPr lang="en-US" altLang="en-US" sz="2000">
                <a:cs typeface="Times New Roman" panose="02020603050405020304" pitchFamily="18" charset="0"/>
              </a:rPr>
              <a:t>“</a:t>
            </a:r>
            <a:r>
              <a:rPr lang="sk-SK" altLang="en-US" sz="2000">
                <a:cs typeface="Times New Roman" panose="02020603050405020304" pitchFamily="18" charset="0"/>
              </a:rPr>
              <a:t>výkaz peňažných tokov</a:t>
            </a:r>
            <a:r>
              <a:rPr lang="en-US" altLang="en-US" sz="2000">
                <a:cs typeface="Times New Roman" panose="02020603050405020304" pitchFamily="18" charset="0"/>
              </a:rPr>
              <a:t>”</a:t>
            </a:r>
            <a:r>
              <a:rPr lang="en-US" altLang="en-US" sz="2000"/>
              <a:t>)</a:t>
            </a:r>
          </a:p>
          <a:p>
            <a:pPr eaLnBrk="1" hangingPunct="1"/>
            <a:r>
              <a:rPr lang="sk-SK" altLang="en-US" sz="2400"/>
              <a:t>Veľkosť zisku</a:t>
            </a:r>
            <a:r>
              <a:rPr lang="en-US" altLang="en-US" sz="2400"/>
              <a:t> (</a:t>
            </a:r>
            <a:r>
              <a:rPr lang="sk-SK" altLang="en-US" sz="2400"/>
              <a:t>vo výkaze ziskov a strát) zodpovedá nárastu „čistej hodnoty“ podniku </a:t>
            </a:r>
            <a:r>
              <a:rPr lang="en-US" altLang="en-US" sz="2400"/>
              <a:t>(</a:t>
            </a:r>
            <a:r>
              <a:rPr lang="sk-SK" altLang="en-US" sz="2400"/>
              <a:t>v súvahe</a:t>
            </a:r>
            <a:r>
              <a:rPr lang="en-US" altLang="en-US" sz="2400"/>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4AC577BA-B471-4644-8912-4DB134A6FE6D}"/>
              </a:ext>
            </a:extLst>
          </p:cNvPr>
          <p:cNvSpPr>
            <a:spLocks noGrp="1"/>
          </p:cNvSpPr>
          <p:nvPr>
            <p:ph type="ftr" sz="quarter" idx="11"/>
          </p:nvPr>
        </p:nvSpPr>
        <p:spPr/>
        <p:txBody>
          <a:bodyPr/>
          <a:lstStyle/>
          <a:p>
            <a:pPr>
              <a:defRPr/>
            </a:pPr>
            <a:r>
              <a:rPr lang="sk-SK"/>
              <a:t>Princípy účtovníctva</a:t>
            </a:r>
          </a:p>
        </p:txBody>
      </p:sp>
      <p:sp>
        <p:nvSpPr>
          <p:cNvPr id="90115" name="Zástupný symbol čísla snímky 5">
            <a:extLst>
              <a:ext uri="{FF2B5EF4-FFF2-40B4-BE49-F238E27FC236}">
                <a16:creationId xmlns:a16="http://schemas.microsoft.com/office/drawing/2014/main" id="{C9114DB2-6207-49B1-BB2E-B1355E12C24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1-43</a:t>
            </a:r>
          </a:p>
        </p:txBody>
      </p:sp>
      <p:sp>
        <p:nvSpPr>
          <p:cNvPr id="90116" name="Rectangle 2">
            <a:extLst>
              <a:ext uri="{FF2B5EF4-FFF2-40B4-BE49-F238E27FC236}">
                <a16:creationId xmlns:a16="http://schemas.microsoft.com/office/drawing/2014/main" id="{C500F524-3BDC-49EA-9D1A-E4548B8D9D94}"/>
              </a:ext>
            </a:extLst>
          </p:cNvPr>
          <p:cNvSpPr>
            <a:spLocks noGrp="1" noChangeArrowheads="1"/>
          </p:cNvSpPr>
          <p:nvPr>
            <p:ph type="title"/>
          </p:nvPr>
        </p:nvSpPr>
        <p:spPr>
          <a:xfrm>
            <a:off x="457200" y="274638"/>
            <a:ext cx="8229600" cy="922337"/>
          </a:xfrm>
        </p:spPr>
        <p:txBody>
          <a:bodyPr/>
          <a:lstStyle/>
          <a:p>
            <a:pPr eaLnBrk="1" hangingPunct="1"/>
            <a:r>
              <a:rPr lang="sk-SK" altLang="en-US" sz="3200" b="1">
                <a:solidFill>
                  <a:srgbClr val="3D1FD3"/>
                </a:solidFill>
              </a:rPr>
              <a:t>Finančné účtovníctvo a manažérske účtovníctvo</a:t>
            </a:r>
            <a:endParaRPr lang="en-US" altLang="en-US" sz="3200">
              <a:solidFill>
                <a:srgbClr val="3D1FD3"/>
              </a:solidFill>
            </a:endParaRPr>
          </a:p>
        </p:txBody>
      </p:sp>
      <p:sp>
        <p:nvSpPr>
          <p:cNvPr id="90117" name="Rectangle 3">
            <a:extLst>
              <a:ext uri="{FF2B5EF4-FFF2-40B4-BE49-F238E27FC236}">
                <a16:creationId xmlns:a16="http://schemas.microsoft.com/office/drawing/2014/main" id="{79CD783C-EC05-43C0-B716-125E53FB331C}"/>
              </a:ext>
            </a:extLst>
          </p:cNvPr>
          <p:cNvSpPr>
            <a:spLocks noGrp="1" noChangeArrowheads="1"/>
          </p:cNvSpPr>
          <p:nvPr>
            <p:ph type="body" idx="1"/>
          </p:nvPr>
        </p:nvSpPr>
        <p:spPr>
          <a:xfrm>
            <a:off x="395288" y="1125538"/>
            <a:ext cx="8229600" cy="5040312"/>
          </a:xfrm>
        </p:spPr>
        <p:txBody>
          <a:bodyPr/>
          <a:lstStyle/>
          <a:p>
            <a:pPr eaLnBrk="1" hangingPunct="1">
              <a:lnSpc>
                <a:spcPct val="80000"/>
              </a:lnSpc>
            </a:pPr>
            <a:endParaRPr lang="en-US" altLang="en-US" sz="1400"/>
          </a:p>
          <a:p>
            <a:pPr eaLnBrk="1" hangingPunct="1">
              <a:lnSpc>
                <a:spcPct val="80000"/>
              </a:lnSpc>
            </a:pPr>
            <a:r>
              <a:rPr lang="sk-SK" altLang="en-US" sz="2400"/>
              <a:t>Účtovníctvo sa delí na finančné (externé, vonkajšie) a manažérske (vnútorné)</a:t>
            </a:r>
          </a:p>
          <a:p>
            <a:pPr eaLnBrk="1" hangingPunct="1">
              <a:lnSpc>
                <a:spcPct val="80000"/>
              </a:lnSpc>
            </a:pPr>
            <a:r>
              <a:rPr lang="sk-SK" altLang="en-US" sz="2400"/>
              <a:t>Toto delenie odráža rozdiely medzi používateľmi, ktorí sú u finančného účtovníctva prevažne externí a u manažérskeho účtovníctva prevažne interní</a:t>
            </a:r>
          </a:p>
          <a:p>
            <a:pPr eaLnBrk="1" hangingPunct="1">
              <a:lnSpc>
                <a:spcPct val="80000"/>
              </a:lnSpc>
            </a:pPr>
            <a:r>
              <a:rPr lang="sk-SK" altLang="en-US" sz="2400"/>
              <a:t>Finančné účtovníctvo a manažérske účtovníctvo používajú rovnaké základné informácie na rôzne účely a v konečnom dôsledku musia viesť k rovnakému objemu vytvorenej hodnoty</a:t>
            </a:r>
          </a:p>
          <a:p>
            <a:pPr eaLnBrk="1" hangingPunct="1">
              <a:lnSpc>
                <a:spcPct val="80000"/>
              </a:lnSpc>
            </a:pPr>
            <a:r>
              <a:rPr lang="sk-SK" altLang="en-US" sz="2400"/>
              <a:t>Manažérske a finančné účtovníctvo sú viazané aj počas procesu analýzy údajov. Kalkulácie nákladov v manažérskom účtovníctve používané na manažovanie portfólia produktov a zákazníkov sa používajú vo finančnom účtovníctve na oceňovanie zásob hotových výrobkov, polotovarov vlastnej výroby alebo nedokončenej výroby</a:t>
            </a:r>
            <a:endParaRPr lang="en-US" altLang="en-US" sz="24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3">
            <a:extLst>
              <a:ext uri="{FF2B5EF4-FFF2-40B4-BE49-F238E27FC236}">
                <a16:creationId xmlns:a16="http://schemas.microsoft.com/office/drawing/2014/main" id="{1B0B4D46-F68A-472A-B360-A6A302CB174A}"/>
              </a:ext>
            </a:extLst>
          </p:cNvPr>
          <p:cNvSpPr>
            <a:spLocks noGrp="1"/>
          </p:cNvSpPr>
          <p:nvPr>
            <p:ph type="ftr" sz="quarter" idx="11"/>
          </p:nvPr>
        </p:nvSpPr>
        <p:spPr/>
        <p:txBody>
          <a:bodyPr/>
          <a:lstStyle/>
          <a:p>
            <a:pPr>
              <a:defRPr/>
            </a:pPr>
            <a:r>
              <a:rPr lang="sk-SK"/>
              <a:t>Princípy účtovníctva</a:t>
            </a:r>
          </a:p>
        </p:txBody>
      </p:sp>
      <p:sp>
        <p:nvSpPr>
          <p:cNvPr id="92163" name="Zástupný symbol čísla snímky 4">
            <a:extLst>
              <a:ext uri="{FF2B5EF4-FFF2-40B4-BE49-F238E27FC236}">
                <a16:creationId xmlns:a16="http://schemas.microsoft.com/office/drawing/2014/main" id="{3A7C49C4-76CF-4B0D-8872-379035886C1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1-44</a:t>
            </a:r>
          </a:p>
        </p:txBody>
      </p:sp>
      <p:sp>
        <p:nvSpPr>
          <p:cNvPr id="92164" name="Rectangle 2">
            <a:extLst>
              <a:ext uri="{FF2B5EF4-FFF2-40B4-BE49-F238E27FC236}">
                <a16:creationId xmlns:a16="http://schemas.microsoft.com/office/drawing/2014/main" id="{48661B56-72AB-464B-8C49-DBAF2E16347D}"/>
              </a:ext>
            </a:extLst>
          </p:cNvPr>
          <p:cNvSpPr>
            <a:spLocks noGrp="1" noChangeArrowheads="1"/>
          </p:cNvSpPr>
          <p:nvPr>
            <p:ph type="title"/>
          </p:nvPr>
        </p:nvSpPr>
        <p:spPr>
          <a:xfrm>
            <a:off x="601663" y="350838"/>
            <a:ext cx="7796212" cy="990600"/>
          </a:xfrm>
        </p:spPr>
        <p:txBody>
          <a:bodyPr/>
          <a:lstStyle/>
          <a:p>
            <a:pPr eaLnBrk="1" hangingPunct="1"/>
            <a:r>
              <a:rPr lang="en-US" altLang="en-US" sz="3200" b="1">
                <a:solidFill>
                  <a:srgbClr val="3D1FD3"/>
                </a:solidFill>
              </a:rPr>
              <a:t>Tab</a:t>
            </a:r>
            <a:r>
              <a:rPr lang="sk-SK" altLang="en-US" sz="3200" b="1">
                <a:solidFill>
                  <a:srgbClr val="3D1FD3"/>
                </a:solidFill>
              </a:rPr>
              <a:t>.</a:t>
            </a:r>
            <a:r>
              <a:rPr lang="en-US" altLang="en-US" sz="3200" b="1">
                <a:solidFill>
                  <a:srgbClr val="3D1FD3"/>
                </a:solidFill>
              </a:rPr>
              <a:t> 1.10</a:t>
            </a:r>
            <a:r>
              <a:rPr lang="en-US" altLang="en-US" sz="3200">
                <a:solidFill>
                  <a:srgbClr val="3D1FD3"/>
                </a:solidFill>
              </a:rPr>
              <a:t> </a:t>
            </a:r>
            <a:r>
              <a:rPr lang="sk-SK" altLang="en-US" sz="3200">
                <a:solidFill>
                  <a:srgbClr val="3D1FD3"/>
                </a:solidFill>
              </a:rPr>
              <a:t>Rozdiely medzi manažérskym a finančným účtovníctvom</a:t>
            </a:r>
            <a:r>
              <a:rPr lang="en-US" altLang="en-US" sz="3200">
                <a:solidFill>
                  <a:srgbClr val="3D1FD3"/>
                </a:solidFill>
              </a:rPr>
              <a:t> (1/2)</a:t>
            </a:r>
            <a:endParaRPr lang="en-US" altLang="en-US" sz="3600">
              <a:solidFill>
                <a:srgbClr val="3D1FD3"/>
              </a:solidFill>
            </a:endParaRPr>
          </a:p>
        </p:txBody>
      </p:sp>
      <p:pic>
        <p:nvPicPr>
          <p:cNvPr id="3" name="Obrázok 2">
            <a:extLst>
              <a:ext uri="{FF2B5EF4-FFF2-40B4-BE49-F238E27FC236}">
                <a16:creationId xmlns:a16="http://schemas.microsoft.com/office/drawing/2014/main" id="{FB142537-12EE-399C-12F2-F791B83E8777}"/>
              </a:ext>
            </a:extLst>
          </p:cNvPr>
          <p:cNvPicPr>
            <a:picLocks noChangeAspect="1"/>
          </p:cNvPicPr>
          <p:nvPr/>
        </p:nvPicPr>
        <p:blipFill>
          <a:blip r:embed="rId3"/>
          <a:stretch>
            <a:fillRect/>
          </a:stretch>
        </p:blipFill>
        <p:spPr>
          <a:xfrm>
            <a:off x="395536" y="1556792"/>
            <a:ext cx="8465021" cy="453921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3">
            <a:extLst>
              <a:ext uri="{FF2B5EF4-FFF2-40B4-BE49-F238E27FC236}">
                <a16:creationId xmlns:a16="http://schemas.microsoft.com/office/drawing/2014/main" id="{21B10412-5F43-4C06-AA67-6DABAF47F94D}"/>
              </a:ext>
            </a:extLst>
          </p:cNvPr>
          <p:cNvSpPr>
            <a:spLocks noGrp="1"/>
          </p:cNvSpPr>
          <p:nvPr>
            <p:ph type="ftr" sz="quarter" idx="11"/>
          </p:nvPr>
        </p:nvSpPr>
        <p:spPr/>
        <p:txBody>
          <a:bodyPr/>
          <a:lstStyle/>
          <a:p>
            <a:pPr>
              <a:defRPr/>
            </a:pPr>
            <a:r>
              <a:rPr lang="sk-SK"/>
              <a:t>Princípy účtovníctva</a:t>
            </a:r>
          </a:p>
        </p:txBody>
      </p:sp>
      <p:sp>
        <p:nvSpPr>
          <p:cNvPr id="94211" name="Zástupný symbol čísla snímky 4">
            <a:extLst>
              <a:ext uri="{FF2B5EF4-FFF2-40B4-BE49-F238E27FC236}">
                <a16:creationId xmlns:a16="http://schemas.microsoft.com/office/drawing/2014/main" id="{F15F9FA6-D42A-4AE7-8D94-536F0566D73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1-45</a:t>
            </a:r>
          </a:p>
        </p:txBody>
      </p:sp>
      <p:sp>
        <p:nvSpPr>
          <p:cNvPr id="94212" name="Rectangle 2">
            <a:extLst>
              <a:ext uri="{FF2B5EF4-FFF2-40B4-BE49-F238E27FC236}">
                <a16:creationId xmlns:a16="http://schemas.microsoft.com/office/drawing/2014/main" id="{F1272710-8C87-4F55-A2C6-DB9DDB6E29FF}"/>
              </a:ext>
            </a:extLst>
          </p:cNvPr>
          <p:cNvSpPr>
            <a:spLocks noGrp="1" noChangeArrowheads="1"/>
          </p:cNvSpPr>
          <p:nvPr>
            <p:ph type="title"/>
          </p:nvPr>
        </p:nvSpPr>
        <p:spPr>
          <a:xfrm>
            <a:off x="601663" y="274638"/>
            <a:ext cx="7869237" cy="1066800"/>
          </a:xfrm>
        </p:spPr>
        <p:txBody>
          <a:bodyPr/>
          <a:lstStyle/>
          <a:p>
            <a:pPr eaLnBrk="1" hangingPunct="1"/>
            <a:r>
              <a:rPr lang="en-US" altLang="en-US" sz="3200" b="1">
                <a:solidFill>
                  <a:srgbClr val="3D1FD3"/>
                </a:solidFill>
              </a:rPr>
              <a:t>Tab</a:t>
            </a:r>
            <a:r>
              <a:rPr lang="sk-SK" altLang="en-US" sz="3200" b="1">
                <a:solidFill>
                  <a:srgbClr val="3D1FD3"/>
                </a:solidFill>
              </a:rPr>
              <a:t>.</a:t>
            </a:r>
            <a:r>
              <a:rPr lang="en-US" altLang="en-US" sz="3200" b="1">
                <a:solidFill>
                  <a:srgbClr val="3D1FD3"/>
                </a:solidFill>
              </a:rPr>
              <a:t> 1.10</a:t>
            </a:r>
            <a:r>
              <a:rPr lang="en-US" altLang="en-US" sz="3200">
                <a:solidFill>
                  <a:srgbClr val="3D1FD3"/>
                </a:solidFill>
              </a:rPr>
              <a:t> </a:t>
            </a:r>
            <a:r>
              <a:rPr lang="sk-SK" altLang="en-US" sz="3200">
                <a:solidFill>
                  <a:srgbClr val="3D1FD3"/>
                </a:solidFill>
              </a:rPr>
              <a:t>Rozdiely medzi manažérskym a finančným účtovníctvom</a:t>
            </a:r>
            <a:r>
              <a:rPr lang="en-US" altLang="en-US" sz="3200">
                <a:solidFill>
                  <a:srgbClr val="3D1FD3"/>
                </a:solidFill>
              </a:rPr>
              <a:t> (</a:t>
            </a:r>
            <a:r>
              <a:rPr lang="sk-SK" altLang="en-US" sz="3200">
                <a:solidFill>
                  <a:srgbClr val="3D1FD3"/>
                </a:solidFill>
              </a:rPr>
              <a:t>2</a:t>
            </a:r>
            <a:r>
              <a:rPr lang="en-US" altLang="en-US" sz="3200">
                <a:solidFill>
                  <a:srgbClr val="3D1FD3"/>
                </a:solidFill>
              </a:rPr>
              <a:t>/2)</a:t>
            </a:r>
          </a:p>
        </p:txBody>
      </p:sp>
      <p:pic>
        <p:nvPicPr>
          <p:cNvPr id="3" name="Obrázok 2">
            <a:extLst>
              <a:ext uri="{FF2B5EF4-FFF2-40B4-BE49-F238E27FC236}">
                <a16:creationId xmlns:a16="http://schemas.microsoft.com/office/drawing/2014/main" id="{C71556BE-4806-75B3-0CEB-820709292B2B}"/>
              </a:ext>
            </a:extLst>
          </p:cNvPr>
          <p:cNvPicPr>
            <a:picLocks noChangeAspect="1"/>
          </p:cNvPicPr>
          <p:nvPr/>
        </p:nvPicPr>
        <p:blipFill>
          <a:blip r:embed="rId3"/>
          <a:stretch>
            <a:fillRect/>
          </a:stretch>
        </p:blipFill>
        <p:spPr>
          <a:xfrm>
            <a:off x="539552" y="1628800"/>
            <a:ext cx="8254498" cy="403523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 name="Zástupný symbol päty 3">
            <a:extLst>
              <a:ext uri="{FF2B5EF4-FFF2-40B4-BE49-F238E27FC236}">
                <a16:creationId xmlns:a16="http://schemas.microsoft.com/office/drawing/2014/main" id="{07C9C1D2-B757-4F1A-BCEB-3E4173942AD9}"/>
              </a:ext>
            </a:extLst>
          </p:cNvPr>
          <p:cNvSpPr>
            <a:spLocks noGrp="1"/>
          </p:cNvSpPr>
          <p:nvPr>
            <p:ph type="ftr" sz="quarter" idx="11"/>
          </p:nvPr>
        </p:nvSpPr>
        <p:spPr/>
        <p:txBody>
          <a:bodyPr/>
          <a:lstStyle/>
          <a:p>
            <a:pPr>
              <a:defRPr/>
            </a:pPr>
            <a:r>
              <a:rPr lang="sk-SK"/>
              <a:t>Princípy účtovníctva</a:t>
            </a:r>
          </a:p>
        </p:txBody>
      </p:sp>
      <p:sp>
        <p:nvSpPr>
          <p:cNvPr id="96259" name="Zástupný symbol čísla snímky 4">
            <a:extLst>
              <a:ext uri="{FF2B5EF4-FFF2-40B4-BE49-F238E27FC236}">
                <a16:creationId xmlns:a16="http://schemas.microsoft.com/office/drawing/2014/main" id="{90040BBA-C5D1-432F-8701-8B5F6B614F2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1-46</a:t>
            </a:r>
          </a:p>
        </p:txBody>
      </p:sp>
      <p:sp>
        <p:nvSpPr>
          <p:cNvPr id="96260" name="Rectangle 2">
            <a:extLst>
              <a:ext uri="{FF2B5EF4-FFF2-40B4-BE49-F238E27FC236}">
                <a16:creationId xmlns:a16="http://schemas.microsoft.com/office/drawing/2014/main" id="{B24F094E-506C-4F12-B88A-F9C275A419A0}"/>
              </a:ext>
            </a:extLst>
          </p:cNvPr>
          <p:cNvSpPr>
            <a:spLocks noGrp="1" noChangeArrowheads="1"/>
          </p:cNvSpPr>
          <p:nvPr>
            <p:ph type="title"/>
          </p:nvPr>
        </p:nvSpPr>
        <p:spPr>
          <a:xfrm>
            <a:off x="0" y="609600"/>
            <a:ext cx="2209800" cy="2743200"/>
          </a:xfrm>
        </p:spPr>
        <p:txBody>
          <a:bodyPr/>
          <a:lstStyle/>
          <a:p>
            <a:pPr eaLnBrk="1" hangingPunct="1"/>
            <a:r>
              <a:rPr lang="sk-SK" altLang="en-US" sz="3200" b="1">
                <a:solidFill>
                  <a:srgbClr val="3D1FD3"/>
                </a:solidFill>
              </a:rPr>
              <a:t>Obr.</a:t>
            </a:r>
            <a:r>
              <a:rPr lang="en-US" altLang="en-US" sz="3200" b="1">
                <a:solidFill>
                  <a:srgbClr val="3D1FD3"/>
                </a:solidFill>
              </a:rPr>
              <a:t> 1.6 </a:t>
            </a:r>
            <a:r>
              <a:rPr lang="sk-SK" altLang="en-US" sz="3200">
                <a:solidFill>
                  <a:srgbClr val="3D1FD3"/>
                </a:solidFill>
              </a:rPr>
              <a:t>Jednota účtovníctva: rôzne ale súvisiace prístupy</a:t>
            </a:r>
            <a:endParaRPr lang="en-US" altLang="en-US" sz="3200">
              <a:solidFill>
                <a:srgbClr val="3D1FD3"/>
              </a:solidFill>
            </a:endParaRPr>
          </a:p>
        </p:txBody>
      </p:sp>
      <p:sp>
        <p:nvSpPr>
          <p:cNvPr id="96261" name="AutoShape 3">
            <a:extLst>
              <a:ext uri="{FF2B5EF4-FFF2-40B4-BE49-F238E27FC236}">
                <a16:creationId xmlns:a16="http://schemas.microsoft.com/office/drawing/2014/main" id="{CCE4C194-8249-4594-9158-2BCCB094281C}"/>
              </a:ext>
            </a:extLst>
          </p:cNvPr>
          <p:cNvSpPr>
            <a:spLocks noChangeAspect="1" noChangeArrowheads="1" noTextEdit="1"/>
          </p:cNvSpPr>
          <p:nvPr/>
        </p:nvSpPr>
        <p:spPr bwMode="auto">
          <a:xfrm>
            <a:off x="3492500" y="188913"/>
            <a:ext cx="4481513"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k-SK"/>
          </a:p>
        </p:txBody>
      </p:sp>
      <p:sp>
        <p:nvSpPr>
          <p:cNvPr id="96262" name="Rectangle 4">
            <a:extLst>
              <a:ext uri="{FF2B5EF4-FFF2-40B4-BE49-F238E27FC236}">
                <a16:creationId xmlns:a16="http://schemas.microsoft.com/office/drawing/2014/main" id="{6D7D3448-0D7E-4F76-B93D-E3EFDDE27E5E}"/>
              </a:ext>
            </a:extLst>
          </p:cNvPr>
          <p:cNvSpPr>
            <a:spLocks noChangeArrowheads="1"/>
          </p:cNvSpPr>
          <p:nvPr/>
        </p:nvSpPr>
        <p:spPr bwMode="auto">
          <a:xfrm>
            <a:off x="3505200" y="307975"/>
            <a:ext cx="317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000">
                <a:solidFill>
                  <a:srgbClr val="000000"/>
                </a:solidFill>
              </a:rPr>
              <a:t> </a:t>
            </a:r>
            <a:endParaRPr lang="sk-SK" altLang="en-US" sz="1800">
              <a:latin typeface="Arial" panose="020B0604020202020204" pitchFamily="34" charset="0"/>
            </a:endParaRPr>
          </a:p>
        </p:txBody>
      </p:sp>
      <p:sp>
        <p:nvSpPr>
          <p:cNvPr id="96263" name="Line 5">
            <a:extLst>
              <a:ext uri="{FF2B5EF4-FFF2-40B4-BE49-F238E27FC236}">
                <a16:creationId xmlns:a16="http://schemas.microsoft.com/office/drawing/2014/main" id="{957EB982-3C36-48AC-BAF5-64DD9E0751F7}"/>
              </a:ext>
            </a:extLst>
          </p:cNvPr>
          <p:cNvSpPr>
            <a:spLocks noChangeShapeType="1"/>
          </p:cNvSpPr>
          <p:nvPr/>
        </p:nvSpPr>
        <p:spPr bwMode="auto">
          <a:xfrm>
            <a:off x="4017963" y="3259138"/>
            <a:ext cx="1595437" cy="1587"/>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6264" name="Line 6">
            <a:extLst>
              <a:ext uri="{FF2B5EF4-FFF2-40B4-BE49-F238E27FC236}">
                <a16:creationId xmlns:a16="http://schemas.microsoft.com/office/drawing/2014/main" id="{F5250AD7-6C69-4767-9095-7BC1FF5FDC15}"/>
              </a:ext>
            </a:extLst>
          </p:cNvPr>
          <p:cNvSpPr>
            <a:spLocks noChangeShapeType="1"/>
          </p:cNvSpPr>
          <p:nvPr/>
        </p:nvSpPr>
        <p:spPr bwMode="auto">
          <a:xfrm>
            <a:off x="4808538" y="3259138"/>
            <a:ext cx="1587" cy="1333500"/>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6265" name="Line 7">
            <a:extLst>
              <a:ext uri="{FF2B5EF4-FFF2-40B4-BE49-F238E27FC236}">
                <a16:creationId xmlns:a16="http://schemas.microsoft.com/office/drawing/2014/main" id="{BD792BD8-F45F-45D8-8396-1BA9052AAE7D}"/>
              </a:ext>
            </a:extLst>
          </p:cNvPr>
          <p:cNvSpPr>
            <a:spLocks noChangeShapeType="1"/>
          </p:cNvSpPr>
          <p:nvPr/>
        </p:nvSpPr>
        <p:spPr bwMode="auto">
          <a:xfrm>
            <a:off x="4903788" y="4032250"/>
            <a:ext cx="690562" cy="1588"/>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6266" name="Line 8">
            <a:extLst>
              <a:ext uri="{FF2B5EF4-FFF2-40B4-BE49-F238E27FC236}">
                <a16:creationId xmlns:a16="http://schemas.microsoft.com/office/drawing/2014/main" id="{E55895F8-75CE-4273-9D10-654153008AD9}"/>
              </a:ext>
            </a:extLst>
          </p:cNvPr>
          <p:cNvSpPr>
            <a:spLocks noChangeShapeType="1"/>
          </p:cNvSpPr>
          <p:nvPr/>
        </p:nvSpPr>
        <p:spPr bwMode="auto">
          <a:xfrm>
            <a:off x="5218113" y="4038600"/>
            <a:ext cx="1587" cy="515938"/>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96267" name="Group 9">
            <a:extLst>
              <a:ext uri="{FF2B5EF4-FFF2-40B4-BE49-F238E27FC236}">
                <a16:creationId xmlns:a16="http://schemas.microsoft.com/office/drawing/2014/main" id="{1290AEEA-3E89-4542-A961-2CE79BCD5164}"/>
              </a:ext>
            </a:extLst>
          </p:cNvPr>
          <p:cNvGrpSpPr>
            <a:grpSpLocks/>
          </p:cNvGrpSpPr>
          <p:nvPr/>
        </p:nvGrpSpPr>
        <p:grpSpPr bwMode="auto">
          <a:xfrm>
            <a:off x="5864225" y="2959100"/>
            <a:ext cx="22225" cy="2693988"/>
            <a:chOff x="3694" y="1864"/>
            <a:chExt cx="14" cy="1697"/>
          </a:xfrm>
        </p:grpSpPr>
        <p:sp>
          <p:nvSpPr>
            <p:cNvPr id="96767" name="Rectangle 10">
              <a:extLst>
                <a:ext uri="{FF2B5EF4-FFF2-40B4-BE49-F238E27FC236}">
                  <a16:creationId xmlns:a16="http://schemas.microsoft.com/office/drawing/2014/main" id="{00ECE6FC-296C-4B04-A0A9-35E21BA11F56}"/>
                </a:ext>
              </a:extLst>
            </p:cNvPr>
            <p:cNvSpPr>
              <a:spLocks noChangeArrowheads="1"/>
            </p:cNvSpPr>
            <p:nvPr/>
          </p:nvSpPr>
          <p:spPr bwMode="auto">
            <a:xfrm>
              <a:off x="3694" y="1864"/>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768" name="Rectangle 11">
              <a:extLst>
                <a:ext uri="{FF2B5EF4-FFF2-40B4-BE49-F238E27FC236}">
                  <a16:creationId xmlns:a16="http://schemas.microsoft.com/office/drawing/2014/main" id="{20409EFB-D167-4704-893B-5EB00B47FCD3}"/>
                </a:ext>
              </a:extLst>
            </p:cNvPr>
            <p:cNvSpPr>
              <a:spLocks noChangeArrowheads="1"/>
            </p:cNvSpPr>
            <p:nvPr/>
          </p:nvSpPr>
          <p:spPr bwMode="auto">
            <a:xfrm>
              <a:off x="3694" y="1893"/>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769" name="Rectangle 12">
              <a:extLst>
                <a:ext uri="{FF2B5EF4-FFF2-40B4-BE49-F238E27FC236}">
                  <a16:creationId xmlns:a16="http://schemas.microsoft.com/office/drawing/2014/main" id="{E9722578-6526-4618-8310-25436D36300B}"/>
                </a:ext>
              </a:extLst>
            </p:cNvPr>
            <p:cNvSpPr>
              <a:spLocks noChangeArrowheads="1"/>
            </p:cNvSpPr>
            <p:nvPr/>
          </p:nvSpPr>
          <p:spPr bwMode="auto">
            <a:xfrm>
              <a:off x="3694" y="1922"/>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770" name="Rectangle 13">
              <a:extLst>
                <a:ext uri="{FF2B5EF4-FFF2-40B4-BE49-F238E27FC236}">
                  <a16:creationId xmlns:a16="http://schemas.microsoft.com/office/drawing/2014/main" id="{2330B630-4FA1-4657-9EBD-36511CD078BF}"/>
                </a:ext>
              </a:extLst>
            </p:cNvPr>
            <p:cNvSpPr>
              <a:spLocks noChangeArrowheads="1"/>
            </p:cNvSpPr>
            <p:nvPr/>
          </p:nvSpPr>
          <p:spPr bwMode="auto">
            <a:xfrm>
              <a:off x="3694" y="1951"/>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771" name="Rectangle 14">
              <a:extLst>
                <a:ext uri="{FF2B5EF4-FFF2-40B4-BE49-F238E27FC236}">
                  <a16:creationId xmlns:a16="http://schemas.microsoft.com/office/drawing/2014/main" id="{CD410103-00C0-4C1F-BD12-0F0311906897}"/>
                </a:ext>
              </a:extLst>
            </p:cNvPr>
            <p:cNvSpPr>
              <a:spLocks noChangeArrowheads="1"/>
            </p:cNvSpPr>
            <p:nvPr/>
          </p:nvSpPr>
          <p:spPr bwMode="auto">
            <a:xfrm>
              <a:off x="3694" y="1981"/>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772" name="Rectangle 15">
              <a:extLst>
                <a:ext uri="{FF2B5EF4-FFF2-40B4-BE49-F238E27FC236}">
                  <a16:creationId xmlns:a16="http://schemas.microsoft.com/office/drawing/2014/main" id="{90BC8F01-9859-4B38-9918-29018180B83B}"/>
                </a:ext>
              </a:extLst>
            </p:cNvPr>
            <p:cNvSpPr>
              <a:spLocks noChangeArrowheads="1"/>
            </p:cNvSpPr>
            <p:nvPr/>
          </p:nvSpPr>
          <p:spPr bwMode="auto">
            <a:xfrm>
              <a:off x="3694" y="2010"/>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773" name="Rectangle 16">
              <a:extLst>
                <a:ext uri="{FF2B5EF4-FFF2-40B4-BE49-F238E27FC236}">
                  <a16:creationId xmlns:a16="http://schemas.microsoft.com/office/drawing/2014/main" id="{B691C583-D71B-4828-9465-742F9C64F4E2}"/>
                </a:ext>
              </a:extLst>
            </p:cNvPr>
            <p:cNvSpPr>
              <a:spLocks noChangeArrowheads="1"/>
            </p:cNvSpPr>
            <p:nvPr/>
          </p:nvSpPr>
          <p:spPr bwMode="auto">
            <a:xfrm>
              <a:off x="3694" y="2039"/>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774" name="Rectangle 17">
              <a:extLst>
                <a:ext uri="{FF2B5EF4-FFF2-40B4-BE49-F238E27FC236}">
                  <a16:creationId xmlns:a16="http://schemas.microsoft.com/office/drawing/2014/main" id="{F216DF76-2A3C-4494-A856-E438D74DCF2D}"/>
                </a:ext>
              </a:extLst>
            </p:cNvPr>
            <p:cNvSpPr>
              <a:spLocks noChangeArrowheads="1"/>
            </p:cNvSpPr>
            <p:nvPr/>
          </p:nvSpPr>
          <p:spPr bwMode="auto">
            <a:xfrm>
              <a:off x="3694" y="2068"/>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775" name="Rectangle 18">
              <a:extLst>
                <a:ext uri="{FF2B5EF4-FFF2-40B4-BE49-F238E27FC236}">
                  <a16:creationId xmlns:a16="http://schemas.microsoft.com/office/drawing/2014/main" id="{64DA5108-FD14-424E-AFC1-E9D9CDFA434C}"/>
                </a:ext>
              </a:extLst>
            </p:cNvPr>
            <p:cNvSpPr>
              <a:spLocks noChangeArrowheads="1"/>
            </p:cNvSpPr>
            <p:nvPr/>
          </p:nvSpPr>
          <p:spPr bwMode="auto">
            <a:xfrm>
              <a:off x="3694" y="2097"/>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776" name="Rectangle 19">
              <a:extLst>
                <a:ext uri="{FF2B5EF4-FFF2-40B4-BE49-F238E27FC236}">
                  <a16:creationId xmlns:a16="http://schemas.microsoft.com/office/drawing/2014/main" id="{7DB73190-DFE0-4E98-96DA-28D4082208A0}"/>
                </a:ext>
              </a:extLst>
            </p:cNvPr>
            <p:cNvSpPr>
              <a:spLocks noChangeArrowheads="1"/>
            </p:cNvSpPr>
            <p:nvPr/>
          </p:nvSpPr>
          <p:spPr bwMode="auto">
            <a:xfrm>
              <a:off x="3694" y="2126"/>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777" name="Rectangle 20">
              <a:extLst>
                <a:ext uri="{FF2B5EF4-FFF2-40B4-BE49-F238E27FC236}">
                  <a16:creationId xmlns:a16="http://schemas.microsoft.com/office/drawing/2014/main" id="{545491F5-6FE3-4D86-8508-15FA82EABAD3}"/>
                </a:ext>
              </a:extLst>
            </p:cNvPr>
            <p:cNvSpPr>
              <a:spLocks noChangeArrowheads="1"/>
            </p:cNvSpPr>
            <p:nvPr/>
          </p:nvSpPr>
          <p:spPr bwMode="auto">
            <a:xfrm>
              <a:off x="3694" y="2155"/>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778" name="Rectangle 21">
              <a:extLst>
                <a:ext uri="{FF2B5EF4-FFF2-40B4-BE49-F238E27FC236}">
                  <a16:creationId xmlns:a16="http://schemas.microsoft.com/office/drawing/2014/main" id="{47C93916-3ECF-4637-86AF-56D51E876DBC}"/>
                </a:ext>
              </a:extLst>
            </p:cNvPr>
            <p:cNvSpPr>
              <a:spLocks noChangeArrowheads="1"/>
            </p:cNvSpPr>
            <p:nvPr/>
          </p:nvSpPr>
          <p:spPr bwMode="auto">
            <a:xfrm>
              <a:off x="3694" y="2184"/>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779" name="Rectangle 22">
              <a:extLst>
                <a:ext uri="{FF2B5EF4-FFF2-40B4-BE49-F238E27FC236}">
                  <a16:creationId xmlns:a16="http://schemas.microsoft.com/office/drawing/2014/main" id="{D0776199-0946-4591-B307-E16C880FAD85}"/>
                </a:ext>
              </a:extLst>
            </p:cNvPr>
            <p:cNvSpPr>
              <a:spLocks noChangeArrowheads="1"/>
            </p:cNvSpPr>
            <p:nvPr/>
          </p:nvSpPr>
          <p:spPr bwMode="auto">
            <a:xfrm>
              <a:off x="3694" y="2213"/>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780" name="Rectangle 23">
              <a:extLst>
                <a:ext uri="{FF2B5EF4-FFF2-40B4-BE49-F238E27FC236}">
                  <a16:creationId xmlns:a16="http://schemas.microsoft.com/office/drawing/2014/main" id="{096E2429-38C0-4A18-AC49-E447CCF2C4CC}"/>
                </a:ext>
              </a:extLst>
            </p:cNvPr>
            <p:cNvSpPr>
              <a:spLocks noChangeArrowheads="1"/>
            </p:cNvSpPr>
            <p:nvPr/>
          </p:nvSpPr>
          <p:spPr bwMode="auto">
            <a:xfrm>
              <a:off x="3694" y="224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781" name="Rectangle 24">
              <a:extLst>
                <a:ext uri="{FF2B5EF4-FFF2-40B4-BE49-F238E27FC236}">
                  <a16:creationId xmlns:a16="http://schemas.microsoft.com/office/drawing/2014/main" id="{7C879FA2-2B85-4FAB-A1F7-6BDEB3D9789B}"/>
                </a:ext>
              </a:extLst>
            </p:cNvPr>
            <p:cNvSpPr>
              <a:spLocks noChangeArrowheads="1"/>
            </p:cNvSpPr>
            <p:nvPr/>
          </p:nvSpPr>
          <p:spPr bwMode="auto">
            <a:xfrm>
              <a:off x="3694" y="2271"/>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782" name="Rectangle 25">
              <a:extLst>
                <a:ext uri="{FF2B5EF4-FFF2-40B4-BE49-F238E27FC236}">
                  <a16:creationId xmlns:a16="http://schemas.microsoft.com/office/drawing/2014/main" id="{3F04314D-0394-4484-96E4-A32307FA7DE2}"/>
                </a:ext>
              </a:extLst>
            </p:cNvPr>
            <p:cNvSpPr>
              <a:spLocks noChangeArrowheads="1"/>
            </p:cNvSpPr>
            <p:nvPr/>
          </p:nvSpPr>
          <p:spPr bwMode="auto">
            <a:xfrm>
              <a:off x="3694" y="2300"/>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783" name="Rectangle 26">
              <a:extLst>
                <a:ext uri="{FF2B5EF4-FFF2-40B4-BE49-F238E27FC236}">
                  <a16:creationId xmlns:a16="http://schemas.microsoft.com/office/drawing/2014/main" id="{1720707C-14B8-4856-A972-FEC4656B420A}"/>
                </a:ext>
              </a:extLst>
            </p:cNvPr>
            <p:cNvSpPr>
              <a:spLocks noChangeArrowheads="1"/>
            </p:cNvSpPr>
            <p:nvPr/>
          </p:nvSpPr>
          <p:spPr bwMode="auto">
            <a:xfrm>
              <a:off x="3694" y="2329"/>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784" name="Rectangle 27">
              <a:extLst>
                <a:ext uri="{FF2B5EF4-FFF2-40B4-BE49-F238E27FC236}">
                  <a16:creationId xmlns:a16="http://schemas.microsoft.com/office/drawing/2014/main" id="{398504A8-3BDE-4502-9D1D-234BC8B851F8}"/>
                </a:ext>
              </a:extLst>
            </p:cNvPr>
            <p:cNvSpPr>
              <a:spLocks noChangeArrowheads="1"/>
            </p:cNvSpPr>
            <p:nvPr/>
          </p:nvSpPr>
          <p:spPr bwMode="auto">
            <a:xfrm>
              <a:off x="3694" y="2358"/>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785" name="Rectangle 28">
              <a:extLst>
                <a:ext uri="{FF2B5EF4-FFF2-40B4-BE49-F238E27FC236}">
                  <a16:creationId xmlns:a16="http://schemas.microsoft.com/office/drawing/2014/main" id="{1978A81C-12A3-4A09-ADF2-F9160BEA5804}"/>
                </a:ext>
              </a:extLst>
            </p:cNvPr>
            <p:cNvSpPr>
              <a:spLocks noChangeArrowheads="1"/>
            </p:cNvSpPr>
            <p:nvPr/>
          </p:nvSpPr>
          <p:spPr bwMode="auto">
            <a:xfrm>
              <a:off x="3694" y="2387"/>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786" name="Rectangle 29">
              <a:extLst>
                <a:ext uri="{FF2B5EF4-FFF2-40B4-BE49-F238E27FC236}">
                  <a16:creationId xmlns:a16="http://schemas.microsoft.com/office/drawing/2014/main" id="{FA69E0BB-AFD3-444D-A7E2-1907C653ED71}"/>
                </a:ext>
              </a:extLst>
            </p:cNvPr>
            <p:cNvSpPr>
              <a:spLocks noChangeArrowheads="1"/>
            </p:cNvSpPr>
            <p:nvPr/>
          </p:nvSpPr>
          <p:spPr bwMode="auto">
            <a:xfrm>
              <a:off x="3694" y="241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787" name="Rectangle 30">
              <a:extLst>
                <a:ext uri="{FF2B5EF4-FFF2-40B4-BE49-F238E27FC236}">
                  <a16:creationId xmlns:a16="http://schemas.microsoft.com/office/drawing/2014/main" id="{3F1E73B4-922E-4491-A627-5056810EC4D0}"/>
                </a:ext>
              </a:extLst>
            </p:cNvPr>
            <p:cNvSpPr>
              <a:spLocks noChangeArrowheads="1"/>
            </p:cNvSpPr>
            <p:nvPr/>
          </p:nvSpPr>
          <p:spPr bwMode="auto">
            <a:xfrm>
              <a:off x="3694" y="2445"/>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788" name="Rectangle 31">
              <a:extLst>
                <a:ext uri="{FF2B5EF4-FFF2-40B4-BE49-F238E27FC236}">
                  <a16:creationId xmlns:a16="http://schemas.microsoft.com/office/drawing/2014/main" id="{ED8841D6-CD20-426D-899B-282B25B08D8E}"/>
                </a:ext>
              </a:extLst>
            </p:cNvPr>
            <p:cNvSpPr>
              <a:spLocks noChangeArrowheads="1"/>
            </p:cNvSpPr>
            <p:nvPr/>
          </p:nvSpPr>
          <p:spPr bwMode="auto">
            <a:xfrm>
              <a:off x="3694" y="2474"/>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789" name="Rectangle 32">
              <a:extLst>
                <a:ext uri="{FF2B5EF4-FFF2-40B4-BE49-F238E27FC236}">
                  <a16:creationId xmlns:a16="http://schemas.microsoft.com/office/drawing/2014/main" id="{7907D10F-C3CB-4979-BC69-604C59B5C6BD}"/>
                </a:ext>
              </a:extLst>
            </p:cNvPr>
            <p:cNvSpPr>
              <a:spLocks noChangeArrowheads="1"/>
            </p:cNvSpPr>
            <p:nvPr/>
          </p:nvSpPr>
          <p:spPr bwMode="auto">
            <a:xfrm>
              <a:off x="3694" y="2503"/>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790" name="Rectangle 33">
              <a:extLst>
                <a:ext uri="{FF2B5EF4-FFF2-40B4-BE49-F238E27FC236}">
                  <a16:creationId xmlns:a16="http://schemas.microsoft.com/office/drawing/2014/main" id="{A708B9FE-B69C-467E-9596-93E39E84299B}"/>
                </a:ext>
              </a:extLst>
            </p:cNvPr>
            <p:cNvSpPr>
              <a:spLocks noChangeArrowheads="1"/>
            </p:cNvSpPr>
            <p:nvPr/>
          </p:nvSpPr>
          <p:spPr bwMode="auto">
            <a:xfrm>
              <a:off x="3694" y="2532"/>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791" name="Rectangle 34">
              <a:extLst>
                <a:ext uri="{FF2B5EF4-FFF2-40B4-BE49-F238E27FC236}">
                  <a16:creationId xmlns:a16="http://schemas.microsoft.com/office/drawing/2014/main" id="{A768804E-DC45-4729-8764-D266AC68EDE7}"/>
                </a:ext>
              </a:extLst>
            </p:cNvPr>
            <p:cNvSpPr>
              <a:spLocks noChangeArrowheads="1"/>
            </p:cNvSpPr>
            <p:nvPr/>
          </p:nvSpPr>
          <p:spPr bwMode="auto">
            <a:xfrm>
              <a:off x="3694" y="2561"/>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792" name="Rectangle 35">
              <a:extLst>
                <a:ext uri="{FF2B5EF4-FFF2-40B4-BE49-F238E27FC236}">
                  <a16:creationId xmlns:a16="http://schemas.microsoft.com/office/drawing/2014/main" id="{48D671F0-A30C-4373-9CD7-544DD69EF73E}"/>
                </a:ext>
              </a:extLst>
            </p:cNvPr>
            <p:cNvSpPr>
              <a:spLocks noChangeArrowheads="1"/>
            </p:cNvSpPr>
            <p:nvPr/>
          </p:nvSpPr>
          <p:spPr bwMode="auto">
            <a:xfrm>
              <a:off x="3694" y="2590"/>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793" name="Rectangle 36">
              <a:extLst>
                <a:ext uri="{FF2B5EF4-FFF2-40B4-BE49-F238E27FC236}">
                  <a16:creationId xmlns:a16="http://schemas.microsoft.com/office/drawing/2014/main" id="{83438A4F-55DE-4233-B1E9-6FA07B24A6B0}"/>
                </a:ext>
              </a:extLst>
            </p:cNvPr>
            <p:cNvSpPr>
              <a:spLocks noChangeArrowheads="1"/>
            </p:cNvSpPr>
            <p:nvPr/>
          </p:nvSpPr>
          <p:spPr bwMode="auto">
            <a:xfrm>
              <a:off x="3694" y="2619"/>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794" name="Rectangle 37">
              <a:extLst>
                <a:ext uri="{FF2B5EF4-FFF2-40B4-BE49-F238E27FC236}">
                  <a16:creationId xmlns:a16="http://schemas.microsoft.com/office/drawing/2014/main" id="{DC4FEFA9-D876-4E8F-B16C-C7B768E00CF1}"/>
                </a:ext>
              </a:extLst>
            </p:cNvPr>
            <p:cNvSpPr>
              <a:spLocks noChangeArrowheads="1"/>
            </p:cNvSpPr>
            <p:nvPr/>
          </p:nvSpPr>
          <p:spPr bwMode="auto">
            <a:xfrm>
              <a:off x="3694" y="2648"/>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795" name="Rectangle 38">
              <a:extLst>
                <a:ext uri="{FF2B5EF4-FFF2-40B4-BE49-F238E27FC236}">
                  <a16:creationId xmlns:a16="http://schemas.microsoft.com/office/drawing/2014/main" id="{E0C0D4A2-99F7-4A32-A709-BE44210D1693}"/>
                </a:ext>
              </a:extLst>
            </p:cNvPr>
            <p:cNvSpPr>
              <a:spLocks noChangeArrowheads="1"/>
            </p:cNvSpPr>
            <p:nvPr/>
          </p:nvSpPr>
          <p:spPr bwMode="auto">
            <a:xfrm>
              <a:off x="3694" y="2678"/>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796" name="Rectangle 39">
              <a:extLst>
                <a:ext uri="{FF2B5EF4-FFF2-40B4-BE49-F238E27FC236}">
                  <a16:creationId xmlns:a16="http://schemas.microsoft.com/office/drawing/2014/main" id="{BCA659B5-028B-4FF8-87F7-2B4F5A7081E8}"/>
                </a:ext>
              </a:extLst>
            </p:cNvPr>
            <p:cNvSpPr>
              <a:spLocks noChangeArrowheads="1"/>
            </p:cNvSpPr>
            <p:nvPr/>
          </p:nvSpPr>
          <p:spPr bwMode="auto">
            <a:xfrm>
              <a:off x="3694" y="2707"/>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797" name="Rectangle 40">
              <a:extLst>
                <a:ext uri="{FF2B5EF4-FFF2-40B4-BE49-F238E27FC236}">
                  <a16:creationId xmlns:a16="http://schemas.microsoft.com/office/drawing/2014/main" id="{69679651-127A-4941-8364-65790F74304C}"/>
                </a:ext>
              </a:extLst>
            </p:cNvPr>
            <p:cNvSpPr>
              <a:spLocks noChangeArrowheads="1"/>
            </p:cNvSpPr>
            <p:nvPr/>
          </p:nvSpPr>
          <p:spPr bwMode="auto">
            <a:xfrm>
              <a:off x="3694" y="2736"/>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798" name="Rectangle 41">
              <a:extLst>
                <a:ext uri="{FF2B5EF4-FFF2-40B4-BE49-F238E27FC236}">
                  <a16:creationId xmlns:a16="http://schemas.microsoft.com/office/drawing/2014/main" id="{E6B57830-6A2B-47BF-A4ED-EAF54CF8CA31}"/>
                </a:ext>
              </a:extLst>
            </p:cNvPr>
            <p:cNvSpPr>
              <a:spLocks noChangeArrowheads="1"/>
            </p:cNvSpPr>
            <p:nvPr/>
          </p:nvSpPr>
          <p:spPr bwMode="auto">
            <a:xfrm>
              <a:off x="3694" y="2765"/>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799" name="Rectangle 42">
              <a:extLst>
                <a:ext uri="{FF2B5EF4-FFF2-40B4-BE49-F238E27FC236}">
                  <a16:creationId xmlns:a16="http://schemas.microsoft.com/office/drawing/2014/main" id="{B77E84DE-5B29-45C8-98D2-533691A4CB43}"/>
                </a:ext>
              </a:extLst>
            </p:cNvPr>
            <p:cNvSpPr>
              <a:spLocks noChangeArrowheads="1"/>
            </p:cNvSpPr>
            <p:nvPr/>
          </p:nvSpPr>
          <p:spPr bwMode="auto">
            <a:xfrm>
              <a:off x="3694" y="2794"/>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800" name="Rectangle 43">
              <a:extLst>
                <a:ext uri="{FF2B5EF4-FFF2-40B4-BE49-F238E27FC236}">
                  <a16:creationId xmlns:a16="http://schemas.microsoft.com/office/drawing/2014/main" id="{4778C409-1814-4390-A6CD-C4B57977D397}"/>
                </a:ext>
              </a:extLst>
            </p:cNvPr>
            <p:cNvSpPr>
              <a:spLocks noChangeArrowheads="1"/>
            </p:cNvSpPr>
            <p:nvPr/>
          </p:nvSpPr>
          <p:spPr bwMode="auto">
            <a:xfrm>
              <a:off x="3694" y="2823"/>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801" name="Rectangle 44">
              <a:extLst>
                <a:ext uri="{FF2B5EF4-FFF2-40B4-BE49-F238E27FC236}">
                  <a16:creationId xmlns:a16="http://schemas.microsoft.com/office/drawing/2014/main" id="{9E7987BE-18E4-4B11-9D99-885CBA56B964}"/>
                </a:ext>
              </a:extLst>
            </p:cNvPr>
            <p:cNvSpPr>
              <a:spLocks noChangeArrowheads="1"/>
            </p:cNvSpPr>
            <p:nvPr/>
          </p:nvSpPr>
          <p:spPr bwMode="auto">
            <a:xfrm>
              <a:off x="3694" y="285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802" name="Rectangle 45">
              <a:extLst>
                <a:ext uri="{FF2B5EF4-FFF2-40B4-BE49-F238E27FC236}">
                  <a16:creationId xmlns:a16="http://schemas.microsoft.com/office/drawing/2014/main" id="{4487264F-5257-45D7-BC06-D0B76F368A89}"/>
                </a:ext>
              </a:extLst>
            </p:cNvPr>
            <p:cNvSpPr>
              <a:spLocks noChangeArrowheads="1"/>
            </p:cNvSpPr>
            <p:nvPr/>
          </p:nvSpPr>
          <p:spPr bwMode="auto">
            <a:xfrm>
              <a:off x="3694" y="2881"/>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803" name="Rectangle 46">
              <a:extLst>
                <a:ext uri="{FF2B5EF4-FFF2-40B4-BE49-F238E27FC236}">
                  <a16:creationId xmlns:a16="http://schemas.microsoft.com/office/drawing/2014/main" id="{ABB1ED4A-8887-486D-A520-485E68993183}"/>
                </a:ext>
              </a:extLst>
            </p:cNvPr>
            <p:cNvSpPr>
              <a:spLocks noChangeArrowheads="1"/>
            </p:cNvSpPr>
            <p:nvPr/>
          </p:nvSpPr>
          <p:spPr bwMode="auto">
            <a:xfrm>
              <a:off x="3694" y="2910"/>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804" name="Rectangle 47">
              <a:extLst>
                <a:ext uri="{FF2B5EF4-FFF2-40B4-BE49-F238E27FC236}">
                  <a16:creationId xmlns:a16="http://schemas.microsoft.com/office/drawing/2014/main" id="{8D2BD889-F8C8-415C-8C4E-C1ABB7D50CEE}"/>
                </a:ext>
              </a:extLst>
            </p:cNvPr>
            <p:cNvSpPr>
              <a:spLocks noChangeArrowheads="1"/>
            </p:cNvSpPr>
            <p:nvPr/>
          </p:nvSpPr>
          <p:spPr bwMode="auto">
            <a:xfrm>
              <a:off x="3694" y="2939"/>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805" name="Rectangle 48">
              <a:extLst>
                <a:ext uri="{FF2B5EF4-FFF2-40B4-BE49-F238E27FC236}">
                  <a16:creationId xmlns:a16="http://schemas.microsoft.com/office/drawing/2014/main" id="{6626CC15-63EB-4488-831B-CFCD6CD3C1CF}"/>
                </a:ext>
              </a:extLst>
            </p:cNvPr>
            <p:cNvSpPr>
              <a:spLocks noChangeArrowheads="1"/>
            </p:cNvSpPr>
            <p:nvPr/>
          </p:nvSpPr>
          <p:spPr bwMode="auto">
            <a:xfrm>
              <a:off x="3694" y="2968"/>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806" name="Rectangle 49">
              <a:extLst>
                <a:ext uri="{FF2B5EF4-FFF2-40B4-BE49-F238E27FC236}">
                  <a16:creationId xmlns:a16="http://schemas.microsoft.com/office/drawing/2014/main" id="{EC407FAF-D427-4339-9DFE-B90CE26E606E}"/>
                </a:ext>
              </a:extLst>
            </p:cNvPr>
            <p:cNvSpPr>
              <a:spLocks noChangeArrowheads="1"/>
            </p:cNvSpPr>
            <p:nvPr/>
          </p:nvSpPr>
          <p:spPr bwMode="auto">
            <a:xfrm>
              <a:off x="3694" y="2997"/>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807" name="Rectangle 50">
              <a:extLst>
                <a:ext uri="{FF2B5EF4-FFF2-40B4-BE49-F238E27FC236}">
                  <a16:creationId xmlns:a16="http://schemas.microsoft.com/office/drawing/2014/main" id="{AEACF153-DD93-47CC-9DDA-D086D24E248D}"/>
                </a:ext>
              </a:extLst>
            </p:cNvPr>
            <p:cNvSpPr>
              <a:spLocks noChangeArrowheads="1"/>
            </p:cNvSpPr>
            <p:nvPr/>
          </p:nvSpPr>
          <p:spPr bwMode="auto">
            <a:xfrm>
              <a:off x="3694" y="302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808" name="Rectangle 51">
              <a:extLst>
                <a:ext uri="{FF2B5EF4-FFF2-40B4-BE49-F238E27FC236}">
                  <a16:creationId xmlns:a16="http://schemas.microsoft.com/office/drawing/2014/main" id="{59A96F67-1A42-429D-B9BF-77FE95C61BE2}"/>
                </a:ext>
              </a:extLst>
            </p:cNvPr>
            <p:cNvSpPr>
              <a:spLocks noChangeArrowheads="1"/>
            </p:cNvSpPr>
            <p:nvPr/>
          </p:nvSpPr>
          <p:spPr bwMode="auto">
            <a:xfrm>
              <a:off x="3694" y="3055"/>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809" name="Rectangle 52">
              <a:extLst>
                <a:ext uri="{FF2B5EF4-FFF2-40B4-BE49-F238E27FC236}">
                  <a16:creationId xmlns:a16="http://schemas.microsoft.com/office/drawing/2014/main" id="{B59DBE7E-2850-485D-9C7F-C6F533011D10}"/>
                </a:ext>
              </a:extLst>
            </p:cNvPr>
            <p:cNvSpPr>
              <a:spLocks noChangeArrowheads="1"/>
            </p:cNvSpPr>
            <p:nvPr/>
          </p:nvSpPr>
          <p:spPr bwMode="auto">
            <a:xfrm>
              <a:off x="3694" y="3084"/>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810" name="Rectangle 53">
              <a:extLst>
                <a:ext uri="{FF2B5EF4-FFF2-40B4-BE49-F238E27FC236}">
                  <a16:creationId xmlns:a16="http://schemas.microsoft.com/office/drawing/2014/main" id="{0081FAAA-95DC-4BFB-A949-0118FBD71197}"/>
                </a:ext>
              </a:extLst>
            </p:cNvPr>
            <p:cNvSpPr>
              <a:spLocks noChangeArrowheads="1"/>
            </p:cNvSpPr>
            <p:nvPr/>
          </p:nvSpPr>
          <p:spPr bwMode="auto">
            <a:xfrm>
              <a:off x="3694" y="3113"/>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811" name="Rectangle 54">
              <a:extLst>
                <a:ext uri="{FF2B5EF4-FFF2-40B4-BE49-F238E27FC236}">
                  <a16:creationId xmlns:a16="http://schemas.microsoft.com/office/drawing/2014/main" id="{A9541050-F7D3-472D-A672-E0CF51DA2DC6}"/>
                </a:ext>
              </a:extLst>
            </p:cNvPr>
            <p:cNvSpPr>
              <a:spLocks noChangeArrowheads="1"/>
            </p:cNvSpPr>
            <p:nvPr/>
          </p:nvSpPr>
          <p:spPr bwMode="auto">
            <a:xfrm>
              <a:off x="3694" y="3142"/>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812" name="Rectangle 55">
              <a:extLst>
                <a:ext uri="{FF2B5EF4-FFF2-40B4-BE49-F238E27FC236}">
                  <a16:creationId xmlns:a16="http://schemas.microsoft.com/office/drawing/2014/main" id="{C44DBEAE-5788-4D7A-9D97-F080806EC2B0}"/>
                </a:ext>
              </a:extLst>
            </p:cNvPr>
            <p:cNvSpPr>
              <a:spLocks noChangeArrowheads="1"/>
            </p:cNvSpPr>
            <p:nvPr/>
          </p:nvSpPr>
          <p:spPr bwMode="auto">
            <a:xfrm>
              <a:off x="3694" y="3171"/>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813" name="Rectangle 56">
              <a:extLst>
                <a:ext uri="{FF2B5EF4-FFF2-40B4-BE49-F238E27FC236}">
                  <a16:creationId xmlns:a16="http://schemas.microsoft.com/office/drawing/2014/main" id="{AEFD8B92-A10A-44C8-9456-317526FBF0B1}"/>
                </a:ext>
              </a:extLst>
            </p:cNvPr>
            <p:cNvSpPr>
              <a:spLocks noChangeArrowheads="1"/>
            </p:cNvSpPr>
            <p:nvPr/>
          </p:nvSpPr>
          <p:spPr bwMode="auto">
            <a:xfrm>
              <a:off x="3694" y="3200"/>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814" name="Rectangle 57">
              <a:extLst>
                <a:ext uri="{FF2B5EF4-FFF2-40B4-BE49-F238E27FC236}">
                  <a16:creationId xmlns:a16="http://schemas.microsoft.com/office/drawing/2014/main" id="{5AA97574-80C8-4D75-828D-60A9DDF1276D}"/>
                </a:ext>
              </a:extLst>
            </p:cNvPr>
            <p:cNvSpPr>
              <a:spLocks noChangeArrowheads="1"/>
            </p:cNvSpPr>
            <p:nvPr/>
          </p:nvSpPr>
          <p:spPr bwMode="auto">
            <a:xfrm>
              <a:off x="3694" y="3229"/>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815" name="Rectangle 58">
              <a:extLst>
                <a:ext uri="{FF2B5EF4-FFF2-40B4-BE49-F238E27FC236}">
                  <a16:creationId xmlns:a16="http://schemas.microsoft.com/office/drawing/2014/main" id="{2B3534C5-0B0E-41EF-AFD0-BC0A1B53C565}"/>
                </a:ext>
              </a:extLst>
            </p:cNvPr>
            <p:cNvSpPr>
              <a:spLocks noChangeArrowheads="1"/>
            </p:cNvSpPr>
            <p:nvPr/>
          </p:nvSpPr>
          <p:spPr bwMode="auto">
            <a:xfrm>
              <a:off x="3694" y="3258"/>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816" name="Rectangle 59">
              <a:extLst>
                <a:ext uri="{FF2B5EF4-FFF2-40B4-BE49-F238E27FC236}">
                  <a16:creationId xmlns:a16="http://schemas.microsoft.com/office/drawing/2014/main" id="{CAB4B444-E8B5-474D-806C-0E1672ACFCCE}"/>
                </a:ext>
              </a:extLst>
            </p:cNvPr>
            <p:cNvSpPr>
              <a:spLocks noChangeArrowheads="1"/>
            </p:cNvSpPr>
            <p:nvPr/>
          </p:nvSpPr>
          <p:spPr bwMode="auto">
            <a:xfrm>
              <a:off x="3694" y="3287"/>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817" name="Rectangle 60">
              <a:extLst>
                <a:ext uri="{FF2B5EF4-FFF2-40B4-BE49-F238E27FC236}">
                  <a16:creationId xmlns:a16="http://schemas.microsoft.com/office/drawing/2014/main" id="{CF9A639A-231F-4CCC-80CA-E34B6768B640}"/>
                </a:ext>
              </a:extLst>
            </p:cNvPr>
            <p:cNvSpPr>
              <a:spLocks noChangeArrowheads="1"/>
            </p:cNvSpPr>
            <p:nvPr/>
          </p:nvSpPr>
          <p:spPr bwMode="auto">
            <a:xfrm>
              <a:off x="3694" y="331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818" name="Rectangle 61">
              <a:extLst>
                <a:ext uri="{FF2B5EF4-FFF2-40B4-BE49-F238E27FC236}">
                  <a16:creationId xmlns:a16="http://schemas.microsoft.com/office/drawing/2014/main" id="{778B8083-F630-4BAC-9447-59BDA26F164A}"/>
                </a:ext>
              </a:extLst>
            </p:cNvPr>
            <p:cNvSpPr>
              <a:spLocks noChangeArrowheads="1"/>
            </p:cNvSpPr>
            <p:nvPr/>
          </p:nvSpPr>
          <p:spPr bwMode="auto">
            <a:xfrm>
              <a:off x="3694" y="3345"/>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819" name="Rectangle 62">
              <a:extLst>
                <a:ext uri="{FF2B5EF4-FFF2-40B4-BE49-F238E27FC236}">
                  <a16:creationId xmlns:a16="http://schemas.microsoft.com/office/drawing/2014/main" id="{14549806-EA45-4120-99B0-485D958AAC66}"/>
                </a:ext>
              </a:extLst>
            </p:cNvPr>
            <p:cNvSpPr>
              <a:spLocks noChangeArrowheads="1"/>
            </p:cNvSpPr>
            <p:nvPr/>
          </p:nvSpPr>
          <p:spPr bwMode="auto">
            <a:xfrm>
              <a:off x="3694" y="3375"/>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820" name="Rectangle 63">
              <a:extLst>
                <a:ext uri="{FF2B5EF4-FFF2-40B4-BE49-F238E27FC236}">
                  <a16:creationId xmlns:a16="http://schemas.microsoft.com/office/drawing/2014/main" id="{0DFB24C0-A43B-4165-A136-48F649F80AB4}"/>
                </a:ext>
              </a:extLst>
            </p:cNvPr>
            <p:cNvSpPr>
              <a:spLocks noChangeArrowheads="1"/>
            </p:cNvSpPr>
            <p:nvPr/>
          </p:nvSpPr>
          <p:spPr bwMode="auto">
            <a:xfrm>
              <a:off x="3694" y="3404"/>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821" name="Rectangle 64">
              <a:extLst>
                <a:ext uri="{FF2B5EF4-FFF2-40B4-BE49-F238E27FC236}">
                  <a16:creationId xmlns:a16="http://schemas.microsoft.com/office/drawing/2014/main" id="{248805AC-D1ED-4835-8D44-EF2B3EAA3267}"/>
                </a:ext>
              </a:extLst>
            </p:cNvPr>
            <p:cNvSpPr>
              <a:spLocks noChangeArrowheads="1"/>
            </p:cNvSpPr>
            <p:nvPr/>
          </p:nvSpPr>
          <p:spPr bwMode="auto">
            <a:xfrm>
              <a:off x="3694" y="3433"/>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822" name="Rectangle 65">
              <a:extLst>
                <a:ext uri="{FF2B5EF4-FFF2-40B4-BE49-F238E27FC236}">
                  <a16:creationId xmlns:a16="http://schemas.microsoft.com/office/drawing/2014/main" id="{412CC643-4497-4C17-BAFB-D8654F9F9EA3}"/>
                </a:ext>
              </a:extLst>
            </p:cNvPr>
            <p:cNvSpPr>
              <a:spLocks noChangeArrowheads="1"/>
            </p:cNvSpPr>
            <p:nvPr/>
          </p:nvSpPr>
          <p:spPr bwMode="auto">
            <a:xfrm>
              <a:off x="3694" y="34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823" name="Rectangle 66">
              <a:extLst>
                <a:ext uri="{FF2B5EF4-FFF2-40B4-BE49-F238E27FC236}">
                  <a16:creationId xmlns:a16="http://schemas.microsoft.com/office/drawing/2014/main" id="{1D7D6893-C95B-4CE6-A4EA-E553308371AD}"/>
                </a:ext>
              </a:extLst>
            </p:cNvPr>
            <p:cNvSpPr>
              <a:spLocks noChangeArrowheads="1"/>
            </p:cNvSpPr>
            <p:nvPr/>
          </p:nvSpPr>
          <p:spPr bwMode="auto">
            <a:xfrm>
              <a:off x="3694" y="3491"/>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824" name="Rectangle 67">
              <a:extLst>
                <a:ext uri="{FF2B5EF4-FFF2-40B4-BE49-F238E27FC236}">
                  <a16:creationId xmlns:a16="http://schemas.microsoft.com/office/drawing/2014/main" id="{33D4B01A-C335-4EF5-80A7-DFE5E044428A}"/>
                </a:ext>
              </a:extLst>
            </p:cNvPr>
            <p:cNvSpPr>
              <a:spLocks noChangeArrowheads="1"/>
            </p:cNvSpPr>
            <p:nvPr/>
          </p:nvSpPr>
          <p:spPr bwMode="auto">
            <a:xfrm>
              <a:off x="3694" y="3520"/>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825" name="Rectangle 68">
              <a:extLst>
                <a:ext uri="{FF2B5EF4-FFF2-40B4-BE49-F238E27FC236}">
                  <a16:creationId xmlns:a16="http://schemas.microsoft.com/office/drawing/2014/main" id="{E930FB5F-45FA-47F9-8430-DB61A25CA5C4}"/>
                </a:ext>
              </a:extLst>
            </p:cNvPr>
            <p:cNvSpPr>
              <a:spLocks noChangeArrowheads="1"/>
            </p:cNvSpPr>
            <p:nvPr/>
          </p:nvSpPr>
          <p:spPr bwMode="auto">
            <a:xfrm>
              <a:off x="3694" y="3549"/>
              <a:ext cx="14" cy="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grpSp>
      <p:sp>
        <p:nvSpPr>
          <p:cNvPr id="96268" name="Oval 69">
            <a:extLst>
              <a:ext uri="{FF2B5EF4-FFF2-40B4-BE49-F238E27FC236}">
                <a16:creationId xmlns:a16="http://schemas.microsoft.com/office/drawing/2014/main" id="{C1EFA617-3472-4F77-BDF9-AB6EF3AC381F}"/>
              </a:ext>
            </a:extLst>
          </p:cNvPr>
          <p:cNvSpPr>
            <a:spLocks noChangeArrowheads="1"/>
          </p:cNvSpPr>
          <p:nvPr/>
        </p:nvSpPr>
        <p:spPr bwMode="auto">
          <a:xfrm>
            <a:off x="5561013" y="1465263"/>
            <a:ext cx="704850" cy="476250"/>
          </a:xfrm>
          <a:prstGeom prst="ellipse">
            <a:avLst/>
          </a:prstGeom>
          <a:solidFill>
            <a:srgbClr val="FFFFFF"/>
          </a:solidFill>
          <a:ln w="7938">
            <a:solidFill>
              <a:srgbClr val="000000"/>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269" name="Rectangle 70">
            <a:extLst>
              <a:ext uri="{FF2B5EF4-FFF2-40B4-BE49-F238E27FC236}">
                <a16:creationId xmlns:a16="http://schemas.microsoft.com/office/drawing/2014/main" id="{62093E7F-F5A5-4655-8AF0-4CDDF394FF1A}"/>
              </a:ext>
            </a:extLst>
          </p:cNvPr>
          <p:cNvSpPr>
            <a:spLocks noChangeArrowheads="1"/>
          </p:cNvSpPr>
          <p:nvPr/>
        </p:nvSpPr>
        <p:spPr bwMode="auto">
          <a:xfrm>
            <a:off x="5911850" y="1565275"/>
            <a:ext cx="22225" cy="10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700">
                <a:solidFill>
                  <a:srgbClr val="000000"/>
                </a:solidFill>
              </a:rPr>
              <a:t> </a:t>
            </a:r>
            <a:endParaRPr lang="sk-SK" altLang="en-US" sz="1800">
              <a:latin typeface="Arial" panose="020B0604020202020204" pitchFamily="34" charset="0"/>
            </a:endParaRPr>
          </a:p>
        </p:txBody>
      </p:sp>
      <p:sp>
        <p:nvSpPr>
          <p:cNvPr id="96270" name="Rectangle 71">
            <a:extLst>
              <a:ext uri="{FF2B5EF4-FFF2-40B4-BE49-F238E27FC236}">
                <a16:creationId xmlns:a16="http://schemas.microsoft.com/office/drawing/2014/main" id="{18D4AE8D-4975-4B13-98E9-039DCBECCF29}"/>
              </a:ext>
            </a:extLst>
          </p:cNvPr>
          <p:cNvSpPr>
            <a:spLocks noChangeArrowheads="1"/>
          </p:cNvSpPr>
          <p:nvPr/>
        </p:nvSpPr>
        <p:spPr bwMode="auto">
          <a:xfrm>
            <a:off x="5724525" y="1628775"/>
            <a:ext cx="3429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Náklady</a:t>
            </a:r>
            <a:endParaRPr lang="sk-SK" altLang="en-US" sz="1800">
              <a:latin typeface="Arial" panose="020B0604020202020204" pitchFamily="34" charset="0"/>
            </a:endParaRPr>
          </a:p>
        </p:txBody>
      </p:sp>
      <p:sp>
        <p:nvSpPr>
          <p:cNvPr id="96271" name="Rectangle 72">
            <a:extLst>
              <a:ext uri="{FF2B5EF4-FFF2-40B4-BE49-F238E27FC236}">
                <a16:creationId xmlns:a16="http://schemas.microsoft.com/office/drawing/2014/main" id="{313AD01B-2F6A-4AD3-ADB7-9467C6669524}"/>
              </a:ext>
            </a:extLst>
          </p:cNvPr>
          <p:cNvSpPr>
            <a:spLocks noChangeArrowheads="1"/>
          </p:cNvSpPr>
          <p:nvPr/>
        </p:nvSpPr>
        <p:spPr bwMode="auto">
          <a:xfrm>
            <a:off x="6070600" y="1660525"/>
            <a:ext cx="254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 </a:t>
            </a:r>
            <a:endParaRPr lang="sk-SK" altLang="en-US" sz="1800">
              <a:latin typeface="Arial" panose="020B0604020202020204" pitchFamily="34" charset="0"/>
            </a:endParaRPr>
          </a:p>
        </p:txBody>
      </p:sp>
      <p:sp>
        <p:nvSpPr>
          <p:cNvPr id="96272" name="Oval 73">
            <a:extLst>
              <a:ext uri="{FF2B5EF4-FFF2-40B4-BE49-F238E27FC236}">
                <a16:creationId xmlns:a16="http://schemas.microsoft.com/office/drawing/2014/main" id="{EACA6E9D-CB72-476F-A160-0BFA35BF14AD}"/>
              </a:ext>
            </a:extLst>
          </p:cNvPr>
          <p:cNvSpPr>
            <a:spLocks noChangeArrowheads="1"/>
          </p:cNvSpPr>
          <p:nvPr/>
        </p:nvSpPr>
        <p:spPr bwMode="auto">
          <a:xfrm>
            <a:off x="6418263" y="1484313"/>
            <a:ext cx="947737" cy="503237"/>
          </a:xfrm>
          <a:prstGeom prst="ellipse">
            <a:avLst/>
          </a:prstGeom>
          <a:solidFill>
            <a:srgbClr val="FFFFFF"/>
          </a:solidFill>
          <a:ln w="7938">
            <a:solidFill>
              <a:srgbClr val="000000"/>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273" name="Rectangle 74">
            <a:extLst>
              <a:ext uri="{FF2B5EF4-FFF2-40B4-BE49-F238E27FC236}">
                <a16:creationId xmlns:a16="http://schemas.microsoft.com/office/drawing/2014/main" id="{AF99E5A8-1443-40AE-85B4-853FB05F917B}"/>
              </a:ext>
            </a:extLst>
          </p:cNvPr>
          <p:cNvSpPr>
            <a:spLocks noChangeArrowheads="1"/>
          </p:cNvSpPr>
          <p:nvPr/>
        </p:nvSpPr>
        <p:spPr bwMode="auto">
          <a:xfrm>
            <a:off x="6886575" y="1587500"/>
            <a:ext cx="22225" cy="10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700">
                <a:solidFill>
                  <a:srgbClr val="000000"/>
                </a:solidFill>
              </a:rPr>
              <a:t> </a:t>
            </a:r>
            <a:endParaRPr lang="sk-SK" altLang="en-US" sz="1800">
              <a:latin typeface="Arial" panose="020B0604020202020204" pitchFamily="34" charset="0"/>
            </a:endParaRPr>
          </a:p>
        </p:txBody>
      </p:sp>
      <p:sp>
        <p:nvSpPr>
          <p:cNvPr id="96274" name="Rectangle 75">
            <a:extLst>
              <a:ext uri="{FF2B5EF4-FFF2-40B4-BE49-F238E27FC236}">
                <a16:creationId xmlns:a16="http://schemas.microsoft.com/office/drawing/2014/main" id="{C4304C0F-8CC0-48E5-A569-98D16EB21F79}"/>
              </a:ext>
            </a:extLst>
          </p:cNvPr>
          <p:cNvSpPr>
            <a:spLocks noChangeArrowheads="1"/>
          </p:cNvSpPr>
          <p:nvPr/>
        </p:nvSpPr>
        <p:spPr bwMode="auto">
          <a:xfrm>
            <a:off x="6732588" y="1700213"/>
            <a:ext cx="315912"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Výnosy</a:t>
            </a:r>
            <a:endParaRPr lang="sk-SK" altLang="en-US" sz="1800">
              <a:latin typeface="Arial" panose="020B0604020202020204" pitchFamily="34" charset="0"/>
            </a:endParaRPr>
          </a:p>
        </p:txBody>
      </p:sp>
      <p:grpSp>
        <p:nvGrpSpPr>
          <p:cNvPr id="96275" name="Group 76">
            <a:extLst>
              <a:ext uri="{FF2B5EF4-FFF2-40B4-BE49-F238E27FC236}">
                <a16:creationId xmlns:a16="http://schemas.microsoft.com/office/drawing/2014/main" id="{A25AE5F6-8ACE-460A-A536-F3BD048A3ECB}"/>
              </a:ext>
            </a:extLst>
          </p:cNvPr>
          <p:cNvGrpSpPr>
            <a:grpSpLocks/>
          </p:cNvGrpSpPr>
          <p:nvPr/>
        </p:nvGrpSpPr>
        <p:grpSpPr bwMode="auto">
          <a:xfrm>
            <a:off x="6059488" y="4184650"/>
            <a:ext cx="1492250" cy="80963"/>
            <a:chOff x="3817" y="2636"/>
            <a:chExt cx="940" cy="51"/>
          </a:xfrm>
        </p:grpSpPr>
        <p:sp>
          <p:nvSpPr>
            <p:cNvPr id="96765" name="Line 77">
              <a:extLst>
                <a:ext uri="{FF2B5EF4-FFF2-40B4-BE49-F238E27FC236}">
                  <a16:creationId xmlns:a16="http://schemas.microsoft.com/office/drawing/2014/main" id="{013451E8-086E-496C-8E46-7625F912122F}"/>
                </a:ext>
              </a:extLst>
            </p:cNvPr>
            <p:cNvSpPr>
              <a:spLocks noChangeShapeType="1"/>
            </p:cNvSpPr>
            <p:nvPr/>
          </p:nvSpPr>
          <p:spPr bwMode="auto">
            <a:xfrm>
              <a:off x="3817" y="2661"/>
              <a:ext cx="891" cy="1"/>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6766" name="Freeform 78">
              <a:extLst>
                <a:ext uri="{FF2B5EF4-FFF2-40B4-BE49-F238E27FC236}">
                  <a16:creationId xmlns:a16="http://schemas.microsoft.com/office/drawing/2014/main" id="{6039D1ED-E6F5-4F7B-90D9-8C22BF874C7C}"/>
                </a:ext>
              </a:extLst>
            </p:cNvPr>
            <p:cNvSpPr>
              <a:spLocks/>
            </p:cNvSpPr>
            <p:nvPr/>
          </p:nvSpPr>
          <p:spPr bwMode="auto">
            <a:xfrm>
              <a:off x="4703" y="2636"/>
              <a:ext cx="54" cy="51"/>
            </a:xfrm>
            <a:custGeom>
              <a:avLst/>
              <a:gdLst>
                <a:gd name="T0" fmla="*/ 0 w 54"/>
                <a:gd name="T1" fmla="*/ 51 h 51"/>
                <a:gd name="T2" fmla="*/ 54 w 54"/>
                <a:gd name="T3" fmla="*/ 25 h 51"/>
                <a:gd name="T4" fmla="*/ 0 w 54"/>
                <a:gd name="T5" fmla="*/ 0 h 51"/>
                <a:gd name="T6" fmla="*/ 0 w 54"/>
                <a:gd name="T7" fmla="*/ 51 h 5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4" h="51">
                  <a:moveTo>
                    <a:pt x="0" y="51"/>
                  </a:moveTo>
                  <a:lnTo>
                    <a:pt x="54" y="25"/>
                  </a:lnTo>
                  <a:lnTo>
                    <a:pt x="0" y="0"/>
                  </a:lnTo>
                  <a:lnTo>
                    <a:pt x="0"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96276" name="Group 79">
            <a:extLst>
              <a:ext uri="{FF2B5EF4-FFF2-40B4-BE49-F238E27FC236}">
                <a16:creationId xmlns:a16="http://schemas.microsoft.com/office/drawing/2014/main" id="{C688AB06-3A52-4566-9325-49AE38D4EB52}"/>
              </a:ext>
            </a:extLst>
          </p:cNvPr>
          <p:cNvGrpSpPr>
            <a:grpSpLocks/>
          </p:cNvGrpSpPr>
          <p:nvPr/>
        </p:nvGrpSpPr>
        <p:grpSpPr bwMode="auto">
          <a:xfrm>
            <a:off x="6067425" y="4370388"/>
            <a:ext cx="1462088" cy="79375"/>
            <a:chOff x="3822" y="2753"/>
            <a:chExt cx="921" cy="50"/>
          </a:xfrm>
        </p:grpSpPr>
        <p:sp>
          <p:nvSpPr>
            <p:cNvPr id="96763" name="Line 80">
              <a:extLst>
                <a:ext uri="{FF2B5EF4-FFF2-40B4-BE49-F238E27FC236}">
                  <a16:creationId xmlns:a16="http://schemas.microsoft.com/office/drawing/2014/main" id="{0DB13138-D730-4835-BC9E-03B881E24204}"/>
                </a:ext>
              </a:extLst>
            </p:cNvPr>
            <p:cNvSpPr>
              <a:spLocks noChangeShapeType="1"/>
            </p:cNvSpPr>
            <p:nvPr/>
          </p:nvSpPr>
          <p:spPr bwMode="auto">
            <a:xfrm>
              <a:off x="3822" y="2777"/>
              <a:ext cx="874" cy="1"/>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6764" name="Freeform 81">
              <a:extLst>
                <a:ext uri="{FF2B5EF4-FFF2-40B4-BE49-F238E27FC236}">
                  <a16:creationId xmlns:a16="http://schemas.microsoft.com/office/drawing/2014/main" id="{8D5BF2EE-F715-4246-A689-2710844513BA}"/>
                </a:ext>
              </a:extLst>
            </p:cNvPr>
            <p:cNvSpPr>
              <a:spLocks/>
            </p:cNvSpPr>
            <p:nvPr/>
          </p:nvSpPr>
          <p:spPr bwMode="auto">
            <a:xfrm>
              <a:off x="4691" y="2753"/>
              <a:ext cx="52" cy="50"/>
            </a:xfrm>
            <a:custGeom>
              <a:avLst/>
              <a:gdLst>
                <a:gd name="T0" fmla="*/ 0 w 52"/>
                <a:gd name="T1" fmla="*/ 50 h 50"/>
                <a:gd name="T2" fmla="*/ 52 w 52"/>
                <a:gd name="T3" fmla="*/ 24 h 50"/>
                <a:gd name="T4" fmla="*/ 0 w 52"/>
                <a:gd name="T5" fmla="*/ 0 h 50"/>
                <a:gd name="T6" fmla="*/ 0 w 52"/>
                <a:gd name="T7" fmla="*/ 50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2" h="50">
                  <a:moveTo>
                    <a:pt x="0" y="50"/>
                  </a:moveTo>
                  <a:lnTo>
                    <a:pt x="52" y="24"/>
                  </a:lnTo>
                  <a:lnTo>
                    <a:pt x="0" y="0"/>
                  </a:lnTo>
                  <a:lnTo>
                    <a:pt x="0" y="5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96277" name="Group 82">
            <a:extLst>
              <a:ext uri="{FF2B5EF4-FFF2-40B4-BE49-F238E27FC236}">
                <a16:creationId xmlns:a16="http://schemas.microsoft.com/office/drawing/2014/main" id="{663A80C2-39E2-4CDB-8639-08B05BECAA6A}"/>
              </a:ext>
            </a:extLst>
          </p:cNvPr>
          <p:cNvGrpSpPr>
            <a:grpSpLocks/>
          </p:cNvGrpSpPr>
          <p:nvPr/>
        </p:nvGrpSpPr>
        <p:grpSpPr bwMode="auto">
          <a:xfrm>
            <a:off x="6067425" y="4630738"/>
            <a:ext cx="1476375" cy="80962"/>
            <a:chOff x="3822" y="2917"/>
            <a:chExt cx="930" cy="51"/>
          </a:xfrm>
        </p:grpSpPr>
        <p:sp>
          <p:nvSpPr>
            <p:cNvPr id="96761" name="Line 83">
              <a:extLst>
                <a:ext uri="{FF2B5EF4-FFF2-40B4-BE49-F238E27FC236}">
                  <a16:creationId xmlns:a16="http://schemas.microsoft.com/office/drawing/2014/main" id="{4FFFC747-CE2A-4E8E-931A-97FEFB5A189C}"/>
                </a:ext>
              </a:extLst>
            </p:cNvPr>
            <p:cNvSpPr>
              <a:spLocks noChangeShapeType="1"/>
            </p:cNvSpPr>
            <p:nvPr/>
          </p:nvSpPr>
          <p:spPr bwMode="auto">
            <a:xfrm>
              <a:off x="3822" y="2941"/>
              <a:ext cx="881" cy="1"/>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6762" name="Freeform 84">
              <a:extLst>
                <a:ext uri="{FF2B5EF4-FFF2-40B4-BE49-F238E27FC236}">
                  <a16:creationId xmlns:a16="http://schemas.microsoft.com/office/drawing/2014/main" id="{404F2BC0-5B5D-42B6-8251-B11C574B8A19}"/>
                </a:ext>
              </a:extLst>
            </p:cNvPr>
            <p:cNvSpPr>
              <a:spLocks/>
            </p:cNvSpPr>
            <p:nvPr/>
          </p:nvSpPr>
          <p:spPr bwMode="auto">
            <a:xfrm>
              <a:off x="4698" y="2917"/>
              <a:ext cx="54" cy="51"/>
            </a:xfrm>
            <a:custGeom>
              <a:avLst/>
              <a:gdLst>
                <a:gd name="T0" fmla="*/ 0 w 54"/>
                <a:gd name="T1" fmla="*/ 51 h 51"/>
                <a:gd name="T2" fmla="*/ 54 w 54"/>
                <a:gd name="T3" fmla="*/ 24 h 51"/>
                <a:gd name="T4" fmla="*/ 0 w 54"/>
                <a:gd name="T5" fmla="*/ 0 h 51"/>
                <a:gd name="T6" fmla="*/ 0 w 54"/>
                <a:gd name="T7" fmla="*/ 51 h 5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4" h="51">
                  <a:moveTo>
                    <a:pt x="0" y="51"/>
                  </a:moveTo>
                  <a:lnTo>
                    <a:pt x="54" y="24"/>
                  </a:lnTo>
                  <a:lnTo>
                    <a:pt x="0" y="0"/>
                  </a:lnTo>
                  <a:lnTo>
                    <a:pt x="0"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96278" name="Rectangle 85">
            <a:extLst>
              <a:ext uri="{FF2B5EF4-FFF2-40B4-BE49-F238E27FC236}">
                <a16:creationId xmlns:a16="http://schemas.microsoft.com/office/drawing/2014/main" id="{A881C5E5-29FC-47E5-8230-04A45DBB8720}"/>
              </a:ext>
            </a:extLst>
          </p:cNvPr>
          <p:cNvSpPr>
            <a:spLocks noChangeArrowheads="1"/>
          </p:cNvSpPr>
          <p:nvPr/>
        </p:nvSpPr>
        <p:spPr bwMode="auto">
          <a:xfrm>
            <a:off x="7540625" y="4076700"/>
            <a:ext cx="284163" cy="746125"/>
          </a:xfrm>
          <a:prstGeom prst="rect">
            <a:avLst/>
          </a:prstGeom>
          <a:noFill/>
          <a:ln w="79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279" name="Rectangle 86">
            <a:extLst>
              <a:ext uri="{FF2B5EF4-FFF2-40B4-BE49-F238E27FC236}">
                <a16:creationId xmlns:a16="http://schemas.microsoft.com/office/drawing/2014/main" id="{980B0583-8E25-4A62-81DD-AC661401F487}"/>
              </a:ext>
            </a:extLst>
          </p:cNvPr>
          <p:cNvSpPr>
            <a:spLocks noChangeArrowheads="1"/>
          </p:cNvSpPr>
          <p:nvPr/>
        </p:nvSpPr>
        <p:spPr bwMode="auto">
          <a:xfrm rot="5400000">
            <a:off x="7458076" y="4359275"/>
            <a:ext cx="398462"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Zákazníci</a:t>
            </a:r>
            <a:endParaRPr lang="sk-SK" altLang="en-US" sz="1800">
              <a:latin typeface="Arial" panose="020B0604020202020204" pitchFamily="34" charset="0"/>
            </a:endParaRPr>
          </a:p>
        </p:txBody>
      </p:sp>
      <p:sp>
        <p:nvSpPr>
          <p:cNvPr id="96280" name="Rectangle 87">
            <a:extLst>
              <a:ext uri="{FF2B5EF4-FFF2-40B4-BE49-F238E27FC236}">
                <a16:creationId xmlns:a16="http://schemas.microsoft.com/office/drawing/2014/main" id="{7102308A-BA52-4E92-997C-016FF72EE353}"/>
              </a:ext>
            </a:extLst>
          </p:cNvPr>
          <p:cNvSpPr>
            <a:spLocks noChangeArrowheads="1"/>
          </p:cNvSpPr>
          <p:nvPr/>
        </p:nvSpPr>
        <p:spPr bwMode="auto">
          <a:xfrm rot="5400000">
            <a:off x="7504907" y="4849019"/>
            <a:ext cx="254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 </a:t>
            </a:r>
            <a:endParaRPr lang="sk-SK" altLang="en-US" sz="1800">
              <a:latin typeface="Arial" panose="020B0604020202020204" pitchFamily="34" charset="0"/>
            </a:endParaRPr>
          </a:p>
        </p:txBody>
      </p:sp>
      <p:sp>
        <p:nvSpPr>
          <p:cNvPr id="96281" name="Rectangle 88">
            <a:extLst>
              <a:ext uri="{FF2B5EF4-FFF2-40B4-BE49-F238E27FC236}">
                <a16:creationId xmlns:a16="http://schemas.microsoft.com/office/drawing/2014/main" id="{5E6E5ECA-8D32-4627-8607-5C10EBFF71F7}"/>
              </a:ext>
            </a:extLst>
          </p:cNvPr>
          <p:cNvSpPr>
            <a:spLocks noChangeArrowheads="1"/>
          </p:cNvSpPr>
          <p:nvPr/>
        </p:nvSpPr>
        <p:spPr bwMode="auto">
          <a:xfrm>
            <a:off x="6900863" y="4600575"/>
            <a:ext cx="158750" cy="168275"/>
          </a:xfrm>
          <a:prstGeom prst="rect">
            <a:avLst/>
          </a:prstGeom>
          <a:noFill/>
          <a:ln w="79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282" name="Rectangle 89">
            <a:extLst>
              <a:ext uri="{FF2B5EF4-FFF2-40B4-BE49-F238E27FC236}">
                <a16:creationId xmlns:a16="http://schemas.microsoft.com/office/drawing/2014/main" id="{1B9D402B-1BB7-4827-9CFE-9BE638C45474}"/>
              </a:ext>
            </a:extLst>
          </p:cNvPr>
          <p:cNvSpPr>
            <a:spLocks noChangeArrowheads="1"/>
          </p:cNvSpPr>
          <p:nvPr/>
        </p:nvSpPr>
        <p:spPr bwMode="auto">
          <a:xfrm>
            <a:off x="6761163" y="4146550"/>
            <a:ext cx="161925" cy="173038"/>
          </a:xfrm>
          <a:prstGeom prst="rect">
            <a:avLst/>
          </a:prstGeom>
          <a:solidFill>
            <a:srgbClr val="FFFFFF"/>
          </a:solidFill>
          <a:ln w="79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283" name="Rectangle 90">
            <a:extLst>
              <a:ext uri="{FF2B5EF4-FFF2-40B4-BE49-F238E27FC236}">
                <a16:creationId xmlns:a16="http://schemas.microsoft.com/office/drawing/2014/main" id="{517A41A7-09F6-4F2D-885F-CB828C693AB0}"/>
              </a:ext>
            </a:extLst>
          </p:cNvPr>
          <p:cNvSpPr>
            <a:spLocks noChangeArrowheads="1"/>
          </p:cNvSpPr>
          <p:nvPr/>
        </p:nvSpPr>
        <p:spPr bwMode="auto">
          <a:xfrm>
            <a:off x="6380163" y="4157663"/>
            <a:ext cx="163512" cy="173037"/>
          </a:xfrm>
          <a:prstGeom prst="rect">
            <a:avLst/>
          </a:prstGeom>
          <a:solidFill>
            <a:srgbClr val="FFFFFF"/>
          </a:solidFill>
          <a:ln w="79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284" name="Rectangle 91">
            <a:extLst>
              <a:ext uri="{FF2B5EF4-FFF2-40B4-BE49-F238E27FC236}">
                <a16:creationId xmlns:a16="http://schemas.microsoft.com/office/drawing/2014/main" id="{6674D5C4-5E40-4ACC-A513-9F03BF4F9655}"/>
              </a:ext>
            </a:extLst>
          </p:cNvPr>
          <p:cNvSpPr>
            <a:spLocks noChangeArrowheads="1"/>
          </p:cNvSpPr>
          <p:nvPr/>
        </p:nvSpPr>
        <p:spPr bwMode="auto">
          <a:xfrm>
            <a:off x="6084888" y="4154488"/>
            <a:ext cx="163512" cy="168275"/>
          </a:xfrm>
          <a:prstGeom prst="rect">
            <a:avLst/>
          </a:prstGeom>
          <a:solidFill>
            <a:srgbClr val="FFFFFF"/>
          </a:solidFill>
          <a:ln w="79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285" name="Rectangle 92">
            <a:extLst>
              <a:ext uri="{FF2B5EF4-FFF2-40B4-BE49-F238E27FC236}">
                <a16:creationId xmlns:a16="http://schemas.microsoft.com/office/drawing/2014/main" id="{F88929CF-EFEA-43A1-A4D6-030DBE9F1192}"/>
              </a:ext>
            </a:extLst>
          </p:cNvPr>
          <p:cNvSpPr>
            <a:spLocks noChangeArrowheads="1"/>
          </p:cNvSpPr>
          <p:nvPr/>
        </p:nvSpPr>
        <p:spPr bwMode="auto">
          <a:xfrm>
            <a:off x="6861175" y="4357688"/>
            <a:ext cx="158750" cy="169862"/>
          </a:xfrm>
          <a:prstGeom prst="rect">
            <a:avLst/>
          </a:prstGeom>
          <a:solidFill>
            <a:srgbClr val="FFFFFF"/>
          </a:solidFill>
          <a:ln w="79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286" name="Rectangle 93">
            <a:extLst>
              <a:ext uri="{FF2B5EF4-FFF2-40B4-BE49-F238E27FC236}">
                <a16:creationId xmlns:a16="http://schemas.microsoft.com/office/drawing/2014/main" id="{912BEA21-7186-436F-BF60-A0FFD7F26EFF}"/>
              </a:ext>
            </a:extLst>
          </p:cNvPr>
          <p:cNvSpPr>
            <a:spLocks noChangeArrowheads="1"/>
          </p:cNvSpPr>
          <p:nvPr/>
        </p:nvSpPr>
        <p:spPr bwMode="auto">
          <a:xfrm>
            <a:off x="6484938" y="4362450"/>
            <a:ext cx="161925" cy="168275"/>
          </a:xfrm>
          <a:prstGeom prst="rect">
            <a:avLst/>
          </a:prstGeom>
          <a:solidFill>
            <a:srgbClr val="FFFFFF"/>
          </a:solidFill>
          <a:ln w="79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287" name="Rectangle 94">
            <a:extLst>
              <a:ext uri="{FF2B5EF4-FFF2-40B4-BE49-F238E27FC236}">
                <a16:creationId xmlns:a16="http://schemas.microsoft.com/office/drawing/2014/main" id="{233B5207-2EF8-475A-8E41-521D65F98176}"/>
              </a:ext>
            </a:extLst>
          </p:cNvPr>
          <p:cNvSpPr>
            <a:spLocks noChangeArrowheads="1"/>
          </p:cNvSpPr>
          <p:nvPr/>
        </p:nvSpPr>
        <p:spPr bwMode="auto">
          <a:xfrm>
            <a:off x="6162675" y="4354513"/>
            <a:ext cx="163513" cy="173037"/>
          </a:xfrm>
          <a:prstGeom prst="rect">
            <a:avLst/>
          </a:prstGeom>
          <a:solidFill>
            <a:srgbClr val="FFFFFF"/>
          </a:solidFill>
          <a:ln w="79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288" name="Rectangle 95">
            <a:extLst>
              <a:ext uri="{FF2B5EF4-FFF2-40B4-BE49-F238E27FC236}">
                <a16:creationId xmlns:a16="http://schemas.microsoft.com/office/drawing/2014/main" id="{47F3C674-02CC-4791-83B3-DE2769C20897}"/>
              </a:ext>
            </a:extLst>
          </p:cNvPr>
          <p:cNvSpPr>
            <a:spLocks noChangeArrowheads="1"/>
          </p:cNvSpPr>
          <p:nvPr/>
        </p:nvSpPr>
        <p:spPr bwMode="auto">
          <a:xfrm>
            <a:off x="6613525" y="4603750"/>
            <a:ext cx="161925" cy="169863"/>
          </a:xfrm>
          <a:prstGeom prst="rect">
            <a:avLst/>
          </a:prstGeom>
          <a:noFill/>
          <a:ln w="79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289" name="Rectangle 96">
            <a:extLst>
              <a:ext uri="{FF2B5EF4-FFF2-40B4-BE49-F238E27FC236}">
                <a16:creationId xmlns:a16="http://schemas.microsoft.com/office/drawing/2014/main" id="{49F56FB4-2F78-435A-AF26-DED0935CA04D}"/>
              </a:ext>
            </a:extLst>
          </p:cNvPr>
          <p:cNvSpPr>
            <a:spLocks noChangeArrowheads="1"/>
          </p:cNvSpPr>
          <p:nvPr/>
        </p:nvSpPr>
        <p:spPr bwMode="auto">
          <a:xfrm>
            <a:off x="6380163" y="4587875"/>
            <a:ext cx="163512" cy="169863"/>
          </a:xfrm>
          <a:prstGeom prst="rect">
            <a:avLst/>
          </a:prstGeom>
          <a:noFill/>
          <a:ln w="79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290" name="Rectangle 97">
            <a:extLst>
              <a:ext uri="{FF2B5EF4-FFF2-40B4-BE49-F238E27FC236}">
                <a16:creationId xmlns:a16="http://schemas.microsoft.com/office/drawing/2014/main" id="{A348FDFA-0022-487A-8F8F-7DF479DFB5E4}"/>
              </a:ext>
            </a:extLst>
          </p:cNvPr>
          <p:cNvSpPr>
            <a:spLocks noChangeArrowheads="1"/>
          </p:cNvSpPr>
          <p:nvPr/>
        </p:nvSpPr>
        <p:spPr bwMode="auto">
          <a:xfrm>
            <a:off x="6156325" y="4592638"/>
            <a:ext cx="161925" cy="168275"/>
          </a:xfrm>
          <a:prstGeom prst="rect">
            <a:avLst/>
          </a:prstGeom>
          <a:noFill/>
          <a:ln w="79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291" name="Rectangle 98">
            <a:extLst>
              <a:ext uri="{FF2B5EF4-FFF2-40B4-BE49-F238E27FC236}">
                <a16:creationId xmlns:a16="http://schemas.microsoft.com/office/drawing/2014/main" id="{4B78E3B2-5F05-4851-A75E-8872787A05F3}"/>
              </a:ext>
            </a:extLst>
          </p:cNvPr>
          <p:cNvSpPr>
            <a:spLocks noChangeArrowheads="1"/>
          </p:cNvSpPr>
          <p:nvPr/>
        </p:nvSpPr>
        <p:spPr bwMode="auto">
          <a:xfrm>
            <a:off x="5956300" y="4584700"/>
            <a:ext cx="161925" cy="173038"/>
          </a:xfrm>
          <a:prstGeom prst="rect">
            <a:avLst/>
          </a:prstGeom>
          <a:noFill/>
          <a:ln w="79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292" name="Rectangle 99">
            <a:extLst>
              <a:ext uri="{FF2B5EF4-FFF2-40B4-BE49-F238E27FC236}">
                <a16:creationId xmlns:a16="http://schemas.microsoft.com/office/drawing/2014/main" id="{6E33BB87-C5B9-4023-9B10-A028683A25A1}"/>
              </a:ext>
            </a:extLst>
          </p:cNvPr>
          <p:cNvSpPr>
            <a:spLocks noChangeArrowheads="1"/>
          </p:cNvSpPr>
          <p:nvPr/>
        </p:nvSpPr>
        <p:spPr bwMode="auto">
          <a:xfrm>
            <a:off x="3973513" y="3086100"/>
            <a:ext cx="1651000"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293" name="Rectangle 100">
            <a:extLst>
              <a:ext uri="{FF2B5EF4-FFF2-40B4-BE49-F238E27FC236}">
                <a16:creationId xmlns:a16="http://schemas.microsoft.com/office/drawing/2014/main" id="{4667408C-D13B-4BEE-B194-B5ADCFD84190}"/>
              </a:ext>
            </a:extLst>
          </p:cNvPr>
          <p:cNvSpPr>
            <a:spLocks noChangeArrowheads="1"/>
          </p:cNvSpPr>
          <p:nvPr/>
        </p:nvSpPr>
        <p:spPr bwMode="auto">
          <a:xfrm>
            <a:off x="4500563" y="3068638"/>
            <a:ext cx="29845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Súvaha</a:t>
            </a:r>
            <a:endParaRPr lang="sk-SK" altLang="en-US" sz="1800">
              <a:latin typeface="Arial" panose="020B0604020202020204" pitchFamily="34" charset="0"/>
            </a:endParaRPr>
          </a:p>
        </p:txBody>
      </p:sp>
      <p:sp>
        <p:nvSpPr>
          <p:cNvPr id="96294" name="Rectangle 101">
            <a:extLst>
              <a:ext uri="{FF2B5EF4-FFF2-40B4-BE49-F238E27FC236}">
                <a16:creationId xmlns:a16="http://schemas.microsoft.com/office/drawing/2014/main" id="{F05E9585-8E62-4872-9CFB-BEF4554598EF}"/>
              </a:ext>
            </a:extLst>
          </p:cNvPr>
          <p:cNvSpPr>
            <a:spLocks noChangeArrowheads="1"/>
          </p:cNvSpPr>
          <p:nvPr/>
        </p:nvSpPr>
        <p:spPr bwMode="auto">
          <a:xfrm>
            <a:off x="5089525" y="3128963"/>
            <a:ext cx="254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 </a:t>
            </a:r>
            <a:endParaRPr lang="sk-SK" altLang="en-US" sz="1800">
              <a:latin typeface="Arial" panose="020B0604020202020204" pitchFamily="34" charset="0"/>
            </a:endParaRPr>
          </a:p>
        </p:txBody>
      </p:sp>
      <p:sp>
        <p:nvSpPr>
          <p:cNvPr id="96295" name="Rectangle 102">
            <a:extLst>
              <a:ext uri="{FF2B5EF4-FFF2-40B4-BE49-F238E27FC236}">
                <a16:creationId xmlns:a16="http://schemas.microsoft.com/office/drawing/2014/main" id="{131F70C9-F149-442C-9668-3C624A6CC2C7}"/>
              </a:ext>
            </a:extLst>
          </p:cNvPr>
          <p:cNvSpPr>
            <a:spLocks noChangeArrowheads="1"/>
          </p:cNvSpPr>
          <p:nvPr/>
        </p:nvSpPr>
        <p:spPr bwMode="auto">
          <a:xfrm>
            <a:off x="4852988" y="3732213"/>
            <a:ext cx="7747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296" name="Rectangle 103">
            <a:extLst>
              <a:ext uri="{FF2B5EF4-FFF2-40B4-BE49-F238E27FC236}">
                <a16:creationId xmlns:a16="http://schemas.microsoft.com/office/drawing/2014/main" id="{A5E2B166-2162-4EAF-8217-F87BC4DBADE4}"/>
              </a:ext>
            </a:extLst>
          </p:cNvPr>
          <p:cNvSpPr>
            <a:spLocks noChangeArrowheads="1"/>
          </p:cNvSpPr>
          <p:nvPr/>
        </p:nvSpPr>
        <p:spPr bwMode="auto">
          <a:xfrm>
            <a:off x="4932363" y="3716338"/>
            <a:ext cx="57943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800">
                <a:solidFill>
                  <a:srgbClr val="000000"/>
                </a:solidFill>
              </a:rPr>
              <a:t>Výkaz ziskov </a:t>
            </a:r>
          </a:p>
          <a:p>
            <a:pPr algn="ctr" eaLnBrk="1" hangingPunct="1">
              <a:spcBef>
                <a:spcPct val="0"/>
              </a:spcBef>
              <a:buFontTx/>
              <a:buNone/>
            </a:pPr>
            <a:r>
              <a:rPr lang="sk-SK" altLang="en-US" sz="800">
                <a:solidFill>
                  <a:srgbClr val="000000"/>
                </a:solidFill>
              </a:rPr>
              <a:t>a strát</a:t>
            </a:r>
            <a:endParaRPr lang="sk-SK" altLang="en-US" sz="1800">
              <a:latin typeface="Arial" panose="020B0604020202020204" pitchFamily="34" charset="0"/>
            </a:endParaRPr>
          </a:p>
        </p:txBody>
      </p:sp>
      <p:sp>
        <p:nvSpPr>
          <p:cNvPr id="96297" name="Rectangle 104">
            <a:extLst>
              <a:ext uri="{FF2B5EF4-FFF2-40B4-BE49-F238E27FC236}">
                <a16:creationId xmlns:a16="http://schemas.microsoft.com/office/drawing/2014/main" id="{5A862DBC-9BFC-4509-9C1C-68D449D30C69}"/>
              </a:ext>
            </a:extLst>
          </p:cNvPr>
          <p:cNvSpPr>
            <a:spLocks noChangeArrowheads="1"/>
          </p:cNvSpPr>
          <p:nvPr/>
        </p:nvSpPr>
        <p:spPr bwMode="auto">
          <a:xfrm>
            <a:off x="5391150" y="3773488"/>
            <a:ext cx="254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 </a:t>
            </a:r>
            <a:endParaRPr lang="sk-SK" altLang="en-US" sz="1800">
              <a:latin typeface="Arial" panose="020B0604020202020204" pitchFamily="34" charset="0"/>
            </a:endParaRPr>
          </a:p>
        </p:txBody>
      </p:sp>
      <p:sp>
        <p:nvSpPr>
          <p:cNvPr id="96298" name="Rectangle 105">
            <a:extLst>
              <a:ext uri="{FF2B5EF4-FFF2-40B4-BE49-F238E27FC236}">
                <a16:creationId xmlns:a16="http://schemas.microsoft.com/office/drawing/2014/main" id="{278E1A9C-908B-44A9-BFDD-47DE6B04F7DB}"/>
              </a:ext>
            </a:extLst>
          </p:cNvPr>
          <p:cNvSpPr>
            <a:spLocks noChangeArrowheads="1"/>
          </p:cNvSpPr>
          <p:nvPr/>
        </p:nvSpPr>
        <p:spPr bwMode="auto">
          <a:xfrm>
            <a:off x="5443538" y="3892550"/>
            <a:ext cx="254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 </a:t>
            </a:r>
            <a:endParaRPr lang="sk-SK" altLang="en-US" sz="1800">
              <a:latin typeface="Arial" panose="020B0604020202020204" pitchFamily="34" charset="0"/>
            </a:endParaRPr>
          </a:p>
        </p:txBody>
      </p:sp>
      <p:grpSp>
        <p:nvGrpSpPr>
          <p:cNvPr id="96299" name="Group 106">
            <a:extLst>
              <a:ext uri="{FF2B5EF4-FFF2-40B4-BE49-F238E27FC236}">
                <a16:creationId xmlns:a16="http://schemas.microsoft.com/office/drawing/2014/main" id="{12306487-F1DD-48B0-ADD6-F9C7E664499F}"/>
              </a:ext>
            </a:extLst>
          </p:cNvPr>
          <p:cNvGrpSpPr>
            <a:grpSpLocks/>
          </p:cNvGrpSpPr>
          <p:nvPr/>
        </p:nvGrpSpPr>
        <p:grpSpPr bwMode="auto">
          <a:xfrm>
            <a:off x="6162675" y="3689350"/>
            <a:ext cx="236538" cy="534988"/>
            <a:chOff x="3882" y="2324"/>
            <a:chExt cx="149" cy="337"/>
          </a:xfrm>
        </p:grpSpPr>
        <p:sp>
          <p:nvSpPr>
            <p:cNvPr id="96759" name="Line 107">
              <a:extLst>
                <a:ext uri="{FF2B5EF4-FFF2-40B4-BE49-F238E27FC236}">
                  <a16:creationId xmlns:a16="http://schemas.microsoft.com/office/drawing/2014/main" id="{277A42DD-9E80-4512-B47D-6A583FBD7CF1}"/>
                </a:ext>
              </a:extLst>
            </p:cNvPr>
            <p:cNvSpPr>
              <a:spLocks noChangeShapeType="1"/>
            </p:cNvSpPr>
            <p:nvPr/>
          </p:nvSpPr>
          <p:spPr bwMode="auto">
            <a:xfrm flipH="1">
              <a:off x="3903" y="2324"/>
              <a:ext cx="128" cy="293"/>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6760" name="Freeform 108">
              <a:extLst>
                <a:ext uri="{FF2B5EF4-FFF2-40B4-BE49-F238E27FC236}">
                  <a16:creationId xmlns:a16="http://schemas.microsoft.com/office/drawing/2014/main" id="{914327D8-0234-422A-8308-CFE1C446ED65}"/>
                </a:ext>
              </a:extLst>
            </p:cNvPr>
            <p:cNvSpPr>
              <a:spLocks/>
            </p:cNvSpPr>
            <p:nvPr/>
          </p:nvSpPr>
          <p:spPr bwMode="auto">
            <a:xfrm>
              <a:off x="3882" y="2602"/>
              <a:ext cx="44" cy="59"/>
            </a:xfrm>
            <a:custGeom>
              <a:avLst/>
              <a:gdLst>
                <a:gd name="T0" fmla="*/ 0 w 44"/>
                <a:gd name="T1" fmla="*/ 0 h 59"/>
                <a:gd name="T2" fmla="*/ 0 w 44"/>
                <a:gd name="T3" fmla="*/ 59 h 59"/>
                <a:gd name="T4" fmla="*/ 44 w 44"/>
                <a:gd name="T5" fmla="*/ 22 h 59"/>
                <a:gd name="T6" fmla="*/ 0 w 44"/>
                <a:gd name="T7" fmla="*/ 0 h 5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4" h="59">
                  <a:moveTo>
                    <a:pt x="0" y="0"/>
                  </a:moveTo>
                  <a:lnTo>
                    <a:pt x="0" y="59"/>
                  </a:lnTo>
                  <a:lnTo>
                    <a:pt x="44" y="2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96300" name="Group 109">
            <a:extLst>
              <a:ext uri="{FF2B5EF4-FFF2-40B4-BE49-F238E27FC236}">
                <a16:creationId xmlns:a16="http://schemas.microsoft.com/office/drawing/2014/main" id="{D47E2A82-57FB-4EED-8AC6-F1D0215EEE32}"/>
              </a:ext>
            </a:extLst>
          </p:cNvPr>
          <p:cNvGrpSpPr>
            <a:grpSpLocks/>
          </p:cNvGrpSpPr>
          <p:nvPr/>
        </p:nvGrpSpPr>
        <p:grpSpPr bwMode="auto">
          <a:xfrm>
            <a:off x="6243638" y="3681413"/>
            <a:ext cx="236537" cy="787400"/>
            <a:chOff x="3933" y="2319"/>
            <a:chExt cx="149" cy="496"/>
          </a:xfrm>
        </p:grpSpPr>
        <p:sp>
          <p:nvSpPr>
            <p:cNvPr id="96757" name="Line 110">
              <a:extLst>
                <a:ext uri="{FF2B5EF4-FFF2-40B4-BE49-F238E27FC236}">
                  <a16:creationId xmlns:a16="http://schemas.microsoft.com/office/drawing/2014/main" id="{14C35795-B569-4376-821E-0D378596FF2E}"/>
                </a:ext>
              </a:extLst>
            </p:cNvPr>
            <p:cNvSpPr>
              <a:spLocks noChangeShapeType="1"/>
            </p:cNvSpPr>
            <p:nvPr/>
          </p:nvSpPr>
          <p:spPr bwMode="auto">
            <a:xfrm flipH="1">
              <a:off x="3957" y="2319"/>
              <a:ext cx="125" cy="450"/>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6758" name="Freeform 111">
              <a:extLst>
                <a:ext uri="{FF2B5EF4-FFF2-40B4-BE49-F238E27FC236}">
                  <a16:creationId xmlns:a16="http://schemas.microsoft.com/office/drawing/2014/main" id="{1E51186A-E41C-4AAE-BDC7-0EC897415939}"/>
                </a:ext>
              </a:extLst>
            </p:cNvPr>
            <p:cNvSpPr>
              <a:spLocks/>
            </p:cNvSpPr>
            <p:nvPr/>
          </p:nvSpPr>
          <p:spPr bwMode="auto">
            <a:xfrm>
              <a:off x="3933" y="2757"/>
              <a:ext cx="49" cy="58"/>
            </a:xfrm>
            <a:custGeom>
              <a:avLst/>
              <a:gdLst>
                <a:gd name="T0" fmla="*/ 0 w 49"/>
                <a:gd name="T1" fmla="*/ 0 h 58"/>
                <a:gd name="T2" fmla="*/ 10 w 49"/>
                <a:gd name="T3" fmla="*/ 58 h 58"/>
                <a:gd name="T4" fmla="*/ 49 w 49"/>
                <a:gd name="T5" fmla="*/ 15 h 58"/>
                <a:gd name="T6" fmla="*/ 0 w 49"/>
                <a:gd name="T7" fmla="*/ 0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9" h="58">
                  <a:moveTo>
                    <a:pt x="0" y="0"/>
                  </a:moveTo>
                  <a:lnTo>
                    <a:pt x="10" y="58"/>
                  </a:lnTo>
                  <a:lnTo>
                    <a:pt x="49" y="15"/>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96301" name="Group 112">
            <a:extLst>
              <a:ext uri="{FF2B5EF4-FFF2-40B4-BE49-F238E27FC236}">
                <a16:creationId xmlns:a16="http://schemas.microsoft.com/office/drawing/2014/main" id="{873D8800-B666-485C-BB7C-5B4A091F24C8}"/>
              </a:ext>
            </a:extLst>
          </p:cNvPr>
          <p:cNvGrpSpPr>
            <a:grpSpLocks/>
          </p:cNvGrpSpPr>
          <p:nvPr/>
        </p:nvGrpSpPr>
        <p:grpSpPr bwMode="auto">
          <a:xfrm>
            <a:off x="6550025" y="3673475"/>
            <a:ext cx="82550" cy="795338"/>
            <a:chOff x="4126" y="2314"/>
            <a:chExt cx="52" cy="501"/>
          </a:xfrm>
        </p:grpSpPr>
        <p:sp>
          <p:nvSpPr>
            <p:cNvPr id="96755" name="Line 113">
              <a:extLst>
                <a:ext uri="{FF2B5EF4-FFF2-40B4-BE49-F238E27FC236}">
                  <a16:creationId xmlns:a16="http://schemas.microsoft.com/office/drawing/2014/main" id="{D88C50DD-8903-4225-B353-84BF93FEBE46}"/>
                </a:ext>
              </a:extLst>
            </p:cNvPr>
            <p:cNvSpPr>
              <a:spLocks noChangeShapeType="1"/>
            </p:cNvSpPr>
            <p:nvPr/>
          </p:nvSpPr>
          <p:spPr bwMode="auto">
            <a:xfrm>
              <a:off x="4126" y="2314"/>
              <a:ext cx="26" cy="453"/>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6756" name="Freeform 114">
              <a:extLst>
                <a:ext uri="{FF2B5EF4-FFF2-40B4-BE49-F238E27FC236}">
                  <a16:creationId xmlns:a16="http://schemas.microsoft.com/office/drawing/2014/main" id="{5D64A006-97C1-46E2-A451-A8A0A1C3CD84}"/>
                </a:ext>
              </a:extLst>
            </p:cNvPr>
            <p:cNvSpPr>
              <a:spLocks/>
            </p:cNvSpPr>
            <p:nvPr/>
          </p:nvSpPr>
          <p:spPr bwMode="auto">
            <a:xfrm>
              <a:off x="4129" y="2762"/>
              <a:ext cx="49" cy="53"/>
            </a:xfrm>
            <a:custGeom>
              <a:avLst/>
              <a:gdLst>
                <a:gd name="T0" fmla="*/ 0 w 49"/>
                <a:gd name="T1" fmla="*/ 3 h 53"/>
                <a:gd name="T2" fmla="*/ 28 w 49"/>
                <a:gd name="T3" fmla="*/ 53 h 53"/>
                <a:gd name="T4" fmla="*/ 49 w 49"/>
                <a:gd name="T5" fmla="*/ 0 h 53"/>
                <a:gd name="T6" fmla="*/ 0 w 49"/>
                <a:gd name="T7" fmla="*/ 3 h 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9" h="53">
                  <a:moveTo>
                    <a:pt x="0" y="3"/>
                  </a:moveTo>
                  <a:lnTo>
                    <a:pt x="28" y="53"/>
                  </a:lnTo>
                  <a:lnTo>
                    <a:pt x="49" y="0"/>
                  </a:ln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96302" name="Group 115">
            <a:extLst>
              <a:ext uri="{FF2B5EF4-FFF2-40B4-BE49-F238E27FC236}">
                <a16:creationId xmlns:a16="http://schemas.microsoft.com/office/drawing/2014/main" id="{56EDAF82-6AD5-4725-8821-20FF11C1C5E1}"/>
              </a:ext>
            </a:extLst>
          </p:cNvPr>
          <p:cNvGrpSpPr>
            <a:grpSpLocks/>
          </p:cNvGrpSpPr>
          <p:nvPr/>
        </p:nvGrpSpPr>
        <p:grpSpPr bwMode="auto">
          <a:xfrm>
            <a:off x="6646863" y="3654425"/>
            <a:ext cx="373062" cy="1076325"/>
            <a:chOff x="4187" y="2302"/>
            <a:chExt cx="235" cy="678"/>
          </a:xfrm>
        </p:grpSpPr>
        <p:sp>
          <p:nvSpPr>
            <p:cNvPr id="96753" name="Line 116">
              <a:extLst>
                <a:ext uri="{FF2B5EF4-FFF2-40B4-BE49-F238E27FC236}">
                  <a16:creationId xmlns:a16="http://schemas.microsoft.com/office/drawing/2014/main" id="{B7C37E55-4DED-419D-A8CA-EF35C2C2FE28}"/>
                </a:ext>
              </a:extLst>
            </p:cNvPr>
            <p:cNvSpPr>
              <a:spLocks noChangeShapeType="1"/>
            </p:cNvSpPr>
            <p:nvPr/>
          </p:nvSpPr>
          <p:spPr bwMode="auto">
            <a:xfrm>
              <a:off x="4187" y="2302"/>
              <a:ext cx="209" cy="632"/>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6754" name="Freeform 117">
              <a:extLst>
                <a:ext uri="{FF2B5EF4-FFF2-40B4-BE49-F238E27FC236}">
                  <a16:creationId xmlns:a16="http://schemas.microsoft.com/office/drawing/2014/main" id="{C7753A31-278A-4C99-8AF7-B874077523E8}"/>
                </a:ext>
              </a:extLst>
            </p:cNvPr>
            <p:cNvSpPr>
              <a:spLocks/>
            </p:cNvSpPr>
            <p:nvPr/>
          </p:nvSpPr>
          <p:spPr bwMode="auto">
            <a:xfrm>
              <a:off x="4373" y="2922"/>
              <a:ext cx="49" cy="58"/>
            </a:xfrm>
            <a:custGeom>
              <a:avLst/>
              <a:gdLst>
                <a:gd name="T0" fmla="*/ 0 w 49"/>
                <a:gd name="T1" fmla="*/ 17 h 58"/>
                <a:gd name="T2" fmla="*/ 39 w 49"/>
                <a:gd name="T3" fmla="*/ 58 h 58"/>
                <a:gd name="T4" fmla="*/ 49 w 49"/>
                <a:gd name="T5" fmla="*/ 0 h 58"/>
                <a:gd name="T6" fmla="*/ 0 w 49"/>
                <a:gd name="T7" fmla="*/ 17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9" h="58">
                  <a:moveTo>
                    <a:pt x="0" y="17"/>
                  </a:moveTo>
                  <a:lnTo>
                    <a:pt x="39" y="58"/>
                  </a:lnTo>
                  <a:lnTo>
                    <a:pt x="49" y="0"/>
                  </a:lnTo>
                  <a:lnTo>
                    <a:pt x="0"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96303" name="Group 118">
            <a:extLst>
              <a:ext uri="{FF2B5EF4-FFF2-40B4-BE49-F238E27FC236}">
                <a16:creationId xmlns:a16="http://schemas.microsoft.com/office/drawing/2014/main" id="{BAA57987-D9BA-4129-B980-BA81116F1998}"/>
              </a:ext>
            </a:extLst>
          </p:cNvPr>
          <p:cNvGrpSpPr>
            <a:grpSpLocks/>
          </p:cNvGrpSpPr>
          <p:nvPr/>
        </p:nvGrpSpPr>
        <p:grpSpPr bwMode="auto">
          <a:xfrm>
            <a:off x="7262813" y="3670300"/>
            <a:ext cx="166687" cy="722313"/>
            <a:chOff x="4575" y="2312"/>
            <a:chExt cx="105" cy="455"/>
          </a:xfrm>
        </p:grpSpPr>
        <p:sp>
          <p:nvSpPr>
            <p:cNvPr id="96751" name="Line 119">
              <a:extLst>
                <a:ext uri="{FF2B5EF4-FFF2-40B4-BE49-F238E27FC236}">
                  <a16:creationId xmlns:a16="http://schemas.microsoft.com/office/drawing/2014/main" id="{44C7F0CA-B656-46C3-AA3D-75D7947C7793}"/>
                </a:ext>
              </a:extLst>
            </p:cNvPr>
            <p:cNvSpPr>
              <a:spLocks noChangeShapeType="1"/>
            </p:cNvSpPr>
            <p:nvPr/>
          </p:nvSpPr>
          <p:spPr bwMode="auto">
            <a:xfrm flipH="1">
              <a:off x="4598" y="2312"/>
              <a:ext cx="82" cy="404"/>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6752" name="Freeform 120">
              <a:extLst>
                <a:ext uri="{FF2B5EF4-FFF2-40B4-BE49-F238E27FC236}">
                  <a16:creationId xmlns:a16="http://schemas.microsoft.com/office/drawing/2014/main" id="{51AC9F8D-FB48-4500-87A9-5E30C6E50D71}"/>
                </a:ext>
              </a:extLst>
            </p:cNvPr>
            <p:cNvSpPr>
              <a:spLocks/>
            </p:cNvSpPr>
            <p:nvPr/>
          </p:nvSpPr>
          <p:spPr bwMode="auto">
            <a:xfrm>
              <a:off x="4575" y="2709"/>
              <a:ext cx="49" cy="58"/>
            </a:xfrm>
            <a:custGeom>
              <a:avLst/>
              <a:gdLst>
                <a:gd name="T0" fmla="*/ 0 w 49"/>
                <a:gd name="T1" fmla="*/ 0 h 58"/>
                <a:gd name="T2" fmla="*/ 14 w 49"/>
                <a:gd name="T3" fmla="*/ 58 h 58"/>
                <a:gd name="T4" fmla="*/ 49 w 49"/>
                <a:gd name="T5" fmla="*/ 7 h 58"/>
                <a:gd name="T6" fmla="*/ 0 w 49"/>
                <a:gd name="T7" fmla="*/ 0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9" h="58">
                  <a:moveTo>
                    <a:pt x="0" y="0"/>
                  </a:moveTo>
                  <a:lnTo>
                    <a:pt x="14" y="58"/>
                  </a:lnTo>
                  <a:lnTo>
                    <a:pt x="49" y="7"/>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96304" name="Rectangle 121">
            <a:extLst>
              <a:ext uri="{FF2B5EF4-FFF2-40B4-BE49-F238E27FC236}">
                <a16:creationId xmlns:a16="http://schemas.microsoft.com/office/drawing/2014/main" id="{7EA78BB1-BCE8-479F-AB97-010E16398627}"/>
              </a:ext>
            </a:extLst>
          </p:cNvPr>
          <p:cNvSpPr>
            <a:spLocks noChangeArrowheads="1"/>
          </p:cNvSpPr>
          <p:nvPr/>
        </p:nvSpPr>
        <p:spPr bwMode="auto">
          <a:xfrm>
            <a:off x="7702550" y="4051300"/>
            <a:ext cx="22225" cy="222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305" name="Rectangle 122">
            <a:extLst>
              <a:ext uri="{FF2B5EF4-FFF2-40B4-BE49-F238E27FC236}">
                <a16:creationId xmlns:a16="http://schemas.microsoft.com/office/drawing/2014/main" id="{BC67DA68-CD0F-46DB-BDDD-E6000BE920C4}"/>
              </a:ext>
            </a:extLst>
          </p:cNvPr>
          <p:cNvSpPr>
            <a:spLocks noChangeArrowheads="1"/>
          </p:cNvSpPr>
          <p:nvPr/>
        </p:nvSpPr>
        <p:spPr bwMode="auto">
          <a:xfrm>
            <a:off x="7702550" y="4005263"/>
            <a:ext cx="22225" cy="222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306" name="Rectangle 123">
            <a:extLst>
              <a:ext uri="{FF2B5EF4-FFF2-40B4-BE49-F238E27FC236}">
                <a16:creationId xmlns:a16="http://schemas.microsoft.com/office/drawing/2014/main" id="{B25EBC88-1D0B-4785-8F09-2ED52CE5D112}"/>
              </a:ext>
            </a:extLst>
          </p:cNvPr>
          <p:cNvSpPr>
            <a:spLocks noChangeArrowheads="1"/>
          </p:cNvSpPr>
          <p:nvPr/>
        </p:nvSpPr>
        <p:spPr bwMode="auto">
          <a:xfrm>
            <a:off x="7702550" y="3959225"/>
            <a:ext cx="22225" cy="222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307" name="Rectangle 124">
            <a:extLst>
              <a:ext uri="{FF2B5EF4-FFF2-40B4-BE49-F238E27FC236}">
                <a16:creationId xmlns:a16="http://schemas.microsoft.com/office/drawing/2014/main" id="{22693C5D-5286-402E-AEFE-146FDCE67A93}"/>
              </a:ext>
            </a:extLst>
          </p:cNvPr>
          <p:cNvSpPr>
            <a:spLocks noChangeArrowheads="1"/>
          </p:cNvSpPr>
          <p:nvPr/>
        </p:nvSpPr>
        <p:spPr bwMode="auto">
          <a:xfrm>
            <a:off x="7702550" y="3913188"/>
            <a:ext cx="22225" cy="222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308" name="Rectangle 125">
            <a:extLst>
              <a:ext uri="{FF2B5EF4-FFF2-40B4-BE49-F238E27FC236}">
                <a16:creationId xmlns:a16="http://schemas.microsoft.com/office/drawing/2014/main" id="{F4AA3271-39AE-4189-B664-0B588C95A0F3}"/>
              </a:ext>
            </a:extLst>
          </p:cNvPr>
          <p:cNvSpPr>
            <a:spLocks noChangeArrowheads="1"/>
          </p:cNvSpPr>
          <p:nvPr/>
        </p:nvSpPr>
        <p:spPr bwMode="auto">
          <a:xfrm>
            <a:off x="7702550" y="3865563"/>
            <a:ext cx="22225" cy="238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309" name="Freeform 126">
            <a:extLst>
              <a:ext uri="{FF2B5EF4-FFF2-40B4-BE49-F238E27FC236}">
                <a16:creationId xmlns:a16="http://schemas.microsoft.com/office/drawing/2014/main" id="{EEC2D08C-1226-4586-B6CA-8D74F2ADEAC4}"/>
              </a:ext>
            </a:extLst>
          </p:cNvPr>
          <p:cNvSpPr>
            <a:spLocks/>
          </p:cNvSpPr>
          <p:nvPr/>
        </p:nvSpPr>
        <p:spPr bwMode="auto">
          <a:xfrm>
            <a:off x="7658100" y="3732213"/>
            <a:ext cx="114300" cy="127000"/>
          </a:xfrm>
          <a:custGeom>
            <a:avLst/>
            <a:gdLst>
              <a:gd name="T0" fmla="*/ 2147483646 w 72"/>
              <a:gd name="T1" fmla="*/ 2147483646 h 80"/>
              <a:gd name="T2" fmla="*/ 2147483646 w 72"/>
              <a:gd name="T3" fmla="*/ 0 h 80"/>
              <a:gd name="T4" fmla="*/ 0 w 72"/>
              <a:gd name="T5" fmla="*/ 2147483646 h 80"/>
              <a:gd name="T6" fmla="*/ 2147483646 w 72"/>
              <a:gd name="T7" fmla="*/ 2147483646 h 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2" h="80">
                <a:moveTo>
                  <a:pt x="72" y="80"/>
                </a:moveTo>
                <a:lnTo>
                  <a:pt x="35" y="0"/>
                </a:lnTo>
                <a:lnTo>
                  <a:pt x="0" y="80"/>
                </a:lnTo>
                <a:lnTo>
                  <a:pt x="72" y="8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nvGrpSpPr>
          <p:cNvPr id="96310" name="Group 127">
            <a:extLst>
              <a:ext uri="{FF2B5EF4-FFF2-40B4-BE49-F238E27FC236}">
                <a16:creationId xmlns:a16="http://schemas.microsoft.com/office/drawing/2014/main" id="{6CDD8744-90F0-40F8-A9FB-83E92972399E}"/>
              </a:ext>
            </a:extLst>
          </p:cNvPr>
          <p:cNvGrpSpPr>
            <a:grpSpLocks/>
          </p:cNvGrpSpPr>
          <p:nvPr/>
        </p:nvGrpSpPr>
        <p:grpSpPr bwMode="auto">
          <a:xfrm>
            <a:off x="7340600" y="3681413"/>
            <a:ext cx="85725" cy="1003300"/>
            <a:chOff x="4624" y="2319"/>
            <a:chExt cx="54" cy="632"/>
          </a:xfrm>
        </p:grpSpPr>
        <p:sp>
          <p:nvSpPr>
            <p:cNvPr id="96749" name="Line 128">
              <a:extLst>
                <a:ext uri="{FF2B5EF4-FFF2-40B4-BE49-F238E27FC236}">
                  <a16:creationId xmlns:a16="http://schemas.microsoft.com/office/drawing/2014/main" id="{352124F7-B2E9-475A-9E0A-04FFAFF313E9}"/>
                </a:ext>
              </a:extLst>
            </p:cNvPr>
            <p:cNvSpPr>
              <a:spLocks noChangeShapeType="1"/>
            </p:cNvSpPr>
            <p:nvPr/>
          </p:nvSpPr>
          <p:spPr bwMode="auto">
            <a:xfrm flipH="1">
              <a:off x="4647" y="2319"/>
              <a:ext cx="31" cy="581"/>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6750" name="Freeform 129">
              <a:extLst>
                <a:ext uri="{FF2B5EF4-FFF2-40B4-BE49-F238E27FC236}">
                  <a16:creationId xmlns:a16="http://schemas.microsoft.com/office/drawing/2014/main" id="{80E6BD72-C0C0-434D-BA52-8ADC9BF5743C}"/>
                </a:ext>
              </a:extLst>
            </p:cNvPr>
            <p:cNvSpPr>
              <a:spLocks/>
            </p:cNvSpPr>
            <p:nvPr/>
          </p:nvSpPr>
          <p:spPr bwMode="auto">
            <a:xfrm>
              <a:off x="4624" y="2895"/>
              <a:ext cx="49" cy="56"/>
            </a:xfrm>
            <a:custGeom>
              <a:avLst/>
              <a:gdLst>
                <a:gd name="T0" fmla="*/ 0 w 49"/>
                <a:gd name="T1" fmla="*/ 0 h 56"/>
                <a:gd name="T2" fmla="*/ 21 w 49"/>
                <a:gd name="T3" fmla="*/ 56 h 56"/>
                <a:gd name="T4" fmla="*/ 49 w 49"/>
                <a:gd name="T5" fmla="*/ 3 h 56"/>
                <a:gd name="T6" fmla="*/ 0 w 49"/>
                <a:gd name="T7" fmla="*/ 0 h 5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9" h="56">
                  <a:moveTo>
                    <a:pt x="0" y="0"/>
                  </a:moveTo>
                  <a:lnTo>
                    <a:pt x="21" y="56"/>
                  </a:lnTo>
                  <a:lnTo>
                    <a:pt x="49" y="3"/>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96311" name="Group 130">
            <a:extLst>
              <a:ext uri="{FF2B5EF4-FFF2-40B4-BE49-F238E27FC236}">
                <a16:creationId xmlns:a16="http://schemas.microsoft.com/office/drawing/2014/main" id="{0C12DC39-28D0-43A8-8905-B2F7B7C39E5F}"/>
              </a:ext>
            </a:extLst>
          </p:cNvPr>
          <p:cNvGrpSpPr>
            <a:grpSpLocks/>
          </p:cNvGrpSpPr>
          <p:nvPr/>
        </p:nvGrpSpPr>
        <p:grpSpPr bwMode="auto">
          <a:xfrm>
            <a:off x="7215188" y="3689350"/>
            <a:ext cx="222250" cy="503238"/>
            <a:chOff x="4545" y="2324"/>
            <a:chExt cx="140" cy="317"/>
          </a:xfrm>
        </p:grpSpPr>
        <p:sp>
          <p:nvSpPr>
            <p:cNvPr id="96747" name="Line 131">
              <a:extLst>
                <a:ext uri="{FF2B5EF4-FFF2-40B4-BE49-F238E27FC236}">
                  <a16:creationId xmlns:a16="http://schemas.microsoft.com/office/drawing/2014/main" id="{B55B2B55-E69D-4FB9-B1E2-8B16969EA2BF}"/>
                </a:ext>
              </a:extLst>
            </p:cNvPr>
            <p:cNvSpPr>
              <a:spLocks noChangeShapeType="1"/>
            </p:cNvSpPr>
            <p:nvPr/>
          </p:nvSpPr>
          <p:spPr bwMode="auto">
            <a:xfrm flipH="1">
              <a:off x="4566" y="2324"/>
              <a:ext cx="119" cy="271"/>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6748" name="Freeform 132">
              <a:extLst>
                <a:ext uri="{FF2B5EF4-FFF2-40B4-BE49-F238E27FC236}">
                  <a16:creationId xmlns:a16="http://schemas.microsoft.com/office/drawing/2014/main" id="{43A39ED2-F8D3-4B8D-9246-F94E2D72A2F4}"/>
                </a:ext>
              </a:extLst>
            </p:cNvPr>
            <p:cNvSpPr>
              <a:spLocks/>
            </p:cNvSpPr>
            <p:nvPr/>
          </p:nvSpPr>
          <p:spPr bwMode="auto">
            <a:xfrm>
              <a:off x="4545" y="2581"/>
              <a:ext cx="44" cy="60"/>
            </a:xfrm>
            <a:custGeom>
              <a:avLst/>
              <a:gdLst>
                <a:gd name="T0" fmla="*/ 0 w 44"/>
                <a:gd name="T1" fmla="*/ 0 h 60"/>
                <a:gd name="T2" fmla="*/ 2 w 44"/>
                <a:gd name="T3" fmla="*/ 60 h 60"/>
                <a:gd name="T4" fmla="*/ 44 w 44"/>
                <a:gd name="T5" fmla="*/ 21 h 60"/>
                <a:gd name="T6" fmla="*/ 0 w 44"/>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4" h="60">
                  <a:moveTo>
                    <a:pt x="0" y="0"/>
                  </a:moveTo>
                  <a:lnTo>
                    <a:pt x="2" y="60"/>
                  </a:lnTo>
                  <a:lnTo>
                    <a:pt x="44" y="2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96312" name="Rectangle 133">
            <a:extLst>
              <a:ext uri="{FF2B5EF4-FFF2-40B4-BE49-F238E27FC236}">
                <a16:creationId xmlns:a16="http://schemas.microsoft.com/office/drawing/2014/main" id="{C92DAB86-C65E-4D73-BA0D-1A34E0E98B0E}"/>
              </a:ext>
            </a:extLst>
          </p:cNvPr>
          <p:cNvSpPr>
            <a:spLocks noChangeArrowheads="1"/>
          </p:cNvSpPr>
          <p:nvPr/>
        </p:nvSpPr>
        <p:spPr bwMode="auto">
          <a:xfrm>
            <a:off x="3671888" y="2025650"/>
            <a:ext cx="1501775" cy="488950"/>
          </a:xfrm>
          <a:prstGeom prst="rect">
            <a:avLst/>
          </a:prstGeom>
          <a:solidFill>
            <a:srgbClr val="FFFFFF"/>
          </a:solidFill>
          <a:ln w="2222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313" name="Rectangle 134">
            <a:extLst>
              <a:ext uri="{FF2B5EF4-FFF2-40B4-BE49-F238E27FC236}">
                <a16:creationId xmlns:a16="http://schemas.microsoft.com/office/drawing/2014/main" id="{B723F484-B8C4-4E45-AE7A-D375287BA6CD}"/>
              </a:ext>
            </a:extLst>
          </p:cNvPr>
          <p:cNvSpPr>
            <a:spLocks noChangeArrowheads="1"/>
          </p:cNvSpPr>
          <p:nvPr/>
        </p:nvSpPr>
        <p:spPr bwMode="auto">
          <a:xfrm>
            <a:off x="3989388" y="2079625"/>
            <a:ext cx="82391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800">
                <a:solidFill>
                  <a:srgbClr val="000000"/>
                </a:solidFill>
              </a:rPr>
              <a:t>Majetok a záväzky</a:t>
            </a:r>
          </a:p>
          <a:p>
            <a:pPr algn="ctr" eaLnBrk="1" hangingPunct="1">
              <a:spcBef>
                <a:spcPct val="0"/>
              </a:spcBef>
              <a:buFontTx/>
              <a:buNone/>
            </a:pPr>
            <a:r>
              <a:rPr lang="sk-SK" altLang="en-US" sz="800">
                <a:solidFill>
                  <a:srgbClr val="000000"/>
                </a:solidFill>
              </a:rPr>
              <a:t>z predchádzajúceho </a:t>
            </a:r>
          </a:p>
          <a:p>
            <a:pPr algn="ctr" eaLnBrk="1" hangingPunct="1">
              <a:spcBef>
                <a:spcPct val="0"/>
              </a:spcBef>
              <a:buFontTx/>
              <a:buNone/>
            </a:pPr>
            <a:r>
              <a:rPr lang="sk-SK" altLang="en-US" sz="800">
                <a:solidFill>
                  <a:srgbClr val="000000"/>
                </a:solidFill>
              </a:rPr>
              <a:t>obdobia</a:t>
            </a:r>
            <a:endParaRPr lang="sk-SK" altLang="en-US" sz="1800">
              <a:latin typeface="Arial" panose="020B0604020202020204" pitchFamily="34" charset="0"/>
            </a:endParaRPr>
          </a:p>
        </p:txBody>
      </p:sp>
      <p:sp>
        <p:nvSpPr>
          <p:cNvPr id="96314" name="Rectangle 135">
            <a:extLst>
              <a:ext uri="{FF2B5EF4-FFF2-40B4-BE49-F238E27FC236}">
                <a16:creationId xmlns:a16="http://schemas.microsoft.com/office/drawing/2014/main" id="{2EB9005F-0382-4E85-B8F8-4CAE6C18AB20}"/>
              </a:ext>
            </a:extLst>
          </p:cNvPr>
          <p:cNvSpPr>
            <a:spLocks noChangeArrowheads="1"/>
          </p:cNvSpPr>
          <p:nvPr/>
        </p:nvSpPr>
        <p:spPr bwMode="auto">
          <a:xfrm>
            <a:off x="4841875" y="2079625"/>
            <a:ext cx="254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 </a:t>
            </a:r>
            <a:endParaRPr lang="sk-SK" altLang="en-US" sz="1800">
              <a:latin typeface="Arial" panose="020B0604020202020204" pitchFamily="34" charset="0"/>
            </a:endParaRPr>
          </a:p>
        </p:txBody>
      </p:sp>
      <p:sp>
        <p:nvSpPr>
          <p:cNvPr id="96315" name="Rectangle 136">
            <a:extLst>
              <a:ext uri="{FF2B5EF4-FFF2-40B4-BE49-F238E27FC236}">
                <a16:creationId xmlns:a16="http://schemas.microsoft.com/office/drawing/2014/main" id="{A2203FF8-202D-42C0-998B-9256849B4D64}"/>
              </a:ext>
            </a:extLst>
          </p:cNvPr>
          <p:cNvSpPr>
            <a:spLocks noChangeArrowheads="1"/>
          </p:cNvSpPr>
          <p:nvPr/>
        </p:nvSpPr>
        <p:spPr bwMode="auto">
          <a:xfrm>
            <a:off x="4870450" y="2317750"/>
            <a:ext cx="254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 </a:t>
            </a:r>
            <a:endParaRPr lang="sk-SK" altLang="en-US" sz="1800">
              <a:latin typeface="Arial" panose="020B0604020202020204" pitchFamily="34" charset="0"/>
            </a:endParaRPr>
          </a:p>
        </p:txBody>
      </p:sp>
      <p:grpSp>
        <p:nvGrpSpPr>
          <p:cNvPr id="96316" name="Group 137">
            <a:extLst>
              <a:ext uri="{FF2B5EF4-FFF2-40B4-BE49-F238E27FC236}">
                <a16:creationId xmlns:a16="http://schemas.microsoft.com/office/drawing/2014/main" id="{7239E324-571B-40EE-A38B-DFE0814FF70E}"/>
              </a:ext>
            </a:extLst>
          </p:cNvPr>
          <p:cNvGrpSpPr>
            <a:grpSpLocks/>
          </p:cNvGrpSpPr>
          <p:nvPr/>
        </p:nvGrpSpPr>
        <p:grpSpPr bwMode="auto">
          <a:xfrm>
            <a:off x="4346575" y="2501900"/>
            <a:ext cx="376238" cy="646113"/>
            <a:chOff x="2738" y="1576"/>
            <a:chExt cx="237" cy="407"/>
          </a:xfrm>
        </p:grpSpPr>
        <p:sp>
          <p:nvSpPr>
            <p:cNvPr id="96745" name="Freeform 138">
              <a:extLst>
                <a:ext uri="{FF2B5EF4-FFF2-40B4-BE49-F238E27FC236}">
                  <a16:creationId xmlns:a16="http://schemas.microsoft.com/office/drawing/2014/main" id="{EFFA8CF0-2E02-4587-89F5-94D6C9CC553B}"/>
                </a:ext>
              </a:extLst>
            </p:cNvPr>
            <p:cNvSpPr>
              <a:spLocks/>
            </p:cNvSpPr>
            <p:nvPr/>
          </p:nvSpPr>
          <p:spPr bwMode="auto">
            <a:xfrm>
              <a:off x="2738" y="1576"/>
              <a:ext cx="209" cy="346"/>
            </a:xfrm>
            <a:custGeom>
              <a:avLst/>
              <a:gdLst>
                <a:gd name="T0" fmla="*/ 12 w 209"/>
                <a:gd name="T1" fmla="*/ 0 h 346"/>
                <a:gd name="T2" fmla="*/ 0 w 209"/>
                <a:gd name="T3" fmla="*/ 5 h 346"/>
                <a:gd name="T4" fmla="*/ 198 w 209"/>
                <a:gd name="T5" fmla="*/ 346 h 346"/>
                <a:gd name="T6" fmla="*/ 209 w 209"/>
                <a:gd name="T7" fmla="*/ 342 h 346"/>
                <a:gd name="T8" fmla="*/ 12 w 209"/>
                <a:gd name="T9" fmla="*/ 0 h 3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9" h="346">
                  <a:moveTo>
                    <a:pt x="12" y="0"/>
                  </a:moveTo>
                  <a:lnTo>
                    <a:pt x="0" y="5"/>
                  </a:lnTo>
                  <a:lnTo>
                    <a:pt x="198" y="346"/>
                  </a:lnTo>
                  <a:lnTo>
                    <a:pt x="209" y="342"/>
                  </a:lnTo>
                  <a:lnTo>
                    <a:pt x="1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46" name="Freeform 139">
              <a:extLst>
                <a:ext uri="{FF2B5EF4-FFF2-40B4-BE49-F238E27FC236}">
                  <a16:creationId xmlns:a16="http://schemas.microsoft.com/office/drawing/2014/main" id="{01174517-F13D-4874-85D4-3AA6A205357D}"/>
                </a:ext>
              </a:extLst>
            </p:cNvPr>
            <p:cNvSpPr>
              <a:spLocks/>
            </p:cNvSpPr>
            <p:nvPr/>
          </p:nvSpPr>
          <p:spPr bwMode="auto">
            <a:xfrm>
              <a:off x="2903" y="1896"/>
              <a:ext cx="72" cy="87"/>
            </a:xfrm>
            <a:custGeom>
              <a:avLst/>
              <a:gdLst>
                <a:gd name="T0" fmla="*/ 0 w 72"/>
                <a:gd name="T1" fmla="*/ 39 h 87"/>
                <a:gd name="T2" fmla="*/ 72 w 72"/>
                <a:gd name="T3" fmla="*/ 87 h 87"/>
                <a:gd name="T4" fmla="*/ 65 w 72"/>
                <a:gd name="T5" fmla="*/ 0 h 87"/>
                <a:gd name="T6" fmla="*/ 0 w 72"/>
                <a:gd name="T7" fmla="*/ 39 h 8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2" h="87">
                  <a:moveTo>
                    <a:pt x="0" y="39"/>
                  </a:moveTo>
                  <a:lnTo>
                    <a:pt x="72" y="87"/>
                  </a:lnTo>
                  <a:lnTo>
                    <a:pt x="65" y="0"/>
                  </a:lnTo>
                  <a:lnTo>
                    <a:pt x="0" y="3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96317" name="Group 140">
            <a:extLst>
              <a:ext uri="{FF2B5EF4-FFF2-40B4-BE49-F238E27FC236}">
                <a16:creationId xmlns:a16="http://schemas.microsoft.com/office/drawing/2014/main" id="{0FCD2685-E945-44DC-A60F-D9713FA8DBF8}"/>
              </a:ext>
            </a:extLst>
          </p:cNvPr>
          <p:cNvGrpSpPr>
            <a:grpSpLocks/>
          </p:cNvGrpSpPr>
          <p:nvPr/>
        </p:nvGrpSpPr>
        <p:grpSpPr bwMode="auto">
          <a:xfrm>
            <a:off x="5399088" y="5491163"/>
            <a:ext cx="365125" cy="269875"/>
            <a:chOff x="3401" y="3459"/>
            <a:chExt cx="230" cy="170"/>
          </a:xfrm>
        </p:grpSpPr>
        <p:sp>
          <p:nvSpPr>
            <p:cNvPr id="96743" name="Freeform 141">
              <a:extLst>
                <a:ext uri="{FF2B5EF4-FFF2-40B4-BE49-F238E27FC236}">
                  <a16:creationId xmlns:a16="http://schemas.microsoft.com/office/drawing/2014/main" id="{8FF7635B-F264-4FD7-9FEA-84FB5EF8DB89}"/>
                </a:ext>
              </a:extLst>
            </p:cNvPr>
            <p:cNvSpPr>
              <a:spLocks/>
            </p:cNvSpPr>
            <p:nvPr/>
          </p:nvSpPr>
          <p:spPr bwMode="auto">
            <a:xfrm>
              <a:off x="3401" y="3459"/>
              <a:ext cx="177" cy="136"/>
            </a:xfrm>
            <a:custGeom>
              <a:avLst/>
              <a:gdLst>
                <a:gd name="T0" fmla="*/ 7 w 177"/>
                <a:gd name="T1" fmla="*/ 0 h 136"/>
                <a:gd name="T2" fmla="*/ 0 w 177"/>
                <a:gd name="T3" fmla="*/ 12 h 136"/>
                <a:gd name="T4" fmla="*/ 170 w 177"/>
                <a:gd name="T5" fmla="*/ 136 h 136"/>
                <a:gd name="T6" fmla="*/ 177 w 177"/>
                <a:gd name="T7" fmla="*/ 124 h 136"/>
                <a:gd name="T8" fmla="*/ 7 w 177"/>
                <a:gd name="T9" fmla="*/ 0 h 1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7" h="136">
                  <a:moveTo>
                    <a:pt x="7" y="0"/>
                  </a:moveTo>
                  <a:lnTo>
                    <a:pt x="0" y="12"/>
                  </a:lnTo>
                  <a:lnTo>
                    <a:pt x="170" y="136"/>
                  </a:lnTo>
                  <a:lnTo>
                    <a:pt x="177" y="124"/>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44" name="Freeform 142">
              <a:extLst>
                <a:ext uri="{FF2B5EF4-FFF2-40B4-BE49-F238E27FC236}">
                  <a16:creationId xmlns:a16="http://schemas.microsoft.com/office/drawing/2014/main" id="{D5A4439A-DB19-47FA-ADA3-97F5D7522463}"/>
                </a:ext>
              </a:extLst>
            </p:cNvPr>
            <p:cNvSpPr>
              <a:spLocks/>
            </p:cNvSpPr>
            <p:nvPr/>
          </p:nvSpPr>
          <p:spPr bwMode="auto">
            <a:xfrm>
              <a:off x="3545" y="3551"/>
              <a:ext cx="86" cy="78"/>
            </a:xfrm>
            <a:custGeom>
              <a:avLst/>
              <a:gdLst>
                <a:gd name="T0" fmla="*/ 0 w 86"/>
                <a:gd name="T1" fmla="*/ 63 h 78"/>
                <a:gd name="T2" fmla="*/ 86 w 86"/>
                <a:gd name="T3" fmla="*/ 78 h 78"/>
                <a:gd name="T4" fmla="*/ 42 w 86"/>
                <a:gd name="T5" fmla="*/ 0 h 78"/>
                <a:gd name="T6" fmla="*/ 0 w 86"/>
                <a:gd name="T7" fmla="*/ 63 h 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6" h="78">
                  <a:moveTo>
                    <a:pt x="0" y="63"/>
                  </a:moveTo>
                  <a:lnTo>
                    <a:pt x="86" y="78"/>
                  </a:lnTo>
                  <a:lnTo>
                    <a:pt x="42" y="0"/>
                  </a:lnTo>
                  <a:lnTo>
                    <a:pt x="0" y="6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96318" name="Group 143">
            <a:extLst>
              <a:ext uri="{FF2B5EF4-FFF2-40B4-BE49-F238E27FC236}">
                <a16:creationId xmlns:a16="http://schemas.microsoft.com/office/drawing/2014/main" id="{6C21613A-6464-4176-A669-E674A5F87DC4}"/>
              </a:ext>
            </a:extLst>
          </p:cNvPr>
          <p:cNvGrpSpPr>
            <a:grpSpLocks/>
          </p:cNvGrpSpPr>
          <p:nvPr/>
        </p:nvGrpSpPr>
        <p:grpSpPr bwMode="auto">
          <a:xfrm>
            <a:off x="6081713" y="5495925"/>
            <a:ext cx="350837" cy="257175"/>
            <a:chOff x="3831" y="3462"/>
            <a:chExt cx="221" cy="162"/>
          </a:xfrm>
        </p:grpSpPr>
        <p:sp>
          <p:nvSpPr>
            <p:cNvPr id="96741" name="Freeform 144">
              <a:extLst>
                <a:ext uri="{FF2B5EF4-FFF2-40B4-BE49-F238E27FC236}">
                  <a16:creationId xmlns:a16="http://schemas.microsoft.com/office/drawing/2014/main" id="{704ED59B-C83C-4315-95C7-CDA0CD3C776A}"/>
                </a:ext>
              </a:extLst>
            </p:cNvPr>
            <p:cNvSpPr>
              <a:spLocks/>
            </p:cNvSpPr>
            <p:nvPr/>
          </p:nvSpPr>
          <p:spPr bwMode="auto">
            <a:xfrm>
              <a:off x="3882" y="3462"/>
              <a:ext cx="170" cy="128"/>
            </a:xfrm>
            <a:custGeom>
              <a:avLst/>
              <a:gdLst>
                <a:gd name="T0" fmla="*/ 170 w 170"/>
                <a:gd name="T1" fmla="*/ 12 h 128"/>
                <a:gd name="T2" fmla="*/ 163 w 170"/>
                <a:gd name="T3" fmla="*/ 0 h 128"/>
                <a:gd name="T4" fmla="*/ 0 w 170"/>
                <a:gd name="T5" fmla="*/ 116 h 128"/>
                <a:gd name="T6" fmla="*/ 7 w 170"/>
                <a:gd name="T7" fmla="*/ 128 h 128"/>
                <a:gd name="T8" fmla="*/ 170 w 170"/>
                <a:gd name="T9" fmla="*/ 12 h 1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0" h="128">
                  <a:moveTo>
                    <a:pt x="170" y="12"/>
                  </a:moveTo>
                  <a:lnTo>
                    <a:pt x="163" y="0"/>
                  </a:lnTo>
                  <a:lnTo>
                    <a:pt x="0" y="116"/>
                  </a:lnTo>
                  <a:lnTo>
                    <a:pt x="7" y="128"/>
                  </a:lnTo>
                  <a:lnTo>
                    <a:pt x="170"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42" name="Freeform 145">
              <a:extLst>
                <a:ext uri="{FF2B5EF4-FFF2-40B4-BE49-F238E27FC236}">
                  <a16:creationId xmlns:a16="http://schemas.microsoft.com/office/drawing/2014/main" id="{CEC2CCE3-0A40-470A-BC25-BBAECE849617}"/>
                </a:ext>
              </a:extLst>
            </p:cNvPr>
            <p:cNvSpPr>
              <a:spLocks/>
            </p:cNvSpPr>
            <p:nvPr/>
          </p:nvSpPr>
          <p:spPr bwMode="auto">
            <a:xfrm>
              <a:off x="3831" y="3546"/>
              <a:ext cx="84" cy="78"/>
            </a:xfrm>
            <a:custGeom>
              <a:avLst/>
              <a:gdLst>
                <a:gd name="T0" fmla="*/ 42 w 84"/>
                <a:gd name="T1" fmla="*/ 0 h 78"/>
                <a:gd name="T2" fmla="*/ 0 w 84"/>
                <a:gd name="T3" fmla="*/ 78 h 78"/>
                <a:gd name="T4" fmla="*/ 84 w 84"/>
                <a:gd name="T5" fmla="*/ 63 h 78"/>
                <a:gd name="T6" fmla="*/ 42 w 84"/>
                <a:gd name="T7" fmla="*/ 0 h 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 h="78">
                  <a:moveTo>
                    <a:pt x="42" y="0"/>
                  </a:moveTo>
                  <a:lnTo>
                    <a:pt x="0" y="78"/>
                  </a:lnTo>
                  <a:lnTo>
                    <a:pt x="84" y="63"/>
                  </a:lnTo>
                  <a:lnTo>
                    <a:pt x="4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96319" name="Rectangle 146">
            <a:extLst>
              <a:ext uri="{FF2B5EF4-FFF2-40B4-BE49-F238E27FC236}">
                <a16:creationId xmlns:a16="http://schemas.microsoft.com/office/drawing/2014/main" id="{8421A73C-0441-4DBC-84DE-254C66FB725E}"/>
              </a:ext>
            </a:extLst>
          </p:cNvPr>
          <p:cNvSpPr>
            <a:spLocks noChangeArrowheads="1"/>
          </p:cNvSpPr>
          <p:nvPr/>
        </p:nvSpPr>
        <p:spPr bwMode="auto">
          <a:xfrm>
            <a:off x="5324475" y="5764213"/>
            <a:ext cx="1133475" cy="476250"/>
          </a:xfrm>
          <a:prstGeom prst="rect">
            <a:avLst/>
          </a:prstGeom>
          <a:solidFill>
            <a:srgbClr val="FFFFFF"/>
          </a:solidFill>
          <a:ln w="2222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320" name="Rectangle 147">
            <a:extLst>
              <a:ext uri="{FF2B5EF4-FFF2-40B4-BE49-F238E27FC236}">
                <a16:creationId xmlns:a16="http://schemas.microsoft.com/office/drawing/2014/main" id="{D57DBD42-9EB5-456C-B37A-87FB6C412AAA}"/>
              </a:ext>
            </a:extLst>
          </p:cNvPr>
          <p:cNvSpPr>
            <a:spLocks noChangeArrowheads="1"/>
          </p:cNvSpPr>
          <p:nvPr/>
        </p:nvSpPr>
        <p:spPr bwMode="auto">
          <a:xfrm>
            <a:off x="5508625" y="5876925"/>
            <a:ext cx="7651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800">
                <a:solidFill>
                  <a:srgbClr val="000000"/>
                </a:solidFill>
              </a:rPr>
              <a:t>Zmeny v nárokoch</a:t>
            </a:r>
          </a:p>
          <a:p>
            <a:pPr algn="ctr" eaLnBrk="1" hangingPunct="1">
              <a:spcBef>
                <a:spcPct val="0"/>
              </a:spcBef>
              <a:buFontTx/>
              <a:buNone/>
            </a:pPr>
            <a:r>
              <a:rPr lang="sk-SK" altLang="en-US" sz="800">
                <a:solidFill>
                  <a:srgbClr val="000000"/>
                </a:solidFill>
              </a:rPr>
              <a:t>podielnikov</a:t>
            </a:r>
            <a:endParaRPr lang="sk-SK" altLang="en-US" sz="1800">
              <a:latin typeface="Arial" panose="020B0604020202020204" pitchFamily="34" charset="0"/>
            </a:endParaRPr>
          </a:p>
        </p:txBody>
      </p:sp>
      <p:sp>
        <p:nvSpPr>
          <p:cNvPr id="96321" name="Rectangle 148">
            <a:extLst>
              <a:ext uri="{FF2B5EF4-FFF2-40B4-BE49-F238E27FC236}">
                <a16:creationId xmlns:a16="http://schemas.microsoft.com/office/drawing/2014/main" id="{994A9A30-D280-4437-BF25-E08681FA2186}"/>
              </a:ext>
            </a:extLst>
          </p:cNvPr>
          <p:cNvSpPr>
            <a:spLocks noChangeArrowheads="1"/>
          </p:cNvSpPr>
          <p:nvPr/>
        </p:nvSpPr>
        <p:spPr bwMode="auto">
          <a:xfrm>
            <a:off x="3844925" y="5118100"/>
            <a:ext cx="1808163" cy="369888"/>
          </a:xfrm>
          <a:prstGeom prst="rect">
            <a:avLst/>
          </a:prstGeom>
          <a:solidFill>
            <a:srgbClr val="FFFFFF"/>
          </a:solidFill>
          <a:ln w="79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322" name="Rectangle 149">
            <a:extLst>
              <a:ext uri="{FF2B5EF4-FFF2-40B4-BE49-F238E27FC236}">
                <a16:creationId xmlns:a16="http://schemas.microsoft.com/office/drawing/2014/main" id="{46BC1BEB-D3B6-4F62-886C-AB73D20789CC}"/>
              </a:ext>
            </a:extLst>
          </p:cNvPr>
          <p:cNvSpPr>
            <a:spLocks noChangeArrowheads="1"/>
          </p:cNvSpPr>
          <p:nvPr/>
        </p:nvSpPr>
        <p:spPr bwMode="auto">
          <a:xfrm>
            <a:off x="4067175" y="5229225"/>
            <a:ext cx="1320800"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t>Finančné účtovníctvo</a:t>
            </a:r>
          </a:p>
        </p:txBody>
      </p:sp>
      <p:sp>
        <p:nvSpPr>
          <p:cNvPr id="96323" name="Rectangle 150">
            <a:extLst>
              <a:ext uri="{FF2B5EF4-FFF2-40B4-BE49-F238E27FC236}">
                <a16:creationId xmlns:a16="http://schemas.microsoft.com/office/drawing/2014/main" id="{3BACD64E-D7C6-49EE-A558-A96ABB36ED8A}"/>
              </a:ext>
            </a:extLst>
          </p:cNvPr>
          <p:cNvSpPr>
            <a:spLocks noChangeArrowheads="1"/>
          </p:cNvSpPr>
          <p:nvPr/>
        </p:nvSpPr>
        <p:spPr bwMode="auto">
          <a:xfrm>
            <a:off x="5516563" y="5165725"/>
            <a:ext cx="254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b="1">
                <a:solidFill>
                  <a:srgbClr val="00FF00"/>
                </a:solidFill>
              </a:rPr>
              <a:t> </a:t>
            </a:r>
            <a:endParaRPr lang="sk-SK" altLang="en-US" sz="1800">
              <a:latin typeface="Arial" panose="020B0604020202020204" pitchFamily="34" charset="0"/>
            </a:endParaRPr>
          </a:p>
        </p:txBody>
      </p:sp>
      <p:sp>
        <p:nvSpPr>
          <p:cNvPr id="96324" name="Rectangle 151">
            <a:extLst>
              <a:ext uri="{FF2B5EF4-FFF2-40B4-BE49-F238E27FC236}">
                <a16:creationId xmlns:a16="http://schemas.microsoft.com/office/drawing/2014/main" id="{FAF0D487-F9BC-46C8-9E9B-6DDE7AFE8316}"/>
              </a:ext>
            </a:extLst>
          </p:cNvPr>
          <p:cNvSpPr>
            <a:spLocks noChangeArrowheads="1"/>
          </p:cNvSpPr>
          <p:nvPr/>
        </p:nvSpPr>
        <p:spPr bwMode="auto">
          <a:xfrm>
            <a:off x="4967288" y="5280025"/>
            <a:ext cx="254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 </a:t>
            </a:r>
            <a:endParaRPr lang="sk-SK" altLang="en-US" sz="1800">
              <a:latin typeface="Arial" panose="020B0604020202020204" pitchFamily="34" charset="0"/>
            </a:endParaRPr>
          </a:p>
        </p:txBody>
      </p:sp>
      <p:sp>
        <p:nvSpPr>
          <p:cNvPr id="96325" name="Rectangle 152">
            <a:extLst>
              <a:ext uri="{FF2B5EF4-FFF2-40B4-BE49-F238E27FC236}">
                <a16:creationId xmlns:a16="http://schemas.microsoft.com/office/drawing/2014/main" id="{8C8375BE-991C-4703-8C03-37D945C5DF40}"/>
              </a:ext>
            </a:extLst>
          </p:cNvPr>
          <p:cNvSpPr>
            <a:spLocks noChangeArrowheads="1"/>
          </p:cNvSpPr>
          <p:nvPr/>
        </p:nvSpPr>
        <p:spPr bwMode="auto">
          <a:xfrm>
            <a:off x="6011863" y="5141913"/>
            <a:ext cx="1963737" cy="381000"/>
          </a:xfrm>
          <a:prstGeom prst="rect">
            <a:avLst/>
          </a:prstGeom>
          <a:solidFill>
            <a:srgbClr val="FFFFFF"/>
          </a:solidFill>
          <a:ln w="79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326" name="Rectangle 153">
            <a:extLst>
              <a:ext uri="{FF2B5EF4-FFF2-40B4-BE49-F238E27FC236}">
                <a16:creationId xmlns:a16="http://schemas.microsoft.com/office/drawing/2014/main" id="{A18D34CD-F259-44C3-8C5A-A86679A1DE0F}"/>
              </a:ext>
            </a:extLst>
          </p:cNvPr>
          <p:cNvSpPr>
            <a:spLocks noChangeArrowheads="1"/>
          </p:cNvSpPr>
          <p:nvPr/>
        </p:nvSpPr>
        <p:spPr bwMode="auto">
          <a:xfrm>
            <a:off x="7212013" y="5307013"/>
            <a:ext cx="254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b="1">
                <a:solidFill>
                  <a:srgbClr val="00FF00"/>
                </a:solidFill>
              </a:rPr>
              <a:t> </a:t>
            </a:r>
            <a:endParaRPr lang="sk-SK" altLang="en-US" sz="1800">
              <a:latin typeface="Arial" panose="020B0604020202020204" pitchFamily="34" charset="0"/>
            </a:endParaRPr>
          </a:p>
        </p:txBody>
      </p:sp>
      <p:grpSp>
        <p:nvGrpSpPr>
          <p:cNvPr id="96327" name="Group 154">
            <a:extLst>
              <a:ext uri="{FF2B5EF4-FFF2-40B4-BE49-F238E27FC236}">
                <a16:creationId xmlns:a16="http://schemas.microsoft.com/office/drawing/2014/main" id="{ECA867D6-936A-4FAE-B385-37A4D19C92C3}"/>
              </a:ext>
            </a:extLst>
          </p:cNvPr>
          <p:cNvGrpSpPr>
            <a:grpSpLocks/>
          </p:cNvGrpSpPr>
          <p:nvPr/>
        </p:nvGrpSpPr>
        <p:grpSpPr bwMode="auto">
          <a:xfrm>
            <a:off x="4368800" y="1798638"/>
            <a:ext cx="2022475" cy="2455862"/>
            <a:chOff x="2752" y="1133"/>
            <a:chExt cx="1274" cy="1547"/>
          </a:xfrm>
        </p:grpSpPr>
        <p:sp>
          <p:nvSpPr>
            <p:cNvPr id="96585" name="Freeform 155">
              <a:extLst>
                <a:ext uri="{FF2B5EF4-FFF2-40B4-BE49-F238E27FC236}">
                  <a16:creationId xmlns:a16="http://schemas.microsoft.com/office/drawing/2014/main" id="{B2E797CF-E926-4F2C-BD4F-16418C75301E}"/>
                </a:ext>
              </a:extLst>
            </p:cNvPr>
            <p:cNvSpPr>
              <a:spLocks/>
            </p:cNvSpPr>
            <p:nvPr/>
          </p:nvSpPr>
          <p:spPr bwMode="auto">
            <a:xfrm>
              <a:off x="2752" y="1574"/>
              <a:ext cx="9" cy="10"/>
            </a:xfrm>
            <a:custGeom>
              <a:avLst/>
              <a:gdLst>
                <a:gd name="T0" fmla="*/ 7 w 9"/>
                <a:gd name="T1" fmla="*/ 0 h 10"/>
                <a:gd name="T2" fmla="*/ 5 w 9"/>
                <a:gd name="T3" fmla="*/ 0 h 10"/>
                <a:gd name="T4" fmla="*/ 2 w 9"/>
                <a:gd name="T5" fmla="*/ 2 h 10"/>
                <a:gd name="T6" fmla="*/ 0 w 9"/>
                <a:gd name="T7" fmla="*/ 5 h 10"/>
                <a:gd name="T8" fmla="*/ 0 w 9"/>
                <a:gd name="T9" fmla="*/ 5 h 10"/>
                <a:gd name="T10" fmla="*/ 2 w 9"/>
                <a:gd name="T11" fmla="*/ 7 h 10"/>
                <a:gd name="T12" fmla="*/ 5 w 9"/>
                <a:gd name="T13" fmla="*/ 10 h 10"/>
                <a:gd name="T14" fmla="*/ 5 w 9"/>
                <a:gd name="T15" fmla="*/ 10 h 10"/>
                <a:gd name="T16" fmla="*/ 5 w 9"/>
                <a:gd name="T17" fmla="*/ 10 h 10"/>
                <a:gd name="T18" fmla="*/ 7 w 9"/>
                <a:gd name="T19" fmla="*/ 7 h 10"/>
                <a:gd name="T20" fmla="*/ 9 w 9"/>
                <a:gd name="T21" fmla="*/ 5 h 10"/>
                <a:gd name="T22" fmla="*/ 9 w 9"/>
                <a:gd name="T23" fmla="*/ 5 h 10"/>
                <a:gd name="T24" fmla="*/ 7 w 9"/>
                <a:gd name="T25" fmla="*/ 2 h 10"/>
                <a:gd name="T26" fmla="*/ 7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7" y="0"/>
                  </a:moveTo>
                  <a:lnTo>
                    <a:pt x="5" y="0"/>
                  </a:lnTo>
                  <a:lnTo>
                    <a:pt x="2" y="2"/>
                  </a:lnTo>
                  <a:lnTo>
                    <a:pt x="0" y="5"/>
                  </a:lnTo>
                  <a:lnTo>
                    <a:pt x="2" y="7"/>
                  </a:lnTo>
                  <a:lnTo>
                    <a:pt x="5" y="10"/>
                  </a:lnTo>
                  <a:lnTo>
                    <a:pt x="7" y="7"/>
                  </a:lnTo>
                  <a:lnTo>
                    <a:pt x="9" y="5"/>
                  </a:lnTo>
                  <a:lnTo>
                    <a:pt x="7" y="2"/>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86" name="Freeform 156">
              <a:extLst>
                <a:ext uri="{FF2B5EF4-FFF2-40B4-BE49-F238E27FC236}">
                  <a16:creationId xmlns:a16="http://schemas.microsoft.com/office/drawing/2014/main" id="{F701C9FD-5306-49BE-83AD-01B935EECBAE}"/>
                </a:ext>
              </a:extLst>
            </p:cNvPr>
            <p:cNvSpPr>
              <a:spLocks/>
            </p:cNvSpPr>
            <p:nvPr/>
          </p:nvSpPr>
          <p:spPr bwMode="auto">
            <a:xfrm>
              <a:off x="2771" y="1579"/>
              <a:ext cx="9" cy="9"/>
            </a:xfrm>
            <a:custGeom>
              <a:avLst/>
              <a:gdLst>
                <a:gd name="T0" fmla="*/ 4 w 9"/>
                <a:gd name="T1" fmla="*/ 0 h 9"/>
                <a:gd name="T2" fmla="*/ 2 w 9"/>
                <a:gd name="T3" fmla="*/ 0 h 9"/>
                <a:gd name="T4" fmla="*/ 0 w 9"/>
                <a:gd name="T5" fmla="*/ 2 h 9"/>
                <a:gd name="T6" fmla="*/ 0 w 9"/>
                <a:gd name="T7" fmla="*/ 5 h 9"/>
                <a:gd name="T8" fmla="*/ 0 w 9"/>
                <a:gd name="T9" fmla="*/ 7 h 9"/>
                <a:gd name="T10" fmla="*/ 0 w 9"/>
                <a:gd name="T11" fmla="*/ 9 h 9"/>
                <a:gd name="T12" fmla="*/ 2 w 9"/>
                <a:gd name="T13" fmla="*/ 9 h 9"/>
                <a:gd name="T14" fmla="*/ 2 w 9"/>
                <a:gd name="T15" fmla="*/ 9 h 9"/>
                <a:gd name="T16" fmla="*/ 4 w 9"/>
                <a:gd name="T17" fmla="*/ 9 h 9"/>
                <a:gd name="T18" fmla="*/ 7 w 9"/>
                <a:gd name="T19" fmla="*/ 9 h 9"/>
                <a:gd name="T20" fmla="*/ 9 w 9"/>
                <a:gd name="T21" fmla="*/ 7 h 9"/>
                <a:gd name="T22" fmla="*/ 9 w 9"/>
                <a:gd name="T23" fmla="*/ 5 h 9"/>
                <a:gd name="T24" fmla="*/ 7 w 9"/>
                <a:gd name="T25" fmla="*/ 2 h 9"/>
                <a:gd name="T26" fmla="*/ 4 w 9"/>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4" y="0"/>
                  </a:moveTo>
                  <a:lnTo>
                    <a:pt x="2" y="0"/>
                  </a:lnTo>
                  <a:lnTo>
                    <a:pt x="0" y="2"/>
                  </a:lnTo>
                  <a:lnTo>
                    <a:pt x="0" y="5"/>
                  </a:lnTo>
                  <a:lnTo>
                    <a:pt x="0" y="7"/>
                  </a:lnTo>
                  <a:lnTo>
                    <a:pt x="0" y="9"/>
                  </a:lnTo>
                  <a:lnTo>
                    <a:pt x="2" y="9"/>
                  </a:lnTo>
                  <a:lnTo>
                    <a:pt x="4" y="9"/>
                  </a:lnTo>
                  <a:lnTo>
                    <a:pt x="7" y="9"/>
                  </a:lnTo>
                  <a:lnTo>
                    <a:pt x="9" y="7"/>
                  </a:lnTo>
                  <a:lnTo>
                    <a:pt x="9" y="5"/>
                  </a:lnTo>
                  <a:lnTo>
                    <a:pt x="7" y="2"/>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87" name="Freeform 157">
              <a:extLst>
                <a:ext uri="{FF2B5EF4-FFF2-40B4-BE49-F238E27FC236}">
                  <a16:creationId xmlns:a16="http://schemas.microsoft.com/office/drawing/2014/main" id="{8CF07914-7F51-4FFB-A479-A671DA73B99F}"/>
                </a:ext>
              </a:extLst>
            </p:cNvPr>
            <p:cNvSpPr>
              <a:spLocks/>
            </p:cNvSpPr>
            <p:nvPr/>
          </p:nvSpPr>
          <p:spPr bwMode="auto">
            <a:xfrm>
              <a:off x="2787" y="1584"/>
              <a:ext cx="9" cy="9"/>
            </a:xfrm>
            <a:custGeom>
              <a:avLst/>
              <a:gdLst>
                <a:gd name="T0" fmla="*/ 7 w 9"/>
                <a:gd name="T1" fmla="*/ 0 h 9"/>
                <a:gd name="T2" fmla="*/ 5 w 9"/>
                <a:gd name="T3" fmla="*/ 0 h 9"/>
                <a:gd name="T4" fmla="*/ 2 w 9"/>
                <a:gd name="T5" fmla="*/ 2 h 9"/>
                <a:gd name="T6" fmla="*/ 0 w 9"/>
                <a:gd name="T7" fmla="*/ 4 h 9"/>
                <a:gd name="T8" fmla="*/ 0 w 9"/>
                <a:gd name="T9" fmla="*/ 7 h 9"/>
                <a:gd name="T10" fmla="*/ 2 w 9"/>
                <a:gd name="T11" fmla="*/ 9 h 9"/>
                <a:gd name="T12" fmla="*/ 5 w 9"/>
                <a:gd name="T13" fmla="*/ 9 h 9"/>
                <a:gd name="T14" fmla="*/ 5 w 9"/>
                <a:gd name="T15" fmla="*/ 9 h 9"/>
                <a:gd name="T16" fmla="*/ 7 w 9"/>
                <a:gd name="T17" fmla="*/ 9 h 9"/>
                <a:gd name="T18" fmla="*/ 9 w 9"/>
                <a:gd name="T19" fmla="*/ 9 h 9"/>
                <a:gd name="T20" fmla="*/ 9 w 9"/>
                <a:gd name="T21" fmla="*/ 7 h 9"/>
                <a:gd name="T22" fmla="*/ 9 w 9"/>
                <a:gd name="T23" fmla="*/ 4 h 9"/>
                <a:gd name="T24" fmla="*/ 9 w 9"/>
                <a:gd name="T25" fmla="*/ 2 h 9"/>
                <a:gd name="T26" fmla="*/ 7 w 9"/>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7" y="0"/>
                  </a:moveTo>
                  <a:lnTo>
                    <a:pt x="5" y="0"/>
                  </a:lnTo>
                  <a:lnTo>
                    <a:pt x="2" y="2"/>
                  </a:lnTo>
                  <a:lnTo>
                    <a:pt x="0" y="4"/>
                  </a:lnTo>
                  <a:lnTo>
                    <a:pt x="0" y="7"/>
                  </a:lnTo>
                  <a:lnTo>
                    <a:pt x="2" y="9"/>
                  </a:lnTo>
                  <a:lnTo>
                    <a:pt x="5" y="9"/>
                  </a:lnTo>
                  <a:lnTo>
                    <a:pt x="7" y="9"/>
                  </a:lnTo>
                  <a:lnTo>
                    <a:pt x="9" y="9"/>
                  </a:lnTo>
                  <a:lnTo>
                    <a:pt x="9" y="7"/>
                  </a:lnTo>
                  <a:lnTo>
                    <a:pt x="9" y="4"/>
                  </a:lnTo>
                  <a:lnTo>
                    <a:pt x="9" y="2"/>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88" name="Freeform 158">
              <a:extLst>
                <a:ext uri="{FF2B5EF4-FFF2-40B4-BE49-F238E27FC236}">
                  <a16:creationId xmlns:a16="http://schemas.microsoft.com/office/drawing/2014/main" id="{2F59C0CD-73EB-48F9-8849-197F59BAD6D3}"/>
                </a:ext>
              </a:extLst>
            </p:cNvPr>
            <p:cNvSpPr>
              <a:spLocks/>
            </p:cNvSpPr>
            <p:nvPr/>
          </p:nvSpPr>
          <p:spPr bwMode="auto">
            <a:xfrm>
              <a:off x="2806" y="1588"/>
              <a:ext cx="9" cy="10"/>
            </a:xfrm>
            <a:custGeom>
              <a:avLst/>
              <a:gdLst>
                <a:gd name="T0" fmla="*/ 7 w 9"/>
                <a:gd name="T1" fmla="*/ 0 h 10"/>
                <a:gd name="T2" fmla="*/ 4 w 9"/>
                <a:gd name="T3" fmla="*/ 0 h 10"/>
                <a:gd name="T4" fmla="*/ 2 w 9"/>
                <a:gd name="T5" fmla="*/ 3 h 10"/>
                <a:gd name="T6" fmla="*/ 0 w 9"/>
                <a:gd name="T7" fmla="*/ 5 h 10"/>
                <a:gd name="T8" fmla="*/ 0 w 9"/>
                <a:gd name="T9" fmla="*/ 8 h 10"/>
                <a:gd name="T10" fmla="*/ 2 w 9"/>
                <a:gd name="T11" fmla="*/ 10 h 10"/>
                <a:gd name="T12" fmla="*/ 4 w 9"/>
                <a:gd name="T13" fmla="*/ 10 h 10"/>
                <a:gd name="T14" fmla="*/ 4 w 9"/>
                <a:gd name="T15" fmla="*/ 10 h 10"/>
                <a:gd name="T16" fmla="*/ 7 w 9"/>
                <a:gd name="T17" fmla="*/ 10 h 10"/>
                <a:gd name="T18" fmla="*/ 9 w 9"/>
                <a:gd name="T19" fmla="*/ 10 h 10"/>
                <a:gd name="T20" fmla="*/ 9 w 9"/>
                <a:gd name="T21" fmla="*/ 8 h 10"/>
                <a:gd name="T22" fmla="*/ 9 w 9"/>
                <a:gd name="T23" fmla="*/ 5 h 10"/>
                <a:gd name="T24" fmla="*/ 9 w 9"/>
                <a:gd name="T25" fmla="*/ 3 h 10"/>
                <a:gd name="T26" fmla="*/ 7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7" y="0"/>
                  </a:moveTo>
                  <a:lnTo>
                    <a:pt x="4" y="0"/>
                  </a:lnTo>
                  <a:lnTo>
                    <a:pt x="2" y="3"/>
                  </a:lnTo>
                  <a:lnTo>
                    <a:pt x="0" y="5"/>
                  </a:lnTo>
                  <a:lnTo>
                    <a:pt x="0" y="8"/>
                  </a:lnTo>
                  <a:lnTo>
                    <a:pt x="2" y="10"/>
                  </a:lnTo>
                  <a:lnTo>
                    <a:pt x="4" y="10"/>
                  </a:lnTo>
                  <a:lnTo>
                    <a:pt x="7" y="10"/>
                  </a:lnTo>
                  <a:lnTo>
                    <a:pt x="9" y="10"/>
                  </a:lnTo>
                  <a:lnTo>
                    <a:pt x="9" y="8"/>
                  </a:lnTo>
                  <a:lnTo>
                    <a:pt x="9" y="5"/>
                  </a:lnTo>
                  <a:lnTo>
                    <a:pt x="9" y="3"/>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89" name="Freeform 159">
              <a:extLst>
                <a:ext uri="{FF2B5EF4-FFF2-40B4-BE49-F238E27FC236}">
                  <a16:creationId xmlns:a16="http://schemas.microsoft.com/office/drawing/2014/main" id="{8C03F588-A73F-4770-BFDB-9A193C4D0B7F}"/>
                </a:ext>
              </a:extLst>
            </p:cNvPr>
            <p:cNvSpPr>
              <a:spLocks/>
            </p:cNvSpPr>
            <p:nvPr/>
          </p:nvSpPr>
          <p:spPr bwMode="auto">
            <a:xfrm>
              <a:off x="2824" y="1593"/>
              <a:ext cx="10" cy="10"/>
            </a:xfrm>
            <a:custGeom>
              <a:avLst/>
              <a:gdLst>
                <a:gd name="T0" fmla="*/ 5 w 10"/>
                <a:gd name="T1" fmla="*/ 0 h 10"/>
                <a:gd name="T2" fmla="*/ 3 w 10"/>
                <a:gd name="T3" fmla="*/ 0 h 10"/>
                <a:gd name="T4" fmla="*/ 0 w 10"/>
                <a:gd name="T5" fmla="*/ 3 h 10"/>
                <a:gd name="T6" fmla="*/ 0 w 10"/>
                <a:gd name="T7" fmla="*/ 5 h 10"/>
                <a:gd name="T8" fmla="*/ 0 w 10"/>
                <a:gd name="T9" fmla="*/ 8 h 10"/>
                <a:gd name="T10" fmla="*/ 0 w 10"/>
                <a:gd name="T11" fmla="*/ 10 h 10"/>
                <a:gd name="T12" fmla="*/ 3 w 10"/>
                <a:gd name="T13" fmla="*/ 10 h 10"/>
                <a:gd name="T14" fmla="*/ 3 w 10"/>
                <a:gd name="T15" fmla="*/ 10 h 10"/>
                <a:gd name="T16" fmla="*/ 5 w 10"/>
                <a:gd name="T17" fmla="*/ 10 h 10"/>
                <a:gd name="T18" fmla="*/ 7 w 10"/>
                <a:gd name="T19" fmla="*/ 10 h 10"/>
                <a:gd name="T20" fmla="*/ 10 w 10"/>
                <a:gd name="T21" fmla="*/ 8 h 10"/>
                <a:gd name="T22" fmla="*/ 10 w 10"/>
                <a:gd name="T23" fmla="*/ 5 h 10"/>
                <a:gd name="T24" fmla="*/ 7 w 10"/>
                <a:gd name="T25" fmla="*/ 3 h 10"/>
                <a:gd name="T26" fmla="*/ 5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5" y="0"/>
                  </a:moveTo>
                  <a:lnTo>
                    <a:pt x="3" y="0"/>
                  </a:lnTo>
                  <a:lnTo>
                    <a:pt x="0" y="3"/>
                  </a:lnTo>
                  <a:lnTo>
                    <a:pt x="0" y="5"/>
                  </a:lnTo>
                  <a:lnTo>
                    <a:pt x="0" y="8"/>
                  </a:lnTo>
                  <a:lnTo>
                    <a:pt x="0" y="10"/>
                  </a:lnTo>
                  <a:lnTo>
                    <a:pt x="3" y="10"/>
                  </a:lnTo>
                  <a:lnTo>
                    <a:pt x="5" y="10"/>
                  </a:lnTo>
                  <a:lnTo>
                    <a:pt x="7" y="10"/>
                  </a:lnTo>
                  <a:lnTo>
                    <a:pt x="10" y="8"/>
                  </a:lnTo>
                  <a:lnTo>
                    <a:pt x="10" y="5"/>
                  </a:lnTo>
                  <a:lnTo>
                    <a:pt x="7" y="3"/>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90" name="Freeform 160">
              <a:extLst>
                <a:ext uri="{FF2B5EF4-FFF2-40B4-BE49-F238E27FC236}">
                  <a16:creationId xmlns:a16="http://schemas.microsoft.com/office/drawing/2014/main" id="{41A9A401-E180-4714-88E4-782230FBF3E7}"/>
                </a:ext>
              </a:extLst>
            </p:cNvPr>
            <p:cNvSpPr>
              <a:spLocks/>
            </p:cNvSpPr>
            <p:nvPr/>
          </p:nvSpPr>
          <p:spPr bwMode="auto">
            <a:xfrm>
              <a:off x="2843" y="1598"/>
              <a:ext cx="9" cy="10"/>
            </a:xfrm>
            <a:custGeom>
              <a:avLst/>
              <a:gdLst>
                <a:gd name="T0" fmla="*/ 4 w 9"/>
                <a:gd name="T1" fmla="*/ 0 h 10"/>
                <a:gd name="T2" fmla="*/ 2 w 9"/>
                <a:gd name="T3" fmla="*/ 0 h 10"/>
                <a:gd name="T4" fmla="*/ 0 w 9"/>
                <a:gd name="T5" fmla="*/ 3 h 10"/>
                <a:gd name="T6" fmla="*/ 0 w 9"/>
                <a:gd name="T7" fmla="*/ 5 h 10"/>
                <a:gd name="T8" fmla="*/ 0 w 9"/>
                <a:gd name="T9" fmla="*/ 7 h 10"/>
                <a:gd name="T10" fmla="*/ 0 w 9"/>
                <a:gd name="T11" fmla="*/ 10 h 10"/>
                <a:gd name="T12" fmla="*/ 2 w 9"/>
                <a:gd name="T13" fmla="*/ 10 h 10"/>
                <a:gd name="T14" fmla="*/ 2 w 9"/>
                <a:gd name="T15" fmla="*/ 10 h 10"/>
                <a:gd name="T16" fmla="*/ 4 w 9"/>
                <a:gd name="T17" fmla="*/ 10 h 10"/>
                <a:gd name="T18" fmla="*/ 7 w 9"/>
                <a:gd name="T19" fmla="*/ 10 h 10"/>
                <a:gd name="T20" fmla="*/ 9 w 9"/>
                <a:gd name="T21" fmla="*/ 7 h 10"/>
                <a:gd name="T22" fmla="*/ 9 w 9"/>
                <a:gd name="T23" fmla="*/ 5 h 10"/>
                <a:gd name="T24" fmla="*/ 7 w 9"/>
                <a:gd name="T25" fmla="*/ 3 h 10"/>
                <a:gd name="T26" fmla="*/ 4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4" y="0"/>
                  </a:moveTo>
                  <a:lnTo>
                    <a:pt x="2" y="0"/>
                  </a:lnTo>
                  <a:lnTo>
                    <a:pt x="0" y="3"/>
                  </a:lnTo>
                  <a:lnTo>
                    <a:pt x="0" y="5"/>
                  </a:lnTo>
                  <a:lnTo>
                    <a:pt x="0" y="7"/>
                  </a:lnTo>
                  <a:lnTo>
                    <a:pt x="0" y="10"/>
                  </a:lnTo>
                  <a:lnTo>
                    <a:pt x="2" y="10"/>
                  </a:lnTo>
                  <a:lnTo>
                    <a:pt x="4" y="10"/>
                  </a:lnTo>
                  <a:lnTo>
                    <a:pt x="7" y="10"/>
                  </a:lnTo>
                  <a:lnTo>
                    <a:pt x="9" y="7"/>
                  </a:lnTo>
                  <a:lnTo>
                    <a:pt x="9" y="5"/>
                  </a:lnTo>
                  <a:lnTo>
                    <a:pt x="7" y="3"/>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91" name="Freeform 161">
              <a:extLst>
                <a:ext uri="{FF2B5EF4-FFF2-40B4-BE49-F238E27FC236}">
                  <a16:creationId xmlns:a16="http://schemas.microsoft.com/office/drawing/2014/main" id="{E8BCE46C-D264-4796-B657-72AE42E8C9FC}"/>
                </a:ext>
              </a:extLst>
            </p:cNvPr>
            <p:cNvSpPr>
              <a:spLocks/>
            </p:cNvSpPr>
            <p:nvPr/>
          </p:nvSpPr>
          <p:spPr bwMode="auto">
            <a:xfrm>
              <a:off x="2859" y="1603"/>
              <a:ext cx="9" cy="10"/>
            </a:xfrm>
            <a:custGeom>
              <a:avLst/>
              <a:gdLst>
                <a:gd name="T0" fmla="*/ 7 w 9"/>
                <a:gd name="T1" fmla="*/ 0 h 10"/>
                <a:gd name="T2" fmla="*/ 5 w 9"/>
                <a:gd name="T3" fmla="*/ 0 h 10"/>
                <a:gd name="T4" fmla="*/ 2 w 9"/>
                <a:gd name="T5" fmla="*/ 2 h 10"/>
                <a:gd name="T6" fmla="*/ 0 w 9"/>
                <a:gd name="T7" fmla="*/ 5 h 10"/>
                <a:gd name="T8" fmla="*/ 0 w 9"/>
                <a:gd name="T9" fmla="*/ 7 h 10"/>
                <a:gd name="T10" fmla="*/ 2 w 9"/>
                <a:gd name="T11" fmla="*/ 10 h 10"/>
                <a:gd name="T12" fmla="*/ 5 w 9"/>
                <a:gd name="T13" fmla="*/ 10 h 10"/>
                <a:gd name="T14" fmla="*/ 5 w 9"/>
                <a:gd name="T15" fmla="*/ 10 h 10"/>
                <a:gd name="T16" fmla="*/ 7 w 9"/>
                <a:gd name="T17" fmla="*/ 10 h 10"/>
                <a:gd name="T18" fmla="*/ 9 w 9"/>
                <a:gd name="T19" fmla="*/ 10 h 10"/>
                <a:gd name="T20" fmla="*/ 9 w 9"/>
                <a:gd name="T21" fmla="*/ 7 h 10"/>
                <a:gd name="T22" fmla="*/ 9 w 9"/>
                <a:gd name="T23" fmla="*/ 5 h 10"/>
                <a:gd name="T24" fmla="*/ 9 w 9"/>
                <a:gd name="T25" fmla="*/ 2 h 10"/>
                <a:gd name="T26" fmla="*/ 7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7" y="0"/>
                  </a:moveTo>
                  <a:lnTo>
                    <a:pt x="5" y="0"/>
                  </a:lnTo>
                  <a:lnTo>
                    <a:pt x="2" y="2"/>
                  </a:lnTo>
                  <a:lnTo>
                    <a:pt x="0" y="5"/>
                  </a:lnTo>
                  <a:lnTo>
                    <a:pt x="0" y="7"/>
                  </a:lnTo>
                  <a:lnTo>
                    <a:pt x="2" y="10"/>
                  </a:lnTo>
                  <a:lnTo>
                    <a:pt x="5" y="10"/>
                  </a:lnTo>
                  <a:lnTo>
                    <a:pt x="7" y="10"/>
                  </a:lnTo>
                  <a:lnTo>
                    <a:pt x="9" y="10"/>
                  </a:lnTo>
                  <a:lnTo>
                    <a:pt x="9" y="7"/>
                  </a:lnTo>
                  <a:lnTo>
                    <a:pt x="9" y="5"/>
                  </a:lnTo>
                  <a:lnTo>
                    <a:pt x="9" y="2"/>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92" name="Freeform 162">
              <a:extLst>
                <a:ext uri="{FF2B5EF4-FFF2-40B4-BE49-F238E27FC236}">
                  <a16:creationId xmlns:a16="http://schemas.microsoft.com/office/drawing/2014/main" id="{F7E9F56C-15BA-4B7B-AFE1-DB0060D2A613}"/>
                </a:ext>
              </a:extLst>
            </p:cNvPr>
            <p:cNvSpPr>
              <a:spLocks/>
            </p:cNvSpPr>
            <p:nvPr/>
          </p:nvSpPr>
          <p:spPr bwMode="auto">
            <a:xfrm>
              <a:off x="2878" y="1608"/>
              <a:ext cx="9" cy="9"/>
            </a:xfrm>
            <a:custGeom>
              <a:avLst/>
              <a:gdLst>
                <a:gd name="T0" fmla="*/ 7 w 9"/>
                <a:gd name="T1" fmla="*/ 0 h 9"/>
                <a:gd name="T2" fmla="*/ 4 w 9"/>
                <a:gd name="T3" fmla="*/ 0 h 9"/>
                <a:gd name="T4" fmla="*/ 2 w 9"/>
                <a:gd name="T5" fmla="*/ 2 h 9"/>
                <a:gd name="T6" fmla="*/ 0 w 9"/>
                <a:gd name="T7" fmla="*/ 5 h 9"/>
                <a:gd name="T8" fmla="*/ 0 w 9"/>
                <a:gd name="T9" fmla="*/ 7 h 9"/>
                <a:gd name="T10" fmla="*/ 2 w 9"/>
                <a:gd name="T11" fmla="*/ 9 h 9"/>
                <a:gd name="T12" fmla="*/ 4 w 9"/>
                <a:gd name="T13" fmla="*/ 9 h 9"/>
                <a:gd name="T14" fmla="*/ 4 w 9"/>
                <a:gd name="T15" fmla="*/ 9 h 9"/>
                <a:gd name="T16" fmla="*/ 7 w 9"/>
                <a:gd name="T17" fmla="*/ 9 h 9"/>
                <a:gd name="T18" fmla="*/ 9 w 9"/>
                <a:gd name="T19" fmla="*/ 9 h 9"/>
                <a:gd name="T20" fmla="*/ 9 w 9"/>
                <a:gd name="T21" fmla="*/ 7 h 9"/>
                <a:gd name="T22" fmla="*/ 9 w 9"/>
                <a:gd name="T23" fmla="*/ 5 h 9"/>
                <a:gd name="T24" fmla="*/ 9 w 9"/>
                <a:gd name="T25" fmla="*/ 2 h 9"/>
                <a:gd name="T26" fmla="*/ 7 w 9"/>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7" y="0"/>
                  </a:moveTo>
                  <a:lnTo>
                    <a:pt x="4" y="0"/>
                  </a:lnTo>
                  <a:lnTo>
                    <a:pt x="2" y="2"/>
                  </a:lnTo>
                  <a:lnTo>
                    <a:pt x="0" y="5"/>
                  </a:lnTo>
                  <a:lnTo>
                    <a:pt x="0" y="7"/>
                  </a:lnTo>
                  <a:lnTo>
                    <a:pt x="2" y="9"/>
                  </a:lnTo>
                  <a:lnTo>
                    <a:pt x="4" y="9"/>
                  </a:lnTo>
                  <a:lnTo>
                    <a:pt x="7" y="9"/>
                  </a:lnTo>
                  <a:lnTo>
                    <a:pt x="9" y="9"/>
                  </a:lnTo>
                  <a:lnTo>
                    <a:pt x="9" y="7"/>
                  </a:lnTo>
                  <a:lnTo>
                    <a:pt x="9" y="5"/>
                  </a:lnTo>
                  <a:lnTo>
                    <a:pt x="9" y="2"/>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93" name="Freeform 163">
              <a:extLst>
                <a:ext uri="{FF2B5EF4-FFF2-40B4-BE49-F238E27FC236}">
                  <a16:creationId xmlns:a16="http://schemas.microsoft.com/office/drawing/2014/main" id="{F6E610F1-EB3D-48B1-B31D-DA7635A07CCE}"/>
                </a:ext>
              </a:extLst>
            </p:cNvPr>
            <p:cNvSpPr>
              <a:spLocks/>
            </p:cNvSpPr>
            <p:nvPr/>
          </p:nvSpPr>
          <p:spPr bwMode="auto">
            <a:xfrm>
              <a:off x="2896" y="1613"/>
              <a:ext cx="10" cy="9"/>
            </a:xfrm>
            <a:custGeom>
              <a:avLst/>
              <a:gdLst>
                <a:gd name="T0" fmla="*/ 5 w 10"/>
                <a:gd name="T1" fmla="*/ 0 h 9"/>
                <a:gd name="T2" fmla="*/ 3 w 10"/>
                <a:gd name="T3" fmla="*/ 0 h 9"/>
                <a:gd name="T4" fmla="*/ 0 w 10"/>
                <a:gd name="T5" fmla="*/ 2 h 9"/>
                <a:gd name="T6" fmla="*/ 0 w 10"/>
                <a:gd name="T7" fmla="*/ 4 h 9"/>
                <a:gd name="T8" fmla="*/ 0 w 10"/>
                <a:gd name="T9" fmla="*/ 7 h 9"/>
                <a:gd name="T10" fmla="*/ 0 w 10"/>
                <a:gd name="T11" fmla="*/ 9 h 9"/>
                <a:gd name="T12" fmla="*/ 3 w 10"/>
                <a:gd name="T13" fmla="*/ 9 h 9"/>
                <a:gd name="T14" fmla="*/ 3 w 10"/>
                <a:gd name="T15" fmla="*/ 9 h 9"/>
                <a:gd name="T16" fmla="*/ 5 w 10"/>
                <a:gd name="T17" fmla="*/ 9 h 9"/>
                <a:gd name="T18" fmla="*/ 7 w 10"/>
                <a:gd name="T19" fmla="*/ 9 h 9"/>
                <a:gd name="T20" fmla="*/ 10 w 10"/>
                <a:gd name="T21" fmla="*/ 7 h 9"/>
                <a:gd name="T22" fmla="*/ 10 w 10"/>
                <a:gd name="T23" fmla="*/ 4 h 9"/>
                <a:gd name="T24" fmla="*/ 7 w 10"/>
                <a:gd name="T25" fmla="*/ 2 h 9"/>
                <a:gd name="T26" fmla="*/ 5 w 10"/>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9">
                  <a:moveTo>
                    <a:pt x="5" y="0"/>
                  </a:moveTo>
                  <a:lnTo>
                    <a:pt x="3" y="0"/>
                  </a:lnTo>
                  <a:lnTo>
                    <a:pt x="0" y="2"/>
                  </a:lnTo>
                  <a:lnTo>
                    <a:pt x="0" y="4"/>
                  </a:lnTo>
                  <a:lnTo>
                    <a:pt x="0" y="7"/>
                  </a:lnTo>
                  <a:lnTo>
                    <a:pt x="0" y="9"/>
                  </a:lnTo>
                  <a:lnTo>
                    <a:pt x="3" y="9"/>
                  </a:lnTo>
                  <a:lnTo>
                    <a:pt x="5" y="9"/>
                  </a:lnTo>
                  <a:lnTo>
                    <a:pt x="7" y="9"/>
                  </a:lnTo>
                  <a:lnTo>
                    <a:pt x="10" y="7"/>
                  </a:lnTo>
                  <a:lnTo>
                    <a:pt x="10" y="4"/>
                  </a:lnTo>
                  <a:lnTo>
                    <a:pt x="7" y="2"/>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94" name="Freeform 164">
              <a:extLst>
                <a:ext uri="{FF2B5EF4-FFF2-40B4-BE49-F238E27FC236}">
                  <a16:creationId xmlns:a16="http://schemas.microsoft.com/office/drawing/2014/main" id="{6264987E-A3B3-4629-AE2C-E650A5FC1E6A}"/>
                </a:ext>
              </a:extLst>
            </p:cNvPr>
            <p:cNvSpPr>
              <a:spLocks/>
            </p:cNvSpPr>
            <p:nvPr/>
          </p:nvSpPr>
          <p:spPr bwMode="auto">
            <a:xfrm>
              <a:off x="2915" y="1620"/>
              <a:ext cx="9" cy="10"/>
            </a:xfrm>
            <a:custGeom>
              <a:avLst/>
              <a:gdLst>
                <a:gd name="T0" fmla="*/ 5 w 9"/>
                <a:gd name="T1" fmla="*/ 0 h 10"/>
                <a:gd name="T2" fmla="*/ 2 w 9"/>
                <a:gd name="T3" fmla="*/ 0 h 10"/>
                <a:gd name="T4" fmla="*/ 0 w 9"/>
                <a:gd name="T5" fmla="*/ 0 h 10"/>
                <a:gd name="T6" fmla="*/ 0 w 9"/>
                <a:gd name="T7" fmla="*/ 2 h 10"/>
                <a:gd name="T8" fmla="*/ 0 w 9"/>
                <a:gd name="T9" fmla="*/ 5 h 10"/>
                <a:gd name="T10" fmla="*/ 0 w 9"/>
                <a:gd name="T11" fmla="*/ 7 h 10"/>
                <a:gd name="T12" fmla="*/ 2 w 9"/>
                <a:gd name="T13" fmla="*/ 10 h 10"/>
                <a:gd name="T14" fmla="*/ 2 w 9"/>
                <a:gd name="T15" fmla="*/ 10 h 10"/>
                <a:gd name="T16" fmla="*/ 5 w 9"/>
                <a:gd name="T17" fmla="*/ 10 h 10"/>
                <a:gd name="T18" fmla="*/ 7 w 9"/>
                <a:gd name="T19" fmla="*/ 7 h 10"/>
                <a:gd name="T20" fmla="*/ 9 w 9"/>
                <a:gd name="T21" fmla="*/ 5 h 10"/>
                <a:gd name="T22" fmla="*/ 9 w 9"/>
                <a:gd name="T23" fmla="*/ 2 h 10"/>
                <a:gd name="T24" fmla="*/ 7 w 9"/>
                <a:gd name="T25" fmla="*/ 0 h 10"/>
                <a:gd name="T26" fmla="*/ 5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5" y="0"/>
                  </a:moveTo>
                  <a:lnTo>
                    <a:pt x="2" y="0"/>
                  </a:lnTo>
                  <a:lnTo>
                    <a:pt x="0" y="0"/>
                  </a:lnTo>
                  <a:lnTo>
                    <a:pt x="0" y="2"/>
                  </a:lnTo>
                  <a:lnTo>
                    <a:pt x="0" y="5"/>
                  </a:lnTo>
                  <a:lnTo>
                    <a:pt x="0" y="7"/>
                  </a:lnTo>
                  <a:lnTo>
                    <a:pt x="2" y="10"/>
                  </a:lnTo>
                  <a:lnTo>
                    <a:pt x="5" y="10"/>
                  </a:lnTo>
                  <a:lnTo>
                    <a:pt x="7" y="7"/>
                  </a:lnTo>
                  <a:lnTo>
                    <a:pt x="9" y="5"/>
                  </a:lnTo>
                  <a:lnTo>
                    <a:pt x="9" y="2"/>
                  </a:lnTo>
                  <a:lnTo>
                    <a:pt x="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95" name="Freeform 165">
              <a:extLst>
                <a:ext uri="{FF2B5EF4-FFF2-40B4-BE49-F238E27FC236}">
                  <a16:creationId xmlns:a16="http://schemas.microsoft.com/office/drawing/2014/main" id="{6727EAB8-F9F1-42BC-AB3A-70DD75EA6C62}"/>
                </a:ext>
              </a:extLst>
            </p:cNvPr>
            <p:cNvSpPr>
              <a:spLocks/>
            </p:cNvSpPr>
            <p:nvPr/>
          </p:nvSpPr>
          <p:spPr bwMode="auto">
            <a:xfrm>
              <a:off x="2931" y="1625"/>
              <a:ext cx="9" cy="9"/>
            </a:xfrm>
            <a:custGeom>
              <a:avLst/>
              <a:gdLst>
                <a:gd name="T0" fmla="*/ 7 w 9"/>
                <a:gd name="T1" fmla="*/ 0 h 9"/>
                <a:gd name="T2" fmla="*/ 5 w 9"/>
                <a:gd name="T3" fmla="*/ 0 h 9"/>
                <a:gd name="T4" fmla="*/ 3 w 9"/>
                <a:gd name="T5" fmla="*/ 0 h 9"/>
                <a:gd name="T6" fmla="*/ 0 w 9"/>
                <a:gd name="T7" fmla="*/ 2 h 9"/>
                <a:gd name="T8" fmla="*/ 0 w 9"/>
                <a:gd name="T9" fmla="*/ 5 h 9"/>
                <a:gd name="T10" fmla="*/ 3 w 9"/>
                <a:gd name="T11" fmla="*/ 7 h 9"/>
                <a:gd name="T12" fmla="*/ 5 w 9"/>
                <a:gd name="T13" fmla="*/ 9 h 9"/>
                <a:gd name="T14" fmla="*/ 5 w 9"/>
                <a:gd name="T15" fmla="*/ 9 h 9"/>
                <a:gd name="T16" fmla="*/ 7 w 9"/>
                <a:gd name="T17" fmla="*/ 9 h 9"/>
                <a:gd name="T18" fmla="*/ 9 w 9"/>
                <a:gd name="T19" fmla="*/ 7 h 9"/>
                <a:gd name="T20" fmla="*/ 9 w 9"/>
                <a:gd name="T21" fmla="*/ 5 h 9"/>
                <a:gd name="T22" fmla="*/ 9 w 9"/>
                <a:gd name="T23" fmla="*/ 2 h 9"/>
                <a:gd name="T24" fmla="*/ 9 w 9"/>
                <a:gd name="T25" fmla="*/ 0 h 9"/>
                <a:gd name="T26" fmla="*/ 7 w 9"/>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7" y="0"/>
                  </a:moveTo>
                  <a:lnTo>
                    <a:pt x="5" y="0"/>
                  </a:lnTo>
                  <a:lnTo>
                    <a:pt x="3" y="0"/>
                  </a:lnTo>
                  <a:lnTo>
                    <a:pt x="0" y="2"/>
                  </a:lnTo>
                  <a:lnTo>
                    <a:pt x="0" y="5"/>
                  </a:lnTo>
                  <a:lnTo>
                    <a:pt x="3" y="7"/>
                  </a:lnTo>
                  <a:lnTo>
                    <a:pt x="5" y="9"/>
                  </a:lnTo>
                  <a:lnTo>
                    <a:pt x="7" y="9"/>
                  </a:lnTo>
                  <a:lnTo>
                    <a:pt x="9" y="7"/>
                  </a:lnTo>
                  <a:lnTo>
                    <a:pt x="9" y="5"/>
                  </a:lnTo>
                  <a:lnTo>
                    <a:pt x="9" y="2"/>
                  </a:lnTo>
                  <a:lnTo>
                    <a:pt x="9"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96" name="Freeform 166">
              <a:extLst>
                <a:ext uri="{FF2B5EF4-FFF2-40B4-BE49-F238E27FC236}">
                  <a16:creationId xmlns:a16="http://schemas.microsoft.com/office/drawing/2014/main" id="{04ECE9BD-D052-425C-93F1-3EBD55B7D172}"/>
                </a:ext>
              </a:extLst>
            </p:cNvPr>
            <p:cNvSpPr>
              <a:spLocks/>
            </p:cNvSpPr>
            <p:nvPr/>
          </p:nvSpPr>
          <p:spPr bwMode="auto">
            <a:xfrm>
              <a:off x="2950" y="1630"/>
              <a:ext cx="9" cy="9"/>
            </a:xfrm>
            <a:custGeom>
              <a:avLst/>
              <a:gdLst>
                <a:gd name="T0" fmla="*/ 7 w 9"/>
                <a:gd name="T1" fmla="*/ 0 h 9"/>
                <a:gd name="T2" fmla="*/ 4 w 9"/>
                <a:gd name="T3" fmla="*/ 0 h 9"/>
                <a:gd name="T4" fmla="*/ 2 w 9"/>
                <a:gd name="T5" fmla="*/ 0 h 9"/>
                <a:gd name="T6" fmla="*/ 0 w 9"/>
                <a:gd name="T7" fmla="*/ 2 h 9"/>
                <a:gd name="T8" fmla="*/ 0 w 9"/>
                <a:gd name="T9" fmla="*/ 4 h 9"/>
                <a:gd name="T10" fmla="*/ 2 w 9"/>
                <a:gd name="T11" fmla="*/ 7 h 9"/>
                <a:gd name="T12" fmla="*/ 4 w 9"/>
                <a:gd name="T13" fmla="*/ 9 h 9"/>
                <a:gd name="T14" fmla="*/ 4 w 9"/>
                <a:gd name="T15" fmla="*/ 9 h 9"/>
                <a:gd name="T16" fmla="*/ 7 w 9"/>
                <a:gd name="T17" fmla="*/ 9 h 9"/>
                <a:gd name="T18" fmla="*/ 9 w 9"/>
                <a:gd name="T19" fmla="*/ 7 h 9"/>
                <a:gd name="T20" fmla="*/ 9 w 9"/>
                <a:gd name="T21" fmla="*/ 4 h 9"/>
                <a:gd name="T22" fmla="*/ 9 w 9"/>
                <a:gd name="T23" fmla="*/ 2 h 9"/>
                <a:gd name="T24" fmla="*/ 9 w 9"/>
                <a:gd name="T25" fmla="*/ 0 h 9"/>
                <a:gd name="T26" fmla="*/ 7 w 9"/>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7" y="0"/>
                  </a:moveTo>
                  <a:lnTo>
                    <a:pt x="4" y="0"/>
                  </a:lnTo>
                  <a:lnTo>
                    <a:pt x="2" y="0"/>
                  </a:lnTo>
                  <a:lnTo>
                    <a:pt x="0" y="2"/>
                  </a:lnTo>
                  <a:lnTo>
                    <a:pt x="0" y="4"/>
                  </a:lnTo>
                  <a:lnTo>
                    <a:pt x="2" y="7"/>
                  </a:lnTo>
                  <a:lnTo>
                    <a:pt x="4" y="9"/>
                  </a:lnTo>
                  <a:lnTo>
                    <a:pt x="7" y="9"/>
                  </a:lnTo>
                  <a:lnTo>
                    <a:pt x="9" y="7"/>
                  </a:lnTo>
                  <a:lnTo>
                    <a:pt x="9" y="4"/>
                  </a:lnTo>
                  <a:lnTo>
                    <a:pt x="9" y="2"/>
                  </a:lnTo>
                  <a:lnTo>
                    <a:pt x="9"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97" name="Freeform 167">
              <a:extLst>
                <a:ext uri="{FF2B5EF4-FFF2-40B4-BE49-F238E27FC236}">
                  <a16:creationId xmlns:a16="http://schemas.microsoft.com/office/drawing/2014/main" id="{226FAEB6-EE90-4315-8C28-33922943C1F2}"/>
                </a:ext>
              </a:extLst>
            </p:cNvPr>
            <p:cNvSpPr>
              <a:spLocks/>
            </p:cNvSpPr>
            <p:nvPr/>
          </p:nvSpPr>
          <p:spPr bwMode="auto">
            <a:xfrm>
              <a:off x="2968" y="1634"/>
              <a:ext cx="10" cy="10"/>
            </a:xfrm>
            <a:custGeom>
              <a:avLst/>
              <a:gdLst>
                <a:gd name="T0" fmla="*/ 5 w 10"/>
                <a:gd name="T1" fmla="*/ 0 h 10"/>
                <a:gd name="T2" fmla="*/ 3 w 10"/>
                <a:gd name="T3" fmla="*/ 0 h 10"/>
                <a:gd name="T4" fmla="*/ 0 w 10"/>
                <a:gd name="T5" fmla="*/ 0 h 10"/>
                <a:gd name="T6" fmla="*/ 0 w 10"/>
                <a:gd name="T7" fmla="*/ 3 h 10"/>
                <a:gd name="T8" fmla="*/ 0 w 10"/>
                <a:gd name="T9" fmla="*/ 5 h 10"/>
                <a:gd name="T10" fmla="*/ 0 w 10"/>
                <a:gd name="T11" fmla="*/ 8 h 10"/>
                <a:gd name="T12" fmla="*/ 3 w 10"/>
                <a:gd name="T13" fmla="*/ 10 h 10"/>
                <a:gd name="T14" fmla="*/ 3 w 10"/>
                <a:gd name="T15" fmla="*/ 10 h 10"/>
                <a:gd name="T16" fmla="*/ 5 w 10"/>
                <a:gd name="T17" fmla="*/ 10 h 10"/>
                <a:gd name="T18" fmla="*/ 7 w 10"/>
                <a:gd name="T19" fmla="*/ 8 h 10"/>
                <a:gd name="T20" fmla="*/ 10 w 10"/>
                <a:gd name="T21" fmla="*/ 5 h 10"/>
                <a:gd name="T22" fmla="*/ 10 w 10"/>
                <a:gd name="T23" fmla="*/ 3 h 10"/>
                <a:gd name="T24" fmla="*/ 7 w 10"/>
                <a:gd name="T25" fmla="*/ 0 h 10"/>
                <a:gd name="T26" fmla="*/ 5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5" y="0"/>
                  </a:moveTo>
                  <a:lnTo>
                    <a:pt x="3" y="0"/>
                  </a:lnTo>
                  <a:lnTo>
                    <a:pt x="0" y="0"/>
                  </a:lnTo>
                  <a:lnTo>
                    <a:pt x="0" y="3"/>
                  </a:lnTo>
                  <a:lnTo>
                    <a:pt x="0" y="5"/>
                  </a:lnTo>
                  <a:lnTo>
                    <a:pt x="0" y="8"/>
                  </a:lnTo>
                  <a:lnTo>
                    <a:pt x="3" y="10"/>
                  </a:lnTo>
                  <a:lnTo>
                    <a:pt x="5" y="10"/>
                  </a:lnTo>
                  <a:lnTo>
                    <a:pt x="7" y="8"/>
                  </a:lnTo>
                  <a:lnTo>
                    <a:pt x="10" y="5"/>
                  </a:lnTo>
                  <a:lnTo>
                    <a:pt x="10" y="3"/>
                  </a:lnTo>
                  <a:lnTo>
                    <a:pt x="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98" name="Freeform 168">
              <a:extLst>
                <a:ext uri="{FF2B5EF4-FFF2-40B4-BE49-F238E27FC236}">
                  <a16:creationId xmlns:a16="http://schemas.microsoft.com/office/drawing/2014/main" id="{7EAD719E-7E74-4517-B1AD-6BCD696056E3}"/>
                </a:ext>
              </a:extLst>
            </p:cNvPr>
            <p:cNvSpPr>
              <a:spLocks/>
            </p:cNvSpPr>
            <p:nvPr/>
          </p:nvSpPr>
          <p:spPr bwMode="auto">
            <a:xfrm>
              <a:off x="2985" y="1639"/>
              <a:ext cx="11" cy="10"/>
            </a:xfrm>
            <a:custGeom>
              <a:avLst/>
              <a:gdLst>
                <a:gd name="T0" fmla="*/ 7 w 11"/>
                <a:gd name="T1" fmla="*/ 0 h 10"/>
                <a:gd name="T2" fmla="*/ 4 w 11"/>
                <a:gd name="T3" fmla="*/ 0 h 10"/>
                <a:gd name="T4" fmla="*/ 2 w 11"/>
                <a:gd name="T5" fmla="*/ 0 h 10"/>
                <a:gd name="T6" fmla="*/ 0 w 11"/>
                <a:gd name="T7" fmla="*/ 3 h 10"/>
                <a:gd name="T8" fmla="*/ 0 w 11"/>
                <a:gd name="T9" fmla="*/ 5 h 10"/>
                <a:gd name="T10" fmla="*/ 2 w 11"/>
                <a:gd name="T11" fmla="*/ 8 h 10"/>
                <a:gd name="T12" fmla="*/ 4 w 11"/>
                <a:gd name="T13" fmla="*/ 10 h 10"/>
                <a:gd name="T14" fmla="*/ 4 w 11"/>
                <a:gd name="T15" fmla="*/ 10 h 10"/>
                <a:gd name="T16" fmla="*/ 7 w 11"/>
                <a:gd name="T17" fmla="*/ 10 h 10"/>
                <a:gd name="T18" fmla="*/ 9 w 11"/>
                <a:gd name="T19" fmla="*/ 8 h 10"/>
                <a:gd name="T20" fmla="*/ 11 w 11"/>
                <a:gd name="T21" fmla="*/ 5 h 10"/>
                <a:gd name="T22" fmla="*/ 11 w 11"/>
                <a:gd name="T23" fmla="*/ 3 h 10"/>
                <a:gd name="T24" fmla="*/ 9 w 11"/>
                <a:gd name="T25" fmla="*/ 0 h 10"/>
                <a:gd name="T26" fmla="*/ 7 w 11"/>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1" h="10">
                  <a:moveTo>
                    <a:pt x="7" y="0"/>
                  </a:moveTo>
                  <a:lnTo>
                    <a:pt x="4" y="0"/>
                  </a:lnTo>
                  <a:lnTo>
                    <a:pt x="2" y="0"/>
                  </a:lnTo>
                  <a:lnTo>
                    <a:pt x="0" y="3"/>
                  </a:lnTo>
                  <a:lnTo>
                    <a:pt x="0" y="5"/>
                  </a:lnTo>
                  <a:lnTo>
                    <a:pt x="2" y="8"/>
                  </a:lnTo>
                  <a:lnTo>
                    <a:pt x="4" y="10"/>
                  </a:lnTo>
                  <a:lnTo>
                    <a:pt x="7" y="10"/>
                  </a:lnTo>
                  <a:lnTo>
                    <a:pt x="9" y="8"/>
                  </a:lnTo>
                  <a:lnTo>
                    <a:pt x="11" y="5"/>
                  </a:lnTo>
                  <a:lnTo>
                    <a:pt x="11" y="3"/>
                  </a:lnTo>
                  <a:lnTo>
                    <a:pt x="9"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99" name="Freeform 169">
              <a:extLst>
                <a:ext uri="{FF2B5EF4-FFF2-40B4-BE49-F238E27FC236}">
                  <a16:creationId xmlns:a16="http://schemas.microsoft.com/office/drawing/2014/main" id="{DA81AC30-0666-44B8-B417-2B150DAA17D3}"/>
                </a:ext>
              </a:extLst>
            </p:cNvPr>
            <p:cNvSpPr>
              <a:spLocks/>
            </p:cNvSpPr>
            <p:nvPr/>
          </p:nvSpPr>
          <p:spPr bwMode="auto">
            <a:xfrm>
              <a:off x="3003" y="1644"/>
              <a:ext cx="10" cy="10"/>
            </a:xfrm>
            <a:custGeom>
              <a:avLst/>
              <a:gdLst>
                <a:gd name="T0" fmla="*/ 7 w 10"/>
                <a:gd name="T1" fmla="*/ 0 h 10"/>
                <a:gd name="T2" fmla="*/ 5 w 10"/>
                <a:gd name="T3" fmla="*/ 0 h 10"/>
                <a:gd name="T4" fmla="*/ 3 w 10"/>
                <a:gd name="T5" fmla="*/ 0 h 10"/>
                <a:gd name="T6" fmla="*/ 0 w 10"/>
                <a:gd name="T7" fmla="*/ 3 h 10"/>
                <a:gd name="T8" fmla="*/ 0 w 10"/>
                <a:gd name="T9" fmla="*/ 5 h 10"/>
                <a:gd name="T10" fmla="*/ 3 w 10"/>
                <a:gd name="T11" fmla="*/ 7 h 10"/>
                <a:gd name="T12" fmla="*/ 5 w 10"/>
                <a:gd name="T13" fmla="*/ 10 h 10"/>
                <a:gd name="T14" fmla="*/ 5 w 10"/>
                <a:gd name="T15" fmla="*/ 10 h 10"/>
                <a:gd name="T16" fmla="*/ 7 w 10"/>
                <a:gd name="T17" fmla="*/ 10 h 10"/>
                <a:gd name="T18" fmla="*/ 10 w 10"/>
                <a:gd name="T19" fmla="*/ 7 h 10"/>
                <a:gd name="T20" fmla="*/ 10 w 10"/>
                <a:gd name="T21" fmla="*/ 5 h 10"/>
                <a:gd name="T22" fmla="*/ 10 w 10"/>
                <a:gd name="T23" fmla="*/ 3 h 10"/>
                <a:gd name="T24" fmla="*/ 10 w 10"/>
                <a:gd name="T25" fmla="*/ 0 h 10"/>
                <a:gd name="T26" fmla="*/ 7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7" y="0"/>
                  </a:moveTo>
                  <a:lnTo>
                    <a:pt x="5" y="0"/>
                  </a:lnTo>
                  <a:lnTo>
                    <a:pt x="3" y="0"/>
                  </a:lnTo>
                  <a:lnTo>
                    <a:pt x="0" y="3"/>
                  </a:lnTo>
                  <a:lnTo>
                    <a:pt x="0" y="5"/>
                  </a:lnTo>
                  <a:lnTo>
                    <a:pt x="3" y="7"/>
                  </a:lnTo>
                  <a:lnTo>
                    <a:pt x="5" y="10"/>
                  </a:lnTo>
                  <a:lnTo>
                    <a:pt x="7" y="10"/>
                  </a:lnTo>
                  <a:lnTo>
                    <a:pt x="10" y="7"/>
                  </a:lnTo>
                  <a:lnTo>
                    <a:pt x="10" y="5"/>
                  </a:lnTo>
                  <a:lnTo>
                    <a:pt x="10" y="3"/>
                  </a:lnTo>
                  <a:lnTo>
                    <a:pt x="10"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00" name="Freeform 170">
              <a:extLst>
                <a:ext uri="{FF2B5EF4-FFF2-40B4-BE49-F238E27FC236}">
                  <a16:creationId xmlns:a16="http://schemas.microsoft.com/office/drawing/2014/main" id="{7BD65783-1EBE-4DC4-9158-5D53231701C5}"/>
                </a:ext>
              </a:extLst>
            </p:cNvPr>
            <p:cNvSpPr>
              <a:spLocks/>
            </p:cNvSpPr>
            <p:nvPr/>
          </p:nvSpPr>
          <p:spPr bwMode="auto">
            <a:xfrm>
              <a:off x="3022" y="1649"/>
              <a:ext cx="9" cy="10"/>
            </a:xfrm>
            <a:custGeom>
              <a:avLst/>
              <a:gdLst>
                <a:gd name="T0" fmla="*/ 5 w 9"/>
                <a:gd name="T1" fmla="*/ 0 h 10"/>
                <a:gd name="T2" fmla="*/ 2 w 9"/>
                <a:gd name="T3" fmla="*/ 0 h 10"/>
                <a:gd name="T4" fmla="*/ 0 w 9"/>
                <a:gd name="T5" fmla="*/ 0 h 10"/>
                <a:gd name="T6" fmla="*/ 0 w 9"/>
                <a:gd name="T7" fmla="*/ 2 h 10"/>
                <a:gd name="T8" fmla="*/ 0 w 9"/>
                <a:gd name="T9" fmla="*/ 5 h 10"/>
                <a:gd name="T10" fmla="*/ 0 w 9"/>
                <a:gd name="T11" fmla="*/ 7 h 10"/>
                <a:gd name="T12" fmla="*/ 2 w 9"/>
                <a:gd name="T13" fmla="*/ 10 h 10"/>
                <a:gd name="T14" fmla="*/ 2 w 9"/>
                <a:gd name="T15" fmla="*/ 10 h 10"/>
                <a:gd name="T16" fmla="*/ 5 w 9"/>
                <a:gd name="T17" fmla="*/ 10 h 10"/>
                <a:gd name="T18" fmla="*/ 7 w 9"/>
                <a:gd name="T19" fmla="*/ 7 h 10"/>
                <a:gd name="T20" fmla="*/ 9 w 9"/>
                <a:gd name="T21" fmla="*/ 5 h 10"/>
                <a:gd name="T22" fmla="*/ 9 w 9"/>
                <a:gd name="T23" fmla="*/ 2 h 10"/>
                <a:gd name="T24" fmla="*/ 7 w 9"/>
                <a:gd name="T25" fmla="*/ 0 h 10"/>
                <a:gd name="T26" fmla="*/ 5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5" y="0"/>
                  </a:moveTo>
                  <a:lnTo>
                    <a:pt x="2" y="0"/>
                  </a:lnTo>
                  <a:lnTo>
                    <a:pt x="0" y="0"/>
                  </a:lnTo>
                  <a:lnTo>
                    <a:pt x="0" y="2"/>
                  </a:lnTo>
                  <a:lnTo>
                    <a:pt x="0" y="5"/>
                  </a:lnTo>
                  <a:lnTo>
                    <a:pt x="0" y="7"/>
                  </a:lnTo>
                  <a:lnTo>
                    <a:pt x="2" y="10"/>
                  </a:lnTo>
                  <a:lnTo>
                    <a:pt x="5" y="10"/>
                  </a:lnTo>
                  <a:lnTo>
                    <a:pt x="7" y="7"/>
                  </a:lnTo>
                  <a:lnTo>
                    <a:pt x="9" y="5"/>
                  </a:lnTo>
                  <a:lnTo>
                    <a:pt x="9" y="2"/>
                  </a:lnTo>
                  <a:lnTo>
                    <a:pt x="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01" name="Freeform 171">
              <a:extLst>
                <a:ext uri="{FF2B5EF4-FFF2-40B4-BE49-F238E27FC236}">
                  <a16:creationId xmlns:a16="http://schemas.microsoft.com/office/drawing/2014/main" id="{ED190C9E-CA35-46BD-8A6E-EFF6DD1D324B}"/>
                </a:ext>
              </a:extLst>
            </p:cNvPr>
            <p:cNvSpPr>
              <a:spLocks/>
            </p:cNvSpPr>
            <p:nvPr/>
          </p:nvSpPr>
          <p:spPr bwMode="auto">
            <a:xfrm>
              <a:off x="3040" y="1654"/>
              <a:ext cx="10" cy="9"/>
            </a:xfrm>
            <a:custGeom>
              <a:avLst/>
              <a:gdLst>
                <a:gd name="T0" fmla="*/ 5 w 10"/>
                <a:gd name="T1" fmla="*/ 0 h 9"/>
                <a:gd name="T2" fmla="*/ 3 w 10"/>
                <a:gd name="T3" fmla="*/ 0 h 9"/>
                <a:gd name="T4" fmla="*/ 0 w 10"/>
                <a:gd name="T5" fmla="*/ 0 h 9"/>
                <a:gd name="T6" fmla="*/ 0 w 10"/>
                <a:gd name="T7" fmla="*/ 2 h 9"/>
                <a:gd name="T8" fmla="*/ 0 w 10"/>
                <a:gd name="T9" fmla="*/ 5 h 9"/>
                <a:gd name="T10" fmla="*/ 0 w 10"/>
                <a:gd name="T11" fmla="*/ 7 h 9"/>
                <a:gd name="T12" fmla="*/ 3 w 10"/>
                <a:gd name="T13" fmla="*/ 9 h 9"/>
                <a:gd name="T14" fmla="*/ 3 w 10"/>
                <a:gd name="T15" fmla="*/ 9 h 9"/>
                <a:gd name="T16" fmla="*/ 5 w 10"/>
                <a:gd name="T17" fmla="*/ 9 h 9"/>
                <a:gd name="T18" fmla="*/ 7 w 10"/>
                <a:gd name="T19" fmla="*/ 7 h 9"/>
                <a:gd name="T20" fmla="*/ 10 w 10"/>
                <a:gd name="T21" fmla="*/ 5 h 9"/>
                <a:gd name="T22" fmla="*/ 10 w 10"/>
                <a:gd name="T23" fmla="*/ 2 h 9"/>
                <a:gd name="T24" fmla="*/ 7 w 10"/>
                <a:gd name="T25" fmla="*/ 0 h 9"/>
                <a:gd name="T26" fmla="*/ 5 w 10"/>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9">
                  <a:moveTo>
                    <a:pt x="5" y="0"/>
                  </a:moveTo>
                  <a:lnTo>
                    <a:pt x="3" y="0"/>
                  </a:lnTo>
                  <a:lnTo>
                    <a:pt x="0" y="0"/>
                  </a:lnTo>
                  <a:lnTo>
                    <a:pt x="0" y="2"/>
                  </a:lnTo>
                  <a:lnTo>
                    <a:pt x="0" y="5"/>
                  </a:lnTo>
                  <a:lnTo>
                    <a:pt x="0" y="7"/>
                  </a:lnTo>
                  <a:lnTo>
                    <a:pt x="3" y="9"/>
                  </a:lnTo>
                  <a:lnTo>
                    <a:pt x="5" y="9"/>
                  </a:lnTo>
                  <a:lnTo>
                    <a:pt x="7" y="7"/>
                  </a:lnTo>
                  <a:lnTo>
                    <a:pt x="10" y="5"/>
                  </a:lnTo>
                  <a:lnTo>
                    <a:pt x="10" y="2"/>
                  </a:lnTo>
                  <a:lnTo>
                    <a:pt x="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02" name="Freeform 172">
              <a:extLst>
                <a:ext uri="{FF2B5EF4-FFF2-40B4-BE49-F238E27FC236}">
                  <a16:creationId xmlns:a16="http://schemas.microsoft.com/office/drawing/2014/main" id="{DF41CB2C-A4EF-4032-BF6F-916947F4FECB}"/>
                </a:ext>
              </a:extLst>
            </p:cNvPr>
            <p:cNvSpPr>
              <a:spLocks/>
            </p:cNvSpPr>
            <p:nvPr/>
          </p:nvSpPr>
          <p:spPr bwMode="auto">
            <a:xfrm>
              <a:off x="3057" y="1659"/>
              <a:ext cx="9" cy="9"/>
            </a:xfrm>
            <a:custGeom>
              <a:avLst/>
              <a:gdLst>
                <a:gd name="T0" fmla="*/ 7 w 9"/>
                <a:gd name="T1" fmla="*/ 0 h 9"/>
                <a:gd name="T2" fmla="*/ 4 w 9"/>
                <a:gd name="T3" fmla="*/ 0 h 9"/>
                <a:gd name="T4" fmla="*/ 2 w 9"/>
                <a:gd name="T5" fmla="*/ 0 h 9"/>
                <a:gd name="T6" fmla="*/ 0 w 9"/>
                <a:gd name="T7" fmla="*/ 2 h 9"/>
                <a:gd name="T8" fmla="*/ 0 w 9"/>
                <a:gd name="T9" fmla="*/ 4 h 9"/>
                <a:gd name="T10" fmla="*/ 2 w 9"/>
                <a:gd name="T11" fmla="*/ 7 h 9"/>
                <a:gd name="T12" fmla="*/ 4 w 9"/>
                <a:gd name="T13" fmla="*/ 9 h 9"/>
                <a:gd name="T14" fmla="*/ 4 w 9"/>
                <a:gd name="T15" fmla="*/ 9 h 9"/>
                <a:gd name="T16" fmla="*/ 7 w 9"/>
                <a:gd name="T17" fmla="*/ 9 h 9"/>
                <a:gd name="T18" fmla="*/ 9 w 9"/>
                <a:gd name="T19" fmla="*/ 7 h 9"/>
                <a:gd name="T20" fmla="*/ 9 w 9"/>
                <a:gd name="T21" fmla="*/ 4 h 9"/>
                <a:gd name="T22" fmla="*/ 9 w 9"/>
                <a:gd name="T23" fmla="*/ 2 h 9"/>
                <a:gd name="T24" fmla="*/ 9 w 9"/>
                <a:gd name="T25" fmla="*/ 0 h 9"/>
                <a:gd name="T26" fmla="*/ 7 w 9"/>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7" y="0"/>
                  </a:moveTo>
                  <a:lnTo>
                    <a:pt x="4" y="0"/>
                  </a:lnTo>
                  <a:lnTo>
                    <a:pt x="2" y="0"/>
                  </a:lnTo>
                  <a:lnTo>
                    <a:pt x="0" y="2"/>
                  </a:lnTo>
                  <a:lnTo>
                    <a:pt x="0" y="4"/>
                  </a:lnTo>
                  <a:lnTo>
                    <a:pt x="2" y="7"/>
                  </a:lnTo>
                  <a:lnTo>
                    <a:pt x="4" y="9"/>
                  </a:lnTo>
                  <a:lnTo>
                    <a:pt x="7" y="9"/>
                  </a:lnTo>
                  <a:lnTo>
                    <a:pt x="9" y="7"/>
                  </a:lnTo>
                  <a:lnTo>
                    <a:pt x="9" y="4"/>
                  </a:lnTo>
                  <a:lnTo>
                    <a:pt x="9" y="2"/>
                  </a:lnTo>
                  <a:lnTo>
                    <a:pt x="9"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03" name="Freeform 173">
              <a:extLst>
                <a:ext uri="{FF2B5EF4-FFF2-40B4-BE49-F238E27FC236}">
                  <a16:creationId xmlns:a16="http://schemas.microsoft.com/office/drawing/2014/main" id="{1A262B28-B692-4835-B419-65904FE442B2}"/>
                </a:ext>
              </a:extLst>
            </p:cNvPr>
            <p:cNvSpPr>
              <a:spLocks/>
            </p:cNvSpPr>
            <p:nvPr/>
          </p:nvSpPr>
          <p:spPr bwMode="auto">
            <a:xfrm>
              <a:off x="3075" y="1663"/>
              <a:ext cx="10" cy="10"/>
            </a:xfrm>
            <a:custGeom>
              <a:avLst/>
              <a:gdLst>
                <a:gd name="T0" fmla="*/ 7 w 10"/>
                <a:gd name="T1" fmla="*/ 0 h 10"/>
                <a:gd name="T2" fmla="*/ 5 w 10"/>
                <a:gd name="T3" fmla="*/ 0 h 10"/>
                <a:gd name="T4" fmla="*/ 3 w 10"/>
                <a:gd name="T5" fmla="*/ 3 h 10"/>
                <a:gd name="T6" fmla="*/ 0 w 10"/>
                <a:gd name="T7" fmla="*/ 5 h 10"/>
                <a:gd name="T8" fmla="*/ 0 w 10"/>
                <a:gd name="T9" fmla="*/ 8 h 10"/>
                <a:gd name="T10" fmla="*/ 3 w 10"/>
                <a:gd name="T11" fmla="*/ 10 h 10"/>
                <a:gd name="T12" fmla="*/ 5 w 10"/>
                <a:gd name="T13" fmla="*/ 10 h 10"/>
                <a:gd name="T14" fmla="*/ 5 w 10"/>
                <a:gd name="T15" fmla="*/ 10 h 10"/>
                <a:gd name="T16" fmla="*/ 7 w 10"/>
                <a:gd name="T17" fmla="*/ 10 h 10"/>
                <a:gd name="T18" fmla="*/ 10 w 10"/>
                <a:gd name="T19" fmla="*/ 10 h 10"/>
                <a:gd name="T20" fmla="*/ 10 w 10"/>
                <a:gd name="T21" fmla="*/ 8 h 10"/>
                <a:gd name="T22" fmla="*/ 10 w 10"/>
                <a:gd name="T23" fmla="*/ 5 h 10"/>
                <a:gd name="T24" fmla="*/ 10 w 10"/>
                <a:gd name="T25" fmla="*/ 3 h 10"/>
                <a:gd name="T26" fmla="*/ 7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7" y="0"/>
                  </a:moveTo>
                  <a:lnTo>
                    <a:pt x="5" y="0"/>
                  </a:lnTo>
                  <a:lnTo>
                    <a:pt x="3" y="3"/>
                  </a:lnTo>
                  <a:lnTo>
                    <a:pt x="0" y="5"/>
                  </a:lnTo>
                  <a:lnTo>
                    <a:pt x="0" y="8"/>
                  </a:lnTo>
                  <a:lnTo>
                    <a:pt x="3" y="10"/>
                  </a:lnTo>
                  <a:lnTo>
                    <a:pt x="5" y="10"/>
                  </a:lnTo>
                  <a:lnTo>
                    <a:pt x="7" y="10"/>
                  </a:lnTo>
                  <a:lnTo>
                    <a:pt x="10" y="10"/>
                  </a:lnTo>
                  <a:lnTo>
                    <a:pt x="10" y="8"/>
                  </a:lnTo>
                  <a:lnTo>
                    <a:pt x="10" y="5"/>
                  </a:lnTo>
                  <a:lnTo>
                    <a:pt x="10" y="3"/>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04" name="Freeform 174">
              <a:extLst>
                <a:ext uri="{FF2B5EF4-FFF2-40B4-BE49-F238E27FC236}">
                  <a16:creationId xmlns:a16="http://schemas.microsoft.com/office/drawing/2014/main" id="{BA972D6D-6EC2-4D7E-A601-D6D16E6DF8A3}"/>
                </a:ext>
              </a:extLst>
            </p:cNvPr>
            <p:cNvSpPr>
              <a:spLocks/>
            </p:cNvSpPr>
            <p:nvPr/>
          </p:nvSpPr>
          <p:spPr bwMode="auto">
            <a:xfrm>
              <a:off x="3094" y="1668"/>
              <a:ext cx="9" cy="10"/>
            </a:xfrm>
            <a:custGeom>
              <a:avLst/>
              <a:gdLst>
                <a:gd name="T0" fmla="*/ 5 w 9"/>
                <a:gd name="T1" fmla="*/ 0 h 10"/>
                <a:gd name="T2" fmla="*/ 2 w 9"/>
                <a:gd name="T3" fmla="*/ 0 h 10"/>
                <a:gd name="T4" fmla="*/ 0 w 9"/>
                <a:gd name="T5" fmla="*/ 3 h 10"/>
                <a:gd name="T6" fmla="*/ 0 w 9"/>
                <a:gd name="T7" fmla="*/ 5 h 10"/>
                <a:gd name="T8" fmla="*/ 0 w 9"/>
                <a:gd name="T9" fmla="*/ 8 h 10"/>
                <a:gd name="T10" fmla="*/ 0 w 9"/>
                <a:gd name="T11" fmla="*/ 10 h 10"/>
                <a:gd name="T12" fmla="*/ 2 w 9"/>
                <a:gd name="T13" fmla="*/ 10 h 10"/>
                <a:gd name="T14" fmla="*/ 2 w 9"/>
                <a:gd name="T15" fmla="*/ 10 h 10"/>
                <a:gd name="T16" fmla="*/ 5 w 9"/>
                <a:gd name="T17" fmla="*/ 10 h 10"/>
                <a:gd name="T18" fmla="*/ 7 w 9"/>
                <a:gd name="T19" fmla="*/ 10 h 10"/>
                <a:gd name="T20" fmla="*/ 9 w 9"/>
                <a:gd name="T21" fmla="*/ 8 h 10"/>
                <a:gd name="T22" fmla="*/ 9 w 9"/>
                <a:gd name="T23" fmla="*/ 5 h 10"/>
                <a:gd name="T24" fmla="*/ 7 w 9"/>
                <a:gd name="T25" fmla="*/ 3 h 10"/>
                <a:gd name="T26" fmla="*/ 5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5" y="0"/>
                  </a:moveTo>
                  <a:lnTo>
                    <a:pt x="2" y="0"/>
                  </a:lnTo>
                  <a:lnTo>
                    <a:pt x="0" y="3"/>
                  </a:lnTo>
                  <a:lnTo>
                    <a:pt x="0" y="5"/>
                  </a:lnTo>
                  <a:lnTo>
                    <a:pt x="0" y="8"/>
                  </a:lnTo>
                  <a:lnTo>
                    <a:pt x="0" y="10"/>
                  </a:lnTo>
                  <a:lnTo>
                    <a:pt x="2" y="10"/>
                  </a:lnTo>
                  <a:lnTo>
                    <a:pt x="5" y="10"/>
                  </a:lnTo>
                  <a:lnTo>
                    <a:pt x="7" y="10"/>
                  </a:lnTo>
                  <a:lnTo>
                    <a:pt x="9" y="8"/>
                  </a:lnTo>
                  <a:lnTo>
                    <a:pt x="9" y="5"/>
                  </a:lnTo>
                  <a:lnTo>
                    <a:pt x="7" y="3"/>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05" name="Freeform 175">
              <a:extLst>
                <a:ext uri="{FF2B5EF4-FFF2-40B4-BE49-F238E27FC236}">
                  <a16:creationId xmlns:a16="http://schemas.microsoft.com/office/drawing/2014/main" id="{68A3FF7A-AA41-426E-AEA8-5A4824D9A26F}"/>
                </a:ext>
              </a:extLst>
            </p:cNvPr>
            <p:cNvSpPr>
              <a:spLocks/>
            </p:cNvSpPr>
            <p:nvPr/>
          </p:nvSpPr>
          <p:spPr bwMode="auto">
            <a:xfrm>
              <a:off x="3113" y="1673"/>
              <a:ext cx="9" cy="10"/>
            </a:xfrm>
            <a:custGeom>
              <a:avLst/>
              <a:gdLst>
                <a:gd name="T0" fmla="*/ 2 w 9"/>
                <a:gd name="T1" fmla="*/ 0 h 10"/>
                <a:gd name="T2" fmla="*/ 0 w 9"/>
                <a:gd name="T3" fmla="*/ 0 h 10"/>
                <a:gd name="T4" fmla="*/ 0 w 9"/>
                <a:gd name="T5" fmla="*/ 3 h 10"/>
                <a:gd name="T6" fmla="*/ 0 w 9"/>
                <a:gd name="T7" fmla="*/ 5 h 10"/>
                <a:gd name="T8" fmla="*/ 0 w 9"/>
                <a:gd name="T9" fmla="*/ 7 h 10"/>
                <a:gd name="T10" fmla="*/ 2 w 9"/>
                <a:gd name="T11" fmla="*/ 10 h 10"/>
                <a:gd name="T12" fmla="*/ 4 w 9"/>
                <a:gd name="T13" fmla="*/ 10 h 10"/>
                <a:gd name="T14" fmla="*/ 4 w 9"/>
                <a:gd name="T15" fmla="*/ 10 h 10"/>
                <a:gd name="T16" fmla="*/ 7 w 9"/>
                <a:gd name="T17" fmla="*/ 7 h 10"/>
                <a:gd name="T18" fmla="*/ 9 w 9"/>
                <a:gd name="T19" fmla="*/ 5 h 10"/>
                <a:gd name="T20" fmla="*/ 9 w 9"/>
                <a:gd name="T21" fmla="*/ 3 h 10"/>
                <a:gd name="T22" fmla="*/ 7 w 9"/>
                <a:gd name="T23" fmla="*/ 0 h 10"/>
                <a:gd name="T24" fmla="*/ 4 w 9"/>
                <a:gd name="T25" fmla="*/ 0 h 10"/>
                <a:gd name="T26" fmla="*/ 2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2" y="0"/>
                  </a:moveTo>
                  <a:lnTo>
                    <a:pt x="0" y="0"/>
                  </a:lnTo>
                  <a:lnTo>
                    <a:pt x="0" y="3"/>
                  </a:lnTo>
                  <a:lnTo>
                    <a:pt x="0" y="5"/>
                  </a:lnTo>
                  <a:lnTo>
                    <a:pt x="0" y="7"/>
                  </a:lnTo>
                  <a:lnTo>
                    <a:pt x="2" y="10"/>
                  </a:lnTo>
                  <a:lnTo>
                    <a:pt x="4" y="10"/>
                  </a:lnTo>
                  <a:lnTo>
                    <a:pt x="7" y="7"/>
                  </a:lnTo>
                  <a:lnTo>
                    <a:pt x="9" y="5"/>
                  </a:lnTo>
                  <a:lnTo>
                    <a:pt x="9" y="3"/>
                  </a:lnTo>
                  <a:lnTo>
                    <a:pt x="7" y="0"/>
                  </a:lnTo>
                  <a:lnTo>
                    <a:pt x="4" y="0"/>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06" name="Freeform 176">
              <a:extLst>
                <a:ext uri="{FF2B5EF4-FFF2-40B4-BE49-F238E27FC236}">
                  <a16:creationId xmlns:a16="http://schemas.microsoft.com/office/drawing/2014/main" id="{3769D5D2-0671-417A-87D7-39EDC2EFBA2E}"/>
                </a:ext>
              </a:extLst>
            </p:cNvPr>
            <p:cNvSpPr>
              <a:spLocks/>
            </p:cNvSpPr>
            <p:nvPr/>
          </p:nvSpPr>
          <p:spPr bwMode="auto">
            <a:xfrm>
              <a:off x="3129" y="1668"/>
              <a:ext cx="9" cy="10"/>
            </a:xfrm>
            <a:custGeom>
              <a:avLst/>
              <a:gdLst>
                <a:gd name="T0" fmla="*/ 4 w 9"/>
                <a:gd name="T1" fmla="*/ 0 h 10"/>
                <a:gd name="T2" fmla="*/ 2 w 9"/>
                <a:gd name="T3" fmla="*/ 0 h 10"/>
                <a:gd name="T4" fmla="*/ 0 w 9"/>
                <a:gd name="T5" fmla="*/ 3 h 10"/>
                <a:gd name="T6" fmla="*/ 0 w 9"/>
                <a:gd name="T7" fmla="*/ 5 h 10"/>
                <a:gd name="T8" fmla="*/ 2 w 9"/>
                <a:gd name="T9" fmla="*/ 8 h 10"/>
                <a:gd name="T10" fmla="*/ 4 w 9"/>
                <a:gd name="T11" fmla="*/ 10 h 10"/>
                <a:gd name="T12" fmla="*/ 7 w 9"/>
                <a:gd name="T13" fmla="*/ 10 h 10"/>
                <a:gd name="T14" fmla="*/ 7 w 9"/>
                <a:gd name="T15" fmla="*/ 10 h 10"/>
                <a:gd name="T16" fmla="*/ 9 w 9"/>
                <a:gd name="T17" fmla="*/ 8 h 10"/>
                <a:gd name="T18" fmla="*/ 9 w 9"/>
                <a:gd name="T19" fmla="*/ 5 h 10"/>
                <a:gd name="T20" fmla="*/ 9 w 9"/>
                <a:gd name="T21" fmla="*/ 3 h 10"/>
                <a:gd name="T22" fmla="*/ 9 w 9"/>
                <a:gd name="T23" fmla="*/ 0 h 10"/>
                <a:gd name="T24" fmla="*/ 7 w 9"/>
                <a:gd name="T25" fmla="*/ 0 h 10"/>
                <a:gd name="T26" fmla="*/ 4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4" y="0"/>
                  </a:moveTo>
                  <a:lnTo>
                    <a:pt x="2" y="0"/>
                  </a:lnTo>
                  <a:lnTo>
                    <a:pt x="0" y="3"/>
                  </a:lnTo>
                  <a:lnTo>
                    <a:pt x="0" y="5"/>
                  </a:lnTo>
                  <a:lnTo>
                    <a:pt x="2" y="8"/>
                  </a:lnTo>
                  <a:lnTo>
                    <a:pt x="4" y="10"/>
                  </a:lnTo>
                  <a:lnTo>
                    <a:pt x="7" y="10"/>
                  </a:lnTo>
                  <a:lnTo>
                    <a:pt x="9" y="8"/>
                  </a:lnTo>
                  <a:lnTo>
                    <a:pt x="9" y="5"/>
                  </a:lnTo>
                  <a:lnTo>
                    <a:pt x="9" y="3"/>
                  </a:lnTo>
                  <a:lnTo>
                    <a:pt x="9" y="0"/>
                  </a:lnTo>
                  <a:lnTo>
                    <a:pt x="7"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07" name="Freeform 177">
              <a:extLst>
                <a:ext uri="{FF2B5EF4-FFF2-40B4-BE49-F238E27FC236}">
                  <a16:creationId xmlns:a16="http://schemas.microsoft.com/office/drawing/2014/main" id="{AB2585AA-9625-4575-8A45-9C51C3FABAC1}"/>
                </a:ext>
              </a:extLst>
            </p:cNvPr>
            <p:cNvSpPr>
              <a:spLocks/>
            </p:cNvSpPr>
            <p:nvPr/>
          </p:nvSpPr>
          <p:spPr bwMode="auto">
            <a:xfrm>
              <a:off x="3147" y="1663"/>
              <a:ext cx="10" cy="10"/>
            </a:xfrm>
            <a:custGeom>
              <a:avLst/>
              <a:gdLst>
                <a:gd name="T0" fmla="*/ 5 w 10"/>
                <a:gd name="T1" fmla="*/ 0 h 10"/>
                <a:gd name="T2" fmla="*/ 3 w 10"/>
                <a:gd name="T3" fmla="*/ 0 h 10"/>
                <a:gd name="T4" fmla="*/ 0 w 10"/>
                <a:gd name="T5" fmla="*/ 3 h 10"/>
                <a:gd name="T6" fmla="*/ 0 w 10"/>
                <a:gd name="T7" fmla="*/ 5 h 10"/>
                <a:gd name="T8" fmla="*/ 3 w 10"/>
                <a:gd name="T9" fmla="*/ 8 h 10"/>
                <a:gd name="T10" fmla="*/ 5 w 10"/>
                <a:gd name="T11" fmla="*/ 10 h 10"/>
                <a:gd name="T12" fmla="*/ 7 w 10"/>
                <a:gd name="T13" fmla="*/ 10 h 10"/>
                <a:gd name="T14" fmla="*/ 7 w 10"/>
                <a:gd name="T15" fmla="*/ 10 h 10"/>
                <a:gd name="T16" fmla="*/ 10 w 10"/>
                <a:gd name="T17" fmla="*/ 8 h 10"/>
                <a:gd name="T18" fmla="*/ 10 w 10"/>
                <a:gd name="T19" fmla="*/ 5 h 10"/>
                <a:gd name="T20" fmla="*/ 10 w 10"/>
                <a:gd name="T21" fmla="*/ 3 h 10"/>
                <a:gd name="T22" fmla="*/ 10 w 10"/>
                <a:gd name="T23" fmla="*/ 0 h 10"/>
                <a:gd name="T24" fmla="*/ 7 w 10"/>
                <a:gd name="T25" fmla="*/ 0 h 10"/>
                <a:gd name="T26" fmla="*/ 5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5" y="0"/>
                  </a:moveTo>
                  <a:lnTo>
                    <a:pt x="3" y="0"/>
                  </a:lnTo>
                  <a:lnTo>
                    <a:pt x="0" y="3"/>
                  </a:lnTo>
                  <a:lnTo>
                    <a:pt x="0" y="5"/>
                  </a:lnTo>
                  <a:lnTo>
                    <a:pt x="3" y="8"/>
                  </a:lnTo>
                  <a:lnTo>
                    <a:pt x="5" y="10"/>
                  </a:lnTo>
                  <a:lnTo>
                    <a:pt x="7" y="10"/>
                  </a:lnTo>
                  <a:lnTo>
                    <a:pt x="10" y="8"/>
                  </a:lnTo>
                  <a:lnTo>
                    <a:pt x="10" y="5"/>
                  </a:lnTo>
                  <a:lnTo>
                    <a:pt x="10" y="3"/>
                  </a:lnTo>
                  <a:lnTo>
                    <a:pt x="10" y="0"/>
                  </a:lnTo>
                  <a:lnTo>
                    <a:pt x="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08" name="Freeform 178">
              <a:extLst>
                <a:ext uri="{FF2B5EF4-FFF2-40B4-BE49-F238E27FC236}">
                  <a16:creationId xmlns:a16="http://schemas.microsoft.com/office/drawing/2014/main" id="{36DC17F8-171E-4810-BDA4-5B2A98FF8099}"/>
                </a:ext>
              </a:extLst>
            </p:cNvPr>
            <p:cNvSpPr>
              <a:spLocks/>
            </p:cNvSpPr>
            <p:nvPr/>
          </p:nvSpPr>
          <p:spPr bwMode="auto">
            <a:xfrm>
              <a:off x="3166" y="1656"/>
              <a:ext cx="9" cy="10"/>
            </a:xfrm>
            <a:custGeom>
              <a:avLst/>
              <a:gdLst>
                <a:gd name="T0" fmla="*/ 2 w 9"/>
                <a:gd name="T1" fmla="*/ 0 h 10"/>
                <a:gd name="T2" fmla="*/ 0 w 9"/>
                <a:gd name="T3" fmla="*/ 3 h 10"/>
                <a:gd name="T4" fmla="*/ 0 w 9"/>
                <a:gd name="T5" fmla="*/ 5 h 10"/>
                <a:gd name="T6" fmla="*/ 0 w 9"/>
                <a:gd name="T7" fmla="*/ 7 h 10"/>
                <a:gd name="T8" fmla="*/ 0 w 9"/>
                <a:gd name="T9" fmla="*/ 10 h 10"/>
                <a:gd name="T10" fmla="*/ 2 w 9"/>
                <a:gd name="T11" fmla="*/ 10 h 10"/>
                <a:gd name="T12" fmla="*/ 5 w 9"/>
                <a:gd name="T13" fmla="*/ 10 h 10"/>
                <a:gd name="T14" fmla="*/ 5 w 9"/>
                <a:gd name="T15" fmla="*/ 10 h 10"/>
                <a:gd name="T16" fmla="*/ 7 w 9"/>
                <a:gd name="T17" fmla="*/ 10 h 10"/>
                <a:gd name="T18" fmla="*/ 9 w 9"/>
                <a:gd name="T19" fmla="*/ 7 h 10"/>
                <a:gd name="T20" fmla="*/ 9 w 9"/>
                <a:gd name="T21" fmla="*/ 5 h 10"/>
                <a:gd name="T22" fmla="*/ 7 w 9"/>
                <a:gd name="T23" fmla="*/ 3 h 10"/>
                <a:gd name="T24" fmla="*/ 5 w 9"/>
                <a:gd name="T25" fmla="*/ 0 h 10"/>
                <a:gd name="T26" fmla="*/ 2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2" y="0"/>
                  </a:moveTo>
                  <a:lnTo>
                    <a:pt x="0" y="3"/>
                  </a:lnTo>
                  <a:lnTo>
                    <a:pt x="0" y="5"/>
                  </a:lnTo>
                  <a:lnTo>
                    <a:pt x="0" y="7"/>
                  </a:lnTo>
                  <a:lnTo>
                    <a:pt x="0" y="10"/>
                  </a:lnTo>
                  <a:lnTo>
                    <a:pt x="2" y="10"/>
                  </a:lnTo>
                  <a:lnTo>
                    <a:pt x="5" y="10"/>
                  </a:lnTo>
                  <a:lnTo>
                    <a:pt x="7" y="10"/>
                  </a:lnTo>
                  <a:lnTo>
                    <a:pt x="9" y="7"/>
                  </a:lnTo>
                  <a:lnTo>
                    <a:pt x="9" y="5"/>
                  </a:lnTo>
                  <a:lnTo>
                    <a:pt x="7" y="3"/>
                  </a:lnTo>
                  <a:lnTo>
                    <a:pt x="5" y="0"/>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09" name="Freeform 179">
              <a:extLst>
                <a:ext uri="{FF2B5EF4-FFF2-40B4-BE49-F238E27FC236}">
                  <a16:creationId xmlns:a16="http://schemas.microsoft.com/office/drawing/2014/main" id="{C006B484-A4EE-436D-A8E8-94551C074C24}"/>
                </a:ext>
              </a:extLst>
            </p:cNvPr>
            <p:cNvSpPr>
              <a:spLocks/>
            </p:cNvSpPr>
            <p:nvPr/>
          </p:nvSpPr>
          <p:spPr bwMode="auto">
            <a:xfrm>
              <a:off x="3182" y="1651"/>
              <a:ext cx="10" cy="10"/>
            </a:xfrm>
            <a:custGeom>
              <a:avLst/>
              <a:gdLst>
                <a:gd name="T0" fmla="*/ 5 w 10"/>
                <a:gd name="T1" fmla="*/ 0 h 10"/>
                <a:gd name="T2" fmla="*/ 3 w 10"/>
                <a:gd name="T3" fmla="*/ 3 h 10"/>
                <a:gd name="T4" fmla="*/ 0 w 10"/>
                <a:gd name="T5" fmla="*/ 5 h 10"/>
                <a:gd name="T6" fmla="*/ 0 w 10"/>
                <a:gd name="T7" fmla="*/ 8 h 10"/>
                <a:gd name="T8" fmla="*/ 3 w 10"/>
                <a:gd name="T9" fmla="*/ 10 h 10"/>
                <a:gd name="T10" fmla="*/ 5 w 10"/>
                <a:gd name="T11" fmla="*/ 10 h 10"/>
                <a:gd name="T12" fmla="*/ 7 w 10"/>
                <a:gd name="T13" fmla="*/ 10 h 10"/>
                <a:gd name="T14" fmla="*/ 7 w 10"/>
                <a:gd name="T15" fmla="*/ 10 h 10"/>
                <a:gd name="T16" fmla="*/ 10 w 10"/>
                <a:gd name="T17" fmla="*/ 10 h 10"/>
                <a:gd name="T18" fmla="*/ 10 w 10"/>
                <a:gd name="T19" fmla="*/ 8 h 10"/>
                <a:gd name="T20" fmla="*/ 10 w 10"/>
                <a:gd name="T21" fmla="*/ 5 h 10"/>
                <a:gd name="T22" fmla="*/ 10 w 10"/>
                <a:gd name="T23" fmla="*/ 3 h 10"/>
                <a:gd name="T24" fmla="*/ 7 w 10"/>
                <a:gd name="T25" fmla="*/ 0 h 10"/>
                <a:gd name="T26" fmla="*/ 5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5" y="0"/>
                  </a:moveTo>
                  <a:lnTo>
                    <a:pt x="3" y="3"/>
                  </a:lnTo>
                  <a:lnTo>
                    <a:pt x="0" y="5"/>
                  </a:lnTo>
                  <a:lnTo>
                    <a:pt x="0" y="8"/>
                  </a:lnTo>
                  <a:lnTo>
                    <a:pt x="3" y="10"/>
                  </a:lnTo>
                  <a:lnTo>
                    <a:pt x="5" y="10"/>
                  </a:lnTo>
                  <a:lnTo>
                    <a:pt x="7" y="10"/>
                  </a:lnTo>
                  <a:lnTo>
                    <a:pt x="10" y="10"/>
                  </a:lnTo>
                  <a:lnTo>
                    <a:pt x="10" y="8"/>
                  </a:lnTo>
                  <a:lnTo>
                    <a:pt x="10" y="5"/>
                  </a:lnTo>
                  <a:lnTo>
                    <a:pt x="10" y="3"/>
                  </a:lnTo>
                  <a:lnTo>
                    <a:pt x="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10" name="Freeform 180">
              <a:extLst>
                <a:ext uri="{FF2B5EF4-FFF2-40B4-BE49-F238E27FC236}">
                  <a16:creationId xmlns:a16="http://schemas.microsoft.com/office/drawing/2014/main" id="{5229E1A4-CD30-464C-B765-9B1FAAC60C78}"/>
                </a:ext>
              </a:extLst>
            </p:cNvPr>
            <p:cNvSpPr>
              <a:spLocks/>
            </p:cNvSpPr>
            <p:nvPr/>
          </p:nvSpPr>
          <p:spPr bwMode="auto">
            <a:xfrm>
              <a:off x="3201" y="1647"/>
              <a:ext cx="9" cy="9"/>
            </a:xfrm>
            <a:custGeom>
              <a:avLst/>
              <a:gdLst>
                <a:gd name="T0" fmla="*/ 5 w 9"/>
                <a:gd name="T1" fmla="*/ 0 h 9"/>
                <a:gd name="T2" fmla="*/ 2 w 9"/>
                <a:gd name="T3" fmla="*/ 2 h 9"/>
                <a:gd name="T4" fmla="*/ 0 w 9"/>
                <a:gd name="T5" fmla="*/ 4 h 9"/>
                <a:gd name="T6" fmla="*/ 0 w 9"/>
                <a:gd name="T7" fmla="*/ 7 h 9"/>
                <a:gd name="T8" fmla="*/ 2 w 9"/>
                <a:gd name="T9" fmla="*/ 9 h 9"/>
                <a:gd name="T10" fmla="*/ 5 w 9"/>
                <a:gd name="T11" fmla="*/ 9 h 9"/>
                <a:gd name="T12" fmla="*/ 7 w 9"/>
                <a:gd name="T13" fmla="*/ 9 h 9"/>
                <a:gd name="T14" fmla="*/ 7 w 9"/>
                <a:gd name="T15" fmla="*/ 9 h 9"/>
                <a:gd name="T16" fmla="*/ 9 w 9"/>
                <a:gd name="T17" fmla="*/ 9 h 9"/>
                <a:gd name="T18" fmla="*/ 9 w 9"/>
                <a:gd name="T19" fmla="*/ 7 h 9"/>
                <a:gd name="T20" fmla="*/ 9 w 9"/>
                <a:gd name="T21" fmla="*/ 4 h 9"/>
                <a:gd name="T22" fmla="*/ 9 w 9"/>
                <a:gd name="T23" fmla="*/ 2 h 9"/>
                <a:gd name="T24" fmla="*/ 7 w 9"/>
                <a:gd name="T25" fmla="*/ 0 h 9"/>
                <a:gd name="T26" fmla="*/ 5 w 9"/>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5" y="0"/>
                  </a:moveTo>
                  <a:lnTo>
                    <a:pt x="2" y="2"/>
                  </a:lnTo>
                  <a:lnTo>
                    <a:pt x="0" y="4"/>
                  </a:lnTo>
                  <a:lnTo>
                    <a:pt x="0" y="7"/>
                  </a:lnTo>
                  <a:lnTo>
                    <a:pt x="2" y="9"/>
                  </a:lnTo>
                  <a:lnTo>
                    <a:pt x="5" y="9"/>
                  </a:lnTo>
                  <a:lnTo>
                    <a:pt x="7" y="9"/>
                  </a:lnTo>
                  <a:lnTo>
                    <a:pt x="9" y="9"/>
                  </a:lnTo>
                  <a:lnTo>
                    <a:pt x="9" y="7"/>
                  </a:lnTo>
                  <a:lnTo>
                    <a:pt x="9" y="4"/>
                  </a:lnTo>
                  <a:lnTo>
                    <a:pt x="9" y="2"/>
                  </a:lnTo>
                  <a:lnTo>
                    <a:pt x="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11" name="Freeform 181">
              <a:extLst>
                <a:ext uri="{FF2B5EF4-FFF2-40B4-BE49-F238E27FC236}">
                  <a16:creationId xmlns:a16="http://schemas.microsoft.com/office/drawing/2014/main" id="{D548933E-B4DD-4871-B633-929C8A8DAB3F}"/>
                </a:ext>
              </a:extLst>
            </p:cNvPr>
            <p:cNvSpPr>
              <a:spLocks/>
            </p:cNvSpPr>
            <p:nvPr/>
          </p:nvSpPr>
          <p:spPr bwMode="auto">
            <a:xfrm>
              <a:off x="3220" y="1642"/>
              <a:ext cx="9" cy="9"/>
            </a:xfrm>
            <a:custGeom>
              <a:avLst/>
              <a:gdLst>
                <a:gd name="T0" fmla="*/ 2 w 9"/>
                <a:gd name="T1" fmla="*/ 0 h 9"/>
                <a:gd name="T2" fmla="*/ 0 w 9"/>
                <a:gd name="T3" fmla="*/ 0 h 9"/>
                <a:gd name="T4" fmla="*/ 0 w 9"/>
                <a:gd name="T5" fmla="*/ 2 h 9"/>
                <a:gd name="T6" fmla="*/ 0 w 9"/>
                <a:gd name="T7" fmla="*/ 5 h 9"/>
                <a:gd name="T8" fmla="*/ 0 w 9"/>
                <a:gd name="T9" fmla="*/ 7 h 9"/>
                <a:gd name="T10" fmla="*/ 2 w 9"/>
                <a:gd name="T11" fmla="*/ 9 h 9"/>
                <a:gd name="T12" fmla="*/ 4 w 9"/>
                <a:gd name="T13" fmla="*/ 9 h 9"/>
                <a:gd name="T14" fmla="*/ 4 w 9"/>
                <a:gd name="T15" fmla="*/ 9 h 9"/>
                <a:gd name="T16" fmla="*/ 7 w 9"/>
                <a:gd name="T17" fmla="*/ 7 h 9"/>
                <a:gd name="T18" fmla="*/ 9 w 9"/>
                <a:gd name="T19" fmla="*/ 5 h 9"/>
                <a:gd name="T20" fmla="*/ 9 w 9"/>
                <a:gd name="T21" fmla="*/ 2 h 9"/>
                <a:gd name="T22" fmla="*/ 7 w 9"/>
                <a:gd name="T23" fmla="*/ 0 h 9"/>
                <a:gd name="T24" fmla="*/ 4 w 9"/>
                <a:gd name="T25" fmla="*/ 0 h 9"/>
                <a:gd name="T26" fmla="*/ 2 w 9"/>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2" y="0"/>
                  </a:moveTo>
                  <a:lnTo>
                    <a:pt x="0" y="0"/>
                  </a:lnTo>
                  <a:lnTo>
                    <a:pt x="0" y="2"/>
                  </a:lnTo>
                  <a:lnTo>
                    <a:pt x="0" y="5"/>
                  </a:lnTo>
                  <a:lnTo>
                    <a:pt x="0" y="7"/>
                  </a:lnTo>
                  <a:lnTo>
                    <a:pt x="2" y="9"/>
                  </a:lnTo>
                  <a:lnTo>
                    <a:pt x="4" y="9"/>
                  </a:lnTo>
                  <a:lnTo>
                    <a:pt x="7" y="7"/>
                  </a:lnTo>
                  <a:lnTo>
                    <a:pt x="9" y="5"/>
                  </a:lnTo>
                  <a:lnTo>
                    <a:pt x="9" y="2"/>
                  </a:lnTo>
                  <a:lnTo>
                    <a:pt x="7" y="0"/>
                  </a:lnTo>
                  <a:lnTo>
                    <a:pt x="4" y="0"/>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12" name="Freeform 182">
              <a:extLst>
                <a:ext uri="{FF2B5EF4-FFF2-40B4-BE49-F238E27FC236}">
                  <a16:creationId xmlns:a16="http://schemas.microsoft.com/office/drawing/2014/main" id="{8964F74D-1430-4C12-AC06-849AC9B1749B}"/>
                </a:ext>
              </a:extLst>
            </p:cNvPr>
            <p:cNvSpPr>
              <a:spLocks/>
            </p:cNvSpPr>
            <p:nvPr/>
          </p:nvSpPr>
          <p:spPr bwMode="auto">
            <a:xfrm>
              <a:off x="3238" y="1637"/>
              <a:ext cx="9" cy="10"/>
            </a:xfrm>
            <a:custGeom>
              <a:avLst/>
              <a:gdLst>
                <a:gd name="T0" fmla="*/ 2 w 9"/>
                <a:gd name="T1" fmla="*/ 0 h 10"/>
                <a:gd name="T2" fmla="*/ 0 w 9"/>
                <a:gd name="T3" fmla="*/ 0 h 10"/>
                <a:gd name="T4" fmla="*/ 0 w 9"/>
                <a:gd name="T5" fmla="*/ 2 h 10"/>
                <a:gd name="T6" fmla="*/ 0 w 9"/>
                <a:gd name="T7" fmla="*/ 5 h 10"/>
                <a:gd name="T8" fmla="*/ 0 w 9"/>
                <a:gd name="T9" fmla="*/ 7 h 10"/>
                <a:gd name="T10" fmla="*/ 2 w 9"/>
                <a:gd name="T11" fmla="*/ 10 h 10"/>
                <a:gd name="T12" fmla="*/ 5 w 9"/>
                <a:gd name="T13" fmla="*/ 10 h 10"/>
                <a:gd name="T14" fmla="*/ 5 w 9"/>
                <a:gd name="T15" fmla="*/ 10 h 10"/>
                <a:gd name="T16" fmla="*/ 7 w 9"/>
                <a:gd name="T17" fmla="*/ 7 h 10"/>
                <a:gd name="T18" fmla="*/ 9 w 9"/>
                <a:gd name="T19" fmla="*/ 5 h 10"/>
                <a:gd name="T20" fmla="*/ 9 w 9"/>
                <a:gd name="T21" fmla="*/ 2 h 10"/>
                <a:gd name="T22" fmla="*/ 7 w 9"/>
                <a:gd name="T23" fmla="*/ 0 h 10"/>
                <a:gd name="T24" fmla="*/ 5 w 9"/>
                <a:gd name="T25" fmla="*/ 0 h 10"/>
                <a:gd name="T26" fmla="*/ 2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2" y="0"/>
                  </a:moveTo>
                  <a:lnTo>
                    <a:pt x="0" y="0"/>
                  </a:lnTo>
                  <a:lnTo>
                    <a:pt x="0" y="2"/>
                  </a:lnTo>
                  <a:lnTo>
                    <a:pt x="0" y="5"/>
                  </a:lnTo>
                  <a:lnTo>
                    <a:pt x="0" y="7"/>
                  </a:lnTo>
                  <a:lnTo>
                    <a:pt x="2" y="10"/>
                  </a:lnTo>
                  <a:lnTo>
                    <a:pt x="5" y="10"/>
                  </a:lnTo>
                  <a:lnTo>
                    <a:pt x="7" y="7"/>
                  </a:lnTo>
                  <a:lnTo>
                    <a:pt x="9" y="5"/>
                  </a:lnTo>
                  <a:lnTo>
                    <a:pt x="9" y="2"/>
                  </a:lnTo>
                  <a:lnTo>
                    <a:pt x="7" y="0"/>
                  </a:lnTo>
                  <a:lnTo>
                    <a:pt x="5" y="0"/>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13" name="Freeform 183">
              <a:extLst>
                <a:ext uri="{FF2B5EF4-FFF2-40B4-BE49-F238E27FC236}">
                  <a16:creationId xmlns:a16="http://schemas.microsoft.com/office/drawing/2014/main" id="{08A40FB5-9FDB-4AFD-8609-A4FF419231C0}"/>
                </a:ext>
              </a:extLst>
            </p:cNvPr>
            <p:cNvSpPr>
              <a:spLocks/>
            </p:cNvSpPr>
            <p:nvPr/>
          </p:nvSpPr>
          <p:spPr bwMode="auto">
            <a:xfrm>
              <a:off x="3254" y="1632"/>
              <a:ext cx="10" cy="10"/>
            </a:xfrm>
            <a:custGeom>
              <a:avLst/>
              <a:gdLst>
                <a:gd name="T0" fmla="*/ 5 w 10"/>
                <a:gd name="T1" fmla="*/ 0 h 10"/>
                <a:gd name="T2" fmla="*/ 3 w 10"/>
                <a:gd name="T3" fmla="*/ 0 h 10"/>
                <a:gd name="T4" fmla="*/ 0 w 10"/>
                <a:gd name="T5" fmla="*/ 2 h 10"/>
                <a:gd name="T6" fmla="*/ 0 w 10"/>
                <a:gd name="T7" fmla="*/ 5 h 10"/>
                <a:gd name="T8" fmla="*/ 3 w 10"/>
                <a:gd name="T9" fmla="*/ 7 h 10"/>
                <a:gd name="T10" fmla="*/ 5 w 10"/>
                <a:gd name="T11" fmla="*/ 10 h 10"/>
                <a:gd name="T12" fmla="*/ 7 w 10"/>
                <a:gd name="T13" fmla="*/ 10 h 10"/>
                <a:gd name="T14" fmla="*/ 7 w 10"/>
                <a:gd name="T15" fmla="*/ 10 h 10"/>
                <a:gd name="T16" fmla="*/ 10 w 10"/>
                <a:gd name="T17" fmla="*/ 7 h 10"/>
                <a:gd name="T18" fmla="*/ 10 w 10"/>
                <a:gd name="T19" fmla="*/ 5 h 10"/>
                <a:gd name="T20" fmla="*/ 10 w 10"/>
                <a:gd name="T21" fmla="*/ 2 h 10"/>
                <a:gd name="T22" fmla="*/ 10 w 10"/>
                <a:gd name="T23" fmla="*/ 0 h 10"/>
                <a:gd name="T24" fmla="*/ 7 w 10"/>
                <a:gd name="T25" fmla="*/ 0 h 10"/>
                <a:gd name="T26" fmla="*/ 5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5" y="0"/>
                  </a:moveTo>
                  <a:lnTo>
                    <a:pt x="3" y="0"/>
                  </a:lnTo>
                  <a:lnTo>
                    <a:pt x="0" y="2"/>
                  </a:lnTo>
                  <a:lnTo>
                    <a:pt x="0" y="5"/>
                  </a:lnTo>
                  <a:lnTo>
                    <a:pt x="3" y="7"/>
                  </a:lnTo>
                  <a:lnTo>
                    <a:pt x="5" y="10"/>
                  </a:lnTo>
                  <a:lnTo>
                    <a:pt x="7" y="10"/>
                  </a:lnTo>
                  <a:lnTo>
                    <a:pt x="10" y="7"/>
                  </a:lnTo>
                  <a:lnTo>
                    <a:pt x="10" y="5"/>
                  </a:lnTo>
                  <a:lnTo>
                    <a:pt x="10" y="2"/>
                  </a:lnTo>
                  <a:lnTo>
                    <a:pt x="10" y="0"/>
                  </a:lnTo>
                  <a:lnTo>
                    <a:pt x="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14" name="Freeform 184">
              <a:extLst>
                <a:ext uri="{FF2B5EF4-FFF2-40B4-BE49-F238E27FC236}">
                  <a16:creationId xmlns:a16="http://schemas.microsoft.com/office/drawing/2014/main" id="{38BB6FFC-BFE1-4157-882B-D1F413EC48DB}"/>
                </a:ext>
              </a:extLst>
            </p:cNvPr>
            <p:cNvSpPr>
              <a:spLocks/>
            </p:cNvSpPr>
            <p:nvPr/>
          </p:nvSpPr>
          <p:spPr bwMode="auto">
            <a:xfrm>
              <a:off x="3273" y="1625"/>
              <a:ext cx="9" cy="9"/>
            </a:xfrm>
            <a:custGeom>
              <a:avLst/>
              <a:gdLst>
                <a:gd name="T0" fmla="*/ 2 w 9"/>
                <a:gd name="T1" fmla="*/ 0 h 9"/>
                <a:gd name="T2" fmla="*/ 0 w 9"/>
                <a:gd name="T3" fmla="*/ 2 h 9"/>
                <a:gd name="T4" fmla="*/ 0 w 9"/>
                <a:gd name="T5" fmla="*/ 5 h 9"/>
                <a:gd name="T6" fmla="*/ 0 w 9"/>
                <a:gd name="T7" fmla="*/ 7 h 9"/>
                <a:gd name="T8" fmla="*/ 0 w 9"/>
                <a:gd name="T9" fmla="*/ 9 h 9"/>
                <a:gd name="T10" fmla="*/ 2 w 9"/>
                <a:gd name="T11" fmla="*/ 9 h 9"/>
                <a:gd name="T12" fmla="*/ 5 w 9"/>
                <a:gd name="T13" fmla="*/ 9 h 9"/>
                <a:gd name="T14" fmla="*/ 5 w 9"/>
                <a:gd name="T15" fmla="*/ 9 h 9"/>
                <a:gd name="T16" fmla="*/ 7 w 9"/>
                <a:gd name="T17" fmla="*/ 9 h 9"/>
                <a:gd name="T18" fmla="*/ 9 w 9"/>
                <a:gd name="T19" fmla="*/ 7 h 9"/>
                <a:gd name="T20" fmla="*/ 9 w 9"/>
                <a:gd name="T21" fmla="*/ 5 h 9"/>
                <a:gd name="T22" fmla="*/ 7 w 9"/>
                <a:gd name="T23" fmla="*/ 2 h 9"/>
                <a:gd name="T24" fmla="*/ 5 w 9"/>
                <a:gd name="T25" fmla="*/ 0 h 9"/>
                <a:gd name="T26" fmla="*/ 2 w 9"/>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2" y="0"/>
                  </a:moveTo>
                  <a:lnTo>
                    <a:pt x="0" y="2"/>
                  </a:lnTo>
                  <a:lnTo>
                    <a:pt x="0" y="5"/>
                  </a:lnTo>
                  <a:lnTo>
                    <a:pt x="0" y="7"/>
                  </a:lnTo>
                  <a:lnTo>
                    <a:pt x="0" y="9"/>
                  </a:lnTo>
                  <a:lnTo>
                    <a:pt x="2" y="9"/>
                  </a:lnTo>
                  <a:lnTo>
                    <a:pt x="5" y="9"/>
                  </a:lnTo>
                  <a:lnTo>
                    <a:pt x="7" y="9"/>
                  </a:lnTo>
                  <a:lnTo>
                    <a:pt x="9" y="7"/>
                  </a:lnTo>
                  <a:lnTo>
                    <a:pt x="9" y="5"/>
                  </a:lnTo>
                  <a:lnTo>
                    <a:pt x="7" y="2"/>
                  </a:lnTo>
                  <a:lnTo>
                    <a:pt x="5" y="0"/>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15" name="Freeform 185">
              <a:extLst>
                <a:ext uri="{FF2B5EF4-FFF2-40B4-BE49-F238E27FC236}">
                  <a16:creationId xmlns:a16="http://schemas.microsoft.com/office/drawing/2014/main" id="{B5B91F6C-9FA9-410B-A9DA-777E0E9971F2}"/>
                </a:ext>
              </a:extLst>
            </p:cNvPr>
            <p:cNvSpPr>
              <a:spLocks/>
            </p:cNvSpPr>
            <p:nvPr/>
          </p:nvSpPr>
          <p:spPr bwMode="auto">
            <a:xfrm>
              <a:off x="3292" y="1620"/>
              <a:ext cx="9" cy="10"/>
            </a:xfrm>
            <a:custGeom>
              <a:avLst/>
              <a:gdLst>
                <a:gd name="T0" fmla="*/ 2 w 9"/>
                <a:gd name="T1" fmla="*/ 0 h 10"/>
                <a:gd name="T2" fmla="*/ 0 w 9"/>
                <a:gd name="T3" fmla="*/ 2 h 10"/>
                <a:gd name="T4" fmla="*/ 0 w 9"/>
                <a:gd name="T5" fmla="*/ 5 h 10"/>
                <a:gd name="T6" fmla="*/ 0 w 9"/>
                <a:gd name="T7" fmla="*/ 7 h 10"/>
                <a:gd name="T8" fmla="*/ 0 w 9"/>
                <a:gd name="T9" fmla="*/ 10 h 10"/>
                <a:gd name="T10" fmla="*/ 2 w 9"/>
                <a:gd name="T11" fmla="*/ 10 h 10"/>
                <a:gd name="T12" fmla="*/ 4 w 9"/>
                <a:gd name="T13" fmla="*/ 10 h 10"/>
                <a:gd name="T14" fmla="*/ 4 w 9"/>
                <a:gd name="T15" fmla="*/ 10 h 10"/>
                <a:gd name="T16" fmla="*/ 7 w 9"/>
                <a:gd name="T17" fmla="*/ 10 h 10"/>
                <a:gd name="T18" fmla="*/ 9 w 9"/>
                <a:gd name="T19" fmla="*/ 7 h 10"/>
                <a:gd name="T20" fmla="*/ 9 w 9"/>
                <a:gd name="T21" fmla="*/ 5 h 10"/>
                <a:gd name="T22" fmla="*/ 7 w 9"/>
                <a:gd name="T23" fmla="*/ 2 h 10"/>
                <a:gd name="T24" fmla="*/ 4 w 9"/>
                <a:gd name="T25" fmla="*/ 0 h 10"/>
                <a:gd name="T26" fmla="*/ 2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2" y="0"/>
                  </a:moveTo>
                  <a:lnTo>
                    <a:pt x="0" y="2"/>
                  </a:lnTo>
                  <a:lnTo>
                    <a:pt x="0" y="5"/>
                  </a:lnTo>
                  <a:lnTo>
                    <a:pt x="0" y="7"/>
                  </a:lnTo>
                  <a:lnTo>
                    <a:pt x="0" y="10"/>
                  </a:lnTo>
                  <a:lnTo>
                    <a:pt x="2" y="10"/>
                  </a:lnTo>
                  <a:lnTo>
                    <a:pt x="4" y="10"/>
                  </a:lnTo>
                  <a:lnTo>
                    <a:pt x="7" y="10"/>
                  </a:lnTo>
                  <a:lnTo>
                    <a:pt x="9" y="7"/>
                  </a:lnTo>
                  <a:lnTo>
                    <a:pt x="9" y="5"/>
                  </a:lnTo>
                  <a:lnTo>
                    <a:pt x="7" y="2"/>
                  </a:lnTo>
                  <a:lnTo>
                    <a:pt x="4" y="0"/>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16" name="Freeform 186">
              <a:extLst>
                <a:ext uri="{FF2B5EF4-FFF2-40B4-BE49-F238E27FC236}">
                  <a16:creationId xmlns:a16="http://schemas.microsoft.com/office/drawing/2014/main" id="{E86D46E5-3DBD-40ED-A987-235F0E7F7A36}"/>
                </a:ext>
              </a:extLst>
            </p:cNvPr>
            <p:cNvSpPr>
              <a:spLocks/>
            </p:cNvSpPr>
            <p:nvPr/>
          </p:nvSpPr>
          <p:spPr bwMode="auto">
            <a:xfrm>
              <a:off x="3308" y="1615"/>
              <a:ext cx="9" cy="10"/>
            </a:xfrm>
            <a:custGeom>
              <a:avLst/>
              <a:gdLst>
                <a:gd name="T0" fmla="*/ 5 w 9"/>
                <a:gd name="T1" fmla="*/ 0 h 10"/>
                <a:gd name="T2" fmla="*/ 2 w 9"/>
                <a:gd name="T3" fmla="*/ 2 h 10"/>
                <a:gd name="T4" fmla="*/ 0 w 9"/>
                <a:gd name="T5" fmla="*/ 5 h 10"/>
                <a:gd name="T6" fmla="*/ 0 w 9"/>
                <a:gd name="T7" fmla="*/ 7 h 10"/>
                <a:gd name="T8" fmla="*/ 2 w 9"/>
                <a:gd name="T9" fmla="*/ 10 h 10"/>
                <a:gd name="T10" fmla="*/ 5 w 9"/>
                <a:gd name="T11" fmla="*/ 10 h 10"/>
                <a:gd name="T12" fmla="*/ 7 w 9"/>
                <a:gd name="T13" fmla="*/ 10 h 10"/>
                <a:gd name="T14" fmla="*/ 7 w 9"/>
                <a:gd name="T15" fmla="*/ 10 h 10"/>
                <a:gd name="T16" fmla="*/ 9 w 9"/>
                <a:gd name="T17" fmla="*/ 10 h 10"/>
                <a:gd name="T18" fmla="*/ 9 w 9"/>
                <a:gd name="T19" fmla="*/ 7 h 10"/>
                <a:gd name="T20" fmla="*/ 9 w 9"/>
                <a:gd name="T21" fmla="*/ 5 h 10"/>
                <a:gd name="T22" fmla="*/ 9 w 9"/>
                <a:gd name="T23" fmla="*/ 2 h 10"/>
                <a:gd name="T24" fmla="*/ 7 w 9"/>
                <a:gd name="T25" fmla="*/ 0 h 10"/>
                <a:gd name="T26" fmla="*/ 5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5" y="0"/>
                  </a:moveTo>
                  <a:lnTo>
                    <a:pt x="2" y="2"/>
                  </a:lnTo>
                  <a:lnTo>
                    <a:pt x="0" y="5"/>
                  </a:lnTo>
                  <a:lnTo>
                    <a:pt x="0" y="7"/>
                  </a:lnTo>
                  <a:lnTo>
                    <a:pt x="2" y="10"/>
                  </a:lnTo>
                  <a:lnTo>
                    <a:pt x="5" y="10"/>
                  </a:lnTo>
                  <a:lnTo>
                    <a:pt x="7" y="10"/>
                  </a:lnTo>
                  <a:lnTo>
                    <a:pt x="9" y="10"/>
                  </a:lnTo>
                  <a:lnTo>
                    <a:pt x="9" y="7"/>
                  </a:lnTo>
                  <a:lnTo>
                    <a:pt x="9" y="5"/>
                  </a:lnTo>
                  <a:lnTo>
                    <a:pt x="9" y="2"/>
                  </a:lnTo>
                  <a:lnTo>
                    <a:pt x="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17" name="Freeform 187">
              <a:extLst>
                <a:ext uri="{FF2B5EF4-FFF2-40B4-BE49-F238E27FC236}">
                  <a16:creationId xmlns:a16="http://schemas.microsoft.com/office/drawing/2014/main" id="{EC2A8F2F-0827-4AC6-9326-DEE9A135BBA6}"/>
                </a:ext>
              </a:extLst>
            </p:cNvPr>
            <p:cNvSpPr>
              <a:spLocks/>
            </p:cNvSpPr>
            <p:nvPr/>
          </p:nvSpPr>
          <p:spPr bwMode="auto">
            <a:xfrm>
              <a:off x="3327" y="1610"/>
              <a:ext cx="9" cy="10"/>
            </a:xfrm>
            <a:custGeom>
              <a:avLst/>
              <a:gdLst>
                <a:gd name="T0" fmla="*/ 4 w 9"/>
                <a:gd name="T1" fmla="*/ 0 h 10"/>
                <a:gd name="T2" fmla="*/ 2 w 9"/>
                <a:gd name="T3" fmla="*/ 0 h 10"/>
                <a:gd name="T4" fmla="*/ 0 w 9"/>
                <a:gd name="T5" fmla="*/ 3 h 10"/>
                <a:gd name="T6" fmla="*/ 0 w 9"/>
                <a:gd name="T7" fmla="*/ 5 h 10"/>
                <a:gd name="T8" fmla="*/ 2 w 9"/>
                <a:gd name="T9" fmla="*/ 7 h 10"/>
                <a:gd name="T10" fmla="*/ 4 w 9"/>
                <a:gd name="T11" fmla="*/ 10 h 10"/>
                <a:gd name="T12" fmla="*/ 6 w 9"/>
                <a:gd name="T13" fmla="*/ 10 h 10"/>
                <a:gd name="T14" fmla="*/ 6 w 9"/>
                <a:gd name="T15" fmla="*/ 10 h 10"/>
                <a:gd name="T16" fmla="*/ 9 w 9"/>
                <a:gd name="T17" fmla="*/ 7 h 10"/>
                <a:gd name="T18" fmla="*/ 9 w 9"/>
                <a:gd name="T19" fmla="*/ 5 h 10"/>
                <a:gd name="T20" fmla="*/ 9 w 9"/>
                <a:gd name="T21" fmla="*/ 3 h 10"/>
                <a:gd name="T22" fmla="*/ 9 w 9"/>
                <a:gd name="T23" fmla="*/ 0 h 10"/>
                <a:gd name="T24" fmla="*/ 6 w 9"/>
                <a:gd name="T25" fmla="*/ 0 h 10"/>
                <a:gd name="T26" fmla="*/ 4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4" y="0"/>
                  </a:moveTo>
                  <a:lnTo>
                    <a:pt x="2" y="0"/>
                  </a:lnTo>
                  <a:lnTo>
                    <a:pt x="0" y="3"/>
                  </a:lnTo>
                  <a:lnTo>
                    <a:pt x="0" y="5"/>
                  </a:lnTo>
                  <a:lnTo>
                    <a:pt x="2" y="7"/>
                  </a:lnTo>
                  <a:lnTo>
                    <a:pt x="4" y="10"/>
                  </a:lnTo>
                  <a:lnTo>
                    <a:pt x="6" y="10"/>
                  </a:lnTo>
                  <a:lnTo>
                    <a:pt x="9" y="7"/>
                  </a:lnTo>
                  <a:lnTo>
                    <a:pt x="9" y="5"/>
                  </a:lnTo>
                  <a:lnTo>
                    <a:pt x="9" y="3"/>
                  </a:lnTo>
                  <a:lnTo>
                    <a:pt x="9" y="0"/>
                  </a:lnTo>
                  <a:lnTo>
                    <a:pt x="6"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18" name="Freeform 188">
              <a:extLst>
                <a:ext uri="{FF2B5EF4-FFF2-40B4-BE49-F238E27FC236}">
                  <a16:creationId xmlns:a16="http://schemas.microsoft.com/office/drawing/2014/main" id="{6AB9D05E-938D-4386-A8FC-DBFC2BAEEEB1}"/>
                </a:ext>
              </a:extLst>
            </p:cNvPr>
            <p:cNvSpPr>
              <a:spLocks/>
            </p:cNvSpPr>
            <p:nvPr/>
          </p:nvSpPr>
          <p:spPr bwMode="auto">
            <a:xfrm>
              <a:off x="3345" y="1605"/>
              <a:ext cx="9" cy="10"/>
            </a:xfrm>
            <a:custGeom>
              <a:avLst/>
              <a:gdLst>
                <a:gd name="T0" fmla="*/ 2 w 9"/>
                <a:gd name="T1" fmla="*/ 0 h 10"/>
                <a:gd name="T2" fmla="*/ 0 w 9"/>
                <a:gd name="T3" fmla="*/ 0 h 10"/>
                <a:gd name="T4" fmla="*/ 0 w 9"/>
                <a:gd name="T5" fmla="*/ 3 h 10"/>
                <a:gd name="T6" fmla="*/ 0 w 9"/>
                <a:gd name="T7" fmla="*/ 5 h 10"/>
                <a:gd name="T8" fmla="*/ 0 w 9"/>
                <a:gd name="T9" fmla="*/ 8 h 10"/>
                <a:gd name="T10" fmla="*/ 2 w 9"/>
                <a:gd name="T11" fmla="*/ 10 h 10"/>
                <a:gd name="T12" fmla="*/ 5 w 9"/>
                <a:gd name="T13" fmla="*/ 10 h 10"/>
                <a:gd name="T14" fmla="*/ 5 w 9"/>
                <a:gd name="T15" fmla="*/ 10 h 10"/>
                <a:gd name="T16" fmla="*/ 7 w 9"/>
                <a:gd name="T17" fmla="*/ 8 h 10"/>
                <a:gd name="T18" fmla="*/ 9 w 9"/>
                <a:gd name="T19" fmla="*/ 5 h 10"/>
                <a:gd name="T20" fmla="*/ 9 w 9"/>
                <a:gd name="T21" fmla="*/ 3 h 10"/>
                <a:gd name="T22" fmla="*/ 7 w 9"/>
                <a:gd name="T23" fmla="*/ 0 h 10"/>
                <a:gd name="T24" fmla="*/ 5 w 9"/>
                <a:gd name="T25" fmla="*/ 0 h 10"/>
                <a:gd name="T26" fmla="*/ 2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2" y="0"/>
                  </a:moveTo>
                  <a:lnTo>
                    <a:pt x="0" y="0"/>
                  </a:lnTo>
                  <a:lnTo>
                    <a:pt x="0" y="3"/>
                  </a:lnTo>
                  <a:lnTo>
                    <a:pt x="0" y="5"/>
                  </a:lnTo>
                  <a:lnTo>
                    <a:pt x="0" y="8"/>
                  </a:lnTo>
                  <a:lnTo>
                    <a:pt x="2" y="10"/>
                  </a:lnTo>
                  <a:lnTo>
                    <a:pt x="5" y="10"/>
                  </a:lnTo>
                  <a:lnTo>
                    <a:pt x="7" y="8"/>
                  </a:lnTo>
                  <a:lnTo>
                    <a:pt x="9" y="5"/>
                  </a:lnTo>
                  <a:lnTo>
                    <a:pt x="9" y="3"/>
                  </a:lnTo>
                  <a:lnTo>
                    <a:pt x="7" y="0"/>
                  </a:lnTo>
                  <a:lnTo>
                    <a:pt x="5" y="0"/>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19" name="Freeform 189">
              <a:extLst>
                <a:ext uri="{FF2B5EF4-FFF2-40B4-BE49-F238E27FC236}">
                  <a16:creationId xmlns:a16="http://schemas.microsoft.com/office/drawing/2014/main" id="{12A0919A-3F86-46F1-AA63-0E76BBBEB290}"/>
                </a:ext>
              </a:extLst>
            </p:cNvPr>
            <p:cNvSpPr>
              <a:spLocks/>
            </p:cNvSpPr>
            <p:nvPr/>
          </p:nvSpPr>
          <p:spPr bwMode="auto">
            <a:xfrm>
              <a:off x="3361" y="1601"/>
              <a:ext cx="10" cy="9"/>
            </a:xfrm>
            <a:custGeom>
              <a:avLst/>
              <a:gdLst>
                <a:gd name="T0" fmla="*/ 5 w 10"/>
                <a:gd name="T1" fmla="*/ 0 h 9"/>
                <a:gd name="T2" fmla="*/ 3 w 10"/>
                <a:gd name="T3" fmla="*/ 0 h 9"/>
                <a:gd name="T4" fmla="*/ 0 w 10"/>
                <a:gd name="T5" fmla="*/ 2 h 9"/>
                <a:gd name="T6" fmla="*/ 0 w 10"/>
                <a:gd name="T7" fmla="*/ 4 h 9"/>
                <a:gd name="T8" fmla="*/ 3 w 10"/>
                <a:gd name="T9" fmla="*/ 7 h 9"/>
                <a:gd name="T10" fmla="*/ 5 w 10"/>
                <a:gd name="T11" fmla="*/ 9 h 9"/>
                <a:gd name="T12" fmla="*/ 7 w 10"/>
                <a:gd name="T13" fmla="*/ 9 h 9"/>
                <a:gd name="T14" fmla="*/ 7 w 10"/>
                <a:gd name="T15" fmla="*/ 9 h 9"/>
                <a:gd name="T16" fmla="*/ 10 w 10"/>
                <a:gd name="T17" fmla="*/ 7 h 9"/>
                <a:gd name="T18" fmla="*/ 10 w 10"/>
                <a:gd name="T19" fmla="*/ 4 h 9"/>
                <a:gd name="T20" fmla="*/ 10 w 10"/>
                <a:gd name="T21" fmla="*/ 2 h 9"/>
                <a:gd name="T22" fmla="*/ 10 w 10"/>
                <a:gd name="T23" fmla="*/ 0 h 9"/>
                <a:gd name="T24" fmla="*/ 7 w 10"/>
                <a:gd name="T25" fmla="*/ 0 h 9"/>
                <a:gd name="T26" fmla="*/ 5 w 10"/>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9">
                  <a:moveTo>
                    <a:pt x="5" y="0"/>
                  </a:moveTo>
                  <a:lnTo>
                    <a:pt x="3" y="0"/>
                  </a:lnTo>
                  <a:lnTo>
                    <a:pt x="0" y="2"/>
                  </a:lnTo>
                  <a:lnTo>
                    <a:pt x="0" y="4"/>
                  </a:lnTo>
                  <a:lnTo>
                    <a:pt x="3" y="7"/>
                  </a:lnTo>
                  <a:lnTo>
                    <a:pt x="5" y="9"/>
                  </a:lnTo>
                  <a:lnTo>
                    <a:pt x="7" y="9"/>
                  </a:lnTo>
                  <a:lnTo>
                    <a:pt x="10" y="7"/>
                  </a:lnTo>
                  <a:lnTo>
                    <a:pt x="10" y="4"/>
                  </a:lnTo>
                  <a:lnTo>
                    <a:pt x="10" y="2"/>
                  </a:lnTo>
                  <a:lnTo>
                    <a:pt x="10" y="0"/>
                  </a:lnTo>
                  <a:lnTo>
                    <a:pt x="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20" name="Freeform 190">
              <a:extLst>
                <a:ext uri="{FF2B5EF4-FFF2-40B4-BE49-F238E27FC236}">
                  <a16:creationId xmlns:a16="http://schemas.microsoft.com/office/drawing/2014/main" id="{EE6E022D-3D1D-4561-A240-C923BC2B3EB6}"/>
                </a:ext>
              </a:extLst>
            </p:cNvPr>
            <p:cNvSpPr>
              <a:spLocks/>
            </p:cNvSpPr>
            <p:nvPr/>
          </p:nvSpPr>
          <p:spPr bwMode="auto">
            <a:xfrm>
              <a:off x="3380" y="1596"/>
              <a:ext cx="9" cy="9"/>
            </a:xfrm>
            <a:custGeom>
              <a:avLst/>
              <a:gdLst>
                <a:gd name="T0" fmla="*/ 5 w 9"/>
                <a:gd name="T1" fmla="*/ 0 h 9"/>
                <a:gd name="T2" fmla="*/ 2 w 9"/>
                <a:gd name="T3" fmla="*/ 0 h 9"/>
                <a:gd name="T4" fmla="*/ 0 w 9"/>
                <a:gd name="T5" fmla="*/ 2 h 9"/>
                <a:gd name="T6" fmla="*/ 0 w 9"/>
                <a:gd name="T7" fmla="*/ 5 h 9"/>
                <a:gd name="T8" fmla="*/ 2 w 9"/>
                <a:gd name="T9" fmla="*/ 7 h 9"/>
                <a:gd name="T10" fmla="*/ 5 w 9"/>
                <a:gd name="T11" fmla="*/ 9 h 9"/>
                <a:gd name="T12" fmla="*/ 7 w 9"/>
                <a:gd name="T13" fmla="*/ 9 h 9"/>
                <a:gd name="T14" fmla="*/ 7 w 9"/>
                <a:gd name="T15" fmla="*/ 9 h 9"/>
                <a:gd name="T16" fmla="*/ 9 w 9"/>
                <a:gd name="T17" fmla="*/ 7 h 9"/>
                <a:gd name="T18" fmla="*/ 9 w 9"/>
                <a:gd name="T19" fmla="*/ 5 h 9"/>
                <a:gd name="T20" fmla="*/ 9 w 9"/>
                <a:gd name="T21" fmla="*/ 2 h 9"/>
                <a:gd name="T22" fmla="*/ 9 w 9"/>
                <a:gd name="T23" fmla="*/ 0 h 9"/>
                <a:gd name="T24" fmla="*/ 7 w 9"/>
                <a:gd name="T25" fmla="*/ 0 h 9"/>
                <a:gd name="T26" fmla="*/ 5 w 9"/>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5" y="0"/>
                  </a:moveTo>
                  <a:lnTo>
                    <a:pt x="2" y="0"/>
                  </a:lnTo>
                  <a:lnTo>
                    <a:pt x="0" y="2"/>
                  </a:lnTo>
                  <a:lnTo>
                    <a:pt x="0" y="5"/>
                  </a:lnTo>
                  <a:lnTo>
                    <a:pt x="2" y="7"/>
                  </a:lnTo>
                  <a:lnTo>
                    <a:pt x="5" y="9"/>
                  </a:lnTo>
                  <a:lnTo>
                    <a:pt x="7" y="9"/>
                  </a:lnTo>
                  <a:lnTo>
                    <a:pt x="9" y="7"/>
                  </a:lnTo>
                  <a:lnTo>
                    <a:pt x="9" y="5"/>
                  </a:lnTo>
                  <a:lnTo>
                    <a:pt x="9" y="2"/>
                  </a:lnTo>
                  <a:lnTo>
                    <a:pt x="9" y="0"/>
                  </a:lnTo>
                  <a:lnTo>
                    <a:pt x="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21" name="Freeform 191">
              <a:extLst>
                <a:ext uri="{FF2B5EF4-FFF2-40B4-BE49-F238E27FC236}">
                  <a16:creationId xmlns:a16="http://schemas.microsoft.com/office/drawing/2014/main" id="{090941EA-CEE5-4AD7-B9C2-1C19AD65CB54}"/>
                </a:ext>
              </a:extLst>
            </p:cNvPr>
            <p:cNvSpPr>
              <a:spLocks/>
            </p:cNvSpPr>
            <p:nvPr/>
          </p:nvSpPr>
          <p:spPr bwMode="auto">
            <a:xfrm>
              <a:off x="3389" y="1579"/>
              <a:ext cx="10" cy="9"/>
            </a:xfrm>
            <a:custGeom>
              <a:avLst/>
              <a:gdLst>
                <a:gd name="T0" fmla="*/ 0 w 10"/>
                <a:gd name="T1" fmla="*/ 5 h 9"/>
                <a:gd name="T2" fmla="*/ 0 w 10"/>
                <a:gd name="T3" fmla="*/ 7 h 9"/>
                <a:gd name="T4" fmla="*/ 0 w 10"/>
                <a:gd name="T5" fmla="*/ 9 h 9"/>
                <a:gd name="T6" fmla="*/ 3 w 10"/>
                <a:gd name="T7" fmla="*/ 9 h 9"/>
                <a:gd name="T8" fmla="*/ 5 w 10"/>
                <a:gd name="T9" fmla="*/ 9 h 9"/>
                <a:gd name="T10" fmla="*/ 7 w 10"/>
                <a:gd name="T11" fmla="*/ 9 h 9"/>
                <a:gd name="T12" fmla="*/ 10 w 10"/>
                <a:gd name="T13" fmla="*/ 7 h 9"/>
                <a:gd name="T14" fmla="*/ 10 w 10"/>
                <a:gd name="T15" fmla="*/ 7 h 9"/>
                <a:gd name="T16" fmla="*/ 10 w 10"/>
                <a:gd name="T17" fmla="*/ 5 h 9"/>
                <a:gd name="T18" fmla="*/ 7 w 10"/>
                <a:gd name="T19" fmla="*/ 2 h 9"/>
                <a:gd name="T20" fmla="*/ 5 w 10"/>
                <a:gd name="T21" fmla="*/ 0 h 9"/>
                <a:gd name="T22" fmla="*/ 3 w 10"/>
                <a:gd name="T23" fmla="*/ 0 h 9"/>
                <a:gd name="T24" fmla="*/ 0 w 10"/>
                <a:gd name="T25" fmla="*/ 2 h 9"/>
                <a:gd name="T26" fmla="*/ 0 w 10"/>
                <a:gd name="T27" fmla="*/ 5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9">
                  <a:moveTo>
                    <a:pt x="0" y="5"/>
                  </a:moveTo>
                  <a:lnTo>
                    <a:pt x="0" y="7"/>
                  </a:lnTo>
                  <a:lnTo>
                    <a:pt x="0" y="9"/>
                  </a:lnTo>
                  <a:lnTo>
                    <a:pt x="3" y="9"/>
                  </a:lnTo>
                  <a:lnTo>
                    <a:pt x="5" y="9"/>
                  </a:lnTo>
                  <a:lnTo>
                    <a:pt x="7" y="9"/>
                  </a:lnTo>
                  <a:lnTo>
                    <a:pt x="10" y="7"/>
                  </a:lnTo>
                  <a:lnTo>
                    <a:pt x="10" y="5"/>
                  </a:lnTo>
                  <a:lnTo>
                    <a:pt x="7" y="2"/>
                  </a:lnTo>
                  <a:lnTo>
                    <a:pt x="5" y="0"/>
                  </a:lnTo>
                  <a:lnTo>
                    <a:pt x="3" y="0"/>
                  </a:lnTo>
                  <a:lnTo>
                    <a:pt x="0" y="2"/>
                  </a:ln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22" name="Freeform 192">
              <a:extLst>
                <a:ext uri="{FF2B5EF4-FFF2-40B4-BE49-F238E27FC236}">
                  <a16:creationId xmlns:a16="http://schemas.microsoft.com/office/drawing/2014/main" id="{F9C91B8F-4BDB-44AC-9CF8-49819E97928A}"/>
                </a:ext>
              </a:extLst>
            </p:cNvPr>
            <p:cNvSpPr>
              <a:spLocks/>
            </p:cNvSpPr>
            <p:nvPr/>
          </p:nvSpPr>
          <p:spPr bwMode="auto">
            <a:xfrm>
              <a:off x="3394" y="1559"/>
              <a:ext cx="9" cy="10"/>
            </a:xfrm>
            <a:custGeom>
              <a:avLst/>
              <a:gdLst>
                <a:gd name="T0" fmla="*/ 0 w 9"/>
                <a:gd name="T1" fmla="*/ 5 h 10"/>
                <a:gd name="T2" fmla="*/ 0 w 9"/>
                <a:gd name="T3" fmla="*/ 8 h 10"/>
                <a:gd name="T4" fmla="*/ 0 w 9"/>
                <a:gd name="T5" fmla="*/ 10 h 10"/>
                <a:gd name="T6" fmla="*/ 2 w 9"/>
                <a:gd name="T7" fmla="*/ 10 h 10"/>
                <a:gd name="T8" fmla="*/ 5 w 9"/>
                <a:gd name="T9" fmla="*/ 10 h 10"/>
                <a:gd name="T10" fmla="*/ 7 w 9"/>
                <a:gd name="T11" fmla="*/ 10 h 10"/>
                <a:gd name="T12" fmla="*/ 9 w 9"/>
                <a:gd name="T13" fmla="*/ 8 h 10"/>
                <a:gd name="T14" fmla="*/ 9 w 9"/>
                <a:gd name="T15" fmla="*/ 8 h 10"/>
                <a:gd name="T16" fmla="*/ 9 w 9"/>
                <a:gd name="T17" fmla="*/ 5 h 10"/>
                <a:gd name="T18" fmla="*/ 7 w 9"/>
                <a:gd name="T19" fmla="*/ 3 h 10"/>
                <a:gd name="T20" fmla="*/ 5 w 9"/>
                <a:gd name="T21" fmla="*/ 0 h 10"/>
                <a:gd name="T22" fmla="*/ 2 w 9"/>
                <a:gd name="T23" fmla="*/ 0 h 10"/>
                <a:gd name="T24" fmla="*/ 0 w 9"/>
                <a:gd name="T25" fmla="*/ 3 h 10"/>
                <a:gd name="T26" fmla="*/ 0 w 9"/>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0" y="5"/>
                  </a:moveTo>
                  <a:lnTo>
                    <a:pt x="0" y="8"/>
                  </a:lnTo>
                  <a:lnTo>
                    <a:pt x="0" y="10"/>
                  </a:lnTo>
                  <a:lnTo>
                    <a:pt x="2" y="10"/>
                  </a:lnTo>
                  <a:lnTo>
                    <a:pt x="5" y="10"/>
                  </a:lnTo>
                  <a:lnTo>
                    <a:pt x="7" y="10"/>
                  </a:lnTo>
                  <a:lnTo>
                    <a:pt x="9" y="8"/>
                  </a:lnTo>
                  <a:lnTo>
                    <a:pt x="9" y="5"/>
                  </a:lnTo>
                  <a:lnTo>
                    <a:pt x="7" y="3"/>
                  </a:lnTo>
                  <a:lnTo>
                    <a:pt x="5" y="0"/>
                  </a:lnTo>
                  <a:lnTo>
                    <a:pt x="2" y="0"/>
                  </a:lnTo>
                  <a:lnTo>
                    <a:pt x="0" y="3"/>
                  </a:ln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23" name="Freeform 193">
              <a:extLst>
                <a:ext uri="{FF2B5EF4-FFF2-40B4-BE49-F238E27FC236}">
                  <a16:creationId xmlns:a16="http://schemas.microsoft.com/office/drawing/2014/main" id="{D171D6F5-00E8-4629-9297-46657E82F855}"/>
                </a:ext>
              </a:extLst>
            </p:cNvPr>
            <p:cNvSpPr>
              <a:spLocks/>
            </p:cNvSpPr>
            <p:nvPr/>
          </p:nvSpPr>
          <p:spPr bwMode="auto">
            <a:xfrm>
              <a:off x="3399" y="1542"/>
              <a:ext cx="9" cy="10"/>
            </a:xfrm>
            <a:custGeom>
              <a:avLst/>
              <a:gdLst>
                <a:gd name="T0" fmla="*/ 0 w 9"/>
                <a:gd name="T1" fmla="*/ 3 h 10"/>
                <a:gd name="T2" fmla="*/ 0 w 9"/>
                <a:gd name="T3" fmla="*/ 5 h 10"/>
                <a:gd name="T4" fmla="*/ 2 w 9"/>
                <a:gd name="T5" fmla="*/ 8 h 10"/>
                <a:gd name="T6" fmla="*/ 4 w 9"/>
                <a:gd name="T7" fmla="*/ 10 h 10"/>
                <a:gd name="T8" fmla="*/ 7 w 9"/>
                <a:gd name="T9" fmla="*/ 10 h 10"/>
                <a:gd name="T10" fmla="*/ 9 w 9"/>
                <a:gd name="T11" fmla="*/ 8 h 10"/>
                <a:gd name="T12" fmla="*/ 9 w 9"/>
                <a:gd name="T13" fmla="*/ 5 h 10"/>
                <a:gd name="T14" fmla="*/ 9 w 9"/>
                <a:gd name="T15" fmla="*/ 5 h 10"/>
                <a:gd name="T16" fmla="*/ 9 w 9"/>
                <a:gd name="T17" fmla="*/ 3 h 10"/>
                <a:gd name="T18" fmla="*/ 9 w 9"/>
                <a:gd name="T19" fmla="*/ 0 h 10"/>
                <a:gd name="T20" fmla="*/ 7 w 9"/>
                <a:gd name="T21" fmla="*/ 0 h 10"/>
                <a:gd name="T22" fmla="*/ 4 w 9"/>
                <a:gd name="T23" fmla="*/ 0 h 10"/>
                <a:gd name="T24" fmla="*/ 2 w 9"/>
                <a:gd name="T25" fmla="*/ 0 h 10"/>
                <a:gd name="T26" fmla="*/ 0 w 9"/>
                <a:gd name="T27" fmla="*/ 3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0" y="3"/>
                  </a:moveTo>
                  <a:lnTo>
                    <a:pt x="0" y="5"/>
                  </a:lnTo>
                  <a:lnTo>
                    <a:pt x="2" y="8"/>
                  </a:lnTo>
                  <a:lnTo>
                    <a:pt x="4" y="10"/>
                  </a:lnTo>
                  <a:lnTo>
                    <a:pt x="7" y="10"/>
                  </a:lnTo>
                  <a:lnTo>
                    <a:pt x="9" y="8"/>
                  </a:lnTo>
                  <a:lnTo>
                    <a:pt x="9" y="5"/>
                  </a:lnTo>
                  <a:lnTo>
                    <a:pt x="9" y="3"/>
                  </a:lnTo>
                  <a:lnTo>
                    <a:pt x="9" y="0"/>
                  </a:lnTo>
                  <a:lnTo>
                    <a:pt x="7" y="0"/>
                  </a:lnTo>
                  <a:lnTo>
                    <a:pt x="4" y="0"/>
                  </a:lnTo>
                  <a:lnTo>
                    <a:pt x="2" y="0"/>
                  </a:ln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24" name="Freeform 194">
              <a:extLst>
                <a:ext uri="{FF2B5EF4-FFF2-40B4-BE49-F238E27FC236}">
                  <a16:creationId xmlns:a16="http://schemas.microsoft.com/office/drawing/2014/main" id="{73FE9F1D-50B8-4D66-A071-9E4532EB74AF}"/>
                </a:ext>
              </a:extLst>
            </p:cNvPr>
            <p:cNvSpPr>
              <a:spLocks/>
            </p:cNvSpPr>
            <p:nvPr/>
          </p:nvSpPr>
          <p:spPr bwMode="auto">
            <a:xfrm>
              <a:off x="3403" y="1523"/>
              <a:ext cx="10" cy="10"/>
            </a:xfrm>
            <a:custGeom>
              <a:avLst/>
              <a:gdLst>
                <a:gd name="T0" fmla="*/ 0 w 10"/>
                <a:gd name="T1" fmla="*/ 5 h 10"/>
                <a:gd name="T2" fmla="*/ 0 w 10"/>
                <a:gd name="T3" fmla="*/ 7 h 10"/>
                <a:gd name="T4" fmla="*/ 3 w 10"/>
                <a:gd name="T5" fmla="*/ 10 h 10"/>
                <a:gd name="T6" fmla="*/ 5 w 10"/>
                <a:gd name="T7" fmla="*/ 10 h 10"/>
                <a:gd name="T8" fmla="*/ 7 w 10"/>
                <a:gd name="T9" fmla="*/ 10 h 10"/>
                <a:gd name="T10" fmla="*/ 10 w 10"/>
                <a:gd name="T11" fmla="*/ 10 h 10"/>
                <a:gd name="T12" fmla="*/ 10 w 10"/>
                <a:gd name="T13" fmla="*/ 7 h 10"/>
                <a:gd name="T14" fmla="*/ 10 w 10"/>
                <a:gd name="T15" fmla="*/ 7 h 10"/>
                <a:gd name="T16" fmla="*/ 10 w 10"/>
                <a:gd name="T17" fmla="*/ 5 h 10"/>
                <a:gd name="T18" fmla="*/ 10 w 10"/>
                <a:gd name="T19" fmla="*/ 3 h 10"/>
                <a:gd name="T20" fmla="*/ 7 w 10"/>
                <a:gd name="T21" fmla="*/ 0 h 10"/>
                <a:gd name="T22" fmla="*/ 5 w 10"/>
                <a:gd name="T23" fmla="*/ 0 h 10"/>
                <a:gd name="T24" fmla="*/ 3 w 10"/>
                <a:gd name="T25" fmla="*/ 3 h 10"/>
                <a:gd name="T26" fmla="*/ 0 w 10"/>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0" y="5"/>
                  </a:moveTo>
                  <a:lnTo>
                    <a:pt x="0" y="7"/>
                  </a:lnTo>
                  <a:lnTo>
                    <a:pt x="3" y="10"/>
                  </a:lnTo>
                  <a:lnTo>
                    <a:pt x="5" y="10"/>
                  </a:lnTo>
                  <a:lnTo>
                    <a:pt x="7" y="10"/>
                  </a:lnTo>
                  <a:lnTo>
                    <a:pt x="10" y="10"/>
                  </a:lnTo>
                  <a:lnTo>
                    <a:pt x="10" y="7"/>
                  </a:lnTo>
                  <a:lnTo>
                    <a:pt x="10" y="5"/>
                  </a:lnTo>
                  <a:lnTo>
                    <a:pt x="10" y="3"/>
                  </a:lnTo>
                  <a:lnTo>
                    <a:pt x="7" y="0"/>
                  </a:lnTo>
                  <a:lnTo>
                    <a:pt x="5" y="0"/>
                  </a:lnTo>
                  <a:lnTo>
                    <a:pt x="3" y="3"/>
                  </a:ln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25" name="Freeform 195">
              <a:extLst>
                <a:ext uri="{FF2B5EF4-FFF2-40B4-BE49-F238E27FC236}">
                  <a16:creationId xmlns:a16="http://schemas.microsoft.com/office/drawing/2014/main" id="{0049D540-9C50-421D-9D5A-38751E17DF76}"/>
                </a:ext>
              </a:extLst>
            </p:cNvPr>
            <p:cNvSpPr>
              <a:spLocks/>
            </p:cNvSpPr>
            <p:nvPr/>
          </p:nvSpPr>
          <p:spPr bwMode="auto">
            <a:xfrm>
              <a:off x="3410" y="1504"/>
              <a:ext cx="10" cy="9"/>
            </a:xfrm>
            <a:custGeom>
              <a:avLst/>
              <a:gdLst>
                <a:gd name="T0" fmla="*/ 0 w 10"/>
                <a:gd name="T1" fmla="*/ 5 h 9"/>
                <a:gd name="T2" fmla="*/ 0 w 10"/>
                <a:gd name="T3" fmla="*/ 7 h 9"/>
                <a:gd name="T4" fmla="*/ 0 w 10"/>
                <a:gd name="T5" fmla="*/ 9 h 9"/>
                <a:gd name="T6" fmla="*/ 3 w 10"/>
                <a:gd name="T7" fmla="*/ 9 h 9"/>
                <a:gd name="T8" fmla="*/ 5 w 10"/>
                <a:gd name="T9" fmla="*/ 9 h 9"/>
                <a:gd name="T10" fmla="*/ 7 w 10"/>
                <a:gd name="T11" fmla="*/ 9 h 9"/>
                <a:gd name="T12" fmla="*/ 10 w 10"/>
                <a:gd name="T13" fmla="*/ 7 h 9"/>
                <a:gd name="T14" fmla="*/ 10 w 10"/>
                <a:gd name="T15" fmla="*/ 7 h 9"/>
                <a:gd name="T16" fmla="*/ 10 w 10"/>
                <a:gd name="T17" fmla="*/ 5 h 9"/>
                <a:gd name="T18" fmla="*/ 7 w 10"/>
                <a:gd name="T19" fmla="*/ 2 h 9"/>
                <a:gd name="T20" fmla="*/ 5 w 10"/>
                <a:gd name="T21" fmla="*/ 0 h 9"/>
                <a:gd name="T22" fmla="*/ 3 w 10"/>
                <a:gd name="T23" fmla="*/ 0 h 9"/>
                <a:gd name="T24" fmla="*/ 0 w 10"/>
                <a:gd name="T25" fmla="*/ 2 h 9"/>
                <a:gd name="T26" fmla="*/ 0 w 10"/>
                <a:gd name="T27" fmla="*/ 5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9">
                  <a:moveTo>
                    <a:pt x="0" y="5"/>
                  </a:moveTo>
                  <a:lnTo>
                    <a:pt x="0" y="7"/>
                  </a:lnTo>
                  <a:lnTo>
                    <a:pt x="0" y="9"/>
                  </a:lnTo>
                  <a:lnTo>
                    <a:pt x="3" y="9"/>
                  </a:lnTo>
                  <a:lnTo>
                    <a:pt x="5" y="9"/>
                  </a:lnTo>
                  <a:lnTo>
                    <a:pt x="7" y="9"/>
                  </a:lnTo>
                  <a:lnTo>
                    <a:pt x="10" y="7"/>
                  </a:lnTo>
                  <a:lnTo>
                    <a:pt x="10" y="5"/>
                  </a:lnTo>
                  <a:lnTo>
                    <a:pt x="7" y="2"/>
                  </a:lnTo>
                  <a:lnTo>
                    <a:pt x="5" y="0"/>
                  </a:lnTo>
                  <a:lnTo>
                    <a:pt x="3" y="0"/>
                  </a:lnTo>
                  <a:lnTo>
                    <a:pt x="0" y="2"/>
                  </a:ln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26" name="Freeform 196">
              <a:extLst>
                <a:ext uri="{FF2B5EF4-FFF2-40B4-BE49-F238E27FC236}">
                  <a16:creationId xmlns:a16="http://schemas.microsoft.com/office/drawing/2014/main" id="{9525D8AD-C5C6-4808-99BD-D30165ACD199}"/>
                </a:ext>
              </a:extLst>
            </p:cNvPr>
            <p:cNvSpPr>
              <a:spLocks/>
            </p:cNvSpPr>
            <p:nvPr/>
          </p:nvSpPr>
          <p:spPr bwMode="auto">
            <a:xfrm>
              <a:off x="3415" y="1487"/>
              <a:ext cx="9" cy="9"/>
            </a:xfrm>
            <a:custGeom>
              <a:avLst/>
              <a:gdLst>
                <a:gd name="T0" fmla="*/ 0 w 9"/>
                <a:gd name="T1" fmla="*/ 2 h 9"/>
                <a:gd name="T2" fmla="*/ 0 w 9"/>
                <a:gd name="T3" fmla="*/ 5 h 9"/>
                <a:gd name="T4" fmla="*/ 0 w 9"/>
                <a:gd name="T5" fmla="*/ 7 h 9"/>
                <a:gd name="T6" fmla="*/ 2 w 9"/>
                <a:gd name="T7" fmla="*/ 9 h 9"/>
                <a:gd name="T8" fmla="*/ 5 w 9"/>
                <a:gd name="T9" fmla="*/ 9 h 9"/>
                <a:gd name="T10" fmla="*/ 7 w 9"/>
                <a:gd name="T11" fmla="*/ 7 h 9"/>
                <a:gd name="T12" fmla="*/ 9 w 9"/>
                <a:gd name="T13" fmla="*/ 5 h 9"/>
                <a:gd name="T14" fmla="*/ 9 w 9"/>
                <a:gd name="T15" fmla="*/ 5 h 9"/>
                <a:gd name="T16" fmla="*/ 9 w 9"/>
                <a:gd name="T17" fmla="*/ 2 h 9"/>
                <a:gd name="T18" fmla="*/ 7 w 9"/>
                <a:gd name="T19" fmla="*/ 0 h 9"/>
                <a:gd name="T20" fmla="*/ 5 w 9"/>
                <a:gd name="T21" fmla="*/ 0 h 9"/>
                <a:gd name="T22" fmla="*/ 2 w 9"/>
                <a:gd name="T23" fmla="*/ 0 h 9"/>
                <a:gd name="T24" fmla="*/ 0 w 9"/>
                <a:gd name="T25" fmla="*/ 0 h 9"/>
                <a:gd name="T26" fmla="*/ 0 w 9"/>
                <a:gd name="T27" fmla="*/ 2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0" y="2"/>
                  </a:moveTo>
                  <a:lnTo>
                    <a:pt x="0" y="5"/>
                  </a:lnTo>
                  <a:lnTo>
                    <a:pt x="0" y="7"/>
                  </a:lnTo>
                  <a:lnTo>
                    <a:pt x="2" y="9"/>
                  </a:lnTo>
                  <a:lnTo>
                    <a:pt x="5" y="9"/>
                  </a:lnTo>
                  <a:lnTo>
                    <a:pt x="7" y="7"/>
                  </a:lnTo>
                  <a:lnTo>
                    <a:pt x="9" y="5"/>
                  </a:lnTo>
                  <a:lnTo>
                    <a:pt x="9" y="2"/>
                  </a:lnTo>
                  <a:lnTo>
                    <a:pt x="7" y="0"/>
                  </a:lnTo>
                  <a:lnTo>
                    <a:pt x="5" y="0"/>
                  </a:lnTo>
                  <a:lnTo>
                    <a:pt x="2" y="0"/>
                  </a:lnTo>
                  <a:lnTo>
                    <a:pt x="0" y="0"/>
                  </a:ln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27" name="Freeform 197">
              <a:extLst>
                <a:ext uri="{FF2B5EF4-FFF2-40B4-BE49-F238E27FC236}">
                  <a16:creationId xmlns:a16="http://schemas.microsoft.com/office/drawing/2014/main" id="{68290A73-0608-4400-B269-F1C6F960684B}"/>
                </a:ext>
              </a:extLst>
            </p:cNvPr>
            <p:cNvSpPr>
              <a:spLocks/>
            </p:cNvSpPr>
            <p:nvPr/>
          </p:nvSpPr>
          <p:spPr bwMode="auto">
            <a:xfrm>
              <a:off x="3420" y="1467"/>
              <a:ext cx="9" cy="10"/>
            </a:xfrm>
            <a:custGeom>
              <a:avLst/>
              <a:gdLst>
                <a:gd name="T0" fmla="*/ 0 w 9"/>
                <a:gd name="T1" fmla="*/ 5 h 10"/>
                <a:gd name="T2" fmla="*/ 0 w 9"/>
                <a:gd name="T3" fmla="*/ 8 h 10"/>
                <a:gd name="T4" fmla="*/ 2 w 9"/>
                <a:gd name="T5" fmla="*/ 10 h 10"/>
                <a:gd name="T6" fmla="*/ 4 w 9"/>
                <a:gd name="T7" fmla="*/ 10 h 10"/>
                <a:gd name="T8" fmla="*/ 6 w 9"/>
                <a:gd name="T9" fmla="*/ 10 h 10"/>
                <a:gd name="T10" fmla="*/ 9 w 9"/>
                <a:gd name="T11" fmla="*/ 10 h 10"/>
                <a:gd name="T12" fmla="*/ 9 w 9"/>
                <a:gd name="T13" fmla="*/ 8 h 10"/>
                <a:gd name="T14" fmla="*/ 9 w 9"/>
                <a:gd name="T15" fmla="*/ 8 h 10"/>
                <a:gd name="T16" fmla="*/ 9 w 9"/>
                <a:gd name="T17" fmla="*/ 5 h 10"/>
                <a:gd name="T18" fmla="*/ 9 w 9"/>
                <a:gd name="T19" fmla="*/ 3 h 10"/>
                <a:gd name="T20" fmla="*/ 6 w 9"/>
                <a:gd name="T21" fmla="*/ 0 h 10"/>
                <a:gd name="T22" fmla="*/ 4 w 9"/>
                <a:gd name="T23" fmla="*/ 0 h 10"/>
                <a:gd name="T24" fmla="*/ 2 w 9"/>
                <a:gd name="T25" fmla="*/ 3 h 10"/>
                <a:gd name="T26" fmla="*/ 0 w 9"/>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0" y="5"/>
                  </a:moveTo>
                  <a:lnTo>
                    <a:pt x="0" y="8"/>
                  </a:lnTo>
                  <a:lnTo>
                    <a:pt x="2" y="10"/>
                  </a:lnTo>
                  <a:lnTo>
                    <a:pt x="4" y="10"/>
                  </a:lnTo>
                  <a:lnTo>
                    <a:pt x="6" y="10"/>
                  </a:lnTo>
                  <a:lnTo>
                    <a:pt x="9" y="10"/>
                  </a:lnTo>
                  <a:lnTo>
                    <a:pt x="9" y="8"/>
                  </a:lnTo>
                  <a:lnTo>
                    <a:pt x="9" y="5"/>
                  </a:lnTo>
                  <a:lnTo>
                    <a:pt x="9" y="3"/>
                  </a:lnTo>
                  <a:lnTo>
                    <a:pt x="6" y="0"/>
                  </a:lnTo>
                  <a:lnTo>
                    <a:pt x="4" y="0"/>
                  </a:lnTo>
                  <a:lnTo>
                    <a:pt x="2" y="3"/>
                  </a:ln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28" name="Freeform 198">
              <a:extLst>
                <a:ext uri="{FF2B5EF4-FFF2-40B4-BE49-F238E27FC236}">
                  <a16:creationId xmlns:a16="http://schemas.microsoft.com/office/drawing/2014/main" id="{147FE63A-8D39-4DD5-B9A3-C132E227AA1C}"/>
                </a:ext>
              </a:extLst>
            </p:cNvPr>
            <p:cNvSpPr>
              <a:spLocks/>
            </p:cNvSpPr>
            <p:nvPr/>
          </p:nvSpPr>
          <p:spPr bwMode="auto">
            <a:xfrm>
              <a:off x="3424" y="1448"/>
              <a:ext cx="9" cy="10"/>
            </a:xfrm>
            <a:custGeom>
              <a:avLst/>
              <a:gdLst>
                <a:gd name="T0" fmla="*/ 0 w 9"/>
                <a:gd name="T1" fmla="*/ 5 h 10"/>
                <a:gd name="T2" fmla="*/ 0 w 9"/>
                <a:gd name="T3" fmla="*/ 7 h 10"/>
                <a:gd name="T4" fmla="*/ 2 w 9"/>
                <a:gd name="T5" fmla="*/ 10 h 10"/>
                <a:gd name="T6" fmla="*/ 5 w 9"/>
                <a:gd name="T7" fmla="*/ 10 h 10"/>
                <a:gd name="T8" fmla="*/ 7 w 9"/>
                <a:gd name="T9" fmla="*/ 10 h 10"/>
                <a:gd name="T10" fmla="*/ 9 w 9"/>
                <a:gd name="T11" fmla="*/ 10 h 10"/>
                <a:gd name="T12" fmla="*/ 9 w 9"/>
                <a:gd name="T13" fmla="*/ 7 h 10"/>
                <a:gd name="T14" fmla="*/ 9 w 9"/>
                <a:gd name="T15" fmla="*/ 7 h 10"/>
                <a:gd name="T16" fmla="*/ 9 w 9"/>
                <a:gd name="T17" fmla="*/ 5 h 10"/>
                <a:gd name="T18" fmla="*/ 9 w 9"/>
                <a:gd name="T19" fmla="*/ 2 h 10"/>
                <a:gd name="T20" fmla="*/ 7 w 9"/>
                <a:gd name="T21" fmla="*/ 0 h 10"/>
                <a:gd name="T22" fmla="*/ 5 w 9"/>
                <a:gd name="T23" fmla="*/ 0 h 10"/>
                <a:gd name="T24" fmla="*/ 2 w 9"/>
                <a:gd name="T25" fmla="*/ 2 h 10"/>
                <a:gd name="T26" fmla="*/ 0 w 9"/>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0" y="5"/>
                  </a:moveTo>
                  <a:lnTo>
                    <a:pt x="0" y="7"/>
                  </a:lnTo>
                  <a:lnTo>
                    <a:pt x="2" y="10"/>
                  </a:lnTo>
                  <a:lnTo>
                    <a:pt x="5" y="10"/>
                  </a:lnTo>
                  <a:lnTo>
                    <a:pt x="7" y="10"/>
                  </a:lnTo>
                  <a:lnTo>
                    <a:pt x="9" y="10"/>
                  </a:lnTo>
                  <a:lnTo>
                    <a:pt x="9" y="7"/>
                  </a:lnTo>
                  <a:lnTo>
                    <a:pt x="9" y="5"/>
                  </a:lnTo>
                  <a:lnTo>
                    <a:pt x="9" y="2"/>
                  </a:lnTo>
                  <a:lnTo>
                    <a:pt x="7" y="0"/>
                  </a:lnTo>
                  <a:lnTo>
                    <a:pt x="5" y="0"/>
                  </a:lnTo>
                  <a:lnTo>
                    <a:pt x="2" y="2"/>
                  </a:ln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29" name="Freeform 199">
              <a:extLst>
                <a:ext uri="{FF2B5EF4-FFF2-40B4-BE49-F238E27FC236}">
                  <a16:creationId xmlns:a16="http://schemas.microsoft.com/office/drawing/2014/main" id="{6287F9A9-989D-4448-BE67-F0922CBA0A3C}"/>
                </a:ext>
              </a:extLst>
            </p:cNvPr>
            <p:cNvSpPr>
              <a:spLocks/>
            </p:cNvSpPr>
            <p:nvPr/>
          </p:nvSpPr>
          <p:spPr bwMode="auto">
            <a:xfrm>
              <a:off x="3431" y="1431"/>
              <a:ext cx="9" cy="10"/>
            </a:xfrm>
            <a:custGeom>
              <a:avLst/>
              <a:gdLst>
                <a:gd name="T0" fmla="*/ 0 w 9"/>
                <a:gd name="T1" fmla="*/ 3 h 10"/>
                <a:gd name="T2" fmla="*/ 0 w 9"/>
                <a:gd name="T3" fmla="*/ 5 h 10"/>
                <a:gd name="T4" fmla="*/ 0 w 9"/>
                <a:gd name="T5" fmla="*/ 7 h 10"/>
                <a:gd name="T6" fmla="*/ 2 w 9"/>
                <a:gd name="T7" fmla="*/ 10 h 10"/>
                <a:gd name="T8" fmla="*/ 5 w 9"/>
                <a:gd name="T9" fmla="*/ 10 h 10"/>
                <a:gd name="T10" fmla="*/ 7 w 9"/>
                <a:gd name="T11" fmla="*/ 7 h 10"/>
                <a:gd name="T12" fmla="*/ 9 w 9"/>
                <a:gd name="T13" fmla="*/ 5 h 10"/>
                <a:gd name="T14" fmla="*/ 9 w 9"/>
                <a:gd name="T15" fmla="*/ 5 h 10"/>
                <a:gd name="T16" fmla="*/ 9 w 9"/>
                <a:gd name="T17" fmla="*/ 3 h 10"/>
                <a:gd name="T18" fmla="*/ 7 w 9"/>
                <a:gd name="T19" fmla="*/ 0 h 10"/>
                <a:gd name="T20" fmla="*/ 5 w 9"/>
                <a:gd name="T21" fmla="*/ 0 h 10"/>
                <a:gd name="T22" fmla="*/ 2 w 9"/>
                <a:gd name="T23" fmla="*/ 0 h 10"/>
                <a:gd name="T24" fmla="*/ 0 w 9"/>
                <a:gd name="T25" fmla="*/ 0 h 10"/>
                <a:gd name="T26" fmla="*/ 0 w 9"/>
                <a:gd name="T27" fmla="*/ 3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0" y="3"/>
                  </a:moveTo>
                  <a:lnTo>
                    <a:pt x="0" y="5"/>
                  </a:lnTo>
                  <a:lnTo>
                    <a:pt x="0" y="7"/>
                  </a:lnTo>
                  <a:lnTo>
                    <a:pt x="2" y="10"/>
                  </a:lnTo>
                  <a:lnTo>
                    <a:pt x="5" y="10"/>
                  </a:lnTo>
                  <a:lnTo>
                    <a:pt x="7" y="7"/>
                  </a:lnTo>
                  <a:lnTo>
                    <a:pt x="9" y="5"/>
                  </a:lnTo>
                  <a:lnTo>
                    <a:pt x="9" y="3"/>
                  </a:lnTo>
                  <a:lnTo>
                    <a:pt x="7" y="0"/>
                  </a:lnTo>
                  <a:lnTo>
                    <a:pt x="5" y="0"/>
                  </a:lnTo>
                  <a:lnTo>
                    <a:pt x="2" y="0"/>
                  </a:lnTo>
                  <a:lnTo>
                    <a:pt x="0" y="0"/>
                  </a:ln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30" name="Freeform 200">
              <a:extLst>
                <a:ext uri="{FF2B5EF4-FFF2-40B4-BE49-F238E27FC236}">
                  <a16:creationId xmlns:a16="http://schemas.microsoft.com/office/drawing/2014/main" id="{9AB6EAC7-06DD-45F8-AA42-9C2F9D62EF95}"/>
                </a:ext>
              </a:extLst>
            </p:cNvPr>
            <p:cNvSpPr>
              <a:spLocks/>
            </p:cNvSpPr>
            <p:nvPr/>
          </p:nvSpPr>
          <p:spPr bwMode="auto">
            <a:xfrm>
              <a:off x="3436" y="1412"/>
              <a:ext cx="9" cy="9"/>
            </a:xfrm>
            <a:custGeom>
              <a:avLst/>
              <a:gdLst>
                <a:gd name="T0" fmla="*/ 0 w 9"/>
                <a:gd name="T1" fmla="*/ 5 h 9"/>
                <a:gd name="T2" fmla="*/ 0 w 9"/>
                <a:gd name="T3" fmla="*/ 5 h 9"/>
                <a:gd name="T4" fmla="*/ 2 w 9"/>
                <a:gd name="T5" fmla="*/ 7 h 9"/>
                <a:gd name="T6" fmla="*/ 4 w 9"/>
                <a:gd name="T7" fmla="*/ 9 h 9"/>
                <a:gd name="T8" fmla="*/ 4 w 9"/>
                <a:gd name="T9" fmla="*/ 9 h 9"/>
                <a:gd name="T10" fmla="*/ 7 w 9"/>
                <a:gd name="T11" fmla="*/ 7 h 9"/>
                <a:gd name="T12" fmla="*/ 9 w 9"/>
                <a:gd name="T13" fmla="*/ 7 h 9"/>
                <a:gd name="T14" fmla="*/ 9 w 9"/>
                <a:gd name="T15" fmla="*/ 7 h 9"/>
                <a:gd name="T16" fmla="*/ 9 w 9"/>
                <a:gd name="T17" fmla="*/ 5 h 9"/>
                <a:gd name="T18" fmla="*/ 7 w 9"/>
                <a:gd name="T19" fmla="*/ 2 h 9"/>
                <a:gd name="T20" fmla="*/ 4 w 9"/>
                <a:gd name="T21" fmla="*/ 0 h 9"/>
                <a:gd name="T22" fmla="*/ 4 w 9"/>
                <a:gd name="T23" fmla="*/ 0 h 9"/>
                <a:gd name="T24" fmla="*/ 2 w 9"/>
                <a:gd name="T25" fmla="*/ 2 h 9"/>
                <a:gd name="T26" fmla="*/ 0 w 9"/>
                <a:gd name="T27" fmla="*/ 5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0" y="5"/>
                  </a:moveTo>
                  <a:lnTo>
                    <a:pt x="0" y="5"/>
                  </a:lnTo>
                  <a:lnTo>
                    <a:pt x="2" y="7"/>
                  </a:lnTo>
                  <a:lnTo>
                    <a:pt x="4" y="9"/>
                  </a:lnTo>
                  <a:lnTo>
                    <a:pt x="7" y="7"/>
                  </a:lnTo>
                  <a:lnTo>
                    <a:pt x="9" y="7"/>
                  </a:lnTo>
                  <a:lnTo>
                    <a:pt x="9" y="5"/>
                  </a:lnTo>
                  <a:lnTo>
                    <a:pt x="7" y="2"/>
                  </a:lnTo>
                  <a:lnTo>
                    <a:pt x="4" y="0"/>
                  </a:lnTo>
                  <a:lnTo>
                    <a:pt x="2" y="2"/>
                  </a:ln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31" name="Freeform 201">
              <a:extLst>
                <a:ext uri="{FF2B5EF4-FFF2-40B4-BE49-F238E27FC236}">
                  <a16:creationId xmlns:a16="http://schemas.microsoft.com/office/drawing/2014/main" id="{71963F51-CF4C-4513-9A98-D5E9F460E951}"/>
                </a:ext>
              </a:extLst>
            </p:cNvPr>
            <p:cNvSpPr>
              <a:spLocks/>
            </p:cNvSpPr>
            <p:nvPr/>
          </p:nvSpPr>
          <p:spPr bwMode="auto">
            <a:xfrm>
              <a:off x="3440" y="1392"/>
              <a:ext cx="10" cy="10"/>
            </a:xfrm>
            <a:custGeom>
              <a:avLst/>
              <a:gdLst>
                <a:gd name="T0" fmla="*/ 0 w 10"/>
                <a:gd name="T1" fmla="*/ 5 h 10"/>
                <a:gd name="T2" fmla="*/ 0 w 10"/>
                <a:gd name="T3" fmla="*/ 8 h 10"/>
                <a:gd name="T4" fmla="*/ 3 w 10"/>
                <a:gd name="T5" fmla="*/ 10 h 10"/>
                <a:gd name="T6" fmla="*/ 5 w 10"/>
                <a:gd name="T7" fmla="*/ 10 h 10"/>
                <a:gd name="T8" fmla="*/ 7 w 10"/>
                <a:gd name="T9" fmla="*/ 10 h 10"/>
                <a:gd name="T10" fmla="*/ 10 w 10"/>
                <a:gd name="T11" fmla="*/ 10 h 10"/>
                <a:gd name="T12" fmla="*/ 10 w 10"/>
                <a:gd name="T13" fmla="*/ 8 h 10"/>
                <a:gd name="T14" fmla="*/ 10 w 10"/>
                <a:gd name="T15" fmla="*/ 8 h 10"/>
                <a:gd name="T16" fmla="*/ 10 w 10"/>
                <a:gd name="T17" fmla="*/ 5 h 10"/>
                <a:gd name="T18" fmla="*/ 10 w 10"/>
                <a:gd name="T19" fmla="*/ 3 h 10"/>
                <a:gd name="T20" fmla="*/ 7 w 10"/>
                <a:gd name="T21" fmla="*/ 0 h 10"/>
                <a:gd name="T22" fmla="*/ 5 w 10"/>
                <a:gd name="T23" fmla="*/ 0 h 10"/>
                <a:gd name="T24" fmla="*/ 3 w 10"/>
                <a:gd name="T25" fmla="*/ 3 h 10"/>
                <a:gd name="T26" fmla="*/ 0 w 10"/>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0" y="5"/>
                  </a:moveTo>
                  <a:lnTo>
                    <a:pt x="0" y="8"/>
                  </a:lnTo>
                  <a:lnTo>
                    <a:pt x="3" y="10"/>
                  </a:lnTo>
                  <a:lnTo>
                    <a:pt x="5" y="10"/>
                  </a:lnTo>
                  <a:lnTo>
                    <a:pt x="7" y="10"/>
                  </a:lnTo>
                  <a:lnTo>
                    <a:pt x="10" y="10"/>
                  </a:lnTo>
                  <a:lnTo>
                    <a:pt x="10" y="8"/>
                  </a:lnTo>
                  <a:lnTo>
                    <a:pt x="10" y="5"/>
                  </a:lnTo>
                  <a:lnTo>
                    <a:pt x="10" y="3"/>
                  </a:lnTo>
                  <a:lnTo>
                    <a:pt x="7" y="0"/>
                  </a:lnTo>
                  <a:lnTo>
                    <a:pt x="5" y="0"/>
                  </a:lnTo>
                  <a:lnTo>
                    <a:pt x="3" y="3"/>
                  </a:ln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32" name="Freeform 202">
              <a:extLst>
                <a:ext uri="{FF2B5EF4-FFF2-40B4-BE49-F238E27FC236}">
                  <a16:creationId xmlns:a16="http://schemas.microsoft.com/office/drawing/2014/main" id="{218CE7DE-A8BA-4380-A650-44500FCF35A8}"/>
                </a:ext>
              </a:extLst>
            </p:cNvPr>
            <p:cNvSpPr>
              <a:spLocks/>
            </p:cNvSpPr>
            <p:nvPr/>
          </p:nvSpPr>
          <p:spPr bwMode="auto">
            <a:xfrm>
              <a:off x="3447" y="1375"/>
              <a:ext cx="10" cy="10"/>
            </a:xfrm>
            <a:custGeom>
              <a:avLst/>
              <a:gdLst>
                <a:gd name="T0" fmla="*/ 0 w 10"/>
                <a:gd name="T1" fmla="*/ 3 h 10"/>
                <a:gd name="T2" fmla="*/ 0 w 10"/>
                <a:gd name="T3" fmla="*/ 5 h 10"/>
                <a:gd name="T4" fmla="*/ 0 w 10"/>
                <a:gd name="T5" fmla="*/ 8 h 10"/>
                <a:gd name="T6" fmla="*/ 3 w 10"/>
                <a:gd name="T7" fmla="*/ 10 h 10"/>
                <a:gd name="T8" fmla="*/ 5 w 10"/>
                <a:gd name="T9" fmla="*/ 10 h 10"/>
                <a:gd name="T10" fmla="*/ 7 w 10"/>
                <a:gd name="T11" fmla="*/ 8 h 10"/>
                <a:gd name="T12" fmla="*/ 10 w 10"/>
                <a:gd name="T13" fmla="*/ 5 h 10"/>
                <a:gd name="T14" fmla="*/ 10 w 10"/>
                <a:gd name="T15" fmla="*/ 5 h 10"/>
                <a:gd name="T16" fmla="*/ 10 w 10"/>
                <a:gd name="T17" fmla="*/ 3 h 10"/>
                <a:gd name="T18" fmla="*/ 7 w 10"/>
                <a:gd name="T19" fmla="*/ 0 h 10"/>
                <a:gd name="T20" fmla="*/ 5 w 10"/>
                <a:gd name="T21" fmla="*/ 0 h 10"/>
                <a:gd name="T22" fmla="*/ 3 w 10"/>
                <a:gd name="T23" fmla="*/ 0 h 10"/>
                <a:gd name="T24" fmla="*/ 0 w 10"/>
                <a:gd name="T25" fmla="*/ 0 h 10"/>
                <a:gd name="T26" fmla="*/ 0 w 10"/>
                <a:gd name="T27" fmla="*/ 3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0" y="3"/>
                  </a:moveTo>
                  <a:lnTo>
                    <a:pt x="0" y="5"/>
                  </a:lnTo>
                  <a:lnTo>
                    <a:pt x="0" y="8"/>
                  </a:lnTo>
                  <a:lnTo>
                    <a:pt x="3" y="10"/>
                  </a:lnTo>
                  <a:lnTo>
                    <a:pt x="5" y="10"/>
                  </a:lnTo>
                  <a:lnTo>
                    <a:pt x="7" y="8"/>
                  </a:lnTo>
                  <a:lnTo>
                    <a:pt x="10" y="5"/>
                  </a:lnTo>
                  <a:lnTo>
                    <a:pt x="10" y="3"/>
                  </a:lnTo>
                  <a:lnTo>
                    <a:pt x="7" y="0"/>
                  </a:lnTo>
                  <a:lnTo>
                    <a:pt x="5" y="0"/>
                  </a:lnTo>
                  <a:lnTo>
                    <a:pt x="3" y="0"/>
                  </a:lnTo>
                  <a:lnTo>
                    <a:pt x="0" y="0"/>
                  </a:ln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33" name="Freeform 203">
              <a:extLst>
                <a:ext uri="{FF2B5EF4-FFF2-40B4-BE49-F238E27FC236}">
                  <a16:creationId xmlns:a16="http://schemas.microsoft.com/office/drawing/2014/main" id="{4B40A3A3-993B-4693-84EF-C07C7DDE64CA}"/>
                </a:ext>
              </a:extLst>
            </p:cNvPr>
            <p:cNvSpPr>
              <a:spLocks/>
            </p:cNvSpPr>
            <p:nvPr/>
          </p:nvSpPr>
          <p:spPr bwMode="auto">
            <a:xfrm>
              <a:off x="3452" y="1356"/>
              <a:ext cx="9" cy="10"/>
            </a:xfrm>
            <a:custGeom>
              <a:avLst/>
              <a:gdLst>
                <a:gd name="T0" fmla="*/ 0 w 9"/>
                <a:gd name="T1" fmla="*/ 5 h 10"/>
                <a:gd name="T2" fmla="*/ 0 w 9"/>
                <a:gd name="T3" fmla="*/ 7 h 10"/>
                <a:gd name="T4" fmla="*/ 0 w 9"/>
                <a:gd name="T5" fmla="*/ 10 h 10"/>
                <a:gd name="T6" fmla="*/ 2 w 9"/>
                <a:gd name="T7" fmla="*/ 10 h 10"/>
                <a:gd name="T8" fmla="*/ 5 w 9"/>
                <a:gd name="T9" fmla="*/ 10 h 10"/>
                <a:gd name="T10" fmla="*/ 7 w 9"/>
                <a:gd name="T11" fmla="*/ 10 h 10"/>
                <a:gd name="T12" fmla="*/ 9 w 9"/>
                <a:gd name="T13" fmla="*/ 7 h 10"/>
                <a:gd name="T14" fmla="*/ 9 w 9"/>
                <a:gd name="T15" fmla="*/ 7 h 10"/>
                <a:gd name="T16" fmla="*/ 9 w 9"/>
                <a:gd name="T17" fmla="*/ 5 h 10"/>
                <a:gd name="T18" fmla="*/ 7 w 9"/>
                <a:gd name="T19" fmla="*/ 3 h 10"/>
                <a:gd name="T20" fmla="*/ 5 w 9"/>
                <a:gd name="T21" fmla="*/ 0 h 10"/>
                <a:gd name="T22" fmla="*/ 2 w 9"/>
                <a:gd name="T23" fmla="*/ 0 h 10"/>
                <a:gd name="T24" fmla="*/ 0 w 9"/>
                <a:gd name="T25" fmla="*/ 3 h 10"/>
                <a:gd name="T26" fmla="*/ 0 w 9"/>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0" y="5"/>
                  </a:moveTo>
                  <a:lnTo>
                    <a:pt x="0" y="7"/>
                  </a:lnTo>
                  <a:lnTo>
                    <a:pt x="0" y="10"/>
                  </a:lnTo>
                  <a:lnTo>
                    <a:pt x="2" y="10"/>
                  </a:lnTo>
                  <a:lnTo>
                    <a:pt x="5" y="10"/>
                  </a:lnTo>
                  <a:lnTo>
                    <a:pt x="7" y="10"/>
                  </a:lnTo>
                  <a:lnTo>
                    <a:pt x="9" y="7"/>
                  </a:lnTo>
                  <a:lnTo>
                    <a:pt x="9" y="5"/>
                  </a:lnTo>
                  <a:lnTo>
                    <a:pt x="7" y="3"/>
                  </a:lnTo>
                  <a:lnTo>
                    <a:pt x="5" y="0"/>
                  </a:lnTo>
                  <a:lnTo>
                    <a:pt x="2" y="0"/>
                  </a:lnTo>
                  <a:lnTo>
                    <a:pt x="0" y="3"/>
                  </a:ln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34" name="Freeform 204">
              <a:extLst>
                <a:ext uri="{FF2B5EF4-FFF2-40B4-BE49-F238E27FC236}">
                  <a16:creationId xmlns:a16="http://schemas.microsoft.com/office/drawing/2014/main" id="{8BC62E9A-29C9-4C5C-9213-6549D57A51C4}"/>
                </a:ext>
              </a:extLst>
            </p:cNvPr>
            <p:cNvSpPr>
              <a:spLocks/>
            </p:cNvSpPr>
            <p:nvPr/>
          </p:nvSpPr>
          <p:spPr bwMode="auto">
            <a:xfrm>
              <a:off x="3457" y="1337"/>
              <a:ext cx="9" cy="9"/>
            </a:xfrm>
            <a:custGeom>
              <a:avLst/>
              <a:gdLst>
                <a:gd name="T0" fmla="*/ 0 w 9"/>
                <a:gd name="T1" fmla="*/ 5 h 9"/>
                <a:gd name="T2" fmla="*/ 0 w 9"/>
                <a:gd name="T3" fmla="*/ 7 h 9"/>
                <a:gd name="T4" fmla="*/ 2 w 9"/>
                <a:gd name="T5" fmla="*/ 9 h 9"/>
                <a:gd name="T6" fmla="*/ 4 w 9"/>
                <a:gd name="T7" fmla="*/ 9 h 9"/>
                <a:gd name="T8" fmla="*/ 7 w 9"/>
                <a:gd name="T9" fmla="*/ 9 h 9"/>
                <a:gd name="T10" fmla="*/ 9 w 9"/>
                <a:gd name="T11" fmla="*/ 9 h 9"/>
                <a:gd name="T12" fmla="*/ 9 w 9"/>
                <a:gd name="T13" fmla="*/ 7 h 9"/>
                <a:gd name="T14" fmla="*/ 9 w 9"/>
                <a:gd name="T15" fmla="*/ 7 h 9"/>
                <a:gd name="T16" fmla="*/ 9 w 9"/>
                <a:gd name="T17" fmla="*/ 5 h 9"/>
                <a:gd name="T18" fmla="*/ 9 w 9"/>
                <a:gd name="T19" fmla="*/ 2 h 9"/>
                <a:gd name="T20" fmla="*/ 7 w 9"/>
                <a:gd name="T21" fmla="*/ 0 h 9"/>
                <a:gd name="T22" fmla="*/ 4 w 9"/>
                <a:gd name="T23" fmla="*/ 0 h 9"/>
                <a:gd name="T24" fmla="*/ 2 w 9"/>
                <a:gd name="T25" fmla="*/ 2 h 9"/>
                <a:gd name="T26" fmla="*/ 0 w 9"/>
                <a:gd name="T27" fmla="*/ 5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0" y="5"/>
                  </a:moveTo>
                  <a:lnTo>
                    <a:pt x="0" y="7"/>
                  </a:lnTo>
                  <a:lnTo>
                    <a:pt x="2" y="9"/>
                  </a:lnTo>
                  <a:lnTo>
                    <a:pt x="4" y="9"/>
                  </a:lnTo>
                  <a:lnTo>
                    <a:pt x="7" y="9"/>
                  </a:lnTo>
                  <a:lnTo>
                    <a:pt x="9" y="9"/>
                  </a:lnTo>
                  <a:lnTo>
                    <a:pt x="9" y="7"/>
                  </a:lnTo>
                  <a:lnTo>
                    <a:pt x="9" y="5"/>
                  </a:lnTo>
                  <a:lnTo>
                    <a:pt x="9" y="2"/>
                  </a:lnTo>
                  <a:lnTo>
                    <a:pt x="7" y="0"/>
                  </a:lnTo>
                  <a:lnTo>
                    <a:pt x="4" y="0"/>
                  </a:lnTo>
                  <a:lnTo>
                    <a:pt x="2" y="2"/>
                  </a:ln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35" name="Freeform 205">
              <a:extLst>
                <a:ext uri="{FF2B5EF4-FFF2-40B4-BE49-F238E27FC236}">
                  <a16:creationId xmlns:a16="http://schemas.microsoft.com/office/drawing/2014/main" id="{2B6EAC1F-3A43-41C6-949F-A7D0F0B3661D}"/>
                </a:ext>
              </a:extLst>
            </p:cNvPr>
            <p:cNvSpPr>
              <a:spLocks/>
            </p:cNvSpPr>
            <p:nvPr/>
          </p:nvSpPr>
          <p:spPr bwMode="auto">
            <a:xfrm>
              <a:off x="3464" y="1320"/>
              <a:ext cx="9" cy="9"/>
            </a:xfrm>
            <a:custGeom>
              <a:avLst/>
              <a:gdLst>
                <a:gd name="T0" fmla="*/ 2 w 9"/>
                <a:gd name="T1" fmla="*/ 2 h 9"/>
                <a:gd name="T2" fmla="*/ 0 w 9"/>
                <a:gd name="T3" fmla="*/ 5 h 9"/>
                <a:gd name="T4" fmla="*/ 0 w 9"/>
                <a:gd name="T5" fmla="*/ 7 h 9"/>
                <a:gd name="T6" fmla="*/ 2 w 9"/>
                <a:gd name="T7" fmla="*/ 9 h 9"/>
                <a:gd name="T8" fmla="*/ 4 w 9"/>
                <a:gd name="T9" fmla="*/ 9 h 9"/>
                <a:gd name="T10" fmla="*/ 7 w 9"/>
                <a:gd name="T11" fmla="*/ 9 h 9"/>
                <a:gd name="T12" fmla="*/ 9 w 9"/>
                <a:gd name="T13" fmla="*/ 9 h 9"/>
                <a:gd name="T14" fmla="*/ 9 w 9"/>
                <a:gd name="T15" fmla="*/ 9 h 9"/>
                <a:gd name="T16" fmla="*/ 9 w 9"/>
                <a:gd name="T17" fmla="*/ 7 h 9"/>
                <a:gd name="T18" fmla="*/ 9 w 9"/>
                <a:gd name="T19" fmla="*/ 5 h 9"/>
                <a:gd name="T20" fmla="*/ 9 w 9"/>
                <a:gd name="T21" fmla="*/ 2 h 9"/>
                <a:gd name="T22" fmla="*/ 7 w 9"/>
                <a:gd name="T23" fmla="*/ 0 h 9"/>
                <a:gd name="T24" fmla="*/ 4 w 9"/>
                <a:gd name="T25" fmla="*/ 0 h 9"/>
                <a:gd name="T26" fmla="*/ 2 w 9"/>
                <a:gd name="T27" fmla="*/ 2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2" y="2"/>
                  </a:moveTo>
                  <a:lnTo>
                    <a:pt x="0" y="5"/>
                  </a:lnTo>
                  <a:lnTo>
                    <a:pt x="0" y="7"/>
                  </a:lnTo>
                  <a:lnTo>
                    <a:pt x="2" y="9"/>
                  </a:lnTo>
                  <a:lnTo>
                    <a:pt x="4" y="9"/>
                  </a:lnTo>
                  <a:lnTo>
                    <a:pt x="7" y="9"/>
                  </a:lnTo>
                  <a:lnTo>
                    <a:pt x="9" y="9"/>
                  </a:lnTo>
                  <a:lnTo>
                    <a:pt x="9" y="7"/>
                  </a:lnTo>
                  <a:lnTo>
                    <a:pt x="9" y="5"/>
                  </a:lnTo>
                  <a:lnTo>
                    <a:pt x="9" y="2"/>
                  </a:lnTo>
                  <a:lnTo>
                    <a:pt x="7" y="0"/>
                  </a:lnTo>
                  <a:lnTo>
                    <a:pt x="4" y="0"/>
                  </a:lnTo>
                  <a:lnTo>
                    <a:pt x="2"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36" name="Freeform 206">
              <a:extLst>
                <a:ext uri="{FF2B5EF4-FFF2-40B4-BE49-F238E27FC236}">
                  <a16:creationId xmlns:a16="http://schemas.microsoft.com/office/drawing/2014/main" id="{F86ED1E8-9C81-4EC4-A7E0-29E2F1A2D653}"/>
                </a:ext>
              </a:extLst>
            </p:cNvPr>
            <p:cNvSpPr>
              <a:spLocks/>
            </p:cNvSpPr>
            <p:nvPr/>
          </p:nvSpPr>
          <p:spPr bwMode="auto">
            <a:xfrm>
              <a:off x="3473" y="1303"/>
              <a:ext cx="9" cy="10"/>
            </a:xfrm>
            <a:custGeom>
              <a:avLst/>
              <a:gdLst>
                <a:gd name="T0" fmla="*/ 0 w 9"/>
                <a:gd name="T1" fmla="*/ 2 h 10"/>
                <a:gd name="T2" fmla="*/ 0 w 9"/>
                <a:gd name="T3" fmla="*/ 5 h 10"/>
                <a:gd name="T4" fmla="*/ 0 w 9"/>
                <a:gd name="T5" fmla="*/ 7 h 10"/>
                <a:gd name="T6" fmla="*/ 0 w 9"/>
                <a:gd name="T7" fmla="*/ 10 h 10"/>
                <a:gd name="T8" fmla="*/ 2 w 9"/>
                <a:gd name="T9" fmla="*/ 10 h 10"/>
                <a:gd name="T10" fmla="*/ 5 w 9"/>
                <a:gd name="T11" fmla="*/ 10 h 10"/>
                <a:gd name="T12" fmla="*/ 7 w 9"/>
                <a:gd name="T13" fmla="*/ 10 h 10"/>
                <a:gd name="T14" fmla="*/ 7 w 9"/>
                <a:gd name="T15" fmla="*/ 10 h 10"/>
                <a:gd name="T16" fmla="*/ 9 w 9"/>
                <a:gd name="T17" fmla="*/ 7 h 10"/>
                <a:gd name="T18" fmla="*/ 9 w 9"/>
                <a:gd name="T19" fmla="*/ 5 h 10"/>
                <a:gd name="T20" fmla="*/ 7 w 9"/>
                <a:gd name="T21" fmla="*/ 2 h 10"/>
                <a:gd name="T22" fmla="*/ 5 w 9"/>
                <a:gd name="T23" fmla="*/ 0 h 10"/>
                <a:gd name="T24" fmla="*/ 2 w 9"/>
                <a:gd name="T25" fmla="*/ 0 h 10"/>
                <a:gd name="T26" fmla="*/ 0 w 9"/>
                <a:gd name="T27" fmla="*/ 2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0" y="2"/>
                  </a:moveTo>
                  <a:lnTo>
                    <a:pt x="0" y="5"/>
                  </a:lnTo>
                  <a:lnTo>
                    <a:pt x="0" y="7"/>
                  </a:lnTo>
                  <a:lnTo>
                    <a:pt x="0" y="10"/>
                  </a:lnTo>
                  <a:lnTo>
                    <a:pt x="2" y="10"/>
                  </a:lnTo>
                  <a:lnTo>
                    <a:pt x="5" y="10"/>
                  </a:lnTo>
                  <a:lnTo>
                    <a:pt x="7" y="10"/>
                  </a:lnTo>
                  <a:lnTo>
                    <a:pt x="9" y="7"/>
                  </a:lnTo>
                  <a:lnTo>
                    <a:pt x="9" y="5"/>
                  </a:lnTo>
                  <a:lnTo>
                    <a:pt x="7" y="2"/>
                  </a:lnTo>
                  <a:lnTo>
                    <a:pt x="5" y="0"/>
                  </a:lnTo>
                  <a:lnTo>
                    <a:pt x="2" y="0"/>
                  </a:ln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37" name="Freeform 207">
              <a:extLst>
                <a:ext uri="{FF2B5EF4-FFF2-40B4-BE49-F238E27FC236}">
                  <a16:creationId xmlns:a16="http://schemas.microsoft.com/office/drawing/2014/main" id="{AD18DA4E-9111-40B7-AA50-C0721136AAC4}"/>
                </a:ext>
              </a:extLst>
            </p:cNvPr>
            <p:cNvSpPr>
              <a:spLocks/>
            </p:cNvSpPr>
            <p:nvPr/>
          </p:nvSpPr>
          <p:spPr bwMode="auto">
            <a:xfrm>
              <a:off x="3482" y="1286"/>
              <a:ext cx="10" cy="10"/>
            </a:xfrm>
            <a:custGeom>
              <a:avLst/>
              <a:gdLst>
                <a:gd name="T0" fmla="*/ 0 w 10"/>
                <a:gd name="T1" fmla="*/ 0 h 10"/>
                <a:gd name="T2" fmla="*/ 0 w 10"/>
                <a:gd name="T3" fmla="*/ 2 h 10"/>
                <a:gd name="T4" fmla="*/ 0 w 10"/>
                <a:gd name="T5" fmla="*/ 5 h 10"/>
                <a:gd name="T6" fmla="*/ 0 w 10"/>
                <a:gd name="T7" fmla="*/ 7 h 10"/>
                <a:gd name="T8" fmla="*/ 3 w 10"/>
                <a:gd name="T9" fmla="*/ 10 h 10"/>
                <a:gd name="T10" fmla="*/ 5 w 10"/>
                <a:gd name="T11" fmla="*/ 10 h 10"/>
                <a:gd name="T12" fmla="*/ 7 w 10"/>
                <a:gd name="T13" fmla="*/ 7 h 10"/>
                <a:gd name="T14" fmla="*/ 7 w 10"/>
                <a:gd name="T15" fmla="*/ 7 h 10"/>
                <a:gd name="T16" fmla="*/ 10 w 10"/>
                <a:gd name="T17" fmla="*/ 5 h 10"/>
                <a:gd name="T18" fmla="*/ 10 w 10"/>
                <a:gd name="T19" fmla="*/ 2 h 10"/>
                <a:gd name="T20" fmla="*/ 7 w 10"/>
                <a:gd name="T21" fmla="*/ 0 h 10"/>
                <a:gd name="T22" fmla="*/ 5 w 10"/>
                <a:gd name="T23" fmla="*/ 0 h 10"/>
                <a:gd name="T24" fmla="*/ 3 w 10"/>
                <a:gd name="T25" fmla="*/ 0 h 10"/>
                <a:gd name="T26" fmla="*/ 0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0" y="0"/>
                  </a:moveTo>
                  <a:lnTo>
                    <a:pt x="0" y="2"/>
                  </a:lnTo>
                  <a:lnTo>
                    <a:pt x="0" y="5"/>
                  </a:lnTo>
                  <a:lnTo>
                    <a:pt x="0" y="7"/>
                  </a:lnTo>
                  <a:lnTo>
                    <a:pt x="3" y="10"/>
                  </a:lnTo>
                  <a:lnTo>
                    <a:pt x="5" y="10"/>
                  </a:lnTo>
                  <a:lnTo>
                    <a:pt x="7" y="7"/>
                  </a:lnTo>
                  <a:lnTo>
                    <a:pt x="10" y="5"/>
                  </a:lnTo>
                  <a:lnTo>
                    <a:pt x="10" y="2"/>
                  </a:lnTo>
                  <a:lnTo>
                    <a:pt x="7" y="0"/>
                  </a:lnTo>
                  <a:lnTo>
                    <a:pt x="5" y="0"/>
                  </a:lnTo>
                  <a:lnTo>
                    <a:pt x="3"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38" name="Freeform 208">
              <a:extLst>
                <a:ext uri="{FF2B5EF4-FFF2-40B4-BE49-F238E27FC236}">
                  <a16:creationId xmlns:a16="http://schemas.microsoft.com/office/drawing/2014/main" id="{5E79DAF2-0F58-49A8-AFA5-866E16836193}"/>
                </a:ext>
              </a:extLst>
            </p:cNvPr>
            <p:cNvSpPr>
              <a:spLocks/>
            </p:cNvSpPr>
            <p:nvPr/>
          </p:nvSpPr>
          <p:spPr bwMode="auto">
            <a:xfrm>
              <a:off x="3492" y="1269"/>
              <a:ext cx="9" cy="10"/>
            </a:xfrm>
            <a:custGeom>
              <a:avLst/>
              <a:gdLst>
                <a:gd name="T0" fmla="*/ 0 w 9"/>
                <a:gd name="T1" fmla="*/ 0 h 10"/>
                <a:gd name="T2" fmla="*/ 0 w 9"/>
                <a:gd name="T3" fmla="*/ 2 h 10"/>
                <a:gd name="T4" fmla="*/ 0 w 9"/>
                <a:gd name="T5" fmla="*/ 5 h 10"/>
                <a:gd name="T6" fmla="*/ 0 w 9"/>
                <a:gd name="T7" fmla="*/ 7 h 10"/>
                <a:gd name="T8" fmla="*/ 2 w 9"/>
                <a:gd name="T9" fmla="*/ 10 h 10"/>
                <a:gd name="T10" fmla="*/ 4 w 9"/>
                <a:gd name="T11" fmla="*/ 10 h 10"/>
                <a:gd name="T12" fmla="*/ 7 w 9"/>
                <a:gd name="T13" fmla="*/ 7 h 10"/>
                <a:gd name="T14" fmla="*/ 7 w 9"/>
                <a:gd name="T15" fmla="*/ 7 h 10"/>
                <a:gd name="T16" fmla="*/ 9 w 9"/>
                <a:gd name="T17" fmla="*/ 5 h 10"/>
                <a:gd name="T18" fmla="*/ 9 w 9"/>
                <a:gd name="T19" fmla="*/ 2 h 10"/>
                <a:gd name="T20" fmla="*/ 7 w 9"/>
                <a:gd name="T21" fmla="*/ 0 h 10"/>
                <a:gd name="T22" fmla="*/ 4 w 9"/>
                <a:gd name="T23" fmla="*/ 0 h 10"/>
                <a:gd name="T24" fmla="*/ 2 w 9"/>
                <a:gd name="T25" fmla="*/ 0 h 10"/>
                <a:gd name="T26" fmla="*/ 0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0" y="0"/>
                  </a:moveTo>
                  <a:lnTo>
                    <a:pt x="0" y="2"/>
                  </a:lnTo>
                  <a:lnTo>
                    <a:pt x="0" y="5"/>
                  </a:lnTo>
                  <a:lnTo>
                    <a:pt x="0" y="7"/>
                  </a:lnTo>
                  <a:lnTo>
                    <a:pt x="2" y="10"/>
                  </a:lnTo>
                  <a:lnTo>
                    <a:pt x="4" y="10"/>
                  </a:lnTo>
                  <a:lnTo>
                    <a:pt x="7" y="7"/>
                  </a:lnTo>
                  <a:lnTo>
                    <a:pt x="9" y="5"/>
                  </a:lnTo>
                  <a:lnTo>
                    <a:pt x="9" y="2"/>
                  </a:lnTo>
                  <a:lnTo>
                    <a:pt x="7" y="0"/>
                  </a:lnTo>
                  <a:lnTo>
                    <a:pt x="4" y="0"/>
                  </a:lnTo>
                  <a:lnTo>
                    <a:pt x="2"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39" name="Freeform 209">
              <a:extLst>
                <a:ext uri="{FF2B5EF4-FFF2-40B4-BE49-F238E27FC236}">
                  <a16:creationId xmlns:a16="http://schemas.microsoft.com/office/drawing/2014/main" id="{5CCE5129-16FD-4E41-919E-B3265CC59DBB}"/>
                </a:ext>
              </a:extLst>
            </p:cNvPr>
            <p:cNvSpPr>
              <a:spLocks/>
            </p:cNvSpPr>
            <p:nvPr/>
          </p:nvSpPr>
          <p:spPr bwMode="auto">
            <a:xfrm>
              <a:off x="3499" y="1252"/>
              <a:ext cx="9" cy="10"/>
            </a:xfrm>
            <a:custGeom>
              <a:avLst/>
              <a:gdLst>
                <a:gd name="T0" fmla="*/ 2 w 9"/>
                <a:gd name="T1" fmla="*/ 0 h 10"/>
                <a:gd name="T2" fmla="*/ 0 w 9"/>
                <a:gd name="T3" fmla="*/ 2 h 10"/>
                <a:gd name="T4" fmla="*/ 0 w 9"/>
                <a:gd name="T5" fmla="*/ 5 h 10"/>
                <a:gd name="T6" fmla="*/ 2 w 9"/>
                <a:gd name="T7" fmla="*/ 7 h 10"/>
                <a:gd name="T8" fmla="*/ 4 w 9"/>
                <a:gd name="T9" fmla="*/ 10 h 10"/>
                <a:gd name="T10" fmla="*/ 7 w 9"/>
                <a:gd name="T11" fmla="*/ 10 h 10"/>
                <a:gd name="T12" fmla="*/ 9 w 9"/>
                <a:gd name="T13" fmla="*/ 7 h 10"/>
                <a:gd name="T14" fmla="*/ 9 w 9"/>
                <a:gd name="T15" fmla="*/ 7 h 10"/>
                <a:gd name="T16" fmla="*/ 9 w 9"/>
                <a:gd name="T17" fmla="*/ 5 h 10"/>
                <a:gd name="T18" fmla="*/ 9 w 9"/>
                <a:gd name="T19" fmla="*/ 2 h 10"/>
                <a:gd name="T20" fmla="*/ 9 w 9"/>
                <a:gd name="T21" fmla="*/ 0 h 10"/>
                <a:gd name="T22" fmla="*/ 7 w 9"/>
                <a:gd name="T23" fmla="*/ 0 h 10"/>
                <a:gd name="T24" fmla="*/ 4 w 9"/>
                <a:gd name="T25" fmla="*/ 0 h 10"/>
                <a:gd name="T26" fmla="*/ 2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2" y="0"/>
                  </a:moveTo>
                  <a:lnTo>
                    <a:pt x="0" y="2"/>
                  </a:lnTo>
                  <a:lnTo>
                    <a:pt x="0" y="5"/>
                  </a:lnTo>
                  <a:lnTo>
                    <a:pt x="2" y="7"/>
                  </a:lnTo>
                  <a:lnTo>
                    <a:pt x="4" y="10"/>
                  </a:lnTo>
                  <a:lnTo>
                    <a:pt x="7" y="10"/>
                  </a:lnTo>
                  <a:lnTo>
                    <a:pt x="9" y="7"/>
                  </a:lnTo>
                  <a:lnTo>
                    <a:pt x="9" y="5"/>
                  </a:lnTo>
                  <a:lnTo>
                    <a:pt x="9" y="2"/>
                  </a:lnTo>
                  <a:lnTo>
                    <a:pt x="9" y="0"/>
                  </a:lnTo>
                  <a:lnTo>
                    <a:pt x="7" y="0"/>
                  </a:lnTo>
                  <a:lnTo>
                    <a:pt x="4" y="0"/>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40" name="Freeform 210">
              <a:extLst>
                <a:ext uri="{FF2B5EF4-FFF2-40B4-BE49-F238E27FC236}">
                  <a16:creationId xmlns:a16="http://schemas.microsoft.com/office/drawing/2014/main" id="{C838334F-DDCE-49F2-A0BB-F566B76B173C}"/>
                </a:ext>
              </a:extLst>
            </p:cNvPr>
            <p:cNvSpPr>
              <a:spLocks/>
            </p:cNvSpPr>
            <p:nvPr/>
          </p:nvSpPr>
          <p:spPr bwMode="auto">
            <a:xfrm>
              <a:off x="3508" y="1235"/>
              <a:ext cx="9" cy="10"/>
            </a:xfrm>
            <a:custGeom>
              <a:avLst/>
              <a:gdLst>
                <a:gd name="T0" fmla="*/ 2 w 9"/>
                <a:gd name="T1" fmla="*/ 0 h 10"/>
                <a:gd name="T2" fmla="*/ 0 w 9"/>
                <a:gd name="T3" fmla="*/ 3 h 10"/>
                <a:gd name="T4" fmla="*/ 0 w 9"/>
                <a:gd name="T5" fmla="*/ 5 h 10"/>
                <a:gd name="T6" fmla="*/ 2 w 9"/>
                <a:gd name="T7" fmla="*/ 7 h 10"/>
                <a:gd name="T8" fmla="*/ 5 w 9"/>
                <a:gd name="T9" fmla="*/ 10 h 10"/>
                <a:gd name="T10" fmla="*/ 7 w 9"/>
                <a:gd name="T11" fmla="*/ 10 h 10"/>
                <a:gd name="T12" fmla="*/ 9 w 9"/>
                <a:gd name="T13" fmla="*/ 7 h 10"/>
                <a:gd name="T14" fmla="*/ 9 w 9"/>
                <a:gd name="T15" fmla="*/ 7 h 10"/>
                <a:gd name="T16" fmla="*/ 9 w 9"/>
                <a:gd name="T17" fmla="*/ 5 h 10"/>
                <a:gd name="T18" fmla="*/ 9 w 9"/>
                <a:gd name="T19" fmla="*/ 3 h 10"/>
                <a:gd name="T20" fmla="*/ 9 w 9"/>
                <a:gd name="T21" fmla="*/ 0 h 10"/>
                <a:gd name="T22" fmla="*/ 7 w 9"/>
                <a:gd name="T23" fmla="*/ 0 h 10"/>
                <a:gd name="T24" fmla="*/ 5 w 9"/>
                <a:gd name="T25" fmla="*/ 0 h 10"/>
                <a:gd name="T26" fmla="*/ 2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2" y="0"/>
                  </a:moveTo>
                  <a:lnTo>
                    <a:pt x="0" y="3"/>
                  </a:lnTo>
                  <a:lnTo>
                    <a:pt x="0" y="5"/>
                  </a:lnTo>
                  <a:lnTo>
                    <a:pt x="2" y="7"/>
                  </a:lnTo>
                  <a:lnTo>
                    <a:pt x="5" y="10"/>
                  </a:lnTo>
                  <a:lnTo>
                    <a:pt x="7" y="10"/>
                  </a:lnTo>
                  <a:lnTo>
                    <a:pt x="9" y="7"/>
                  </a:lnTo>
                  <a:lnTo>
                    <a:pt x="9" y="5"/>
                  </a:lnTo>
                  <a:lnTo>
                    <a:pt x="9" y="3"/>
                  </a:lnTo>
                  <a:lnTo>
                    <a:pt x="9" y="0"/>
                  </a:lnTo>
                  <a:lnTo>
                    <a:pt x="7" y="0"/>
                  </a:lnTo>
                  <a:lnTo>
                    <a:pt x="5" y="0"/>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41" name="Freeform 211">
              <a:extLst>
                <a:ext uri="{FF2B5EF4-FFF2-40B4-BE49-F238E27FC236}">
                  <a16:creationId xmlns:a16="http://schemas.microsoft.com/office/drawing/2014/main" id="{E372AE2D-58C0-4AA1-849B-EE9650999939}"/>
                </a:ext>
              </a:extLst>
            </p:cNvPr>
            <p:cNvSpPr>
              <a:spLocks/>
            </p:cNvSpPr>
            <p:nvPr/>
          </p:nvSpPr>
          <p:spPr bwMode="auto">
            <a:xfrm>
              <a:off x="3517" y="1218"/>
              <a:ext cx="9" cy="10"/>
            </a:xfrm>
            <a:custGeom>
              <a:avLst/>
              <a:gdLst>
                <a:gd name="T0" fmla="*/ 3 w 9"/>
                <a:gd name="T1" fmla="*/ 0 h 10"/>
                <a:gd name="T2" fmla="*/ 0 w 9"/>
                <a:gd name="T3" fmla="*/ 3 h 10"/>
                <a:gd name="T4" fmla="*/ 0 w 9"/>
                <a:gd name="T5" fmla="*/ 5 h 10"/>
                <a:gd name="T6" fmla="*/ 3 w 9"/>
                <a:gd name="T7" fmla="*/ 7 h 10"/>
                <a:gd name="T8" fmla="*/ 5 w 9"/>
                <a:gd name="T9" fmla="*/ 10 h 10"/>
                <a:gd name="T10" fmla="*/ 7 w 9"/>
                <a:gd name="T11" fmla="*/ 10 h 10"/>
                <a:gd name="T12" fmla="*/ 9 w 9"/>
                <a:gd name="T13" fmla="*/ 7 h 10"/>
                <a:gd name="T14" fmla="*/ 9 w 9"/>
                <a:gd name="T15" fmla="*/ 7 h 10"/>
                <a:gd name="T16" fmla="*/ 9 w 9"/>
                <a:gd name="T17" fmla="*/ 5 h 10"/>
                <a:gd name="T18" fmla="*/ 9 w 9"/>
                <a:gd name="T19" fmla="*/ 3 h 10"/>
                <a:gd name="T20" fmla="*/ 9 w 9"/>
                <a:gd name="T21" fmla="*/ 0 h 10"/>
                <a:gd name="T22" fmla="*/ 7 w 9"/>
                <a:gd name="T23" fmla="*/ 0 h 10"/>
                <a:gd name="T24" fmla="*/ 5 w 9"/>
                <a:gd name="T25" fmla="*/ 0 h 10"/>
                <a:gd name="T26" fmla="*/ 3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3" y="0"/>
                  </a:moveTo>
                  <a:lnTo>
                    <a:pt x="0" y="3"/>
                  </a:lnTo>
                  <a:lnTo>
                    <a:pt x="0" y="5"/>
                  </a:lnTo>
                  <a:lnTo>
                    <a:pt x="3" y="7"/>
                  </a:lnTo>
                  <a:lnTo>
                    <a:pt x="5" y="10"/>
                  </a:lnTo>
                  <a:lnTo>
                    <a:pt x="7" y="10"/>
                  </a:lnTo>
                  <a:lnTo>
                    <a:pt x="9" y="7"/>
                  </a:lnTo>
                  <a:lnTo>
                    <a:pt x="9" y="5"/>
                  </a:lnTo>
                  <a:lnTo>
                    <a:pt x="9" y="3"/>
                  </a:lnTo>
                  <a:lnTo>
                    <a:pt x="9" y="0"/>
                  </a:lnTo>
                  <a:lnTo>
                    <a:pt x="7" y="0"/>
                  </a:lnTo>
                  <a:lnTo>
                    <a:pt x="5" y="0"/>
                  </a:ln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42" name="Freeform 212">
              <a:extLst>
                <a:ext uri="{FF2B5EF4-FFF2-40B4-BE49-F238E27FC236}">
                  <a16:creationId xmlns:a16="http://schemas.microsoft.com/office/drawing/2014/main" id="{12D4A5CC-3DAA-4B6B-8964-944EE67F08E7}"/>
                </a:ext>
              </a:extLst>
            </p:cNvPr>
            <p:cNvSpPr>
              <a:spLocks/>
            </p:cNvSpPr>
            <p:nvPr/>
          </p:nvSpPr>
          <p:spPr bwMode="auto">
            <a:xfrm>
              <a:off x="3526" y="1201"/>
              <a:ext cx="10" cy="10"/>
            </a:xfrm>
            <a:custGeom>
              <a:avLst/>
              <a:gdLst>
                <a:gd name="T0" fmla="*/ 0 w 10"/>
                <a:gd name="T1" fmla="*/ 0 h 10"/>
                <a:gd name="T2" fmla="*/ 0 w 10"/>
                <a:gd name="T3" fmla="*/ 3 h 10"/>
                <a:gd name="T4" fmla="*/ 0 w 10"/>
                <a:gd name="T5" fmla="*/ 5 h 10"/>
                <a:gd name="T6" fmla="*/ 0 w 10"/>
                <a:gd name="T7" fmla="*/ 7 h 10"/>
                <a:gd name="T8" fmla="*/ 3 w 10"/>
                <a:gd name="T9" fmla="*/ 10 h 10"/>
                <a:gd name="T10" fmla="*/ 5 w 10"/>
                <a:gd name="T11" fmla="*/ 10 h 10"/>
                <a:gd name="T12" fmla="*/ 7 w 10"/>
                <a:gd name="T13" fmla="*/ 7 h 10"/>
                <a:gd name="T14" fmla="*/ 7 w 10"/>
                <a:gd name="T15" fmla="*/ 7 h 10"/>
                <a:gd name="T16" fmla="*/ 10 w 10"/>
                <a:gd name="T17" fmla="*/ 5 h 10"/>
                <a:gd name="T18" fmla="*/ 10 w 10"/>
                <a:gd name="T19" fmla="*/ 3 h 10"/>
                <a:gd name="T20" fmla="*/ 7 w 10"/>
                <a:gd name="T21" fmla="*/ 0 h 10"/>
                <a:gd name="T22" fmla="*/ 5 w 10"/>
                <a:gd name="T23" fmla="*/ 0 h 10"/>
                <a:gd name="T24" fmla="*/ 3 w 10"/>
                <a:gd name="T25" fmla="*/ 0 h 10"/>
                <a:gd name="T26" fmla="*/ 0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0" y="0"/>
                  </a:moveTo>
                  <a:lnTo>
                    <a:pt x="0" y="3"/>
                  </a:lnTo>
                  <a:lnTo>
                    <a:pt x="0" y="5"/>
                  </a:lnTo>
                  <a:lnTo>
                    <a:pt x="0" y="7"/>
                  </a:lnTo>
                  <a:lnTo>
                    <a:pt x="3" y="10"/>
                  </a:lnTo>
                  <a:lnTo>
                    <a:pt x="5" y="10"/>
                  </a:lnTo>
                  <a:lnTo>
                    <a:pt x="7" y="7"/>
                  </a:lnTo>
                  <a:lnTo>
                    <a:pt x="10" y="5"/>
                  </a:lnTo>
                  <a:lnTo>
                    <a:pt x="10" y="3"/>
                  </a:lnTo>
                  <a:lnTo>
                    <a:pt x="7" y="0"/>
                  </a:lnTo>
                  <a:lnTo>
                    <a:pt x="5" y="0"/>
                  </a:lnTo>
                  <a:lnTo>
                    <a:pt x="3"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43" name="Freeform 213">
              <a:extLst>
                <a:ext uri="{FF2B5EF4-FFF2-40B4-BE49-F238E27FC236}">
                  <a16:creationId xmlns:a16="http://schemas.microsoft.com/office/drawing/2014/main" id="{7BE1C75E-A777-4FC0-B6C2-D52D2FE56F18}"/>
                </a:ext>
              </a:extLst>
            </p:cNvPr>
            <p:cNvSpPr>
              <a:spLocks/>
            </p:cNvSpPr>
            <p:nvPr/>
          </p:nvSpPr>
          <p:spPr bwMode="auto">
            <a:xfrm>
              <a:off x="3536" y="1184"/>
              <a:ext cx="9" cy="10"/>
            </a:xfrm>
            <a:custGeom>
              <a:avLst/>
              <a:gdLst>
                <a:gd name="T0" fmla="*/ 0 w 9"/>
                <a:gd name="T1" fmla="*/ 0 h 10"/>
                <a:gd name="T2" fmla="*/ 0 w 9"/>
                <a:gd name="T3" fmla="*/ 3 h 10"/>
                <a:gd name="T4" fmla="*/ 0 w 9"/>
                <a:gd name="T5" fmla="*/ 5 h 10"/>
                <a:gd name="T6" fmla="*/ 0 w 9"/>
                <a:gd name="T7" fmla="*/ 8 h 10"/>
                <a:gd name="T8" fmla="*/ 2 w 9"/>
                <a:gd name="T9" fmla="*/ 10 h 10"/>
                <a:gd name="T10" fmla="*/ 4 w 9"/>
                <a:gd name="T11" fmla="*/ 10 h 10"/>
                <a:gd name="T12" fmla="*/ 7 w 9"/>
                <a:gd name="T13" fmla="*/ 8 h 10"/>
                <a:gd name="T14" fmla="*/ 7 w 9"/>
                <a:gd name="T15" fmla="*/ 8 h 10"/>
                <a:gd name="T16" fmla="*/ 9 w 9"/>
                <a:gd name="T17" fmla="*/ 5 h 10"/>
                <a:gd name="T18" fmla="*/ 9 w 9"/>
                <a:gd name="T19" fmla="*/ 3 h 10"/>
                <a:gd name="T20" fmla="*/ 7 w 9"/>
                <a:gd name="T21" fmla="*/ 0 h 10"/>
                <a:gd name="T22" fmla="*/ 4 w 9"/>
                <a:gd name="T23" fmla="*/ 0 h 10"/>
                <a:gd name="T24" fmla="*/ 2 w 9"/>
                <a:gd name="T25" fmla="*/ 0 h 10"/>
                <a:gd name="T26" fmla="*/ 0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0" y="0"/>
                  </a:moveTo>
                  <a:lnTo>
                    <a:pt x="0" y="3"/>
                  </a:lnTo>
                  <a:lnTo>
                    <a:pt x="0" y="5"/>
                  </a:lnTo>
                  <a:lnTo>
                    <a:pt x="0" y="8"/>
                  </a:lnTo>
                  <a:lnTo>
                    <a:pt x="2" y="10"/>
                  </a:lnTo>
                  <a:lnTo>
                    <a:pt x="4" y="10"/>
                  </a:lnTo>
                  <a:lnTo>
                    <a:pt x="7" y="8"/>
                  </a:lnTo>
                  <a:lnTo>
                    <a:pt x="9" y="5"/>
                  </a:lnTo>
                  <a:lnTo>
                    <a:pt x="9" y="3"/>
                  </a:lnTo>
                  <a:lnTo>
                    <a:pt x="7" y="0"/>
                  </a:lnTo>
                  <a:lnTo>
                    <a:pt x="4" y="0"/>
                  </a:lnTo>
                  <a:lnTo>
                    <a:pt x="2"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44" name="Freeform 214">
              <a:extLst>
                <a:ext uri="{FF2B5EF4-FFF2-40B4-BE49-F238E27FC236}">
                  <a16:creationId xmlns:a16="http://schemas.microsoft.com/office/drawing/2014/main" id="{1F4717D3-A62D-4A38-8CDB-94B4ABD30B56}"/>
                </a:ext>
              </a:extLst>
            </p:cNvPr>
            <p:cNvSpPr>
              <a:spLocks/>
            </p:cNvSpPr>
            <p:nvPr/>
          </p:nvSpPr>
          <p:spPr bwMode="auto">
            <a:xfrm>
              <a:off x="3543" y="1167"/>
              <a:ext cx="9" cy="10"/>
            </a:xfrm>
            <a:custGeom>
              <a:avLst/>
              <a:gdLst>
                <a:gd name="T0" fmla="*/ 2 w 9"/>
                <a:gd name="T1" fmla="*/ 0 h 10"/>
                <a:gd name="T2" fmla="*/ 0 w 9"/>
                <a:gd name="T3" fmla="*/ 3 h 10"/>
                <a:gd name="T4" fmla="*/ 0 w 9"/>
                <a:gd name="T5" fmla="*/ 5 h 10"/>
                <a:gd name="T6" fmla="*/ 2 w 9"/>
                <a:gd name="T7" fmla="*/ 8 h 10"/>
                <a:gd name="T8" fmla="*/ 4 w 9"/>
                <a:gd name="T9" fmla="*/ 10 h 10"/>
                <a:gd name="T10" fmla="*/ 7 w 9"/>
                <a:gd name="T11" fmla="*/ 10 h 10"/>
                <a:gd name="T12" fmla="*/ 9 w 9"/>
                <a:gd name="T13" fmla="*/ 8 h 10"/>
                <a:gd name="T14" fmla="*/ 9 w 9"/>
                <a:gd name="T15" fmla="*/ 8 h 10"/>
                <a:gd name="T16" fmla="*/ 9 w 9"/>
                <a:gd name="T17" fmla="*/ 5 h 10"/>
                <a:gd name="T18" fmla="*/ 9 w 9"/>
                <a:gd name="T19" fmla="*/ 3 h 10"/>
                <a:gd name="T20" fmla="*/ 9 w 9"/>
                <a:gd name="T21" fmla="*/ 0 h 10"/>
                <a:gd name="T22" fmla="*/ 7 w 9"/>
                <a:gd name="T23" fmla="*/ 0 h 10"/>
                <a:gd name="T24" fmla="*/ 4 w 9"/>
                <a:gd name="T25" fmla="*/ 0 h 10"/>
                <a:gd name="T26" fmla="*/ 2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2" y="0"/>
                  </a:moveTo>
                  <a:lnTo>
                    <a:pt x="0" y="3"/>
                  </a:lnTo>
                  <a:lnTo>
                    <a:pt x="0" y="5"/>
                  </a:lnTo>
                  <a:lnTo>
                    <a:pt x="2" y="8"/>
                  </a:lnTo>
                  <a:lnTo>
                    <a:pt x="4" y="10"/>
                  </a:lnTo>
                  <a:lnTo>
                    <a:pt x="7" y="10"/>
                  </a:lnTo>
                  <a:lnTo>
                    <a:pt x="9" y="8"/>
                  </a:lnTo>
                  <a:lnTo>
                    <a:pt x="9" y="5"/>
                  </a:lnTo>
                  <a:lnTo>
                    <a:pt x="9" y="3"/>
                  </a:lnTo>
                  <a:lnTo>
                    <a:pt x="9" y="0"/>
                  </a:lnTo>
                  <a:lnTo>
                    <a:pt x="7" y="0"/>
                  </a:lnTo>
                  <a:lnTo>
                    <a:pt x="4" y="0"/>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45" name="Freeform 215">
              <a:extLst>
                <a:ext uri="{FF2B5EF4-FFF2-40B4-BE49-F238E27FC236}">
                  <a16:creationId xmlns:a16="http://schemas.microsoft.com/office/drawing/2014/main" id="{3ED0A995-B486-4110-8876-01568335FB18}"/>
                </a:ext>
              </a:extLst>
            </p:cNvPr>
            <p:cNvSpPr>
              <a:spLocks/>
            </p:cNvSpPr>
            <p:nvPr/>
          </p:nvSpPr>
          <p:spPr bwMode="auto">
            <a:xfrm>
              <a:off x="3552" y="1150"/>
              <a:ext cx="9" cy="10"/>
            </a:xfrm>
            <a:custGeom>
              <a:avLst/>
              <a:gdLst>
                <a:gd name="T0" fmla="*/ 2 w 9"/>
                <a:gd name="T1" fmla="*/ 0 h 10"/>
                <a:gd name="T2" fmla="*/ 0 w 9"/>
                <a:gd name="T3" fmla="*/ 3 h 10"/>
                <a:gd name="T4" fmla="*/ 0 w 9"/>
                <a:gd name="T5" fmla="*/ 5 h 10"/>
                <a:gd name="T6" fmla="*/ 2 w 9"/>
                <a:gd name="T7" fmla="*/ 8 h 10"/>
                <a:gd name="T8" fmla="*/ 5 w 9"/>
                <a:gd name="T9" fmla="*/ 10 h 10"/>
                <a:gd name="T10" fmla="*/ 7 w 9"/>
                <a:gd name="T11" fmla="*/ 10 h 10"/>
                <a:gd name="T12" fmla="*/ 9 w 9"/>
                <a:gd name="T13" fmla="*/ 8 h 10"/>
                <a:gd name="T14" fmla="*/ 9 w 9"/>
                <a:gd name="T15" fmla="*/ 8 h 10"/>
                <a:gd name="T16" fmla="*/ 9 w 9"/>
                <a:gd name="T17" fmla="*/ 5 h 10"/>
                <a:gd name="T18" fmla="*/ 9 w 9"/>
                <a:gd name="T19" fmla="*/ 3 h 10"/>
                <a:gd name="T20" fmla="*/ 9 w 9"/>
                <a:gd name="T21" fmla="*/ 0 h 10"/>
                <a:gd name="T22" fmla="*/ 7 w 9"/>
                <a:gd name="T23" fmla="*/ 0 h 10"/>
                <a:gd name="T24" fmla="*/ 5 w 9"/>
                <a:gd name="T25" fmla="*/ 0 h 10"/>
                <a:gd name="T26" fmla="*/ 2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2" y="0"/>
                  </a:moveTo>
                  <a:lnTo>
                    <a:pt x="0" y="3"/>
                  </a:lnTo>
                  <a:lnTo>
                    <a:pt x="0" y="5"/>
                  </a:lnTo>
                  <a:lnTo>
                    <a:pt x="2" y="8"/>
                  </a:lnTo>
                  <a:lnTo>
                    <a:pt x="5" y="10"/>
                  </a:lnTo>
                  <a:lnTo>
                    <a:pt x="7" y="10"/>
                  </a:lnTo>
                  <a:lnTo>
                    <a:pt x="9" y="8"/>
                  </a:lnTo>
                  <a:lnTo>
                    <a:pt x="9" y="5"/>
                  </a:lnTo>
                  <a:lnTo>
                    <a:pt x="9" y="3"/>
                  </a:lnTo>
                  <a:lnTo>
                    <a:pt x="9" y="0"/>
                  </a:lnTo>
                  <a:lnTo>
                    <a:pt x="7" y="0"/>
                  </a:lnTo>
                  <a:lnTo>
                    <a:pt x="5" y="0"/>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46" name="Freeform 216">
              <a:extLst>
                <a:ext uri="{FF2B5EF4-FFF2-40B4-BE49-F238E27FC236}">
                  <a16:creationId xmlns:a16="http://schemas.microsoft.com/office/drawing/2014/main" id="{7C417793-9A2C-4B9E-AF3F-D12D3428F064}"/>
                </a:ext>
              </a:extLst>
            </p:cNvPr>
            <p:cNvSpPr>
              <a:spLocks/>
            </p:cNvSpPr>
            <p:nvPr/>
          </p:nvSpPr>
          <p:spPr bwMode="auto">
            <a:xfrm>
              <a:off x="3561" y="1133"/>
              <a:ext cx="10" cy="10"/>
            </a:xfrm>
            <a:custGeom>
              <a:avLst/>
              <a:gdLst>
                <a:gd name="T0" fmla="*/ 3 w 10"/>
                <a:gd name="T1" fmla="*/ 0 h 10"/>
                <a:gd name="T2" fmla="*/ 0 w 10"/>
                <a:gd name="T3" fmla="*/ 3 h 10"/>
                <a:gd name="T4" fmla="*/ 0 w 10"/>
                <a:gd name="T5" fmla="*/ 5 h 10"/>
                <a:gd name="T6" fmla="*/ 3 w 10"/>
                <a:gd name="T7" fmla="*/ 8 h 10"/>
                <a:gd name="T8" fmla="*/ 5 w 10"/>
                <a:gd name="T9" fmla="*/ 10 h 10"/>
                <a:gd name="T10" fmla="*/ 7 w 10"/>
                <a:gd name="T11" fmla="*/ 10 h 10"/>
                <a:gd name="T12" fmla="*/ 10 w 10"/>
                <a:gd name="T13" fmla="*/ 8 h 10"/>
                <a:gd name="T14" fmla="*/ 10 w 10"/>
                <a:gd name="T15" fmla="*/ 8 h 10"/>
                <a:gd name="T16" fmla="*/ 10 w 10"/>
                <a:gd name="T17" fmla="*/ 5 h 10"/>
                <a:gd name="T18" fmla="*/ 10 w 10"/>
                <a:gd name="T19" fmla="*/ 3 h 10"/>
                <a:gd name="T20" fmla="*/ 10 w 10"/>
                <a:gd name="T21" fmla="*/ 0 h 10"/>
                <a:gd name="T22" fmla="*/ 7 w 10"/>
                <a:gd name="T23" fmla="*/ 0 h 10"/>
                <a:gd name="T24" fmla="*/ 5 w 10"/>
                <a:gd name="T25" fmla="*/ 0 h 10"/>
                <a:gd name="T26" fmla="*/ 3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3" y="0"/>
                  </a:moveTo>
                  <a:lnTo>
                    <a:pt x="0" y="3"/>
                  </a:lnTo>
                  <a:lnTo>
                    <a:pt x="0" y="5"/>
                  </a:lnTo>
                  <a:lnTo>
                    <a:pt x="3" y="8"/>
                  </a:lnTo>
                  <a:lnTo>
                    <a:pt x="5" y="10"/>
                  </a:lnTo>
                  <a:lnTo>
                    <a:pt x="7" y="10"/>
                  </a:lnTo>
                  <a:lnTo>
                    <a:pt x="10" y="8"/>
                  </a:lnTo>
                  <a:lnTo>
                    <a:pt x="10" y="5"/>
                  </a:lnTo>
                  <a:lnTo>
                    <a:pt x="10" y="3"/>
                  </a:lnTo>
                  <a:lnTo>
                    <a:pt x="10" y="0"/>
                  </a:lnTo>
                  <a:lnTo>
                    <a:pt x="7" y="0"/>
                  </a:lnTo>
                  <a:lnTo>
                    <a:pt x="5" y="0"/>
                  </a:ln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47" name="Freeform 217">
              <a:extLst>
                <a:ext uri="{FF2B5EF4-FFF2-40B4-BE49-F238E27FC236}">
                  <a16:creationId xmlns:a16="http://schemas.microsoft.com/office/drawing/2014/main" id="{FDEB18C0-C2B8-4E89-8075-AA19413F84C9}"/>
                </a:ext>
              </a:extLst>
            </p:cNvPr>
            <p:cNvSpPr>
              <a:spLocks/>
            </p:cNvSpPr>
            <p:nvPr/>
          </p:nvSpPr>
          <p:spPr bwMode="auto">
            <a:xfrm>
              <a:off x="3561" y="1143"/>
              <a:ext cx="10" cy="10"/>
            </a:xfrm>
            <a:custGeom>
              <a:avLst/>
              <a:gdLst>
                <a:gd name="T0" fmla="*/ 10 w 10"/>
                <a:gd name="T1" fmla="*/ 5 h 10"/>
                <a:gd name="T2" fmla="*/ 10 w 10"/>
                <a:gd name="T3" fmla="*/ 3 h 10"/>
                <a:gd name="T4" fmla="*/ 7 w 10"/>
                <a:gd name="T5" fmla="*/ 0 h 10"/>
                <a:gd name="T6" fmla="*/ 5 w 10"/>
                <a:gd name="T7" fmla="*/ 0 h 10"/>
                <a:gd name="T8" fmla="*/ 3 w 10"/>
                <a:gd name="T9" fmla="*/ 0 h 10"/>
                <a:gd name="T10" fmla="*/ 0 w 10"/>
                <a:gd name="T11" fmla="*/ 0 h 10"/>
                <a:gd name="T12" fmla="*/ 0 w 10"/>
                <a:gd name="T13" fmla="*/ 3 h 10"/>
                <a:gd name="T14" fmla="*/ 0 w 10"/>
                <a:gd name="T15" fmla="*/ 3 h 10"/>
                <a:gd name="T16" fmla="*/ 0 w 10"/>
                <a:gd name="T17" fmla="*/ 5 h 10"/>
                <a:gd name="T18" fmla="*/ 0 w 10"/>
                <a:gd name="T19" fmla="*/ 7 h 10"/>
                <a:gd name="T20" fmla="*/ 3 w 10"/>
                <a:gd name="T21" fmla="*/ 10 h 10"/>
                <a:gd name="T22" fmla="*/ 5 w 10"/>
                <a:gd name="T23" fmla="*/ 10 h 10"/>
                <a:gd name="T24" fmla="*/ 7 w 10"/>
                <a:gd name="T25" fmla="*/ 7 h 10"/>
                <a:gd name="T26" fmla="*/ 10 w 10"/>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5"/>
                  </a:moveTo>
                  <a:lnTo>
                    <a:pt x="10" y="3"/>
                  </a:lnTo>
                  <a:lnTo>
                    <a:pt x="7" y="0"/>
                  </a:lnTo>
                  <a:lnTo>
                    <a:pt x="5" y="0"/>
                  </a:lnTo>
                  <a:lnTo>
                    <a:pt x="3" y="0"/>
                  </a:lnTo>
                  <a:lnTo>
                    <a:pt x="0" y="0"/>
                  </a:lnTo>
                  <a:lnTo>
                    <a:pt x="0" y="3"/>
                  </a:lnTo>
                  <a:lnTo>
                    <a:pt x="0" y="5"/>
                  </a:lnTo>
                  <a:lnTo>
                    <a:pt x="0" y="7"/>
                  </a:lnTo>
                  <a:lnTo>
                    <a:pt x="3" y="10"/>
                  </a:lnTo>
                  <a:lnTo>
                    <a:pt x="5" y="10"/>
                  </a:lnTo>
                  <a:lnTo>
                    <a:pt x="7" y="7"/>
                  </a:lnTo>
                  <a:lnTo>
                    <a:pt x="1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48" name="Freeform 218">
              <a:extLst>
                <a:ext uri="{FF2B5EF4-FFF2-40B4-BE49-F238E27FC236}">
                  <a16:creationId xmlns:a16="http://schemas.microsoft.com/office/drawing/2014/main" id="{1A1C6BC5-7E8A-46BB-978D-CD7C7E058A95}"/>
                </a:ext>
              </a:extLst>
            </p:cNvPr>
            <p:cNvSpPr>
              <a:spLocks/>
            </p:cNvSpPr>
            <p:nvPr/>
          </p:nvSpPr>
          <p:spPr bwMode="auto">
            <a:xfrm>
              <a:off x="3557" y="1162"/>
              <a:ext cx="9" cy="10"/>
            </a:xfrm>
            <a:custGeom>
              <a:avLst/>
              <a:gdLst>
                <a:gd name="T0" fmla="*/ 9 w 9"/>
                <a:gd name="T1" fmla="*/ 5 h 10"/>
                <a:gd name="T2" fmla="*/ 9 w 9"/>
                <a:gd name="T3" fmla="*/ 3 h 10"/>
                <a:gd name="T4" fmla="*/ 9 w 9"/>
                <a:gd name="T5" fmla="*/ 0 h 10"/>
                <a:gd name="T6" fmla="*/ 7 w 9"/>
                <a:gd name="T7" fmla="*/ 0 h 10"/>
                <a:gd name="T8" fmla="*/ 4 w 9"/>
                <a:gd name="T9" fmla="*/ 0 h 10"/>
                <a:gd name="T10" fmla="*/ 2 w 9"/>
                <a:gd name="T11" fmla="*/ 0 h 10"/>
                <a:gd name="T12" fmla="*/ 0 w 9"/>
                <a:gd name="T13" fmla="*/ 3 h 10"/>
                <a:gd name="T14" fmla="*/ 0 w 9"/>
                <a:gd name="T15" fmla="*/ 3 h 10"/>
                <a:gd name="T16" fmla="*/ 0 w 9"/>
                <a:gd name="T17" fmla="*/ 5 h 10"/>
                <a:gd name="T18" fmla="*/ 2 w 9"/>
                <a:gd name="T19" fmla="*/ 8 h 10"/>
                <a:gd name="T20" fmla="*/ 4 w 9"/>
                <a:gd name="T21" fmla="*/ 10 h 10"/>
                <a:gd name="T22" fmla="*/ 7 w 9"/>
                <a:gd name="T23" fmla="*/ 10 h 10"/>
                <a:gd name="T24" fmla="*/ 9 w 9"/>
                <a:gd name="T25" fmla="*/ 8 h 10"/>
                <a:gd name="T26" fmla="*/ 9 w 9"/>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5"/>
                  </a:moveTo>
                  <a:lnTo>
                    <a:pt x="9" y="3"/>
                  </a:lnTo>
                  <a:lnTo>
                    <a:pt x="9" y="0"/>
                  </a:lnTo>
                  <a:lnTo>
                    <a:pt x="7" y="0"/>
                  </a:lnTo>
                  <a:lnTo>
                    <a:pt x="4" y="0"/>
                  </a:lnTo>
                  <a:lnTo>
                    <a:pt x="2" y="0"/>
                  </a:lnTo>
                  <a:lnTo>
                    <a:pt x="0" y="3"/>
                  </a:lnTo>
                  <a:lnTo>
                    <a:pt x="0" y="5"/>
                  </a:lnTo>
                  <a:lnTo>
                    <a:pt x="2" y="8"/>
                  </a:lnTo>
                  <a:lnTo>
                    <a:pt x="4" y="10"/>
                  </a:lnTo>
                  <a:lnTo>
                    <a:pt x="7" y="10"/>
                  </a:lnTo>
                  <a:lnTo>
                    <a:pt x="9" y="8"/>
                  </a:ln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49" name="Freeform 219">
              <a:extLst>
                <a:ext uri="{FF2B5EF4-FFF2-40B4-BE49-F238E27FC236}">
                  <a16:creationId xmlns:a16="http://schemas.microsoft.com/office/drawing/2014/main" id="{70159C3E-F02C-4694-8D93-0F13281DB764}"/>
                </a:ext>
              </a:extLst>
            </p:cNvPr>
            <p:cNvSpPr>
              <a:spLocks/>
            </p:cNvSpPr>
            <p:nvPr/>
          </p:nvSpPr>
          <p:spPr bwMode="auto">
            <a:xfrm>
              <a:off x="3554" y="1182"/>
              <a:ext cx="10" cy="10"/>
            </a:xfrm>
            <a:custGeom>
              <a:avLst/>
              <a:gdLst>
                <a:gd name="T0" fmla="*/ 10 w 10"/>
                <a:gd name="T1" fmla="*/ 5 h 10"/>
                <a:gd name="T2" fmla="*/ 10 w 10"/>
                <a:gd name="T3" fmla="*/ 2 h 10"/>
                <a:gd name="T4" fmla="*/ 7 w 10"/>
                <a:gd name="T5" fmla="*/ 0 h 10"/>
                <a:gd name="T6" fmla="*/ 5 w 10"/>
                <a:gd name="T7" fmla="*/ 0 h 10"/>
                <a:gd name="T8" fmla="*/ 3 w 10"/>
                <a:gd name="T9" fmla="*/ 0 h 10"/>
                <a:gd name="T10" fmla="*/ 0 w 10"/>
                <a:gd name="T11" fmla="*/ 0 h 10"/>
                <a:gd name="T12" fmla="*/ 0 w 10"/>
                <a:gd name="T13" fmla="*/ 2 h 10"/>
                <a:gd name="T14" fmla="*/ 0 w 10"/>
                <a:gd name="T15" fmla="*/ 2 h 10"/>
                <a:gd name="T16" fmla="*/ 0 w 10"/>
                <a:gd name="T17" fmla="*/ 5 h 10"/>
                <a:gd name="T18" fmla="*/ 0 w 10"/>
                <a:gd name="T19" fmla="*/ 7 h 10"/>
                <a:gd name="T20" fmla="*/ 3 w 10"/>
                <a:gd name="T21" fmla="*/ 10 h 10"/>
                <a:gd name="T22" fmla="*/ 5 w 10"/>
                <a:gd name="T23" fmla="*/ 10 h 10"/>
                <a:gd name="T24" fmla="*/ 7 w 10"/>
                <a:gd name="T25" fmla="*/ 7 h 10"/>
                <a:gd name="T26" fmla="*/ 10 w 10"/>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5"/>
                  </a:moveTo>
                  <a:lnTo>
                    <a:pt x="10" y="2"/>
                  </a:lnTo>
                  <a:lnTo>
                    <a:pt x="7" y="0"/>
                  </a:lnTo>
                  <a:lnTo>
                    <a:pt x="5" y="0"/>
                  </a:lnTo>
                  <a:lnTo>
                    <a:pt x="3" y="0"/>
                  </a:lnTo>
                  <a:lnTo>
                    <a:pt x="0" y="0"/>
                  </a:lnTo>
                  <a:lnTo>
                    <a:pt x="0" y="2"/>
                  </a:lnTo>
                  <a:lnTo>
                    <a:pt x="0" y="5"/>
                  </a:lnTo>
                  <a:lnTo>
                    <a:pt x="0" y="7"/>
                  </a:lnTo>
                  <a:lnTo>
                    <a:pt x="3" y="10"/>
                  </a:lnTo>
                  <a:lnTo>
                    <a:pt x="5" y="10"/>
                  </a:lnTo>
                  <a:lnTo>
                    <a:pt x="7" y="7"/>
                  </a:lnTo>
                  <a:lnTo>
                    <a:pt x="1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50" name="Freeform 220">
              <a:extLst>
                <a:ext uri="{FF2B5EF4-FFF2-40B4-BE49-F238E27FC236}">
                  <a16:creationId xmlns:a16="http://schemas.microsoft.com/office/drawing/2014/main" id="{381F0800-38B3-46F2-9DEF-9613272C38A5}"/>
                </a:ext>
              </a:extLst>
            </p:cNvPr>
            <p:cNvSpPr>
              <a:spLocks/>
            </p:cNvSpPr>
            <p:nvPr/>
          </p:nvSpPr>
          <p:spPr bwMode="auto">
            <a:xfrm>
              <a:off x="3550" y="1199"/>
              <a:ext cx="9" cy="9"/>
            </a:xfrm>
            <a:custGeom>
              <a:avLst/>
              <a:gdLst>
                <a:gd name="T0" fmla="*/ 9 w 9"/>
                <a:gd name="T1" fmla="*/ 7 h 9"/>
                <a:gd name="T2" fmla="*/ 9 w 9"/>
                <a:gd name="T3" fmla="*/ 5 h 9"/>
                <a:gd name="T4" fmla="*/ 7 w 9"/>
                <a:gd name="T5" fmla="*/ 2 h 9"/>
                <a:gd name="T6" fmla="*/ 4 w 9"/>
                <a:gd name="T7" fmla="*/ 0 h 9"/>
                <a:gd name="T8" fmla="*/ 2 w 9"/>
                <a:gd name="T9" fmla="*/ 0 h 9"/>
                <a:gd name="T10" fmla="*/ 0 w 9"/>
                <a:gd name="T11" fmla="*/ 2 h 9"/>
                <a:gd name="T12" fmla="*/ 0 w 9"/>
                <a:gd name="T13" fmla="*/ 5 h 9"/>
                <a:gd name="T14" fmla="*/ 0 w 9"/>
                <a:gd name="T15" fmla="*/ 5 h 9"/>
                <a:gd name="T16" fmla="*/ 0 w 9"/>
                <a:gd name="T17" fmla="*/ 7 h 9"/>
                <a:gd name="T18" fmla="*/ 0 w 9"/>
                <a:gd name="T19" fmla="*/ 9 h 9"/>
                <a:gd name="T20" fmla="*/ 2 w 9"/>
                <a:gd name="T21" fmla="*/ 9 h 9"/>
                <a:gd name="T22" fmla="*/ 4 w 9"/>
                <a:gd name="T23" fmla="*/ 9 h 9"/>
                <a:gd name="T24" fmla="*/ 7 w 9"/>
                <a:gd name="T25" fmla="*/ 9 h 9"/>
                <a:gd name="T26" fmla="*/ 9 w 9"/>
                <a:gd name="T27" fmla="*/ 7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9" y="7"/>
                  </a:moveTo>
                  <a:lnTo>
                    <a:pt x="9" y="5"/>
                  </a:lnTo>
                  <a:lnTo>
                    <a:pt x="7" y="2"/>
                  </a:lnTo>
                  <a:lnTo>
                    <a:pt x="4" y="0"/>
                  </a:lnTo>
                  <a:lnTo>
                    <a:pt x="2" y="0"/>
                  </a:lnTo>
                  <a:lnTo>
                    <a:pt x="0" y="2"/>
                  </a:lnTo>
                  <a:lnTo>
                    <a:pt x="0" y="5"/>
                  </a:lnTo>
                  <a:lnTo>
                    <a:pt x="0" y="7"/>
                  </a:lnTo>
                  <a:lnTo>
                    <a:pt x="0" y="9"/>
                  </a:lnTo>
                  <a:lnTo>
                    <a:pt x="2" y="9"/>
                  </a:lnTo>
                  <a:lnTo>
                    <a:pt x="4" y="9"/>
                  </a:lnTo>
                  <a:lnTo>
                    <a:pt x="7" y="9"/>
                  </a:lnTo>
                  <a:lnTo>
                    <a:pt x="9"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51" name="Freeform 221">
              <a:extLst>
                <a:ext uri="{FF2B5EF4-FFF2-40B4-BE49-F238E27FC236}">
                  <a16:creationId xmlns:a16="http://schemas.microsoft.com/office/drawing/2014/main" id="{6A8DF36A-AF20-4943-8FEC-50862968CFC5}"/>
                </a:ext>
              </a:extLst>
            </p:cNvPr>
            <p:cNvSpPr>
              <a:spLocks/>
            </p:cNvSpPr>
            <p:nvPr/>
          </p:nvSpPr>
          <p:spPr bwMode="auto">
            <a:xfrm>
              <a:off x="3545" y="1218"/>
              <a:ext cx="9" cy="10"/>
            </a:xfrm>
            <a:custGeom>
              <a:avLst/>
              <a:gdLst>
                <a:gd name="T0" fmla="*/ 9 w 9"/>
                <a:gd name="T1" fmla="*/ 7 h 10"/>
                <a:gd name="T2" fmla="*/ 9 w 9"/>
                <a:gd name="T3" fmla="*/ 5 h 10"/>
                <a:gd name="T4" fmla="*/ 9 w 9"/>
                <a:gd name="T5" fmla="*/ 3 h 10"/>
                <a:gd name="T6" fmla="*/ 7 w 9"/>
                <a:gd name="T7" fmla="*/ 0 h 10"/>
                <a:gd name="T8" fmla="*/ 5 w 9"/>
                <a:gd name="T9" fmla="*/ 0 h 10"/>
                <a:gd name="T10" fmla="*/ 2 w 9"/>
                <a:gd name="T11" fmla="*/ 3 h 10"/>
                <a:gd name="T12" fmla="*/ 0 w 9"/>
                <a:gd name="T13" fmla="*/ 5 h 10"/>
                <a:gd name="T14" fmla="*/ 0 w 9"/>
                <a:gd name="T15" fmla="*/ 5 h 10"/>
                <a:gd name="T16" fmla="*/ 0 w 9"/>
                <a:gd name="T17" fmla="*/ 7 h 10"/>
                <a:gd name="T18" fmla="*/ 2 w 9"/>
                <a:gd name="T19" fmla="*/ 10 h 10"/>
                <a:gd name="T20" fmla="*/ 5 w 9"/>
                <a:gd name="T21" fmla="*/ 10 h 10"/>
                <a:gd name="T22" fmla="*/ 7 w 9"/>
                <a:gd name="T23" fmla="*/ 10 h 10"/>
                <a:gd name="T24" fmla="*/ 9 w 9"/>
                <a:gd name="T25" fmla="*/ 10 h 10"/>
                <a:gd name="T26" fmla="*/ 9 w 9"/>
                <a:gd name="T27" fmla="*/ 7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7"/>
                  </a:moveTo>
                  <a:lnTo>
                    <a:pt x="9" y="5"/>
                  </a:lnTo>
                  <a:lnTo>
                    <a:pt x="9" y="3"/>
                  </a:lnTo>
                  <a:lnTo>
                    <a:pt x="7" y="0"/>
                  </a:lnTo>
                  <a:lnTo>
                    <a:pt x="5" y="0"/>
                  </a:lnTo>
                  <a:lnTo>
                    <a:pt x="2" y="3"/>
                  </a:lnTo>
                  <a:lnTo>
                    <a:pt x="0" y="5"/>
                  </a:lnTo>
                  <a:lnTo>
                    <a:pt x="0" y="7"/>
                  </a:lnTo>
                  <a:lnTo>
                    <a:pt x="2" y="10"/>
                  </a:lnTo>
                  <a:lnTo>
                    <a:pt x="5" y="10"/>
                  </a:lnTo>
                  <a:lnTo>
                    <a:pt x="7" y="10"/>
                  </a:lnTo>
                  <a:lnTo>
                    <a:pt x="9" y="10"/>
                  </a:lnTo>
                  <a:lnTo>
                    <a:pt x="9"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52" name="Freeform 222">
              <a:extLst>
                <a:ext uri="{FF2B5EF4-FFF2-40B4-BE49-F238E27FC236}">
                  <a16:creationId xmlns:a16="http://schemas.microsoft.com/office/drawing/2014/main" id="{7E7C263C-080B-48E4-86B4-5257845A4E0E}"/>
                </a:ext>
              </a:extLst>
            </p:cNvPr>
            <p:cNvSpPr>
              <a:spLocks/>
            </p:cNvSpPr>
            <p:nvPr/>
          </p:nvSpPr>
          <p:spPr bwMode="auto">
            <a:xfrm>
              <a:off x="3543" y="1238"/>
              <a:ext cx="9" cy="9"/>
            </a:xfrm>
            <a:custGeom>
              <a:avLst/>
              <a:gdLst>
                <a:gd name="T0" fmla="*/ 9 w 9"/>
                <a:gd name="T1" fmla="*/ 7 h 9"/>
                <a:gd name="T2" fmla="*/ 9 w 9"/>
                <a:gd name="T3" fmla="*/ 4 h 9"/>
                <a:gd name="T4" fmla="*/ 7 w 9"/>
                <a:gd name="T5" fmla="*/ 2 h 9"/>
                <a:gd name="T6" fmla="*/ 4 w 9"/>
                <a:gd name="T7" fmla="*/ 0 h 9"/>
                <a:gd name="T8" fmla="*/ 2 w 9"/>
                <a:gd name="T9" fmla="*/ 0 h 9"/>
                <a:gd name="T10" fmla="*/ 0 w 9"/>
                <a:gd name="T11" fmla="*/ 2 h 9"/>
                <a:gd name="T12" fmla="*/ 0 w 9"/>
                <a:gd name="T13" fmla="*/ 4 h 9"/>
                <a:gd name="T14" fmla="*/ 0 w 9"/>
                <a:gd name="T15" fmla="*/ 4 h 9"/>
                <a:gd name="T16" fmla="*/ 0 w 9"/>
                <a:gd name="T17" fmla="*/ 7 h 9"/>
                <a:gd name="T18" fmla="*/ 0 w 9"/>
                <a:gd name="T19" fmla="*/ 9 h 9"/>
                <a:gd name="T20" fmla="*/ 2 w 9"/>
                <a:gd name="T21" fmla="*/ 9 h 9"/>
                <a:gd name="T22" fmla="*/ 4 w 9"/>
                <a:gd name="T23" fmla="*/ 9 h 9"/>
                <a:gd name="T24" fmla="*/ 7 w 9"/>
                <a:gd name="T25" fmla="*/ 9 h 9"/>
                <a:gd name="T26" fmla="*/ 9 w 9"/>
                <a:gd name="T27" fmla="*/ 7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9" y="7"/>
                  </a:moveTo>
                  <a:lnTo>
                    <a:pt x="9" y="4"/>
                  </a:lnTo>
                  <a:lnTo>
                    <a:pt x="7" y="2"/>
                  </a:lnTo>
                  <a:lnTo>
                    <a:pt x="4" y="0"/>
                  </a:lnTo>
                  <a:lnTo>
                    <a:pt x="2" y="0"/>
                  </a:lnTo>
                  <a:lnTo>
                    <a:pt x="0" y="2"/>
                  </a:lnTo>
                  <a:lnTo>
                    <a:pt x="0" y="4"/>
                  </a:lnTo>
                  <a:lnTo>
                    <a:pt x="0" y="7"/>
                  </a:lnTo>
                  <a:lnTo>
                    <a:pt x="0" y="9"/>
                  </a:lnTo>
                  <a:lnTo>
                    <a:pt x="2" y="9"/>
                  </a:lnTo>
                  <a:lnTo>
                    <a:pt x="4" y="9"/>
                  </a:lnTo>
                  <a:lnTo>
                    <a:pt x="7" y="9"/>
                  </a:lnTo>
                  <a:lnTo>
                    <a:pt x="9"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53" name="Freeform 223">
              <a:extLst>
                <a:ext uri="{FF2B5EF4-FFF2-40B4-BE49-F238E27FC236}">
                  <a16:creationId xmlns:a16="http://schemas.microsoft.com/office/drawing/2014/main" id="{8DDFED28-FE97-47C6-B7BB-EBB58EF5F56B}"/>
                </a:ext>
              </a:extLst>
            </p:cNvPr>
            <p:cNvSpPr>
              <a:spLocks/>
            </p:cNvSpPr>
            <p:nvPr/>
          </p:nvSpPr>
          <p:spPr bwMode="auto">
            <a:xfrm>
              <a:off x="3538" y="1257"/>
              <a:ext cx="9" cy="10"/>
            </a:xfrm>
            <a:custGeom>
              <a:avLst/>
              <a:gdLst>
                <a:gd name="T0" fmla="*/ 9 w 9"/>
                <a:gd name="T1" fmla="*/ 5 h 10"/>
                <a:gd name="T2" fmla="*/ 9 w 9"/>
                <a:gd name="T3" fmla="*/ 2 h 10"/>
                <a:gd name="T4" fmla="*/ 9 w 9"/>
                <a:gd name="T5" fmla="*/ 0 h 10"/>
                <a:gd name="T6" fmla="*/ 7 w 9"/>
                <a:gd name="T7" fmla="*/ 0 h 10"/>
                <a:gd name="T8" fmla="*/ 5 w 9"/>
                <a:gd name="T9" fmla="*/ 0 h 10"/>
                <a:gd name="T10" fmla="*/ 2 w 9"/>
                <a:gd name="T11" fmla="*/ 0 h 10"/>
                <a:gd name="T12" fmla="*/ 0 w 9"/>
                <a:gd name="T13" fmla="*/ 2 h 10"/>
                <a:gd name="T14" fmla="*/ 0 w 9"/>
                <a:gd name="T15" fmla="*/ 2 h 10"/>
                <a:gd name="T16" fmla="*/ 0 w 9"/>
                <a:gd name="T17" fmla="*/ 5 h 10"/>
                <a:gd name="T18" fmla="*/ 2 w 9"/>
                <a:gd name="T19" fmla="*/ 7 h 10"/>
                <a:gd name="T20" fmla="*/ 5 w 9"/>
                <a:gd name="T21" fmla="*/ 10 h 10"/>
                <a:gd name="T22" fmla="*/ 7 w 9"/>
                <a:gd name="T23" fmla="*/ 10 h 10"/>
                <a:gd name="T24" fmla="*/ 9 w 9"/>
                <a:gd name="T25" fmla="*/ 7 h 10"/>
                <a:gd name="T26" fmla="*/ 9 w 9"/>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5"/>
                  </a:moveTo>
                  <a:lnTo>
                    <a:pt x="9" y="2"/>
                  </a:lnTo>
                  <a:lnTo>
                    <a:pt x="9" y="0"/>
                  </a:lnTo>
                  <a:lnTo>
                    <a:pt x="7" y="0"/>
                  </a:lnTo>
                  <a:lnTo>
                    <a:pt x="5" y="0"/>
                  </a:lnTo>
                  <a:lnTo>
                    <a:pt x="2" y="0"/>
                  </a:lnTo>
                  <a:lnTo>
                    <a:pt x="0" y="2"/>
                  </a:lnTo>
                  <a:lnTo>
                    <a:pt x="0" y="5"/>
                  </a:lnTo>
                  <a:lnTo>
                    <a:pt x="2" y="7"/>
                  </a:lnTo>
                  <a:lnTo>
                    <a:pt x="5" y="10"/>
                  </a:lnTo>
                  <a:lnTo>
                    <a:pt x="7" y="10"/>
                  </a:lnTo>
                  <a:lnTo>
                    <a:pt x="9" y="7"/>
                  </a:ln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54" name="Freeform 224">
              <a:extLst>
                <a:ext uri="{FF2B5EF4-FFF2-40B4-BE49-F238E27FC236}">
                  <a16:creationId xmlns:a16="http://schemas.microsoft.com/office/drawing/2014/main" id="{42F7F56F-636F-4C64-80FB-1FBFCCE3F4A0}"/>
                </a:ext>
              </a:extLst>
            </p:cNvPr>
            <p:cNvSpPr>
              <a:spLocks/>
            </p:cNvSpPr>
            <p:nvPr/>
          </p:nvSpPr>
          <p:spPr bwMode="auto">
            <a:xfrm>
              <a:off x="3533" y="1276"/>
              <a:ext cx="10" cy="10"/>
            </a:xfrm>
            <a:custGeom>
              <a:avLst/>
              <a:gdLst>
                <a:gd name="T0" fmla="*/ 10 w 10"/>
                <a:gd name="T1" fmla="*/ 5 h 10"/>
                <a:gd name="T2" fmla="*/ 10 w 10"/>
                <a:gd name="T3" fmla="*/ 3 h 10"/>
                <a:gd name="T4" fmla="*/ 10 w 10"/>
                <a:gd name="T5" fmla="*/ 0 h 10"/>
                <a:gd name="T6" fmla="*/ 7 w 10"/>
                <a:gd name="T7" fmla="*/ 0 h 10"/>
                <a:gd name="T8" fmla="*/ 5 w 10"/>
                <a:gd name="T9" fmla="*/ 0 h 10"/>
                <a:gd name="T10" fmla="*/ 3 w 10"/>
                <a:gd name="T11" fmla="*/ 0 h 10"/>
                <a:gd name="T12" fmla="*/ 0 w 10"/>
                <a:gd name="T13" fmla="*/ 3 h 10"/>
                <a:gd name="T14" fmla="*/ 0 w 10"/>
                <a:gd name="T15" fmla="*/ 3 h 10"/>
                <a:gd name="T16" fmla="*/ 0 w 10"/>
                <a:gd name="T17" fmla="*/ 5 h 10"/>
                <a:gd name="T18" fmla="*/ 3 w 10"/>
                <a:gd name="T19" fmla="*/ 7 h 10"/>
                <a:gd name="T20" fmla="*/ 5 w 10"/>
                <a:gd name="T21" fmla="*/ 10 h 10"/>
                <a:gd name="T22" fmla="*/ 7 w 10"/>
                <a:gd name="T23" fmla="*/ 10 h 10"/>
                <a:gd name="T24" fmla="*/ 10 w 10"/>
                <a:gd name="T25" fmla="*/ 7 h 10"/>
                <a:gd name="T26" fmla="*/ 10 w 10"/>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5"/>
                  </a:moveTo>
                  <a:lnTo>
                    <a:pt x="10" y="3"/>
                  </a:lnTo>
                  <a:lnTo>
                    <a:pt x="10" y="0"/>
                  </a:lnTo>
                  <a:lnTo>
                    <a:pt x="7" y="0"/>
                  </a:lnTo>
                  <a:lnTo>
                    <a:pt x="5" y="0"/>
                  </a:lnTo>
                  <a:lnTo>
                    <a:pt x="3" y="0"/>
                  </a:lnTo>
                  <a:lnTo>
                    <a:pt x="0" y="3"/>
                  </a:lnTo>
                  <a:lnTo>
                    <a:pt x="0" y="5"/>
                  </a:lnTo>
                  <a:lnTo>
                    <a:pt x="3" y="7"/>
                  </a:lnTo>
                  <a:lnTo>
                    <a:pt x="5" y="10"/>
                  </a:lnTo>
                  <a:lnTo>
                    <a:pt x="7" y="10"/>
                  </a:lnTo>
                  <a:lnTo>
                    <a:pt x="10" y="7"/>
                  </a:lnTo>
                  <a:lnTo>
                    <a:pt x="1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55" name="Freeform 225">
              <a:extLst>
                <a:ext uri="{FF2B5EF4-FFF2-40B4-BE49-F238E27FC236}">
                  <a16:creationId xmlns:a16="http://schemas.microsoft.com/office/drawing/2014/main" id="{3FAC5E3D-8D38-46EB-AD8A-298A23364C82}"/>
                </a:ext>
              </a:extLst>
            </p:cNvPr>
            <p:cNvSpPr>
              <a:spLocks/>
            </p:cNvSpPr>
            <p:nvPr/>
          </p:nvSpPr>
          <p:spPr bwMode="auto">
            <a:xfrm>
              <a:off x="3531" y="1296"/>
              <a:ext cx="9" cy="9"/>
            </a:xfrm>
            <a:custGeom>
              <a:avLst/>
              <a:gdLst>
                <a:gd name="T0" fmla="*/ 9 w 9"/>
                <a:gd name="T1" fmla="*/ 4 h 9"/>
                <a:gd name="T2" fmla="*/ 9 w 9"/>
                <a:gd name="T3" fmla="*/ 2 h 9"/>
                <a:gd name="T4" fmla="*/ 7 w 9"/>
                <a:gd name="T5" fmla="*/ 0 h 9"/>
                <a:gd name="T6" fmla="*/ 5 w 9"/>
                <a:gd name="T7" fmla="*/ 0 h 9"/>
                <a:gd name="T8" fmla="*/ 2 w 9"/>
                <a:gd name="T9" fmla="*/ 0 h 9"/>
                <a:gd name="T10" fmla="*/ 0 w 9"/>
                <a:gd name="T11" fmla="*/ 0 h 9"/>
                <a:gd name="T12" fmla="*/ 0 w 9"/>
                <a:gd name="T13" fmla="*/ 2 h 9"/>
                <a:gd name="T14" fmla="*/ 0 w 9"/>
                <a:gd name="T15" fmla="*/ 2 h 9"/>
                <a:gd name="T16" fmla="*/ 0 w 9"/>
                <a:gd name="T17" fmla="*/ 4 h 9"/>
                <a:gd name="T18" fmla="*/ 0 w 9"/>
                <a:gd name="T19" fmla="*/ 7 h 9"/>
                <a:gd name="T20" fmla="*/ 2 w 9"/>
                <a:gd name="T21" fmla="*/ 9 h 9"/>
                <a:gd name="T22" fmla="*/ 5 w 9"/>
                <a:gd name="T23" fmla="*/ 9 h 9"/>
                <a:gd name="T24" fmla="*/ 7 w 9"/>
                <a:gd name="T25" fmla="*/ 7 h 9"/>
                <a:gd name="T26" fmla="*/ 9 w 9"/>
                <a:gd name="T27" fmla="*/ 4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9" y="4"/>
                  </a:moveTo>
                  <a:lnTo>
                    <a:pt x="9" y="2"/>
                  </a:lnTo>
                  <a:lnTo>
                    <a:pt x="7" y="0"/>
                  </a:lnTo>
                  <a:lnTo>
                    <a:pt x="5" y="0"/>
                  </a:lnTo>
                  <a:lnTo>
                    <a:pt x="2" y="0"/>
                  </a:lnTo>
                  <a:lnTo>
                    <a:pt x="0" y="0"/>
                  </a:lnTo>
                  <a:lnTo>
                    <a:pt x="0" y="2"/>
                  </a:lnTo>
                  <a:lnTo>
                    <a:pt x="0" y="4"/>
                  </a:lnTo>
                  <a:lnTo>
                    <a:pt x="0" y="7"/>
                  </a:lnTo>
                  <a:lnTo>
                    <a:pt x="2" y="9"/>
                  </a:lnTo>
                  <a:lnTo>
                    <a:pt x="5" y="9"/>
                  </a:lnTo>
                  <a:lnTo>
                    <a:pt x="7" y="7"/>
                  </a:lnTo>
                  <a:lnTo>
                    <a:pt x="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56" name="Freeform 226">
              <a:extLst>
                <a:ext uri="{FF2B5EF4-FFF2-40B4-BE49-F238E27FC236}">
                  <a16:creationId xmlns:a16="http://schemas.microsoft.com/office/drawing/2014/main" id="{3C913A82-5D86-4B4E-A163-1365DCFD792A}"/>
                </a:ext>
              </a:extLst>
            </p:cNvPr>
            <p:cNvSpPr>
              <a:spLocks/>
            </p:cNvSpPr>
            <p:nvPr/>
          </p:nvSpPr>
          <p:spPr bwMode="auto">
            <a:xfrm>
              <a:off x="3526" y="1313"/>
              <a:ext cx="10" cy="9"/>
            </a:xfrm>
            <a:custGeom>
              <a:avLst/>
              <a:gdLst>
                <a:gd name="T0" fmla="*/ 10 w 10"/>
                <a:gd name="T1" fmla="*/ 7 h 9"/>
                <a:gd name="T2" fmla="*/ 10 w 10"/>
                <a:gd name="T3" fmla="*/ 4 h 9"/>
                <a:gd name="T4" fmla="*/ 10 w 10"/>
                <a:gd name="T5" fmla="*/ 2 h 9"/>
                <a:gd name="T6" fmla="*/ 7 w 10"/>
                <a:gd name="T7" fmla="*/ 0 h 9"/>
                <a:gd name="T8" fmla="*/ 5 w 10"/>
                <a:gd name="T9" fmla="*/ 0 h 9"/>
                <a:gd name="T10" fmla="*/ 3 w 10"/>
                <a:gd name="T11" fmla="*/ 2 h 9"/>
                <a:gd name="T12" fmla="*/ 0 w 10"/>
                <a:gd name="T13" fmla="*/ 4 h 9"/>
                <a:gd name="T14" fmla="*/ 0 w 10"/>
                <a:gd name="T15" fmla="*/ 4 h 9"/>
                <a:gd name="T16" fmla="*/ 0 w 10"/>
                <a:gd name="T17" fmla="*/ 7 h 9"/>
                <a:gd name="T18" fmla="*/ 3 w 10"/>
                <a:gd name="T19" fmla="*/ 9 h 9"/>
                <a:gd name="T20" fmla="*/ 5 w 10"/>
                <a:gd name="T21" fmla="*/ 9 h 9"/>
                <a:gd name="T22" fmla="*/ 7 w 10"/>
                <a:gd name="T23" fmla="*/ 9 h 9"/>
                <a:gd name="T24" fmla="*/ 10 w 10"/>
                <a:gd name="T25" fmla="*/ 9 h 9"/>
                <a:gd name="T26" fmla="*/ 10 w 10"/>
                <a:gd name="T27" fmla="*/ 7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9">
                  <a:moveTo>
                    <a:pt x="10" y="7"/>
                  </a:moveTo>
                  <a:lnTo>
                    <a:pt x="10" y="4"/>
                  </a:lnTo>
                  <a:lnTo>
                    <a:pt x="10" y="2"/>
                  </a:lnTo>
                  <a:lnTo>
                    <a:pt x="7" y="0"/>
                  </a:lnTo>
                  <a:lnTo>
                    <a:pt x="5" y="0"/>
                  </a:lnTo>
                  <a:lnTo>
                    <a:pt x="3" y="2"/>
                  </a:lnTo>
                  <a:lnTo>
                    <a:pt x="0" y="4"/>
                  </a:lnTo>
                  <a:lnTo>
                    <a:pt x="0" y="7"/>
                  </a:lnTo>
                  <a:lnTo>
                    <a:pt x="3" y="9"/>
                  </a:lnTo>
                  <a:lnTo>
                    <a:pt x="5" y="9"/>
                  </a:lnTo>
                  <a:lnTo>
                    <a:pt x="7" y="9"/>
                  </a:lnTo>
                  <a:lnTo>
                    <a:pt x="10" y="9"/>
                  </a:ln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57" name="Freeform 227">
              <a:extLst>
                <a:ext uri="{FF2B5EF4-FFF2-40B4-BE49-F238E27FC236}">
                  <a16:creationId xmlns:a16="http://schemas.microsoft.com/office/drawing/2014/main" id="{55714E8C-8481-4CDA-A20B-E87F0BE276AE}"/>
                </a:ext>
              </a:extLst>
            </p:cNvPr>
            <p:cNvSpPr>
              <a:spLocks/>
            </p:cNvSpPr>
            <p:nvPr/>
          </p:nvSpPr>
          <p:spPr bwMode="auto">
            <a:xfrm>
              <a:off x="3524" y="1332"/>
              <a:ext cx="9" cy="10"/>
            </a:xfrm>
            <a:custGeom>
              <a:avLst/>
              <a:gdLst>
                <a:gd name="T0" fmla="*/ 9 w 9"/>
                <a:gd name="T1" fmla="*/ 7 h 10"/>
                <a:gd name="T2" fmla="*/ 9 w 9"/>
                <a:gd name="T3" fmla="*/ 5 h 10"/>
                <a:gd name="T4" fmla="*/ 7 w 9"/>
                <a:gd name="T5" fmla="*/ 2 h 10"/>
                <a:gd name="T6" fmla="*/ 5 w 9"/>
                <a:gd name="T7" fmla="*/ 0 h 10"/>
                <a:gd name="T8" fmla="*/ 2 w 9"/>
                <a:gd name="T9" fmla="*/ 0 h 10"/>
                <a:gd name="T10" fmla="*/ 0 w 9"/>
                <a:gd name="T11" fmla="*/ 2 h 10"/>
                <a:gd name="T12" fmla="*/ 0 w 9"/>
                <a:gd name="T13" fmla="*/ 5 h 10"/>
                <a:gd name="T14" fmla="*/ 0 w 9"/>
                <a:gd name="T15" fmla="*/ 5 h 10"/>
                <a:gd name="T16" fmla="*/ 0 w 9"/>
                <a:gd name="T17" fmla="*/ 7 h 10"/>
                <a:gd name="T18" fmla="*/ 0 w 9"/>
                <a:gd name="T19" fmla="*/ 10 h 10"/>
                <a:gd name="T20" fmla="*/ 2 w 9"/>
                <a:gd name="T21" fmla="*/ 10 h 10"/>
                <a:gd name="T22" fmla="*/ 5 w 9"/>
                <a:gd name="T23" fmla="*/ 10 h 10"/>
                <a:gd name="T24" fmla="*/ 7 w 9"/>
                <a:gd name="T25" fmla="*/ 10 h 10"/>
                <a:gd name="T26" fmla="*/ 9 w 9"/>
                <a:gd name="T27" fmla="*/ 7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7"/>
                  </a:moveTo>
                  <a:lnTo>
                    <a:pt x="9" y="5"/>
                  </a:lnTo>
                  <a:lnTo>
                    <a:pt x="7" y="2"/>
                  </a:lnTo>
                  <a:lnTo>
                    <a:pt x="5" y="0"/>
                  </a:lnTo>
                  <a:lnTo>
                    <a:pt x="2" y="0"/>
                  </a:lnTo>
                  <a:lnTo>
                    <a:pt x="0" y="2"/>
                  </a:lnTo>
                  <a:lnTo>
                    <a:pt x="0" y="5"/>
                  </a:lnTo>
                  <a:lnTo>
                    <a:pt x="0" y="7"/>
                  </a:lnTo>
                  <a:lnTo>
                    <a:pt x="0" y="10"/>
                  </a:lnTo>
                  <a:lnTo>
                    <a:pt x="2" y="10"/>
                  </a:lnTo>
                  <a:lnTo>
                    <a:pt x="5" y="10"/>
                  </a:lnTo>
                  <a:lnTo>
                    <a:pt x="7" y="10"/>
                  </a:lnTo>
                  <a:lnTo>
                    <a:pt x="9"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58" name="Freeform 228">
              <a:extLst>
                <a:ext uri="{FF2B5EF4-FFF2-40B4-BE49-F238E27FC236}">
                  <a16:creationId xmlns:a16="http://schemas.microsoft.com/office/drawing/2014/main" id="{D0AC545B-CC2D-4071-AE71-18557E933EBD}"/>
                </a:ext>
              </a:extLst>
            </p:cNvPr>
            <p:cNvSpPr>
              <a:spLocks/>
            </p:cNvSpPr>
            <p:nvPr/>
          </p:nvSpPr>
          <p:spPr bwMode="auto">
            <a:xfrm>
              <a:off x="3520" y="1351"/>
              <a:ext cx="9" cy="10"/>
            </a:xfrm>
            <a:custGeom>
              <a:avLst/>
              <a:gdLst>
                <a:gd name="T0" fmla="*/ 9 w 9"/>
                <a:gd name="T1" fmla="*/ 8 h 10"/>
                <a:gd name="T2" fmla="*/ 9 w 9"/>
                <a:gd name="T3" fmla="*/ 5 h 10"/>
                <a:gd name="T4" fmla="*/ 6 w 9"/>
                <a:gd name="T5" fmla="*/ 3 h 10"/>
                <a:gd name="T6" fmla="*/ 4 w 9"/>
                <a:gd name="T7" fmla="*/ 0 h 10"/>
                <a:gd name="T8" fmla="*/ 2 w 9"/>
                <a:gd name="T9" fmla="*/ 0 h 10"/>
                <a:gd name="T10" fmla="*/ 0 w 9"/>
                <a:gd name="T11" fmla="*/ 3 h 10"/>
                <a:gd name="T12" fmla="*/ 0 w 9"/>
                <a:gd name="T13" fmla="*/ 5 h 10"/>
                <a:gd name="T14" fmla="*/ 0 w 9"/>
                <a:gd name="T15" fmla="*/ 5 h 10"/>
                <a:gd name="T16" fmla="*/ 0 w 9"/>
                <a:gd name="T17" fmla="*/ 8 h 10"/>
                <a:gd name="T18" fmla="*/ 0 w 9"/>
                <a:gd name="T19" fmla="*/ 10 h 10"/>
                <a:gd name="T20" fmla="*/ 2 w 9"/>
                <a:gd name="T21" fmla="*/ 10 h 10"/>
                <a:gd name="T22" fmla="*/ 4 w 9"/>
                <a:gd name="T23" fmla="*/ 10 h 10"/>
                <a:gd name="T24" fmla="*/ 6 w 9"/>
                <a:gd name="T25" fmla="*/ 10 h 10"/>
                <a:gd name="T26" fmla="*/ 9 w 9"/>
                <a:gd name="T27" fmla="*/ 8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8"/>
                  </a:moveTo>
                  <a:lnTo>
                    <a:pt x="9" y="5"/>
                  </a:lnTo>
                  <a:lnTo>
                    <a:pt x="6" y="3"/>
                  </a:lnTo>
                  <a:lnTo>
                    <a:pt x="4" y="0"/>
                  </a:lnTo>
                  <a:lnTo>
                    <a:pt x="2" y="0"/>
                  </a:lnTo>
                  <a:lnTo>
                    <a:pt x="0" y="3"/>
                  </a:lnTo>
                  <a:lnTo>
                    <a:pt x="0" y="5"/>
                  </a:lnTo>
                  <a:lnTo>
                    <a:pt x="0" y="8"/>
                  </a:lnTo>
                  <a:lnTo>
                    <a:pt x="0" y="10"/>
                  </a:lnTo>
                  <a:lnTo>
                    <a:pt x="2" y="10"/>
                  </a:lnTo>
                  <a:lnTo>
                    <a:pt x="4" y="10"/>
                  </a:lnTo>
                  <a:lnTo>
                    <a:pt x="6" y="10"/>
                  </a:lnTo>
                  <a:lnTo>
                    <a:pt x="9"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59" name="Freeform 229">
              <a:extLst>
                <a:ext uri="{FF2B5EF4-FFF2-40B4-BE49-F238E27FC236}">
                  <a16:creationId xmlns:a16="http://schemas.microsoft.com/office/drawing/2014/main" id="{69C186B1-6B1C-4890-94F6-6C5762434501}"/>
                </a:ext>
              </a:extLst>
            </p:cNvPr>
            <p:cNvSpPr>
              <a:spLocks/>
            </p:cNvSpPr>
            <p:nvPr/>
          </p:nvSpPr>
          <p:spPr bwMode="auto">
            <a:xfrm>
              <a:off x="3515" y="1371"/>
              <a:ext cx="9" cy="9"/>
            </a:xfrm>
            <a:custGeom>
              <a:avLst/>
              <a:gdLst>
                <a:gd name="T0" fmla="*/ 9 w 9"/>
                <a:gd name="T1" fmla="*/ 4 h 9"/>
                <a:gd name="T2" fmla="*/ 9 w 9"/>
                <a:gd name="T3" fmla="*/ 2 h 9"/>
                <a:gd name="T4" fmla="*/ 9 w 9"/>
                <a:gd name="T5" fmla="*/ 0 h 9"/>
                <a:gd name="T6" fmla="*/ 7 w 9"/>
                <a:gd name="T7" fmla="*/ 0 h 9"/>
                <a:gd name="T8" fmla="*/ 5 w 9"/>
                <a:gd name="T9" fmla="*/ 0 h 9"/>
                <a:gd name="T10" fmla="*/ 2 w 9"/>
                <a:gd name="T11" fmla="*/ 0 h 9"/>
                <a:gd name="T12" fmla="*/ 0 w 9"/>
                <a:gd name="T13" fmla="*/ 2 h 9"/>
                <a:gd name="T14" fmla="*/ 0 w 9"/>
                <a:gd name="T15" fmla="*/ 2 h 9"/>
                <a:gd name="T16" fmla="*/ 0 w 9"/>
                <a:gd name="T17" fmla="*/ 4 h 9"/>
                <a:gd name="T18" fmla="*/ 2 w 9"/>
                <a:gd name="T19" fmla="*/ 7 h 9"/>
                <a:gd name="T20" fmla="*/ 5 w 9"/>
                <a:gd name="T21" fmla="*/ 9 h 9"/>
                <a:gd name="T22" fmla="*/ 7 w 9"/>
                <a:gd name="T23" fmla="*/ 9 h 9"/>
                <a:gd name="T24" fmla="*/ 9 w 9"/>
                <a:gd name="T25" fmla="*/ 7 h 9"/>
                <a:gd name="T26" fmla="*/ 9 w 9"/>
                <a:gd name="T27" fmla="*/ 4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9" y="4"/>
                  </a:moveTo>
                  <a:lnTo>
                    <a:pt x="9" y="2"/>
                  </a:lnTo>
                  <a:lnTo>
                    <a:pt x="9" y="0"/>
                  </a:lnTo>
                  <a:lnTo>
                    <a:pt x="7" y="0"/>
                  </a:lnTo>
                  <a:lnTo>
                    <a:pt x="5" y="0"/>
                  </a:lnTo>
                  <a:lnTo>
                    <a:pt x="2" y="0"/>
                  </a:lnTo>
                  <a:lnTo>
                    <a:pt x="0" y="2"/>
                  </a:lnTo>
                  <a:lnTo>
                    <a:pt x="0" y="4"/>
                  </a:lnTo>
                  <a:lnTo>
                    <a:pt x="2" y="7"/>
                  </a:lnTo>
                  <a:lnTo>
                    <a:pt x="5" y="9"/>
                  </a:lnTo>
                  <a:lnTo>
                    <a:pt x="7" y="9"/>
                  </a:lnTo>
                  <a:lnTo>
                    <a:pt x="9" y="7"/>
                  </a:lnTo>
                  <a:lnTo>
                    <a:pt x="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60" name="Freeform 230">
              <a:extLst>
                <a:ext uri="{FF2B5EF4-FFF2-40B4-BE49-F238E27FC236}">
                  <a16:creationId xmlns:a16="http://schemas.microsoft.com/office/drawing/2014/main" id="{5B49AD8D-A955-4C8E-8470-ECCB72EBE7C6}"/>
                </a:ext>
              </a:extLst>
            </p:cNvPr>
            <p:cNvSpPr>
              <a:spLocks/>
            </p:cNvSpPr>
            <p:nvPr/>
          </p:nvSpPr>
          <p:spPr bwMode="auto">
            <a:xfrm>
              <a:off x="3513" y="1390"/>
              <a:ext cx="9" cy="10"/>
            </a:xfrm>
            <a:custGeom>
              <a:avLst/>
              <a:gdLst>
                <a:gd name="T0" fmla="*/ 9 w 9"/>
                <a:gd name="T1" fmla="*/ 5 h 10"/>
                <a:gd name="T2" fmla="*/ 9 w 9"/>
                <a:gd name="T3" fmla="*/ 2 h 10"/>
                <a:gd name="T4" fmla="*/ 7 w 9"/>
                <a:gd name="T5" fmla="*/ 0 h 10"/>
                <a:gd name="T6" fmla="*/ 4 w 9"/>
                <a:gd name="T7" fmla="*/ 0 h 10"/>
                <a:gd name="T8" fmla="*/ 2 w 9"/>
                <a:gd name="T9" fmla="*/ 0 h 10"/>
                <a:gd name="T10" fmla="*/ 0 w 9"/>
                <a:gd name="T11" fmla="*/ 0 h 10"/>
                <a:gd name="T12" fmla="*/ 0 w 9"/>
                <a:gd name="T13" fmla="*/ 2 h 10"/>
                <a:gd name="T14" fmla="*/ 0 w 9"/>
                <a:gd name="T15" fmla="*/ 2 h 10"/>
                <a:gd name="T16" fmla="*/ 0 w 9"/>
                <a:gd name="T17" fmla="*/ 5 h 10"/>
                <a:gd name="T18" fmla="*/ 0 w 9"/>
                <a:gd name="T19" fmla="*/ 7 h 10"/>
                <a:gd name="T20" fmla="*/ 2 w 9"/>
                <a:gd name="T21" fmla="*/ 10 h 10"/>
                <a:gd name="T22" fmla="*/ 4 w 9"/>
                <a:gd name="T23" fmla="*/ 10 h 10"/>
                <a:gd name="T24" fmla="*/ 7 w 9"/>
                <a:gd name="T25" fmla="*/ 7 h 10"/>
                <a:gd name="T26" fmla="*/ 9 w 9"/>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5"/>
                  </a:moveTo>
                  <a:lnTo>
                    <a:pt x="9" y="2"/>
                  </a:lnTo>
                  <a:lnTo>
                    <a:pt x="7" y="0"/>
                  </a:lnTo>
                  <a:lnTo>
                    <a:pt x="4" y="0"/>
                  </a:lnTo>
                  <a:lnTo>
                    <a:pt x="2" y="0"/>
                  </a:lnTo>
                  <a:lnTo>
                    <a:pt x="0" y="0"/>
                  </a:lnTo>
                  <a:lnTo>
                    <a:pt x="0" y="2"/>
                  </a:lnTo>
                  <a:lnTo>
                    <a:pt x="0" y="5"/>
                  </a:lnTo>
                  <a:lnTo>
                    <a:pt x="0" y="7"/>
                  </a:lnTo>
                  <a:lnTo>
                    <a:pt x="2" y="10"/>
                  </a:lnTo>
                  <a:lnTo>
                    <a:pt x="4" y="10"/>
                  </a:lnTo>
                  <a:lnTo>
                    <a:pt x="7" y="7"/>
                  </a:ln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61" name="Freeform 231">
              <a:extLst>
                <a:ext uri="{FF2B5EF4-FFF2-40B4-BE49-F238E27FC236}">
                  <a16:creationId xmlns:a16="http://schemas.microsoft.com/office/drawing/2014/main" id="{3569BA34-0C20-4109-BBB9-099B73E9B1C1}"/>
                </a:ext>
              </a:extLst>
            </p:cNvPr>
            <p:cNvSpPr>
              <a:spLocks/>
            </p:cNvSpPr>
            <p:nvPr/>
          </p:nvSpPr>
          <p:spPr bwMode="auto">
            <a:xfrm>
              <a:off x="3508" y="1409"/>
              <a:ext cx="9" cy="10"/>
            </a:xfrm>
            <a:custGeom>
              <a:avLst/>
              <a:gdLst>
                <a:gd name="T0" fmla="*/ 9 w 9"/>
                <a:gd name="T1" fmla="*/ 5 h 10"/>
                <a:gd name="T2" fmla="*/ 9 w 9"/>
                <a:gd name="T3" fmla="*/ 3 h 10"/>
                <a:gd name="T4" fmla="*/ 9 w 9"/>
                <a:gd name="T5" fmla="*/ 0 h 10"/>
                <a:gd name="T6" fmla="*/ 7 w 9"/>
                <a:gd name="T7" fmla="*/ 0 h 10"/>
                <a:gd name="T8" fmla="*/ 5 w 9"/>
                <a:gd name="T9" fmla="*/ 0 h 10"/>
                <a:gd name="T10" fmla="*/ 2 w 9"/>
                <a:gd name="T11" fmla="*/ 0 h 10"/>
                <a:gd name="T12" fmla="*/ 0 w 9"/>
                <a:gd name="T13" fmla="*/ 3 h 10"/>
                <a:gd name="T14" fmla="*/ 0 w 9"/>
                <a:gd name="T15" fmla="*/ 3 h 10"/>
                <a:gd name="T16" fmla="*/ 0 w 9"/>
                <a:gd name="T17" fmla="*/ 5 h 10"/>
                <a:gd name="T18" fmla="*/ 2 w 9"/>
                <a:gd name="T19" fmla="*/ 8 h 10"/>
                <a:gd name="T20" fmla="*/ 5 w 9"/>
                <a:gd name="T21" fmla="*/ 10 h 10"/>
                <a:gd name="T22" fmla="*/ 7 w 9"/>
                <a:gd name="T23" fmla="*/ 10 h 10"/>
                <a:gd name="T24" fmla="*/ 9 w 9"/>
                <a:gd name="T25" fmla="*/ 8 h 10"/>
                <a:gd name="T26" fmla="*/ 9 w 9"/>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5"/>
                  </a:moveTo>
                  <a:lnTo>
                    <a:pt x="9" y="3"/>
                  </a:lnTo>
                  <a:lnTo>
                    <a:pt x="9" y="0"/>
                  </a:lnTo>
                  <a:lnTo>
                    <a:pt x="7" y="0"/>
                  </a:lnTo>
                  <a:lnTo>
                    <a:pt x="5" y="0"/>
                  </a:lnTo>
                  <a:lnTo>
                    <a:pt x="2" y="0"/>
                  </a:lnTo>
                  <a:lnTo>
                    <a:pt x="0" y="3"/>
                  </a:lnTo>
                  <a:lnTo>
                    <a:pt x="0" y="5"/>
                  </a:lnTo>
                  <a:lnTo>
                    <a:pt x="2" y="8"/>
                  </a:lnTo>
                  <a:lnTo>
                    <a:pt x="5" y="10"/>
                  </a:lnTo>
                  <a:lnTo>
                    <a:pt x="7" y="10"/>
                  </a:lnTo>
                  <a:lnTo>
                    <a:pt x="9" y="8"/>
                  </a:ln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62" name="Freeform 232">
              <a:extLst>
                <a:ext uri="{FF2B5EF4-FFF2-40B4-BE49-F238E27FC236}">
                  <a16:creationId xmlns:a16="http://schemas.microsoft.com/office/drawing/2014/main" id="{CDC9BF81-BF90-4739-B65D-6AA74FDBDE3C}"/>
                </a:ext>
              </a:extLst>
            </p:cNvPr>
            <p:cNvSpPr>
              <a:spLocks/>
            </p:cNvSpPr>
            <p:nvPr/>
          </p:nvSpPr>
          <p:spPr bwMode="auto">
            <a:xfrm>
              <a:off x="3506" y="1426"/>
              <a:ext cx="9" cy="10"/>
            </a:xfrm>
            <a:custGeom>
              <a:avLst/>
              <a:gdLst>
                <a:gd name="T0" fmla="*/ 9 w 9"/>
                <a:gd name="T1" fmla="*/ 8 h 10"/>
                <a:gd name="T2" fmla="*/ 9 w 9"/>
                <a:gd name="T3" fmla="*/ 5 h 10"/>
                <a:gd name="T4" fmla="*/ 7 w 9"/>
                <a:gd name="T5" fmla="*/ 3 h 10"/>
                <a:gd name="T6" fmla="*/ 4 w 9"/>
                <a:gd name="T7" fmla="*/ 0 h 10"/>
                <a:gd name="T8" fmla="*/ 2 w 9"/>
                <a:gd name="T9" fmla="*/ 0 h 10"/>
                <a:gd name="T10" fmla="*/ 0 w 9"/>
                <a:gd name="T11" fmla="*/ 3 h 10"/>
                <a:gd name="T12" fmla="*/ 0 w 9"/>
                <a:gd name="T13" fmla="*/ 5 h 10"/>
                <a:gd name="T14" fmla="*/ 0 w 9"/>
                <a:gd name="T15" fmla="*/ 5 h 10"/>
                <a:gd name="T16" fmla="*/ 0 w 9"/>
                <a:gd name="T17" fmla="*/ 8 h 10"/>
                <a:gd name="T18" fmla="*/ 0 w 9"/>
                <a:gd name="T19" fmla="*/ 10 h 10"/>
                <a:gd name="T20" fmla="*/ 2 w 9"/>
                <a:gd name="T21" fmla="*/ 10 h 10"/>
                <a:gd name="T22" fmla="*/ 4 w 9"/>
                <a:gd name="T23" fmla="*/ 10 h 10"/>
                <a:gd name="T24" fmla="*/ 7 w 9"/>
                <a:gd name="T25" fmla="*/ 10 h 10"/>
                <a:gd name="T26" fmla="*/ 9 w 9"/>
                <a:gd name="T27" fmla="*/ 8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8"/>
                  </a:moveTo>
                  <a:lnTo>
                    <a:pt x="9" y="5"/>
                  </a:lnTo>
                  <a:lnTo>
                    <a:pt x="7" y="3"/>
                  </a:lnTo>
                  <a:lnTo>
                    <a:pt x="4" y="0"/>
                  </a:lnTo>
                  <a:lnTo>
                    <a:pt x="2" y="0"/>
                  </a:lnTo>
                  <a:lnTo>
                    <a:pt x="0" y="3"/>
                  </a:lnTo>
                  <a:lnTo>
                    <a:pt x="0" y="5"/>
                  </a:lnTo>
                  <a:lnTo>
                    <a:pt x="0" y="8"/>
                  </a:lnTo>
                  <a:lnTo>
                    <a:pt x="0" y="10"/>
                  </a:lnTo>
                  <a:lnTo>
                    <a:pt x="2" y="10"/>
                  </a:lnTo>
                  <a:lnTo>
                    <a:pt x="4" y="10"/>
                  </a:lnTo>
                  <a:lnTo>
                    <a:pt x="7" y="10"/>
                  </a:lnTo>
                  <a:lnTo>
                    <a:pt x="9"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63" name="Freeform 233">
              <a:extLst>
                <a:ext uri="{FF2B5EF4-FFF2-40B4-BE49-F238E27FC236}">
                  <a16:creationId xmlns:a16="http://schemas.microsoft.com/office/drawing/2014/main" id="{028CA65E-EAB6-4E2B-9388-177C1C57657C}"/>
                </a:ext>
              </a:extLst>
            </p:cNvPr>
            <p:cNvSpPr>
              <a:spLocks/>
            </p:cNvSpPr>
            <p:nvPr/>
          </p:nvSpPr>
          <p:spPr bwMode="auto">
            <a:xfrm>
              <a:off x="3501" y="1446"/>
              <a:ext cx="9" cy="9"/>
            </a:xfrm>
            <a:custGeom>
              <a:avLst/>
              <a:gdLst>
                <a:gd name="T0" fmla="*/ 9 w 9"/>
                <a:gd name="T1" fmla="*/ 7 h 9"/>
                <a:gd name="T2" fmla="*/ 9 w 9"/>
                <a:gd name="T3" fmla="*/ 4 h 9"/>
                <a:gd name="T4" fmla="*/ 7 w 9"/>
                <a:gd name="T5" fmla="*/ 2 h 9"/>
                <a:gd name="T6" fmla="*/ 5 w 9"/>
                <a:gd name="T7" fmla="*/ 0 h 9"/>
                <a:gd name="T8" fmla="*/ 2 w 9"/>
                <a:gd name="T9" fmla="*/ 0 h 9"/>
                <a:gd name="T10" fmla="*/ 0 w 9"/>
                <a:gd name="T11" fmla="*/ 2 h 9"/>
                <a:gd name="T12" fmla="*/ 0 w 9"/>
                <a:gd name="T13" fmla="*/ 4 h 9"/>
                <a:gd name="T14" fmla="*/ 0 w 9"/>
                <a:gd name="T15" fmla="*/ 4 h 9"/>
                <a:gd name="T16" fmla="*/ 0 w 9"/>
                <a:gd name="T17" fmla="*/ 7 h 9"/>
                <a:gd name="T18" fmla="*/ 0 w 9"/>
                <a:gd name="T19" fmla="*/ 9 h 9"/>
                <a:gd name="T20" fmla="*/ 2 w 9"/>
                <a:gd name="T21" fmla="*/ 9 h 9"/>
                <a:gd name="T22" fmla="*/ 5 w 9"/>
                <a:gd name="T23" fmla="*/ 9 h 9"/>
                <a:gd name="T24" fmla="*/ 7 w 9"/>
                <a:gd name="T25" fmla="*/ 9 h 9"/>
                <a:gd name="T26" fmla="*/ 9 w 9"/>
                <a:gd name="T27" fmla="*/ 7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9" y="7"/>
                  </a:moveTo>
                  <a:lnTo>
                    <a:pt x="9" y="4"/>
                  </a:lnTo>
                  <a:lnTo>
                    <a:pt x="7" y="2"/>
                  </a:lnTo>
                  <a:lnTo>
                    <a:pt x="5" y="0"/>
                  </a:lnTo>
                  <a:lnTo>
                    <a:pt x="2" y="0"/>
                  </a:lnTo>
                  <a:lnTo>
                    <a:pt x="0" y="2"/>
                  </a:lnTo>
                  <a:lnTo>
                    <a:pt x="0" y="4"/>
                  </a:lnTo>
                  <a:lnTo>
                    <a:pt x="0" y="7"/>
                  </a:lnTo>
                  <a:lnTo>
                    <a:pt x="0" y="9"/>
                  </a:lnTo>
                  <a:lnTo>
                    <a:pt x="2" y="9"/>
                  </a:lnTo>
                  <a:lnTo>
                    <a:pt x="5" y="9"/>
                  </a:lnTo>
                  <a:lnTo>
                    <a:pt x="7" y="9"/>
                  </a:lnTo>
                  <a:lnTo>
                    <a:pt x="9"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64" name="Freeform 234">
              <a:extLst>
                <a:ext uri="{FF2B5EF4-FFF2-40B4-BE49-F238E27FC236}">
                  <a16:creationId xmlns:a16="http://schemas.microsoft.com/office/drawing/2014/main" id="{95832713-9525-45A1-B8F7-AA27731C0180}"/>
                </a:ext>
              </a:extLst>
            </p:cNvPr>
            <p:cNvSpPr>
              <a:spLocks/>
            </p:cNvSpPr>
            <p:nvPr/>
          </p:nvSpPr>
          <p:spPr bwMode="auto">
            <a:xfrm>
              <a:off x="3496" y="1465"/>
              <a:ext cx="10" cy="10"/>
            </a:xfrm>
            <a:custGeom>
              <a:avLst/>
              <a:gdLst>
                <a:gd name="T0" fmla="*/ 10 w 10"/>
                <a:gd name="T1" fmla="*/ 7 h 10"/>
                <a:gd name="T2" fmla="*/ 10 w 10"/>
                <a:gd name="T3" fmla="*/ 5 h 10"/>
                <a:gd name="T4" fmla="*/ 10 w 10"/>
                <a:gd name="T5" fmla="*/ 2 h 10"/>
                <a:gd name="T6" fmla="*/ 7 w 10"/>
                <a:gd name="T7" fmla="*/ 0 h 10"/>
                <a:gd name="T8" fmla="*/ 5 w 10"/>
                <a:gd name="T9" fmla="*/ 0 h 10"/>
                <a:gd name="T10" fmla="*/ 3 w 10"/>
                <a:gd name="T11" fmla="*/ 2 h 10"/>
                <a:gd name="T12" fmla="*/ 0 w 10"/>
                <a:gd name="T13" fmla="*/ 5 h 10"/>
                <a:gd name="T14" fmla="*/ 0 w 10"/>
                <a:gd name="T15" fmla="*/ 5 h 10"/>
                <a:gd name="T16" fmla="*/ 0 w 10"/>
                <a:gd name="T17" fmla="*/ 7 h 10"/>
                <a:gd name="T18" fmla="*/ 3 w 10"/>
                <a:gd name="T19" fmla="*/ 10 h 10"/>
                <a:gd name="T20" fmla="*/ 5 w 10"/>
                <a:gd name="T21" fmla="*/ 10 h 10"/>
                <a:gd name="T22" fmla="*/ 7 w 10"/>
                <a:gd name="T23" fmla="*/ 10 h 10"/>
                <a:gd name="T24" fmla="*/ 10 w 10"/>
                <a:gd name="T25" fmla="*/ 10 h 10"/>
                <a:gd name="T26" fmla="*/ 10 w 10"/>
                <a:gd name="T27" fmla="*/ 7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7"/>
                  </a:moveTo>
                  <a:lnTo>
                    <a:pt x="10" y="5"/>
                  </a:lnTo>
                  <a:lnTo>
                    <a:pt x="10" y="2"/>
                  </a:lnTo>
                  <a:lnTo>
                    <a:pt x="7" y="0"/>
                  </a:lnTo>
                  <a:lnTo>
                    <a:pt x="5" y="0"/>
                  </a:lnTo>
                  <a:lnTo>
                    <a:pt x="3" y="2"/>
                  </a:lnTo>
                  <a:lnTo>
                    <a:pt x="0" y="5"/>
                  </a:lnTo>
                  <a:lnTo>
                    <a:pt x="0" y="7"/>
                  </a:lnTo>
                  <a:lnTo>
                    <a:pt x="3" y="10"/>
                  </a:lnTo>
                  <a:lnTo>
                    <a:pt x="5" y="10"/>
                  </a:lnTo>
                  <a:lnTo>
                    <a:pt x="7" y="10"/>
                  </a:lnTo>
                  <a:lnTo>
                    <a:pt x="10" y="10"/>
                  </a:ln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65" name="Freeform 235">
              <a:extLst>
                <a:ext uri="{FF2B5EF4-FFF2-40B4-BE49-F238E27FC236}">
                  <a16:creationId xmlns:a16="http://schemas.microsoft.com/office/drawing/2014/main" id="{01FEF0AC-B418-44E7-851F-90C015545625}"/>
                </a:ext>
              </a:extLst>
            </p:cNvPr>
            <p:cNvSpPr>
              <a:spLocks/>
            </p:cNvSpPr>
            <p:nvPr/>
          </p:nvSpPr>
          <p:spPr bwMode="auto">
            <a:xfrm>
              <a:off x="3494" y="1484"/>
              <a:ext cx="9" cy="10"/>
            </a:xfrm>
            <a:custGeom>
              <a:avLst/>
              <a:gdLst>
                <a:gd name="T0" fmla="*/ 9 w 9"/>
                <a:gd name="T1" fmla="*/ 5 h 10"/>
                <a:gd name="T2" fmla="*/ 9 w 9"/>
                <a:gd name="T3" fmla="*/ 3 h 10"/>
                <a:gd name="T4" fmla="*/ 7 w 9"/>
                <a:gd name="T5" fmla="*/ 0 h 10"/>
                <a:gd name="T6" fmla="*/ 5 w 9"/>
                <a:gd name="T7" fmla="*/ 0 h 10"/>
                <a:gd name="T8" fmla="*/ 2 w 9"/>
                <a:gd name="T9" fmla="*/ 0 h 10"/>
                <a:gd name="T10" fmla="*/ 0 w 9"/>
                <a:gd name="T11" fmla="*/ 0 h 10"/>
                <a:gd name="T12" fmla="*/ 0 w 9"/>
                <a:gd name="T13" fmla="*/ 3 h 10"/>
                <a:gd name="T14" fmla="*/ 0 w 9"/>
                <a:gd name="T15" fmla="*/ 5 h 10"/>
                <a:gd name="T16" fmla="*/ 0 w 9"/>
                <a:gd name="T17" fmla="*/ 8 h 10"/>
                <a:gd name="T18" fmla="*/ 0 w 9"/>
                <a:gd name="T19" fmla="*/ 10 h 10"/>
                <a:gd name="T20" fmla="*/ 2 w 9"/>
                <a:gd name="T21" fmla="*/ 10 h 10"/>
                <a:gd name="T22" fmla="*/ 5 w 9"/>
                <a:gd name="T23" fmla="*/ 10 h 10"/>
                <a:gd name="T24" fmla="*/ 7 w 9"/>
                <a:gd name="T25" fmla="*/ 10 h 10"/>
                <a:gd name="T26" fmla="*/ 9 w 9"/>
                <a:gd name="T27" fmla="*/ 8 h 10"/>
                <a:gd name="T28" fmla="*/ 9 w 9"/>
                <a:gd name="T29" fmla="*/ 5 h 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9" h="10">
                  <a:moveTo>
                    <a:pt x="9" y="5"/>
                  </a:moveTo>
                  <a:lnTo>
                    <a:pt x="9" y="3"/>
                  </a:lnTo>
                  <a:lnTo>
                    <a:pt x="7" y="0"/>
                  </a:lnTo>
                  <a:lnTo>
                    <a:pt x="5" y="0"/>
                  </a:lnTo>
                  <a:lnTo>
                    <a:pt x="2" y="0"/>
                  </a:lnTo>
                  <a:lnTo>
                    <a:pt x="0" y="0"/>
                  </a:lnTo>
                  <a:lnTo>
                    <a:pt x="0" y="3"/>
                  </a:lnTo>
                  <a:lnTo>
                    <a:pt x="0" y="5"/>
                  </a:lnTo>
                  <a:lnTo>
                    <a:pt x="0" y="8"/>
                  </a:lnTo>
                  <a:lnTo>
                    <a:pt x="0" y="10"/>
                  </a:lnTo>
                  <a:lnTo>
                    <a:pt x="2" y="10"/>
                  </a:lnTo>
                  <a:lnTo>
                    <a:pt x="5" y="10"/>
                  </a:lnTo>
                  <a:lnTo>
                    <a:pt x="7" y="10"/>
                  </a:lnTo>
                  <a:lnTo>
                    <a:pt x="9" y="8"/>
                  </a:ln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66" name="Freeform 236">
              <a:extLst>
                <a:ext uri="{FF2B5EF4-FFF2-40B4-BE49-F238E27FC236}">
                  <a16:creationId xmlns:a16="http://schemas.microsoft.com/office/drawing/2014/main" id="{4BEEA6C4-DE52-4125-AA5F-86147E8238DB}"/>
                </a:ext>
              </a:extLst>
            </p:cNvPr>
            <p:cNvSpPr>
              <a:spLocks/>
            </p:cNvSpPr>
            <p:nvPr/>
          </p:nvSpPr>
          <p:spPr bwMode="auto">
            <a:xfrm>
              <a:off x="3489" y="1504"/>
              <a:ext cx="10" cy="9"/>
            </a:xfrm>
            <a:custGeom>
              <a:avLst/>
              <a:gdLst>
                <a:gd name="T0" fmla="*/ 10 w 10"/>
                <a:gd name="T1" fmla="*/ 5 h 9"/>
                <a:gd name="T2" fmla="*/ 10 w 10"/>
                <a:gd name="T3" fmla="*/ 2 h 9"/>
                <a:gd name="T4" fmla="*/ 10 w 10"/>
                <a:gd name="T5" fmla="*/ 0 h 9"/>
                <a:gd name="T6" fmla="*/ 7 w 10"/>
                <a:gd name="T7" fmla="*/ 0 h 9"/>
                <a:gd name="T8" fmla="*/ 5 w 10"/>
                <a:gd name="T9" fmla="*/ 0 h 9"/>
                <a:gd name="T10" fmla="*/ 3 w 10"/>
                <a:gd name="T11" fmla="*/ 0 h 9"/>
                <a:gd name="T12" fmla="*/ 0 w 10"/>
                <a:gd name="T13" fmla="*/ 2 h 9"/>
                <a:gd name="T14" fmla="*/ 0 w 10"/>
                <a:gd name="T15" fmla="*/ 2 h 9"/>
                <a:gd name="T16" fmla="*/ 0 w 10"/>
                <a:gd name="T17" fmla="*/ 5 h 9"/>
                <a:gd name="T18" fmla="*/ 3 w 10"/>
                <a:gd name="T19" fmla="*/ 7 h 9"/>
                <a:gd name="T20" fmla="*/ 5 w 10"/>
                <a:gd name="T21" fmla="*/ 9 h 9"/>
                <a:gd name="T22" fmla="*/ 7 w 10"/>
                <a:gd name="T23" fmla="*/ 9 h 9"/>
                <a:gd name="T24" fmla="*/ 10 w 10"/>
                <a:gd name="T25" fmla="*/ 7 h 9"/>
                <a:gd name="T26" fmla="*/ 10 w 10"/>
                <a:gd name="T27" fmla="*/ 5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9">
                  <a:moveTo>
                    <a:pt x="10" y="5"/>
                  </a:moveTo>
                  <a:lnTo>
                    <a:pt x="10" y="2"/>
                  </a:lnTo>
                  <a:lnTo>
                    <a:pt x="10" y="0"/>
                  </a:lnTo>
                  <a:lnTo>
                    <a:pt x="7" y="0"/>
                  </a:lnTo>
                  <a:lnTo>
                    <a:pt x="5" y="0"/>
                  </a:lnTo>
                  <a:lnTo>
                    <a:pt x="3" y="0"/>
                  </a:lnTo>
                  <a:lnTo>
                    <a:pt x="0" y="2"/>
                  </a:lnTo>
                  <a:lnTo>
                    <a:pt x="0" y="5"/>
                  </a:lnTo>
                  <a:lnTo>
                    <a:pt x="3" y="7"/>
                  </a:lnTo>
                  <a:lnTo>
                    <a:pt x="5" y="9"/>
                  </a:lnTo>
                  <a:lnTo>
                    <a:pt x="7" y="9"/>
                  </a:lnTo>
                  <a:lnTo>
                    <a:pt x="10" y="7"/>
                  </a:lnTo>
                  <a:lnTo>
                    <a:pt x="1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67" name="Freeform 237">
              <a:extLst>
                <a:ext uri="{FF2B5EF4-FFF2-40B4-BE49-F238E27FC236}">
                  <a16:creationId xmlns:a16="http://schemas.microsoft.com/office/drawing/2014/main" id="{F8BFEC5C-5D2F-44C7-BC2F-51C5534D5401}"/>
                </a:ext>
              </a:extLst>
            </p:cNvPr>
            <p:cNvSpPr>
              <a:spLocks/>
            </p:cNvSpPr>
            <p:nvPr/>
          </p:nvSpPr>
          <p:spPr bwMode="auto">
            <a:xfrm>
              <a:off x="3485" y="1523"/>
              <a:ext cx="9" cy="10"/>
            </a:xfrm>
            <a:custGeom>
              <a:avLst/>
              <a:gdLst>
                <a:gd name="T0" fmla="*/ 9 w 9"/>
                <a:gd name="T1" fmla="*/ 5 h 10"/>
                <a:gd name="T2" fmla="*/ 9 w 9"/>
                <a:gd name="T3" fmla="*/ 3 h 10"/>
                <a:gd name="T4" fmla="*/ 9 w 9"/>
                <a:gd name="T5" fmla="*/ 0 h 10"/>
                <a:gd name="T6" fmla="*/ 7 w 9"/>
                <a:gd name="T7" fmla="*/ 0 h 10"/>
                <a:gd name="T8" fmla="*/ 4 w 9"/>
                <a:gd name="T9" fmla="*/ 0 h 10"/>
                <a:gd name="T10" fmla="*/ 2 w 9"/>
                <a:gd name="T11" fmla="*/ 0 h 10"/>
                <a:gd name="T12" fmla="*/ 0 w 9"/>
                <a:gd name="T13" fmla="*/ 3 h 10"/>
                <a:gd name="T14" fmla="*/ 0 w 9"/>
                <a:gd name="T15" fmla="*/ 3 h 10"/>
                <a:gd name="T16" fmla="*/ 0 w 9"/>
                <a:gd name="T17" fmla="*/ 5 h 10"/>
                <a:gd name="T18" fmla="*/ 2 w 9"/>
                <a:gd name="T19" fmla="*/ 7 h 10"/>
                <a:gd name="T20" fmla="*/ 4 w 9"/>
                <a:gd name="T21" fmla="*/ 10 h 10"/>
                <a:gd name="T22" fmla="*/ 7 w 9"/>
                <a:gd name="T23" fmla="*/ 10 h 10"/>
                <a:gd name="T24" fmla="*/ 9 w 9"/>
                <a:gd name="T25" fmla="*/ 7 h 10"/>
                <a:gd name="T26" fmla="*/ 9 w 9"/>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5"/>
                  </a:moveTo>
                  <a:lnTo>
                    <a:pt x="9" y="3"/>
                  </a:lnTo>
                  <a:lnTo>
                    <a:pt x="9" y="0"/>
                  </a:lnTo>
                  <a:lnTo>
                    <a:pt x="7" y="0"/>
                  </a:lnTo>
                  <a:lnTo>
                    <a:pt x="4" y="0"/>
                  </a:lnTo>
                  <a:lnTo>
                    <a:pt x="2" y="0"/>
                  </a:lnTo>
                  <a:lnTo>
                    <a:pt x="0" y="3"/>
                  </a:lnTo>
                  <a:lnTo>
                    <a:pt x="0" y="5"/>
                  </a:lnTo>
                  <a:lnTo>
                    <a:pt x="2" y="7"/>
                  </a:lnTo>
                  <a:lnTo>
                    <a:pt x="4" y="10"/>
                  </a:lnTo>
                  <a:lnTo>
                    <a:pt x="7" y="10"/>
                  </a:lnTo>
                  <a:lnTo>
                    <a:pt x="9" y="7"/>
                  </a:ln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68" name="Freeform 238">
              <a:extLst>
                <a:ext uri="{FF2B5EF4-FFF2-40B4-BE49-F238E27FC236}">
                  <a16:creationId xmlns:a16="http://schemas.microsoft.com/office/drawing/2014/main" id="{23968113-2282-4E34-BA65-55CA7265C9C8}"/>
                </a:ext>
              </a:extLst>
            </p:cNvPr>
            <p:cNvSpPr>
              <a:spLocks/>
            </p:cNvSpPr>
            <p:nvPr/>
          </p:nvSpPr>
          <p:spPr bwMode="auto">
            <a:xfrm>
              <a:off x="3482" y="1542"/>
              <a:ext cx="10" cy="10"/>
            </a:xfrm>
            <a:custGeom>
              <a:avLst/>
              <a:gdLst>
                <a:gd name="T0" fmla="*/ 10 w 10"/>
                <a:gd name="T1" fmla="*/ 5 h 10"/>
                <a:gd name="T2" fmla="*/ 10 w 10"/>
                <a:gd name="T3" fmla="*/ 3 h 10"/>
                <a:gd name="T4" fmla="*/ 7 w 10"/>
                <a:gd name="T5" fmla="*/ 0 h 10"/>
                <a:gd name="T6" fmla="*/ 5 w 10"/>
                <a:gd name="T7" fmla="*/ 0 h 10"/>
                <a:gd name="T8" fmla="*/ 3 w 10"/>
                <a:gd name="T9" fmla="*/ 0 h 10"/>
                <a:gd name="T10" fmla="*/ 0 w 10"/>
                <a:gd name="T11" fmla="*/ 0 h 10"/>
                <a:gd name="T12" fmla="*/ 0 w 10"/>
                <a:gd name="T13" fmla="*/ 3 h 10"/>
                <a:gd name="T14" fmla="*/ 0 w 10"/>
                <a:gd name="T15" fmla="*/ 3 h 10"/>
                <a:gd name="T16" fmla="*/ 0 w 10"/>
                <a:gd name="T17" fmla="*/ 5 h 10"/>
                <a:gd name="T18" fmla="*/ 0 w 10"/>
                <a:gd name="T19" fmla="*/ 8 h 10"/>
                <a:gd name="T20" fmla="*/ 3 w 10"/>
                <a:gd name="T21" fmla="*/ 10 h 10"/>
                <a:gd name="T22" fmla="*/ 5 w 10"/>
                <a:gd name="T23" fmla="*/ 10 h 10"/>
                <a:gd name="T24" fmla="*/ 7 w 10"/>
                <a:gd name="T25" fmla="*/ 8 h 10"/>
                <a:gd name="T26" fmla="*/ 10 w 10"/>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5"/>
                  </a:moveTo>
                  <a:lnTo>
                    <a:pt x="10" y="3"/>
                  </a:lnTo>
                  <a:lnTo>
                    <a:pt x="7" y="0"/>
                  </a:lnTo>
                  <a:lnTo>
                    <a:pt x="5" y="0"/>
                  </a:lnTo>
                  <a:lnTo>
                    <a:pt x="3" y="0"/>
                  </a:lnTo>
                  <a:lnTo>
                    <a:pt x="0" y="0"/>
                  </a:lnTo>
                  <a:lnTo>
                    <a:pt x="0" y="3"/>
                  </a:lnTo>
                  <a:lnTo>
                    <a:pt x="0" y="5"/>
                  </a:lnTo>
                  <a:lnTo>
                    <a:pt x="0" y="8"/>
                  </a:lnTo>
                  <a:lnTo>
                    <a:pt x="3" y="10"/>
                  </a:lnTo>
                  <a:lnTo>
                    <a:pt x="5" y="10"/>
                  </a:lnTo>
                  <a:lnTo>
                    <a:pt x="7" y="8"/>
                  </a:lnTo>
                  <a:lnTo>
                    <a:pt x="1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69" name="Freeform 239">
              <a:extLst>
                <a:ext uri="{FF2B5EF4-FFF2-40B4-BE49-F238E27FC236}">
                  <a16:creationId xmlns:a16="http://schemas.microsoft.com/office/drawing/2014/main" id="{2DBCE4D4-58CD-49FE-B4A7-909044F32268}"/>
                </a:ext>
              </a:extLst>
            </p:cNvPr>
            <p:cNvSpPr>
              <a:spLocks/>
            </p:cNvSpPr>
            <p:nvPr/>
          </p:nvSpPr>
          <p:spPr bwMode="auto">
            <a:xfrm>
              <a:off x="3478" y="1559"/>
              <a:ext cx="9" cy="10"/>
            </a:xfrm>
            <a:custGeom>
              <a:avLst/>
              <a:gdLst>
                <a:gd name="T0" fmla="*/ 9 w 9"/>
                <a:gd name="T1" fmla="*/ 8 h 10"/>
                <a:gd name="T2" fmla="*/ 9 w 9"/>
                <a:gd name="T3" fmla="*/ 5 h 10"/>
                <a:gd name="T4" fmla="*/ 9 w 9"/>
                <a:gd name="T5" fmla="*/ 3 h 10"/>
                <a:gd name="T6" fmla="*/ 7 w 9"/>
                <a:gd name="T7" fmla="*/ 0 h 10"/>
                <a:gd name="T8" fmla="*/ 4 w 9"/>
                <a:gd name="T9" fmla="*/ 0 h 10"/>
                <a:gd name="T10" fmla="*/ 2 w 9"/>
                <a:gd name="T11" fmla="*/ 3 h 10"/>
                <a:gd name="T12" fmla="*/ 0 w 9"/>
                <a:gd name="T13" fmla="*/ 5 h 10"/>
                <a:gd name="T14" fmla="*/ 0 w 9"/>
                <a:gd name="T15" fmla="*/ 5 h 10"/>
                <a:gd name="T16" fmla="*/ 0 w 9"/>
                <a:gd name="T17" fmla="*/ 8 h 10"/>
                <a:gd name="T18" fmla="*/ 2 w 9"/>
                <a:gd name="T19" fmla="*/ 10 h 10"/>
                <a:gd name="T20" fmla="*/ 4 w 9"/>
                <a:gd name="T21" fmla="*/ 10 h 10"/>
                <a:gd name="T22" fmla="*/ 7 w 9"/>
                <a:gd name="T23" fmla="*/ 10 h 10"/>
                <a:gd name="T24" fmla="*/ 9 w 9"/>
                <a:gd name="T25" fmla="*/ 10 h 10"/>
                <a:gd name="T26" fmla="*/ 9 w 9"/>
                <a:gd name="T27" fmla="*/ 8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8"/>
                  </a:moveTo>
                  <a:lnTo>
                    <a:pt x="9" y="5"/>
                  </a:lnTo>
                  <a:lnTo>
                    <a:pt x="9" y="3"/>
                  </a:lnTo>
                  <a:lnTo>
                    <a:pt x="7" y="0"/>
                  </a:lnTo>
                  <a:lnTo>
                    <a:pt x="4" y="0"/>
                  </a:lnTo>
                  <a:lnTo>
                    <a:pt x="2" y="3"/>
                  </a:lnTo>
                  <a:lnTo>
                    <a:pt x="0" y="5"/>
                  </a:lnTo>
                  <a:lnTo>
                    <a:pt x="0" y="8"/>
                  </a:lnTo>
                  <a:lnTo>
                    <a:pt x="2" y="10"/>
                  </a:lnTo>
                  <a:lnTo>
                    <a:pt x="4" y="10"/>
                  </a:lnTo>
                  <a:lnTo>
                    <a:pt x="7" y="10"/>
                  </a:lnTo>
                  <a:lnTo>
                    <a:pt x="9" y="10"/>
                  </a:lnTo>
                  <a:lnTo>
                    <a:pt x="9"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70" name="Freeform 240">
              <a:extLst>
                <a:ext uri="{FF2B5EF4-FFF2-40B4-BE49-F238E27FC236}">
                  <a16:creationId xmlns:a16="http://schemas.microsoft.com/office/drawing/2014/main" id="{788B1396-BCBE-4689-8296-7E0541700E44}"/>
                </a:ext>
              </a:extLst>
            </p:cNvPr>
            <p:cNvSpPr>
              <a:spLocks/>
            </p:cNvSpPr>
            <p:nvPr/>
          </p:nvSpPr>
          <p:spPr bwMode="auto">
            <a:xfrm>
              <a:off x="3475" y="1579"/>
              <a:ext cx="10" cy="9"/>
            </a:xfrm>
            <a:custGeom>
              <a:avLst/>
              <a:gdLst>
                <a:gd name="T0" fmla="*/ 10 w 10"/>
                <a:gd name="T1" fmla="*/ 7 h 9"/>
                <a:gd name="T2" fmla="*/ 10 w 10"/>
                <a:gd name="T3" fmla="*/ 5 h 9"/>
                <a:gd name="T4" fmla="*/ 7 w 10"/>
                <a:gd name="T5" fmla="*/ 2 h 9"/>
                <a:gd name="T6" fmla="*/ 5 w 10"/>
                <a:gd name="T7" fmla="*/ 0 h 9"/>
                <a:gd name="T8" fmla="*/ 3 w 10"/>
                <a:gd name="T9" fmla="*/ 0 h 9"/>
                <a:gd name="T10" fmla="*/ 0 w 10"/>
                <a:gd name="T11" fmla="*/ 2 h 9"/>
                <a:gd name="T12" fmla="*/ 0 w 10"/>
                <a:gd name="T13" fmla="*/ 5 h 9"/>
                <a:gd name="T14" fmla="*/ 0 w 10"/>
                <a:gd name="T15" fmla="*/ 5 h 9"/>
                <a:gd name="T16" fmla="*/ 0 w 10"/>
                <a:gd name="T17" fmla="*/ 7 h 9"/>
                <a:gd name="T18" fmla="*/ 0 w 10"/>
                <a:gd name="T19" fmla="*/ 9 h 9"/>
                <a:gd name="T20" fmla="*/ 3 w 10"/>
                <a:gd name="T21" fmla="*/ 9 h 9"/>
                <a:gd name="T22" fmla="*/ 5 w 10"/>
                <a:gd name="T23" fmla="*/ 9 h 9"/>
                <a:gd name="T24" fmla="*/ 7 w 10"/>
                <a:gd name="T25" fmla="*/ 9 h 9"/>
                <a:gd name="T26" fmla="*/ 10 w 10"/>
                <a:gd name="T27" fmla="*/ 7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9">
                  <a:moveTo>
                    <a:pt x="10" y="7"/>
                  </a:moveTo>
                  <a:lnTo>
                    <a:pt x="10" y="5"/>
                  </a:lnTo>
                  <a:lnTo>
                    <a:pt x="7" y="2"/>
                  </a:lnTo>
                  <a:lnTo>
                    <a:pt x="5" y="0"/>
                  </a:lnTo>
                  <a:lnTo>
                    <a:pt x="3" y="0"/>
                  </a:lnTo>
                  <a:lnTo>
                    <a:pt x="0" y="2"/>
                  </a:lnTo>
                  <a:lnTo>
                    <a:pt x="0" y="5"/>
                  </a:lnTo>
                  <a:lnTo>
                    <a:pt x="0" y="7"/>
                  </a:lnTo>
                  <a:lnTo>
                    <a:pt x="0" y="9"/>
                  </a:lnTo>
                  <a:lnTo>
                    <a:pt x="3" y="9"/>
                  </a:lnTo>
                  <a:lnTo>
                    <a:pt x="5" y="9"/>
                  </a:lnTo>
                  <a:lnTo>
                    <a:pt x="7" y="9"/>
                  </a:ln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71" name="Freeform 241">
              <a:extLst>
                <a:ext uri="{FF2B5EF4-FFF2-40B4-BE49-F238E27FC236}">
                  <a16:creationId xmlns:a16="http://schemas.microsoft.com/office/drawing/2014/main" id="{D33A0D1A-CC35-4F05-817F-A4D8CDB2F254}"/>
                </a:ext>
              </a:extLst>
            </p:cNvPr>
            <p:cNvSpPr>
              <a:spLocks/>
            </p:cNvSpPr>
            <p:nvPr/>
          </p:nvSpPr>
          <p:spPr bwMode="auto">
            <a:xfrm>
              <a:off x="3468" y="1598"/>
              <a:ext cx="10" cy="10"/>
            </a:xfrm>
            <a:custGeom>
              <a:avLst/>
              <a:gdLst>
                <a:gd name="T0" fmla="*/ 10 w 10"/>
                <a:gd name="T1" fmla="*/ 5 h 10"/>
                <a:gd name="T2" fmla="*/ 10 w 10"/>
                <a:gd name="T3" fmla="*/ 3 h 10"/>
                <a:gd name="T4" fmla="*/ 10 w 10"/>
                <a:gd name="T5" fmla="*/ 0 h 10"/>
                <a:gd name="T6" fmla="*/ 7 w 10"/>
                <a:gd name="T7" fmla="*/ 0 h 10"/>
                <a:gd name="T8" fmla="*/ 5 w 10"/>
                <a:gd name="T9" fmla="*/ 0 h 10"/>
                <a:gd name="T10" fmla="*/ 3 w 10"/>
                <a:gd name="T11" fmla="*/ 0 h 10"/>
                <a:gd name="T12" fmla="*/ 0 w 10"/>
                <a:gd name="T13" fmla="*/ 3 h 10"/>
                <a:gd name="T14" fmla="*/ 0 w 10"/>
                <a:gd name="T15" fmla="*/ 3 h 10"/>
                <a:gd name="T16" fmla="*/ 0 w 10"/>
                <a:gd name="T17" fmla="*/ 5 h 10"/>
                <a:gd name="T18" fmla="*/ 3 w 10"/>
                <a:gd name="T19" fmla="*/ 7 h 10"/>
                <a:gd name="T20" fmla="*/ 5 w 10"/>
                <a:gd name="T21" fmla="*/ 10 h 10"/>
                <a:gd name="T22" fmla="*/ 7 w 10"/>
                <a:gd name="T23" fmla="*/ 10 h 10"/>
                <a:gd name="T24" fmla="*/ 10 w 10"/>
                <a:gd name="T25" fmla="*/ 7 h 10"/>
                <a:gd name="T26" fmla="*/ 10 w 10"/>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5"/>
                  </a:moveTo>
                  <a:lnTo>
                    <a:pt x="10" y="3"/>
                  </a:lnTo>
                  <a:lnTo>
                    <a:pt x="10" y="0"/>
                  </a:lnTo>
                  <a:lnTo>
                    <a:pt x="7" y="0"/>
                  </a:lnTo>
                  <a:lnTo>
                    <a:pt x="5" y="0"/>
                  </a:lnTo>
                  <a:lnTo>
                    <a:pt x="3" y="0"/>
                  </a:lnTo>
                  <a:lnTo>
                    <a:pt x="0" y="3"/>
                  </a:lnTo>
                  <a:lnTo>
                    <a:pt x="0" y="5"/>
                  </a:lnTo>
                  <a:lnTo>
                    <a:pt x="3" y="7"/>
                  </a:lnTo>
                  <a:lnTo>
                    <a:pt x="5" y="10"/>
                  </a:lnTo>
                  <a:lnTo>
                    <a:pt x="7" y="10"/>
                  </a:lnTo>
                  <a:lnTo>
                    <a:pt x="10" y="7"/>
                  </a:lnTo>
                  <a:lnTo>
                    <a:pt x="1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72" name="Freeform 242">
              <a:extLst>
                <a:ext uri="{FF2B5EF4-FFF2-40B4-BE49-F238E27FC236}">
                  <a16:creationId xmlns:a16="http://schemas.microsoft.com/office/drawing/2014/main" id="{24821DCD-A3E4-4944-9A2D-A4832FB7B417}"/>
                </a:ext>
              </a:extLst>
            </p:cNvPr>
            <p:cNvSpPr>
              <a:spLocks/>
            </p:cNvSpPr>
            <p:nvPr/>
          </p:nvSpPr>
          <p:spPr bwMode="auto">
            <a:xfrm>
              <a:off x="3461" y="1615"/>
              <a:ext cx="10" cy="10"/>
            </a:xfrm>
            <a:custGeom>
              <a:avLst/>
              <a:gdLst>
                <a:gd name="T0" fmla="*/ 10 w 10"/>
                <a:gd name="T1" fmla="*/ 7 h 10"/>
                <a:gd name="T2" fmla="*/ 10 w 10"/>
                <a:gd name="T3" fmla="*/ 5 h 10"/>
                <a:gd name="T4" fmla="*/ 10 w 10"/>
                <a:gd name="T5" fmla="*/ 2 h 10"/>
                <a:gd name="T6" fmla="*/ 7 w 10"/>
                <a:gd name="T7" fmla="*/ 0 h 10"/>
                <a:gd name="T8" fmla="*/ 5 w 10"/>
                <a:gd name="T9" fmla="*/ 0 h 10"/>
                <a:gd name="T10" fmla="*/ 3 w 10"/>
                <a:gd name="T11" fmla="*/ 2 h 10"/>
                <a:gd name="T12" fmla="*/ 0 w 10"/>
                <a:gd name="T13" fmla="*/ 5 h 10"/>
                <a:gd name="T14" fmla="*/ 0 w 10"/>
                <a:gd name="T15" fmla="*/ 5 h 10"/>
                <a:gd name="T16" fmla="*/ 0 w 10"/>
                <a:gd name="T17" fmla="*/ 7 h 10"/>
                <a:gd name="T18" fmla="*/ 3 w 10"/>
                <a:gd name="T19" fmla="*/ 10 h 10"/>
                <a:gd name="T20" fmla="*/ 5 w 10"/>
                <a:gd name="T21" fmla="*/ 10 h 10"/>
                <a:gd name="T22" fmla="*/ 7 w 10"/>
                <a:gd name="T23" fmla="*/ 10 h 10"/>
                <a:gd name="T24" fmla="*/ 10 w 10"/>
                <a:gd name="T25" fmla="*/ 10 h 10"/>
                <a:gd name="T26" fmla="*/ 10 w 10"/>
                <a:gd name="T27" fmla="*/ 7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7"/>
                  </a:moveTo>
                  <a:lnTo>
                    <a:pt x="10" y="5"/>
                  </a:lnTo>
                  <a:lnTo>
                    <a:pt x="10" y="2"/>
                  </a:lnTo>
                  <a:lnTo>
                    <a:pt x="7" y="0"/>
                  </a:lnTo>
                  <a:lnTo>
                    <a:pt x="5" y="0"/>
                  </a:lnTo>
                  <a:lnTo>
                    <a:pt x="3" y="2"/>
                  </a:lnTo>
                  <a:lnTo>
                    <a:pt x="0" y="5"/>
                  </a:lnTo>
                  <a:lnTo>
                    <a:pt x="0" y="7"/>
                  </a:lnTo>
                  <a:lnTo>
                    <a:pt x="3" y="10"/>
                  </a:lnTo>
                  <a:lnTo>
                    <a:pt x="5" y="10"/>
                  </a:lnTo>
                  <a:lnTo>
                    <a:pt x="7" y="10"/>
                  </a:lnTo>
                  <a:lnTo>
                    <a:pt x="10" y="10"/>
                  </a:ln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73" name="Freeform 243">
              <a:extLst>
                <a:ext uri="{FF2B5EF4-FFF2-40B4-BE49-F238E27FC236}">
                  <a16:creationId xmlns:a16="http://schemas.microsoft.com/office/drawing/2014/main" id="{B4C68A3C-8F2D-4600-AD9C-631A4B7EDA0D}"/>
                </a:ext>
              </a:extLst>
            </p:cNvPr>
            <p:cNvSpPr>
              <a:spLocks/>
            </p:cNvSpPr>
            <p:nvPr/>
          </p:nvSpPr>
          <p:spPr bwMode="auto">
            <a:xfrm>
              <a:off x="3454" y="1634"/>
              <a:ext cx="10" cy="10"/>
            </a:xfrm>
            <a:custGeom>
              <a:avLst/>
              <a:gdLst>
                <a:gd name="T0" fmla="*/ 10 w 10"/>
                <a:gd name="T1" fmla="*/ 5 h 10"/>
                <a:gd name="T2" fmla="*/ 10 w 10"/>
                <a:gd name="T3" fmla="*/ 3 h 10"/>
                <a:gd name="T4" fmla="*/ 7 w 10"/>
                <a:gd name="T5" fmla="*/ 0 h 10"/>
                <a:gd name="T6" fmla="*/ 5 w 10"/>
                <a:gd name="T7" fmla="*/ 0 h 10"/>
                <a:gd name="T8" fmla="*/ 3 w 10"/>
                <a:gd name="T9" fmla="*/ 0 h 10"/>
                <a:gd name="T10" fmla="*/ 0 w 10"/>
                <a:gd name="T11" fmla="*/ 0 h 10"/>
                <a:gd name="T12" fmla="*/ 0 w 10"/>
                <a:gd name="T13" fmla="*/ 3 h 10"/>
                <a:gd name="T14" fmla="*/ 0 w 10"/>
                <a:gd name="T15" fmla="*/ 3 h 10"/>
                <a:gd name="T16" fmla="*/ 0 w 10"/>
                <a:gd name="T17" fmla="*/ 5 h 10"/>
                <a:gd name="T18" fmla="*/ 0 w 10"/>
                <a:gd name="T19" fmla="*/ 8 h 10"/>
                <a:gd name="T20" fmla="*/ 3 w 10"/>
                <a:gd name="T21" fmla="*/ 10 h 10"/>
                <a:gd name="T22" fmla="*/ 5 w 10"/>
                <a:gd name="T23" fmla="*/ 10 h 10"/>
                <a:gd name="T24" fmla="*/ 7 w 10"/>
                <a:gd name="T25" fmla="*/ 8 h 10"/>
                <a:gd name="T26" fmla="*/ 10 w 10"/>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5"/>
                  </a:moveTo>
                  <a:lnTo>
                    <a:pt x="10" y="3"/>
                  </a:lnTo>
                  <a:lnTo>
                    <a:pt x="7" y="0"/>
                  </a:lnTo>
                  <a:lnTo>
                    <a:pt x="5" y="0"/>
                  </a:lnTo>
                  <a:lnTo>
                    <a:pt x="3" y="0"/>
                  </a:lnTo>
                  <a:lnTo>
                    <a:pt x="0" y="0"/>
                  </a:lnTo>
                  <a:lnTo>
                    <a:pt x="0" y="3"/>
                  </a:lnTo>
                  <a:lnTo>
                    <a:pt x="0" y="5"/>
                  </a:lnTo>
                  <a:lnTo>
                    <a:pt x="0" y="8"/>
                  </a:lnTo>
                  <a:lnTo>
                    <a:pt x="3" y="10"/>
                  </a:lnTo>
                  <a:lnTo>
                    <a:pt x="5" y="10"/>
                  </a:lnTo>
                  <a:lnTo>
                    <a:pt x="7" y="8"/>
                  </a:lnTo>
                  <a:lnTo>
                    <a:pt x="1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74" name="Freeform 244">
              <a:extLst>
                <a:ext uri="{FF2B5EF4-FFF2-40B4-BE49-F238E27FC236}">
                  <a16:creationId xmlns:a16="http://schemas.microsoft.com/office/drawing/2014/main" id="{B38C0136-C43F-4BC3-A73C-87887A639C2E}"/>
                </a:ext>
              </a:extLst>
            </p:cNvPr>
            <p:cNvSpPr>
              <a:spLocks/>
            </p:cNvSpPr>
            <p:nvPr/>
          </p:nvSpPr>
          <p:spPr bwMode="auto">
            <a:xfrm>
              <a:off x="3447" y="1651"/>
              <a:ext cx="10" cy="10"/>
            </a:xfrm>
            <a:custGeom>
              <a:avLst/>
              <a:gdLst>
                <a:gd name="T0" fmla="*/ 10 w 10"/>
                <a:gd name="T1" fmla="*/ 5 h 10"/>
                <a:gd name="T2" fmla="*/ 10 w 10"/>
                <a:gd name="T3" fmla="*/ 3 h 10"/>
                <a:gd name="T4" fmla="*/ 7 w 10"/>
                <a:gd name="T5" fmla="*/ 0 h 10"/>
                <a:gd name="T6" fmla="*/ 5 w 10"/>
                <a:gd name="T7" fmla="*/ 0 h 10"/>
                <a:gd name="T8" fmla="*/ 3 w 10"/>
                <a:gd name="T9" fmla="*/ 0 h 10"/>
                <a:gd name="T10" fmla="*/ 0 w 10"/>
                <a:gd name="T11" fmla="*/ 0 h 10"/>
                <a:gd name="T12" fmla="*/ 0 w 10"/>
                <a:gd name="T13" fmla="*/ 3 h 10"/>
                <a:gd name="T14" fmla="*/ 0 w 10"/>
                <a:gd name="T15" fmla="*/ 3 h 10"/>
                <a:gd name="T16" fmla="*/ 0 w 10"/>
                <a:gd name="T17" fmla="*/ 5 h 10"/>
                <a:gd name="T18" fmla="*/ 0 w 10"/>
                <a:gd name="T19" fmla="*/ 8 h 10"/>
                <a:gd name="T20" fmla="*/ 3 w 10"/>
                <a:gd name="T21" fmla="*/ 10 h 10"/>
                <a:gd name="T22" fmla="*/ 5 w 10"/>
                <a:gd name="T23" fmla="*/ 10 h 10"/>
                <a:gd name="T24" fmla="*/ 7 w 10"/>
                <a:gd name="T25" fmla="*/ 8 h 10"/>
                <a:gd name="T26" fmla="*/ 10 w 10"/>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5"/>
                  </a:moveTo>
                  <a:lnTo>
                    <a:pt x="10" y="3"/>
                  </a:lnTo>
                  <a:lnTo>
                    <a:pt x="7" y="0"/>
                  </a:lnTo>
                  <a:lnTo>
                    <a:pt x="5" y="0"/>
                  </a:lnTo>
                  <a:lnTo>
                    <a:pt x="3" y="0"/>
                  </a:lnTo>
                  <a:lnTo>
                    <a:pt x="0" y="0"/>
                  </a:lnTo>
                  <a:lnTo>
                    <a:pt x="0" y="3"/>
                  </a:lnTo>
                  <a:lnTo>
                    <a:pt x="0" y="5"/>
                  </a:lnTo>
                  <a:lnTo>
                    <a:pt x="0" y="8"/>
                  </a:lnTo>
                  <a:lnTo>
                    <a:pt x="3" y="10"/>
                  </a:lnTo>
                  <a:lnTo>
                    <a:pt x="5" y="10"/>
                  </a:lnTo>
                  <a:lnTo>
                    <a:pt x="7" y="8"/>
                  </a:lnTo>
                  <a:lnTo>
                    <a:pt x="1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75" name="Freeform 245">
              <a:extLst>
                <a:ext uri="{FF2B5EF4-FFF2-40B4-BE49-F238E27FC236}">
                  <a16:creationId xmlns:a16="http://schemas.microsoft.com/office/drawing/2014/main" id="{C56B9C76-AD69-42A0-A28A-0B769E15875B}"/>
                </a:ext>
              </a:extLst>
            </p:cNvPr>
            <p:cNvSpPr>
              <a:spLocks/>
            </p:cNvSpPr>
            <p:nvPr/>
          </p:nvSpPr>
          <p:spPr bwMode="auto">
            <a:xfrm>
              <a:off x="3440" y="1668"/>
              <a:ext cx="10" cy="10"/>
            </a:xfrm>
            <a:custGeom>
              <a:avLst/>
              <a:gdLst>
                <a:gd name="T0" fmla="*/ 10 w 10"/>
                <a:gd name="T1" fmla="*/ 8 h 10"/>
                <a:gd name="T2" fmla="*/ 10 w 10"/>
                <a:gd name="T3" fmla="*/ 5 h 10"/>
                <a:gd name="T4" fmla="*/ 7 w 10"/>
                <a:gd name="T5" fmla="*/ 3 h 10"/>
                <a:gd name="T6" fmla="*/ 5 w 10"/>
                <a:gd name="T7" fmla="*/ 0 h 10"/>
                <a:gd name="T8" fmla="*/ 3 w 10"/>
                <a:gd name="T9" fmla="*/ 0 h 10"/>
                <a:gd name="T10" fmla="*/ 0 w 10"/>
                <a:gd name="T11" fmla="*/ 3 h 10"/>
                <a:gd name="T12" fmla="*/ 0 w 10"/>
                <a:gd name="T13" fmla="*/ 5 h 10"/>
                <a:gd name="T14" fmla="*/ 0 w 10"/>
                <a:gd name="T15" fmla="*/ 5 h 10"/>
                <a:gd name="T16" fmla="*/ 0 w 10"/>
                <a:gd name="T17" fmla="*/ 8 h 10"/>
                <a:gd name="T18" fmla="*/ 0 w 10"/>
                <a:gd name="T19" fmla="*/ 10 h 10"/>
                <a:gd name="T20" fmla="*/ 3 w 10"/>
                <a:gd name="T21" fmla="*/ 10 h 10"/>
                <a:gd name="T22" fmla="*/ 5 w 10"/>
                <a:gd name="T23" fmla="*/ 10 h 10"/>
                <a:gd name="T24" fmla="*/ 7 w 10"/>
                <a:gd name="T25" fmla="*/ 10 h 10"/>
                <a:gd name="T26" fmla="*/ 10 w 10"/>
                <a:gd name="T27" fmla="*/ 8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8"/>
                  </a:moveTo>
                  <a:lnTo>
                    <a:pt x="10" y="5"/>
                  </a:lnTo>
                  <a:lnTo>
                    <a:pt x="7" y="3"/>
                  </a:lnTo>
                  <a:lnTo>
                    <a:pt x="5" y="0"/>
                  </a:lnTo>
                  <a:lnTo>
                    <a:pt x="3" y="0"/>
                  </a:lnTo>
                  <a:lnTo>
                    <a:pt x="0" y="3"/>
                  </a:lnTo>
                  <a:lnTo>
                    <a:pt x="0" y="5"/>
                  </a:lnTo>
                  <a:lnTo>
                    <a:pt x="0" y="8"/>
                  </a:lnTo>
                  <a:lnTo>
                    <a:pt x="0" y="10"/>
                  </a:lnTo>
                  <a:lnTo>
                    <a:pt x="3" y="10"/>
                  </a:lnTo>
                  <a:lnTo>
                    <a:pt x="5" y="10"/>
                  </a:lnTo>
                  <a:lnTo>
                    <a:pt x="7" y="10"/>
                  </a:ln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76" name="Freeform 246">
              <a:extLst>
                <a:ext uri="{FF2B5EF4-FFF2-40B4-BE49-F238E27FC236}">
                  <a16:creationId xmlns:a16="http://schemas.microsoft.com/office/drawing/2014/main" id="{3B9FFAA7-D1E6-472E-A0FD-33F0632D3A80}"/>
                </a:ext>
              </a:extLst>
            </p:cNvPr>
            <p:cNvSpPr>
              <a:spLocks/>
            </p:cNvSpPr>
            <p:nvPr/>
          </p:nvSpPr>
          <p:spPr bwMode="auto">
            <a:xfrm>
              <a:off x="3433" y="1688"/>
              <a:ext cx="10" cy="9"/>
            </a:xfrm>
            <a:custGeom>
              <a:avLst/>
              <a:gdLst>
                <a:gd name="T0" fmla="*/ 10 w 10"/>
                <a:gd name="T1" fmla="*/ 5 h 9"/>
                <a:gd name="T2" fmla="*/ 10 w 10"/>
                <a:gd name="T3" fmla="*/ 2 h 9"/>
                <a:gd name="T4" fmla="*/ 7 w 10"/>
                <a:gd name="T5" fmla="*/ 0 h 9"/>
                <a:gd name="T6" fmla="*/ 5 w 10"/>
                <a:gd name="T7" fmla="*/ 0 h 9"/>
                <a:gd name="T8" fmla="*/ 3 w 10"/>
                <a:gd name="T9" fmla="*/ 0 h 9"/>
                <a:gd name="T10" fmla="*/ 0 w 10"/>
                <a:gd name="T11" fmla="*/ 0 h 9"/>
                <a:gd name="T12" fmla="*/ 0 w 10"/>
                <a:gd name="T13" fmla="*/ 2 h 9"/>
                <a:gd name="T14" fmla="*/ 0 w 10"/>
                <a:gd name="T15" fmla="*/ 2 h 9"/>
                <a:gd name="T16" fmla="*/ 0 w 10"/>
                <a:gd name="T17" fmla="*/ 5 h 9"/>
                <a:gd name="T18" fmla="*/ 0 w 10"/>
                <a:gd name="T19" fmla="*/ 7 h 9"/>
                <a:gd name="T20" fmla="*/ 3 w 10"/>
                <a:gd name="T21" fmla="*/ 9 h 9"/>
                <a:gd name="T22" fmla="*/ 5 w 10"/>
                <a:gd name="T23" fmla="*/ 9 h 9"/>
                <a:gd name="T24" fmla="*/ 7 w 10"/>
                <a:gd name="T25" fmla="*/ 7 h 9"/>
                <a:gd name="T26" fmla="*/ 10 w 10"/>
                <a:gd name="T27" fmla="*/ 5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9">
                  <a:moveTo>
                    <a:pt x="10" y="5"/>
                  </a:moveTo>
                  <a:lnTo>
                    <a:pt x="10" y="2"/>
                  </a:lnTo>
                  <a:lnTo>
                    <a:pt x="7" y="0"/>
                  </a:lnTo>
                  <a:lnTo>
                    <a:pt x="5" y="0"/>
                  </a:lnTo>
                  <a:lnTo>
                    <a:pt x="3" y="0"/>
                  </a:lnTo>
                  <a:lnTo>
                    <a:pt x="0" y="0"/>
                  </a:lnTo>
                  <a:lnTo>
                    <a:pt x="0" y="2"/>
                  </a:lnTo>
                  <a:lnTo>
                    <a:pt x="0" y="5"/>
                  </a:lnTo>
                  <a:lnTo>
                    <a:pt x="0" y="7"/>
                  </a:lnTo>
                  <a:lnTo>
                    <a:pt x="3" y="9"/>
                  </a:lnTo>
                  <a:lnTo>
                    <a:pt x="5" y="9"/>
                  </a:lnTo>
                  <a:lnTo>
                    <a:pt x="7" y="7"/>
                  </a:lnTo>
                  <a:lnTo>
                    <a:pt x="1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77" name="Freeform 247">
              <a:extLst>
                <a:ext uri="{FF2B5EF4-FFF2-40B4-BE49-F238E27FC236}">
                  <a16:creationId xmlns:a16="http://schemas.microsoft.com/office/drawing/2014/main" id="{C98BEE32-736D-4BB0-9E25-7930149BD4AD}"/>
                </a:ext>
              </a:extLst>
            </p:cNvPr>
            <p:cNvSpPr>
              <a:spLocks/>
            </p:cNvSpPr>
            <p:nvPr/>
          </p:nvSpPr>
          <p:spPr bwMode="auto">
            <a:xfrm>
              <a:off x="3426" y="1705"/>
              <a:ext cx="10" cy="9"/>
            </a:xfrm>
            <a:custGeom>
              <a:avLst/>
              <a:gdLst>
                <a:gd name="T0" fmla="*/ 10 w 10"/>
                <a:gd name="T1" fmla="*/ 7 h 9"/>
                <a:gd name="T2" fmla="*/ 10 w 10"/>
                <a:gd name="T3" fmla="*/ 4 h 9"/>
                <a:gd name="T4" fmla="*/ 7 w 10"/>
                <a:gd name="T5" fmla="*/ 2 h 9"/>
                <a:gd name="T6" fmla="*/ 5 w 10"/>
                <a:gd name="T7" fmla="*/ 0 h 9"/>
                <a:gd name="T8" fmla="*/ 3 w 10"/>
                <a:gd name="T9" fmla="*/ 0 h 9"/>
                <a:gd name="T10" fmla="*/ 0 w 10"/>
                <a:gd name="T11" fmla="*/ 2 h 9"/>
                <a:gd name="T12" fmla="*/ 0 w 10"/>
                <a:gd name="T13" fmla="*/ 4 h 9"/>
                <a:gd name="T14" fmla="*/ 0 w 10"/>
                <a:gd name="T15" fmla="*/ 4 h 9"/>
                <a:gd name="T16" fmla="*/ 0 w 10"/>
                <a:gd name="T17" fmla="*/ 7 h 9"/>
                <a:gd name="T18" fmla="*/ 0 w 10"/>
                <a:gd name="T19" fmla="*/ 9 h 9"/>
                <a:gd name="T20" fmla="*/ 3 w 10"/>
                <a:gd name="T21" fmla="*/ 9 h 9"/>
                <a:gd name="T22" fmla="*/ 5 w 10"/>
                <a:gd name="T23" fmla="*/ 9 h 9"/>
                <a:gd name="T24" fmla="*/ 7 w 10"/>
                <a:gd name="T25" fmla="*/ 9 h 9"/>
                <a:gd name="T26" fmla="*/ 10 w 10"/>
                <a:gd name="T27" fmla="*/ 7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9">
                  <a:moveTo>
                    <a:pt x="10" y="7"/>
                  </a:moveTo>
                  <a:lnTo>
                    <a:pt x="10" y="4"/>
                  </a:lnTo>
                  <a:lnTo>
                    <a:pt x="7" y="2"/>
                  </a:lnTo>
                  <a:lnTo>
                    <a:pt x="5" y="0"/>
                  </a:lnTo>
                  <a:lnTo>
                    <a:pt x="3" y="0"/>
                  </a:lnTo>
                  <a:lnTo>
                    <a:pt x="0" y="2"/>
                  </a:lnTo>
                  <a:lnTo>
                    <a:pt x="0" y="4"/>
                  </a:lnTo>
                  <a:lnTo>
                    <a:pt x="0" y="7"/>
                  </a:lnTo>
                  <a:lnTo>
                    <a:pt x="0" y="9"/>
                  </a:lnTo>
                  <a:lnTo>
                    <a:pt x="3" y="9"/>
                  </a:lnTo>
                  <a:lnTo>
                    <a:pt x="5" y="9"/>
                  </a:lnTo>
                  <a:lnTo>
                    <a:pt x="7" y="9"/>
                  </a:ln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78" name="Freeform 248">
              <a:extLst>
                <a:ext uri="{FF2B5EF4-FFF2-40B4-BE49-F238E27FC236}">
                  <a16:creationId xmlns:a16="http://schemas.microsoft.com/office/drawing/2014/main" id="{851598DB-1B69-4A07-A3B1-45630FFD64F8}"/>
                </a:ext>
              </a:extLst>
            </p:cNvPr>
            <p:cNvSpPr>
              <a:spLocks/>
            </p:cNvSpPr>
            <p:nvPr/>
          </p:nvSpPr>
          <p:spPr bwMode="auto">
            <a:xfrm>
              <a:off x="3420" y="1724"/>
              <a:ext cx="9" cy="10"/>
            </a:xfrm>
            <a:custGeom>
              <a:avLst/>
              <a:gdLst>
                <a:gd name="T0" fmla="*/ 9 w 9"/>
                <a:gd name="T1" fmla="*/ 5 h 10"/>
                <a:gd name="T2" fmla="*/ 9 w 9"/>
                <a:gd name="T3" fmla="*/ 2 h 10"/>
                <a:gd name="T4" fmla="*/ 6 w 9"/>
                <a:gd name="T5" fmla="*/ 0 h 10"/>
                <a:gd name="T6" fmla="*/ 4 w 9"/>
                <a:gd name="T7" fmla="*/ 0 h 10"/>
                <a:gd name="T8" fmla="*/ 2 w 9"/>
                <a:gd name="T9" fmla="*/ 0 h 10"/>
                <a:gd name="T10" fmla="*/ 0 w 9"/>
                <a:gd name="T11" fmla="*/ 0 h 10"/>
                <a:gd name="T12" fmla="*/ 0 w 9"/>
                <a:gd name="T13" fmla="*/ 2 h 10"/>
                <a:gd name="T14" fmla="*/ 0 w 9"/>
                <a:gd name="T15" fmla="*/ 2 h 10"/>
                <a:gd name="T16" fmla="*/ 0 w 9"/>
                <a:gd name="T17" fmla="*/ 5 h 10"/>
                <a:gd name="T18" fmla="*/ 0 w 9"/>
                <a:gd name="T19" fmla="*/ 7 h 10"/>
                <a:gd name="T20" fmla="*/ 2 w 9"/>
                <a:gd name="T21" fmla="*/ 10 h 10"/>
                <a:gd name="T22" fmla="*/ 4 w 9"/>
                <a:gd name="T23" fmla="*/ 10 h 10"/>
                <a:gd name="T24" fmla="*/ 6 w 9"/>
                <a:gd name="T25" fmla="*/ 7 h 10"/>
                <a:gd name="T26" fmla="*/ 9 w 9"/>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5"/>
                  </a:moveTo>
                  <a:lnTo>
                    <a:pt x="9" y="2"/>
                  </a:lnTo>
                  <a:lnTo>
                    <a:pt x="6" y="0"/>
                  </a:lnTo>
                  <a:lnTo>
                    <a:pt x="4" y="0"/>
                  </a:lnTo>
                  <a:lnTo>
                    <a:pt x="2" y="0"/>
                  </a:lnTo>
                  <a:lnTo>
                    <a:pt x="0" y="0"/>
                  </a:lnTo>
                  <a:lnTo>
                    <a:pt x="0" y="2"/>
                  </a:lnTo>
                  <a:lnTo>
                    <a:pt x="0" y="5"/>
                  </a:lnTo>
                  <a:lnTo>
                    <a:pt x="0" y="7"/>
                  </a:lnTo>
                  <a:lnTo>
                    <a:pt x="2" y="10"/>
                  </a:lnTo>
                  <a:lnTo>
                    <a:pt x="4" y="10"/>
                  </a:lnTo>
                  <a:lnTo>
                    <a:pt x="6" y="7"/>
                  </a:ln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79" name="Freeform 249">
              <a:extLst>
                <a:ext uri="{FF2B5EF4-FFF2-40B4-BE49-F238E27FC236}">
                  <a16:creationId xmlns:a16="http://schemas.microsoft.com/office/drawing/2014/main" id="{42D5EEB1-792A-4868-AE13-F8C3E08F4D04}"/>
                </a:ext>
              </a:extLst>
            </p:cNvPr>
            <p:cNvSpPr>
              <a:spLocks/>
            </p:cNvSpPr>
            <p:nvPr/>
          </p:nvSpPr>
          <p:spPr bwMode="auto">
            <a:xfrm>
              <a:off x="3413" y="1741"/>
              <a:ext cx="9" cy="10"/>
            </a:xfrm>
            <a:custGeom>
              <a:avLst/>
              <a:gdLst>
                <a:gd name="T0" fmla="*/ 9 w 9"/>
                <a:gd name="T1" fmla="*/ 5 h 10"/>
                <a:gd name="T2" fmla="*/ 9 w 9"/>
                <a:gd name="T3" fmla="*/ 2 h 10"/>
                <a:gd name="T4" fmla="*/ 7 w 9"/>
                <a:gd name="T5" fmla="*/ 0 h 10"/>
                <a:gd name="T6" fmla="*/ 4 w 9"/>
                <a:gd name="T7" fmla="*/ 0 h 10"/>
                <a:gd name="T8" fmla="*/ 2 w 9"/>
                <a:gd name="T9" fmla="*/ 0 h 10"/>
                <a:gd name="T10" fmla="*/ 0 w 9"/>
                <a:gd name="T11" fmla="*/ 0 h 10"/>
                <a:gd name="T12" fmla="*/ 0 w 9"/>
                <a:gd name="T13" fmla="*/ 2 h 10"/>
                <a:gd name="T14" fmla="*/ 0 w 9"/>
                <a:gd name="T15" fmla="*/ 2 h 10"/>
                <a:gd name="T16" fmla="*/ 0 w 9"/>
                <a:gd name="T17" fmla="*/ 5 h 10"/>
                <a:gd name="T18" fmla="*/ 0 w 9"/>
                <a:gd name="T19" fmla="*/ 7 h 10"/>
                <a:gd name="T20" fmla="*/ 2 w 9"/>
                <a:gd name="T21" fmla="*/ 10 h 10"/>
                <a:gd name="T22" fmla="*/ 4 w 9"/>
                <a:gd name="T23" fmla="*/ 10 h 10"/>
                <a:gd name="T24" fmla="*/ 7 w 9"/>
                <a:gd name="T25" fmla="*/ 7 h 10"/>
                <a:gd name="T26" fmla="*/ 9 w 9"/>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5"/>
                  </a:moveTo>
                  <a:lnTo>
                    <a:pt x="9" y="2"/>
                  </a:lnTo>
                  <a:lnTo>
                    <a:pt x="7" y="0"/>
                  </a:lnTo>
                  <a:lnTo>
                    <a:pt x="4" y="0"/>
                  </a:lnTo>
                  <a:lnTo>
                    <a:pt x="2" y="0"/>
                  </a:lnTo>
                  <a:lnTo>
                    <a:pt x="0" y="0"/>
                  </a:lnTo>
                  <a:lnTo>
                    <a:pt x="0" y="2"/>
                  </a:lnTo>
                  <a:lnTo>
                    <a:pt x="0" y="5"/>
                  </a:lnTo>
                  <a:lnTo>
                    <a:pt x="0" y="7"/>
                  </a:lnTo>
                  <a:lnTo>
                    <a:pt x="2" y="10"/>
                  </a:lnTo>
                  <a:lnTo>
                    <a:pt x="4" y="10"/>
                  </a:lnTo>
                  <a:lnTo>
                    <a:pt x="7" y="7"/>
                  </a:ln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80" name="Freeform 250">
              <a:extLst>
                <a:ext uri="{FF2B5EF4-FFF2-40B4-BE49-F238E27FC236}">
                  <a16:creationId xmlns:a16="http://schemas.microsoft.com/office/drawing/2014/main" id="{9D11E221-AC34-4B71-A268-BBF1E6B8752B}"/>
                </a:ext>
              </a:extLst>
            </p:cNvPr>
            <p:cNvSpPr>
              <a:spLocks/>
            </p:cNvSpPr>
            <p:nvPr/>
          </p:nvSpPr>
          <p:spPr bwMode="auto">
            <a:xfrm>
              <a:off x="3406" y="1758"/>
              <a:ext cx="9" cy="10"/>
            </a:xfrm>
            <a:custGeom>
              <a:avLst/>
              <a:gdLst>
                <a:gd name="T0" fmla="*/ 9 w 9"/>
                <a:gd name="T1" fmla="*/ 7 h 10"/>
                <a:gd name="T2" fmla="*/ 9 w 9"/>
                <a:gd name="T3" fmla="*/ 5 h 10"/>
                <a:gd name="T4" fmla="*/ 7 w 9"/>
                <a:gd name="T5" fmla="*/ 2 h 10"/>
                <a:gd name="T6" fmla="*/ 4 w 9"/>
                <a:gd name="T7" fmla="*/ 0 h 10"/>
                <a:gd name="T8" fmla="*/ 2 w 9"/>
                <a:gd name="T9" fmla="*/ 0 h 10"/>
                <a:gd name="T10" fmla="*/ 0 w 9"/>
                <a:gd name="T11" fmla="*/ 2 h 10"/>
                <a:gd name="T12" fmla="*/ 0 w 9"/>
                <a:gd name="T13" fmla="*/ 5 h 10"/>
                <a:gd name="T14" fmla="*/ 0 w 9"/>
                <a:gd name="T15" fmla="*/ 5 h 10"/>
                <a:gd name="T16" fmla="*/ 0 w 9"/>
                <a:gd name="T17" fmla="*/ 7 h 10"/>
                <a:gd name="T18" fmla="*/ 0 w 9"/>
                <a:gd name="T19" fmla="*/ 10 h 10"/>
                <a:gd name="T20" fmla="*/ 2 w 9"/>
                <a:gd name="T21" fmla="*/ 10 h 10"/>
                <a:gd name="T22" fmla="*/ 4 w 9"/>
                <a:gd name="T23" fmla="*/ 10 h 10"/>
                <a:gd name="T24" fmla="*/ 7 w 9"/>
                <a:gd name="T25" fmla="*/ 10 h 10"/>
                <a:gd name="T26" fmla="*/ 9 w 9"/>
                <a:gd name="T27" fmla="*/ 7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7"/>
                  </a:moveTo>
                  <a:lnTo>
                    <a:pt x="9" y="5"/>
                  </a:lnTo>
                  <a:lnTo>
                    <a:pt x="7" y="2"/>
                  </a:lnTo>
                  <a:lnTo>
                    <a:pt x="4" y="0"/>
                  </a:lnTo>
                  <a:lnTo>
                    <a:pt x="2" y="0"/>
                  </a:lnTo>
                  <a:lnTo>
                    <a:pt x="0" y="2"/>
                  </a:lnTo>
                  <a:lnTo>
                    <a:pt x="0" y="5"/>
                  </a:lnTo>
                  <a:lnTo>
                    <a:pt x="0" y="7"/>
                  </a:lnTo>
                  <a:lnTo>
                    <a:pt x="0" y="10"/>
                  </a:lnTo>
                  <a:lnTo>
                    <a:pt x="2" y="10"/>
                  </a:lnTo>
                  <a:lnTo>
                    <a:pt x="4" y="10"/>
                  </a:lnTo>
                  <a:lnTo>
                    <a:pt x="7" y="10"/>
                  </a:lnTo>
                  <a:lnTo>
                    <a:pt x="9"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81" name="Freeform 251">
              <a:extLst>
                <a:ext uri="{FF2B5EF4-FFF2-40B4-BE49-F238E27FC236}">
                  <a16:creationId xmlns:a16="http://schemas.microsoft.com/office/drawing/2014/main" id="{7BB74F0C-64C1-4000-BF6F-9DE505D756C5}"/>
                </a:ext>
              </a:extLst>
            </p:cNvPr>
            <p:cNvSpPr>
              <a:spLocks/>
            </p:cNvSpPr>
            <p:nvPr/>
          </p:nvSpPr>
          <p:spPr bwMode="auto">
            <a:xfrm>
              <a:off x="3399" y="1777"/>
              <a:ext cx="9" cy="10"/>
            </a:xfrm>
            <a:custGeom>
              <a:avLst/>
              <a:gdLst>
                <a:gd name="T0" fmla="*/ 9 w 9"/>
                <a:gd name="T1" fmla="*/ 5 h 10"/>
                <a:gd name="T2" fmla="*/ 9 w 9"/>
                <a:gd name="T3" fmla="*/ 3 h 10"/>
                <a:gd name="T4" fmla="*/ 7 w 9"/>
                <a:gd name="T5" fmla="*/ 0 h 10"/>
                <a:gd name="T6" fmla="*/ 4 w 9"/>
                <a:gd name="T7" fmla="*/ 0 h 10"/>
                <a:gd name="T8" fmla="*/ 2 w 9"/>
                <a:gd name="T9" fmla="*/ 0 h 10"/>
                <a:gd name="T10" fmla="*/ 0 w 9"/>
                <a:gd name="T11" fmla="*/ 0 h 10"/>
                <a:gd name="T12" fmla="*/ 0 w 9"/>
                <a:gd name="T13" fmla="*/ 3 h 10"/>
                <a:gd name="T14" fmla="*/ 0 w 9"/>
                <a:gd name="T15" fmla="*/ 3 h 10"/>
                <a:gd name="T16" fmla="*/ 0 w 9"/>
                <a:gd name="T17" fmla="*/ 5 h 10"/>
                <a:gd name="T18" fmla="*/ 0 w 9"/>
                <a:gd name="T19" fmla="*/ 7 h 10"/>
                <a:gd name="T20" fmla="*/ 2 w 9"/>
                <a:gd name="T21" fmla="*/ 10 h 10"/>
                <a:gd name="T22" fmla="*/ 4 w 9"/>
                <a:gd name="T23" fmla="*/ 10 h 10"/>
                <a:gd name="T24" fmla="*/ 7 w 9"/>
                <a:gd name="T25" fmla="*/ 7 h 10"/>
                <a:gd name="T26" fmla="*/ 9 w 9"/>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5"/>
                  </a:moveTo>
                  <a:lnTo>
                    <a:pt x="9" y="3"/>
                  </a:lnTo>
                  <a:lnTo>
                    <a:pt x="7" y="0"/>
                  </a:lnTo>
                  <a:lnTo>
                    <a:pt x="4" y="0"/>
                  </a:lnTo>
                  <a:lnTo>
                    <a:pt x="2" y="0"/>
                  </a:lnTo>
                  <a:lnTo>
                    <a:pt x="0" y="0"/>
                  </a:lnTo>
                  <a:lnTo>
                    <a:pt x="0" y="3"/>
                  </a:lnTo>
                  <a:lnTo>
                    <a:pt x="0" y="5"/>
                  </a:lnTo>
                  <a:lnTo>
                    <a:pt x="0" y="7"/>
                  </a:lnTo>
                  <a:lnTo>
                    <a:pt x="2" y="10"/>
                  </a:lnTo>
                  <a:lnTo>
                    <a:pt x="4" y="10"/>
                  </a:lnTo>
                  <a:lnTo>
                    <a:pt x="7" y="7"/>
                  </a:ln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82" name="Freeform 252">
              <a:extLst>
                <a:ext uri="{FF2B5EF4-FFF2-40B4-BE49-F238E27FC236}">
                  <a16:creationId xmlns:a16="http://schemas.microsoft.com/office/drawing/2014/main" id="{4D637A7C-4E1A-47A6-BE15-289CA3E04D35}"/>
                </a:ext>
              </a:extLst>
            </p:cNvPr>
            <p:cNvSpPr>
              <a:spLocks/>
            </p:cNvSpPr>
            <p:nvPr/>
          </p:nvSpPr>
          <p:spPr bwMode="auto">
            <a:xfrm>
              <a:off x="3392" y="1794"/>
              <a:ext cx="9" cy="10"/>
            </a:xfrm>
            <a:custGeom>
              <a:avLst/>
              <a:gdLst>
                <a:gd name="T0" fmla="*/ 9 w 9"/>
                <a:gd name="T1" fmla="*/ 7 h 10"/>
                <a:gd name="T2" fmla="*/ 9 w 9"/>
                <a:gd name="T3" fmla="*/ 5 h 10"/>
                <a:gd name="T4" fmla="*/ 7 w 9"/>
                <a:gd name="T5" fmla="*/ 3 h 10"/>
                <a:gd name="T6" fmla="*/ 4 w 9"/>
                <a:gd name="T7" fmla="*/ 0 h 10"/>
                <a:gd name="T8" fmla="*/ 2 w 9"/>
                <a:gd name="T9" fmla="*/ 0 h 10"/>
                <a:gd name="T10" fmla="*/ 0 w 9"/>
                <a:gd name="T11" fmla="*/ 3 h 10"/>
                <a:gd name="T12" fmla="*/ 0 w 9"/>
                <a:gd name="T13" fmla="*/ 5 h 10"/>
                <a:gd name="T14" fmla="*/ 0 w 9"/>
                <a:gd name="T15" fmla="*/ 5 h 10"/>
                <a:gd name="T16" fmla="*/ 0 w 9"/>
                <a:gd name="T17" fmla="*/ 7 h 10"/>
                <a:gd name="T18" fmla="*/ 0 w 9"/>
                <a:gd name="T19" fmla="*/ 10 h 10"/>
                <a:gd name="T20" fmla="*/ 2 w 9"/>
                <a:gd name="T21" fmla="*/ 10 h 10"/>
                <a:gd name="T22" fmla="*/ 4 w 9"/>
                <a:gd name="T23" fmla="*/ 10 h 10"/>
                <a:gd name="T24" fmla="*/ 7 w 9"/>
                <a:gd name="T25" fmla="*/ 10 h 10"/>
                <a:gd name="T26" fmla="*/ 9 w 9"/>
                <a:gd name="T27" fmla="*/ 7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7"/>
                  </a:moveTo>
                  <a:lnTo>
                    <a:pt x="9" y="5"/>
                  </a:lnTo>
                  <a:lnTo>
                    <a:pt x="7" y="3"/>
                  </a:lnTo>
                  <a:lnTo>
                    <a:pt x="4" y="0"/>
                  </a:lnTo>
                  <a:lnTo>
                    <a:pt x="2" y="0"/>
                  </a:lnTo>
                  <a:lnTo>
                    <a:pt x="0" y="3"/>
                  </a:lnTo>
                  <a:lnTo>
                    <a:pt x="0" y="5"/>
                  </a:lnTo>
                  <a:lnTo>
                    <a:pt x="0" y="7"/>
                  </a:lnTo>
                  <a:lnTo>
                    <a:pt x="0" y="10"/>
                  </a:lnTo>
                  <a:lnTo>
                    <a:pt x="2" y="10"/>
                  </a:lnTo>
                  <a:lnTo>
                    <a:pt x="4" y="10"/>
                  </a:lnTo>
                  <a:lnTo>
                    <a:pt x="7" y="10"/>
                  </a:lnTo>
                  <a:lnTo>
                    <a:pt x="9"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83" name="Freeform 253">
              <a:extLst>
                <a:ext uri="{FF2B5EF4-FFF2-40B4-BE49-F238E27FC236}">
                  <a16:creationId xmlns:a16="http://schemas.microsoft.com/office/drawing/2014/main" id="{FA643248-0FC4-4F5C-89D0-F21069E66252}"/>
                </a:ext>
              </a:extLst>
            </p:cNvPr>
            <p:cNvSpPr>
              <a:spLocks/>
            </p:cNvSpPr>
            <p:nvPr/>
          </p:nvSpPr>
          <p:spPr bwMode="auto">
            <a:xfrm>
              <a:off x="3385" y="1814"/>
              <a:ext cx="9" cy="9"/>
            </a:xfrm>
            <a:custGeom>
              <a:avLst/>
              <a:gdLst>
                <a:gd name="T0" fmla="*/ 9 w 9"/>
                <a:gd name="T1" fmla="*/ 4 h 9"/>
                <a:gd name="T2" fmla="*/ 9 w 9"/>
                <a:gd name="T3" fmla="*/ 2 h 9"/>
                <a:gd name="T4" fmla="*/ 7 w 9"/>
                <a:gd name="T5" fmla="*/ 0 h 9"/>
                <a:gd name="T6" fmla="*/ 4 w 9"/>
                <a:gd name="T7" fmla="*/ 0 h 9"/>
                <a:gd name="T8" fmla="*/ 2 w 9"/>
                <a:gd name="T9" fmla="*/ 0 h 9"/>
                <a:gd name="T10" fmla="*/ 0 w 9"/>
                <a:gd name="T11" fmla="*/ 0 h 9"/>
                <a:gd name="T12" fmla="*/ 0 w 9"/>
                <a:gd name="T13" fmla="*/ 2 h 9"/>
                <a:gd name="T14" fmla="*/ 0 w 9"/>
                <a:gd name="T15" fmla="*/ 2 h 9"/>
                <a:gd name="T16" fmla="*/ 0 w 9"/>
                <a:gd name="T17" fmla="*/ 4 h 9"/>
                <a:gd name="T18" fmla="*/ 0 w 9"/>
                <a:gd name="T19" fmla="*/ 7 h 9"/>
                <a:gd name="T20" fmla="*/ 2 w 9"/>
                <a:gd name="T21" fmla="*/ 9 h 9"/>
                <a:gd name="T22" fmla="*/ 4 w 9"/>
                <a:gd name="T23" fmla="*/ 9 h 9"/>
                <a:gd name="T24" fmla="*/ 7 w 9"/>
                <a:gd name="T25" fmla="*/ 7 h 9"/>
                <a:gd name="T26" fmla="*/ 9 w 9"/>
                <a:gd name="T27" fmla="*/ 4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9" y="4"/>
                  </a:moveTo>
                  <a:lnTo>
                    <a:pt x="9" y="2"/>
                  </a:lnTo>
                  <a:lnTo>
                    <a:pt x="7" y="0"/>
                  </a:lnTo>
                  <a:lnTo>
                    <a:pt x="4" y="0"/>
                  </a:lnTo>
                  <a:lnTo>
                    <a:pt x="2" y="0"/>
                  </a:lnTo>
                  <a:lnTo>
                    <a:pt x="0" y="0"/>
                  </a:lnTo>
                  <a:lnTo>
                    <a:pt x="0" y="2"/>
                  </a:lnTo>
                  <a:lnTo>
                    <a:pt x="0" y="4"/>
                  </a:lnTo>
                  <a:lnTo>
                    <a:pt x="0" y="7"/>
                  </a:lnTo>
                  <a:lnTo>
                    <a:pt x="2" y="9"/>
                  </a:lnTo>
                  <a:lnTo>
                    <a:pt x="4" y="9"/>
                  </a:lnTo>
                  <a:lnTo>
                    <a:pt x="7" y="7"/>
                  </a:lnTo>
                  <a:lnTo>
                    <a:pt x="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84" name="Freeform 254">
              <a:extLst>
                <a:ext uri="{FF2B5EF4-FFF2-40B4-BE49-F238E27FC236}">
                  <a16:creationId xmlns:a16="http://schemas.microsoft.com/office/drawing/2014/main" id="{474CA17B-5CAD-4929-B58B-EB2347D0566D}"/>
                </a:ext>
              </a:extLst>
            </p:cNvPr>
            <p:cNvSpPr>
              <a:spLocks/>
            </p:cNvSpPr>
            <p:nvPr/>
          </p:nvSpPr>
          <p:spPr bwMode="auto">
            <a:xfrm>
              <a:off x="3378" y="1830"/>
              <a:ext cx="9" cy="10"/>
            </a:xfrm>
            <a:custGeom>
              <a:avLst/>
              <a:gdLst>
                <a:gd name="T0" fmla="*/ 9 w 9"/>
                <a:gd name="T1" fmla="*/ 5 h 10"/>
                <a:gd name="T2" fmla="*/ 9 w 9"/>
                <a:gd name="T3" fmla="*/ 3 h 10"/>
                <a:gd name="T4" fmla="*/ 7 w 9"/>
                <a:gd name="T5" fmla="*/ 0 h 10"/>
                <a:gd name="T6" fmla="*/ 4 w 9"/>
                <a:gd name="T7" fmla="*/ 0 h 10"/>
                <a:gd name="T8" fmla="*/ 2 w 9"/>
                <a:gd name="T9" fmla="*/ 0 h 10"/>
                <a:gd name="T10" fmla="*/ 0 w 9"/>
                <a:gd name="T11" fmla="*/ 0 h 10"/>
                <a:gd name="T12" fmla="*/ 0 w 9"/>
                <a:gd name="T13" fmla="*/ 3 h 10"/>
                <a:gd name="T14" fmla="*/ 0 w 9"/>
                <a:gd name="T15" fmla="*/ 3 h 10"/>
                <a:gd name="T16" fmla="*/ 0 w 9"/>
                <a:gd name="T17" fmla="*/ 5 h 10"/>
                <a:gd name="T18" fmla="*/ 0 w 9"/>
                <a:gd name="T19" fmla="*/ 8 h 10"/>
                <a:gd name="T20" fmla="*/ 2 w 9"/>
                <a:gd name="T21" fmla="*/ 10 h 10"/>
                <a:gd name="T22" fmla="*/ 4 w 9"/>
                <a:gd name="T23" fmla="*/ 10 h 10"/>
                <a:gd name="T24" fmla="*/ 7 w 9"/>
                <a:gd name="T25" fmla="*/ 8 h 10"/>
                <a:gd name="T26" fmla="*/ 9 w 9"/>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5"/>
                  </a:moveTo>
                  <a:lnTo>
                    <a:pt x="9" y="3"/>
                  </a:lnTo>
                  <a:lnTo>
                    <a:pt x="7" y="0"/>
                  </a:lnTo>
                  <a:lnTo>
                    <a:pt x="4" y="0"/>
                  </a:lnTo>
                  <a:lnTo>
                    <a:pt x="2" y="0"/>
                  </a:lnTo>
                  <a:lnTo>
                    <a:pt x="0" y="0"/>
                  </a:lnTo>
                  <a:lnTo>
                    <a:pt x="0" y="3"/>
                  </a:lnTo>
                  <a:lnTo>
                    <a:pt x="0" y="5"/>
                  </a:lnTo>
                  <a:lnTo>
                    <a:pt x="0" y="8"/>
                  </a:lnTo>
                  <a:lnTo>
                    <a:pt x="2" y="10"/>
                  </a:lnTo>
                  <a:lnTo>
                    <a:pt x="4" y="10"/>
                  </a:lnTo>
                  <a:lnTo>
                    <a:pt x="7" y="8"/>
                  </a:ln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85" name="Freeform 255">
              <a:extLst>
                <a:ext uri="{FF2B5EF4-FFF2-40B4-BE49-F238E27FC236}">
                  <a16:creationId xmlns:a16="http://schemas.microsoft.com/office/drawing/2014/main" id="{A8AAF1A0-EB94-41E8-B8BE-FEA607EC574B}"/>
                </a:ext>
              </a:extLst>
            </p:cNvPr>
            <p:cNvSpPr>
              <a:spLocks/>
            </p:cNvSpPr>
            <p:nvPr/>
          </p:nvSpPr>
          <p:spPr bwMode="auto">
            <a:xfrm>
              <a:off x="3368" y="1847"/>
              <a:ext cx="10" cy="10"/>
            </a:xfrm>
            <a:custGeom>
              <a:avLst/>
              <a:gdLst>
                <a:gd name="T0" fmla="*/ 10 w 10"/>
                <a:gd name="T1" fmla="*/ 8 h 10"/>
                <a:gd name="T2" fmla="*/ 10 w 10"/>
                <a:gd name="T3" fmla="*/ 5 h 10"/>
                <a:gd name="T4" fmla="*/ 10 w 10"/>
                <a:gd name="T5" fmla="*/ 3 h 10"/>
                <a:gd name="T6" fmla="*/ 7 w 10"/>
                <a:gd name="T7" fmla="*/ 0 h 10"/>
                <a:gd name="T8" fmla="*/ 5 w 10"/>
                <a:gd name="T9" fmla="*/ 0 h 10"/>
                <a:gd name="T10" fmla="*/ 3 w 10"/>
                <a:gd name="T11" fmla="*/ 3 h 10"/>
                <a:gd name="T12" fmla="*/ 0 w 10"/>
                <a:gd name="T13" fmla="*/ 5 h 10"/>
                <a:gd name="T14" fmla="*/ 0 w 10"/>
                <a:gd name="T15" fmla="*/ 5 h 10"/>
                <a:gd name="T16" fmla="*/ 0 w 10"/>
                <a:gd name="T17" fmla="*/ 8 h 10"/>
                <a:gd name="T18" fmla="*/ 3 w 10"/>
                <a:gd name="T19" fmla="*/ 10 h 10"/>
                <a:gd name="T20" fmla="*/ 5 w 10"/>
                <a:gd name="T21" fmla="*/ 10 h 10"/>
                <a:gd name="T22" fmla="*/ 7 w 10"/>
                <a:gd name="T23" fmla="*/ 10 h 10"/>
                <a:gd name="T24" fmla="*/ 10 w 10"/>
                <a:gd name="T25" fmla="*/ 10 h 10"/>
                <a:gd name="T26" fmla="*/ 10 w 10"/>
                <a:gd name="T27" fmla="*/ 8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8"/>
                  </a:moveTo>
                  <a:lnTo>
                    <a:pt x="10" y="5"/>
                  </a:lnTo>
                  <a:lnTo>
                    <a:pt x="10" y="3"/>
                  </a:lnTo>
                  <a:lnTo>
                    <a:pt x="7" y="0"/>
                  </a:lnTo>
                  <a:lnTo>
                    <a:pt x="5" y="0"/>
                  </a:lnTo>
                  <a:lnTo>
                    <a:pt x="3" y="3"/>
                  </a:lnTo>
                  <a:lnTo>
                    <a:pt x="0" y="5"/>
                  </a:lnTo>
                  <a:lnTo>
                    <a:pt x="0" y="8"/>
                  </a:lnTo>
                  <a:lnTo>
                    <a:pt x="3" y="10"/>
                  </a:lnTo>
                  <a:lnTo>
                    <a:pt x="5" y="10"/>
                  </a:lnTo>
                  <a:lnTo>
                    <a:pt x="7" y="10"/>
                  </a:lnTo>
                  <a:lnTo>
                    <a:pt x="10" y="10"/>
                  </a:ln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86" name="Freeform 256">
              <a:extLst>
                <a:ext uri="{FF2B5EF4-FFF2-40B4-BE49-F238E27FC236}">
                  <a16:creationId xmlns:a16="http://schemas.microsoft.com/office/drawing/2014/main" id="{C329C8B5-8CF9-4DE9-8F09-75E7D7FCF5FB}"/>
                </a:ext>
              </a:extLst>
            </p:cNvPr>
            <p:cNvSpPr>
              <a:spLocks/>
            </p:cNvSpPr>
            <p:nvPr/>
          </p:nvSpPr>
          <p:spPr bwMode="auto">
            <a:xfrm>
              <a:off x="3361" y="1867"/>
              <a:ext cx="10" cy="9"/>
            </a:xfrm>
            <a:custGeom>
              <a:avLst/>
              <a:gdLst>
                <a:gd name="T0" fmla="*/ 10 w 10"/>
                <a:gd name="T1" fmla="*/ 5 h 9"/>
                <a:gd name="T2" fmla="*/ 10 w 10"/>
                <a:gd name="T3" fmla="*/ 2 h 9"/>
                <a:gd name="T4" fmla="*/ 10 w 10"/>
                <a:gd name="T5" fmla="*/ 0 h 9"/>
                <a:gd name="T6" fmla="*/ 7 w 10"/>
                <a:gd name="T7" fmla="*/ 0 h 9"/>
                <a:gd name="T8" fmla="*/ 5 w 10"/>
                <a:gd name="T9" fmla="*/ 0 h 9"/>
                <a:gd name="T10" fmla="*/ 3 w 10"/>
                <a:gd name="T11" fmla="*/ 0 h 9"/>
                <a:gd name="T12" fmla="*/ 0 w 10"/>
                <a:gd name="T13" fmla="*/ 2 h 9"/>
                <a:gd name="T14" fmla="*/ 0 w 10"/>
                <a:gd name="T15" fmla="*/ 2 h 9"/>
                <a:gd name="T16" fmla="*/ 0 w 10"/>
                <a:gd name="T17" fmla="*/ 5 h 9"/>
                <a:gd name="T18" fmla="*/ 3 w 10"/>
                <a:gd name="T19" fmla="*/ 7 h 9"/>
                <a:gd name="T20" fmla="*/ 5 w 10"/>
                <a:gd name="T21" fmla="*/ 9 h 9"/>
                <a:gd name="T22" fmla="*/ 7 w 10"/>
                <a:gd name="T23" fmla="*/ 9 h 9"/>
                <a:gd name="T24" fmla="*/ 10 w 10"/>
                <a:gd name="T25" fmla="*/ 7 h 9"/>
                <a:gd name="T26" fmla="*/ 10 w 10"/>
                <a:gd name="T27" fmla="*/ 5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9">
                  <a:moveTo>
                    <a:pt x="10" y="5"/>
                  </a:moveTo>
                  <a:lnTo>
                    <a:pt x="10" y="2"/>
                  </a:lnTo>
                  <a:lnTo>
                    <a:pt x="10" y="0"/>
                  </a:lnTo>
                  <a:lnTo>
                    <a:pt x="7" y="0"/>
                  </a:lnTo>
                  <a:lnTo>
                    <a:pt x="5" y="0"/>
                  </a:lnTo>
                  <a:lnTo>
                    <a:pt x="3" y="0"/>
                  </a:lnTo>
                  <a:lnTo>
                    <a:pt x="0" y="2"/>
                  </a:lnTo>
                  <a:lnTo>
                    <a:pt x="0" y="5"/>
                  </a:lnTo>
                  <a:lnTo>
                    <a:pt x="3" y="7"/>
                  </a:lnTo>
                  <a:lnTo>
                    <a:pt x="5" y="9"/>
                  </a:lnTo>
                  <a:lnTo>
                    <a:pt x="7" y="9"/>
                  </a:lnTo>
                  <a:lnTo>
                    <a:pt x="10" y="7"/>
                  </a:lnTo>
                  <a:lnTo>
                    <a:pt x="1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87" name="Freeform 257">
              <a:extLst>
                <a:ext uri="{FF2B5EF4-FFF2-40B4-BE49-F238E27FC236}">
                  <a16:creationId xmlns:a16="http://schemas.microsoft.com/office/drawing/2014/main" id="{63448888-F762-48A6-87E9-D4DE3DCF4DB6}"/>
                </a:ext>
              </a:extLst>
            </p:cNvPr>
            <p:cNvSpPr>
              <a:spLocks/>
            </p:cNvSpPr>
            <p:nvPr/>
          </p:nvSpPr>
          <p:spPr bwMode="auto">
            <a:xfrm>
              <a:off x="3354" y="1884"/>
              <a:ext cx="10" cy="9"/>
            </a:xfrm>
            <a:custGeom>
              <a:avLst/>
              <a:gdLst>
                <a:gd name="T0" fmla="*/ 10 w 10"/>
                <a:gd name="T1" fmla="*/ 7 h 9"/>
                <a:gd name="T2" fmla="*/ 10 w 10"/>
                <a:gd name="T3" fmla="*/ 5 h 9"/>
                <a:gd name="T4" fmla="*/ 10 w 10"/>
                <a:gd name="T5" fmla="*/ 2 h 9"/>
                <a:gd name="T6" fmla="*/ 7 w 10"/>
                <a:gd name="T7" fmla="*/ 0 h 9"/>
                <a:gd name="T8" fmla="*/ 5 w 10"/>
                <a:gd name="T9" fmla="*/ 0 h 9"/>
                <a:gd name="T10" fmla="*/ 3 w 10"/>
                <a:gd name="T11" fmla="*/ 2 h 9"/>
                <a:gd name="T12" fmla="*/ 0 w 10"/>
                <a:gd name="T13" fmla="*/ 5 h 9"/>
                <a:gd name="T14" fmla="*/ 0 w 10"/>
                <a:gd name="T15" fmla="*/ 5 h 9"/>
                <a:gd name="T16" fmla="*/ 0 w 10"/>
                <a:gd name="T17" fmla="*/ 7 h 9"/>
                <a:gd name="T18" fmla="*/ 3 w 10"/>
                <a:gd name="T19" fmla="*/ 9 h 9"/>
                <a:gd name="T20" fmla="*/ 5 w 10"/>
                <a:gd name="T21" fmla="*/ 9 h 9"/>
                <a:gd name="T22" fmla="*/ 7 w 10"/>
                <a:gd name="T23" fmla="*/ 9 h 9"/>
                <a:gd name="T24" fmla="*/ 10 w 10"/>
                <a:gd name="T25" fmla="*/ 9 h 9"/>
                <a:gd name="T26" fmla="*/ 10 w 10"/>
                <a:gd name="T27" fmla="*/ 7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9">
                  <a:moveTo>
                    <a:pt x="10" y="7"/>
                  </a:moveTo>
                  <a:lnTo>
                    <a:pt x="10" y="5"/>
                  </a:lnTo>
                  <a:lnTo>
                    <a:pt x="10" y="2"/>
                  </a:lnTo>
                  <a:lnTo>
                    <a:pt x="7" y="0"/>
                  </a:lnTo>
                  <a:lnTo>
                    <a:pt x="5" y="0"/>
                  </a:lnTo>
                  <a:lnTo>
                    <a:pt x="3" y="2"/>
                  </a:lnTo>
                  <a:lnTo>
                    <a:pt x="0" y="5"/>
                  </a:lnTo>
                  <a:lnTo>
                    <a:pt x="0" y="7"/>
                  </a:lnTo>
                  <a:lnTo>
                    <a:pt x="3" y="9"/>
                  </a:lnTo>
                  <a:lnTo>
                    <a:pt x="5" y="9"/>
                  </a:lnTo>
                  <a:lnTo>
                    <a:pt x="7" y="9"/>
                  </a:lnTo>
                  <a:lnTo>
                    <a:pt x="10" y="9"/>
                  </a:ln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88" name="Freeform 258">
              <a:extLst>
                <a:ext uri="{FF2B5EF4-FFF2-40B4-BE49-F238E27FC236}">
                  <a16:creationId xmlns:a16="http://schemas.microsoft.com/office/drawing/2014/main" id="{B03B238E-DF41-404F-95ED-286FB3CF32B8}"/>
                </a:ext>
              </a:extLst>
            </p:cNvPr>
            <p:cNvSpPr>
              <a:spLocks/>
            </p:cNvSpPr>
            <p:nvPr/>
          </p:nvSpPr>
          <p:spPr bwMode="auto">
            <a:xfrm>
              <a:off x="3352" y="1901"/>
              <a:ext cx="9" cy="9"/>
            </a:xfrm>
            <a:custGeom>
              <a:avLst/>
              <a:gdLst>
                <a:gd name="T0" fmla="*/ 7 w 9"/>
                <a:gd name="T1" fmla="*/ 2 h 9"/>
                <a:gd name="T2" fmla="*/ 5 w 9"/>
                <a:gd name="T3" fmla="*/ 0 h 9"/>
                <a:gd name="T4" fmla="*/ 2 w 9"/>
                <a:gd name="T5" fmla="*/ 0 h 9"/>
                <a:gd name="T6" fmla="*/ 0 w 9"/>
                <a:gd name="T7" fmla="*/ 2 h 9"/>
                <a:gd name="T8" fmla="*/ 0 w 9"/>
                <a:gd name="T9" fmla="*/ 4 h 9"/>
                <a:gd name="T10" fmla="*/ 0 w 9"/>
                <a:gd name="T11" fmla="*/ 7 h 9"/>
                <a:gd name="T12" fmla="*/ 0 w 9"/>
                <a:gd name="T13" fmla="*/ 9 h 9"/>
                <a:gd name="T14" fmla="*/ 0 w 9"/>
                <a:gd name="T15" fmla="*/ 9 h 9"/>
                <a:gd name="T16" fmla="*/ 2 w 9"/>
                <a:gd name="T17" fmla="*/ 9 h 9"/>
                <a:gd name="T18" fmla="*/ 5 w 9"/>
                <a:gd name="T19" fmla="*/ 9 h 9"/>
                <a:gd name="T20" fmla="*/ 7 w 9"/>
                <a:gd name="T21" fmla="*/ 9 h 9"/>
                <a:gd name="T22" fmla="*/ 9 w 9"/>
                <a:gd name="T23" fmla="*/ 7 h 9"/>
                <a:gd name="T24" fmla="*/ 9 w 9"/>
                <a:gd name="T25" fmla="*/ 4 h 9"/>
                <a:gd name="T26" fmla="*/ 7 w 9"/>
                <a:gd name="T27" fmla="*/ 2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7" y="2"/>
                  </a:moveTo>
                  <a:lnTo>
                    <a:pt x="5" y="0"/>
                  </a:lnTo>
                  <a:lnTo>
                    <a:pt x="2" y="0"/>
                  </a:lnTo>
                  <a:lnTo>
                    <a:pt x="0" y="2"/>
                  </a:lnTo>
                  <a:lnTo>
                    <a:pt x="0" y="4"/>
                  </a:lnTo>
                  <a:lnTo>
                    <a:pt x="0" y="7"/>
                  </a:lnTo>
                  <a:lnTo>
                    <a:pt x="0" y="9"/>
                  </a:lnTo>
                  <a:lnTo>
                    <a:pt x="2" y="9"/>
                  </a:lnTo>
                  <a:lnTo>
                    <a:pt x="5" y="9"/>
                  </a:lnTo>
                  <a:lnTo>
                    <a:pt x="7" y="9"/>
                  </a:lnTo>
                  <a:lnTo>
                    <a:pt x="9" y="7"/>
                  </a:lnTo>
                  <a:lnTo>
                    <a:pt x="9" y="4"/>
                  </a:lnTo>
                  <a:lnTo>
                    <a:pt x="7"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89" name="Freeform 259">
              <a:extLst>
                <a:ext uri="{FF2B5EF4-FFF2-40B4-BE49-F238E27FC236}">
                  <a16:creationId xmlns:a16="http://schemas.microsoft.com/office/drawing/2014/main" id="{C63628DE-8FAC-4576-A270-DAE69067164B}"/>
                </a:ext>
              </a:extLst>
            </p:cNvPr>
            <p:cNvSpPr>
              <a:spLocks/>
            </p:cNvSpPr>
            <p:nvPr/>
          </p:nvSpPr>
          <p:spPr bwMode="auto">
            <a:xfrm>
              <a:off x="3361" y="1918"/>
              <a:ext cx="10" cy="9"/>
            </a:xfrm>
            <a:custGeom>
              <a:avLst/>
              <a:gdLst>
                <a:gd name="T0" fmla="*/ 10 w 10"/>
                <a:gd name="T1" fmla="*/ 2 h 9"/>
                <a:gd name="T2" fmla="*/ 7 w 10"/>
                <a:gd name="T3" fmla="*/ 0 h 9"/>
                <a:gd name="T4" fmla="*/ 5 w 10"/>
                <a:gd name="T5" fmla="*/ 0 h 9"/>
                <a:gd name="T6" fmla="*/ 3 w 10"/>
                <a:gd name="T7" fmla="*/ 2 h 9"/>
                <a:gd name="T8" fmla="*/ 0 w 10"/>
                <a:gd name="T9" fmla="*/ 4 h 9"/>
                <a:gd name="T10" fmla="*/ 0 w 10"/>
                <a:gd name="T11" fmla="*/ 7 h 9"/>
                <a:gd name="T12" fmla="*/ 3 w 10"/>
                <a:gd name="T13" fmla="*/ 9 h 9"/>
                <a:gd name="T14" fmla="*/ 3 w 10"/>
                <a:gd name="T15" fmla="*/ 9 h 9"/>
                <a:gd name="T16" fmla="*/ 5 w 10"/>
                <a:gd name="T17" fmla="*/ 9 h 9"/>
                <a:gd name="T18" fmla="*/ 7 w 10"/>
                <a:gd name="T19" fmla="*/ 9 h 9"/>
                <a:gd name="T20" fmla="*/ 10 w 10"/>
                <a:gd name="T21" fmla="*/ 9 h 9"/>
                <a:gd name="T22" fmla="*/ 10 w 10"/>
                <a:gd name="T23" fmla="*/ 7 h 9"/>
                <a:gd name="T24" fmla="*/ 10 w 10"/>
                <a:gd name="T25" fmla="*/ 4 h 9"/>
                <a:gd name="T26" fmla="*/ 10 w 10"/>
                <a:gd name="T27" fmla="*/ 2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9">
                  <a:moveTo>
                    <a:pt x="10" y="2"/>
                  </a:moveTo>
                  <a:lnTo>
                    <a:pt x="7" y="0"/>
                  </a:lnTo>
                  <a:lnTo>
                    <a:pt x="5" y="0"/>
                  </a:lnTo>
                  <a:lnTo>
                    <a:pt x="3" y="2"/>
                  </a:lnTo>
                  <a:lnTo>
                    <a:pt x="0" y="4"/>
                  </a:lnTo>
                  <a:lnTo>
                    <a:pt x="0" y="7"/>
                  </a:lnTo>
                  <a:lnTo>
                    <a:pt x="3" y="9"/>
                  </a:lnTo>
                  <a:lnTo>
                    <a:pt x="5" y="9"/>
                  </a:lnTo>
                  <a:lnTo>
                    <a:pt x="7" y="9"/>
                  </a:lnTo>
                  <a:lnTo>
                    <a:pt x="10" y="9"/>
                  </a:lnTo>
                  <a:lnTo>
                    <a:pt x="10" y="7"/>
                  </a:lnTo>
                  <a:lnTo>
                    <a:pt x="10" y="4"/>
                  </a:lnTo>
                  <a:lnTo>
                    <a:pt x="1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90" name="Freeform 260">
              <a:extLst>
                <a:ext uri="{FF2B5EF4-FFF2-40B4-BE49-F238E27FC236}">
                  <a16:creationId xmlns:a16="http://schemas.microsoft.com/office/drawing/2014/main" id="{B5148C62-465B-4581-9D62-90855D0B922F}"/>
                </a:ext>
              </a:extLst>
            </p:cNvPr>
            <p:cNvSpPr>
              <a:spLocks/>
            </p:cNvSpPr>
            <p:nvPr/>
          </p:nvSpPr>
          <p:spPr bwMode="auto">
            <a:xfrm>
              <a:off x="3371" y="1935"/>
              <a:ext cx="9" cy="9"/>
            </a:xfrm>
            <a:custGeom>
              <a:avLst/>
              <a:gdLst>
                <a:gd name="T0" fmla="*/ 9 w 9"/>
                <a:gd name="T1" fmla="*/ 0 h 9"/>
                <a:gd name="T2" fmla="*/ 7 w 9"/>
                <a:gd name="T3" fmla="*/ 0 h 9"/>
                <a:gd name="T4" fmla="*/ 4 w 9"/>
                <a:gd name="T5" fmla="*/ 0 h 9"/>
                <a:gd name="T6" fmla="*/ 2 w 9"/>
                <a:gd name="T7" fmla="*/ 0 h 9"/>
                <a:gd name="T8" fmla="*/ 0 w 9"/>
                <a:gd name="T9" fmla="*/ 2 h 9"/>
                <a:gd name="T10" fmla="*/ 0 w 9"/>
                <a:gd name="T11" fmla="*/ 4 h 9"/>
                <a:gd name="T12" fmla="*/ 2 w 9"/>
                <a:gd name="T13" fmla="*/ 7 h 9"/>
                <a:gd name="T14" fmla="*/ 2 w 9"/>
                <a:gd name="T15" fmla="*/ 7 h 9"/>
                <a:gd name="T16" fmla="*/ 4 w 9"/>
                <a:gd name="T17" fmla="*/ 9 h 9"/>
                <a:gd name="T18" fmla="*/ 7 w 9"/>
                <a:gd name="T19" fmla="*/ 9 h 9"/>
                <a:gd name="T20" fmla="*/ 9 w 9"/>
                <a:gd name="T21" fmla="*/ 7 h 9"/>
                <a:gd name="T22" fmla="*/ 9 w 9"/>
                <a:gd name="T23" fmla="*/ 4 h 9"/>
                <a:gd name="T24" fmla="*/ 9 w 9"/>
                <a:gd name="T25" fmla="*/ 2 h 9"/>
                <a:gd name="T26" fmla="*/ 9 w 9"/>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9" y="0"/>
                  </a:moveTo>
                  <a:lnTo>
                    <a:pt x="7" y="0"/>
                  </a:lnTo>
                  <a:lnTo>
                    <a:pt x="4" y="0"/>
                  </a:lnTo>
                  <a:lnTo>
                    <a:pt x="2" y="0"/>
                  </a:lnTo>
                  <a:lnTo>
                    <a:pt x="0" y="2"/>
                  </a:lnTo>
                  <a:lnTo>
                    <a:pt x="0" y="4"/>
                  </a:lnTo>
                  <a:lnTo>
                    <a:pt x="2" y="7"/>
                  </a:lnTo>
                  <a:lnTo>
                    <a:pt x="4" y="9"/>
                  </a:lnTo>
                  <a:lnTo>
                    <a:pt x="7" y="9"/>
                  </a:lnTo>
                  <a:lnTo>
                    <a:pt x="9" y="7"/>
                  </a:lnTo>
                  <a:lnTo>
                    <a:pt x="9" y="4"/>
                  </a:lnTo>
                  <a:lnTo>
                    <a:pt x="9" y="2"/>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91" name="Freeform 261">
              <a:extLst>
                <a:ext uri="{FF2B5EF4-FFF2-40B4-BE49-F238E27FC236}">
                  <a16:creationId xmlns:a16="http://schemas.microsoft.com/office/drawing/2014/main" id="{205BC56C-3E92-4142-A98E-F99C603C2E76}"/>
                </a:ext>
              </a:extLst>
            </p:cNvPr>
            <p:cNvSpPr>
              <a:spLocks/>
            </p:cNvSpPr>
            <p:nvPr/>
          </p:nvSpPr>
          <p:spPr bwMode="auto">
            <a:xfrm>
              <a:off x="3382" y="1951"/>
              <a:ext cx="10" cy="10"/>
            </a:xfrm>
            <a:custGeom>
              <a:avLst/>
              <a:gdLst>
                <a:gd name="T0" fmla="*/ 7 w 10"/>
                <a:gd name="T1" fmla="*/ 0 h 10"/>
                <a:gd name="T2" fmla="*/ 5 w 10"/>
                <a:gd name="T3" fmla="*/ 0 h 10"/>
                <a:gd name="T4" fmla="*/ 3 w 10"/>
                <a:gd name="T5" fmla="*/ 0 h 10"/>
                <a:gd name="T6" fmla="*/ 0 w 10"/>
                <a:gd name="T7" fmla="*/ 0 h 10"/>
                <a:gd name="T8" fmla="*/ 0 w 10"/>
                <a:gd name="T9" fmla="*/ 3 h 10"/>
                <a:gd name="T10" fmla="*/ 0 w 10"/>
                <a:gd name="T11" fmla="*/ 5 h 10"/>
                <a:gd name="T12" fmla="*/ 0 w 10"/>
                <a:gd name="T13" fmla="*/ 8 h 10"/>
                <a:gd name="T14" fmla="*/ 0 w 10"/>
                <a:gd name="T15" fmla="*/ 8 h 10"/>
                <a:gd name="T16" fmla="*/ 3 w 10"/>
                <a:gd name="T17" fmla="*/ 10 h 10"/>
                <a:gd name="T18" fmla="*/ 5 w 10"/>
                <a:gd name="T19" fmla="*/ 10 h 10"/>
                <a:gd name="T20" fmla="*/ 7 w 10"/>
                <a:gd name="T21" fmla="*/ 8 h 10"/>
                <a:gd name="T22" fmla="*/ 10 w 10"/>
                <a:gd name="T23" fmla="*/ 5 h 10"/>
                <a:gd name="T24" fmla="*/ 10 w 10"/>
                <a:gd name="T25" fmla="*/ 3 h 10"/>
                <a:gd name="T26" fmla="*/ 7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7" y="0"/>
                  </a:moveTo>
                  <a:lnTo>
                    <a:pt x="5" y="0"/>
                  </a:lnTo>
                  <a:lnTo>
                    <a:pt x="3" y="0"/>
                  </a:lnTo>
                  <a:lnTo>
                    <a:pt x="0" y="0"/>
                  </a:lnTo>
                  <a:lnTo>
                    <a:pt x="0" y="3"/>
                  </a:lnTo>
                  <a:lnTo>
                    <a:pt x="0" y="5"/>
                  </a:lnTo>
                  <a:lnTo>
                    <a:pt x="0" y="8"/>
                  </a:lnTo>
                  <a:lnTo>
                    <a:pt x="3" y="10"/>
                  </a:lnTo>
                  <a:lnTo>
                    <a:pt x="5" y="10"/>
                  </a:lnTo>
                  <a:lnTo>
                    <a:pt x="7" y="8"/>
                  </a:lnTo>
                  <a:lnTo>
                    <a:pt x="10" y="5"/>
                  </a:lnTo>
                  <a:lnTo>
                    <a:pt x="10" y="3"/>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92" name="Freeform 262">
              <a:extLst>
                <a:ext uri="{FF2B5EF4-FFF2-40B4-BE49-F238E27FC236}">
                  <a16:creationId xmlns:a16="http://schemas.microsoft.com/office/drawing/2014/main" id="{7BE7F024-2C48-4932-A21C-8EEB40EFF8E2}"/>
                </a:ext>
              </a:extLst>
            </p:cNvPr>
            <p:cNvSpPr>
              <a:spLocks/>
            </p:cNvSpPr>
            <p:nvPr/>
          </p:nvSpPr>
          <p:spPr bwMode="auto">
            <a:xfrm>
              <a:off x="3392" y="1966"/>
              <a:ext cx="9" cy="10"/>
            </a:xfrm>
            <a:custGeom>
              <a:avLst/>
              <a:gdLst>
                <a:gd name="T0" fmla="*/ 7 w 9"/>
                <a:gd name="T1" fmla="*/ 2 h 10"/>
                <a:gd name="T2" fmla="*/ 4 w 9"/>
                <a:gd name="T3" fmla="*/ 0 h 10"/>
                <a:gd name="T4" fmla="*/ 2 w 9"/>
                <a:gd name="T5" fmla="*/ 0 h 10"/>
                <a:gd name="T6" fmla="*/ 0 w 9"/>
                <a:gd name="T7" fmla="*/ 2 h 10"/>
                <a:gd name="T8" fmla="*/ 0 w 9"/>
                <a:gd name="T9" fmla="*/ 5 h 10"/>
                <a:gd name="T10" fmla="*/ 0 w 9"/>
                <a:gd name="T11" fmla="*/ 7 h 10"/>
                <a:gd name="T12" fmla="*/ 0 w 9"/>
                <a:gd name="T13" fmla="*/ 10 h 10"/>
                <a:gd name="T14" fmla="*/ 0 w 9"/>
                <a:gd name="T15" fmla="*/ 10 h 10"/>
                <a:gd name="T16" fmla="*/ 2 w 9"/>
                <a:gd name="T17" fmla="*/ 10 h 10"/>
                <a:gd name="T18" fmla="*/ 4 w 9"/>
                <a:gd name="T19" fmla="*/ 10 h 10"/>
                <a:gd name="T20" fmla="*/ 7 w 9"/>
                <a:gd name="T21" fmla="*/ 10 h 10"/>
                <a:gd name="T22" fmla="*/ 9 w 9"/>
                <a:gd name="T23" fmla="*/ 7 h 10"/>
                <a:gd name="T24" fmla="*/ 9 w 9"/>
                <a:gd name="T25" fmla="*/ 5 h 10"/>
                <a:gd name="T26" fmla="*/ 7 w 9"/>
                <a:gd name="T27" fmla="*/ 2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7" y="2"/>
                  </a:moveTo>
                  <a:lnTo>
                    <a:pt x="4" y="0"/>
                  </a:lnTo>
                  <a:lnTo>
                    <a:pt x="2" y="0"/>
                  </a:lnTo>
                  <a:lnTo>
                    <a:pt x="0" y="2"/>
                  </a:lnTo>
                  <a:lnTo>
                    <a:pt x="0" y="5"/>
                  </a:lnTo>
                  <a:lnTo>
                    <a:pt x="0" y="7"/>
                  </a:lnTo>
                  <a:lnTo>
                    <a:pt x="0" y="10"/>
                  </a:lnTo>
                  <a:lnTo>
                    <a:pt x="2" y="10"/>
                  </a:lnTo>
                  <a:lnTo>
                    <a:pt x="4" y="10"/>
                  </a:lnTo>
                  <a:lnTo>
                    <a:pt x="7" y="10"/>
                  </a:lnTo>
                  <a:lnTo>
                    <a:pt x="9" y="7"/>
                  </a:lnTo>
                  <a:lnTo>
                    <a:pt x="9" y="5"/>
                  </a:lnTo>
                  <a:lnTo>
                    <a:pt x="7"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93" name="Freeform 263">
              <a:extLst>
                <a:ext uri="{FF2B5EF4-FFF2-40B4-BE49-F238E27FC236}">
                  <a16:creationId xmlns:a16="http://schemas.microsoft.com/office/drawing/2014/main" id="{4C8FB5B3-37A7-43E5-B868-6B715981ABAD}"/>
                </a:ext>
              </a:extLst>
            </p:cNvPr>
            <p:cNvSpPr>
              <a:spLocks/>
            </p:cNvSpPr>
            <p:nvPr/>
          </p:nvSpPr>
          <p:spPr bwMode="auto">
            <a:xfrm>
              <a:off x="3401" y="1983"/>
              <a:ext cx="9" cy="10"/>
            </a:xfrm>
            <a:custGeom>
              <a:avLst/>
              <a:gdLst>
                <a:gd name="T0" fmla="*/ 9 w 9"/>
                <a:gd name="T1" fmla="*/ 2 h 10"/>
                <a:gd name="T2" fmla="*/ 7 w 9"/>
                <a:gd name="T3" fmla="*/ 0 h 10"/>
                <a:gd name="T4" fmla="*/ 5 w 9"/>
                <a:gd name="T5" fmla="*/ 0 h 10"/>
                <a:gd name="T6" fmla="*/ 2 w 9"/>
                <a:gd name="T7" fmla="*/ 2 h 10"/>
                <a:gd name="T8" fmla="*/ 0 w 9"/>
                <a:gd name="T9" fmla="*/ 5 h 10"/>
                <a:gd name="T10" fmla="*/ 0 w 9"/>
                <a:gd name="T11" fmla="*/ 7 h 10"/>
                <a:gd name="T12" fmla="*/ 2 w 9"/>
                <a:gd name="T13" fmla="*/ 10 h 10"/>
                <a:gd name="T14" fmla="*/ 2 w 9"/>
                <a:gd name="T15" fmla="*/ 10 h 10"/>
                <a:gd name="T16" fmla="*/ 5 w 9"/>
                <a:gd name="T17" fmla="*/ 10 h 10"/>
                <a:gd name="T18" fmla="*/ 7 w 9"/>
                <a:gd name="T19" fmla="*/ 10 h 10"/>
                <a:gd name="T20" fmla="*/ 9 w 9"/>
                <a:gd name="T21" fmla="*/ 10 h 10"/>
                <a:gd name="T22" fmla="*/ 9 w 9"/>
                <a:gd name="T23" fmla="*/ 7 h 10"/>
                <a:gd name="T24" fmla="*/ 9 w 9"/>
                <a:gd name="T25" fmla="*/ 5 h 10"/>
                <a:gd name="T26" fmla="*/ 9 w 9"/>
                <a:gd name="T27" fmla="*/ 2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2"/>
                  </a:moveTo>
                  <a:lnTo>
                    <a:pt x="7" y="0"/>
                  </a:lnTo>
                  <a:lnTo>
                    <a:pt x="5" y="0"/>
                  </a:lnTo>
                  <a:lnTo>
                    <a:pt x="2" y="2"/>
                  </a:lnTo>
                  <a:lnTo>
                    <a:pt x="0" y="5"/>
                  </a:lnTo>
                  <a:lnTo>
                    <a:pt x="0" y="7"/>
                  </a:lnTo>
                  <a:lnTo>
                    <a:pt x="2" y="10"/>
                  </a:lnTo>
                  <a:lnTo>
                    <a:pt x="5" y="10"/>
                  </a:lnTo>
                  <a:lnTo>
                    <a:pt x="7" y="10"/>
                  </a:lnTo>
                  <a:lnTo>
                    <a:pt x="9" y="10"/>
                  </a:lnTo>
                  <a:lnTo>
                    <a:pt x="9" y="7"/>
                  </a:lnTo>
                  <a:lnTo>
                    <a:pt x="9" y="5"/>
                  </a:lnTo>
                  <a:lnTo>
                    <a:pt x="9"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94" name="Freeform 264">
              <a:extLst>
                <a:ext uri="{FF2B5EF4-FFF2-40B4-BE49-F238E27FC236}">
                  <a16:creationId xmlns:a16="http://schemas.microsoft.com/office/drawing/2014/main" id="{AE1AF7E1-96D7-47E1-AF00-764C7F2C00CA}"/>
                </a:ext>
              </a:extLst>
            </p:cNvPr>
            <p:cNvSpPr>
              <a:spLocks/>
            </p:cNvSpPr>
            <p:nvPr/>
          </p:nvSpPr>
          <p:spPr bwMode="auto">
            <a:xfrm>
              <a:off x="3413" y="2000"/>
              <a:ext cx="9" cy="10"/>
            </a:xfrm>
            <a:custGeom>
              <a:avLst/>
              <a:gdLst>
                <a:gd name="T0" fmla="*/ 7 w 9"/>
                <a:gd name="T1" fmla="*/ 0 h 10"/>
                <a:gd name="T2" fmla="*/ 4 w 9"/>
                <a:gd name="T3" fmla="*/ 0 h 10"/>
                <a:gd name="T4" fmla="*/ 2 w 9"/>
                <a:gd name="T5" fmla="*/ 0 h 10"/>
                <a:gd name="T6" fmla="*/ 0 w 9"/>
                <a:gd name="T7" fmla="*/ 0 h 10"/>
                <a:gd name="T8" fmla="*/ 0 w 9"/>
                <a:gd name="T9" fmla="*/ 2 h 10"/>
                <a:gd name="T10" fmla="*/ 0 w 9"/>
                <a:gd name="T11" fmla="*/ 5 h 10"/>
                <a:gd name="T12" fmla="*/ 0 w 9"/>
                <a:gd name="T13" fmla="*/ 7 h 10"/>
                <a:gd name="T14" fmla="*/ 0 w 9"/>
                <a:gd name="T15" fmla="*/ 7 h 10"/>
                <a:gd name="T16" fmla="*/ 2 w 9"/>
                <a:gd name="T17" fmla="*/ 10 h 10"/>
                <a:gd name="T18" fmla="*/ 4 w 9"/>
                <a:gd name="T19" fmla="*/ 10 h 10"/>
                <a:gd name="T20" fmla="*/ 7 w 9"/>
                <a:gd name="T21" fmla="*/ 7 h 10"/>
                <a:gd name="T22" fmla="*/ 9 w 9"/>
                <a:gd name="T23" fmla="*/ 5 h 10"/>
                <a:gd name="T24" fmla="*/ 9 w 9"/>
                <a:gd name="T25" fmla="*/ 2 h 10"/>
                <a:gd name="T26" fmla="*/ 7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7" y="0"/>
                  </a:moveTo>
                  <a:lnTo>
                    <a:pt x="4" y="0"/>
                  </a:lnTo>
                  <a:lnTo>
                    <a:pt x="2" y="0"/>
                  </a:lnTo>
                  <a:lnTo>
                    <a:pt x="0" y="0"/>
                  </a:lnTo>
                  <a:lnTo>
                    <a:pt x="0" y="2"/>
                  </a:lnTo>
                  <a:lnTo>
                    <a:pt x="0" y="5"/>
                  </a:lnTo>
                  <a:lnTo>
                    <a:pt x="0" y="7"/>
                  </a:lnTo>
                  <a:lnTo>
                    <a:pt x="2" y="10"/>
                  </a:lnTo>
                  <a:lnTo>
                    <a:pt x="4" y="10"/>
                  </a:lnTo>
                  <a:lnTo>
                    <a:pt x="7" y="7"/>
                  </a:lnTo>
                  <a:lnTo>
                    <a:pt x="9" y="5"/>
                  </a:lnTo>
                  <a:lnTo>
                    <a:pt x="9" y="2"/>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95" name="Freeform 265">
              <a:extLst>
                <a:ext uri="{FF2B5EF4-FFF2-40B4-BE49-F238E27FC236}">
                  <a16:creationId xmlns:a16="http://schemas.microsoft.com/office/drawing/2014/main" id="{48AFD294-8AE3-413D-982C-AE6984FE0823}"/>
                </a:ext>
              </a:extLst>
            </p:cNvPr>
            <p:cNvSpPr>
              <a:spLocks/>
            </p:cNvSpPr>
            <p:nvPr/>
          </p:nvSpPr>
          <p:spPr bwMode="auto">
            <a:xfrm>
              <a:off x="3422" y="2017"/>
              <a:ext cx="9" cy="9"/>
            </a:xfrm>
            <a:custGeom>
              <a:avLst/>
              <a:gdLst>
                <a:gd name="T0" fmla="*/ 7 w 9"/>
                <a:gd name="T1" fmla="*/ 0 h 9"/>
                <a:gd name="T2" fmla="*/ 4 w 9"/>
                <a:gd name="T3" fmla="*/ 0 h 9"/>
                <a:gd name="T4" fmla="*/ 2 w 9"/>
                <a:gd name="T5" fmla="*/ 0 h 9"/>
                <a:gd name="T6" fmla="*/ 0 w 9"/>
                <a:gd name="T7" fmla="*/ 0 h 9"/>
                <a:gd name="T8" fmla="*/ 0 w 9"/>
                <a:gd name="T9" fmla="*/ 2 h 9"/>
                <a:gd name="T10" fmla="*/ 0 w 9"/>
                <a:gd name="T11" fmla="*/ 5 h 9"/>
                <a:gd name="T12" fmla="*/ 0 w 9"/>
                <a:gd name="T13" fmla="*/ 7 h 9"/>
                <a:gd name="T14" fmla="*/ 0 w 9"/>
                <a:gd name="T15" fmla="*/ 7 h 9"/>
                <a:gd name="T16" fmla="*/ 2 w 9"/>
                <a:gd name="T17" fmla="*/ 9 h 9"/>
                <a:gd name="T18" fmla="*/ 4 w 9"/>
                <a:gd name="T19" fmla="*/ 9 h 9"/>
                <a:gd name="T20" fmla="*/ 7 w 9"/>
                <a:gd name="T21" fmla="*/ 7 h 9"/>
                <a:gd name="T22" fmla="*/ 9 w 9"/>
                <a:gd name="T23" fmla="*/ 5 h 9"/>
                <a:gd name="T24" fmla="*/ 9 w 9"/>
                <a:gd name="T25" fmla="*/ 2 h 9"/>
                <a:gd name="T26" fmla="*/ 7 w 9"/>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7" y="0"/>
                  </a:moveTo>
                  <a:lnTo>
                    <a:pt x="4" y="0"/>
                  </a:lnTo>
                  <a:lnTo>
                    <a:pt x="2" y="0"/>
                  </a:lnTo>
                  <a:lnTo>
                    <a:pt x="0" y="0"/>
                  </a:lnTo>
                  <a:lnTo>
                    <a:pt x="0" y="2"/>
                  </a:lnTo>
                  <a:lnTo>
                    <a:pt x="0" y="5"/>
                  </a:lnTo>
                  <a:lnTo>
                    <a:pt x="0" y="7"/>
                  </a:lnTo>
                  <a:lnTo>
                    <a:pt x="2" y="9"/>
                  </a:lnTo>
                  <a:lnTo>
                    <a:pt x="4" y="9"/>
                  </a:lnTo>
                  <a:lnTo>
                    <a:pt x="7" y="7"/>
                  </a:lnTo>
                  <a:lnTo>
                    <a:pt x="9" y="5"/>
                  </a:lnTo>
                  <a:lnTo>
                    <a:pt x="9" y="2"/>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96" name="Freeform 266">
              <a:extLst>
                <a:ext uri="{FF2B5EF4-FFF2-40B4-BE49-F238E27FC236}">
                  <a16:creationId xmlns:a16="http://schemas.microsoft.com/office/drawing/2014/main" id="{7AD52B52-4558-4663-8C84-676E3E8CF14A}"/>
                </a:ext>
              </a:extLst>
            </p:cNvPr>
            <p:cNvSpPr>
              <a:spLocks/>
            </p:cNvSpPr>
            <p:nvPr/>
          </p:nvSpPr>
          <p:spPr bwMode="auto">
            <a:xfrm>
              <a:off x="3431" y="2031"/>
              <a:ext cx="9" cy="12"/>
            </a:xfrm>
            <a:custGeom>
              <a:avLst/>
              <a:gdLst>
                <a:gd name="T0" fmla="*/ 9 w 9"/>
                <a:gd name="T1" fmla="*/ 3 h 12"/>
                <a:gd name="T2" fmla="*/ 7 w 9"/>
                <a:gd name="T3" fmla="*/ 0 h 12"/>
                <a:gd name="T4" fmla="*/ 5 w 9"/>
                <a:gd name="T5" fmla="*/ 0 h 12"/>
                <a:gd name="T6" fmla="*/ 2 w 9"/>
                <a:gd name="T7" fmla="*/ 3 h 12"/>
                <a:gd name="T8" fmla="*/ 0 w 9"/>
                <a:gd name="T9" fmla="*/ 5 h 12"/>
                <a:gd name="T10" fmla="*/ 0 w 9"/>
                <a:gd name="T11" fmla="*/ 8 h 12"/>
                <a:gd name="T12" fmla="*/ 2 w 9"/>
                <a:gd name="T13" fmla="*/ 10 h 12"/>
                <a:gd name="T14" fmla="*/ 2 w 9"/>
                <a:gd name="T15" fmla="*/ 10 h 12"/>
                <a:gd name="T16" fmla="*/ 5 w 9"/>
                <a:gd name="T17" fmla="*/ 12 h 12"/>
                <a:gd name="T18" fmla="*/ 7 w 9"/>
                <a:gd name="T19" fmla="*/ 12 h 12"/>
                <a:gd name="T20" fmla="*/ 9 w 9"/>
                <a:gd name="T21" fmla="*/ 10 h 12"/>
                <a:gd name="T22" fmla="*/ 9 w 9"/>
                <a:gd name="T23" fmla="*/ 8 h 12"/>
                <a:gd name="T24" fmla="*/ 9 w 9"/>
                <a:gd name="T25" fmla="*/ 5 h 12"/>
                <a:gd name="T26" fmla="*/ 9 w 9"/>
                <a:gd name="T27" fmla="*/ 3 h 1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2">
                  <a:moveTo>
                    <a:pt x="9" y="3"/>
                  </a:moveTo>
                  <a:lnTo>
                    <a:pt x="7" y="0"/>
                  </a:lnTo>
                  <a:lnTo>
                    <a:pt x="5" y="0"/>
                  </a:lnTo>
                  <a:lnTo>
                    <a:pt x="2" y="3"/>
                  </a:lnTo>
                  <a:lnTo>
                    <a:pt x="0" y="5"/>
                  </a:lnTo>
                  <a:lnTo>
                    <a:pt x="0" y="8"/>
                  </a:lnTo>
                  <a:lnTo>
                    <a:pt x="2" y="10"/>
                  </a:lnTo>
                  <a:lnTo>
                    <a:pt x="5" y="12"/>
                  </a:lnTo>
                  <a:lnTo>
                    <a:pt x="7" y="12"/>
                  </a:lnTo>
                  <a:lnTo>
                    <a:pt x="9" y="10"/>
                  </a:lnTo>
                  <a:lnTo>
                    <a:pt x="9" y="8"/>
                  </a:lnTo>
                  <a:lnTo>
                    <a:pt x="9" y="5"/>
                  </a:lnTo>
                  <a:lnTo>
                    <a:pt x="9"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97" name="Freeform 267">
              <a:extLst>
                <a:ext uri="{FF2B5EF4-FFF2-40B4-BE49-F238E27FC236}">
                  <a16:creationId xmlns:a16="http://schemas.microsoft.com/office/drawing/2014/main" id="{52678A85-4B9D-4B89-A08A-A6DF6311F96D}"/>
                </a:ext>
              </a:extLst>
            </p:cNvPr>
            <p:cNvSpPr>
              <a:spLocks/>
            </p:cNvSpPr>
            <p:nvPr/>
          </p:nvSpPr>
          <p:spPr bwMode="auto">
            <a:xfrm>
              <a:off x="3440" y="2048"/>
              <a:ext cx="10" cy="10"/>
            </a:xfrm>
            <a:custGeom>
              <a:avLst/>
              <a:gdLst>
                <a:gd name="T0" fmla="*/ 10 w 10"/>
                <a:gd name="T1" fmla="*/ 3 h 10"/>
                <a:gd name="T2" fmla="*/ 7 w 10"/>
                <a:gd name="T3" fmla="*/ 0 h 10"/>
                <a:gd name="T4" fmla="*/ 5 w 10"/>
                <a:gd name="T5" fmla="*/ 0 h 10"/>
                <a:gd name="T6" fmla="*/ 3 w 10"/>
                <a:gd name="T7" fmla="*/ 3 h 10"/>
                <a:gd name="T8" fmla="*/ 0 w 10"/>
                <a:gd name="T9" fmla="*/ 5 h 10"/>
                <a:gd name="T10" fmla="*/ 0 w 10"/>
                <a:gd name="T11" fmla="*/ 8 h 10"/>
                <a:gd name="T12" fmla="*/ 3 w 10"/>
                <a:gd name="T13" fmla="*/ 10 h 10"/>
                <a:gd name="T14" fmla="*/ 3 w 10"/>
                <a:gd name="T15" fmla="*/ 10 h 10"/>
                <a:gd name="T16" fmla="*/ 5 w 10"/>
                <a:gd name="T17" fmla="*/ 10 h 10"/>
                <a:gd name="T18" fmla="*/ 7 w 10"/>
                <a:gd name="T19" fmla="*/ 10 h 10"/>
                <a:gd name="T20" fmla="*/ 10 w 10"/>
                <a:gd name="T21" fmla="*/ 10 h 10"/>
                <a:gd name="T22" fmla="*/ 10 w 10"/>
                <a:gd name="T23" fmla="*/ 8 h 10"/>
                <a:gd name="T24" fmla="*/ 10 w 10"/>
                <a:gd name="T25" fmla="*/ 5 h 10"/>
                <a:gd name="T26" fmla="*/ 10 w 10"/>
                <a:gd name="T27" fmla="*/ 3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3"/>
                  </a:moveTo>
                  <a:lnTo>
                    <a:pt x="7" y="0"/>
                  </a:lnTo>
                  <a:lnTo>
                    <a:pt x="5" y="0"/>
                  </a:lnTo>
                  <a:lnTo>
                    <a:pt x="3" y="3"/>
                  </a:lnTo>
                  <a:lnTo>
                    <a:pt x="0" y="5"/>
                  </a:lnTo>
                  <a:lnTo>
                    <a:pt x="0" y="8"/>
                  </a:lnTo>
                  <a:lnTo>
                    <a:pt x="3" y="10"/>
                  </a:lnTo>
                  <a:lnTo>
                    <a:pt x="5" y="10"/>
                  </a:lnTo>
                  <a:lnTo>
                    <a:pt x="7" y="10"/>
                  </a:lnTo>
                  <a:lnTo>
                    <a:pt x="10" y="10"/>
                  </a:lnTo>
                  <a:lnTo>
                    <a:pt x="10" y="8"/>
                  </a:lnTo>
                  <a:lnTo>
                    <a:pt x="10" y="5"/>
                  </a:lnTo>
                  <a:lnTo>
                    <a:pt x="1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98" name="Freeform 268">
              <a:extLst>
                <a:ext uri="{FF2B5EF4-FFF2-40B4-BE49-F238E27FC236}">
                  <a16:creationId xmlns:a16="http://schemas.microsoft.com/office/drawing/2014/main" id="{43058F90-6F7F-479B-ADF6-B1ACCEF2B6BF}"/>
                </a:ext>
              </a:extLst>
            </p:cNvPr>
            <p:cNvSpPr>
              <a:spLocks/>
            </p:cNvSpPr>
            <p:nvPr/>
          </p:nvSpPr>
          <p:spPr bwMode="auto">
            <a:xfrm>
              <a:off x="3452" y="2065"/>
              <a:ext cx="9" cy="10"/>
            </a:xfrm>
            <a:custGeom>
              <a:avLst/>
              <a:gdLst>
                <a:gd name="T0" fmla="*/ 7 w 9"/>
                <a:gd name="T1" fmla="*/ 3 h 10"/>
                <a:gd name="T2" fmla="*/ 5 w 9"/>
                <a:gd name="T3" fmla="*/ 0 h 10"/>
                <a:gd name="T4" fmla="*/ 2 w 9"/>
                <a:gd name="T5" fmla="*/ 0 h 10"/>
                <a:gd name="T6" fmla="*/ 0 w 9"/>
                <a:gd name="T7" fmla="*/ 3 h 10"/>
                <a:gd name="T8" fmla="*/ 0 w 9"/>
                <a:gd name="T9" fmla="*/ 5 h 10"/>
                <a:gd name="T10" fmla="*/ 0 w 9"/>
                <a:gd name="T11" fmla="*/ 7 h 10"/>
                <a:gd name="T12" fmla="*/ 0 w 9"/>
                <a:gd name="T13" fmla="*/ 10 h 10"/>
                <a:gd name="T14" fmla="*/ 0 w 9"/>
                <a:gd name="T15" fmla="*/ 10 h 10"/>
                <a:gd name="T16" fmla="*/ 2 w 9"/>
                <a:gd name="T17" fmla="*/ 10 h 10"/>
                <a:gd name="T18" fmla="*/ 5 w 9"/>
                <a:gd name="T19" fmla="*/ 10 h 10"/>
                <a:gd name="T20" fmla="*/ 7 w 9"/>
                <a:gd name="T21" fmla="*/ 10 h 10"/>
                <a:gd name="T22" fmla="*/ 9 w 9"/>
                <a:gd name="T23" fmla="*/ 7 h 10"/>
                <a:gd name="T24" fmla="*/ 9 w 9"/>
                <a:gd name="T25" fmla="*/ 5 h 10"/>
                <a:gd name="T26" fmla="*/ 7 w 9"/>
                <a:gd name="T27" fmla="*/ 3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7" y="3"/>
                  </a:moveTo>
                  <a:lnTo>
                    <a:pt x="5" y="0"/>
                  </a:lnTo>
                  <a:lnTo>
                    <a:pt x="2" y="0"/>
                  </a:lnTo>
                  <a:lnTo>
                    <a:pt x="0" y="3"/>
                  </a:lnTo>
                  <a:lnTo>
                    <a:pt x="0" y="5"/>
                  </a:lnTo>
                  <a:lnTo>
                    <a:pt x="0" y="7"/>
                  </a:lnTo>
                  <a:lnTo>
                    <a:pt x="0" y="10"/>
                  </a:lnTo>
                  <a:lnTo>
                    <a:pt x="2" y="10"/>
                  </a:lnTo>
                  <a:lnTo>
                    <a:pt x="5" y="10"/>
                  </a:lnTo>
                  <a:lnTo>
                    <a:pt x="7" y="10"/>
                  </a:lnTo>
                  <a:lnTo>
                    <a:pt x="9" y="7"/>
                  </a:lnTo>
                  <a:lnTo>
                    <a:pt x="9" y="5"/>
                  </a:lnTo>
                  <a:lnTo>
                    <a:pt x="7"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699" name="Freeform 269">
              <a:extLst>
                <a:ext uri="{FF2B5EF4-FFF2-40B4-BE49-F238E27FC236}">
                  <a16:creationId xmlns:a16="http://schemas.microsoft.com/office/drawing/2014/main" id="{3745D433-F3E7-4FE3-8DD5-B9DDAC57796F}"/>
                </a:ext>
              </a:extLst>
            </p:cNvPr>
            <p:cNvSpPr>
              <a:spLocks/>
            </p:cNvSpPr>
            <p:nvPr/>
          </p:nvSpPr>
          <p:spPr bwMode="auto">
            <a:xfrm>
              <a:off x="3461" y="2082"/>
              <a:ext cx="10" cy="10"/>
            </a:xfrm>
            <a:custGeom>
              <a:avLst/>
              <a:gdLst>
                <a:gd name="T0" fmla="*/ 7 w 10"/>
                <a:gd name="T1" fmla="*/ 0 h 10"/>
                <a:gd name="T2" fmla="*/ 5 w 10"/>
                <a:gd name="T3" fmla="*/ 0 h 10"/>
                <a:gd name="T4" fmla="*/ 3 w 10"/>
                <a:gd name="T5" fmla="*/ 0 h 10"/>
                <a:gd name="T6" fmla="*/ 0 w 10"/>
                <a:gd name="T7" fmla="*/ 0 h 10"/>
                <a:gd name="T8" fmla="*/ 0 w 10"/>
                <a:gd name="T9" fmla="*/ 3 h 10"/>
                <a:gd name="T10" fmla="*/ 0 w 10"/>
                <a:gd name="T11" fmla="*/ 5 h 10"/>
                <a:gd name="T12" fmla="*/ 0 w 10"/>
                <a:gd name="T13" fmla="*/ 7 h 10"/>
                <a:gd name="T14" fmla="*/ 0 w 10"/>
                <a:gd name="T15" fmla="*/ 7 h 10"/>
                <a:gd name="T16" fmla="*/ 3 w 10"/>
                <a:gd name="T17" fmla="*/ 10 h 10"/>
                <a:gd name="T18" fmla="*/ 5 w 10"/>
                <a:gd name="T19" fmla="*/ 10 h 10"/>
                <a:gd name="T20" fmla="*/ 7 w 10"/>
                <a:gd name="T21" fmla="*/ 7 h 10"/>
                <a:gd name="T22" fmla="*/ 10 w 10"/>
                <a:gd name="T23" fmla="*/ 5 h 10"/>
                <a:gd name="T24" fmla="*/ 10 w 10"/>
                <a:gd name="T25" fmla="*/ 3 h 10"/>
                <a:gd name="T26" fmla="*/ 7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7" y="0"/>
                  </a:moveTo>
                  <a:lnTo>
                    <a:pt x="5" y="0"/>
                  </a:lnTo>
                  <a:lnTo>
                    <a:pt x="3" y="0"/>
                  </a:lnTo>
                  <a:lnTo>
                    <a:pt x="0" y="0"/>
                  </a:lnTo>
                  <a:lnTo>
                    <a:pt x="0" y="3"/>
                  </a:lnTo>
                  <a:lnTo>
                    <a:pt x="0" y="5"/>
                  </a:lnTo>
                  <a:lnTo>
                    <a:pt x="0" y="7"/>
                  </a:lnTo>
                  <a:lnTo>
                    <a:pt x="3" y="10"/>
                  </a:lnTo>
                  <a:lnTo>
                    <a:pt x="5" y="10"/>
                  </a:lnTo>
                  <a:lnTo>
                    <a:pt x="7" y="7"/>
                  </a:lnTo>
                  <a:lnTo>
                    <a:pt x="10" y="5"/>
                  </a:lnTo>
                  <a:lnTo>
                    <a:pt x="10" y="3"/>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00" name="Freeform 270">
              <a:extLst>
                <a:ext uri="{FF2B5EF4-FFF2-40B4-BE49-F238E27FC236}">
                  <a16:creationId xmlns:a16="http://schemas.microsoft.com/office/drawing/2014/main" id="{C98580D7-6570-4824-8DA5-2FB28FCD242D}"/>
                </a:ext>
              </a:extLst>
            </p:cNvPr>
            <p:cNvSpPr>
              <a:spLocks/>
            </p:cNvSpPr>
            <p:nvPr/>
          </p:nvSpPr>
          <p:spPr bwMode="auto">
            <a:xfrm>
              <a:off x="3471" y="2099"/>
              <a:ext cx="9" cy="10"/>
            </a:xfrm>
            <a:custGeom>
              <a:avLst/>
              <a:gdLst>
                <a:gd name="T0" fmla="*/ 9 w 9"/>
                <a:gd name="T1" fmla="*/ 0 h 10"/>
                <a:gd name="T2" fmla="*/ 7 w 9"/>
                <a:gd name="T3" fmla="*/ 0 h 10"/>
                <a:gd name="T4" fmla="*/ 4 w 9"/>
                <a:gd name="T5" fmla="*/ 0 h 10"/>
                <a:gd name="T6" fmla="*/ 2 w 9"/>
                <a:gd name="T7" fmla="*/ 0 h 10"/>
                <a:gd name="T8" fmla="*/ 0 w 9"/>
                <a:gd name="T9" fmla="*/ 3 h 10"/>
                <a:gd name="T10" fmla="*/ 0 w 9"/>
                <a:gd name="T11" fmla="*/ 5 h 10"/>
                <a:gd name="T12" fmla="*/ 2 w 9"/>
                <a:gd name="T13" fmla="*/ 7 h 10"/>
                <a:gd name="T14" fmla="*/ 2 w 9"/>
                <a:gd name="T15" fmla="*/ 7 h 10"/>
                <a:gd name="T16" fmla="*/ 4 w 9"/>
                <a:gd name="T17" fmla="*/ 10 h 10"/>
                <a:gd name="T18" fmla="*/ 7 w 9"/>
                <a:gd name="T19" fmla="*/ 10 h 10"/>
                <a:gd name="T20" fmla="*/ 9 w 9"/>
                <a:gd name="T21" fmla="*/ 7 h 10"/>
                <a:gd name="T22" fmla="*/ 9 w 9"/>
                <a:gd name="T23" fmla="*/ 5 h 10"/>
                <a:gd name="T24" fmla="*/ 9 w 9"/>
                <a:gd name="T25" fmla="*/ 3 h 10"/>
                <a:gd name="T26" fmla="*/ 9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0"/>
                  </a:moveTo>
                  <a:lnTo>
                    <a:pt x="7" y="0"/>
                  </a:lnTo>
                  <a:lnTo>
                    <a:pt x="4" y="0"/>
                  </a:lnTo>
                  <a:lnTo>
                    <a:pt x="2" y="0"/>
                  </a:lnTo>
                  <a:lnTo>
                    <a:pt x="0" y="3"/>
                  </a:lnTo>
                  <a:lnTo>
                    <a:pt x="0" y="5"/>
                  </a:lnTo>
                  <a:lnTo>
                    <a:pt x="2" y="7"/>
                  </a:lnTo>
                  <a:lnTo>
                    <a:pt x="4" y="10"/>
                  </a:lnTo>
                  <a:lnTo>
                    <a:pt x="7" y="10"/>
                  </a:lnTo>
                  <a:lnTo>
                    <a:pt x="9" y="7"/>
                  </a:lnTo>
                  <a:lnTo>
                    <a:pt x="9" y="5"/>
                  </a:lnTo>
                  <a:lnTo>
                    <a:pt x="9" y="3"/>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01" name="Freeform 271">
              <a:extLst>
                <a:ext uri="{FF2B5EF4-FFF2-40B4-BE49-F238E27FC236}">
                  <a16:creationId xmlns:a16="http://schemas.microsoft.com/office/drawing/2014/main" id="{F32E0BF1-8A55-4CC1-B512-E660B775CAA5}"/>
                </a:ext>
              </a:extLst>
            </p:cNvPr>
            <p:cNvSpPr>
              <a:spLocks/>
            </p:cNvSpPr>
            <p:nvPr/>
          </p:nvSpPr>
          <p:spPr bwMode="auto">
            <a:xfrm>
              <a:off x="3480" y="2114"/>
              <a:ext cx="9" cy="9"/>
            </a:xfrm>
            <a:custGeom>
              <a:avLst/>
              <a:gdLst>
                <a:gd name="T0" fmla="*/ 9 w 9"/>
                <a:gd name="T1" fmla="*/ 2 h 9"/>
                <a:gd name="T2" fmla="*/ 7 w 9"/>
                <a:gd name="T3" fmla="*/ 0 h 9"/>
                <a:gd name="T4" fmla="*/ 5 w 9"/>
                <a:gd name="T5" fmla="*/ 0 h 9"/>
                <a:gd name="T6" fmla="*/ 2 w 9"/>
                <a:gd name="T7" fmla="*/ 2 h 9"/>
                <a:gd name="T8" fmla="*/ 0 w 9"/>
                <a:gd name="T9" fmla="*/ 4 h 9"/>
                <a:gd name="T10" fmla="*/ 0 w 9"/>
                <a:gd name="T11" fmla="*/ 7 h 9"/>
                <a:gd name="T12" fmla="*/ 2 w 9"/>
                <a:gd name="T13" fmla="*/ 9 h 9"/>
                <a:gd name="T14" fmla="*/ 2 w 9"/>
                <a:gd name="T15" fmla="*/ 9 h 9"/>
                <a:gd name="T16" fmla="*/ 5 w 9"/>
                <a:gd name="T17" fmla="*/ 9 h 9"/>
                <a:gd name="T18" fmla="*/ 7 w 9"/>
                <a:gd name="T19" fmla="*/ 9 h 9"/>
                <a:gd name="T20" fmla="*/ 9 w 9"/>
                <a:gd name="T21" fmla="*/ 9 h 9"/>
                <a:gd name="T22" fmla="*/ 9 w 9"/>
                <a:gd name="T23" fmla="*/ 7 h 9"/>
                <a:gd name="T24" fmla="*/ 9 w 9"/>
                <a:gd name="T25" fmla="*/ 4 h 9"/>
                <a:gd name="T26" fmla="*/ 9 w 9"/>
                <a:gd name="T27" fmla="*/ 2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9" y="2"/>
                  </a:moveTo>
                  <a:lnTo>
                    <a:pt x="7" y="0"/>
                  </a:lnTo>
                  <a:lnTo>
                    <a:pt x="5" y="0"/>
                  </a:lnTo>
                  <a:lnTo>
                    <a:pt x="2" y="2"/>
                  </a:lnTo>
                  <a:lnTo>
                    <a:pt x="0" y="4"/>
                  </a:lnTo>
                  <a:lnTo>
                    <a:pt x="0" y="7"/>
                  </a:lnTo>
                  <a:lnTo>
                    <a:pt x="2" y="9"/>
                  </a:lnTo>
                  <a:lnTo>
                    <a:pt x="5" y="9"/>
                  </a:lnTo>
                  <a:lnTo>
                    <a:pt x="7" y="9"/>
                  </a:lnTo>
                  <a:lnTo>
                    <a:pt x="9" y="9"/>
                  </a:lnTo>
                  <a:lnTo>
                    <a:pt x="9" y="7"/>
                  </a:lnTo>
                  <a:lnTo>
                    <a:pt x="9" y="4"/>
                  </a:lnTo>
                  <a:lnTo>
                    <a:pt x="9"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02" name="Freeform 272">
              <a:extLst>
                <a:ext uri="{FF2B5EF4-FFF2-40B4-BE49-F238E27FC236}">
                  <a16:creationId xmlns:a16="http://schemas.microsoft.com/office/drawing/2014/main" id="{A5DFD126-BAB5-4B9A-ACA1-08BDF75E85D3}"/>
                </a:ext>
              </a:extLst>
            </p:cNvPr>
            <p:cNvSpPr>
              <a:spLocks/>
            </p:cNvSpPr>
            <p:nvPr/>
          </p:nvSpPr>
          <p:spPr bwMode="auto">
            <a:xfrm>
              <a:off x="3492" y="2131"/>
              <a:ext cx="9" cy="9"/>
            </a:xfrm>
            <a:custGeom>
              <a:avLst/>
              <a:gdLst>
                <a:gd name="T0" fmla="*/ 7 w 9"/>
                <a:gd name="T1" fmla="*/ 2 h 9"/>
                <a:gd name="T2" fmla="*/ 4 w 9"/>
                <a:gd name="T3" fmla="*/ 0 h 9"/>
                <a:gd name="T4" fmla="*/ 2 w 9"/>
                <a:gd name="T5" fmla="*/ 0 h 9"/>
                <a:gd name="T6" fmla="*/ 0 w 9"/>
                <a:gd name="T7" fmla="*/ 2 h 9"/>
                <a:gd name="T8" fmla="*/ 0 w 9"/>
                <a:gd name="T9" fmla="*/ 4 h 9"/>
                <a:gd name="T10" fmla="*/ 0 w 9"/>
                <a:gd name="T11" fmla="*/ 7 h 9"/>
                <a:gd name="T12" fmla="*/ 0 w 9"/>
                <a:gd name="T13" fmla="*/ 9 h 9"/>
                <a:gd name="T14" fmla="*/ 0 w 9"/>
                <a:gd name="T15" fmla="*/ 9 h 9"/>
                <a:gd name="T16" fmla="*/ 2 w 9"/>
                <a:gd name="T17" fmla="*/ 9 h 9"/>
                <a:gd name="T18" fmla="*/ 4 w 9"/>
                <a:gd name="T19" fmla="*/ 9 h 9"/>
                <a:gd name="T20" fmla="*/ 7 w 9"/>
                <a:gd name="T21" fmla="*/ 9 h 9"/>
                <a:gd name="T22" fmla="*/ 9 w 9"/>
                <a:gd name="T23" fmla="*/ 7 h 9"/>
                <a:gd name="T24" fmla="*/ 9 w 9"/>
                <a:gd name="T25" fmla="*/ 4 h 9"/>
                <a:gd name="T26" fmla="*/ 7 w 9"/>
                <a:gd name="T27" fmla="*/ 2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7" y="2"/>
                  </a:moveTo>
                  <a:lnTo>
                    <a:pt x="4" y="0"/>
                  </a:lnTo>
                  <a:lnTo>
                    <a:pt x="2" y="0"/>
                  </a:lnTo>
                  <a:lnTo>
                    <a:pt x="0" y="2"/>
                  </a:lnTo>
                  <a:lnTo>
                    <a:pt x="0" y="4"/>
                  </a:lnTo>
                  <a:lnTo>
                    <a:pt x="0" y="7"/>
                  </a:lnTo>
                  <a:lnTo>
                    <a:pt x="0" y="9"/>
                  </a:lnTo>
                  <a:lnTo>
                    <a:pt x="2" y="9"/>
                  </a:lnTo>
                  <a:lnTo>
                    <a:pt x="4" y="9"/>
                  </a:lnTo>
                  <a:lnTo>
                    <a:pt x="7" y="9"/>
                  </a:lnTo>
                  <a:lnTo>
                    <a:pt x="9" y="7"/>
                  </a:lnTo>
                  <a:lnTo>
                    <a:pt x="9" y="4"/>
                  </a:lnTo>
                  <a:lnTo>
                    <a:pt x="7"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03" name="Freeform 273">
              <a:extLst>
                <a:ext uri="{FF2B5EF4-FFF2-40B4-BE49-F238E27FC236}">
                  <a16:creationId xmlns:a16="http://schemas.microsoft.com/office/drawing/2014/main" id="{0292E4C9-A839-4FFD-B376-930E17BFC963}"/>
                </a:ext>
              </a:extLst>
            </p:cNvPr>
            <p:cNvSpPr>
              <a:spLocks/>
            </p:cNvSpPr>
            <p:nvPr/>
          </p:nvSpPr>
          <p:spPr bwMode="auto">
            <a:xfrm>
              <a:off x="3501" y="2147"/>
              <a:ext cx="9" cy="10"/>
            </a:xfrm>
            <a:custGeom>
              <a:avLst/>
              <a:gdLst>
                <a:gd name="T0" fmla="*/ 7 w 9"/>
                <a:gd name="T1" fmla="*/ 0 h 10"/>
                <a:gd name="T2" fmla="*/ 5 w 9"/>
                <a:gd name="T3" fmla="*/ 0 h 10"/>
                <a:gd name="T4" fmla="*/ 2 w 9"/>
                <a:gd name="T5" fmla="*/ 0 h 10"/>
                <a:gd name="T6" fmla="*/ 0 w 9"/>
                <a:gd name="T7" fmla="*/ 0 h 10"/>
                <a:gd name="T8" fmla="*/ 0 w 9"/>
                <a:gd name="T9" fmla="*/ 3 h 10"/>
                <a:gd name="T10" fmla="*/ 0 w 9"/>
                <a:gd name="T11" fmla="*/ 5 h 10"/>
                <a:gd name="T12" fmla="*/ 0 w 9"/>
                <a:gd name="T13" fmla="*/ 8 h 10"/>
                <a:gd name="T14" fmla="*/ 0 w 9"/>
                <a:gd name="T15" fmla="*/ 8 h 10"/>
                <a:gd name="T16" fmla="*/ 2 w 9"/>
                <a:gd name="T17" fmla="*/ 10 h 10"/>
                <a:gd name="T18" fmla="*/ 5 w 9"/>
                <a:gd name="T19" fmla="*/ 10 h 10"/>
                <a:gd name="T20" fmla="*/ 7 w 9"/>
                <a:gd name="T21" fmla="*/ 8 h 10"/>
                <a:gd name="T22" fmla="*/ 9 w 9"/>
                <a:gd name="T23" fmla="*/ 5 h 10"/>
                <a:gd name="T24" fmla="*/ 9 w 9"/>
                <a:gd name="T25" fmla="*/ 3 h 10"/>
                <a:gd name="T26" fmla="*/ 7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7" y="0"/>
                  </a:moveTo>
                  <a:lnTo>
                    <a:pt x="5" y="0"/>
                  </a:lnTo>
                  <a:lnTo>
                    <a:pt x="2" y="0"/>
                  </a:lnTo>
                  <a:lnTo>
                    <a:pt x="0" y="0"/>
                  </a:lnTo>
                  <a:lnTo>
                    <a:pt x="0" y="3"/>
                  </a:lnTo>
                  <a:lnTo>
                    <a:pt x="0" y="5"/>
                  </a:lnTo>
                  <a:lnTo>
                    <a:pt x="0" y="8"/>
                  </a:lnTo>
                  <a:lnTo>
                    <a:pt x="2" y="10"/>
                  </a:lnTo>
                  <a:lnTo>
                    <a:pt x="5" y="10"/>
                  </a:lnTo>
                  <a:lnTo>
                    <a:pt x="7" y="8"/>
                  </a:lnTo>
                  <a:lnTo>
                    <a:pt x="9" y="5"/>
                  </a:lnTo>
                  <a:lnTo>
                    <a:pt x="9" y="3"/>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04" name="Freeform 274">
              <a:extLst>
                <a:ext uri="{FF2B5EF4-FFF2-40B4-BE49-F238E27FC236}">
                  <a16:creationId xmlns:a16="http://schemas.microsoft.com/office/drawing/2014/main" id="{D5A0B0E8-08DA-4B1D-B175-C828044E12C2}"/>
                </a:ext>
              </a:extLst>
            </p:cNvPr>
            <p:cNvSpPr>
              <a:spLocks/>
            </p:cNvSpPr>
            <p:nvPr/>
          </p:nvSpPr>
          <p:spPr bwMode="auto">
            <a:xfrm>
              <a:off x="3510" y="2164"/>
              <a:ext cx="10" cy="10"/>
            </a:xfrm>
            <a:custGeom>
              <a:avLst/>
              <a:gdLst>
                <a:gd name="T0" fmla="*/ 10 w 10"/>
                <a:gd name="T1" fmla="*/ 0 h 10"/>
                <a:gd name="T2" fmla="*/ 7 w 10"/>
                <a:gd name="T3" fmla="*/ 0 h 10"/>
                <a:gd name="T4" fmla="*/ 5 w 10"/>
                <a:gd name="T5" fmla="*/ 0 h 10"/>
                <a:gd name="T6" fmla="*/ 3 w 10"/>
                <a:gd name="T7" fmla="*/ 0 h 10"/>
                <a:gd name="T8" fmla="*/ 0 w 10"/>
                <a:gd name="T9" fmla="*/ 3 h 10"/>
                <a:gd name="T10" fmla="*/ 0 w 10"/>
                <a:gd name="T11" fmla="*/ 5 h 10"/>
                <a:gd name="T12" fmla="*/ 3 w 10"/>
                <a:gd name="T13" fmla="*/ 8 h 10"/>
                <a:gd name="T14" fmla="*/ 3 w 10"/>
                <a:gd name="T15" fmla="*/ 8 h 10"/>
                <a:gd name="T16" fmla="*/ 5 w 10"/>
                <a:gd name="T17" fmla="*/ 10 h 10"/>
                <a:gd name="T18" fmla="*/ 7 w 10"/>
                <a:gd name="T19" fmla="*/ 10 h 10"/>
                <a:gd name="T20" fmla="*/ 10 w 10"/>
                <a:gd name="T21" fmla="*/ 8 h 10"/>
                <a:gd name="T22" fmla="*/ 10 w 10"/>
                <a:gd name="T23" fmla="*/ 5 h 10"/>
                <a:gd name="T24" fmla="*/ 10 w 10"/>
                <a:gd name="T25" fmla="*/ 3 h 10"/>
                <a:gd name="T26" fmla="*/ 10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0"/>
                  </a:moveTo>
                  <a:lnTo>
                    <a:pt x="7" y="0"/>
                  </a:lnTo>
                  <a:lnTo>
                    <a:pt x="5" y="0"/>
                  </a:lnTo>
                  <a:lnTo>
                    <a:pt x="3" y="0"/>
                  </a:lnTo>
                  <a:lnTo>
                    <a:pt x="0" y="3"/>
                  </a:lnTo>
                  <a:lnTo>
                    <a:pt x="0" y="5"/>
                  </a:lnTo>
                  <a:lnTo>
                    <a:pt x="3" y="8"/>
                  </a:lnTo>
                  <a:lnTo>
                    <a:pt x="5" y="10"/>
                  </a:lnTo>
                  <a:lnTo>
                    <a:pt x="7" y="10"/>
                  </a:lnTo>
                  <a:lnTo>
                    <a:pt x="10" y="8"/>
                  </a:lnTo>
                  <a:lnTo>
                    <a:pt x="10" y="5"/>
                  </a:lnTo>
                  <a:lnTo>
                    <a:pt x="10" y="3"/>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05" name="Freeform 275">
              <a:extLst>
                <a:ext uri="{FF2B5EF4-FFF2-40B4-BE49-F238E27FC236}">
                  <a16:creationId xmlns:a16="http://schemas.microsoft.com/office/drawing/2014/main" id="{F49C5644-4296-41F2-BE47-84D1DF019BCA}"/>
                </a:ext>
              </a:extLst>
            </p:cNvPr>
            <p:cNvSpPr>
              <a:spLocks/>
            </p:cNvSpPr>
            <p:nvPr/>
          </p:nvSpPr>
          <p:spPr bwMode="auto">
            <a:xfrm>
              <a:off x="3522" y="2179"/>
              <a:ext cx="9" cy="10"/>
            </a:xfrm>
            <a:custGeom>
              <a:avLst/>
              <a:gdLst>
                <a:gd name="T0" fmla="*/ 7 w 9"/>
                <a:gd name="T1" fmla="*/ 2 h 10"/>
                <a:gd name="T2" fmla="*/ 4 w 9"/>
                <a:gd name="T3" fmla="*/ 0 h 10"/>
                <a:gd name="T4" fmla="*/ 2 w 9"/>
                <a:gd name="T5" fmla="*/ 0 h 10"/>
                <a:gd name="T6" fmla="*/ 0 w 9"/>
                <a:gd name="T7" fmla="*/ 2 h 10"/>
                <a:gd name="T8" fmla="*/ 0 w 9"/>
                <a:gd name="T9" fmla="*/ 5 h 10"/>
                <a:gd name="T10" fmla="*/ 0 w 9"/>
                <a:gd name="T11" fmla="*/ 7 h 10"/>
                <a:gd name="T12" fmla="*/ 0 w 9"/>
                <a:gd name="T13" fmla="*/ 10 h 10"/>
                <a:gd name="T14" fmla="*/ 0 w 9"/>
                <a:gd name="T15" fmla="*/ 10 h 10"/>
                <a:gd name="T16" fmla="*/ 2 w 9"/>
                <a:gd name="T17" fmla="*/ 10 h 10"/>
                <a:gd name="T18" fmla="*/ 4 w 9"/>
                <a:gd name="T19" fmla="*/ 10 h 10"/>
                <a:gd name="T20" fmla="*/ 7 w 9"/>
                <a:gd name="T21" fmla="*/ 10 h 10"/>
                <a:gd name="T22" fmla="*/ 9 w 9"/>
                <a:gd name="T23" fmla="*/ 7 h 10"/>
                <a:gd name="T24" fmla="*/ 9 w 9"/>
                <a:gd name="T25" fmla="*/ 5 h 10"/>
                <a:gd name="T26" fmla="*/ 7 w 9"/>
                <a:gd name="T27" fmla="*/ 2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7" y="2"/>
                  </a:moveTo>
                  <a:lnTo>
                    <a:pt x="4" y="0"/>
                  </a:lnTo>
                  <a:lnTo>
                    <a:pt x="2" y="0"/>
                  </a:lnTo>
                  <a:lnTo>
                    <a:pt x="0" y="2"/>
                  </a:lnTo>
                  <a:lnTo>
                    <a:pt x="0" y="5"/>
                  </a:lnTo>
                  <a:lnTo>
                    <a:pt x="0" y="7"/>
                  </a:lnTo>
                  <a:lnTo>
                    <a:pt x="0" y="10"/>
                  </a:lnTo>
                  <a:lnTo>
                    <a:pt x="2" y="10"/>
                  </a:lnTo>
                  <a:lnTo>
                    <a:pt x="4" y="10"/>
                  </a:lnTo>
                  <a:lnTo>
                    <a:pt x="7" y="10"/>
                  </a:lnTo>
                  <a:lnTo>
                    <a:pt x="9" y="7"/>
                  </a:lnTo>
                  <a:lnTo>
                    <a:pt x="9" y="5"/>
                  </a:lnTo>
                  <a:lnTo>
                    <a:pt x="7"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06" name="Freeform 276">
              <a:extLst>
                <a:ext uri="{FF2B5EF4-FFF2-40B4-BE49-F238E27FC236}">
                  <a16:creationId xmlns:a16="http://schemas.microsoft.com/office/drawing/2014/main" id="{6E12DBFF-710B-4B29-B06C-E557D4F205A2}"/>
                </a:ext>
              </a:extLst>
            </p:cNvPr>
            <p:cNvSpPr>
              <a:spLocks/>
            </p:cNvSpPr>
            <p:nvPr/>
          </p:nvSpPr>
          <p:spPr bwMode="auto">
            <a:xfrm>
              <a:off x="3531" y="2196"/>
              <a:ext cx="9" cy="10"/>
            </a:xfrm>
            <a:custGeom>
              <a:avLst/>
              <a:gdLst>
                <a:gd name="T0" fmla="*/ 7 w 9"/>
                <a:gd name="T1" fmla="*/ 2 h 10"/>
                <a:gd name="T2" fmla="*/ 5 w 9"/>
                <a:gd name="T3" fmla="*/ 0 h 10"/>
                <a:gd name="T4" fmla="*/ 2 w 9"/>
                <a:gd name="T5" fmla="*/ 0 h 10"/>
                <a:gd name="T6" fmla="*/ 0 w 9"/>
                <a:gd name="T7" fmla="*/ 2 h 10"/>
                <a:gd name="T8" fmla="*/ 0 w 9"/>
                <a:gd name="T9" fmla="*/ 5 h 10"/>
                <a:gd name="T10" fmla="*/ 0 w 9"/>
                <a:gd name="T11" fmla="*/ 7 h 10"/>
                <a:gd name="T12" fmla="*/ 0 w 9"/>
                <a:gd name="T13" fmla="*/ 10 h 10"/>
                <a:gd name="T14" fmla="*/ 0 w 9"/>
                <a:gd name="T15" fmla="*/ 10 h 10"/>
                <a:gd name="T16" fmla="*/ 2 w 9"/>
                <a:gd name="T17" fmla="*/ 10 h 10"/>
                <a:gd name="T18" fmla="*/ 5 w 9"/>
                <a:gd name="T19" fmla="*/ 10 h 10"/>
                <a:gd name="T20" fmla="*/ 7 w 9"/>
                <a:gd name="T21" fmla="*/ 10 h 10"/>
                <a:gd name="T22" fmla="*/ 9 w 9"/>
                <a:gd name="T23" fmla="*/ 7 h 10"/>
                <a:gd name="T24" fmla="*/ 9 w 9"/>
                <a:gd name="T25" fmla="*/ 5 h 10"/>
                <a:gd name="T26" fmla="*/ 7 w 9"/>
                <a:gd name="T27" fmla="*/ 2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7" y="2"/>
                  </a:moveTo>
                  <a:lnTo>
                    <a:pt x="5" y="0"/>
                  </a:lnTo>
                  <a:lnTo>
                    <a:pt x="2" y="0"/>
                  </a:lnTo>
                  <a:lnTo>
                    <a:pt x="0" y="2"/>
                  </a:lnTo>
                  <a:lnTo>
                    <a:pt x="0" y="5"/>
                  </a:lnTo>
                  <a:lnTo>
                    <a:pt x="0" y="7"/>
                  </a:lnTo>
                  <a:lnTo>
                    <a:pt x="0" y="10"/>
                  </a:lnTo>
                  <a:lnTo>
                    <a:pt x="2" y="10"/>
                  </a:lnTo>
                  <a:lnTo>
                    <a:pt x="5" y="10"/>
                  </a:lnTo>
                  <a:lnTo>
                    <a:pt x="7" y="10"/>
                  </a:lnTo>
                  <a:lnTo>
                    <a:pt x="9" y="7"/>
                  </a:lnTo>
                  <a:lnTo>
                    <a:pt x="9" y="5"/>
                  </a:lnTo>
                  <a:lnTo>
                    <a:pt x="7"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07" name="Freeform 277">
              <a:extLst>
                <a:ext uri="{FF2B5EF4-FFF2-40B4-BE49-F238E27FC236}">
                  <a16:creationId xmlns:a16="http://schemas.microsoft.com/office/drawing/2014/main" id="{6A5A064C-A822-423E-96DE-2F52585450CE}"/>
                </a:ext>
              </a:extLst>
            </p:cNvPr>
            <p:cNvSpPr>
              <a:spLocks/>
            </p:cNvSpPr>
            <p:nvPr/>
          </p:nvSpPr>
          <p:spPr bwMode="auto">
            <a:xfrm>
              <a:off x="3540" y="2213"/>
              <a:ext cx="10" cy="10"/>
            </a:xfrm>
            <a:custGeom>
              <a:avLst/>
              <a:gdLst>
                <a:gd name="T0" fmla="*/ 10 w 10"/>
                <a:gd name="T1" fmla="*/ 0 h 10"/>
                <a:gd name="T2" fmla="*/ 7 w 10"/>
                <a:gd name="T3" fmla="*/ 0 h 10"/>
                <a:gd name="T4" fmla="*/ 5 w 10"/>
                <a:gd name="T5" fmla="*/ 0 h 10"/>
                <a:gd name="T6" fmla="*/ 3 w 10"/>
                <a:gd name="T7" fmla="*/ 0 h 10"/>
                <a:gd name="T8" fmla="*/ 0 w 10"/>
                <a:gd name="T9" fmla="*/ 2 h 10"/>
                <a:gd name="T10" fmla="*/ 0 w 10"/>
                <a:gd name="T11" fmla="*/ 5 h 10"/>
                <a:gd name="T12" fmla="*/ 3 w 10"/>
                <a:gd name="T13" fmla="*/ 7 h 10"/>
                <a:gd name="T14" fmla="*/ 3 w 10"/>
                <a:gd name="T15" fmla="*/ 7 h 10"/>
                <a:gd name="T16" fmla="*/ 5 w 10"/>
                <a:gd name="T17" fmla="*/ 10 h 10"/>
                <a:gd name="T18" fmla="*/ 7 w 10"/>
                <a:gd name="T19" fmla="*/ 10 h 10"/>
                <a:gd name="T20" fmla="*/ 10 w 10"/>
                <a:gd name="T21" fmla="*/ 7 h 10"/>
                <a:gd name="T22" fmla="*/ 10 w 10"/>
                <a:gd name="T23" fmla="*/ 5 h 10"/>
                <a:gd name="T24" fmla="*/ 10 w 10"/>
                <a:gd name="T25" fmla="*/ 2 h 10"/>
                <a:gd name="T26" fmla="*/ 10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0"/>
                  </a:moveTo>
                  <a:lnTo>
                    <a:pt x="7" y="0"/>
                  </a:lnTo>
                  <a:lnTo>
                    <a:pt x="5" y="0"/>
                  </a:lnTo>
                  <a:lnTo>
                    <a:pt x="3" y="0"/>
                  </a:lnTo>
                  <a:lnTo>
                    <a:pt x="0" y="2"/>
                  </a:lnTo>
                  <a:lnTo>
                    <a:pt x="0" y="5"/>
                  </a:lnTo>
                  <a:lnTo>
                    <a:pt x="3" y="7"/>
                  </a:lnTo>
                  <a:lnTo>
                    <a:pt x="5" y="10"/>
                  </a:lnTo>
                  <a:lnTo>
                    <a:pt x="7" y="10"/>
                  </a:lnTo>
                  <a:lnTo>
                    <a:pt x="10" y="7"/>
                  </a:lnTo>
                  <a:lnTo>
                    <a:pt x="10" y="5"/>
                  </a:lnTo>
                  <a:lnTo>
                    <a:pt x="10" y="2"/>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08" name="Freeform 278">
              <a:extLst>
                <a:ext uri="{FF2B5EF4-FFF2-40B4-BE49-F238E27FC236}">
                  <a16:creationId xmlns:a16="http://schemas.microsoft.com/office/drawing/2014/main" id="{2D0DE72D-09F9-4F15-9180-D4FE5569CDF3}"/>
                </a:ext>
              </a:extLst>
            </p:cNvPr>
            <p:cNvSpPr>
              <a:spLocks/>
            </p:cNvSpPr>
            <p:nvPr/>
          </p:nvSpPr>
          <p:spPr bwMode="auto">
            <a:xfrm>
              <a:off x="3550" y="2230"/>
              <a:ext cx="9" cy="9"/>
            </a:xfrm>
            <a:custGeom>
              <a:avLst/>
              <a:gdLst>
                <a:gd name="T0" fmla="*/ 9 w 9"/>
                <a:gd name="T1" fmla="*/ 0 h 9"/>
                <a:gd name="T2" fmla="*/ 7 w 9"/>
                <a:gd name="T3" fmla="*/ 0 h 9"/>
                <a:gd name="T4" fmla="*/ 4 w 9"/>
                <a:gd name="T5" fmla="*/ 0 h 9"/>
                <a:gd name="T6" fmla="*/ 2 w 9"/>
                <a:gd name="T7" fmla="*/ 0 h 9"/>
                <a:gd name="T8" fmla="*/ 0 w 9"/>
                <a:gd name="T9" fmla="*/ 2 h 9"/>
                <a:gd name="T10" fmla="*/ 0 w 9"/>
                <a:gd name="T11" fmla="*/ 5 h 9"/>
                <a:gd name="T12" fmla="*/ 2 w 9"/>
                <a:gd name="T13" fmla="*/ 7 h 9"/>
                <a:gd name="T14" fmla="*/ 2 w 9"/>
                <a:gd name="T15" fmla="*/ 7 h 9"/>
                <a:gd name="T16" fmla="*/ 4 w 9"/>
                <a:gd name="T17" fmla="*/ 9 h 9"/>
                <a:gd name="T18" fmla="*/ 7 w 9"/>
                <a:gd name="T19" fmla="*/ 9 h 9"/>
                <a:gd name="T20" fmla="*/ 9 w 9"/>
                <a:gd name="T21" fmla="*/ 7 h 9"/>
                <a:gd name="T22" fmla="*/ 9 w 9"/>
                <a:gd name="T23" fmla="*/ 5 h 9"/>
                <a:gd name="T24" fmla="*/ 9 w 9"/>
                <a:gd name="T25" fmla="*/ 2 h 9"/>
                <a:gd name="T26" fmla="*/ 9 w 9"/>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9" y="0"/>
                  </a:moveTo>
                  <a:lnTo>
                    <a:pt x="7" y="0"/>
                  </a:lnTo>
                  <a:lnTo>
                    <a:pt x="4" y="0"/>
                  </a:lnTo>
                  <a:lnTo>
                    <a:pt x="2" y="0"/>
                  </a:lnTo>
                  <a:lnTo>
                    <a:pt x="0" y="2"/>
                  </a:lnTo>
                  <a:lnTo>
                    <a:pt x="0" y="5"/>
                  </a:lnTo>
                  <a:lnTo>
                    <a:pt x="2" y="7"/>
                  </a:lnTo>
                  <a:lnTo>
                    <a:pt x="4" y="9"/>
                  </a:lnTo>
                  <a:lnTo>
                    <a:pt x="7" y="9"/>
                  </a:lnTo>
                  <a:lnTo>
                    <a:pt x="9" y="7"/>
                  </a:lnTo>
                  <a:lnTo>
                    <a:pt x="9" y="5"/>
                  </a:lnTo>
                  <a:lnTo>
                    <a:pt x="9" y="2"/>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09" name="Freeform 279">
              <a:extLst>
                <a:ext uri="{FF2B5EF4-FFF2-40B4-BE49-F238E27FC236}">
                  <a16:creationId xmlns:a16="http://schemas.microsoft.com/office/drawing/2014/main" id="{7B82613E-141A-4DBD-B96C-F3FA6B69E8D1}"/>
                </a:ext>
              </a:extLst>
            </p:cNvPr>
            <p:cNvSpPr>
              <a:spLocks/>
            </p:cNvSpPr>
            <p:nvPr/>
          </p:nvSpPr>
          <p:spPr bwMode="auto">
            <a:xfrm>
              <a:off x="3561" y="2244"/>
              <a:ext cx="10" cy="10"/>
            </a:xfrm>
            <a:custGeom>
              <a:avLst/>
              <a:gdLst>
                <a:gd name="T0" fmla="*/ 7 w 10"/>
                <a:gd name="T1" fmla="*/ 3 h 10"/>
                <a:gd name="T2" fmla="*/ 5 w 10"/>
                <a:gd name="T3" fmla="*/ 0 h 10"/>
                <a:gd name="T4" fmla="*/ 3 w 10"/>
                <a:gd name="T5" fmla="*/ 0 h 10"/>
                <a:gd name="T6" fmla="*/ 0 w 10"/>
                <a:gd name="T7" fmla="*/ 3 h 10"/>
                <a:gd name="T8" fmla="*/ 0 w 10"/>
                <a:gd name="T9" fmla="*/ 5 h 10"/>
                <a:gd name="T10" fmla="*/ 0 w 10"/>
                <a:gd name="T11" fmla="*/ 8 h 10"/>
                <a:gd name="T12" fmla="*/ 0 w 10"/>
                <a:gd name="T13" fmla="*/ 10 h 10"/>
                <a:gd name="T14" fmla="*/ 0 w 10"/>
                <a:gd name="T15" fmla="*/ 10 h 10"/>
                <a:gd name="T16" fmla="*/ 3 w 10"/>
                <a:gd name="T17" fmla="*/ 10 h 10"/>
                <a:gd name="T18" fmla="*/ 5 w 10"/>
                <a:gd name="T19" fmla="*/ 10 h 10"/>
                <a:gd name="T20" fmla="*/ 7 w 10"/>
                <a:gd name="T21" fmla="*/ 10 h 10"/>
                <a:gd name="T22" fmla="*/ 10 w 10"/>
                <a:gd name="T23" fmla="*/ 8 h 10"/>
                <a:gd name="T24" fmla="*/ 10 w 10"/>
                <a:gd name="T25" fmla="*/ 5 h 10"/>
                <a:gd name="T26" fmla="*/ 7 w 10"/>
                <a:gd name="T27" fmla="*/ 3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7" y="3"/>
                  </a:moveTo>
                  <a:lnTo>
                    <a:pt x="5" y="0"/>
                  </a:lnTo>
                  <a:lnTo>
                    <a:pt x="3" y="0"/>
                  </a:lnTo>
                  <a:lnTo>
                    <a:pt x="0" y="3"/>
                  </a:lnTo>
                  <a:lnTo>
                    <a:pt x="0" y="5"/>
                  </a:lnTo>
                  <a:lnTo>
                    <a:pt x="0" y="8"/>
                  </a:lnTo>
                  <a:lnTo>
                    <a:pt x="0" y="10"/>
                  </a:lnTo>
                  <a:lnTo>
                    <a:pt x="3" y="10"/>
                  </a:lnTo>
                  <a:lnTo>
                    <a:pt x="5" y="10"/>
                  </a:lnTo>
                  <a:lnTo>
                    <a:pt x="7" y="10"/>
                  </a:lnTo>
                  <a:lnTo>
                    <a:pt x="10" y="8"/>
                  </a:lnTo>
                  <a:lnTo>
                    <a:pt x="10" y="5"/>
                  </a:lnTo>
                  <a:lnTo>
                    <a:pt x="7"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10" name="Freeform 280">
              <a:extLst>
                <a:ext uri="{FF2B5EF4-FFF2-40B4-BE49-F238E27FC236}">
                  <a16:creationId xmlns:a16="http://schemas.microsoft.com/office/drawing/2014/main" id="{F2EBBF08-2B0F-4E26-A51E-88BF60FEB9ED}"/>
                </a:ext>
              </a:extLst>
            </p:cNvPr>
            <p:cNvSpPr>
              <a:spLocks/>
            </p:cNvSpPr>
            <p:nvPr/>
          </p:nvSpPr>
          <p:spPr bwMode="auto">
            <a:xfrm>
              <a:off x="3571" y="2261"/>
              <a:ext cx="9" cy="10"/>
            </a:xfrm>
            <a:custGeom>
              <a:avLst/>
              <a:gdLst>
                <a:gd name="T0" fmla="*/ 7 w 9"/>
                <a:gd name="T1" fmla="*/ 3 h 10"/>
                <a:gd name="T2" fmla="*/ 4 w 9"/>
                <a:gd name="T3" fmla="*/ 0 h 10"/>
                <a:gd name="T4" fmla="*/ 2 w 9"/>
                <a:gd name="T5" fmla="*/ 0 h 10"/>
                <a:gd name="T6" fmla="*/ 0 w 9"/>
                <a:gd name="T7" fmla="*/ 3 h 10"/>
                <a:gd name="T8" fmla="*/ 0 w 9"/>
                <a:gd name="T9" fmla="*/ 5 h 10"/>
                <a:gd name="T10" fmla="*/ 0 w 9"/>
                <a:gd name="T11" fmla="*/ 8 h 10"/>
                <a:gd name="T12" fmla="*/ 0 w 9"/>
                <a:gd name="T13" fmla="*/ 10 h 10"/>
                <a:gd name="T14" fmla="*/ 0 w 9"/>
                <a:gd name="T15" fmla="*/ 10 h 10"/>
                <a:gd name="T16" fmla="*/ 2 w 9"/>
                <a:gd name="T17" fmla="*/ 10 h 10"/>
                <a:gd name="T18" fmla="*/ 4 w 9"/>
                <a:gd name="T19" fmla="*/ 10 h 10"/>
                <a:gd name="T20" fmla="*/ 7 w 9"/>
                <a:gd name="T21" fmla="*/ 10 h 10"/>
                <a:gd name="T22" fmla="*/ 9 w 9"/>
                <a:gd name="T23" fmla="*/ 8 h 10"/>
                <a:gd name="T24" fmla="*/ 9 w 9"/>
                <a:gd name="T25" fmla="*/ 5 h 10"/>
                <a:gd name="T26" fmla="*/ 7 w 9"/>
                <a:gd name="T27" fmla="*/ 3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7" y="3"/>
                  </a:moveTo>
                  <a:lnTo>
                    <a:pt x="4" y="0"/>
                  </a:lnTo>
                  <a:lnTo>
                    <a:pt x="2" y="0"/>
                  </a:lnTo>
                  <a:lnTo>
                    <a:pt x="0" y="3"/>
                  </a:lnTo>
                  <a:lnTo>
                    <a:pt x="0" y="5"/>
                  </a:lnTo>
                  <a:lnTo>
                    <a:pt x="0" y="8"/>
                  </a:lnTo>
                  <a:lnTo>
                    <a:pt x="0" y="10"/>
                  </a:lnTo>
                  <a:lnTo>
                    <a:pt x="2" y="10"/>
                  </a:lnTo>
                  <a:lnTo>
                    <a:pt x="4" y="10"/>
                  </a:lnTo>
                  <a:lnTo>
                    <a:pt x="7" y="10"/>
                  </a:lnTo>
                  <a:lnTo>
                    <a:pt x="9" y="8"/>
                  </a:lnTo>
                  <a:lnTo>
                    <a:pt x="9" y="5"/>
                  </a:lnTo>
                  <a:lnTo>
                    <a:pt x="7"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11" name="Freeform 281">
              <a:extLst>
                <a:ext uri="{FF2B5EF4-FFF2-40B4-BE49-F238E27FC236}">
                  <a16:creationId xmlns:a16="http://schemas.microsoft.com/office/drawing/2014/main" id="{5EC6F879-8200-4DB6-91C4-68BD1AC20028}"/>
                </a:ext>
              </a:extLst>
            </p:cNvPr>
            <p:cNvSpPr>
              <a:spLocks/>
            </p:cNvSpPr>
            <p:nvPr/>
          </p:nvSpPr>
          <p:spPr bwMode="auto">
            <a:xfrm>
              <a:off x="3580" y="2278"/>
              <a:ext cx="9" cy="10"/>
            </a:xfrm>
            <a:custGeom>
              <a:avLst/>
              <a:gdLst>
                <a:gd name="T0" fmla="*/ 9 w 9"/>
                <a:gd name="T1" fmla="*/ 0 h 10"/>
                <a:gd name="T2" fmla="*/ 7 w 9"/>
                <a:gd name="T3" fmla="*/ 0 h 10"/>
                <a:gd name="T4" fmla="*/ 5 w 9"/>
                <a:gd name="T5" fmla="*/ 0 h 10"/>
                <a:gd name="T6" fmla="*/ 2 w 9"/>
                <a:gd name="T7" fmla="*/ 0 h 10"/>
                <a:gd name="T8" fmla="*/ 0 w 9"/>
                <a:gd name="T9" fmla="*/ 3 h 10"/>
                <a:gd name="T10" fmla="*/ 0 w 9"/>
                <a:gd name="T11" fmla="*/ 5 h 10"/>
                <a:gd name="T12" fmla="*/ 2 w 9"/>
                <a:gd name="T13" fmla="*/ 7 h 10"/>
                <a:gd name="T14" fmla="*/ 2 w 9"/>
                <a:gd name="T15" fmla="*/ 7 h 10"/>
                <a:gd name="T16" fmla="*/ 5 w 9"/>
                <a:gd name="T17" fmla="*/ 10 h 10"/>
                <a:gd name="T18" fmla="*/ 7 w 9"/>
                <a:gd name="T19" fmla="*/ 10 h 10"/>
                <a:gd name="T20" fmla="*/ 9 w 9"/>
                <a:gd name="T21" fmla="*/ 7 h 10"/>
                <a:gd name="T22" fmla="*/ 9 w 9"/>
                <a:gd name="T23" fmla="*/ 5 h 10"/>
                <a:gd name="T24" fmla="*/ 9 w 9"/>
                <a:gd name="T25" fmla="*/ 3 h 10"/>
                <a:gd name="T26" fmla="*/ 9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0"/>
                  </a:moveTo>
                  <a:lnTo>
                    <a:pt x="7" y="0"/>
                  </a:lnTo>
                  <a:lnTo>
                    <a:pt x="5" y="0"/>
                  </a:lnTo>
                  <a:lnTo>
                    <a:pt x="2" y="0"/>
                  </a:lnTo>
                  <a:lnTo>
                    <a:pt x="0" y="3"/>
                  </a:lnTo>
                  <a:lnTo>
                    <a:pt x="0" y="5"/>
                  </a:lnTo>
                  <a:lnTo>
                    <a:pt x="2" y="7"/>
                  </a:lnTo>
                  <a:lnTo>
                    <a:pt x="5" y="10"/>
                  </a:lnTo>
                  <a:lnTo>
                    <a:pt x="7" y="10"/>
                  </a:lnTo>
                  <a:lnTo>
                    <a:pt x="9" y="7"/>
                  </a:lnTo>
                  <a:lnTo>
                    <a:pt x="9" y="5"/>
                  </a:lnTo>
                  <a:lnTo>
                    <a:pt x="9" y="3"/>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12" name="Freeform 282">
              <a:extLst>
                <a:ext uri="{FF2B5EF4-FFF2-40B4-BE49-F238E27FC236}">
                  <a16:creationId xmlns:a16="http://schemas.microsoft.com/office/drawing/2014/main" id="{B75E9DCF-A67D-4F32-A2C3-ADF5527FD149}"/>
                </a:ext>
              </a:extLst>
            </p:cNvPr>
            <p:cNvSpPr>
              <a:spLocks/>
            </p:cNvSpPr>
            <p:nvPr/>
          </p:nvSpPr>
          <p:spPr bwMode="auto">
            <a:xfrm>
              <a:off x="3589" y="2295"/>
              <a:ext cx="10" cy="10"/>
            </a:xfrm>
            <a:custGeom>
              <a:avLst/>
              <a:gdLst>
                <a:gd name="T0" fmla="*/ 10 w 10"/>
                <a:gd name="T1" fmla="*/ 0 h 10"/>
                <a:gd name="T2" fmla="*/ 7 w 10"/>
                <a:gd name="T3" fmla="*/ 0 h 10"/>
                <a:gd name="T4" fmla="*/ 5 w 10"/>
                <a:gd name="T5" fmla="*/ 0 h 10"/>
                <a:gd name="T6" fmla="*/ 3 w 10"/>
                <a:gd name="T7" fmla="*/ 0 h 10"/>
                <a:gd name="T8" fmla="*/ 0 w 10"/>
                <a:gd name="T9" fmla="*/ 3 h 10"/>
                <a:gd name="T10" fmla="*/ 0 w 10"/>
                <a:gd name="T11" fmla="*/ 5 h 10"/>
                <a:gd name="T12" fmla="*/ 3 w 10"/>
                <a:gd name="T13" fmla="*/ 7 h 10"/>
                <a:gd name="T14" fmla="*/ 3 w 10"/>
                <a:gd name="T15" fmla="*/ 7 h 10"/>
                <a:gd name="T16" fmla="*/ 5 w 10"/>
                <a:gd name="T17" fmla="*/ 10 h 10"/>
                <a:gd name="T18" fmla="*/ 7 w 10"/>
                <a:gd name="T19" fmla="*/ 10 h 10"/>
                <a:gd name="T20" fmla="*/ 10 w 10"/>
                <a:gd name="T21" fmla="*/ 7 h 10"/>
                <a:gd name="T22" fmla="*/ 10 w 10"/>
                <a:gd name="T23" fmla="*/ 5 h 10"/>
                <a:gd name="T24" fmla="*/ 10 w 10"/>
                <a:gd name="T25" fmla="*/ 3 h 10"/>
                <a:gd name="T26" fmla="*/ 10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0"/>
                  </a:moveTo>
                  <a:lnTo>
                    <a:pt x="7" y="0"/>
                  </a:lnTo>
                  <a:lnTo>
                    <a:pt x="5" y="0"/>
                  </a:lnTo>
                  <a:lnTo>
                    <a:pt x="3" y="0"/>
                  </a:lnTo>
                  <a:lnTo>
                    <a:pt x="0" y="3"/>
                  </a:lnTo>
                  <a:lnTo>
                    <a:pt x="0" y="5"/>
                  </a:lnTo>
                  <a:lnTo>
                    <a:pt x="3" y="7"/>
                  </a:lnTo>
                  <a:lnTo>
                    <a:pt x="5" y="10"/>
                  </a:lnTo>
                  <a:lnTo>
                    <a:pt x="7" y="10"/>
                  </a:lnTo>
                  <a:lnTo>
                    <a:pt x="10" y="7"/>
                  </a:lnTo>
                  <a:lnTo>
                    <a:pt x="10" y="5"/>
                  </a:lnTo>
                  <a:lnTo>
                    <a:pt x="10" y="3"/>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13" name="Freeform 283">
              <a:extLst>
                <a:ext uri="{FF2B5EF4-FFF2-40B4-BE49-F238E27FC236}">
                  <a16:creationId xmlns:a16="http://schemas.microsoft.com/office/drawing/2014/main" id="{6A49CF85-C8C4-4D67-AACF-FBE9DD962690}"/>
                </a:ext>
              </a:extLst>
            </p:cNvPr>
            <p:cNvSpPr>
              <a:spLocks/>
            </p:cNvSpPr>
            <p:nvPr/>
          </p:nvSpPr>
          <p:spPr bwMode="auto">
            <a:xfrm>
              <a:off x="3601" y="2310"/>
              <a:ext cx="9" cy="9"/>
            </a:xfrm>
            <a:custGeom>
              <a:avLst/>
              <a:gdLst>
                <a:gd name="T0" fmla="*/ 7 w 9"/>
                <a:gd name="T1" fmla="*/ 2 h 9"/>
                <a:gd name="T2" fmla="*/ 5 w 9"/>
                <a:gd name="T3" fmla="*/ 0 h 9"/>
                <a:gd name="T4" fmla="*/ 2 w 9"/>
                <a:gd name="T5" fmla="*/ 0 h 9"/>
                <a:gd name="T6" fmla="*/ 0 w 9"/>
                <a:gd name="T7" fmla="*/ 2 h 9"/>
                <a:gd name="T8" fmla="*/ 0 w 9"/>
                <a:gd name="T9" fmla="*/ 4 h 9"/>
                <a:gd name="T10" fmla="*/ 0 w 9"/>
                <a:gd name="T11" fmla="*/ 7 h 9"/>
                <a:gd name="T12" fmla="*/ 0 w 9"/>
                <a:gd name="T13" fmla="*/ 9 h 9"/>
                <a:gd name="T14" fmla="*/ 0 w 9"/>
                <a:gd name="T15" fmla="*/ 9 h 9"/>
                <a:gd name="T16" fmla="*/ 2 w 9"/>
                <a:gd name="T17" fmla="*/ 9 h 9"/>
                <a:gd name="T18" fmla="*/ 5 w 9"/>
                <a:gd name="T19" fmla="*/ 9 h 9"/>
                <a:gd name="T20" fmla="*/ 7 w 9"/>
                <a:gd name="T21" fmla="*/ 9 h 9"/>
                <a:gd name="T22" fmla="*/ 9 w 9"/>
                <a:gd name="T23" fmla="*/ 7 h 9"/>
                <a:gd name="T24" fmla="*/ 9 w 9"/>
                <a:gd name="T25" fmla="*/ 4 h 9"/>
                <a:gd name="T26" fmla="*/ 7 w 9"/>
                <a:gd name="T27" fmla="*/ 2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7" y="2"/>
                  </a:moveTo>
                  <a:lnTo>
                    <a:pt x="5" y="0"/>
                  </a:lnTo>
                  <a:lnTo>
                    <a:pt x="2" y="0"/>
                  </a:lnTo>
                  <a:lnTo>
                    <a:pt x="0" y="2"/>
                  </a:lnTo>
                  <a:lnTo>
                    <a:pt x="0" y="4"/>
                  </a:lnTo>
                  <a:lnTo>
                    <a:pt x="0" y="7"/>
                  </a:lnTo>
                  <a:lnTo>
                    <a:pt x="0" y="9"/>
                  </a:lnTo>
                  <a:lnTo>
                    <a:pt x="2" y="9"/>
                  </a:lnTo>
                  <a:lnTo>
                    <a:pt x="5" y="9"/>
                  </a:lnTo>
                  <a:lnTo>
                    <a:pt x="7" y="9"/>
                  </a:lnTo>
                  <a:lnTo>
                    <a:pt x="9" y="7"/>
                  </a:lnTo>
                  <a:lnTo>
                    <a:pt x="9" y="4"/>
                  </a:lnTo>
                  <a:lnTo>
                    <a:pt x="7"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14" name="Freeform 284">
              <a:extLst>
                <a:ext uri="{FF2B5EF4-FFF2-40B4-BE49-F238E27FC236}">
                  <a16:creationId xmlns:a16="http://schemas.microsoft.com/office/drawing/2014/main" id="{EAE2E123-BCAB-4756-82DD-CFE86BA1F370}"/>
                </a:ext>
              </a:extLst>
            </p:cNvPr>
            <p:cNvSpPr>
              <a:spLocks/>
            </p:cNvSpPr>
            <p:nvPr/>
          </p:nvSpPr>
          <p:spPr bwMode="auto">
            <a:xfrm>
              <a:off x="3610" y="2327"/>
              <a:ext cx="10" cy="9"/>
            </a:xfrm>
            <a:custGeom>
              <a:avLst/>
              <a:gdLst>
                <a:gd name="T0" fmla="*/ 7 w 10"/>
                <a:gd name="T1" fmla="*/ 2 h 9"/>
                <a:gd name="T2" fmla="*/ 5 w 10"/>
                <a:gd name="T3" fmla="*/ 0 h 9"/>
                <a:gd name="T4" fmla="*/ 3 w 10"/>
                <a:gd name="T5" fmla="*/ 0 h 9"/>
                <a:gd name="T6" fmla="*/ 0 w 10"/>
                <a:gd name="T7" fmla="*/ 2 h 9"/>
                <a:gd name="T8" fmla="*/ 0 w 10"/>
                <a:gd name="T9" fmla="*/ 4 h 9"/>
                <a:gd name="T10" fmla="*/ 0 w 10"/>
                <a:gd name="T11" fmla="*/ 7 h 9"/>
                <a:gd name="T12" fmla="*/ 0 w 10"/>
                <a:gd name="T13" fmla="*/ 9 h 9"/>
                <a:gd name="T14" fmla="*/ 0 w 10"/>
                <a:gd name="T15" fmla="*/ 9 h 9"/>
                <a:gd name="T16" fmla="*/ 3 w 10"/>
                <a:gd name="T17" fmla="*/ 9 h 9"/>
                <a:gd name="T18" fmla="*/ 5 w 10"/>
                <a:gd name="T19" fmla="*/ 9 h 9"/>
                <a:gd name="T20" fmla="*/ 7 w 10"/>
                <a:gd name="T21" fmla="*/ 9 h 9"/>
                <a:gd name="T22" fmla="*/ 10 w 10"/>
                <a:gd name="T23" fmla="*/ 7 h 9"/>
                <a:gd name="T24" fmla="*/ 10 w 10"/>
                <a:gd name="T25" fmla="*/ 4 h 9"/>
                <a:gd name="T26" fmla="*/ 7 w 10"/>
                <a:gd name="T27" fmla="*/ 2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9">
                  <a:moveTo>
                    <a:pt x="7" y="2"/>
                  </a:moveTo>
                  <a:lnTo>
                    <a:pt x="5" y="0"/>
                  </a:lnTo>
                  <a:lnTo>
                    <a:pt x="3" y="0"/>
                  </a:lnTo>
                  <a:lnTo>
                    <a:pt x="0" y="2"/>
                  </a:lnTo>
                  <a:lnTo>
                    <a:pt x="0" y="4"/>
                  </a:lnTo>
                  <a:lnTo>
                    <a:pt x="0" y="7"/>
                  </a:lnTo>
                  <a:lnTo>
                    <a:pt x="0" y="9"/>
                  </a:lnTo>
                  <a:lnTo>
                    <a:pt x="3" y="9"/>
                  </a:lnTo>
                  <a:lnTo>
                    <a:pt x="5" y="9"/>
                  </a:lnTo>
                  <a:lnTo>
                    <a:pt x="7" y="9"/>
                  </a:lnTo>
                  <a:lnTo>
                    <a:pt x="10" y="7"/>
                  </a:lnTo>
                  <a:lnTo>
                    <a:pt x="10" y="4"/>
                  </a:lnTo>
                  <a:lnTo>
                    <a:pt x="7"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15" name="Freeform 285">
              <a:extLst>
                <a:ext uri="{FF2B5EF4-FFF2-40B4-BE49-F238E27FC236}">
                  <a16:creationId xmlns:a16="http://schemas.microsoft.com/office/drawing/2014/main" id="{8019FC5A-9872-4231-9F02-D69CEC241FC1}"/>
                </a:ext>
              </a:extLst>
            </p:cNvPr>
            <p:cNvSpPr>
              <a:spLocks/>
            </p:cNvSpPr>
            <p:nvPr/>
          </p:nvSpPr>
          <p:spPr bwMode="auto">
            <a:xfrm>
              <a:off x="3622" y="2341"/>
              <a:ext cx="9" cy="10"/>
            </a:xfrm>
            <a:custGeom>
              <a:avLst/>
              <a:gdLst>
                <a:gd name="T0" fmla="*/ 7 w 9"/>
                <a:gd name="T1" fmla="*/ 3 h 10"/>
                <a:gd name="T2" fmla="*/ 4 w 9"/>
                <a:gd name="T3" fmla="*/ 0 h 10"/>
                <a:gd name="T4" fmla="*/ 2 w 9"/>
                <a:gd name="T5" fmla="*/ 0 h 10"/>
                <a:gd name="T6" fmla="*/ 0 w 9"/>
                <a:gd name="T7" fmla="*/ 3 h 10"/>
                <a:gd name="T8" fmla="*/ 0 w 9"/>
                <a:gd name="T9" fmla="*/ 5 h 10"/>
                <a:gd name="T10" fmla="*/ 0 w 9"/>
                <a:gd name="T11" fmla="*/ 7 h 10"/>
                <a:gd name="T12" fmla="*/ 0 w 9"/>
                <a:gd name="T13" fmla="*/ 10 h 10"/>
                <a:gd name="T14" fmla="*/ 0 w 9"/>
                <a:gd name="T15" fmla="*/ 10 h 10"/>
                <a:gd name="T16" fmla="*/ 2 w 9"/>
                <a:gd name="T17" fmla="*/ 10 h 10"/>
                <a:gd name="T18" fmla="*/ 4 w 9"/>
                <a:gd name="T19" fmla="*/ 10 h 10"/>
                <a:gd name="T20" fmla="*/ 7 w 9"/>
                <a:gd name="T21" fmla="*/ 10 h 10"/>
                <a:gd name="T22" fmla="*/ 9 w 9"/>
                <a:gd name="T23" fmla="*/ 7 h 10"/>
                <a:gd name="T24" fmla="*/ 9 w 9"/>
                <a:gd name="T25" fmla="*/ 5 h 10"/>
                <a:gd name="T26" fmla="*/ 7 w 9"/>
                <a:gd name="T27" fmla="*/ 3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7" y="3"/>
                  </a:moveTo>
                  <a:lnTo>
                    <a:pt x="4" y="0"/>
                  </a:lnTo>
                  <a:lnTo>
                    <a:pt x="2" y="0"/>
                  </a:lnTo>
                  <a:lnTo>
                    <a:pt x="0" y="3"/>
                  </a:lnTo>
                  <a:lnTo>
                    <a:pt x="0" y="5"/>
                  </a:lnTo>
                  <a:lnTo>
                    <a:pt x="0" y="7"/>
                  </a:lnTo>
                  <a:lnTo>
                    <a:pt x="0" y="10"/>
                  </a:lnTo>
                  <a:lnTo>
                    <a:pt x="2" y="10"/>
                  </a:lnTo>
                  <a:lnTo>
                    <a:pt x="4" y="10"/>
                  </a:lnTo>
                  <a:lnTo>
                    <a:pt x="7" y="10"/>
                  </a:lnTo>
                  <a:lnTo>
                    <a:pt x="9" y="7"/>
                  </a:lnTo>
                  <a:lnTo>
                    <a:pt x="9" y="5"/>
                  </a:lnTo>
                  <a:lnTo>
                    <a:pt x="7"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16" name="Freeform 286">
              <a:extLst>
                <a:ext uri="{FF2B5EF4-FFF2-40B4-BE49-F238E27FC236}">
                  <a16:creationId xmlns:a16="http://schemas.microsoft.com/office/drawing/2014/main" id="{941A487D-0B33-4973-AACF-258ED40387C9}"/>
                </a:ext>
              </a:extLst>
            </p:cNvPr>
            <p:cNvSpPr>
              <a:spLocks/>
            </p:cNvSpPr>
            <p:nvPr/>
          </p:nvSpPr>
          <p:spPr bwMode="auto">
            <a:xfrm>
              <a:off x="3636" y="2353"/>
              <a:ext cx="9" cy="12"/>
            </a:xfrm>
            <a:custGeom>
              <a:avLst/>
              <a:gdLst>
                <a:gd name="T0" fmla="*/ 9 w 9"/>
                <a:gd name="T1" fmla="*/ 3 h 12"/>
                <a:gd name="T2" fmla="*/ 7 w 9"/>
                <a:gd name="T3" fmla="*/ 0 h 12"/>
                <a:gd name="T4" fmla="*/ 4 w 9"/>
                <a:gd name="T5" fmla="*/ 0 h 12"/>
                <a:gd name="T6" fmla="*/ 2 w 9"/>
                <a:gd name="T7" fmla="*/ 3 h 12"/>
                <a:gd name="T8" fmla="*/ 0 w 9"/>
                <a:gd name="T9" fmla="*/ 5 h 12"/>
                <a:gd name="T10" fmla="*/ 0 w 9"/>
                <a:gd name="T11" fmla="*/ 7 h 12"/>
                <a:gd name="T12" fmla="*/ 2 w 9"/>
                <a:gd name="T13" fmla="*/ 10 h 12"/>
                <a:gd name="T14" fmla="*/ 2 w 9"/>
                <a:gd name="T15" fmla="*/ 10 h 12"/>
                <a:gd name="T16" fmla="*/ 4 w 9"/>
                <a:gd name="T17" fmla="*/ 12 h 12"/>
                <a:gd name="T18" fmla="*/ 7 w 9"/>
                <a:gd name="T19" fmla="*/ 12 h 12"/>
                <a:gd name="T20" fmla="*/ 9 w 9"/>
                <a:gd name="T21" fmla="*/ 10 h 12"/>
                <a:gd name="T22" fmla="*/ 9 w 9"/>
                <a:gd name="T23" fmla="*/ 7 h 12"/>
                <a:gd name="T24" fmla="*/ 9 w 9"/>
                <a:gd name="T25" fmla="*/ 5 h 12"/>
                <a:gd name="T26" fmla="*/ 9 w 9"/>
                <a:gd name="T27" fmla="*/ 3 h 1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2">
                  <a:moveTo>
                    <a:pt x="9" y="3"/>
                  </a:moveTo>
                  <a:lnTo>
                    <a:pt x="7" y="0"/>
                  </a:lnTo>
                  <a:lnTo>
                    <a:pt x="4" y="0"/>
                  </a:lnTo>
                  <a:lnTo>
                    <a:pt x="2" y="3"/>
                  </a:lnTo>
                  <a:lnTo>
                    <a:pt x="0" y="5"/>
                  </a:lnTo>
                  <a:lnTo>
                    <a:pt x="0" y="7"/>
                  </a:lnTo>
                  <a:lnTo>
                    <a:pt x="2" y="10"/>
                  </a:lnTo>
                  <a:lnTo>
                    <a:pt x="4" y="12"/>
                  </a:lnTo>
                  <a:lnTo>
                    <a:pt x="7" y="12"/>
                  </a:lnTo>
                  <a:lnTo>
                    <a:pt x="9" y="10"/>
                  </a:lnTo>
                  <a:lnTo>
                    <a:pt x="9" y="7"/>
                  </a:lnTo>
                  <a:lnTo>
                    <a:pt x="9" y="5"/>
                  </a:lnTo>
                  <a:lnTo>
                    <a:pt x="9"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17" name="Freeform 287">
              <a:extLst>
                <a:ext uri="{FF2B5EF4-FFF2-40B4-BE49-F238E27FC236}">
                  <a16:creationId xmlns:a16="http://schemas.microsoft.com/office/drawing/2014/main" id="{EDCABC46-4814-4952-B538-FE6C0C5851FA}"/>
                </a:ext>
              </a:extLst>
            </p:cNvPr>
            <p:cNvSpPr>
              <a:spLocks/>
            </p:cNvSpPr>
            <p:nvPr/>
          </p:nvSpPr>
          <p:spPr bwMode="auto">
            <a:xfrm>
              <a:off x="3650" y="2368"/>
              <a:ext cx="9" cy="9"/>
            </a:xfrm>
            <a:custGeom>
              <a:avLst/>
              <a:gdLst>
                <a:gd name="T0" fmla="*/ 9 w 9"/>
                <a:gd name="T1" fmla="*/ 0 h 9"/>
                <a:gd name="T2" fmla="*/ 7 w 9"/>
                <a:gd name="T3" fmla="*/ 0 h 9"/>
                <a:gd name="T4" fmla="*/ 4 w 9"/>
                <a:gd name="T5" fmla="*/ 0 h 9"/>
                <a:gd name="T6" fmla="*/ 2 w 9"/>
                <a:gd name="T7" fmla="*/ 0 h 9"/>
                <a:gd name="T8" fmla="*/ 0 w 9"/>
                <a:gd name="T9" fmla="*/ 2 h 9"/>
                <a:gd name="T10" fmla="*/ 0 w 9"/>
                <a:gd name="T11" fmla="*/ 5 h 9"/>
                <a:gd name="T12" fmla="*/ 2 w 9"/>
                <a:gd name="T13" fmla="*/ 7 h 9"/>
                <a:gd name="T14" fmla="*/ 2 w 9"/>
                <a:gd name="T15" fmla="*/ 7 h 9"/>
                <a:gd name="T16" fmla="*/ 4 w 9"/>
                <a:gd name="T17" fmla="*/ 9 h 9"/>
                <a:gd name="T18" fmla="*/ 7 w 9"/>
                <a:gd name="T19" fmla="*/ 9 h 9"/>
                <a:gd name="T20" fmla="*/ 9 w 9"/>
                <a:gd name="T21" fmla="*/ 7 h 9"/>
                <a:gd name="T22" fmla="*/ 9 w 9"/>
                <a:gd name="T23" fmla="*/ 5 h 9"/>
                <a:gd name="T24" fmla="*/ 9 w 9"/>
                <a:gd name="T25" fmla="*/ 2 h 9"/>
                <a:gd name="T26" fmla="*/ 9 w 9"/>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9" y="0"/>
                  </a:moveTo>
                  <a:lnTo>
                    <a:pt x="7" y="0"/>
                  </a:lnTo>
                  <a:lnTo>
                    <a:pt x="4" y="0"/>
                  </a:lnTo>
                  <a:lnTo>
                    <a:pt x="2" y="0"/>
                  </a:lnTo>
                  <a:lnTo>
                    <a:pt x="0" y="2"/>
                  </a:lnTo>
                  <a:lnTo>
                    <a:pt x="0" y="5"/>
                  </a:lnTo>
                  <a:lnTo>
                    <a:pt x="2" y="7"/>
                  </a:lnTo>
                  <a:lnTo>
                    <a:pt x="4" y="9"/>
                  </a:lnTo>
                  <a:lnTo>
                    <a:pt x="7" y="9"/>
                  </a:lnTo>
                  <a:lnTo>
                    <a:pt x="9" y="7"/>
                  </a:lnTo>
                  <a:lnTo>
                    <a:pt x="9" y="5"/>
                  </a:lnTo>
                  <a:lnTo>
                    <a:pt x="9" y="2"/>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18" name="Freeform 288">
              <a:extLst>
                <a:ext uri="{FF2B5EF4-FFF2-40B4-BE49-F238E27FC236}">
                  <a16:creationId xmlns:a16="http://schemas.microsoft.com/office/drawing/2014/main" id="{0C327CCC-D619-493E-AFA5-78A30C0B5F2B}"/>
                </a:ext>
              </a:extLst>
            </p:cNvPr>
            <p:cNvSpPr>
              <a:spLocks/>
            </p:cNvSpPr>
            <p:nvPr/>
          </p:nvSpPr>
          <p:spPr bwMode="auto">
            <a:xfrm>
              <a:off x="3666" y="2380"/>
              <a:ext cx="9" cy="10"/>
            </a:xfrm>
            <a:custGeom>
              <a:avLst/>
              <a:gdLst>
                <a:gd name="T0" fmla="*/ 7 w 9"/>
                <a:gd name="T1" fmla="*/ 0 h 10"/>
                <a:gd name="T2" fmla="*/ 5 w 9"/>
                <a:gd name="T3" fmla="*/ 0 h 10"/>
                <a:gd name="T4" fmla="*/ 2 w 9"/>
                <a:gd name="T5" fmla="*/ 0 h 10"/>
                <a:gd name="T6" fmla="*/ 0 w 9"/>
                <a:gd name="T7" fmla="*/ 0 h 10"/>
                <a:gd name="T8" fmla="*/ 0 w 9"/>
                <a:gd name="T9" fmla="*/ 2 h 10"/>
                <a:gd name="T10" fmla="*/ 0 w 9"/>
                <a:gd name="T11" fmla="*/ 5 h 10"/>
                <a:gd name="T12" fmla="*/ 0 w 9"/>
                <a:gd name="T13" fmla="*/ 7 h 10"/>
                <a:gd name="T14" fmla="*/ 0 w 9"/>
                <a:gd name="T15" fmla="*/ 7 h 10"/>
                <a:gd name="T16" fmla="*/ 2 w 9"/>
                <a:gd name="T17" fmla="*/ 10 h 10"/>
                <a:gd name="T18" fmla="*/ 5 w 9"/>
                <a:gd name="T19" fmla="*/ 10 h 10"/>
                <a:gd name="T20" fmla="*/ 7 w 9"/>
                <a:gd name="T21" fmla="*/ 7 h 10"/>
                <a:gd name="T22" fmla="*/ 9 w 9"/>
                <a:gd name="T23" fmla="*/ 5 h 10"/>
                <a:gd name="T24" fmla="*/ 9 w 9"/>
                <a:gd name="T25" fmla="*/ 2 h 10"/>
                <a:gd name="T26" fmla="*/ 7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7" y="0"/>
                  </a:moveTo>
                  <a:lnTo>
                    <a:pt x="5" y="0"/>
                  </a:lnTo>
                  <a:lnTo>
                    <a:pt x="2" y="0"/>
                  </a:lnTo>
                  <a:lnTo>
                    <a:pt x="0" y="0"/>
                  </a:lnTo>
                  <a:lnTo>
                    <a:pt x="0" y="2"/>
                  </a:lnTo>
                  <a:lnTo>
                    <a:pt x="0" y="5"/>
                  </a:lnTo>
                  <a:lnTo>
                    <a:pt x="0" y="7"/>
                  </a:lnTo>
                  <a:lnTo>
                    <a:pt x="2" y="10"/>
                  </a:lnTo>
                  <a:lnTo>
                    <a:pt x="5" y="10"/>
                  </a:lnTo>
                  <a:lnTo>
                    <a:pt x="7" y="7"/>
                  </a:lnTo>
                  <a:lnTo>
                    <a:pt x="9" y="5"/>
                  </a:lnTo>
                  <a:lnTo>
                    <a:pt x="9" y="2"/>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19" name="Freeform 289">
              <a:extLst>
                <a:ext uri="{FF2B5EF4-FFF2-40B4-BE49-F238E27FC236}">
                  <a16:creationId xmlns:a16="http://schemas.microsoft.com/office/drawing/2014/main" id="{E050C91C-E9B3-4284-B3F8-9B7DC00DC7B2}"/>
                </a:ext>
              </a:extLst>
            </p:cNvPr>
            <p:cNvSpPr>
              <a:spLocks/>
            </p:cNvSpPr>
            <p:nvPr/>
          </p:nvSpPr>
          <p:spPr bwMode="auto">
            <a:xfrm>
              <a:off x="3680" y="2392"/>
              <a:ext cx="9" cy="10"/>
            </a:xfrm>
            <a:custGeom>
              <a:avLst/>
              <a:gdLst>
                <a:gd name="T0" fmla="*/ 7 w 9"/>
                <a:gd name="T1" fmla="*/ 0 h 10"/>
                <a:gd name="T2" fmla="*/ 5 w 9"/>
                <a:gd name="T3" fmla="*/ 0 h 10"/>
                <a:gd name="T4" fmla="*/ 2 w 9"/>
                <a:gd name="T5" fmla="*/ 0 h 10"/>
                <a:gd name="T6" fmla="*/ 0 w 9"/>
                <a:gd name="T7" fmla="*/ 0 h 10"/>
                <a:gd name="T8" fmla="*/ 0 w 9"/>
                <a:gd name="T9" fmla="*/ 2 h 10"/>
                <a:gd name="T10" fmla="*/ 0 w 9"/>
                <a:gd name="T11" fmla="*/ 5 h 10"/>
                <a:gd name="T12" fmla="*/ 0 w 9"/>
                <a:gd name="T13" fmla="*/ 7 h 10"/>
                <a:gd name="T14" fmla="*/ 0 w 9"/>
                <a:gd name="T15" fmla="*/ 7 h 10"/>
                <a:gd name="T16" fmla="*/ 2 w 9"/>
                <a:gd name="T17" fmla="*/ 10 h 10"/>
                <a:gd name="T18" fmla="*/ 5 w 9"/>
                <a:gd name="T19" fmla="*/ 10 h 10"/>
                <a:gd name="T20" fmla="*/ 7 w 9"/>
                <a:gd name="T21" fmla="*/ 7 h 10"/>
                <a:gd name="T22" fmla="*/ 9 w 9"/>
                <a:gd name="T23" fmla="*/ 5 h 10"/>
                <a:gd name="T24" fmla="*/ 9 w 9"/>
                <a:gd name="T25" fmla="*/ 2 h 10"/>
                <a:gd name="T26" fmla="*/ 7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7" y="0"/>
                  </a:moveTo>
                  <a:lnTo>
                    <a:pt x="5" y="0"/>
                  </a:lnTo>
                  <a:lnTo>
                    <a:pt x="2" y="0"/>
                  </a:lnTo>
                  <a:lnTo>
                    <a:pt x="0" y="0"/>
                  </a:lnTo>
                  <a:lnTo>
                    <a:pt x="0" y="2"/>
                  </a:lnTo>
                  <a:lnTo>
                    <a:pt x="0" y="5"/>
                  </a:lnTo>
                  <a:lnTo>
                    <a:pt x="0" y="7"/>
                  </a:lnTo>
                  <a:lnTo>
                    <a:pt x="2" y="10"/>
                  </a:lnTo>
                  <a:lnTo>
                    <a:pt x="5" y="10"/>
                  </a:lnTo>
                  <a:lnTo>
                    <a:pt x="7" y="7"/>
                  </a:lnTo>
                  <a:lnTo>
                    <a:pt x="9" y="5"/>
                  </a:lnTo>
                  <a:lnTo>
                    <a:pt x="9" y="2"/>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20" name="Freeform 290">
              <a:extLst>
                <a:ext uri="{FF2B5EF4-FFF2-40B4-BE49-F238E27FC236}">
                  <a16:creationId xmlns:a16="http://schemas.microsoft.com/office/drawing/2014/main" id="{F5EDE19F-5808-43B3-BC71-C576A7E5355F}"/>
                </a:ext>
              </a:extLst>
            </p:cNvPr>
            <p:cNvSpPr>
              <a:spLocks/>
            </p:cNvSpPr>
            <p:nvPr/>
          </p:nvSpPr>
          <p:spPr bwMode="auto">
            <a:xfrm>
              <a:off x="3694" y="2404"/>
              <a:ext cx="9" cy="10"/>
            </a:xfrm>
            <a:custGeom>
              <a:avLst/>
              <a:gdLst>
                <a:gd name="T0" fmla="*/ 7 w 9"/>
                <a:gd name="T1" fmla="*/ 0 h 10"/>
                <a:gd name="T2" fmla="*/ 5 w 9"/>
                <a:gd name="T3" fmla="*/ 0 h 10"/>
                <a:gd name="T4" fmla="*/ 2 w 9"/>
                <a:gd name="T5" fmla="*/ 0 h 10"/>
                <a:gd name="T6" fmla="*/ 0 w 9"/>
                <a:gd name="T7" fmla="*/ 0 h 10"/>
                <a:gd name="T8" fmla="*/ 0 w 9"/>
                <a:gd name="T9" fmla="*/ 2 h 10"/>
                <a:gd name="T10" fmla="*/ 0 w 9"/>
                <a:gd name="T11" fmla="*/ 5 h 10"/>
                <a:gd name="T12" fmla="*/ 0 w 9"/>
                <a:gd name="T13" fmla="*/ 7 h 10"/>
                <a:gd name="T14" fmla="*/ 0 w 9"/>
                <a:gd name="T15" fmla="*/ 7 h 10"/>
                <a:gd name="T16" fmla="*/ 2 w 9"/>
                <a:gd name="T17" fmla="*/ 10 h 10"/>
                <a:gd name="T18" fmla="*/ 5 w 9"/>
                <a:gd name="T19" fmla="*/ 10 h 10"/>
                <a:gd name="T20" fmla="*/ 7 w 9"/>
                <a:gd name="T21" fmla="*/ 7 h 10"/>
                <a:gd name="T22" fmla="*/ 9 w 9"/>
                <a:gd name="T23" fmla="*/ 5 h 10"/>
                <a:gd name="T24" fmla="*/ 9 w 9"/>
                <a:gd name="T25" fmla="*/ 2 h 10"/>
                <a:gd name="T26" fmla="*/ 7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7" y="0"/>
                  </a:moveTo>
                  <a:lnTo>
                    <a:pt x="5" y="0"/>
                  </a:lnTo>
                  <a:lnTo>
                    <a:pt x="2" y="0"/>
                  </a:lnTo>
                  <a:lnTo>
                    <a:pt x="0" y="0"/>
                  </a:lnTo>
                  <a:lnTo>
                    <a:pt x="0" y="2"/>
                  </a:lnTo>
                  <a:lnTo>
                    <a:pt x="0" y="5"/>
                  </a:lnTo>
                  <a:lnTo>
                    <a:pt x="0" y="7"/>
                  </a:lnTo>
                  <a:lnTo>
                    <a:pt x="2" y="10"/>
                  </a:lnTo>
                  <a:lnTo>
                    <a:pt x="5" y="10"/>
                  </a:lnTo>
                  <a:lnTo>
                    <a:pt x="7" y="7"/>
                  </a:lnTo>
                  <a:lnTo>
                    <a:pt x="9" y="5"/>
                  </a:lnTo>
                  <a:lnTo>
                    <a:pt x="9" y="2"/>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21" name="Freeform 291">
              <a:extLst>
                <a:ext uri="{FF2B5EF4-FFF2-40B4-BE49-F238E27FC236}">
                  <a16:creationId xmlns:a16="http://schemas.microsoft.com/office/drawing/2014/main" id="{E6E1ED92-9D29-43CB-9610-4CC2E4BE00BE}"/>
                </a:ext>
              </a:extLst>
            </p:cNvPr>
            <p:cNvSpPr>
              <a:spLocks/>
            </p:cNvSpPr>
            <p:nvPr/>
          </p:nvSpPr>
          <p:spPr bwMode="auto">
            <a:xfrm>
              <a:off x="3708" y="2416"/>
              <a:ext cx="9" cy="10"/>
            </a:xfrm>
            <a:custGeom>
              <a:avLst/>
              <a:gdLst>
                <a:gd name="T0" fmla="*/ 9 w 9"/>
                <a:gd name="T1" fmla="*/ 0 h 10"/>
                <a:gd name="T2" fmla="*/ 7 w 9"/>
                <a:gd name="T3" fmla="*/ 0 h 10"/>
                <a:gd name="T4" fmla="*/ 5 w 9"/>
                <a:gd name="T5" fmla="*/ 0 h 10"/>
                <a:gd name="T6" fmla="*/ 2 w 9"/>
                <a:gd name="T7" fmla="*/ 0 h 10"/>
                <a:gd name="T8" fmla="*/ 0 w 9"/>
                <a:gd name="T9" fmla="*/ 3 h 10"/>
                <a:gd name="T10" fmla="*/ 0 w 9"/>
                <a:gd name="T11" fmla="*/ 5 h 10"/>
                <a:gd name="T12" fmla="*/ 2 w 9"/>
                <a:gd name="T13" fmla="*/ 7 h 10"/>
                <a:gd name="T14" fmla="*/ 2 w 9"/>
                <a:gd name="T15" fmla="*/ 7 h 10"/>
                <a:gd name="T16" fmla="*/ 5 w 9"/>
                <a:gd name="T17" fmla="*/ 10 h 10"/>
                <a:gd name="T18" fmla="*/ 7 w 9"/>
                <a:gd name="T19" fmla="*/ 10 h 10"/>
                <a:gd name="T20" fmla="*/ 9 w 9"/>
                <a:gd name="T21" fmla="*/ 7 h 10"/>
                <a:gd name="T22" fmla="*/ 9 w 9"/>
                <a:gd name="T23" fmla="*/ 5 h 10"/>
                <a:gd name="T24" fmla="*/ 9 w 9"/>
                <a:gd name="T25" fmla="*/ 3 h 10"/>
                <a:gd name="T26" fmla="*/ 9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0"/>
                  </a:moveTo>
                  <a:lnTo>
                    <a:pt x="7" y="0"/>
                  </a:lnTo>
                  <a:lnTo>
                    <a:pt x="5" y="0"/>
                  </a:lnTo>
                  <a:lnTo>
                    <a:pt x="2" y="0"/>
                  </a:lnTo>
                  <a:lnTo>
                    <a:pt x="0" y="3"/>
                  </a:lnTo>
                  <a:lnTo>
                    <a:pt x="0" y="5"/>
                  </a:lnTo>
                  <a:lnTo>
                    <a:pt x="2" y="7"/>
                  </a:lnTo>
                  <a:lnTo>
                    <a:pt x="5" y="10"/>
                  </a:lnTo>
                  <a:lnTo>
                    <a:pt x="7" y="10"/>
                  </a:lnTo>
                  <a:lnTo>
                    <a:pt x="9" y="7"/>
                  </a:lnTo>
                  <a:lnTo>
                    <a:pt x="9" y="5"/>
                  </a:lnTo>
                  <a:lnTo>
                    <a:pt x="9" y="3"/>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22" name="Freeform 292">
              <a:extLst>
                <a:ext uri="{FF2B5EF4-FFF2-40B4-BE49-F238E27FC236}">
                  <a16:creationId xmlns:a16="http://schemas.microsoft.com/office/drawing/2014/main" id="{CB63D531-D339-46BF-99B4-32D96015F22E}"/>
                </a:ext>
              </a:extLst>
            </p:cNvPr>
            <p:cNvSpPr>
              <a:spLocks/>
            </p:cNvSpPr>
            <p:nvPr/>
          </p:nvSpPr>
          <p:spPr bwMode="auto">
            <a:xfrm>
              <a:off x="3722" y="2428"/>
              <a:ext cx="9" cy="10"/>
            </a:xfrm>
            <a:custGeom>
              <a:avLst/>
              <a:gdLst>
                <a:gd name="T0" fmla="*/ 9 w 9"/>
                <a:gd name="T1" fmla="*/ 0 h 10"/>
                <a:gd name="T2" fmla="*/ 7 w 9"/>
                <a:gd name="T3" fmla="*/ 0 h 10"/>
                <a:gd name="T4" fmla="*/ 4 w 9"/>
                <a:gd name="T5" fmla="*/ 0 h 10"/>
                <a:gd name="T6" fmla="*/ 2 w 9"/>
                <a:gd name="T7" fmla="*/ 0 h 10"/>
                <a:gd name="T8" fmla="*/ 0 w 9"/>
                <a:gd name="T9" fmla="*/ 3 h 10"/>
                <a:gd name="T10" fmla="*/ 0 w 9"/>
                <a:gd name="T11" fmla="*/ 5 h 10"/>
                <a:gd name="T12" fmla="*/ 2 w 9"/>
                <a:gd name="T13" fmla="*/ 7 h 10"/>
                <a:gd name="T14" fmla="*/ 2 w 9"/>
                <a:gd name="T15" fmla="*/ 7 h 10"/>
                <a:gd name="T16" fmla="*/ 4 w 9"/>
                <a:gd name="T17" fmla="*/ 10 h 10"/>
                <a:gd name="T18" fmla="*/ 7 w 9"/>
                <a:gd name="T19" fmla="*/ 10 h 10"/>
                <a:gd name="T20" fmla="*/ 9 w 9"/>
                <a:gd name="T21" fmla="*/ 7 h 10"/>
                <a:gd name="T22" fmla="*/ 9 w 9"/>
                <a:gd name="T23" fmla="*/ 5 h 10"/>
                <a:gd name="T24" fmla="*/ 9 w 9"/>
                <a:gd name="T25" fmla="*/ 3 h 10"/>
                <a:gd name="T26" fmla="*/ 9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0"/>
                  </a:moveTo>
                  <a:lnTo>
                    <a:pt x="7" y="0"/>
                  </a:lnTo>
                  <a:lnTo>
                    <a:pt x="4" y="0"/>
                  </a:lnTo>
                  <a:lnTo>
                    <a:pt x="2" y="0"/>
                  </a:lnTo>
                  <a:lnTo>
                    <a:pt x="0" y="3"/>
                  </a:lnTo>
                  <a:lnTo>
                    <a:pt x="0" y="5"/>
                  </a:lnTo>
                  <a:lnTo>
                    <a:pt x="2" y="7"/>
                  </a:lnTo>
                  <a:lnTo>
                    <a:pt x="4" y="10"/>
                  </a:lnTo>
                  <a:lnTo>
                    <a:pt x="7" y="10"/>
                  </a:lnTo>
                  <a:lnTo>
                    <a:pt x="9" y="7"/>
                  </a:lnTo>
                  <a:lnTo>
                    <a:pt x="9" y="5"/>
                  </a:lnTo>
                  <a:lnTo>
                    <a:pt x="9" y="3"/>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23" name="Freeform 293">
              <a:extLst>
                <a:ext uri="{FF2B5EF4-FFF2-40B4-BE49-F238E27FC236}">
                  <a16:creationId xmlns:a16="http://schemas.microsoft.com/office/drawing/2014/main" id="{EB6ABECF-9B73-4E94-816A-555B9FADDA13}"/>
                </a:ext>
              </a:extLst>
            </p:cNvPr>
            <p:cNvSpPr>
              <a:spLocks/>
            </p:cNvSpPr>
            <p:nvPr/>
          </p:nvSpPr>
          <p:spPr bwMode="auto">
            <a:xfrm>
              <a:off x="3738" y="2440"/>
              <a:ext cx="9" cy="10"/>
            </a:xfrm>
            <a:custGeom>
              <a:avLst/>
              <a:gdLst>
                <a:gd name="T0" fmla="*/ 7 w 9"/>
                <a:gd name="T1" fmla="*/ 0 h 10"/>
                <a:gd name="T2" fmla="*/ 5 w 9"/>
                <a:gd name="T3" fmla="*/ 0 h 10"/>
                <a:gd name="T4" fmla="*/ 2 w 9"/>
                <a:gd name="T5" fmla="*/ 0 h 10"/>
                <a:gd name="T6" fmla="*/ 0 w 9"/>
                <a:gd name="T7" fmla="*/ 0 h 10"/>
                <a:gd name="T8" fmla="*/ 0 w 9"/>
                <a:gd name="T9" fmla="*/ 3 h 10"/>
                <a:gd name="T10" fmla="*/ 0 w 9"/>
                <a:gd name="T11" fmla="*/ 5 h 10"/>
                <a:gd name="T12" fmla="*/ 0 w 9"/>
                <a:gd name="T13" fmla="*/ 8 h 10"/>
                <a:gd name="T14" fmla="*/ 0 w 9"/>
                <a:gd name="T15" fmla="*/ 8 h 10"/>
                <a:gd name="T16" fmla="*/ 2 w 9"/>
                <a:gd name="T17" fmla="*/ 10 h 10"/>
                <a:gd name="T18" fmla="*/ 5 w 9"/>
                <a:gd name="T19" fmla="*/ 10 h 10"/>
                <a:gd name="T20" fmla="*/ 7 w 9"/>
                <a:gd name="T21" fmla="*/ 8 h 10"/>
                <a:gd name="T22" fmla="*/ 9 w 9"/>
                <a:gd name="T23" fmla="*/ 5 h 10"/>
                <a:gd name="T24" fmla="*/ 9 w 9"/>
                <a:gd name="T25" fmla="*/ 3 h 10"/>
                <a:gd name="T26" fmla="*/ 7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7" y="0"/>
                  </a:moveTo>
                  <a:lnTo>
                    <a:pt x="5" y="0"/>
                  </a:lnTo>
                  <a:lnTo>
                    <a:pt x="2" y="0"/>
                  </a:lnTo>
                  <a:lnTo>
                    <a:pt x="0" y="0"/>
                  </a:lnTo>
                  <a:lnTo>
                    <a:pt x="0" y="3"/>
                  </a:lnTo>
                  <a:lnTo>
                    <a:pt x="0" y="5"/>
                  </a:lnTo>
                  <a:lnTo>
                    <a:pt x="0" y="8"/>
                  </a:lnTo>
                  <a:lnTo>
                    <a:pt x="2" y="10"/>
                  </a:lnTo>
                  <a:lnTo>
                    <a:pt x="5" y="10"/>
                  </a:lnTo>
                  <a:lnTo>
                    <a:pt x="7" y="8"/>
                  </a:lnTo>
                  <a:lnTo>
                    <a:pt x="9" y="5"/>
                  </a:lnTo>
                  <a:lnTo>
                    <a:pt x="9" y="3"/>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24" name="Freeform 294">
              <a:extLst>
                <a:ext uri="{FF2B5EF4-FFF2-40B4-BE49-F238E27FC236}">
                  <a16:creationId xmlns:a16="http://schemas.microsoft.com/office/drawing/2014/main" id="{F9B099BB-C954-4BBD-825D-15334B24DDA9}"/>
                </a:ext>
              </a:extLst>
            </p:cNvPr>
            <p:cNvSpPr>
              <a:spLocks/>
            </p:cNvSpPr>
            <p:nvPr/>
          </p:nvSpPr>
          <p:spPr bwMode="auto">
            <a:xfrm>
              <a:off x="3752" y="2452"/>
              <a:ext cx="9" cy="10"/>
            </a:xfrm>
            <a:custGeom>
              <a:avLst/>
              <a:gdLst>
                <a:gd name="T0" fmla="*/ 7 w 9"/>
                <a:gd name="T1" fmla="*/ 0 h 10"/>
                <a:gd name="T2" fmla="*/ 5 w 9"/>
                <a:gd name="T3" fmla="*/ 0 h 10"/>
                <a:gd name="T4" fmla="*/ 2 w 9"/>
                <a:gd name="T5" fmla="*/ 0 h 10"/>
                <a:gd name="T6" fmla="*/ 0 w 9"/>
                <a:gd name="T7" fmla="*/ 0 h 10"/>
                <a:gd name="T8" fmla="*/ 0 w 9"/>
                <a:gd name="T9" fmla="*/ 3 h 10"/>
                <a:gd name="T10" fmla="*/ 0 w 9"/>
                <a:gd name="T11" fmla="*/ 5 h 10"/>
                <a:gd name="T12" fmla="*/ 0 w 9"/>
                <a:gd name="T13" fmla="*/ 8 h 10"/>
                <a:gd name="T14" fmla="*/ 0 w 9"/>
                <a:gd name="T15" fmla="*/ 8 h 10"/>
                <a:gd name="T16" fmla="*/ 2 w 9"/>
                <a:gd name="T17" fmla="*/ 10 h 10"/>
                <a:gd name="T18" fmla="*/ 5 w 9"/>
                <a:gd name="T19" fmla="*/ 10 h 10"/>
                <a:gd name="T20" fmla="*/ 7 w 9"/>
                <a:gd name="T21" fmla="*/ 8 h 10"/>
                <a:gd name="T22" fmla="*/ 9 w 9"/>
                <a:gd name="T23" fmla="*/ 5 h 10"/>
                <a:gd name="T24" fmla="*/ 9 w 9"/>
                <a:gd name="T25" fmla="*/ 3 h 10"/>
                <a:gd name="T26" fmla="*/ 7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7" y="0"/>
                  </a:moveTo>
                  <a:lnTo>
                    <a:pt x="5" y="0"/>
                  </a:lnTo>
                  <a:lnTo>
                    <a:pt x="2" y="0"/>
                  </a:lnTo>
                  <a:lnTo>
                    <a:pt x="0" y="0"/>
                  </a:lnTo>
                  <a:lnTo>
                    <a:pt x="0" y="3"/>
                  </a:lnTo>
                  <a:lnTo>
                    <a:pt x="0" y="5"/>
                  </a:lnTo>
                  <a:lnTo>
                    <a:pt x="0" y="8"/>
                  </a:lnTo>
                  <a:lnTo>
                    <a:pt x="2" y="10"/>
                  </a:lnTo>
                  <a:lnTo>
                    <a:pt x="5" y="10"/>
                  </a:lnTo>
                  <a:lnTo>
                    <a:pt x="7" y="8"/>
                  </a:lnTo>
                  <a:lnTo>
                    <a:pt x="9" y="5"/>
                  </a:lnTo>
                  <a:lnTo>
                    <a:pt x="9" y="3"/>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25" name="Freeform 295">
              <a:extLst>
                <a:ext uri="{FF2B5EF4-FFF2-40B4-BE49-F238E27FC236}">
                  <a16:creationId xmlns:a16="http://schemas.microsoft.com/office/drawing/2014/main" id="{0FFB6610-5A5D-40BC-A7EA-8A4D7C708D64}"/>
                </a:ext>
              </a:extLst>
            </p:cNvPr>
            <p:cNvSpPr>
              <a:spLocks/>
            </p:cNvSpPr>
            <p:nvPr/>
          </p:nvSpPr>
          <p:spPr bwMode="auto">
            <a:xfrm>
              <a:off x="3766" y="2465"/>
              <a:ext cx="9" cy="9"/>
            </a:xfrm>
            <a:custGeom>
              <a:avLst/>
              <a:gdLst>
                <a:gd name="T0" fmla="*/ 9 w 9"/>
                <a:gd name="T1" fmla="*/ 0 h 9"/>
                <a:gd name="T2" fmla="*/ 7 w 9"/>
                <a:gd name="T3" fmla="*/ 0 h 9"/>
                <a:gd name="T4" fmla="*/ 5 w 9"/>
                <a:gd name="T5" fmla="*/ 0 h 9"/>
                <a:gd name="T6" fmla="*/ 2 w 9"/>
                <a:gd name="T7" fmla="*/ 0 h 9"/>
                <a:gd name="T8" fmla="*/ 0 w 9"/>
                <a:gd name="T9" fmla="*/ 2 h 9"/>
                <a:gd name="T10" fmla="*/ 0 w 9"/>
                <a:gd name="T11" fmla="*/ 4 h 9"/>
                <a:gd name="T12" fmla="*/ 2 w 9"/>
                <a:gd name="T13" fmla="*/ 7 h 9"/>
                <a:gd name="T14" fmla="*/ 2 w 9"/>
                <a:gd name="T15" fmla="*/ 7 h 9"/>
                <a:gd name="T16" fmla="*/ 5 w 9"/>
                <a:gd name="T17" fmla="*/ 9 h 9"/>
                <a:gd name="T18" fmla="*/ 7 w 9"/>
                <a:gd name="T19" fmla="*/ 9 h 9"/>
                <a:gd name="T20" fmla="*/ 9 w 9"/>
                <a:gd name="T21" fmla="*/ 7 h 9"/>
                <a:gd name="T22" fmla="*/ 9 w 9"/>
                <a:gd name="T23" fmla="*/ 4 h 9"/>
                <a:gd name="T24" fmla="*/ 9 w 9"/>
                <a:gd name="T25" fmla="*/ 2 h 9"/>
                <a:gd name="T26" fmla="*/ 9 w 9"/>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9" y="0"/>
                  </a:moveTo>
                  <a:lnTo>
                    <a:pt x="7" y="0"/>
                  </a:lnTo>
                  <a:lnTo>
                    <a:pt x="5" y="0"/>
                  </a:lnTo>
                  <a:lnTo>
                    <a:pt x="2" y="0"/>
                  </a:lnTo>
                  <a:lnTo>
                    <a:pt x="0" y="2"/>
                  </a:lnTo>
                  <a:lnTo>
                    <a:pt x="0" y="4"/>
                  </a:lnTo>
                  <a:lnTo>
                    <a:pt x="2" y="7"/>
                  </a:lnTo>
                  <a:lnTo>
                    <a:pt x="5" y="9"/>
                  </a:lnTo>
                  <a:lnTo>
                    <a:pt x="7" y="9"/>
                  </a:lnTo>
                  <a:lnTo>
                    <a:pt x="9" y="7"/>
                  </a:lnTo>
                  <a:lnTo>
                    <a:pt x="9" y="4"/>
                  </a:lnTo>
                  <a:lnTo>
                    <a:pt x="9" y="2"/>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26" name="Freeform 296">
              <a:extLst>
                <a:ext uri="{FF2B5EF4-FFF2-40B4-BE49-F238E27FC236}">
                  <a16:creationId xmlns:a16="http://schemas.microsoft.com/office/drawing/2014/main" id="{E7DD0603-9C43-4FB7-A296-ABCAA6FDD143}"/>
                </a:ext>
              </a:extLst>
            </p:cNvPr>
            <p:cNvSpPr>
              <a:spLocks/>
            </p:cNvSpPr>
            <p:nvPr/>
          </p:nvSpPr>
          <p:spPr bwMode="auto">
            <a:xfrm>
              <a:off x="3780" y="2477"/>
              <a:ext cx="9" cy="9"/>
            </a:xfrm>
            <a:custGeom>
              <a:avLst/>
              <a:gdLst>
                <a:gd name="T0" fmla="*/ 9 w 9"/>
                <a:gd name="T1" fmla="*/ 0 h 9"/>
                <a:gd name="T2" fmla="*/ 7 w 9"/>
                <a:gd name="T3" fmla="*/ 0 h 9"/>
                <a:gd name="T4" fmla="*/ 5 w 9"/>
                <a:gd name="T5" fmla="*/ 0 h 9"/>
                <a:gd name="T6" fmla="*/ 2 w 9"/>
                <a:gd name="T7" fmla="*/ 0 h 9"/>
                <a:gd name="T8" fmla="*/ 0 w 9"/>
                <a:gd name="T9" fmla="*/ 2 h 9"/>
                <a:gd name="T10" fmla="*/ 0 w 9"/>
                <a:gd name="T11" fmla="*/ 4 h 9"/>
                <a:gd name="T12" fmla="*/ 2 w 9"/>
                <a:gd name="T13" fmla="*/ 7 h 9"/>
                <a:gd name="T14" fmla="*/ 2 w 9"/>
                <a:gd name="T15" fmla="*/ 7 h 9"/>
                <a:gd name="T16" fmla="*/ 5 w 9"/>
                <a:gd name="T17" fmla="*/ 9 h 9"/>
                <a:gd name="T18" fmla="*/ 7 w 9"/>
                <a:gd name="T19" fmla="*/ 9 h 9"/>
                <a:gd name="T20" fmla="*/ 9 w 9"/>
                <a:gd name="T21" fmla="*/ 7 h 9"/>
                <a:gd name="T22" fmla="*/ 9 w 9"/>
                <a:gd name="T23" fmla="*/ 4 h 9"/>
                <a:gd name="T24" fmla="*/ 9 w 9"/>
                <a:gd name="T25" fmla="*/ 2 h 9"/>
                <a:gd name="T26" fmla="*/ 9 w 9"/>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9" y="0"/>
                  </a:moveTo>
                  <a:lnTo>
                    <a:pt x="7" y="0"/>
                  </a:lnTo>
                  <a:lnTo>
                    <a:pt x="5" y="0"/>
                  </a:lnTo>
                  <a:lnTo>
                    <a:pt x="2" y="0"/>
                  </a:lnTo>
                  <a:lnTo>
                    <a:pt x="0" y="2"/>
                  </a:lnTo>
                  <a:lnTo>
                    <a:pt x="0" y="4"/>
                  </a:lnTo>
                  <a:lnTo>
                    <a:pt x="2" y="7"/>
                  </a:lnTo>
                  <a:lnTo>
                    <a:pt x="5" y="9"/>
                  </a:lnTo>
                  <a:lnTo>
                    <a:pt x="7" y="9"/>
                  </a:lnTo>
                  <a:lnTo>
                    <a:pt x="9" y="7"/>
                  </a:lnTo>
                  <a:lnTo>
                    <a:pt x="9" y="4"/>
                  </a:lnTo>
                  <a:lnTo>
                    <a:pt x="9" y="2"/>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27" name="Freeform 297">
              <a:extLst>
                <a:ext uri="{FF2B5EF4-FFF2-40B4-BE49-F238E27FC236}">
                  <a16:creationId xmlns:a16="http://schemas.microsoft.com/office/drawing/2014/main" id="{76550525-7570-4C0D-A15C-3008276EECBB}"/>
                </a:ext>
              </a:extLst>
            </p:cNvPr>
            <p:cNvSpPr>
              <a:spLocks/>
            </p:cNvSpPr>
            <p:nvPr/>
          </p:nvSpPr>
          <p:spPr bwMode="auto">
            <a:xfrm>
              <a:off x="3796" y="2489"/>
              <a:ext cx="10" cy="9"/>
            </a:xfrm>
            <a:custGeom>
              <a:avLst/>
              <a:gdLst>
                <a:gd name="T0" fmla="*/ 7 w 10"/>
                <a:gd name="T1" fmla="*/ 0 h 9"/>
                <a:gd name="T2" fmla="*/ 5 w 10"/>
                <a:gd name="T3" fmla="*/ 0 h 9"/>
                <a:gd name="T4" fmla="*/ 3 w 10"/>
                <a:gd name="T5" fmla="*/ 0 h 9"/>
                <a:gd name="T6" fmla="*/ 0 w 10"/>
                <a:gd name="T7" fmla="*/ 0 h 9"/>
                <a:gd name="T8" fmla="*/ 0 w 10"/>
                <a:gd name="T9" fmla="*/ 2 h 9"/>
                <a:gd name="T10" fmla="*/ 0 w 10"/>
                <a:gd name="T11" fmla="*/ 5 h 9"/>
                <a:gd name="T12" fmla="*/ 0 w 10"/>
                <a:gd name="T13" fmla="*/ 7 h 9"/>
                <a:gd name="T14" fmla="*/ 0 w 10"/>
                <a:gd name="T15" fmla="*/ 7 h 9"/>
                <a:gd name="T16" fmla="*/ 3 w 10"/>
                <a:gd name="T17" fmla="*/ 9 h 9"/>
                <a:gd name="T18" fmla="*/ 5 w 10"/>
                <a:gd name="T19" fmla="*/ 9 h 9"/>
                <a:gd name="T20" fmla="*/ 7 w 10"/>
                <a:gd name="T21" fmla="*/ 7 h 9"/>
                <a:gd name="T22" fmla="*/ 10 w 10"/>
                <a:gd name="T23" fmla="*/ 5 h 9"/>
                <a:gd name="T24" fmla="*/ 10 w 10"/>
                <a:gd name="T25" fmla="*/ 2 h 9"/>
                <a:gd name="T26" fmla="*/ 7 w 10"/>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9">
                  <a:moveTo>
                    <a:pt x="7" y="0"/>
                  </a:moveTo>
                  <a:lnTo>
                    <a:pt x="5" y="0"/>
                  </a:lnTo>
                  <a:lnTo>
                    <a:pt x="3" y="0"/>
                  </a:lnTo>
                  <a:lnTo>
                    <a:pt x="0" y="0"/>
                  </a:lnTo>
                  <a:lnTo>
                    <a:pt x="0" y="2"/>
                  </a:lnTo>
                  <a:lnTo>
                    <a:pt x="0" y="5"/>
                  </a:lnTo>
                  <a:lnTo>
                    <a:pt x="0" y="7"/>
                  </a:lnTo>
                  <a:lnTo>
                    <a:pt x="3" y="9"/>
                  </a:lnTo>
                  <a:lnTo>
                    <a:pt x="5" y="9"/>
                  </a:lnTo>
                  <a:lnTo>
                    <a:pt x="7" y="7"/>
                  </a:lnTo>
                  <a:lnTo>
                    <a:pt x="10" y="5"/>
                  </a:lnTo>
                  <a:lnTo>
                    <a:pt x="10" y="2"/>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28" name="Freeform 298">
              <a:extLst>
                <a:ext uri="{FF2B5EF4-FFF2-40B4-BE49-F238E27FC236}">
                  <a16:creationId xmlns:a16="http://schemas.microsoft.com/office/drawing/2014/main" id="{52CA7931-5D31-408A-92B1-80929CC35FF4}"/>
                </a:ext>
              </a:extLst>
            </p:cNvPr>
            <p:cNvSpPr>
              <a:spLocks/>
            </p:cNvSpPr>
            <p:nvPr/>
          </p:nvSpPr>
          <p:spPr bwMode="auto">
            <a:xfrm>
              <a:off x="3810" y="2501"/>
              <a:ext cx="9" cy="10"/>
            </a:xfrm>
            <a:custGeom>
              <a:avLst/>
              <a:gdLst>
                <a:gd name="T0" fmla="*/ 7 w 9"/>
                <a:gd name="T1" fmla="*/ 0 h 10"/>
                <a:gd name="T2" fmla="*/ 5 w 9"/>
                <a:gd name="T3" fmla="*/ 0 h 10"/>
                <a:gd name="T4" fmla="*/ 3 w 9"/>
                <a:gd name="T5" fmla="*/ 0 h 10"/>
                <a:gd name="T6" fmla="*/ 0 w 9"/>
                <a:gd name="T7" fmla="*/ 0 h 10"/>
                <a:gd name="T8" fmla="*/ 0 w 9"/>
                <a:gd name="T9" fmla="*/ 2 h 10"/>
                <a:gd name="T10" fmla="*/ 0 w 9"/>
                <a:gd name="T11" fmla="*/ 5 h 10"/>
                <a:gd name="T12" fmla="*/ 0 w 9"/>
                <a:gd name="T13" fmla="*/ 7 h 10"/>
                <a:gd name="T14" fmla="*/ 0 w 9"/>
                <a:gd name="T15" fmla="*/ 7 h 10"/>
                <a:gd name="T16" fmla="*/ 3 w 9"/>
                <a:gd name="T17" fmla="*/ 10 h 10"/>
                <a:gd name="T18" fmla="*/ 5 w 9"/>
                <a:gd name="T19" fmla="*/ 10 h 10"/>
                <a:gd name="T20" fmla="*/ 7 w 9"/>
                <a:gd name="T21" fmla="*/ 7 h 10"/>
                <a:gd name="T22" fmla="*/ 9 w 9"/>
                <a:gd name="T23" fmla="*/ 5 h 10"/>
                <a:gd name="T24" fmla="*/ 9 w 9"/>
                <a:gd name="T25" fmla="*/ 2 h 10"/>
                <a:gd name="T26" fmla="*/ 7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7" y="0"/>
                  </a:moveTo>
                  <a:lnTo>
                    <a:pt x="5" y="0"/>
                  </a:lnTo>
                  <a:lnTo>
                    <a:pt x="3" y="0"/>
                  </a:lnTo>
                  <a:lnTo>
                    <a:pt x="0" y="0"/>
                  </a:lnTo>
                  <a:lnTo>
                    <a:pt x="0" y="2"/>
                  </a:lnTo>
                  <a:lnTo>
                    <a:pt x="0" y="5"/>
                  </a:lnTo>
                  <a:lnTo>
                    <a:pt x="0" y="7"/>
                  </a:lnTo>
                  <a:lnTo>
                    <a:pt x="3" y="10"/>
                  </a:lnTo>
                  <a:lnTo>
                    <a:pt x="5" y="10"/>
                  </a:lnTo>
                  <a:lnTo>
                    <a:pt x="7" y="7"/>
                  </a:lnTo>
                  <a:lnTo>
                    <a:pt x="9" y="5"/>
                  </a:lnTo>
                  <a:lnTo>
                    <a:pt x="9" y="2"/>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29" name="Freeform 299">
              <a:extLst>
                <a:ext uri="{FF2B5EF4-FFF2-40B4-BE49-F238E27FC236}">
                  <a16:creationId xmlns:a16="http://schemas.microsoft.com/office/drawing/2014/main" id="{A6CE97D0-7704-4900-977F-3E10885F596F}"/>
                </a:ext>
              </a:extLst>
            </p:cNvPr>
            <p:cNvSpPr>
              <a:spLocks/>
            </p:cNvSpPr>
            <p:nvPr/>
          </p:nvSpPr>
          <p:spPr bwMode="auto">
            <a:xfrm>
              <a:off x="3824" y="2513"/>
              <a:ext cx="9" cy="10"/>
            </a:xfrm>
            <a:custGeom>
              <a:avLst/>
              <a:gdLst>
                <a:gd name="T0" fmla="*/ 9 w 9"/>
                <a:gd name="T1" fmla="*/ 0 h 10"/>
                <a:gd name="T2" fmla="*/ 7 w 9"/>
                <a:gd name="T3" fmla="*/ 0 h 10"/>
                <a:gd name="T4" fmla="*/ 5 w 9"/>
                <a:gd name="T5" fmla="*/ 0 h 10"/>
                <a:gd name="T6" fmla="*/ 2 w 9"/>
                <a:gd name="T7" fmla="*/ 0 h 10"/>
                <a:gd name="T8" fmla="*/ 0 w 9"/>
                <a:gd name="T9" fmla="*/ 2 h 10"/>
                <a:gd name="T10" fmla="*/ 0 w 9"/>
                <a:gd name="T11" fmla="*/ 5 h 10"/>
                <a:gd name="T12" fmla="*/ 2 w 9"/>
                <a:gd name="T13" fmla="*/ 7 h 10"/>
                <a:gd name="T14" fmla="*/ 2 w 9"/>
                <a:gd name="T15" fmla="*/ 7 h 10"/>
                <a:gd name="T16" fmla="*/ 5 w 9"/>
                <a:gd name="T17" fmla="*/ 10 h 10"/>
                <a:gd name="T18" fmla="*/ 7 w 9"/>
                <a:gd name="T19" fmla="*/ 10 h 10"/>
                <a:gd name="T20" fmla="*/ 9 w 9"/>
                <a:gd name="T21" fmla="*/ 7 h 10"/>
                <a:gd name="T22" fmla="*/ 9 w 9"/>
                <a:gd name="T23" fmla="*/ 5 h 10"/>
                <a:gd name="T24" fmla="*/ 9 w 9"/>
                <a:gd name="T25" fmla="*/ 2 h 10"/>
                <a:gd name="T26" fmla="*/ 9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0"/>
                  </a:moveTo>
                  <a:lnTo>
                    <a:pt x="7" y="0"/>
                  </a:lnTo>
                  <a:lnTo>
                    <a:pt x="5" y="0"/>
                  </a:lnTo>
                  <a:lnTo>
                    <a:pt x="2" y="0"/>
                  </a:lnTo>
                  <a:lnTo>
                    <a:pt x="0" y="2"/>
                  </a:lnTo>
                  <a:lnTo>
                    <a:pt x="0" y="5"/>
                  </a:lnTo>
                  <a:lnTo>
                    <a:pt x="2" y="7"/>
                  </a:lnTo>
                  <a:lnTo>
                    <a:pt x="5" y="10"/>
                  </a:lnTo>
                  <a:lnTo>
                    <a:pt x="7" y="10"/>
                  </a:lnTo>
                  <a:lnTo>
                    <a:pt x="9" y="7"/>
                  </a:lnTo>
                  <a:lnTo>
                    <a:pt x="9" y="5"/>
                  </a:lnTo>
                  <a:lnTo>
                    <a:pt x="9" y="2"/>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30" name="Freeform 300">
              <a:extLst>
                <a:ext uri="{FF2B5EF4-FFF2-40B4-BE49-F238E27FC236}">
                  <a16:creationId xmlns:a16="http://schemas.microsoft.com/office/drawing/2014/main" id="{99D01FE1-6DB9-4E9E-983E-CB1A881F7187}"/>
                </a:ext>
              </a:extLst>
            </p:cNvPr>
            <p:cNvSpPr>
              <a:spLocks/>
            </p:cNvSpPr>
            <p:nvPr/>
          </p:nvSpPr>
          <p:spPr bwMode="auto">
            <a:xfrm>
              <a:off x="3838" y="2525"/>
              <a:ext cx="9" cy="10"/>
            </a:xfrm>
            <a:custGeom>
              <a:avLst/>
              <a:gdLst>
                <a:gd name="T0" fmla="*/ 9 w 9"/>
                <a:gd name="T1" fmla="*/ 0 h 10"/>
                <a:gd name="T2" fmla="*/ 7 w 9"/>
                <a:gd name="T3" fmla="*/ 0 h 10"/>
                <a:gd name="T4" fmla="*/ 5 w 9"/>
                <a:gd name="T5" fmla="*/ 0 h 10"/>
                <a:gd name="T6" fmla="*/ 2 w 9"/>
                <a:gd name="T7" fmla="*/ 0 h 10"/>
                <a:gd name="T8" fmla="*/ 0 w 9"/>
                <a:gd name="T9" fmla="*/ 2 h 10"/>
                <a:gd name="T10" fmla="*/ 0 w 9"/>
                <a:gd name="T11" fmla="*/ 5 h 10"/>
                <a:gd name="T12" fmla="*/ 2 w 9"/>
                <a:gd name="T13" fmla="*/ 7 h 10"/>
                <a:gd name="T14" fmla="*/ 2 w 9"/>
                <a:gd name="T15" fmla="*/ 7 h 10"/>
                <a:gd name="T16" fmla="*/ 5 w 9"/>
                <a:gd name="T17" fmla="*/ 10 h 10"/>
                <a:gd name="T18" fmla="*/ 7 w 9"/>
                <a:gd name="T19" fmla="*/ 10 h 10"/>
                <a:gd name="T20" fmla="*/ 9 w 9"/>
                <a:gd name="T21" fmla="*/ 7 h 10"/>
                <a:gd name="T22" fmla="*/ 9 w 9"/>
                <a:gd name="T23" fmla="*/ 5 h 10"/>
                <a:gd name="T24" fmla="*/ 9 w 9"/>
                <a:gd name="T25" fmla="*/ 2 h 10"/>
                <a:gd name="T26" fmla="*/ 9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0"/>
                  </a:moveTo>
                  <a:lnTo>
                    <a:pt x="7" y="0"/>
                  </a:lnTo>
                  <a:lnTo>
                    <a:pt x="5" y="0"/>
                  </a:lnTo>
                  <a:lnTo>
                    <a:pt x="2" y="0"/>
                  </a:lnTo>
                  <a:lnTo>
                    <a:pt x="0" y="2"/>
                  </a:lnTo>
                  <a:lnTo>
                    <a:pt x="0" y="5"/>
                  </a:lnTo>
                  <a:lnTo>
                    <a:pt x="2" y="7"/>
                  </a:lnTo>
                  <a:lnTo>
                    <a:pt x="5" y="10"/>
                  </a:lnTo>
                  <a:lnTo>
                    <a:pt x="7" y="10"/>
                  </a:lnTo>
                  <a:lnTo>
                    <a:pt x="9" y="7"/>
                  </a:lnTo>
                  <a:lnTo>
                    <a:pt x="9" y="5"/>
                  </a:lnTo>
                  <a:lnTo>
                    <a:pt x="9" y="2"/>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31" name="Freeform 301">
              <a:extLst>
                <a:ext uri="{FF2B5EF4-FFF2-40B4-BE49-F238E27FC236}">
                  <a16:creationId xmlns:a16="http://schemas.microsoft.com/office/drawing/2014/main" id="{E252EC8F-6C03-471D-A52F-2AE2691243E3}"/>
                </a:ext>
              </a:extLst>
            </p:cNvPr>
            <p:cNvSpPr>
              <a:spLocks/>
            </p:cNvSpPr>
            <p:nvPr/>
          </p:nvSpPr>
          <p:spPr bwMode="auto">
            <a:xfrm>
              <a:off x="3854" y="2537"/>
              <a:ext cx="10" cy="10"/>
            </a:xfrm>
            <a:custGeom>
              <a:avLst/>
              <a:gdLst>
                <a:gd name="T0" fmla="*/ 7 w 10"/>
                <a:gd name="T1" fmla="*/ 0 h 10"/>
                <a:gd name="T2" fmla="*/ 5 w 10"/>
                <a:gd name="T3" fmla="*/ 0 h 10"/>
                <a:gd name="T4" fmla="*/ 3 w 10"/>
                <a:gd name="T5" fmla="*/ 0 h 10"/>
                <a:gd name="T6" fmla="*/ 0 w 10"/>
                <a:gd name="T7" fmla="*/ 0 h 10"/>
                <a:gd name="T8" fmla="*/ 0 w 10"/>
                <a:gd name="T9" fmla="*/ 3 h 10"/>
                <a:gd name="T10" fmla="*/ 0 w 10"/>
                <a:gd name="T11" fmla="*/ 5 h 10"/>
                <a:gd name="T12" fmla="*/ 0 w 10"/>
                <a:gd name="T13" fmla="*/ 7 h 10"/>
                <a:gd name="T14" fmla="*/ 0 w 10"/>
                <a:gd name="T15" fmla="*/ 7 h 10"/>
                <a:gd name="T16" fmla="*/ 3 w 10"/>
                <a:gd name="T17" fmla="*/ 10 h 10"/>
                <a:gd name="T18" fmla="*/ 5 w 10"/>
                <a:gd name="T19" fmla="*/ 10 h 10"/>
                <a:gd name="T20" fmla="*/ 7 w 10"/>
                <a:gd name="T21" fmla="*/ 7 h 10"/>
                <a:gd name="T22" fmla="*/ 10 w 10"/>
                <a:gd name="T23" fmla="*/ 5 h 10"/>
                <a:gd name="T24" fmla="*/ 10 w 10"/>
                <a:gd name="T25" fmla="*/ 3 h 10"/>
                <a:gd name="T26" fmla="*/ 7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7" y="0"/>
                  </a:moveTo>
                  <a:lnTo>
                    <a:pt x="5" y="0"/>
                  </a:lnTo>
                  <a:lnTo>
                    <a:pt x="3" y="0"/>
                  </a:lnTo>
                  <a:lnTo>
                    <a:pt x="0" y="0"/>
                  </a:lnTo>
                  <a:lnTo>
                    <a:pt x="0" y="3"/>
                  </a:lnTo>
                  <a:lnTo>
                    <a:pt x="0" y="5"/>
                  </a:lnTo>
                  <a:lnTo>
                    <a:pt x="0" y="7"/>
                  </a:lnTo>
                  <a:lnTo>
                    <a:pt x="3" y="10"/>
                  </a:lnTo>
                  <a:lnTo>
                    <a:pt x="5" y="10"/>
                  </a:lnTo>
                  <a:lnTo>
                    <a:pt x="7" y="7"/>
                  </a:lnTo>
                  <a:lnTo>
                    <a:pt x="10" y="5"/>
                  </a:lnTo>
                  <a:lnTo>
                    <a:pt x="10" y="3"/>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32" name="Freeform 302">
              <a:extLst>
                <a:ext uri="{FF2B5EF4-FFF2-40B4-BE49-F238E27FC236}">
                  <a16:creationId xmlns:a16="http://schemas.microsoft.com/office/drawing/2014/main" id="{11969D94-4244-41BA-9883-0DF0402C5825}"/>
                </a:ext>
              </a:extLst>
            </p:cNvPr>
            <p:cNvSpPr>
              <a:spLocks/>
            </p:cNvSpPr>
            <p:nvPr/>
          </p:nvSpPr>
          <p:spPr bwMode="auto">
            <a:xfrm>
              <a:off x="3868" y="2549"/>
              <a:ext cx="10" cy="10"/>
            </a:xfrm>
            <a:custGeom>
              <a:avLst/>
              <a:gdLst>
                <a:gd name="T0" fmla="*/ 7 w 10"/>
                <a:gd name="T1" fmla="*/ 0 h 10"/>
                <a:gd name="T2" fmla="*/ 5 w 10"/>
                <a:gd name="T3" fmla="*/ 0 h 10"/>
                <a:gd name="T4" fmla="*/ 3 w 10"/>
                <a:gd name="T5" fmla="*/ 0 h 10"/>
                <a:gd name="T6" fmla="*/ 0 w 10"/>
                <a:gd name="T7" fmla="*/ 0 h 10"/>
                <a:gd name="T8" fmla="*/ 0 w 10"/>
                <a:gd name="T9" fmla="*/ 3 h 10"/>
                <a:gd name="T10" fmla="*/ 0 w 10"/>
                <a:gd name="T11" fmla="*/ 5 h 10"/>
                <a:gd name="T12" fmla="*/ 0 w 10"/>
                <a:gd name="T13" fmla="*/ 8 h 10"/>
                <a:gd name="T14" fmla="*/ 0 w 10"/>
                <a:gd name="T15" fmla="*/ 8 h 10"/>
                <a:gd name="T16" fmla="*/ 3 w 10"/>
                <a:gd name="T17" fmla="*/ 10 h 10"/>
                <a:gd name="T18" fmla="*/ 5 w 10"/>
                <a:gd name="T19" fmla="*/ 10 h 10"/>
                <a:gd name="T20" fmla="*/ 7 w 10"/>
                <a:gd name="T21" fmla="*/ 8 h 10"/>
                <a:gd name="T22" fmla="*/ 10 w 10"/>
                <a:gd name="T23" fmla="*/ 5 h 10"/>
                <a:gd name="T24" fmla="*/ 10 w 10"/>
                <a:gd name="T25" fmla="*/ 3 h 10"/>
                <a:gd name="T26" fmla="*/ 7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7" y="0"/>
                  </a:moveTo>
                  <a:lnTo>
                    <a:pt x="5" y="0"/>
                  </a:lnTo>
                  <a:lnTo>
                    <a:pt x="3" y="0"/>
                  </a:lnTo>
                  <a:lnTo>
                    <a:pt x="0" y="0"/>
                  </a:lnTo>
                  <a:lnTo>
                    <a:pt x="0" y="3"/>
                  </a:lnTo>
                  <a:lnTo>
                    <a:pt x="0" y="5"/>
                  </a:lnTo>
                  <a:lnTo>
                    <a:pt x="0" y="8"/>
                  </a:lnTo>
                  <a:lnTo>
                    <a:pt x="3" y="10"/>
                  </a:lnTo>
                  <a:lnTo>
                    <a:pt x="5" y="10"/>
                  </a:lnTo>
                  <a:lnTo>
                    <a:pt x="7" y="8"/>
                  </a:lnTo>
                  <a:lnTo>
                    <a:pt x="10" y="5"/>
                  </a:lnTo>
                  <a:lnTo>
                    <a:pt x="10" y="3"/>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33" name="Freeform 303">
              <a:extLst>
                <a:ext uri="{FF2B5EF4-FFF2-40B4-BE49-F238E27FC236}">
                  <a16:creationId xmlns:a16="http://schemas.microsoft.com/office/drawing/2014/main" id="{B2FCE740-F57E-4129-81D7-3E3903BD8F34}"/>
                </a:ext>
              </a:extLst>
            </p:cNvPr>
            <p:cNvSpPr>
              <a:spLocks/>
            </p:cNvSpPr>
            <p:nvPr/>
          </p:nvSpPr>
          <p:spPr bwMode="auto">
            <a:xfrm>
              <a:off x="3882" y="2561"/>
              <a:ext cx="10" cy="10"/>
            </a:xfrm>
            <a:custGeom>
              <a:avLst/>
              <a:gdLst>
                <a:gd name="T0" fmla="*/ 7 w 10"/>
                <a:gd name="T1" fmla="*/ 0 h 10"/>
                <a:gd name="T2" fmla="*/ 5 w 10"/>
                <a:gd name="T3" fmla="*/ 0 h 10"/>
                <a:gd name="T4" fmla="*/ 3 w 10"/>
                <a:gd name="T5" fmla="*/ 0 h 10"/>
                <a:gd name="T6" fmla="*/ 0 w 10"/>
                <a:gd name="T7" fmla="*/ 0 h 10"/>
                <a:gd name="T8" fmla="*/ 0 w 10"/>
                <a:gd name="T9" fmla="*/ 3 h 10"/>
                <a:gd name="T10" fmla="*/ 0 w 10"/>
                <a:gd name="T11" fmla="*/ 5 h 10"/>
                <a:gd name="T12" fmla="*/ 0 w 10"/>
                <a:gd name="T13" fmla="*/ 8 h 10"/>
                <a:gd name="T14" fmla="*/ 3 w 10"/>
                <a:gd name="T15" fmla="*/ 8 h 10"/>
                <a:gd name="T16" fmla="*/ 5 w 10"/>
                <a:gd name="T17" fmla="*/ 10 h 10"/>
                <a:gd name="T18" fmla="*/ 7 w 10"/>
                <a:gd name="T19" fmla="*/ 10 h 10"/>
                <a:gd name="T20" fmla="*/ 10 w 10"/>
                <a:gd name="T21" fmla="*/ 8 h 10"/>
                <a:gd name="T22" fmla="*/ 10 w 10"/>
                <a:gd name="T23" fmla="*/ 5 h 10"/>
                <a:gd name="T24" fmla="*/ 10 w 10"/>
                <a:gd name="T25" fmla="*/ 3 h 10"/>
                <a:gd name="T26" fmla="*/ 10 w 10"/>
                <a:gd name="T27" fmla="*/ 0 h 10"/>
                <a:gd name="T28" fmla="*/ 7 w 10"/>
                <a:gd name="T29" fmla="*/ 0 h 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0" h="10">
                  <a:moveTo>
                    <a:pt x="7" y="0"/>
                  </a:moveTo>
                  <a:lnTo>
                    <a:pt x="5" y="0"/>
                  </a:lnTo>
                  <a:lnTo>
                    <a:pt x="3" y="0"/>
                  </a:lnTo>
                  <a:lnTo>
                    <a:pt x="0" y="0"/>
                  </a:lnTo>
                  <a:lnTo>
                    <a:pt x="0" y="3"/>
                  </a:lnTo>
                  <a:lnTo>
                    <a:pt x="0" y="5"/>
                  </a:lnTo>
                  <a:lnTo>
                    <a:pt x="0" y="8"/>
                  </a:lnTo>
                  <a:lnTo>
                    <a:pt x="3" y="8"/>
                  </a:lnTo>
                  <a:lnTo>
                    <a:pt x="5" y="10"/>
                  </a:lnTo>
                  <a:lnTo>
                    <a:pt x="7" y="10"/>
                  </a:lnTo>
                  <a:lnTo>
                    <a:pt x="10" y="8"/>
                  </a:lnTo>
                  <a:lnTo>
                    <a:pt x="10" y="5"/>
                  </a:lnTo>
                  <a:lnTo>
                    <a:pt x="10" y="3"/>
                  </a:lnTo>
                  <a:lnTo>
                    <a:pt x="10"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34" name="Freeform 304">
              <a:extLst>
                <a:ext uri="{FF2B5EF4-FFF2-40B4-BE49-F238E27FC236}">
                  <a16:creationId xmlns:a16="http://schemas.microsoft.com/office/drawing/2014/main" id="{3EEBBD00-A96A-46C7-BC7F-6EACACC1E855}"/>
                </a:ext>
              </a:extLst>
            </p:cNvPr>
            <p:cNvSpPr>
              <a:spLocks/>
            </p:cNvSpPr>
            <p:nvPr/>
          </p:nvSpPr>
          <p:spPr bwMode="auto">
            <a:xfrm>
              <a:off x="3896" y="2573"/>
              <a:ext cx="10" cy="10"/>
            </a:xfrm>
            <a:custGeom>
              <a:avLst/>
              <a:gdLst>
                <a:gd name="T0" fmla="*/ 10 w 10"/>
                <a:gd name="T1" fmla="*/ 0 h 10"/>
                <a:gd name="T2" fmla="*/ 7 w 10"/>
                <a:gd name="T3" fmla="*/ 0 h 10"/>
                <a:gd name="T4" fmla="*/ 5 w 10"/>
                <a:gd name="T5" fmla="*/ 0 h 10"/>
                <a:gd name="T6" fmla="*/ 3 w 10"/>
                <a:gd name="T7" fmla="*/ 0 h 10"/>
                <a:gd name="T8" fmla="*/ 0 w 10"/>
                <a:gd name="T9" fmla="*/ 3 h 10"/>
                <a:gd name="T10" fmla="*/ 0 w 10"/>
                <a:gd name="T11" fmla="*/ 5 h 10"/>
                <a:gd name="T12" fmla="*/ 3 w 10"/>
                <a:gd name="T13" fmla="*/ 8 h 10"/>
                <a:gd name="T14" fmla="*/ 3 w 10"/>
                <a:gd name="T15" fmla="*/ 8 h 10"/>
                <a:gd name="T16" fmla="*/ 5 w 10"/>
                <a:gd name="T17" fmla="*/ 10 h 10"/>
                <a:gd name="T18" fmla="*/ 7 w 10"/>
                <a:gd name="T19" fmla="*/ 10 h 10"/>
                <a:gd name="T20" fmla="*/ 10 w 10"/>
                <a:gd name="T21" fmla="*/ 8 h 10"/>
                <a:gd name="T22" fmla="*/ 10 w 10"/>
                <a:gd name="T23" fmla="*/ 5 h 10"/>
                <a:gd name="T24" fmla="*/ 10 w 10"/>
                <a:gd name="T25" fmla="*/ 3 h 10"/>
                <a:gd name="T26" fmla="*/ 10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0"/>
                  </a:moveTo>
                  <a:lnTo>
                    <a:pt x="7" y="0"/>
                  </a:lnTo>
                  <a:lnTo>
                    <a:pt x="5" y="0"/>
                  </a:lnTo>
                  <a:lnTo>
                    <a:pt x="3" y="0"/>
                  </a:lnTo>
                  <a:lnTo>
                    <a:pt x="0" y="3"/>
                  </a:lnTo>
                  <a:lnTo>
                    <a:pt x="0" y="5"/>
                  </a:lnTo>
                  <a:lnTo>
                    <a:pt x="3" y="8"/>
                  </a:lnTo>
                  <a:lnTo>
                    <a:pt x="5" y="10"/>
                  </a:lnTo>
                  <a:lnTo>
                    <a:pt x="7" y="10"/>
                  </a:lnTo>
                  <a:lnTo>
                    <a:pt x="10" y="8"/>
                  </a:lnTo>
                  <a:lnTo>
                    <a:pt x="10" y="5"/>
                  </a:lnTo>
                  <a:lnTo>
                    <a:pt x="10" y="3"/>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35" name="Freeform 305">
              <a:extLst>
                <a:ext uri="{FF2B5EF4-FFF2-40B4-BE49-F238E27FC236}">
                  <a16:creationId xmlns:a16="http://schemas.microsoft.com/office/drawing/2014/main" id="{429EC5EF-E423-44EC-90D2-A96090019247}"/>
                </a:ext>
              </a:extLst>
            </p:cNvPr>
            <p:cNvSpPr>
              <a:spLocks/>
            </p:cNvSpPr>
            <p:nvPr/>
          </p:nvSpPr>
          <p:spPr bwMode="auto">
            <a:xfrm>
              <a:off x="3910" y="2586"/>
              <a:ext cx="9" cy="9"/>
            </a:xfrm>
            <a:custGeom>
              <a:avLst/>
              <a:gdLst>
                <a:gd name="T0" fmla="*/ 9 w 9"/>
                <a:gd name="T1" fmla="*/ 0 h 9"/>
                <a:gd name="T2" fmla="*/ 7 w 9"/>
                <a:gd name="T3" fmla="*/ 0 h 9"/>
                <a:gd name="T4" fmla="*/ 5 w 9"/>
                <a:gd name="T5" fmla="*/ 0 h 9"/>
                <a:gd name="T6" fmla="*/ 2 w 9"/>
                <a:gd name="T7" fmla="*/ 0 h 9"/>
                <a:gd name="T8" fmla="*/ 0 w 9"/>
                <a:gd name="T9" fmla="*/ 2 h 9"/>
                <a:gd name="T10" fmla="*/ 0 w 9"/>
                <a:gd name="T11" fmla="*/ 4 h 9"/>
                <a:gd name="T12" fmla="*/ 2 w 9"/>
                <a:gd name="T13" fmla="*/ 7 h 9"/>
                <a:gd name="T14" fmla="*/ 2 w 9"/>
                <a:gd name="T15" fmla="*/ 7 h 9"/>
                <a:gd name="T16" fmla="*/ 5 w 9"/>
                <a:gd name="T17" fmla="*/ 9 h 9"/>
                <a:gd name="T18" fmla="*/ 7 w 9"/>
                <a:gd name="T19" fmla="*/ 9 h 9"/>
                <a:gd name="T20" fmla="*/ 9 w 9"/>
                <a:gd name="T21" fmla="*/ 7 h 9"/>
                <a:gd name="T22" fmla="*/ 9 w 9"/>
                <a:gd name="T23" fmla="*/ 4 h 9"/>
                <a:gd name="T24" fmla="*/ 9 w 9"/>
                <a:gd name="T25" fmla="*/ 2 h 9"/>
                <a:gd name="T26" fmla="*/ 9 w 9"/>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9" y="0"/>
                  </a:moveTo>
                  <a:lnTo>
                    <a:pt x="7" y="0"/>
                  </a:lnTo>
                  <a:lnTo>
                    <a:pt x="5" y="0"/>
                  </a:lnTo>
                  <a:lnTo>
                    <a:pt x="2" y="0"/>
                  </a:lnTo>
                  <a:lnTo>
                    <a:pt x="0" y="2"/>
                  </a:lnTo>
                  <a:lnTo>
                    <a:pt x="0" y="4"/>
                  </a:lnTo>
                  <a:lnTo>
                    <a:pt x="2" y="7"/>
                  </a:lnTo>
                  <a:lnTo>
                    <a:pt x="5" y="9"/>
                  </a:lnTo>
                  <a:lnTo>
                    <a:pt x="7" y="9"/>
                  </a:lnTo>
                  <a:lnTo>
                    <a:pt x="9" y="7"/>
                  </a:lnTo>
                  <a:lnTo>
                    <a:pt x="9" y="4"/>
                  </a:lnTo>
                  <a:lnTo>
                    <a:pt x="9" y="2"/>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36" name="Freeform 306">
              <a:extLst>
                <a:ext uri="{FF2B5EF4-FFF2-40B4-BE49-F238E27FC236}">
                  <a16:creationId xmlns:a16="http://schemas.microsoft.com/office/drawing/2014/main" id="{733ADF63-7074-45C5-A782-D3BA17431E5F}"/>
                </a:ext>
              </a:extLst>
            </p:cNvPr>
            <p:cNvSpPr>
              <a:spLocks/>
            </p:cNvSpPr>
            <p:nvPr/>
          </p:nvSpPr>
          <p:spPr bwMode="auto">
            <a:xfrm>
              <a:off x="3926" y="2598"/>
              <a:ext cx="10" cy="9"/>
            </a:xfrm>
            <a:custGeom>
              <a:avLst/>
              <a:gdLst>
                <a:gd name="T0" fmla="*/ 7 w 10"/>
                <a:gd name="T1" fmla="*/ 0 h 9"/>
                <a:gd name="T2" fmla="*/ 5 w 10"/>
                <a:gd name="T3" fmla="*/ 0 h 9"/>
                <a:gd name="T4" fmla="*/ 3 w 10"/>
                <a:gd name="T5" fmla="*/ 0 h 9"/>
                <a:gd name="T6" fmla="*/ 0 w 10"/>
                <a:gd name="T7" fmla="*/ 0 h 9"/>
                <a:gd name="T8" fmla="*/ 0 w 10"/>
                <a:gd name="T9" fmla="*/ 2 h 9"/>
                <a:gd name="T10" fmla="*/ 0 w 10"/>
                <a:gd name="T11" fmla="*/ 4 h 9"/>
                <a:gd name="T12" fmla="*/ 0 w 10"/>
                <a:gd name="T13" fmla="*/ 7 h 9"/>
                <a:gd name="T14" fmla="*/ 0 w 10"/>
                <a:gd name="T15" fmla="*/ 7 h 9"/>
                <a:gd name="T16" fmla="*/ 3 w 10"/>
                <a:gd name="T17" fmla="*/ 9 h 9"/>
                <a:gd name="T18" fmla="*/ 5 w 10"/>
                <a:gd name="T19" fmla="*/ 9 h 9"/>
                <a:gd name="T20" fmla="*/ 7 w 10"/>
                <a:gd name="T21" fmla="*/ 7 h 9"/>
                <a:gd name="T22" fmla="*/ 10 w 10"/>
                <a:gd name="T23" fmla="*/ 4 h 9"/>
                <a:gd name="T24" fmla="*/ 10 w 10"/>
                <a:gd name="T25" fmla="*/ 2 h 9"/>
                <a:gd name="T26" fmla="*/ 7 w 10"/>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9">
                  <a:moveTo>
                    <a:pt x="7" y="0"/>
                  </a:moveTo>
                  <a:lnTo>
                    <a:pt x="5" y="0"/>
                  </a:lnTo>
                  <a:lnTo>
                    <a:pt x="3" y="0"/>
                  </a:lnTo>
                  <a:lnTo>
                    <a:pt x="0" y="0"/>
                  </a:lnTo>
                  <a:lnTo>
                    <a:pt x="0" y="2"/>
                  </a:lnTo>
                  <a:lnTo>
                    <a:pt x="0" y="4"/>
                  </a:lnTo>
                  <a:lnTo>
                    <a:pt x="0" y="7"/>
                  </a:lnTo>
                  <a:lnTo>
                    <a:pt x="3" y="9"/>
                  </a:lnTo>
                  <a:lnTo>
                    <a:pt x="5" y="9"/>
                  </a:lnTo>
                  <a:lnTo>
                    <a:pt x="7" y="7"/>
                  </a:lnTo>
                  <a:lnTo>
                    <a:pt x="10" y="4"/>
                  </a:lnTo>
                  <a:lnTo>
                    <a:pt x="10" y="2"/>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37" name="Freeform 307">
              <a:extLst>
                <a:ext uri="{FF2B5EF4-FFF2-40B4-BE49-F238E27FC236}">
                  <a16:creationId xmlns:a16="http://schemas.microsoft.com/office/drawing/2014/main" id="{6457012A-B70B-4B65-BF55-4F19396F035F}"/>
                </a:ext>
              </a:extLst>
            </p:cNvPr>
            <p:cNvSpPr>
              <a:spLocks/>
            </p:cNvSpPr>
            <p:nvPr/>
          </p:nvSpPr>
          <p:spPr bwMode="auto">
            <a:xfrm>
              <a:off x="3940" y="2610"/>
              <a:ext cx="10" cy="9"/>
            </a:xfrm>
            <a:custGeom>
              <a:avLst/>
              <a:gdLst>
                <a:gd name="T0" fmla="*/ 7 w 10"/>
                <a:gd name="T1" fmla="*/ 0 h 9"/>
                <a:gd name="T2" fmla="*/ 5 w 10"/>
                <a:gd name="T3" fmla="*/ 0 h 9"/>
                <a:gd name="T4" fmla="*/ 3 w 10"/>
                <a:gd name="T5" fmla="*/ 0 h 9"/>
                <a:gd name="T6" fmla="*/ 0 w 10"/>
                <a:gd name="T7" fmla="*/ 0 h 9"/>
                <a:gd name="T8" fmla="*/ 0 w 10"/>
                <a:gd name="T9" fmla="*/ 2 h 9"/>
                <a:gd name="T10" fmla="*/ 0 w 10"/>
                <a:gd name="T11" fmla="*/ 5 h 9"/>
                <a:gd name="T12" fmla="*/ 0 w 10"/>
                <a:gd name="T13" fmla="*/ 7 h 9"/>
                <a:gd name="T14" fmla="*/ 0 w 10"/>
                <a:gd name="T15" fmla="*/ 7 h 9"/>
                <a:gd name="T16" fmla="*/ 3 w 10"/>
                <a:gd name="T17" fmla="*/ 9 h 9"/>
                <a:gd name="T18" fmla="*/ 5 w 10"/>
                <a:gd name="T19" fmla="*/ 9 h 9"/>
                <a:gd name="T20" fmla="*/ 7 w 10"/>
                <a:gd name="T21" fmla="*/ 7 h 9"/>
                <a:gd name="T22" fmla="*/ 10 w 10"/>
                <a:gd name="T23" fmla="*/ 5 h 9"/>
                <a:gd name="T24" fmla="*/ 10 w 10"/>
                <a:gd name="T25" fmla="*/ 2 h 9"/>
                <a:gd name="T26" fmla="*/ 7 w 10"/>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9">
                  <a:moveTo>
                    <a:pt x="7" y="0"/>
                  </a:moveTo>
                  <a:lnTo>
                    <a:pt x="5" y="0"/>
                  </a:lnTo>
                  <a:lnTo>
                    <a:pt x="3" y="0"/>
                  </a:lnTo>
                  <a:lnTo>
                    <a:pt x="0" y="0"/>
                  </a:lnTo>
                  <a:lnTo>
                    <a:pt x="0" y="2"/>
                  </a:lnTo>
                  <a:lnTo>
                    <a:pt x="0" y="5"/>
                  </a:lnTo>
                  <a:lnTo>
                    <a:pt x="0" y="7"/>
                  </a:lnTo>
                  <a:lnTo>
                    <a:pt x="3" y="9"/>
                  </a:lnTo>
                  <a:lnTo>
                    <a:pt x="5" y="9"/>
                  </a:lnTo>
                  <a:lnTo>
                    <a:pt x="7" y="7"/>
                  </a:lnTo>
                  <a:lnTo>
                    <a:pt x="10" y="5"/>
                  </a:lnTo>
                  <a:lnTo>
                    <a:pt x="10" y="2"/>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38" name="Freeform 308">
              <a:extLst>
                <a:ext uri="{FF2B5EF4-FFF2-40B4-BE49-F238E27FC236}">
                  <a16:creationId xmlns:a16="http://schemas.microsoft.com/office/drawing/2014/main" id="{8B89BBBE-3C74-4E2D-88A8-178C720E7455}"/>
                </a:ext>
              </a:extLst>
            </p:cNvPr>
            <p:cNvSpPr>
              <a:spLocks/>
            </p:cNvSpPr>
            <p:nvPr/>
          </p:nvSpPr>
          <p:spPr bwMode="auto">
            <a:xfrm>
              <a:off x="3954" y="2622"/>
              <a:ext cx="10" cy="10"/>
            </a:xfrm>
            <a:custGeom>
              <a:avLst/>
              <a:gdLst>
                <a:gd name="T0" fmla="*/ 10 w 10"/>
                <a:gd name="T1" fmla="*/ 0 h 10"/>
                <a:gd name="T2" fmla="*/ 7 w 10"/>
                <a:gd name="T3" fmla="*/ 0 h 10"/>
                <a:gd name="T4" fmla="*/ 5 w 10"/>
                <a:gd name="T5" fmla="*/ 0 h 10"/>
                <a:gd name="T6" fmla="*/ 3 w 10"/>
                <a:gd name="T7" fmla="*/ 0 h 10"/>
                <a:gd name="T8" fmla="*/ 0 w 10"/>
                <a:gd name="T9" fmla="*/ 2 h 10"/>
                <a:gd name="T10" fmla="*/ 0 w 10"/>
                <a:gd name="T11" fmla="*/ 5 h 10"/>
                <a:gd name="T12" fmla="*/ 3 w 10"/>
                <a:gd name="T13" fmla="*/ 7 h 10"/>
                <a:gd name="T14" fmla="*/ 3 w 10"/>
                <a:gd name="T15" fmla="*/ 7 h 10"/>
                <a:gd name="T16" fmla="*/ 5 w 10"/>
                <a:gd name="T17" fmla="*/ 10 h 10"/>
                <a:gd name="T18" fmla="*/ 7 w 10"/>
                <a:gd name="T19" fmla="*/ 10 h 10"/>
                <a:gd name="T20" fmla="*/ 10 w 10"/>
                <a:gd name="T21" fmla="*/ 7 h 10"/>
                <a:gd name="T22" fmla="*/ 10 w 10"/>
                <a:gd name="T23" fmla="*/ 5 h 10"/>
                <a:gd name="T24" fmla="*/ 10 w 10"/>
                <a:gd name="T25" fmla="*/ 2 h 10"/>
                <a:gd name="T26" fmla="*/ 10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0"/>
                  </a:moveTo>
                  <a:lnTo>
                    <a:pt x="7" y="0"/>
                  </a:lnTo>
                  <a:lnTo>
                    <a:pt x="5" y="0"/>
                  </a:lnTo>
                  <a:lnTo>
                    <a:pt x="3" y="0"/>
                  </a:lnTo>
                  <a:lnTo>
                    <a:pt x="0" y="2"/>
                  </a:lnTo>
                  <a:lnTo>
                    <a:pt x="0" y="5"/>
                  </a:lnTo>
                  <a:lnTo>
                    <a:pt x="3" y="7"/>
                  </a:lnTo>
                  <a:lnTo>
                    <a:pt x="5" y="10"/>
                  </a:lnTo>
                  <a:lnTo>
                    <a:pt x="7" y="10"/>
                  </a:lnTo>
                  <a:lnTo>
                    <a:pt x="10" y="7"/>
                  </a:lnTo>
                  <a:lnTo>
                    <a:pt x="10" y="5"/>
                  </a:lnTo>
                  <a:lnTo>
                    <a:pt x="10" y="2"/>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39" name="Freeform 309">
              <a:extLst>
                <a:ext uri="{FF2B5EF4-FFF2-40B4-BE49-F238E27FC236}">
                  <a16:creationId xmlns:a16="http://schemas.microsoft.com/office/drawing/2014/main" id="{AF7C3E8D-C204-40A7-A48E-2AE26293AA7E}"/>
                </a:ext>
              </a:extLst>
            </p:cNvPr>
            <p:cNvSpPr>
              <a:spLocks/>
            </p:cNvSpPr>
            <p:nvPr/>
          </p:nvSpPr>
          <p:spPr bwMode="auto">
            <a:xfrm>
              <a:off x="3968" y="2634"/>
              <a:ext cx="10" cy="10"/>
            </a:xfrm>
            <a:custGeom>
              <a:avLst/>
              <a:gdLst>
                <a:gd name="T0" fmla="*/ 10 w 10"/>
                <a:gd name="T1" fmla="*/ 0 h 10"/>
                <a:gd name="T2" fmla="*/ 7 w 10"/>
                <a:gd name="T3" fmla="*/ 0 h 10"/>
                <a:gd name="T4" fmla="*/ 5 w 10"/>
                <a:gd name="T5" fmla="*/ 0 h 10"/>
                <a:gd name="T6" fmla="*/ 3 w 10"/>
                <a:gd name="T7" fmla="*/ 0 h 10"/>
                <a:gd name="T8" fmla="*/ 0 w 10"/>
                <a:gd name="T9" fmla="*/ 2 h 10"/>
                <a:gd name="T10" fmla="*/ 0 w 10"/>
                <a:gd name="T11" fmla="*/ 5 h 10"/>
                <a:gd name="T12" fmla="*/ 3 w 10"/>
                <a:gd name="T13" fmla="*/ 7 h 10"/>
                <a:gd name="T14" fmla="*/ 3 w 10"/>
                <a:gd name="T15" fmla="*/ 7 h 10"/>
                <a:gd name="T16" fmla="*/ 5 w 10"/>
                <a:gd name="T17" fmla="*/ 10 h 10"/>
                <a:gd name="T18" fmla="*/ 7 w 10"/>
                <a:gd name="T19" fmla="*/ 10 h 10"/>
                <a:gd name="T20" fmla="*/ 10 w 10"/>
                <a:gd name="T21" fmla="*/ 7 h 10"/>
                <a:gd name="T22" fmla="*/ 10 w 10"/>
                <a:gd name="T23" fmla="*/ 5 h 10"/>
                <a:gd name="T24" fmla="*/ 10 w 10"/>
                <a:gd name="T25" fmla="*/ 2 h 10"/>
                <a:gd name="T26" fmla="*/ 10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0"/>
                  </a:moveTo>
                  <a:lnTo>
                    <a:pt x="7" y="0"/>
                  </a:lnTo>
                  <a:lnTo>
                    <a:pt x="5" y="0"/>
                  </a:lnTo>
                  <a:lnTo>
                    <a:pt x="3" y="0"/>
                  </a:lnTo>
                  <a:lnTo>
                    <a:pt x="0" y="2"/>
                  </a:lnTo>
                  <a:lnTo>
                    <a:pt x="0" y="5"/>
                  </a:lnTo>
                  <a:lnTo>
                    <a:pt x="3" y="7"/>
                  </a:lnTo>
                  <a:lnTo>
                    <a:pt x="5" y="10"/>
                  </a:lnTo>
                  <a:lnTo>
                    <a:pt x="7" y="10"/>
                  </a:lnTo>
                  <a:lnTo>
                    <a:pt x="10" y="7"/>
                  </a:lnTo>
                  <a:lnTo>
                    <a:pt x="10" y="5"/>
                  </a:lnTo>
                  <a:lnTo>
                    <a:pt x="10" y="2"/>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740" name="Freeform 310">
              <a:extLst>
                <a:ext uri="{FF2B5EF4-FFF2-40B4-BE49-F238E27FC236}">
                  <a16:creationId xmlns:a16="http://schemas.microsoft.com/office/drawing/2014/main" id="{DCA453A7-D1D3-4FF7-A24E-D4F034756A28}"/>
                </a:ext>
              </a:extLst>
            </p:cNvPr>
            <p:cNvSpPr>
              <a:spLocks/>
            </p:cNvSpPr>
            <p:nvPr/>
          </p:nvSpPr>
          <p:spPr bwMode="auto">
            <a:xfrm>
              <a:off x="3957" y="2615"/>
              <a:ext cx="69" cy="65"/>
            </a:xfrm>
            <a:custGeom>
              <a:avLst/>
              <a:gdLst>
                <a:gd name="T0" fmla="*/ 0 w 69"/>
                <a:gd name="T1" fmla="*/ 48 h 65"/>
                <a:gd name="T2" fmla="*/ 69 w 69"/>
                <a:gd name="T3" fmla="*/ 65 h 65"/>
                <a:gd name="T4" fmla="*/ 37 w 69"/>
                <a:gd name="T5" fmla="*/ 0 h 65"/>
                <a:gd name="T6" fmla="*/ 0 w 69"/>
                <a:gd name="T7" fmla="*/ 48 h 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9" h="65">
                  <a:moveTo>
                    <a:pt x="0" y="48"/>
                  </a:moveTo>
                  <a:lnTo>
                    <a:pt x="69" y="65"/>
                  </a:lnTo>
                  <a:lnTo>
                    <a:pt x="37" y="0"/>
                  </a:lnTo>
                  <a:lnTo>
                    <a:pt x="0" y="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96328" name="Rectangle 311">
            <a:extLst>
              <a:ext uri="{FF2B5EF4-FFF2-40B4-BE49-F238E27FC236}">
                <a16:creationId xmlns:a16="http://schemas.microsoft.com/office/drawing/2014/main" id="{94A43114-5B0D-4C2B-8A8A-E567880C75E6}"/>
              </a:ext>
            </a:extLst>
          </p:cNvPr>
          <p:cNvSpPr>
            <a:spLocks noChangeArrowheads="1"/>
          </p:cNvSpPr>
          <p:nvPr/>
        </p:nvSpPr>
        <p:spPr bwMode="auto">
          <a:xfrm>
            <a:off x="3597275" y="4792663"/>
            <a:ext cx="21304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329" name="Rectangle 312">
            <a:extLst>
              <a:ext uri="{FF2B5EF4-FFF2-40B4-BE49-F238E27FC236}">
                <a16:creationId xmlns:a16="http://schemas.microsoft.com/office/drawing/2014/main" id="{E74A444E-6E14-4667-B27A-785F62EE3CC1}"/>
              </a:ext>
            </a:extLst>
          </p:cNvPr>
          <p:cNvSpPr>
            <a:spLocks noChangeArrowheads="1"/>
          </p:cNvSpPr>
          <p:nvPr/>
        </p:nvSpPr>
        <p:spPr bwMode="auto">
          <a:xfrm>
            <a:off x="3924300" y="4652963"/>
            <a:ext cx="13858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000">
                <a:solidFill>
                  <a:srgbClr val="000000"/>
                </a:solidFill>
              </a:rPr>
              <a:t>Popisuje účtovnú jednotku </a:t>
            </a:r>
          </a:p>
          <a:p>
            <a:pPr eaLnBrk="1" hangingPunct="1">
              <a:spcBef>
                <a:spcPct val="0"/>
              </a:spcBef>
              <a:buFontTx/>
              <a:buNone/>
            </a:pPr>
            <a:r>
              <a:rPr lang="sk-SK" altLang="en-US" sz="1000">
                <a:solidFill>
                  <a:srgbClr val="000000"/>
                </a:solidFill>
              </a:rPr>
              <a:t>ako celok</a:t>
            </a:r>
            <a:r>
              <a:rPr lang="sk-SK" altLang="en-US" sz="800" b="1">
                <a:solidFill>
                  <a:srgbClr val="000000"/>
                </a:solidFill>
              </a:rPr>
              <a:t> </a:t>
            </a:r>
            <a:endParaRPr lang="sk-SK" altLang="en-US" sz="1800">
              <a:latin typeface="Arial" panose="020B0604020202020204" pitchFamily="34" charset="0"/>
            </a:endParaRPr>
          </a:p>
        </p:txBody>
      </p:sp>
      <p:sp>
        <p:nvSpPr>
          <p:cNvPr id="96330" name="Rectangle 313">
            <a:extLst>
              <a:ext uri="{FF2B5EF4-FFF2-40B4-BE49-F238E27FC236}">
                <a16:creationId xmlns:a16="http://schemas.microsoft.com/office/drawing/2014/main" id="{6F58AB6C-BE52-4A25-8286-EBF1FB965D4B}"/>
              </a:ext>
            </a:extLst>
          </p:cNvPr>
          <p:cNvSpPr>
            <a:spLocks noChangeArrowheads="1"/>
          </p:cNvSpPr>
          <p:nvPr/>
        </p:nvSpPr>
        <p:spPr bwMode="auto">
          <a:xfrm>
            <a:off x="5908675" y="4784725"/>
            <a:ext cx="2081213"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331" name="Rectangle 314">
            <a:extLst>
              <a:ext uri="{FF2B5EF4-FFF2-40B4-BE49-F238E27FC236}">
                <a16:creationId xmlns:a16="http://schemas.microsoft.com/office/drawing/2014/main" id="{3B3DC645-7B8A-44A2-999C-EFDB2469F22F}"/>
              </a:ext>
            </a:extLst>
          </p:cNvPr>
          <p:cNvSpPr>
            <a:spLocks noChangeArrowheads="1"/>
          </p:cNvSpPr>
          <p:nvPr/>
        </p:nvSpPr>
        <p:spPr bwMode="auto">
          <a:xfrm>
            <a:off x="6084888" y="4797425"/>
            <a:ext cx="14097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1000">
                <a:solidFill>
                  <a:srgbClr val="000000"/>
                </a:solidFill>
              </a:rPr>
              <a:t>Popisuje a analyzuje podľa </a:t>
            </a:r>
          </a:p>
          <a:p>
            <a:pPr algn="ctr" eaLnBrk="1" hangingPunct="1">
              <a:spcBef>
                <a:spcPct val="0"/>
              </a:spcBef>
              <a:buFontTx/>
              <a:buNone/>
            </a:pPr>
            <a:r>
              <a:rPr lang="sk-SK" altLang="en-US" sz="1000">
                <a:solidFill>
                  <a:srgbClr val="000000"/>
                </a:solidFill>
              </a:rPr>
              <a:t>vnútorných procesov</a:t>
            </a:r>
            <a:r>
              <a:rPr lang="sk-SK" altLang="en-US" sz="800" b="1">
                <a:solidFill>
                  <a:srgbClr val="000000"/>
                </a:solidFill>
              </a:rPr>
              <a:t> </a:t>
            </a:r>
            <a:endParaRPr lang="sk-SK" altLang="en-US" sz="1800">
              <a:latin typeface="Arial" panose="020B0604020202020204" pitchFamily="34" charset="0"/>
            </a:endParaRPr>
          </a:p>
        </p:txBody>
      </p:sp>
      <p:sp>
        <p:nvSpPr>
          <p:cNvPr id="96332" name="Rectangle 315">
            <a:extLst>
              <a:ext uri="{FF2B5EF4-FFF2-40B4-BE49-F238E27FC236}">
                <a16:creationId xmlns:a16="http://schemas.microsoft.com/office/drawing/2014/main" id="{2164B8D2-5C48-4EE4-A785-85F950CE5D2F}"/>
              </a:ext>
            </a:extLst>
          </p:cNvPr>
          <p:cNvSpPr>
            <a:spLocks noChangeArrowheads="1"/>
          </p:cNvSpPr>
          <p:nvPr/>
        </p:nvSpPr>
        <p:spPr bwMode="auto">
          <a:xfrm>
            <a:off x="7912100" y="4827588"/>
            <a:ext cx="254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b="1">
                <a:solidFill>
                  <a:srgbClr val="000000"/>
                </a:solidFill>
              </a:rPr>
              <a:t> </a:t>
            </a:r>
            <a:endParaRPr lang="sk-SK" altLang="en-US" sz="1800">
              <a:latin typeface="Arial" panose="020B0604020202020204" pitchFamily="34" charset="0"/>
            </a:endParaRPr>
          </a:p>
        </p:txBody>
      </p:sp>
      <p:sp>
        <p:nvSpPr>
          <p:cNvPr id="96333" name="Rectangle 316">
            <a:extLst>
              <a:ext uri="{FF2B5EF4-FFF2-40B4-BE49-F238E27FC236}">
                <a16:creationId xmlns:a16="http://schemas.microsoft.com/office/drawing/2014/main" id="{6356A5C0-3367-4535-ABF7-AE9EDF1F5F41}"/>
              </a:ext>
            </a:extLst>
          </p:cNvPr>
          <p:cNvSpPr>
            <a:spLocks noChangeArrowheads="1"/>
          </p:cNvSpPr>
          <p:nvPr/>
        </p:nvSpPr>
        <p:spPr bwMode="auto">
          <a:xfrm>
            <a:off x="7827963" y="4941888"/>
            <a:ext cx="254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b="1">
                <a:solidFill>
                  <a:srgbClr val="000000"/>
                </a:solidFill>
              </a:rPr>
              <a:t> </a:t>
            </a:r>
            <a:endParaRPr lang="sk-SK" altLang="en-US" sz="1800">
              <a:latin typeface="Arial" panose="020B0604020202020204" pitchFamily="34" charset="0"/>
            </a:endParaRPr>
          </a:p>
        </p:txBody>
      </p:sp>
      <p:sp>
        <p:nvSpPr>
          <p:cNvPr id="96334" name="Rectangle 317">
            <a:extLst>
              <a:ext uri="{FF2B5EF4-FFF2-40B4-BE49-F238E27FC236}">
                <a16:creationId xmlns:a16="http://schemas.microsoft.com/office/drawing/2014/main" id="{9F8B38C7-CF62-415D-A5ED-2AC1A9FF99B8}"/>
              </a:ext>
            </a:extLst>
          </p:cNvPr>
          <p:cNvSpPr>
            <a:spLocks noChangeArrowheads="1"/>
          </p:cNvSpPr>
          <p:nvPr/>
        </p:nvSpPr>
        <p:spPr bwMode="auto">
          <a:xfrm>
            <a:off x="4852988" y="3367088"/>
            <a:ext cx="755650"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335" name="Rectangle 318">
            <a:extLst>
              <a:ext uri="{FF2B5EF4-FFF2-40B4-BE49-F238E27FC236}">
                <a16:creationId xmlns:a16="http://schemas.microsoft.com/office/drawing/2014/main" id="{6864C248-9168-4A29-893A-7D8CE4FC031F}"/>
              </a:ext>
            </a:extLst>
          </p:cNvPr>
          <p:cNvSpPr>
            <a:spLocks noChangeArrowheads="1"/>
          </p:cNvSpPr>
          <p:nvPr/>
        </p:nvSpPr>
        <p:spPr bwMode="auto">
          <a:xfrm>
            <a:off x="4981575" y="3405188"/>
            <a:ext cx="347663"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Záväzky</a:t>
            </a:r>
            <a:endParaRPr lang="sk-SK" altLang="en-US" sz="1800">
              <a:latin typeface="Arial" panose="020B0604020202020204" pitchFamily="34" charset="0"/>
            </a:endParaRPr>
          </a:p>
        </p:txBody>
      </p:sp>
      <p:sp>
        <p:nvSpPr>
          <p:cNvPr id="96336" name="Rectangle 319">
            <a:extLst>
              <a:ext uri="{FF2B5EF4-FFF2-40B4-BE49-F238E27FC236}">
                <a16:creationId xmlns:a16="http://schemas.microsoft.com/office/drawing/2014/main" id="{0913C818-B378-4E7B-9893-530CD59FCC34}"/>
              </a:ext>
            </a:extLst>
          </p:cNvPr>
          <p:cNvSpPr>
            <a:spLocks noChangeArrowheads="1"/>
          </p:cNvSpPr>
          <p:nvPr/>
        </p:nvSpPr>
        <p:spPr bwMode="auto">
          <a:xfrm>
            <a:off x="5465763" y="3405188"/>
            <a:ext cx="254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 </a:t>
            </a:r>
            <a:endParaRPr lang="sk-SK" altLang="en-US" sz="1800">
              <a:latin typeface="Arial" panose="020B0604020202020204" pitchFamily="34" charset="0"/>
            </a:endParaRPr>
          </a:p>
        </p:txBody>
      </p:sp>
      <p:sp>
        <p:nvSpPr>
          <p:cNvPr id="96337" name="Rectangle 320">
            <a:extLst>
              <a:ext uri="{FF2B5EF4-FFF2-40B4-BE49-F238E27FC236}">
                <a16:creationId xmlns:a16="http://schemas.microsoft.com/office/drawing/2014/main" id="{0EA55C6A-2054-46E9-A8A2-5C5EC8DE6012}"/>
              </a:ext>
            </a:extLst>
          </p:cNvPr>
          <p:cNvSpPr>
            <a:spLocks noChangeArrowheads="1"/>
          </p:cNvSpPr>
          <p:nvPr/>
        </p:nvSpPr>
        <p:spPr bwMode="auto">
          <a:xfrm>
            <a:off x="4159250" y="3359150"/>
            <a:ext cx="6159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338" name="Rectangle 321">
            <a:extLst>
              <a:ext uri="{FF2B5EF4-FFF2-40B4-BE49-F238E27FC236}">
                <a16:creationId xmlns:a16="http://schemas.microsoft.com/office/drawing/2014/main" id="{B6FE2BEC-B273-4096-A7EE-8EC48199BB3B}"/>
              </a:ext>
            </a:extLst>
          </p:cNvPr>
          <p:cNvSpPr>
            <a:spLocks noChangeArrowheads="1"/>
          </p:cNvSpPr>
          <p:nvPr/>
        </p:nvSpPr>
        <p:spPr bwMode="auto">
          <a:xfrm>
            <a:off x="4329113" y="3397250"/>
            <a:ext cx="338137"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Majetok</a:t>
            </a:r>
            <a:endParaRPr lang="sk-SK" altLang="en-US" sz="1800">
              <a:latin typeface="Arial" panose="020B0604020202020204" pitchFamily="34" charset="0"/>
            </a:endParaRPr>
          </a:p>
        </p:txBody>
      </p:sp>
      <p:sp>
        <p:nvSpPr>
          <p:cNvPr id="96339" name="Rectangle 322">
            <a:extLst>
              <a:ext uri="{FF2B5EF4-FFF2-40B4-BE49-F238E27FC236}">
                <a16:creationId xmlns:a16="http://schemas.microsoft.com/office/drawing/2014/main" id="{C41B458F-A656-4108-B6E4-06C93B40FE36}"/>
              </a:ext>
            </a:extLst>
          </p:cNvPr>
          <p:cNvSpPr>
            <a:spLocks noChangeArrowheads="1"/>
          </p:cNvSpPr>
          <p:nvPr/>
        </p:nvSpPr>
        <p:spPr bwMode="auto">
          <a:xfrm>
            <a:off x="4597400" y="3397250"/>
            <a:ext cx="254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 </a:t>
            </a:r>
            <a:endParaRPr lang="sk-SK" altLang="en-US" sz="1800">
              <a:latin typeface="Arial" panose="020B0604020202020204" pitchFamily="34" charset="0"/>
            </a:endParaRPr>
          </a:p>
        </p:txBody>
      </p:sp>
      <p:grpSp>
        <p:nvGrpSpPr>
          <p:cNvPr id="96340" name="Group 323">
            <a:extLst>
              <a:ext uri="{FF2B5EF4-FFF2-40B4-BE49-F238E27FC236}">
                <a16:creationId xmlns:a16="http://schemas.microsoft.com/office/drawing/2014/main" id="{2C6F081E-202E-4D77-8804-7E551DB488C6}"/>
              </a:ext>
            </a:extLst>
          </p:cNvPr>
          <p:cNvGrpSpPr>
            <a:grpSpLocks/>
          </p:cNvGrpSpPr>
          <p:nvPr/>
        </p:nvGrpSpPr>
        <p:grpSpPr bwMode="auto">
          <a:xfrm>
            <a:off x="6610350" y="3670300"/>
            <a:ext cx="139700" cy="1022350"/>
            <a:chOff x="4164" y="2312"/>
            <a:chExt cx="88" cy="644"/>
          </a:xfrm>
        </p:grpSpPr>
        <p:sp>
          <p:nvSpPr>
            <p:cNvPr id="96583" name="Line 324">
              <a:extLst>
                <a:ext uri="{FF2B5EF4-FFF2-40B4-BE49-F238E27FC236}">
                  <a16:creationId xmlns:a16="http://schemas.microsoft.com/office/drawing/2014/main" id="{6263AF95-2C44-40C2-9505-9400357AE25C}"/>
                </a:ext>
              </a:extLst>
            </p:cNvPr>
            <p:cNvSpPr>
              <a:spLocks noChangeShapeType="1"/>
            </p:cNvSpPr>
            <p:nvPr/>
          </p:nvSpPr>
          <p:spPr bwMode="auto">
            <a:xfrm>
              <a:off x="4164" y="2312"/>
              <a:ext cx="62" cy="59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6584" name="Freeform 325">
              <a:extLst>
                <a:ext uri="{FF2B5EF4-FFF2-40B4-BE49-F238E27FC236}">
                  <a16:creationId xmlns:a16="http://schemas.microsoft.com/office/drawing/2014/main" id="{19A69994-BA98-416C-81D2-650D3E01AF76}"/>
                </a:ext>
              </a:extLst>
            </p:cNvPr>
            <p:cNvSpPr>
              <a:spLocks/>
            </p:cNvSpPr>
            <p:nvPr/>
          </p:nvSpPr>
          <p:spPr bwMode="auto">
            <a:xfrm>
              <a:off x="4203" y="2900"/>
              <a:ext cx="49" cy="56"/>
            </a:xfrm>
            <a:custGeom>
              <a:avLst/>
              <a:gdLst>
                <a:gd name="T0" fmla="*/ 0 w 49"/>
                <a:gd name="T1" fmla="*/ 5 h 56"/>
                <a:gd name="T2" fmla="*/ 28 w 49"/>
                <a:gd name="T3" fmla="*/ 56 h 56"/>
                <a:gd name="T4" fmla="*/ 49 w 49"/>
                <a:gd name="T5" fmla="*/ 0 h 56"/>
                <a:gd name="T6" fmla="*/ 0 w 49"/>
                <a:gd name="T7" fmla="*/ 5 h 5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9" h="56">
                  <a:moveTo>
                    <a:pt x="0" y="5"/>
                  </a:moveTo>
                  <a:lnTo>
                    <a:pt x="28" y="56"/>
                  </a:lnTo>
                  <a:lnTo>
                    <a:pt x="49" y="0"/>
                  </a:ln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96341" name="Group 326">
            <a:extLst>
              <a:ext uri="{FF2B5EF4-FFF2-40B4-BE49-F238E27FC236}">
                <a16:creationId xmlns:a16="http://schemas.microsoft.com/office/drawing/2014/main" id="{B4E1B4DE-3B0C-4E92-B109-168BFED4FADB}"/>
              </a:ext>
            </a:extLst>
          </p:cNvPr>
          <p:cNvGrpSpPr>
            <a:grpSpLocks/>
          </p:cNvGrpSpPr>
          <p:nvPr/>
        </p:nvGrpSpPr>
        <p:grpSpPr bwMode="auto">
          <a:xfrm>
            <a:off x="6440488" y="3678238"/>
            <a:ext cx="77787" cy="592137"/>
            <a:chOff x="4057" y="2317"/>
            <a:chExt cx="49" cy="373"/>
          </a:xfrm>
        </p:grpSpPr>
        <p:sp>
          <p:nvSpPr>
            <p:cNvPr id="96581" name="Line 327">
              <a:extLst>
                <a:ext uri="{FF2B5EF4-FFF2-40B4-BE49-F238E27FC236}">
                  <a16:creationId xmlns:a16="http://schemas.microsoft.com/office/drawing/2014/main" id="{BF40EE89-C995-43C2-932B-8DC5CCF75839}"/>
                </a:ext>
              </a:extLst>
            </p:cNvPr>
            <p:cNvSpPr>
              <a:spLocks noChangeShapeType="1"/>
            </p:cNvSpPr>
            <p:nvPr/>
          </p:nvSpPr>
          <p:spPr bwMode="auto">
            <a:xfrm flipH="1">
              <a:off x="4080" y="2317"/>
              <a:ext cx="23" cy="322"/>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6582" name="Freeform 328">
              <a:extLst>
                <a:ext uri="{FF2B5EF4-FFF2-40B4-BE49-F238E27FC236}">
                  <a16:creationId xmlns:a16="http://schemas.microsoft.com/office/drawing/2014/main" id="{719E2864-2DCE-4D32-B340-AAE01F8E331E}"/>
                </a:ext>
              </a:extLst>
            </p:cNvPr>
            <p:cNvSpPr>
              <a:spLocks/>
            </p:cNvSpPr>
            <p:nvPr/>
          </p:nvSpPr>
          <p:spPr bwMode="auto">
            <a:xfrm>
              <a:off x="4057" y="2632"/>
              <a:ext cx="49" cy="58"/>
            </a:xfrm>
            <a:custGeom>
              <a:avLst/>
              <a:gdLst>
                <a:gd name="T0" fmla="*/ 0 w 49"/>
                <a:gd name="T1" fmla="*/ 0 h 58"/>
                <a:gd name="T2" fmla="*/ 21 w 49"/>
                <a:gd name="T3" fmla="*/ 58 h 58"/>
                <a:gd name="T4" fmla="*/ 49 w 49"/>
                <a:gd name="T5" fmla="*/ 4 h 58"/>
                <a:gd name="T6" fmla="*/ 0 w 49"/>
                <a:gd name="T7" fmla="*/ 0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9" h="58">
                  <a:moveTo>
                    <a:pt x="0" y="0"/>
                  </a:moveTo>
                  <a:lnTo>
                    <a:pt x="21" y="58"/>
                  </a:lnTo>
                  <a:lnTo>
                    <a:pt x="49" y="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96342" name="Freeform 329">
            <a:extLst>
              <a:ext uri="{FF2B5EF4-FFF2-40B4-BE49-F238E27FC236}">
                <a16:creationId xmlns:a16="http://schemas.microsoft.com/office/drawing/2014/main" id="{9BEA8791-7077-4122-987F-C8C6EA71D07E}"/>
              </a:ext>
            </a:extLst>
          </p:cNvPr>
          <p:cNvSpPr>
            <a:spLocks/>
          </p:cNvSpPr>
          <p:nvPr/>
        </p:nvSpPr>
        <p:spPr bwMode="auto">
          <a:xfrm>
            <a:off x="3944938" y="307975"/>
            <a:ext cx="981075" cy="919163"/>
          </a:xfrm>
          <a:custGeom>
            <a:avLst/>
            <a:gdLst>
              <a:gd name="T0" fmla="*/ 2147483646 w 618"/>
              <a:gd name="T1" fmla="*/ 0 h 579"/>
              <a:gd name="T2" fmla="*/ 0 w 618"/>
              <a:gd name="T3" fmla="*/ 2147483646 h 579"/>
              <a:gd name="T4" fmla="*/ 0 w 618"/>
              <a:gd name="T5" fmla="*/ 2147483646 h 579"/>
              <a:gd name="T6" fmla="*/ 2147483646 w 618"/>
              <a:gd name="T7" fmla="*/ 2147483646 h 579"/>
              <a:gd name="T8" fmla="*/ 2147483646 w 618"/>
              <a:gd name="T9" fmla="*/ 2147483646 h 579"/>
              <a:gd name="T10" fmla="*/ 2147483646 w 618"/>
              <a:gd name="T11" fmla="*/ 2147483646 h 579"/>
              <a:gd name="T12" fmla="*/ 2147483646 w 618"/>
              <a:gd name="T13" fmla="*/ 2147483646 h 579"/>
              <a:gd name="T14" fmla="*/ 2147483646 w 618"/>
              <a:gd name="T15" fmla="*/ 0 h 579"/>
              <a:gd name="T16" fmla="*/ 2147483646 w 618"/>
              <a:gd name="T17" fmla="*/ 0 h 57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18" h="579">
                <a:moveTo>
                  <a:pt x="169" y="0"/>
                </a:moveTo>
                <a:lnTo>
                  <a:pt x="0" y="170"/>
                </a:lnTo>
                <a:lnTo>
                  <a:pt x="0" y="409"/>
                </a:lnTo>
                <a:lnTo>
                  <a:pt x="169" y="579"/>
                </a:lnTo>
                <a:lnTo>
                  <a:pt x="449" y="579"/>
                </a:lnTo>
                <a:lnTo>
                  <a:pt x="618" y="409"/>
                </a:lnTo>
                <a:lnTo>
                  <a:pt x="618" y="170"/>
                </a:lnTo>
                <a:lnTo>
                  <a:pt x="449" y="0"/>
                </a:lnTo>
                <a:lnTo>
                  <a:pt x="169" y="0"/>
                </a:lnTo>
                <a:close/>
              </a:path>
            </a:pathLst>
          </a:custGeom>
          <a:solidFill>
            <a:srgbClr val="FFFFFF"/>
          </a:solidFill>
          <a:ln w="7938">
            <a:solidFill>
              <a:srgbClr val="000000"/>
            </a:solidFill>
            <a:prstDash val="solid"/>
            <a:round/>
            <a:headEnd/>
            <a:tailEnd/>
          </a:ln>
        </p:spPr>
        <p:txBody>
          <a:bodyPr/>
          <a:lstStyle/>
          <a:p>
            <a:endParaRPr lang="sk-SK"/>
          </a:p>
        </p:txBody>
      </p:sp>
      <p:sp>
        <p:nvSpPr>
          <p:cNvPr id="96343" name="Rectangle 330">
            <a:extLst>
              <a:ext uri="{FF2B5EF4-FFF2-40B4-BE49-F238E27FC236}">
                <a16:creationId xmlns:a16="http://schemas.microsoft.com/office/drawing/2014/main" id="{7FC8E3BD-C708-48C5-A911-9B9EBF22AA78}"/>
              </a:ext>
            </a:extLst>
          </p:cNvPr>
          <p:cNvSpPr>
            <a:spLocks noChangeArrowheads="1"/>
          </p:cNvSpPr>
          <p:nvPr/>
        </p:nvSpPr>
        <p:spPr bwMode="auto">
          <a:xfrm>
            <a:off x="4040188" y="588963"/>
            <a:ext cx="85725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344" name="Rectangle 331">
            <a:extLst>
              <a:ext uri="{FF2B5EF4-FFF2-40B4-BE49-F238E27FC236}">
                <a16:creationId xmlns:a16="http://schemas.microsoft.com/office/drawing/2014/main" id="{E2FE5A6E-FC80-4C36-8480-B3CC9C95CBD5}"/>
              </a:ext>
            </a:extLst>
          </p:cNvPr>
          <p:cNvSpPr>
            <a:spLocks noChangeArrowheads="1"/>
          </p:cNvSpPr>
          <p:nvPr/>
        </p:nvSpPr>
        <p:spPr bwMode="auto">
          <a:xfrm>
            <a:off x="4140200" y="620713"/>
            <a:ext cx="6175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000"/>
              <a:t>Prostriedky </a:t>
            </a:r>
          </a:p>
          <a:p>
            <a:pPr eaLnBrk="1" hangingPunct="1">
              <a:spcBef>
                <a:spcPct val="0"/>
              </a:spcBef>
              <a:buFontTx/>
              <a:buNone/>
            </a:pPr>
            <a:r>
              <a:rPr lang="sk-SK" altLang="en-US" sz="1000"/>
              <a:t>(majetok)</a:t>
            </a:r>
          </a:p>
        </p:txBody>
      </p:sp>
      <p:sp>
        <p:nvSpPr>
          <p:cNvPr id="96345" name="Rectangle 332">
            <a:extLst>
              <a:ext uri="{FF2B5EF4-FFF2-40B4-BE49-F238E27FC236}">
                <a16:creationId xmlns:a16="http://schemas.microsoft.com/office/drawing/2014/main" id="{A0C47D8E-0E57-44CD-9652-1A6FBACE3BF3}"/>
              </a:ext>
            </a:extLst>
          </p:cNvPr>
          <p:cNvSpPr>
            <a:spLocks noChangeArrowheads="1"/>
          </p:cNvSpPr>
          <p:nvPr/>
        </p:nvSpPr>
        <p:spPr bwMode="auto">
          <a:xfrm>
            <a:off x="4794250" y="762000"/>
            <a:ext cx="28575"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solidFill>
                  <a:srgbClr val="000000"/>
                </a:solidFill>
              </a:rPr>
              <a:t> </a:t>
            </a:r>
            <a:endParaRPr lang="sk-SK" altLang="en-US" sz="1800">
              <a:latin typeface="Arial" panose="020B0604020202020204" pitchFamily="34" charset="0"/>
            </a:endParaRPr>
          </a:p>
        </p:txBody>
      </p:sp>
      <p:sp>
        <p:nvSpPr>
          <p:cNvPr id="96346" name="Freeform 333">
            <a:extLst>
              <a:ext uri="{FF2B5EF4-FFF2-40B4-BE49-F238E27FC236}">
                <a16:creationId xmlns:a16="http://schemas.microsoft.com/office/drawing/2014/main" id="{B9C6E338-91CA-49F4-91A9-65D2D6E78D81}"/>
              </a:ext>
            </a:extLst>
          </p:cNvPr>
          <p:cNvSpPr>
            <a:spLocks/>
          </p:cNvSpPr>
          <p:nvPr/>
        </p:nvSpPr>
        <p:spPr bwMode="auto">
          <a:xfrm>
            <a:off x="5727700" y="385763"/>
            <a:ext cx="1125538" cy="806450"/>
          </a:xfrm>
          <a:custGeom>
            <a:avLst/>
            <a:gdLst>
              <a:gd name="T0" fmla="*/ 2147483646 w 709"/>
              <a:gd name="T1" fmla="*/ 0 h 508"/>
              <a:gd name="T2" fmla="*/ 0 w 709"/>
              <a:gd name="T3" fmla="*/ 2147483646 h 508"/>
              <a:gd name="T4" fmla="*/ 0 w 709"/>
              <a:gd name="T5" fmla="*/ 2147483646 h 508"/>
              <a:gd name="T6" fmla="*/ 2147483646 w 709"/>
              <a:gd name="T7" fmla="*/ 2147483646 h 508"/>
              <a:gd name="T8" fmla="*/ 2147483646 w 709"/>
              <a:gd name="T9" fmla="*/ 2147483646 h 508"/>
              <a:gd name="T10" fmla="*/ 2147483646 w 709"/>
              <a:gd name="T11" fmla="*/ 2147483646 h 508"/>
              <a:gd name="T12" fmla="*/ 2147483646 w 709"/>
              <a:gd name="T13" fmla="*/ 2147483646 h 508"/>
              <a:gd name="T14" fmla="*/ 2147483646 w 709"/>
              <a:gd name="T15" fmla="*/ 0 h 508"/>
              <a:gd name="T16" fmla="*/ 2147483646 w 709"/>
              <a:gd name="T17" fmla="*/ 0 h 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09" h="508">
                <a:moveTo>
                  <a:pt x="149" y="0"/>
                </a:moveTo>
                <a:lnTo>
                  <a:pt x="0" y="147"/>
                </a:lnTo>
                <a:lnTo>
                  <a:pt x="0" y="358"/>
                </a:lnTo>
                <a:lnTo>
                  <a:pt x="149" y="508"/>
                </a:lnTo>
                <a:lnTo>
                  <a:pt x="560" y="508"/>
                </a:lnTo>
                <a:lnTo>
                  <a:pt x="709" y="358"/>
                </a:lnTo>
                <a:lnTo>
                  <a:pt x="709" y="147"/>
                </a:lnTo>
                <a:lnTo>
                  <a:pt x="560" y="0"/>
                </a:lnTo>
                <a:lnTo>
                  <a:pt x="149" y="0"/>
                </a:lnTo>
                <a:close/>
              </a:path>
            </a:pathLst>
          </a:custGeom>
          <a:solidFill>
            <a:srgbClr val="FFFFFF"/>
          </a:solidFill>
          <a:ln w="7938">
            <a:solidFill>
              <a:srgbClr val="000000"/>
            </a:solidFill>
            <a:prstDash val="solid"/>
            <a:round/>
            <a:headEnd/>
            <a:tailEnd/>
          </a:ln>
        </p:spPr>
        <p:txBody>
          <a:bodyPr/>
          <a:lstStyle/>
          <a:p>
            <a:endParaRPr lang="sk-SK"/>
          </a:p>
        </p:txBody>
      </p:sp>
      <p:sp>
        <p:nvSpPr>
          <p:cNvPr id="96347" name="Rectangle 334">
            <a:extLst>
              <a:ext uri="{FF2B5EF4-FFF2-40B4-BE49-F238E27FC236}">
                <a16:creationId xmlns:a16="http://schemas.microsoft.com/office/drawing/2014/main" id="{F02FB8E5-F28D-40D7-8237-EC08C43920D2}"/>
              </a:ext>
            </a:extLst>
          </p:cNvPr>
          <p:cNvSpPr>
            <a:spLocks noChangeArrowheads="1"/>
          </p:cNvSpPr>
          <p:nvPr/>
        </p:nvSpPr>
        <p:spPr bwMode="auto">
          <a:xfrm>
            <a:off x="5705475" y="361950"/>
            <a:ext cx="1166813" cy="84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348" name="Rectangle 335">
            <a:extLst>
              <a:ext uri="{FF2B5EF4-FFF2-40B4-BE49-F238E27FC236}">
                <a16:creationId xmlns:a16="http://schemas.microsoft.com/office/drawing/2014/main" id="{BE3C51BE-7E81-4A02-A678-FCE7C0BD6079}"/>
              </a:ext>
            </a:extLst>
          </p:cNvPr>
          <p:cNvSpPr>
            <a:spLocks noChangeArrowheads="1"/>
          </p:cNvSpPr>
          <p:nvPr/>
        </p:nvSpPr>
        <p:spPr bwMode="auto">
          <a:xfrm>
            <a:off x="5867400" y="549275"/>
            <a:ext cx="8493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800">
                <a:solidFill>
                  <a:srgbClr val="000000"/>
                </a:solidFill>
              </a:rPr>
              <a:t>Vytvorené</a:t>
            </a:r>
          </a:p>
          <a:p>
            <a:pPr algn="ctr" eaLnBrk="1" hangingPunct="1">
              <a:spcBef>
                <a:spcPct val="0"/>
              </a:spcBef>
              <a:buFontTx/>
              <a:buNone/>
            </a:pPr>
            <a:r>
              <a:rPr lang="sk-SK" altLang="en-US" sz="800">
                <a:solidFill>
                  <a:srgbClr val="000000"/>
                </a:solidFill>
              </a:rPr>
              <a:t>výnosy a vynaložené</a:t>
            </a:r>
          </a:p>
          <a:p>
            <a:pPr algn="ctr" eaLnBrk="1" hangingPunct="1">
              <a:spcBef>
                <a:spcPct val="0"/>
              </a:spcBef>
              <a:buFontTx/>
              <a:buNone/>
            </a:pPr>
            <a:r>
              <a:rPr lang="sk-SK" altLang="en-US" sz="800">
                <a:solidFill>
                  <a:srgbClr val="000000"/>
                </a:solidFill>
              </a:rPr>
              <a:t>náklady za obdobie</a:t>
            </a:r>
            <a:endParaRPr lang="sk-SK" altLang="en-US" sz="1800">
              <a:latin typeface="Arial" panose="020B0604020202020204" pitchFamily="34" charset="0"/>
            </a:endParaRPr>
          </a:p>
        </p:txBody>
      </p:sp>
      <p:sp>
        <p:nvSpPr>
          <p:cNvPr id="96349" name="Freeform 336">
            <a:extLst>
              <a:ext uri="{FF2B5EF4-FFF2-40B4-BE49-F238E27FC236}">
                <a16:creationId xmlns:a16="http://schemas.microsoft.com/office/drawing/2014/main" id="{412F7CAE-5756-4464-8730-5E3F4774C7EF}"/>
              </a:ext>
            </a:extLst>
          </p:cNvPr>
          <p:cNvSpPr>
            <a:spLocks/>
          </p:cNvSpPr>
          <p:nvPr/>
        </p:nvSpPr>
        <p:spPr bwMode="auto">
          <a:xfrm>
            <a:off x="4926013" y="588963"/>
            <a:ext cx="804862" cy="403225"/>
          </a:xfrm>
          <a:custGeom>
            <a:avLst/>
            <a:gdLst>
              <a:gd name="T0" fmla="*/ 2147483646 w 507"/>
              <a:gd name="T1" fmla="*/ 0 h 254"/>
              <a:gd name="T2" fmla="*/ 2147483646 w 507"/>
              <a:gd name="T3" fmla="*/ 2147483646 h 254"/>
              <a:gd name="T4" fmla="*/ 0 w 507"/>
              <a:gd name="T5" fmla="*/ 2147483646 h 254"/>
              <a:gd name="T6" fmla="*/ 0 w 507"/>
              <a:gd name="T7" fmla="*/ 2147483646 h 254"/>
              <a:gd name="T8" fmla="*/ 2147483646 w 507"/>
              <a:gd name="T9" fmla="*/ 2147483646 h 254"/>
              <a:gd name="T10" fmla="*/ 2147483646 w 507"/>
              <a:gd name="T11" fmla="*/ 2147483646 h 254"/>
              <a:gd name="T12" fmla="*/ 2147483646 w 507"/>
              <a:gd name="T13" fmla="*/ 2147483646 h 254"/>
              <a:gd name="T14" fmla="*/ 2147483646 w 507"/>
              <a:gd name="T15" fmla="*/ 0 h 2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254">
                <a:moveTo>
                  <a:pt x="379" y="0"/>
                </a:moveTo>
                <a:lnTo>
                  <a:pt x="379" y="63"/>
                </a:lnTo>
                <a:lnTo>
                  <a:pt x="0" y="63"/>
                </a:lnTo>
                <a:lnTo>
                  <a:pt x="0" y="191"/>
                </a:lnTo>
                <a:lnTo>
                  <a:pt x="379" y="191"/>
                </a:lnTo>
                <a:lnTo>
                  <a:pt x="379" y="254"/>
                </a:lnTo>
                <a:lnTo>
                  <a:pt x="507" y="128"/>
                </a:lnTo>
                <a:lnTo>
                  <a:pt x="379" y="0"/>
                </a:lnTo>
                <a:close/>
              </a:path>
            </a:pathLst>
          </a:custGeom>
          <a:solidFill>
            <a:srgbClr val="FFFFFF"/>
          </a:solidFill>
          <a:ln w="7938">
            <a:solidFill>
              <a:srgbClr val="000000"/>
            </a:solidFill>
            <a:prstDash val="solid"/>
            <a:round/>
            <a:headEnd/>
            <a:tailEnd/>
          </a:ln>
        </p:spPr>
        <p:txBody>
          <a:bodyPr/>
          <a:lstStyle/>
          <a:p>
            <a:endParaRPr lang="sk-SK"/>
          </a:p>
        </p:txBody>
      </p:sp>
      <p:sp>
        <p:nvSpPr>
          <p:cNvPr id="96350" name="Rectangle 337">
            <a:extLst>
              <a:ext uri="{FF2B5EF4-FFF2-40B4-BE49-F238E27FC236}">
                <a16:creationId xmlns:a16="http://schemas.microsoft.com/office/drawing/2014/main" id="{17909A80-5056-42CA-8F52-0D81F836D804}"/>
              </a:ext>
            </a:extLst>
          </p:cNvPr>
          <p:cNvSpPr>
            <a:spLocks noChangeArrowheads="1"/>
          </p:cNvSpPr>
          <p:nvPr/>
        </p:nvSpPr>
        <p:spPr bwMode="auto">
          <a:xfrm>
            <a:off x="4841875" y="673100"/>
            <a:ext cx="985838"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351" name="Rectangle 338">
            <a:extLst>
              <a:ext uri="{FF2B5EF4-FFF2-40B4-BE49-F238E27FC236}">
                <a16:creationId xmlns:a16="http://schemas.microsoft.com/office/drawing/2014/main" id="{ABE68D2F-12D1-4401-A0E7-0879B6B62D7E}"/>
              </a:ext>
            </a:extLst>
          </p:cNvPr>
          <p:cNvSpPr>
            <a:spLocks noChangeArrowheads="1"/>
          </p:cNvSpPr>
          <p:nvPr/>
        </p:nvSpPr>
        <p:spPr bwMode="auto">
          <a:xfrm>
            <a:off x="4967288" y="712788"/>
            <a:ext cx="561975"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Napomáhanie</a:t>
            </a:r>
            <a:endParaRPr lang="sk-SK" altLang="en-US" sz="1800">
              <a:latin typeface="Arial" panose="020B0604020202020204" pitchFamily="34" charset="0"/>
            </a:endParaRPr>
          </a:p>
        </p:txBody>
      </p:sp>
      <p:sp>
        <p:nvSpPr>
          <p:cNvPr id="96352" name="Rectangle 339">
            <a:extLst>
              <a:ext uri="{FF2B5EF4-FFF2-40B4-BE49-F238E27FC236}">
                <a16:creationId xmlns:a16="http://schemas.microsoft.com/office/drawing/2014/main" id="{4C05C765-E78F-4FDB-BE89-2BF9A65B39EC}"/>
              </a:ext>
            </a:extLst>
          </p:cNvPr>
          <p:cNvSpPr>
            <a:spLocks noChangeArrowheads="1"/>
          </p:cNvSpPr>
          <p:nvPr/>
        </p:nvSpPr>
        <p:spPr bwMode="auto">
          <a:xfrm>
            <a:off x="5691188" y="712788"/>
            <a:ext cx="254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 </a:t>
            </a:r>
            <a:endParaRPr lang="sk-SK" altLang="en-US" sz="1800">
              <a:latin typeface="Arial" panose="020B0604020202020204" pitchFamily="34" charset="0"/>
            </a:endParaRPr>
          </a:p>
        </p:txBody>
      </p:sp>
      <p:grpSp>
        <p:nvGrpSpPr>
          <p:cNvPr id="96353" name="Group 340">
            <a:extLst>
              <a:ext uri="{FF2B5EF4-FFF2-40B4-BE49-F238E27FC236}">
                <a16:creationId xmlns:a16="http://schemas.microsoft.com/office/drawing/2014/main" id="{7B3E3E9A-5B78-4AD6-A2DE-7737962291E6}"/>
              </a:ext>
            </a:extLst>
          </p:cNvPr>
          <p:cNvGrpSpPr>
            <a:grpSpLocks/>
          </p:cNvGrpSpPr>
          <p:nvPr/>
        </p:nvGrpSpPr>
        <p:grpSpPr bwMode="auto">
          <a:xfrm>
            <a:off x="4387850" y="1235075"/>
            <a:ext cx="100013" cy="790575"/>
            <a:chOff x="2764" y="778"/>
            <a:chExt cx="63" cy="498"/>
          </a:xfrm>
        </p:grpSpPr>
        <p:sp>
          <p:nvSpPr>
            <p:cNvPr id="96578" name="Rectangle 341">
              <a:extLst>
                <a:ext uri="{FF2B5EF4-FFF2-40B4-BE49-F238E27FC236}">
                  <a16:creationId xmlns:a16="http://schemas.microsoft.com/office/drawing/2014/main" id="{F491B7FA-B788-4A05-BE79-29292F621F3F}"/>
                </a:ext>
              </a:extLst>
            </p:cNvPr>
            <p:cNvSpPr>
              <a:spLocks noChangeArrowheads="1"/>
            </p:cNvSpPr>
            <p:nvPr/>
          </p:nvSpPr>
          <p:spPr bwMode="auto">
            <a:xfrm>
              <a:off x="2789" y="838"/>
              <a:ext cx="10" cy="37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579" name="Freeform 342">
              <a:extLst>
                <a:ext uri="{FF2B5EF4-FFF2-40B4-BE49-F238E27FC236}">
                  <a16:creationId xmlns:a16="http://schemas.microsoft.com/office/drawing/2014/main" id="{884FA1A7-B1E9-4CCD-B48F-E3B7B1C77D3B}"/>
                </a:ext>
              </a:extLst>
            </p:cNvPr>
            <p:cNvSpPr>
              <a:spLocks/>
            </p:cNvSpPr>
            <p:nvPr/>
          </p:nvSpPr>
          <p:spPr bwMode="auto">
            <a:xfrm>
              <a:off x="2764" y="778"/>
              <a:ext cx="63" cy="67"/>
            </a:xfrm>
            <a:custGeom>
              <a:avLst/>
              <a:gdLst>
                <a:gd name="T0" fmla="*/ 63 w 63"/>
                <a:gd name="T1" fmla="*/ 67 h 67"/>
                <a:gd name="T2" fmla="*/ 30 w 63"/>
                <a:gd name="T3" fmla="*/ 0 h 67"/>
                <a:gd name="T4" fmla="*/ 0 w 63"/>
                <a:gd name="T5" fmla="*/ 67 h 67"/>
                <a:gd name="T6" fmla="*/ 63 w 63"/>
                <a:gd name="T7" fmla="*/ 67 h 6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3" h="67">
                  <a:moveTo>
                    <a:pt x="63" y="67"/>
                  </a:moveTo>
                  <a:lnTo>
                    <a:pt x="30" y="0"/>
                  </a:lnTo>
                  <a:lnTo>
                    <a:pt x="0" y="67"/>
                  </a:lnTo>
                  <a:lnTo>
                    <a:pt x="63" y="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80" name="Freeform 343">
              <a:extLst>
                <a:ext uri="{FF2B5EF4-FFF2-40B4-BE49-F238E27FC236}">
                  <a16:creationId xmlns:a16="http://schemas.microsoft.com/office/drawing/2014/main" id="{A9FF6995-FCA7-4626-B883-2E5BF20A4FA1}"/>
                </a:ext>
              </a:extLst>
            </p:cNvPr>
            <p:cNvSpPr>
              <a:spLocks/>
            </p:cNvSpPr>
            <p:nvPr/>
          </p:nvSpPr>
          <p:spPr bwMode="auto">
            <a:xfrm>
              <a:off x="2764" y="1211"/>
              <a:ext cx="63" cy="65"/>
            </a:xfrm>
            <a:custGeom>
              <a:avLst/>
              <a:gdLst>
                <a:gd name="T0" fmla="*/ 0 w 63"/>
                <a:gd name="T1" fmla="*/ 0 h 65"/>
                <a:gd name="T2" fmla="*/ 30 w 63"/>
                <a:gd name="T3" fmla="*/ 65 h 65"/>
                <a:gd name="T4" fmla="*/ 63 w 63"/>
                <a:gd name="T5" fmla="*/ 0 h 65"/>
                <a:gd name="T6" fmla="*/ 0 w 63"/>
                <a:gd name="T7" fmla="*/ 0 h 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3" h="65">
                  <a:moveTo>
                    <a:pt x="0" y="0"/>
                  </a:moveTo>
                  <a:lnTo>
                    <a:pt x="30" y="65"/>
                  </a:lnTo>
                  <a:lnTo>
                    <a:pt x="63"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96354" name="Group 344">
            <a:extLst>
              <a:ext uri="{FF2B5EF4-FFF2-40B4-BE49-F238E27FC236}">
                <a16:creationId xmlns:a16="http://schemas.microsoft.com/office/drawing/2014/main" id="{0598A97E-2342-4C80-AFE2-726FD3471455}"/>
              </a:ext>
            </a:extLst>
          </p:cNvPr>
          <p:cNvGrpSpPr>
            <a:grpSpLocks/>
          </p:cNvGrpSpPr>
          <p:nvPr/>
        </p:nvGrpSpPr>
        <p:grpSpPr bwMode="auto">
          <a:xfrm>
            <a:off x="6022975" y="1203325"/>
            <a:ext cx="220663" cy="277813"/>
            <a:chOff x="3794" y="758"/>
            <a:chExt cx="139" cy="175"/>
          </a:xfrm>
        </p:grpSpPr>
        <p:sp>
          <p:nvSpPr>
            <p:cNvPr id="96576" name="Freeform 345">
              <a:extLst>
                <a:ext uri="{FF2B5EF4-FFF2-40B4-BE49-F238E27FC236}">
                  <a16:creationId xmlns:a16="http://schemas.microsoft.com/office/drawing/2014/main" id="{FDC1AF7E-E3F2-425D-B3E8-B2F8C716D97B}"/>
                </a:ext>
              </a:extLst>
            </p:cNvPr>
            <p:cNvSpPr>
              <a:spLocks/>
            </p:cNvSpPr>
            <p:nvPr/>
          </p:nvSpPr>
          <p:spPr bwMode="auto">
            <a:xfrm>
              <a:off x="3824" y="758"/>
              <a:ext cx="109" cy="133"/>
            </a:xfrm>
            <a:custGeom>
              <a:avLst/>
              <a:gdLst>
                <a:gd name="T0" fmla="*/ 109 w 109"/>
                <a:gd name="T1" fmla="*/ 8 h 133"/>
                <a:gd name="T2" fmla="*/ 102 w 109"/>
                <a:gd name="T3" fmla="*/ 0 h 133"/>
                <a:gd name="T4" fmla="*/ 0 w 109"/>
                <a:gd name="T5" fmla="*/ 126 h 133"/>
                <a:gd name="T6" fmla="*/ 7 w 109"/>
                <a:gd name="T7" fmla="*/ 133 h 133"/>
                <a:gd name="T8" fmla="*/ 109 w 109"/>
                <a:gd name="T9" fmla="*/ 8 h 1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9" h="133">
                  <a:moveTo>
                    <a:pt x="109" y="8"/>
                  </a:moveTo>
                  <a:lnTo>
                    <a:pt x="102" y="0"/>
                  </a:lnTo>
                  <a:lnTo>
                    <a:pt x="0" y="126"/>
                  </a:lnTo>
                  <a:lnTo>
                    <a:pt x="7" y="133"/>
                  </a:lnTo>
                  <a:lnTo>
                    <a:pt x="109"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77" name="Freeform 346">
              <a:extLst>
                <a:ext uri="{FF2B5EF4-FFF2-40B4-BE49-F238E27FC236}">
                  <a16:creationId xmlns:a16="http://schemas.microsoft.com/office/drawing/2014/main" id="{9D8218A4-D69D-41B4-8B17-A823F7BD8F94}"/>
                </a:ext>
              </a:extLst>
            </p:cNvPr>
            <p:cNvSpPr>
              <a:spLocks/>
            </p:cNvSpPr>
            <p:nvPr/>
          </p:nvSpPr>
          <p:spPr bwMode="auto">
            <a:xfrm>
              <a:off x="3794" y="862"/>
              <a:ext cx="63" cy="71"/>
            </a:xfrm>
            <a:custGeom>
              <a:avLst/>
              <a:gdLst>
                <a:gd name="T0" fmla="*/ 16 w 63"/>
                <a:gd name="T1" fmla="*/ 0 h 71"/>
                <a:gd name="T2" fmla="*/ 0 w 63"/>
                <a:gd name="T3" fmla="*/ 71 h 71"/>
                <a:gd name="T4" fmla="*/ 63 w 63"/>
                <a:gd name="T5" fmla="*/ 39 h 71"/>
                <a:gd name="T6" fmla="*/ 16 w 63"/>
                <a:gd name="T7" fmla="*/ 0 h 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3" h="71">
                  <a:moveTo>
                    <a:pt x="16" y="0"/>
                  </a:moveTo>
                  <a:lnTo>
                    <a:pt x="0" y="71"/>
                  </a:lnTo>
                  <a:lnTo>
                    <a:pt x="63" y="39"/>
                  </a:lnTo>
                  <a:lnTo>
                    <a:pt x="1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96355" name="Group 347">
            <a:extLst>
              <a:ext uri="{FF2B5EF4-FFF2-40B4-BE49-F238E27FC236}">
                <a16:creationId xmlns:a16="http://schemas.microsoft.com/office/drawing/2014/main" id="{F6606DF6-33CD-441E-94C7-DB681FA9A7CD}"/>
              </a:ext>
            </a:extLst>
          </p:cNvPr>
          <p:cNvGrpSpPr>
            <a:grpSpLocks/>
          </p:cNvGrpSpPr>
          <p:nvPr/>
        </p:nvGrpSpPr>
        <p:grpSpPr bwMode="auto">
          <a:xfrm>
            <a:off x="6421438" y="1181100"/>
            <a:ext cx="354012" cy="314325"/>
            <a:chOff x="4045" y="744"/>
            <a:chExt cx="223" cy="198"/>
          </a:xfrm>
        </p:grpSpPr>
        <p:sp>
          <p:nvSpPr>
            <p:cNvPr id="96574" name="Freeform 348">
              <a:extLst>
                <a:ext uri="{FF2B5EF4-FFF2-40B4-BE49-F238E27FC236}">
                  <a16:creationId xmlns:a16="http://schemas.microsoft.com/office/drawing/2014/main" id="{5363BF9F-0A71-44EE-B49E-14FA65493CE4}"/>
                </a:ext>
              </a:extLst>
            </p:cNvPr>
            <p:cNvSpPr>
              <a:spLocks/>
            </p:cNvSpPr>
            <p:nvPr/>
          </p:nvSpPr>
          <p:spPr bwMode="auto">
            <a:xfrm>
              <a:off x="4045" y="744"/>
              <a:ext cx="184" cy="164"/>
            </a:xfrm>
            <a:custGeom>
              <a:avLst/>
              <a:gdLst>
                <a:gd name="T0" fmla="*/ 7 w 184"/>
                <a:gd name="T1" fmla="*/ 0 h 164"/>
                <a:gd name="T2" fmla="*/ 0 w 184"/>
                <a:gd name="T3" fmla="*/ 7 h 164"/>
                <a:gd name="T4" fmla="*/ 177 w 184"/>
                <a:gd name="T5" fmla="*/ 164 h 164"/>
                <a:gd name="T6" fmla="*/ 184 w 184"/>
                <a:gd name="T7" fmla="*/ 157 h 164"/>
                <a:gd name="T8" fmla="*/ 7 w 184"/>
                <a:gd name="T9" fmla="*/ 0 h 1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4" h="164">
                  <a:moveTo>
                    <a:pt x="7" y="0"/>
                  </a:moveTo>
                  <a:lnTo>
                    <a:pt x="0" y="7"/>
                  </a:lnTo>
                  <a:lnTo>
                    <a:pt x="177" y="164"/>
                  </a:lnTo>
                  <a:lnTo>
                    <a:pt x="184" y="157"/>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75" name="Freeform 349">
              <a:extLst>
                <a:ext uri="{FF2B5EF4-FFF2-40B4-BE49-F238E27FC236}">
                  <a16:creationId xmlns:a16="http://schemas.microsoft.com/office/drawing/2014/main" id="{24FC800B-02FC-4487-80E8-ECF1E21CB8EF}"/>
                </a:ext>
              </a:extLst>
            </p:cNvPr>
            <p:cNvSpPr>
              <a:spLocks/>
            </p:cNvSpPr>
            <p:nvPr/>
          </p:nvSpPr>
          <p:spPr bwMode="auto">
            <a:xfrm>
              <a:off x="4201" y="874"/>
              <a:ext cx="67" cy="68"/>
            </a:xfrm>
            <a:custGeom>
              <a:avLst/>
              <a:gdLst>
                <a:gd name="T0" fmla="*/ 0 w 67"/>
                <a:gd name="T1" fmla="*/ 51 h 68"/>
                <a:gd name="T2" fmla="*/ 67 w 67"/>
                <a:gd name="T3" fmla="*/ 68 h 68"/>
                <a:gd name="T4" fmla="*/ 39 w 67"/>
                <a:gd name="T5" fmla="*/ 0 h 68"/>
                <a:gd name="T6" fmla="*/ 0 w 67"/>
                <a:gd name="T7" fmla="*/ 51 h 6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7" h="68">
                  <a:moveTo>
                    <a:pt x="0" y="51"/>
                  </a:moveTo>
                  <a:lnTo>
                    <a:pt x="67" y="68"/>
                  </a:lnTo>
                  <a:lnTo>
                    <a:pt x="39" y="0"/>
                  </a:lnTo>
                  <a:lnTo>
                    <a:pt x="0"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96356" name="Group 350">
            <a:extLst>
              <a:ext uri="{FF2B5EF4-FFF2-40B4-BE49-F238E27FC236}">
                <a16:creationId xmlns:a16="http://schemas.microsoft.com/office/drawing/2014/main" id="{351E4F99-02E0-4D25-BE37-EB491CA4C1FB}"/>
              </a:ext>
            </a:extLst>
          </p:cNvPr>
          <p:cNvGrpSpPr>
            <a:grpSpLocks/>
          </p:cNvGrpSpPr>
          <p:nvPr/>
        </p:nvGrpSpPr>
        <p:grpSpPr bwMode="auto">
          <a:xfrm>
            <a:off x="5022850" y="1911350"/>
            <a:ext cx="763588" cy="2373313"/>
            <a:chOff x="3164" y="1204"/>
            <a:chExt cx="481" cy="1495"/>
          </a:xfrm>
        </p:grpSpPr>
        <p:sp>
          <p:nvSpPr>
            <p:cNvPr id="96572" name="Freeform 351">
              <a:extLst>
                <a:ext uri="{FF2B5EF4-FFF2-40B4-BE49-F238E27FC236}">
                  <a16:creationId xmlns:a16="http://schemas.microsoft.com/office/drawing/2014/main" id="{1BEB8E28-752D-4978-B3B9-3B2D02D75FFA}"/>
                </a:ext>
              </a:extLst>
            </p:cNvPr>
            <p:cNvSpPr>
              <a:spLocks/>
            </p:cNvSpPr>
            <p:nvPr/>
          </p:nvSpPr>
          <p:spPr bwMode="auto">
            <a:xfrm>
              <a:off x="3189" y="1204"/>
              <a:ext cx="456" cy="1428"/>
            </a:xfrm>
            <a:custGeom>
              <a:avLst/>
              <a:gdLst>
                <a:gd name="T0" fmla="*/ 456 w 456"/>
                <a:gd name="T1" fmla="*/ 2 h 1428"/>
                <a:gd name="T2" fmla="*/ 442 w 456"/>
                <a:gd name="T3" fmla="*/ 0 h 1428"/>
                <a:gd name="T4" fmla="*/ 0 w 456"/>
                <a:gd name="T5" fmla="*/ 1425 h 1428"/>
                <a:gd name="T6" fmla="*/ 14 w 456"/>
                <a:gd name="T7" fmla="*/ 1428 h 1428"/>
                <a:gd name="T8" fmla="*/ 456 w 456"/>
                <a:gd name="T9" fmla="*/ 2 h 14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6" h="1428">
                  <a:moveTo>
                    <a:pt x="456" y="2"/>
                  </a:moveTo>
                  <a:lnTo>
                    <a:pt x="442" y="0"/>
                  </a:lnTo>
                  <a:lnTo>
                    <a:pt x="0" y="1425"/>
                  </a:lnTo>
                  <a:lnTo>
                    <a:pt x="14" y="1428"/>
                  </a:lnTo>
                  <a:lnTo>
                    <a:pt x="456"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73" name="Freeform 352">
              <a:extLst>
                <a:ext uri="{FF2B5EF4-FFF2-40B4-BE49-F238E27FC236}">
                  <a16:creationId xmlns:a16="http://schemas.microsoft.com/office/drawing/2014/main" id="{C761F254-CCFA-4BCB-A79D-A8B7A94D4BB4}"/>
                </a:ext>
              </a:extLst>
            </p:cNvPr>
            <p:cNvSpPr>
              <a:spLocks/>
            </p:cNvSpPr>
            <p:nvPr/>
          </p:nvSpPr>
          <p:spPr bwMode="auto">
            <a:xfrm>
              <a:off x="3164" y="2610"/>
              <a:ext cx="69" cy="89"/>
            </a:xfrm>
            <a:custGeom>
              <a:avLst/>
              <a:gdLst>
                <a:gd name="T0" fmla="*/ 0 w 69"/>
                <a:gd name="T1" fmla="*/ 0 h 89"/>
                <a:gd name="T2" fmla="*/ 11 w 69"/>
                <a:gd name="T3" fmla="*/ 89 h 89"/>
                <a:gd name="T4" fmla="*/ 69 w 69"/>
                <a:gd name="T5" fmla="*/ 24 h 89"/>
                <a:gd name="T6" fmla="*/ 0 w 69"/>
                <a:gd name="T7" fmla="*/ 0 h 8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9" h="89">
                  <a:moveTo>
                    <a:pt x="0" y="0"/>
                  </a:moveTo>
                  <a:lnTo>
                    <a:pt x="11" y="89"/>
                  </a:lnTo>
                  <a:lnTo>
                    <a:pt x="69" y="2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96357" name="Group 353">
            <a:extLst>
              <a:ext uri="{FF2B5EF4-FFF2-40B4-BE49-F238E27FC236}">
                <a16:creationId xmlns:a16="http://schemas.microsoft.com/office/drawing/2014/main" id="{3419D8BA-E070-4160-9A92-5306EDB2F5D8}"/>
              </a:ext>
            </a:extLst>
          </p:cNvPr>
          <p:cNvGrpSpPr>
            <a:grpSpLocks/>
          </p:cNvGrpSpPr>
          <p:nvPr/>
        </p:nvGrpSpPr>
        <p:grpSpPr bwMode="auto">
          <a:xfrm>
            <a:off x="5307013" y="1976438"/>
            <a:ext cx="1446212" cy="2278062"/>
            <a:chOff x="3343" y="1245"/>
            <a:chExt cx="911" cy="1435"/>
          </a:xfrm>
        </p:grpSpPr>
        <p:sp>
          <p:nvSpPr>
            <p:cNvPr id="96570" name="Freeform 354">
              <a:extLst>
                <a:ext uri="{FF2B5EF4-FFF2-40B4-BE49-F238E27FC236}">
                  <a16:creationId xmlns:a16="http://schemas.microsoft.com/office/drawing/2014/main" id="{DE6B23B5-8FAD-4874-BDC9-64AF44E09155}"/>
                </a:ext>
              </a:extLst>
            </p:cNvPr>
            <p:cNvSpPr>
              <a:spLocks/>
            </p:cNvSpPr>
            <p:nvPr/>
          </p:nvSpPr>
          <p:spPr bwMode="auto">
            <a:xfrm>
              <a:off x="3375" y="1245"/>
              <a:ext cx="879" cy="1379"/>
            </a:xfrm>
            <a:custGeom>
              <a:avLst/>
              <a:gdLst>
                <a:gd name="T0" fmla="*/ 879 w 879"/>
                <a:gd name="T1" fmla="*/ 7 h 1379"/>
                <a:gd name="T2" fmla="*/ 868 w 879"/>
                <a:gd name="T3" fmla="*/ 0 h 1379"/>
                <a:gd name="T4" fmla="*/ 0 w 879"/>
                <a:gd name="T5" fmla="*/ 1372 h 1379"/>
                <a:gd name="T6" fmla="*/ 12 w 879"/>
                <a:gd name="T7" fmla="*/ 1379 h 1379"/>
                <a:gd name="T8" fmla="*/ 879 w 879"/>
                <a:gd name="T9" fmla="*/ 7 h 13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79" h="1379">
                  <a:moveTo>
                    <a:pt x="879" y="7"/>
                  </a:moveTo>
                  <a:lnTo>
                    <a:pt x="868" y="0"/>
                  </a:lnTo>
                  <a:lnTo>
                    <a:pt x="0" y="1372"/>
                  </a:lnTo>
                  <a:lnTo>
                    <a:pt x="12" y="1379"/>
                  </a:lnTo>
                  <a:lnTo>
                    <a:pt x="879"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71" name="Freeform 355">
              <a:extLst>
                <a:ext uri="{FF2B5EF4-FFF2-40B4-BE49-F238E27FC236}">
                  <a16:creationId xmlns:a16="http://schemas.microsoft.com/office/drawing/2014/main" id="{74CF8B30-4C8F-4EA5-9BB2-A4812D391497}"/>
                </a:ext>
              </a:extLst>
            </p:cNvPr>
            <p:cNvSpPr>
              <a:spLocks/>
            </p:cNvSpPr>
            <p:nvPr/>
          </p:nvSpPr>
          <p:spPr bwMode="auto">
            <a:xfrm>
              <a:off x="3343" y="2593"/>
              <a:ext cx="74" cy="87"/>
            </a:xfrm>
            <a:custGeom>
              <a:avLst/>
              <a:gdLst>
                <a:gd name="T0" fmla="*/ 14 w 74"/>
                <a:gd name="T1" fmla="*/ 0 h 87"/>
                <a:gd name="T2" fmla="*/ 0 w 74"/>
                <a:gd name="T3" fmla="*/ 87 h 87"/>
                <a:gd name="T4" fmla="*/ 74 w 74"/>
                <a:gd name="T5" fmla="*/ 43 h 87"/>
                <a:gd name="T6" fmla="*/ 14 w 74"/>
                <a:gd name="T7" fmla="*/ 0 h 8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4" h="87">
                  <a:moveTo>
                    <a:pt x="14" y="0"/>
                  </a:moveTo>
                  <a:lnTo>
                    <a:pt x="0" y="87"/>
                  </a:lnTo>
                  <a:lnTo>
                    <a:pt x="74" y="43"/>
                  </a:lnTo>
                  <a:lnTo>
                    <a:pt x="1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96358" name="Oval 356">
            <a:extLst>
              <a:ext uri="{FF2B5EF4-FFF2-40B4-BE49-F238E27FC236}">
                <a16:creationId xmlns:a16="http://schemas.microsoft.com/office/drawing/2014/main" id="{4CA318A8-85F3-427B-9B5E-A4734EC7BE7F}"/>
              </a:ext>
            </a:extLst>
          </p:cNvPr>
          <p:cNvSpPr>
            <a:spLocks noChangeArrowheads="1"/>
          </p:cNvSpPr>
          <p:nvPr/>
        </p:nvSpPr>
        <p:spPr bwMode="auto">
          <a:xfrm>
            <a:off x="6037263" y="3201988"/>
            <a:ext cx="846137" cy="476250"/>
          </a:xfrm>
          <a:prstGeom prst="ellipse">
            <a:avLst/>
          </a:prstGeom>
          <a:solidFill>
            <a:srgbClr val="FFFFFF"/>
          </a:solidFill>
          <a:ln w="7938">
            <a:solidFill>
              <a:srgbClr val="000000"/>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359" name="Rectangle 357">
            <a:extLst>
              <a:ext uri="{FF2B5EF4-FFF2-40B4-BE49-F238E27FC236}">
                <a16:creationId xmlns:a16="http://schemas.microsoft.com/office/drawing/2014/main" id="{DABA6B0E-F348-4F6D-A34F-36D1F0BF7FAF}"/>
              </a:ext>
            </a:extLst>
          </p:cNvPr>
          <p:cNvSpPr>
            <a:spLocks noChangeArrowheads="1"/>
          </p:cNvSpPr>
          <p:nvPr/>
        </p:nvSpPr>
        <p:spPr bwMode="auto">
          <a:xfrm>
            <a:off x="6092825" y="3228975"/>
            <a:ext cx="757238"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360" name="Rectangle 358">
            <a:extLst>
              <a:ext uri="{FF2B5EF4-FFF2-40B4-BE49-F238E27FC236}">
                <a16:creationId xmlns:a16="http://schemas.microsoft.com/office/drawing/2014/main" id="{CB735981-5F31-4D7A-A6B3-9868F66780D4}"/>
              </a:ext>
            </a:extLst>
          </p:cNvPr>
          <p:cNvSpPr>
            <a:spLocks noChangeArrowheads="1"/>
          </p:cNvSpPr>
          <p:nvPr/>
        </p:nvSpPr>
        <p:spPr bwMode="auto">
          <a:xfrm>
            <a:off x="6227763" y="3213100"/>
            <a:ext cx="5048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800">
                <a:solidFill>
                  <a:srgbClr val="000000"/>
                </a:solidFill>
              </a:rPr>
              <a:t>Náklady </a:t>
            </a:r>
          </a:p>
          <a:p>
            <a:pPr algn="ctr" eaLnBrk="1" hangingPunct="1">
              <a:spcBef>
                <a:spcPct val="0"/>
              </a:spcBef>
              <a:buFontTx/>
              <a:buNone/>
            </a:pPr>
            <a:r>
              <a:rPr lang="sk-SK" altLang="en-US" sz="800">
                <a:solidFill>
                  <a:srgbClr val="000000"/>
                </a:solidFill>
              </a:rPr>
              <a:t>analyzované</a:t>
            </a:r>
          </a:p>
          <a:p>
            <a:pPr algn="ctr" eaLnBrk="1" hangingPunct="1">
              <a:spcBef>
                <a:spcPct val="0"/>
              </a:spcBef>
              <a:buFontTx/>
              <a:buNone/>
            </a:pPr>
            <a:r>
              <a:rPr lang="sk-SK" altLang="en-US" sz="800">
                <a:solidFill>
                  <a:srgbClr val="000000"/>
                </a:solidFill>
              </a:rPr>
              <a:t>podľa druhu</a:t>
            </a:r>
            <a:endParaRPr lang="sk-SK" altLang="en-US" sz="1800">
              <a:latin typeface="Arial" panose="020B0604020202020204" pitchFamily="34" charset="0"/>
            </a:endParaRPr>
          </a:p>
        </p:txBody>
      </p:sp>
      <p:sp>
        <p:nvSpPr>
          <p:cNvPr id="96361" name="Rectangle 359">
            <a:extLst>
              <a:ext uri="{FF2B5EF4-FFF2-40B4-BE49-F238E27FC236}">
                <a16:creationId xmlns:a16="http://schemas.microsoft.com/office/drawing/2014/main" id="{112190B6-2A3E-48BC-ACF0-C4AB632884E0}"/>
              </a:ext>
            </a:extLst>
          </p:cNvPr>
          <p:cNvSpPr>
            <a:spLocks noChangeArrowheads="1"/>
          </p:cNvSpPr>
          <p:nvPr/>
        </p:nvSpPr>
        <p:spPr bwMode="auto">
          <a:xfrm>
            <a:off x="6627813" y="3270250"/>
            <a:ext cx="254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 </a:t>
            </a:r>
            <a:endParaRPr lang="sk-SK" altLang="en-US" sz="1800">
              <a:latin typeface="Arial" panose="020B0604020202020204" pitchFamily="34" charset="0"/>
            </a:endParaRPr>
          </a:p>
        </p:txBody>
      </p:sp>
      <p:grpSp>
        <p:nvGrpSpPr>
          <p:cNvPr id="96362" name="Group 360">
            <a:extLst>
              <a:ext uri="{FF2B5EF4-FFF2-40B4-BE49-F238E27FC236}">
                <a16:creationId xmlns:a16="http://schemas.microsoft.com/office/drawing/2014/main" id="{84DCAAF6-6C67-4D8D-A8EE-98F47A0BA98C}"/>
              </a:ext>
            </a:extLst>
          </p:cNvPr>
          <p:cNvGrpSpPr>
            <a:grpSpLocks/>
          </p:cNvGrpSpPr>
          <p:nvPr/>
        </p:nvGrpSpPr>
        <p:grpSpPr bwMode="auto">
          <a:xfrm>
            <a:off x="5767388" y="1922463"/>
            <a:ext cx="601662" cy="1287462"/>
            <a:chOff x="3633" y="1211"/>
            <a:chExt cx="379" cy="811"/>
          </a:xfrm>
        </p:grpSpPr>
        <p:sp>
          <p:nvSpPr>
            <p:cNvPr id="96568" name="Freeform 361">
              <a:extLst>
                <a:ext uri="{FF2B5EF4-FFF2-40B4-BE49-F238E27FC236}">
                  <a16:creationId xmlns:a16="http://schemas.microsoft.com/office/drawing/2014/main" id="{3ECDCAE6-D831-4F98-A5C5-DA486872E798}"/>
                </a:ext>
              </a:extLst>
            </p:cNvPr>
            <p:cNvSpPr>
              <a:spLocks/>
            </p:cNvSpPr>
            <p:nvPr/>
          </p:nvSpPr>
          <p:spPr bwMode="auto">
            <a:xfrm>
              <a:off x="3633" y="1211"/>
              <a:ext cx="354" cy="748"/>
            </a:xfrm>
            <a:custGeom>
              <a:avLst/>
              <a:gdLst>
                <a:gd name="T0" fmla="*/ 12 w 354"/>
                <a:gd name="T1" fmla="*/ 0 h 748"/>
                <a:gd name="T2" fmla="*/ 0 w 354"/>
                <a:gd name="T3" fmla="*/ 5 h 748"/>
                <a:gd name="T4" fmla="*/ 342 w 354"/>
                <a:gd name="T5" fmla="*/ 748 h 748"/>
                <a:gd name="T6" fmla="*/ 354 w 354"/>
                <a:gd name="T7" fmla="*/ 743 h 748"/>
                <a:gd name="T8" fmla="*/ 12 w 354"/>
                <a:gd name="T9" fmla="*/ 0 h 7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4" h="748">
                  <a:moveTo>
                    <a:pt x="12" y="0"/>
                  </a:moveTo>
                  <a:lnTo>
                    <a:pt x="0" y="5"/>
                  </a:lnTo>
                  <a:lnTo>
                    <a:pt x="342" y="748"/>
                  </a:lnTo>
                  <a:lnTo>
                    <a:pt x="354" y="743"/>
                  </a:lnTo>
                  <a:lnTo>
                    <a:pt x="1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69" name="Freeform 362">
              <a:extLst>
                <a:ext uri="{FF2B5EF4-FFF2-40B4-BE49-F238E27FC236}">
                  <a16:creationId xmlns:a16="http://schemas.microsoft.com/office/drawing/2014/main" id="{42E9394A-FDAE-4D97-ABDA-33B2BCC613F1}"/>
                </a:ext>
              </a:extLst>
            </p:cNvPr>
            <p:cNvSpPr>
              <a:spLocks/>
            </p:cNvSpPr>
            <p:nvPr/>
          </p:nvSpPr>
          <p:spPr bwMode="auto">
            <a:xfrm>
              <a:off x="3947" y="1935"/>
              <a:ext cx="65" cy="87"/>
            </a:xfrm>
            <a:custGeom>
              <a:avLst/>
              <a:gdLst>
                <a:gd name="T0" fmla="*/ 0 w 65"/>
                <a:gd name="T1" fmla="*/ 33 h 87"/>
                <a:gd name="T2" fmla="*/ 65 w 65"/>
                <a:gd name="T3" fmla="*/ 87 h 87"/>
                <a:gd name="T4" fmla="*/ 65 w 65"/>
                <a:gd name="T5" fmla="*/ 0 h 87"/>
                <a:gd name="T6" fmla="*/ 0 w 65"/>
                <a:gd name="T7" fmla="*/ 33 h 8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5" h="87">
                  <a:moveTo>
                    <a:pt x="0" y="33"/>
                  </a:moveTo>
                  <a:lnTo>
                    <a:pt x="65" y="87"/>
                  </a:lnTo>
                  <a:lnTo>
                    <a:pt x="65" y="0"/>
                  </a:lnTo>
                  <a:lnTo>
                    <a:pt x="0"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96363" name="Oval 363">
            <a:extLst>
              <a:ext uri="{FF2B5EF4-FFF2-40B4-BE49-F238E27FC236}">
                <a16:creationId xmlns:a16="http://schemas.microsoft.com/office/drawing/2014/main" id="{4961AAEB-9F3F-4406-9E9F-F0916E4BC369}"/>
              </a:ext>
            </a:extLst>
          </p:cNvPr>
          <p:cNvSpPr>
            <a:spLocks noChangeArrowheads="1"/>
          </p:cNvSpPr>
          <p:nvPr/>
        </p:nvSpPr>
        <p:spPr bwMode="auto">
          <a:xfrm>
            <a:off x="7019925" y="3213100"/>
            <a:ext cx="949325" cy="558800"/>
          </a:xfrm>
          <a:prstGeom prst="ellipse">
            <a:avLst/>
          </a:prstGeom>
          <a:solidFill>
            <a:srgbClr val="FFFFFF"/>
          </a:solidFill>
          <a:ln w="7938">
            <a:solidFill>
              <a:srgbClr val="000000"/>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364" name="Rectangle 364">
            <a:extLst>
              <a:ext uri="{FF2B5EF4-FFF2-40B4-BE49-F238E27FC236}">
                <a16:creationId xmlns:a16="http://schemas.microsoft.com/office/drawing/2014/main" id="{EC6C2552-B453-440E-81EF-AE12C16DC97D}"/>
              </a:ext>
            </a:extLst>
          </p:cNvPr>
          <p:cNvSpPr>
            <a:spLocks noChangeArrowheads="1"/>
          </p:cNvSpPr>
          <p:nvPr/>
        </p:nvSpPr>
        <p:spPr bwMode="auto">
          <a:xfrm>
            <a:off x="7164388" y="3284538"/>
            <a:ext cx="7239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800">
                <a:solidFill>
                  <a:srgbClr val="000000"/>
                </a:solidFill>
              </a:rPr>
              <a:t>Výnosy</a:t>
            </a:r>
          </a:p>
          <a:p>
            <a:pPr algn="ctr" eaLnBrk="1" hangingPunct="1">
              <a:spcBef>
                <a:spcPct val="0"/>
              </a:spcBef>
              <a:buFontTx/>
              <a:buNone/>
            </a:pPr>
            <a:r>
              <a:rPr lang="sk-SK" altLang="en-US" sz="800">
                <a:solidFill>
                  <a:srgbClr val="000000"/>
                </a:solidFill>
              </a:rPr>
              <a:t>analyzované </a:t>
            </a:r>
          </a:p>
          <a:p>
            <a:pPr algn="ctr" eaLnBrk="1" hangingPunct="1">
              <a:spcBef>
                <a:spcPct val="0"/>
              </a:spcBef>
              <a:buFontTx/>
              <a:buNone/>
            </a:pPr>
            <a:r>
              <a:rPr lang="sk-SK" altLang="en-US" sz="800">
                <a:solidFill>
                  <a:srgbClr val="000000"/>
                </a:solidFill>
              </a:rPr>
              <a:t>podľa zákazníkov</a:t>
            </a:r>
            <a:endParaRPr lang="sk-SK" altLang="en-US" sz="1800">
              <a:latin typeface="Arial" panose="020B0604020202020204" pitchFamily="34" charset="0"/>
            </a:endParaRPr>
          </a:p>
        </p:txBody>
      </p:sp>
      <p:sp>
        <p:nvSpPr>
          <p:cNvPr id="96365" name="Rectangle 365">
            <a:extLst>
              <a:ext uri="{FF2B5EF4-FFF2-40B4-BE49-F238E27FC236}">
                <a16:creationId xmlns:a16="http://schemas.microsoft.com/office/drawing/2014/main" id="{2E0DC033-6559-4B94-B6C8-9C8413F55A85}"/>
              </a:ext>
            </a:extLst>
          </p:cNvPr>
          <p:cNvSpPr>
            <a:spLocks noChangeArrowheads="1"/>
          </p:cNvSpPr>
          <p:nvPr/>
        </p:nvSpPr>
        <p:spPr bwMode="auto">
          <a:xfrm>
            <a:off x="7716838" y="3408363"/>
            <a:ext cx="254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 </a:t>
            </a:r>
            <a:endParaRPr lang="sk-SK" altLang="en-US" sz="1800">
              <a:latin typeface="Arial" panose="020B0604020202020204" pitchFamily="34" charset="0"/>
            </a:endParaRPr>
          </a:p>
        </p:txBody>
      </p:sp>
      <p:grpSp>
        <p:nvGrpSpPr>
          <p:cNvPr id="96366" name="Group 366">
            <a:extLst>
              <a:ext uri="{FF2B5EF4-FFF2-40B4-BE49-F238E27FC236}">
                <a16:creationId xmlns:a16="http://schemas.microsoft.com/office/drawing/2014/main" id="{2A559EC0-8B02-443D-83D2-14955AEE17EA}"/>
              </a:ext>
            </a:extLst>
          </p:cNvPr>
          <p:cNvGrpSpPr>
            <a:grpSpLocks/>
          </p:cNvGrpSpPr>
          <p:nvPr/>
        </p:nvGrpSpPr>
        <p:grpSpPr bwMode="auto">
          <a:xfrm>
            <a:off x="5746750" y="3697288"/>
            <a:ext cx="468313" cy="779462"/>
            <a:chOff x="3620" y="2329"/>
            <a:chExt cx="295" cy="491"/>
          </a:xfrm>
        </p:grpSpPr>
        <p:sp>
          <p:nvSpPr>
            <p:cNvPr id="96540" name="Freeform 367">
              <a:extLst>
                <a:ext uri="{FF2B5EF4-FFF2-40B4-BE49-F238E27FC236}">
                  <a16:creationId xmlns:a16="http://schemas.microsoft.com/office/drawing/2014/main" id="{C84EC1B1-1454-4747-9CB8-898504036FB2}"/>
                </a:ext>
              </a:extLst>
            </p:cNvPr>
            <p:cNvSpPr>
              <a:spLocks/>
            </p:cNvSpPr>
            <p:nvPr/>
          </p:nvSpPr>
          <p:spPr bwMode="auto">
            <a:xfrm>
              <a:off x="3620" y="2329"/>
              <a:ext cx="11" cy="12"/>
            </a:xfrm>
            <a:custGeom>
              <a:avLst/>
              <a:gdLst>
                <a:gd name="T0" fmla="*/ 6 w 11"/>
                <a:gd name="T1" fmla="*/ 0 h 12"/>
                <a:gd name="T2" fmla="*/ 0 w 11"/>
                <a:gd name="T3" fmla="*/ 5 h 12"/>
                <a:gd name="T4" fmla="*/ 4 w 11"/>
                <a:gd name="T5" fmla="*/ 12 h 12"/>
                <a:gd name="T6" fmla="*/ 11 w 11"/>
                <a:gd name="T7" fmla="*/ 7 h 12"/>
                <a:gd name="T8" fmla="*/ 6 w 11"/>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2">
                  <a:moveTo>
                    <a:pt x="6" y="0"/>
                  </a:moveTo>
                  <a:lnTo>
                    <a:pt x="0" y="5"/>
                  </a:lnTo>
                  <a:lnTo>
                    <a:pt x="4" y="12"/>
                  </a:lnTo>
                  <a:lnTo>
                    <a:pt x="11" y="7"/>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41" name="Freeform 368">
              <a:extLst>
                <a:ext uri="{FF2B5EF4-FFF2-40B4-BE49-F238E27FC236}">
                  <a16:creationId xmlns:a16="http://schemas.microsoft.com/office/drawing/2014/main" id="{5D4F268F-5A88-4FE5-B398-40CB5B8D7319}"/>
                </a:ext>
              </a:extLst>
            </p:cNvPr>
            <p:cNvSpPr>
              <a:spLocks/>
            </p:cNvSpPr>
            <p:nvPr/>
          </p:nvSpPr>
          <p:spPr bwMode="auto">
            <a:xfrm>
              <a:off x="3629" y="2346"/>
              <a:ext cx="11" cy="12"/>
            </a:xfrm>
            <a:custGeom>
              <a:avLst/>
              <a:gdLst>
                <a:gd name="T0" fmla="*/ 7 w 11"/>
                <a:gd name="T1" fmla="*/ 0 h 12"/>
                <a:gd name="T2" fmla="*/ 0 w 11"/>
                <a:gd name="T3" fmla="*/ 5 h 12"/>
                <a:gd name="T4" fmla="*/ 4 w 11"/>
                <a:gd name="T5" fmla="*/ 12 h 12"/>
                <a:gd name="T6" fmla="*/ 11 w 11"/>
                <a:gd name="T7" fmla="*/ 7 h 12"/>
                <a:gd name="T8" fmla="*/ 7 w 11"/>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2">
                  <a:moveTo>
                    <a:pt x="7" y="0"/>
                  </a:moveTo>
                  <a:lnTo>
                    <a:pt x="0" y="5"/>
                  </a:lnTo>
                  <a:lnTo>
                    <a:pt x="4" y="12"/>
                  </a:lnTo>
                  <a:lnTo>
                    <a:pt x="11" y="7"/>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42" name="Freeform 369">
              <a:extLst>
                <a:ext uri="{FF2B5EF4-FFF2-40B4-BE49-F238E27FC236}">
                  <a16:creationId xmlns:a16="http://schemas.microsoft.com/office/drawing/2014/main" id="{7B414543-4D7B-49CA-8276-F0E1C8746091}"/>
                </a:ext>
              </a:extLst>
            </p:cNvPr>
            <p:cNvSpPr>
              <a:spLocks/>
            </p:cNvSpPr>
            <p:nvPr/>
          </p:nvSpPr>
          <p:spPr bwMode="auto">
            <a:xfrm>
              <a:off x="3638" y="2363"/>
              <a:ext cx="12" cy="12"/>
            </a:xfrm>
            <a:custGeom>
              <a:avLst/>
              <a:gdLst>
                <a:gd name="T0" fmla="*/ 7 w 12"/>
                <a:gd name="T1" fmla="*/ 0 h 12"/>
                <a:gd name="T2" fmla="*/ 0 w 12"/>
                <a:gd name="T3" fmla="*/ 5 h 12"/>
                <a:gd name="T4" fmla="*/ 5 w 12"/>
                <a:gd name="T5" fmla="*/ 12 h 12"/>
                <a:gd name="T6" fmla="*/ 12 w 12"/>
                <a:gd name="T7" fmla="*/ 7 h 12"/>
                <a:gd name="T8" fmla="*/ 7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7" y="0"/>
                  </a:moveTo>
                  <a:lnTo>
                    <a:pt x="0" y="5"/>
                  </a:lnTo>
                  <a:lnTo>
                    <a:pt x="5" y="12"/>
                  </a:lnTo>
                  <a:lnTo>
                    <a:pt x="12" y="7"/>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43" name="Freeform 370">
              <a:extLst>
                <a:ext uri="{FF2B5EF4-FFF2-40B4-BE49-F238E27FC236}">
                  <a16:creationId xmlns:a16="http://schemas.microsoft.com/office/drawing/2014/main" id="{4BD4B6CE-D4A2-4F62-AF51-056D9949563F}"/>
                </a:ext>
              </a:extLst>
            </p:cNvPr>
            <p:cNvSpPr>
              <a:spLocks/>
            </p:cNvSpPr>
            <p:nvPr/>
          </p:nvSpPr>
          <p:spPr bwMode="auto">
            <a:xfrm>
              <a:off x="3647" y="2377"/>
              <a:ext cx="12" cy="15"/>
            </a:xfrm>
            <a:custGeom>
              <a:avLst/>
              <a:gdLst>
                <a:gd name="T0" fmla="*/ 7 w 12"/>
                <a:gd name="T1" fmla="*/ 0 h 15"/>
                <a:gd name="T2" fmla="*/ 0 w 12"/>
                <a:gd name="T3" fmla="*/ 5 h 15"/>
                <a:gd name="T4" fmla="*/ 5 w 12"/>
                <a:gd name="T5" fmla="*/ 15 h 15"/>
                <a:gd name="T6" fmla="*/ 12 w 12"/>
                <a:gd name="T7" fmla="*/ 10 h 15"/>
                <a:gd name="T8" fmla="*/ 7 w 12"/>
                <a:gd name="T9" fmla="*/ 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5">
                  <a:moveTo>
                    <a:pt x="7" y="0"/>
                  </a:moveTo>
                  <a:lnTo>
                    <a:pt x="0" y="5"/>
                  </a:lnTo>
                  <a:lnTo>
                    <a:pt x="5" y="15"/>
                  </a:lnTo>
                  <a:lnTo>
                    <a:pt x="12" y="1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44" name="Freeform 371">
              <a:extLst>
                <a:ext uri="{FF2B5EF4-FFF2-40B4-BE49-F238E27FC236}">
                  <a16:creationId xmlns:a16="http://schemas.microsoft.com/office/drawing/2014/main" id="{A99CFB84-3014-4610-8ED1-BE077C9CEEA9}"/>
                </a:ext>
              </a:extLst>
            </p:cNvPr>
            <p:cNvSpPr>
              <a:spLocks/>
            </p:cNvSpPr>
            <p:nvPr/>
          </p:nvSpPr>
          <p:spPr bwMode="auto">
            <a:xfrm>
              <a:off x="3659" y="2394"/>
              <a:ext cx="12" cy="12"/>
            </a:xfrm>
            <a:custGeom>
              <a:avLst/>
              <a:gdLst>
                <a:gd name="T0" fmla="*/ 7 w 12"/>
                <a:gd name="T1" fmla="*/ 0 h 12"/>
                <a:gd name="T2" fmla="*/ 0 w 12"/>
                <a:gd name="T3" fmla="*/ 5 h 12"/>
                <a:gd name="T4" fmla="*/ 5 w 12"/>
                <a:gd name="T5" fmla="*/ 12 h 12"/>
                <a:gd name="T6" fmla="*/ 12 w 12"/>
                <a:gd name="T7" fmla="*/ 8 h 12"/>
                <a:gd name="T8" fmla="*/ 7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7" y="0"/>
                  </a:moveTo>
                  <a:lnTo>
                    <a:pt x="0" y="5"/>
                  </a:lnTo>
                  <a:lnTo>
                    <a:pt x="5" y="12"/>
                  </a:lnTo>
                  <a:lnTo>
                    <a:pt x="12" y="8"/>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45" name="Freeform 372">
              <a:extLst>
                <a:ext uri="{FF2B5EF4-FFF2-40B4-BE49-F238E27FC236}">
                  <a16:creationId xmlns:a16="http://schemas.microsoft.com/office/drawing/2014/main" id="{D1F37F89-BF31-4973-94B8-316185536D82}"/>
                </a:ext>
              </a:extLst>
            </p:cNvPr>
            <p:cNvSpPr>
              <a:spLocks/>
            </p:cNvSpPr>
            <p:nvPr/>
          </p:nvSpPr>
          <p:spPr bwMode="auto">
            <a:xfrm>
              <a:off x="3668" y="2411"/>
              <a:ext cx="12" cy="12"/>
            </a:xfrm>
            <a:custGeom>
              <a:avLst/>
              <a:gdLst>
                <a:gd name="T0" fmla="*/ 7 w 12"/>
                <a:gd name="T1" fmla="*/ 0 h 12"/>
                <a:gd name="T2" fmla="*/ 0 w 12"/>
                <a:gd name="T3" fmla="*/ 5 h 12"/>
                <a:gd name="T4" fmla="*/ 5 w 12"/>
                <a:gd name="T5" fmla="*/ 12 h 12"/>
                <a:gd name="T6" fmla="*/ 12 w 12"/>
                <a:gd name="T7" fmla="*/ 8 h 12"/>
                <a:gd name="T8" fmla="*/ 7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7" y="0"/>
                  </a:moveTo>
                  <a:lnTo>
                    <a:pt x="0" y="5"/>
                  </a:lnTo>
                  <a:lnTo>
                    <a:pt x="5" y="12"/>
                  </a:lnTo>
                  <a:lnTo>
                    <a:pt x="12" y="8"/>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46" name="Freeform 373">
              <a:extLst>
                <a:ext uri="{FF2B5EF4-FFF2-40B4-BE49-F238E27FC236}">
                  <a16:creationId xmlns:a16="http://schemas.microsoft.com/office/drawing/2014/main" id="{A6F329EA-8E97-4C0D-8C66-18CBC23F665A}"/>
                </a:ext>
              </a:extLst>
            </p:cNvPr>
            <p:cNvSpPr>
              <a:spLocks/>
            </p:cNvSpPr>
            <p:nvPr/>
          </p:nvSpPr>
          <p:spPr bwMode="auto">
            <a:xfrm>
              <a:off x="3678" y="2428"/>
              <a:ext cx="11" cy="12"/>
            </a:xfrm>
            <a:custGeom>
              <a:avLst/>
              <a:gdLst>
                <a:gd name="T0" fmla="*/ 7 w 11"/>
                <a:gd name="T1" fmla="*/ 0 h 12"/>
                <a:gd name="T2" fmla="*/ 0 w 11"/>
                <a:gd name="T3" fmla="*/ 5 h 12"/>
                <a:gd name="T4" fmla="*/ 4 w 11"/>
                <a:gd name="T5" fmla="*/ 12 h 12"/>
                <a:gd name="T6" fmla="*/ 11 w 11"/>
                <a:gd name="T7" fmla="*/ 7 h 12"/>
                <a:gd name="T8" fmla="*/ 7 w 11"/>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2">
                  <a:moveTo>
                    <a:pt x="7" y="0"/>
                  </a:moveTo>
                  <a:lnTo>
                    <a:pt x="0" y="5"/>
                  </a:lnTo>
                  <a:lnTo>
                    <a:pt x="4" y="12"/>
                  </a:lnTo>
                  <a:lnTo>
                    <a:pt x="11" y="7"/>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47" name="Freeform 374">
              <a:extLst>
                <a:ext uri="{FF2B5EF4-FFF2-40B4-BE49-F238E27FC236}">
                  <a16:creationId xmlns:a16="http://schemas.microsoft.com/office/drawing/2014/main" id="{7AAE1145-6EC1-48E4-911A-F0F702840A4C}"/>
                </a:ext>
              </a:extLst>
            </p:cNvPr>
            <p:cNvSpPr>
              <a:spLocks/>
            </p:cNvSpPr>
            <p:nvPr/>
          </p:nvSpPr>
          <p:spPr bwMode="auto">
            <a:xfrm>
              <a:off x="3687" y="2443"/>
              <a:ext cx="12" cy="14"/>
            </a:xfrm>
            <a:custGeom>
              <a:avLst/>
              <a:gdLst>
                <a:gd name="T0" fmla="*/ 7 w 12"/>
                <a:gd name="T1" fmla="*/ 0 h 14"/>
                <a:gd name="T2" fmla="*/ 0 w 12"/>
                <a:gd name="T3" fmla="*/ 5 h 14"/>
                <a:gd name="T4" fmla="*/ 5 w 12"/>
                <a:gd name="T5" fmla="*/ 14 h 14"/>
                <a:gd name="T6" fmla="*/ 12 w 12"/>
                <a:gd name="T7" fmla="*/ 9 h 14"/>
                <a:gd name="T8" fmla="*/ 7 w 12"/>
                <a:gd name="T9" fmla="*/ 0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4">
                  <a:moveTo>
                    <a:pt x="7" y="0"/>
                  </a:moveTo>
                  <a:lnTo>
                    <a:pt x="0" y="5"/>
                  </a:lnTo>
                  <a:lnTo>
                    <a:pt x="5" y="14"/>
                  </a:lnTo>
                  <a:lnTo>
                    <a:pt x="12" y="9"/>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48" name="Freeform 375">
              <a:extLst>
                <a:ext uri="{FF2B5EF4-FFF2-40B4-BE49-F238E27FC236}">
                  <a16:creationId xmlns:a16="http://schemas.microsoft.com/office/drawing/2014/main" id="{DBB51941-CEE0-496F-A87C-771A826C1679}"/>
                </a:ext>
              </a:extLst>
            </p:cNvPr>
            <p:cNvSpPr>
              <a:spLocks/>
            </p:cNvSpPr>
            <p:nvPr/>
          </p:nvSpPr>
          <p:spPr bwMode="auto">
            <a:xfrm>
              <a:off x="3699" y="2460"/>
              <a:ext cx="11" cy="14"/>
            </a:xfrm>
            <a:custGeom>
              <a:avLst/>
              <a:gdLst>
                <a:gd name="T0" fmla="*/ 7 w 11"/>
                <a:gd name="T1" fmla="*/ 0 h 14"/>
                <a:gd name="T2" fmla="*/ 0 w 11"/>
                <a:gd name="T3" fmla="*/ 5 h 14"/>
                <a:gd name="T4" fmla="*/ 4 w 11"/>
                <a:gd name="T5" fmla="*/ 14 h 14"/>
                <a:gd name="T6" fmla="*/ 11 w 11"/>
                <a:gd name="T7" fmla="*/ 9 h 14"/>
                <a:gd name="T8" fmla="*/ 7 w 11"/>
                <a:gd name="T9" fmla="*/ 0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4">
                  <a:moveTo>
                    <a:pt x="7" y="0"/>
                  </a:moveTo>
                  <a:lnTo>
                    <a:pt x="0" y="5"/>
                  </a:lnTo>
                  <a:lnTo>
                    <a:pt x="4" y="14"/>
                  </a:lnTo>
                  <a:lnTo>
                    <a:pt x="11" y="9"/>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49" name="Freeform 376">
              <a:extLst>
                <a:ext uri="{FF2B5EF4-FFF2-40B4-BE49-F238E27FC236}">
                  <a16:creationId xmlns:a16="http://schemas.microsoft.com/office/drawing/2014/main" id="{92E54C60-ED94-4EA5-8377-33C434D73A02}"/>
                </a:ext>
              </a:extLst>
            </p:cNvPr>
            <p:cNvSpPr>
              <a:spLocks/>
            </p:cNvSpPr>
            <p:nvPr/>
          </p:nvSpPr>
          <p:spPr bwMode="auto">
            <a:xfrm>
              <a:off x="3708" y="2477"/>
              <a:ext cx="11" cy="12"/>
            </a:xfrm>
            <a:custGeom>
              <a:avLst/>
              <a:gdLst>
                <a:gd name="T0" fmla="*/ 7 w 11"/>
                <a:gd name="T1" fmla="*/ 0 h 12"/>
                <a:gd name="T2" fmla="*/ 0 w 11"/>
                <a:gd name="T3" fmla="*/ 4 h 12"/>
                <a:gd name="T4" fmla="*/ 5 w 11"/>
                <a:gd name="T5" fmla="*/ 12 h 12"/>
                <a:gd name="T6" fmla="*/ 11 w 11"/>
                <a:gd name="T7" fmla="*/ 7 h 12"/>
                <a:gd name="T8" fmla="*/ 7 w 11"/>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2">
                  <a:moveTo>
                    <a:pt x="7" y="0"/>
                  </a:moveTo>
                  <a:lnTo>
                    <a:pt x="0" y="4"/>
                  </a:lnTo>
                  <a:lnTo>
                    <a:pt x="5" y="12"/>
                  </a:lnTo>
                  <a:lnTo>
                    <a:pt x="11" y="7"/>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50" name="Freeform 377">
              <a:extLst>
                <a:ext uri="{FF2B5EF4-FFF2-40B4-BE49-F238E27FC236}">
                  <a16:creationId xmlns:a16="http://schemas.microsoft.com/office/drawing/2014/main" id="{2124E8AB-6AD9-44E0-AB05-64CCE6114D13}"/>
                </a:ext>
              </a:extLst>
            </p:cNvPr>
            <p:cNvSpPr>
              <a:spLocks/>
            </p:cNvSpPr>
            <p:nvPr/>
          </p:nvSpPr>
          <p:spPr bwMode="auto">
            <a:xfrm>
              <a:off x="3717" y="2494"/>
              <a:ext cx="12" cy="12"/>
            </a:xfrm>
            <a:custGeom>
              <a:avLst/>
              <a:gdLst>
                <a:gd name="T0" fmla="*/ 7 w 12"/>
                <a:gd name="T1" fmla="*/ 0 h 12"/>
                <a:gd name="T2" fmla="*/ 0 w 12"/>
                <a:gd name="T3" fmla="*/ 4 h 12"/>
                <a:gd name="T4" fmla="*/ 5 w 12"/>
                <a:gd name="T5" fmla="*/ 12 h 12"/>
                <a:gd name="T6" fmla="*/ 12 w 12"/>
                <a:gd name="T7" fmla="*/ 7 h 12"/>
                <a:gd name="T8" fmla="*/ 7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7" y="0"/>
                  </a:moveTo>
                  <a:lnTo>
                    <a:pt x="0" y="4"/>
                  </a:lnTo>
                  <a:lnTo>
                    <a:pt x="5" y="12"/>
                  </a:lnTo>
                  <a:lnTo>
                    <a:pt x="12" y="7"/>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51" name="Freeform 378">
              <a:extLst>
                <a:ext uri="{FF2B5EF4-FFF2-40B4-BE49-F238E27FC236}">
                  <a16:creationId xmlns:a16="http://schemas.microsoft.com/office/drawing/2014/main" id="{16092B00-6B66-4C3B-8BAD-B2F702A1C57B}"/>
                </a:ext>
              </a:extLst>
            </p:cNvPr>
            <p:cNvSpPr>
              <a:spLocks/>
            </p:cNvSpPr>
            <p:nvPr/>
          </p:nvSpPr>
          <p:spPr bwMode="auto">
            <a:xfrm>
              <a:off x="3726" y="2511"/>
              <a:ext cx="12" cy="12"/>
            </a:xfrm>
            <a:custGeom>
              <a:avLst/>
              <a:gdLst>
                <a:gd name="T0" fmla="*/ 7 w 12"/>
                <a:gd name="T1" fmla="*/ 0 h 12"/>
                <a:gd name="T2" fmla="*/ 0 w 12"/>
                <a:gd name="T3" fmla="*/ 4 h 12"/>
                <a:gd name="T4" fmla="*/ 5 w 12"/>
                <a:gd name="T5" fmla="*/ 12 h 12"/>
                <a:gd name="T6" fmla="*/ 12 w 12"/>
                <a:gd name="T7" fmla="*/ 7 h 12"/>
                <a:gd name="T8" fmla="*/ 7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7" y="0"/>
                  </a:moveTo>
                  <a:lnTo>
                    <a:pt x="0" y="4"/>
                  </a:lnTo>
                  <a:lnTo>
                    <a:pt x="5" y="12"/>
                  </a:lnTo>
                  <a:lnTo>
                    <a:pt x="12" y="7"/>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52" name="Freeform 379">
              <a:extLst>
                <a:ext uri="{FF2B5EF4-FFF2-40B4-BE49-F238E27FC236}">
                  <a16:creationId xmlns:a16="http://schemas.microsoft.com/office/drawing/2014/main" id="{C5F285E6-051F-4B5A-8AF7-4FCA23C8B91A}"/>
                </a:ext>
              </a:extLst>
            </p:cNvPr>
            <p:cNvSpPr>
              <a:spLocks/>
            </p:cNvSpPr>
            <p:nvPr/>
          </p:nvSpPr>
          <p:spPr bwMode="auto">
            <a:xfrm>
              <a:off x="3738" y="2525"/>
              <a:ext cx="12" cy="15"/>
            </a:xfrm>
            <a:custGeom>
              <a:avLst/>
              <a:gdLst>
                <a:gd name="T0" fmla="*/ 7 w 12"/>
                <a:gd name="T1" fmla="*/ 0 h 15"/>
                <a:gd name="T2" fmla="*/ 0 w 12"/>
                <a:gd name="T3" fmla="*/ 5 h 15"/>
                <a:gd name="T4" fmla="*/ 5 w 12"/>
                <a:gd name="T5" fmla="*/ 15 h 15"/>
                <a:gd name="T6" fmla="*/ 12 w 12"/>
                <a:gd name="T7" fmla="*/ 10 h 15"/>
                <a:gd name="T8" fmla="*/ 7 w 12"/>
                <a:gd name="T9" fmla="*/ 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5">
                  <a:moveTo>
                    <a:pt x="7" y="0"/>
                  </a:moveTo>
                  <a:lnTo>
                    <a:pt x="0" y="5"/>
                  </a:lnTo>
                  <a:lnTo>
                    <a:pt x="5" y="15"/>
                  </a:lnTo>
                  <a:lnTo>
                    <a:pt x="12" y="1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53" name="Freeform 380">
              <a:extLst>
                <a:ext uri="{FF2B5EF4-FFF2-40B4-BE49-F238E27FC236}">
                  <a16:creationId xmlns:a16="http://schemas.microsoft.com/office/drawing/2014/main" id="{B8E28F3F-2FCC-46D4-8577-27E455F74878}"/>
                </a:ext>
              </a:extLst>
            </p:cNvPr>
            <p:cNvSpPr>
              <a:spLocks/>
            </p:cNvSpPr>
            <p:nvPr/>
          </p:nvSpPr>
          <p:spPr bwMode="auto">
            <a:xfrm>
              <a:off x="3747" y="2542"/>
              <a:ext cx="12" cy="12"/>
            </a:xfrm>
            <a:custGeom>
              <a:avLst/>
              <a:gdLst>
                <a:gd name="T0" fmla="*/ 7 w 12"/>
                <a:gd name="T1" fmla="*/ 0 h 12"/>
                <a:gd name="T2" fmla="*/ 0 w 12"/>
                <a:gd name="T3" fmla="*/ 5 h 12"/>
                <a:gd name="T4" fmla="*/ 5 w 12"/>
                <a:gd name="T5" fmla="*/ 12 h 12"/>
                <a:gd name="T6" fmla="*/ 12 w 12"/>
                <a:gd name="T7" fmla="*/ 7 h 12"/>
                <a:gd name="T8" fmla="*/ 7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7" y="0"/>
                  </a:moveTo>
                  <a:lnTo>
                    <a:pt x="0" y="5"/>
                  </a:lnTo>
                  <a:lnTo>
                    <a:pt x="5" y="12"/>
                  </a:lnTo>
                  <a:lnTo>
                    <a:pt x="12" y="7"/>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54" name="Freeform 381">
              <a:extLst>
                <a:ext uri="{FF2B5EF4-FFF2-40B4-BE49-F238E27FC236}">
                  <a16:creationId xmlns:a16="http://schemas.microsoft.com/office/drawing/2014/main" id="{D30E16F1-67AD-461F-AC29-603F2770427D}"/>
                </a:ext>
              </a:extLst>
            </p:cNvPr>
            <p:cNvSpPr>
              <a:spLocks/>
            </p:cNvSpPr>
            <p:nvPr/>
          </p:nvSpPr>
          <p:spPr bwMode="auto">
            <a:xfrm>
              <a:off x="3757" y="2559"/>
              <a:ext cx="11" cy="12"/>
            </a:xfrm>
            <a:custGeom>
              <a:avLst/>
              <a:gdLst>
                <a:gd name="T0" fmla="*/ 7 w 11"/>
                <a:gd name="T1" fmla="*/ 0 h 12"/>
                <a:gd name="T2" fmla="*/ 0 w 11"/>
                <a:gd name="T3" fmla="*/ 5 h 12"/>
                <a:gd name="T4" fmla="*/ 4 w 11"/>
                <a:gd name="T5" fmla="*/ 12 h 12"/>
                <a:gd name="T6" fmla="*/ 11 w 11"/>
                <a:gd name="T7" fmla="*/ 7 h 12"/>
                <a:gd name="T8" fmla="*/ 7 w 11"/>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2">
                  <a:moveTo>
                    <a:pt x="7" y="0"/>
                  </a:moveTo>
                  <a:lnTo>
                    <a:pt x="0" y="5"/>
                  </a:lnTo>
                  <a:lnTo>
                    <a:pt x="4" y="12"/>
                  </a:lnTo>
                  <a:lnTo>
                    <a:pt x="11" y="7"/>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55" name="Freeform 382">
              <a:extLst>
                <a:ext uri="{FF2B5EF4-FFF2-40B4-BE49-F238E27FC236}">
                  <a16:creationId xmlns:a16="http://schemas.microsoft.com/office/drawing/2014/main" id="{D4F74AFC-3773-43D8-AB22-5EA1B667CD88}"/>
                </a:ext>
              </a:extLst>
            </p:cNvPr>
            <p:cNvSpPr>
              <a:spLocks/>
            </p:cNvSpPr>
            <p:nvPr/>
          </p:nvSpPr>
          <p:spPr bwMode="auto">
            <a:xfrm>
              <a:off x="3766" y="2576"/>
              <a:ext cx="12" cy="12"/>
            </a:xfrm>
            <a:custGeom>
              <a:avLst/>
              <a:gdLst>
                <a:gd name="T0" fmla="*/ 7 w 12"/>
                <a:gd name="T1" fmla="*/ 0 h 12"/>
                <a:gd name="T2" fmla="*/ 0 w 12"/>
                <a:gd name="T3" fmla="*/ 5 h 12"/>
                <a:gd name="T4" fmla="*/ 5 w 12"/>
                <a:gd name="T5" fmla="*/ 12 h 12"/>
                <a:gd name="T6" fmla="*/ 12 w 12"/>
                <a:gd name="T7" fmla="*/ 7 h 12"/>
                <a:gd name="T8" fmla="*/ 7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7" y="0"/>
                  </a:moveTo>
                  <a:lnTo>
                    <a:pt x="0" y="5"/>
                  </a:lnTo>
                  <a:lnTo>
                    <a:pt x="5" y="12"/>
                  </a:lnTo>
                  <a:lnTo>
                    <a:pt x="12" y="7"/>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56" name="Freeform 383">
              <a:extLst>
                <a:ext uri="{FF2B5EF4-FFF2-40B4-BE49-F238E27FC236}">
                  <a16:creationId xmlns:a16="http://schemas.microsoft.com/office/drawing/2014/main" id="{A78EF605-ED21-4618-AE7B-673ABDF58AF8}"/>
                </a:ext>
              </a:extLst>
            </p:cNvPr>
            <p:cNvSpPr>
              <a:spLocks/>
            </p:cNvSpPr>
            <p:nvPr/>
          </p:nvSpPr>
          <p:spPr bwMode="auto">
            <a:xfrm>
              <a:off x="3778" y="2590"/>
              <a:ext cx="11" cy="15"/>
            </a:xfrm>
            <a:custGeom>
              <a:avLst/>
              <a:gdLst>
                <a:gd name="T0" fmla="*/ 7 w 11"/>
                <a:gd name="T1" fmla="*/ 0 h 15"/>
                <a:gd name="T2" fmla="*/ 0 w 11"/>
                <a:gd name="T3" fmla="*/ 5 h 15"/>
                <a:gd name="T4" fmla="*/ 4 w 11"/>
                <a:gd name="T5" fmla="*/ 15 h 15"/>
                <a:gd name="T6" fmla="*/ 11 w 11"/>
                <a:gd name="T7" fmla="*/ 10 h 15"/>
                <a:gd name="T8" fmla="*/ 7 w 11"/>
                <a:gd name="T9" fmla="*/ 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5">
                  <a:moveTo>
                    <a:pt x="7" y="0"/>
                  </a:moveTo>
                  <a:lnTo>
                    <a:pt x="0" y="5"/>
                  </a:lnTo>
                  <a:lnTo>
                    <a:pt x="4" y="15"/>
                  </a:lnTo>
                  <a:lnTo>
                    <a:pt x="11" y="1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57" name="Freeform 384">
              <a:extLst>
                <a:ext uri="{FF2B5EF4-FFF2-40B4-BE49-F238E27FC236}">
                  <a16:creationId xmlns:a16="http://schemas.microsoft.com/office/drawing/2014/main" id="{3801968D-D4FE-4FE6-A0E4-C30B4C459B5F}"/>
                </a:ext>
              </a:extLst>
            </p:cNvPr>
            <p:cNvSpPr>
              <a:spLocks/>
            </p:cNvSpPr>
            <p:nvPr/>
          </p:nvSpPr>
          <p:spPr bwMode="auto">
            <a:xfrm>
              <a:off x="3787" y="2607"/>
              <a:ext cx="12" cy="15"/>
            </a:xfrm>
            <a:custGeom>
              <a:avLst/>
              <a:gdLst>
                <a:gd name="T0" fmla="*/ 7 w 12"/>
                <a:gd name="T1" fmla="*/ 0 h 15"/>
                <a:gd name="T2" fmla="*/ 0 w 12"/>
                <a:gd name="T3" fmla="*/ 5 h 15"/>
                <a:gd name="T4" fmla="*/ 5 w 12"/>
                <a:gd name="T5" fmla="*/ 15 h 15"/>
                <a:gd name="T6" fmla="*/ 12 w 12"/>
                <a:gd name="T7" fmla="*/ 10 h 15"/>
                <a:gd name="T8" fmla="*/ 7 w 12"/>
                <a:gd name="T9" fmla="*/ 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5">
                  <a:moveTo>
                    <a:pt x="7" y="0"/>
                  </a:moveTo>
                  <a:lnTo>
                    <a:pt x="0" y="5"/>
                  </a:lnTo>
                  <a:lnTo>
                    <a:pt x="5" y="15"/>
                  </a:lnTo>
                  <a:lnTo>
                    <a:pt x="12" y="1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58" name="Freeform 385">
              <a:extLst>
                <a:ext uri="{FF2B5EF4-FFF2-40B4-BE49-F238E27FC236}">
                  <a16:creationId xmlns:a16="http://schemas.microsoft.com/office/drawing/2014/main" id="{02EF625B-FB26-43C1-81B7-97DDEB078E55}"/>
                </a:ext>
              </a:extLst>
            </p:cNvPr>
            <p:cNvSpPr>
              <a:spLocks/>
            </p:cNvSpPr>
            <p:nvPr/>
          </p:nvSpPr>
          <p:spPr bwMode="auto">
            <a:xfrm>
              <a:off x="3796" y="2624"/>
              <a:ext cx="12" cy="12"/>
            </a:xfrm>
            <a:custGeom>
              <a:avLst/>
              <a:gdLst>
                <a:gd name="T0" fmla="*/ 7 w 12"/>
                <a:gd name="T1" fmla="*/ 0 h 12"/>
                <a:gd name="T2" fmla="*/ 0 w 12"/>
                <a:gd name="T3" fmla="*/ 5 h 12"/>
                <a:gd name="T4" fmla="*/ 5 w 12"/>
                <a:gd name="T5" fmla="*/ 12 h 12"/>
                <a:gd name="T6" fmla="*/ 12 w 12"/>
                <a:gd name="T7" fmla="*/ 8 h 12"/>
                <a:gd name="T8" fmla="*/ 7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7" y="0"/>
                  </a:moveTo>
                  <a:lnTo>
                    <a:pt x="0" y="5"/>
                  </a:lnTo>
                  <a:lnTo>
                    <a:pt x="5" y="12"/>
                  </a:lnTo>
                  <a:lnTo>
                    <a:pt x="12" y="8"/>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59" name="Freeform 386">
              <a:extLst>
                <a:ext uri="{FF2B5EF4-FFF2-40B4-BE49-F238E27FC236}">
                  <a16:creationId xmlns:a16="http://schemas.microsoft.com/office/drawing/2014/main" id="{FACA47BC-DA4B-4DE2-BC97-6FFD1615888C}"/>
                </a:ext>
              </a:extLst>
            </p:cNvPr>
            <p:cNvSpPr>
              <a:spLocks/>
            </p:cNvSpPr>
            <p:nvPr/>
          </p:nvSpPr>
          <p:spPr bwMode="auto">
            <a:xfrm>
              <a:off x="3806" y="2641"/>
              <a:ext cx="11" cy="12"/>
            </a:xfrm>
            <a:custGeom>
              <a:avLst/>
              <a:gdLst>
                <a:gd name="T0" fmla="*/ 7 w 11"/>
                <a:gd name="T1" fmla="*/ 0 h 12"/>
                <a:gd name="T2" fmla="*/ 0 w 11"/>
                <a:gd name="T3" fmla="*/ 5 h 12"/>
                <a:gd name="T4" fmla="*/ 4 w 11"/>
                <a:gd name="T5" fmla="*/ 12 h 12"/>
                <a:gd name="T6" fmla="*/ 11 w 11"/>
                <a:gd name="T7" fmla="*/ 7 h 12"/>
                <a:gd name="T8" fmla="*/ 7 w 11"/>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2">
                  <a:moveTo>
                    <a:pt x="7" y="0"/>
                  </a:moveTo>
                  <a:lnTo>
                    <a:pt x="0" y="5"/>
                  </a:lnTo>
                  <a:lnTo>
                    <a:pt x="4" y="12"/>
                  </a:lnTo>
                  <a:lnTo>
                    <a:pt x="11" y="7"/>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60" name="Freeform 387">
              <a:extLst>
                <a:ext uri="{FF2B5EF4-FFF2-40B4-BE49-F238E27FC236}">
                  <a16:creationId xmlns:a16="http://schemas.microsoft.com/office/drawing/2014/main" id="{B7493B3C-311C-488A-8D84-FC2B7DEE9D66}"/>
                </a:ext>
              </a:extLst>
            </p:cNvPr>
            <p:cNvSpPr>
              <a:spLocks/>
            </p:cNvSpPr>
            <p:nvPr/>
          </p:nvSpPr>
          <p:spPr bwMode="auto">
            <a:xfrm>
              <a:off x="3817" y="2658"/>
              <a:ext cx="12" cy="12"/>
            </a:xfrm>
            <a:custGeom>
              <a:avLst/>
              <a:gdLst>
                <a:gd name="T0" fmla="*/ 7 w 12"/>
                <a:gd name="T1" fmla="*/ 0 h 12"/>
                <a:gd name="T2" fmla="*/ 0 w 12"/>
                <a:gd name="T3" fmla="*/ 5 h 12"/>
                <a:gd name="T4" fmla="*/ 5 w 12"/>
                <a:gd name="T5" fmla="*/ 12 h 12"/>
                <a:gd name="T6" fmla="*/ 12 w 12"/>
                <a:gd name="T7" fmla="*/ 7 h 12"/>
                <a:gd name="T8" fmla="*/ 7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7" y="0"/>
                  </a:moveTo>
                  <a:lnTo>
                    <a:pt x="0" y="5"/>
                  </a:lnTo>
                  <a:lnTo>
                    <a:pt x="5" y="12"/>
                  </a:lnTo>
                  <a:lnTo>
                    <a:pt x="12" y="7"/>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61" name="Freeform 388">
              <a:extLst>
                <a:ext uri="{FF2B5EF4-FFF2-40B4-BE49-F238E27FC236}">
                  <a16:creationId xmlns:a16="http://schemas.microsoft.com/office/drawing/2014/main" id="{CAAB8FBF-9153-4565-BA2F-CBDF8A18E5F2}"/>
                </a:ext>
              </a:extLst>
            </p:cNvPr>
            <p:cNvSpPr>
              <a:spLocks/>
            </p:cNvSpPr>
            <p:nvPr/>
          </p:nvSpPr>
          <p:spPr bwMode="auto">
            <a:xfrm>
              <a:off x="3826" y="2673"/>
              <a:ext cx="12" cy="14"/>
            </a:xfrm>
            <a:custGeom>
              <a:avLst/>
              <a:gdLst>
                <a:gd name="T0" fmla="*/ 7 w 12"/>
                <a:gd name="T1" fmla="*/ 0 h 14"/>
                <a:gd name="T2" fmla="*/ 0 w 12"/>
                <a:gd name="T3" fmla="*/ 5 h 14"/>
                <a:gd name="T4" fmla="*/ 5 w 12"/>
                <a:gd name="T5" fmla="*/ 14 h 14"/>
                <a:gd name="T6" fmla="*/ 12 w 12"/>
                <a:gd name="T7" fmla="*/ 9 h 14"/>
                <a:gd name="T8" fmla="*/ 7 w 12"/>
                <a:gd name="T9" fmla="*/ 0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4">
                  <a:moveTo>
                    <a:pt x="7" y="0"/>
                  </a:moveTo>
                  <a:lnTo>
                    <a:pt x="0" y="5"/>
                  </a:lnTo>
                  <a:lnTo>
                    <a:pt x="5" y="14"/>
                  </a:lnTo>
                  <a:lnTo>
                    <a:pt x="12" y="9"/>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62" name="Freeform 389">
              <a:extLst>
                <a:ext uri="{FF2B5EF4-FFF2-40B4-BE49-F238E27FC236}">
                  <a16:creationId xmlns:a16="http://schemas.microsoft.com/office/drawing/2014/main" id="{7AA03BD5-EA33-49FA-9F30-A699DF3F4F9F}"/>
                </a:ext>
              </a:extLst>
            </p:cNvPr>
            <p:cNvSpPr>
              <a:spLocks/>
            </p:cNvSpPr>
            <p:nvPr/>
          </p:nvSpPr>
          <p:spPr bwMode="auto">
            <a:xfrm>
              <a:off x="3836" y="2690"/>
              <a:ext cx="11" cy="12"/>
            </a:xfrm>
            <a:custGeom>
              <a:avLst/>
              <a:gdLst>
                <a:gd name="T0" fmla="*/ 7 w 11"/>
                <a:gd name="T1" fmla="*/ 0 h 12"/>
                <a:gd name="T2" fmla="*/ 0 w 11"/>
                <a:gd name="T3" fmla="*/ 4 h 12"/>
                <a:gd name="T4" fmla="*/ 4 w 11"/>
                <a:gd name="T5" fmla="*/ 12 h 12"/>
                <a:gd name="T6" fmla="*/ 11 w 11"/>
                <a:gd name="T7" fmla="*/ 7 h 12"/>
                <a:gd name="T8" fmla="*/ 7 w 11"/>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2">
                  <a:moveTo>
                    <a:pt x="7" y="0"/>
                  </a:moveTo>
                  <a:lnTo>
                    <a:pt x="0" y="4"/>
                  </a:lnTo>
                  <a:lnTo>
                    <a:pt x="4" y="12"/>
                  </a:lnTo>
                  <a:lnTo>
                    <a:pt x="11" y="7"/>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63" name="Freeform 390">
              <a:extLst>
                <a:ext uri="{FF2B5EF4-FFF2-40B4-BE49-F238E27FC236}">
                  <a16:creationId xmlns:a16="http://schemas.microsoft.com/office/drawing/2014/main" id="{B57646BF-6F1E-4B2B-BE3A-D144B8B937B3}"/>
                </a:ext>
              </a:extLst>
            </p:cNvPr>
            <p:cNvSpPr>
              <a:spLocks/>
            </p:cNvSpPr>
            <p:nvPr/>
          </p:nvSpPr>
          <p:spPr bwMode="auto">
            <a:xfrm>
              <a:off x="3845" y="2707"/>
              <a:ext cx="12" cy="12"/>
            </a:xfrm>
            <a:custGeom>
              <a:avLst/>
              <a:gdLst>
                <a:gd name="T0" fmla="*/ 7 w 12"/>
                <a:gd name="T1" fmla="*/ 0 h 12"/>
                <a:gd name="T2" fmla="*/ 0 w 12"/>
                <a:gd name="T3" fmla="*/ 4 h 12"/>
                <a:gd name="T4" fmla="*/ 5 w 12"/>
                <a:gd name="T5" fmla="*/ 12 h 12"/>
                <a:gd name="T6" fmla="*/ 12 w 12"/>
                <a:gd name="T7" fmla="*/ 7 h 12"/>
                <a:gd name="T8" fmla="*/ 7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7" y="0"/>
                  </a:moveTo>
                  <a:lnTo>
                    <a:pt x="0" y="4"/>
                  </a:lnTo>
                  <a:lnTo>
                    <a:pt x="5" y="12"/>
                  </a:lnTo>
                  <a:lnTo>
                    <a:pt x="12" y="7"/>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64" name="Freeform 391">
              <a:extLst>
                <a:ext uri="{FF2B5EF4-FFF2-40B4-BE49-F238E27FC236}">
                  <a16:creationId xmlns:a16="http://schemas.microsoft.com/office/drawing/2014/main" id="{DDA6AFD8-0F31-429B-BFA6-42BA7076E4CF}"/>
                </a:ext>
              </a:extLst>
            </p:cNvPr>
            <p:cNvSpPr>
              <a:spLocks/>
            </p:cNvSpPr>
            <p:nvPr/>
          </p:nvSpPr>
          <p:spPr bwMode="auto">
            <a:xfrm>
              <a:off x="3857" y="2723"/>
              <a:ext cx="11" cy="13"/>
            </a:xfrm>
            <a:custGeom>
              <a:avLst/>
              <a:gdLst>
                <a:gd name="T0" fmla="*/ 7 w 11"/>
                <a:gd name="T1" fmla="*/ 0 h 13"/>
                <a:gd name="T2" fmla="*/ 0 w 11"/>
                <a:gd name="T3" fmla="*/ 5 h 13"/>
                <a:gd name="T4" fmla="*/ 4 w 11"/>
                <a:gd name="T5" fmla="*/ 13 h 13"/>
                <a:gd name="T6" fmla="*/ 11 w 11"/>
                <a:gd name="T7" fmla="*/ 8 h 13"/>
                <a:gd name="T8" fmla="*/ 7 w 11"/>
                <a:gd name="T9" fmla="*/ 0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3">
                  <a:moveTo>
                    <a:pt x="7" y="0"/>
                  </a:moveTo>
                  <a:lnTo>
                    <a:pt x="0" y="5"/>
                  </a:lnTo>
                  <a:lnTo>
                    <a:pt x="4" y="13"/>
                  </a:lnTo>
                  <a:lnTo>
                    <a:pt x="11" y="8"/>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65" name="Freeform 392">
              <a:extLst>
                <a:ext uri="{FF2B5EF4-FFF2-40B4-BE49-F238E27FC236}">
                  <a16:creationId xmlns:a16="http://schemas.microsoft.com/office/drawing/2014/main" id="{7A786DE0-BCCD-490F-8A3C-8E4298DAC21C}"/>
                </a:ext>
              </a:extLst>
            </p:cNvPr>
            <p:cNvSpPr>
              <a:spLocks/>
            </p:cNvSpPr>
            <p:nvPr/>
          </p:nvSpPr>
          <p:spPr bwMode="auto">
            <a:xfrm>
              <a:off x="3866" y="2738"/>
              <a:ext cx="12" cy="15"/>
            </a:xfrm>
            <a:custGeom>
              <a:avLst/>
              <a:gdLst>
                <a:gd name="T0" fmla="*/ 7 w 12"/>
                <a:gd name="T1" fmla="*/ 0 h 15"/>
                <a:gd name="T2" fmla="*/ 0 w 12"/>
                <a:gd name="T3" fmla="*/ 5 h 15"/>
                <a:gd name="T4" fmla="*/ 5 w 12"/>
                <a:gd name="T5" fmla="*/ 15 h 15"/>
                <a:gd name="T6" fmla="*/ 12 w 12"/>
                <a:gd name="T7" fmla="*/ 10 h 15"/>
                <a:gd name="T8" fmla="*/ 7 w 12"/>
                <a:gd name="T9" fmla="*/ 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5">
                  <a:moveTo>
                    <a:pt x="7" y="0"/>
                  </a:moveTo>
                  <a:lnTo>
                    <a:pt x="0" y="5"/>
                  </a:lnTo>
                  <a:lnTo>
                    <a:pt x="5" y="15"/>
                  </a:lnTo>
                  <a:lnTo>
                    <a:pt x="12" y="1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66" name="Freeform 393">
              <a:extLst>
                <a:ext uri="{FF2B5EF4-FFF2-40B4-BE49-F238E27FC236}">
                  <a16:creationId xmlns:a16="http://schemas.microsoft.com/office/drawing/2014/main" id="{9896E363-5572-40BB-A72F-23B1485A8094}"/>
                </a:ext>
              </a:extLst>
            </p:cNvPr>
            <p:cNvSpPr>
              <a:spLocks/>
            </p:cNvSpPr>
            <p:nvPr/>
          </p:nvSpPr>
          <p:spPr bwMode="auto">
            <a:xfrm>
              <a:off x="3875" y="2755"/>
              <a:ext cx="12" cy="14"/>
            </a:xfrm>
            <a:custGeom>
              <a:avLst/>
              <a:gdLst>
                <a:gd name="T0" fmla="*/ 7 w 12"/>
                <a:gd name="T1" fmla="*/ 0 h 14"/>
                <a:gd name="T2" fmla="*/ 0 w 12"/>
                <a:gd name="T3" fmla="*/ 5 h 14"/>
                <a:gd name="T4" fmla="*/ 5 w 12"/>
                <a:gd name="T5" fmla="*/ 14 h 14"/>
                <a:gd name="T6" fmla="*/ 12 w 12"/>
                <a:gd name="T7" fmla="*/ 10 h 14"/>
                <a:gd name="T8" fmla="*/ 7 w 12"/>
                <a:gd name="T9" fmla="*/ 0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4">
                  <a:moveTo>
                    <a:pt x="7" y="0"/>
                  </a:moveTo>
                  <a:lnTo>
                    <a:pt x="0" y="5"/>
                  </a:lnTo>
                  <a:lnTo>
                    <a:pt x="5" y="14"/>
                  </a:lnTo>
                  <a:lnTo>
                    <a:pt x="12" y="1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67" name="Freeform 394">
              <a:extLst>
                <a:ext uri="{FF2B5EF4-FFF2-40B4-BE49-F238E27FC236}">
                  <a16:creationId xmlns:a16="http://schemas.microsoft.com/office/drawing/2014/main" id="{BFFF3008-F63F-410A-AFD2-737CFF9CFB40}"/>
                </a:ext>
              </a:extLst>
            </p:cNvPr>
            <p:cNvSpPr>
              <a:spLocks/>
            </p:cNvSpPr>
            <p:nvPr/>
          </p:nvSpPr>
          <p:spPr bwMode="auto">
            <a:xfrm>
              <a:off x="3854" y="2745"/>
              <a:ext cx="61" cy="75"/>
            </a:xfrm>
            <a:custGeom>
              <a:avLst/>
              <a:gdLst>
                <a:gd name="T0" fmla="*/ 0 w 61"/>
                <a:gd name="T1" fmla="*/ 34 h 75"/>
                <a:gd name="T2" fmla="*/ 61 w 61"/>
                <a:gd name="T3" fmla="*/ 75 h 75"/>
                <a:gd name="T4" fmla="*/ 52 w 61"/>
                <a:gd name="T5" fmla="*/ 0 h 75"/>
                <a:gd name="T6" fmla="*/ 0 w 61"/>
                <a:gd name="T7" fmla="*/ 34 h 7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1" h="75">
                  <a:moveTo>
                    <a:pt x="0" y="34"/>
                  </a:moveTo>
                  <a:lnTo>
                    <a:pt x="61" y="75"/>
                  </a:lnTo>
                  <a:lnTo>
                    <a:pt x="52" y="0"/>
                  </a:lnTo>
                  <a:lnTo>
                    <a:pt x="0"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96367" name="Group 395">
            <a:extLst>
              <a:ext uri="{FF2B5EF4-FFF2-40B4-BE49-F238E27FC236}">
                <a16:creationId xmlns:a16="http://schemas.microsoft.com/office/drawing/2014/main" id="{B3BB0186-147A-498D-81E1-D37C71066E2D}"/>
              </a:ext>
            </a:extLst>
          </p:cNvPr>
          <p:cNvGrpSpPr>
            <a:grpSpLocks/>
          </p:cNvGrpSpPr>
          <p:nvPr/>
        </p:nvGrpSpPr>
        <p:grpSpPr bwMode="auto">
          <a:xfrm>
            <a:off x="5735638" y="3700463"/>
            <a:ext cx="312737" cy="1000125"/>
            <a:chOff x="3613" y="2331"/>
            <a:chExt cx="197" cy="630"/>
          </a:xfrm>
        </p:grpSpPr>
        <p:sp>
          <p:nvSpPr>
            <p:cNvPr id="96508" name="Freeform 396">
              <a:extLst>
                <a:ext uri="{FF2B5EF4-FFF2-40B4-BE49-F238E27FC236}">
                  <a16:creationId xmlns:a16="http://schemas.microsoft.com/office/drawing/2014/main" id="{F903E9B3-E5AE-4F61-828F-B2B97623CE37}"/>
                </a:ext>
              </a:extLst>
            </p:cNvPr>
            <p:cNvSpPr>
              <a:spLocks/>
            </p:cNvSpPr>
            <p:nvPr/>
          </p:nvSpPr>
          <p:spPr bwMode="auto">
            <a:xfrm>
              <a:off x="3613" y="2331"/>
              <a:ext cx="11" cy="10"/>
            </a:xfrm>
            <a:custGeom>
              <a:avLst/>
              <a:gdLst>
                <a:gd name="T0" fmla="*/ 9 w 11"/>
                <a:gd name="T1" fmla="*/ 0 h 10"/>
                <a:gd name="T2" fmla="*/ 0 w 11"/>
                <a:gd name="T3" fmla="*/ 3 h 10"/>
                <a:gd name="T4" fmla="*/ 2 w 11"/>
                <a:gd name="T5" fmla="*/ 10 h 10"/>
                <a:gd name="T6" fmla="*/ 11 w 11"/>
                <a:gd name="T7" fmla="*/ 8 h 10"/>
                <a:gd name="T8" fmla="*/ 9 w 11"/>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0">
                  <a:moveTo>
                    <a:pt x="9" y="0"/>
                  </a:moveTo>
                  <a:lnTo>
                    <a:pt x="0" y="3"/>
                  </a:lnTo>
                  <a:lnTo>
                    <a:pt x="2" y="10"/>
                  </a:lnTo>
                  <a:lnTo>
                    <a:pt x="11" y="8"/>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09" name="Freeform 397">
              <a:extLst>
                <a:ext uri="{FF2B5EF4-FFF2-40B4-BE49-F238E27FC236}">
                  <a16:creationId xmlns:a16="http://schemas.microsoft.com/office/drawing/2014/main" id="{E87CB979-78CD-457B-860F-A7AF60F0CAF7}"/>
                </a:ext>
              </a:extLst>
            </p:cNvPr>
            <p:cNvSpPr>
              <a:spLocks/>
            </p:cNvSpPr>
            <p:nvPr/>
          </p:nvSpPr>
          <p:spPr bwMode="auto">
            <a:xfrm>
              <a:off x="3617" y="2348"/>
              <a:ext cx="12" cy="12"/>
            </a:xfrm>
            <a:custGeom>
              <a:avLst/>
              <a:gdLst>
                <a:gd name="T0" fmla="*/ 9 w 12"/>
                <a:gd name="T1" fmla="*/ 0 h 12"/>
                <a:gd name="T2" fmla="*/ 0 w 12"/>
                <a:gd name="T3" fmla="*/ 3 h 12"/>
                <a:gd name="T4" fmla="*/ 3 w 12"/>
                <a:gd name="T5" fmla="*/ 12 h 12"/>
                <a:gd name="T6" fmla="*/ 12 w 12"/>
                <a:gd name="T7" fmla="*/ 10 h 12"/>
                <a:gd name="T8" fmla="*/ 9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9" y="0"/>
                  </a:moveTo>
                  <a:lnTo>
                    <a:pt x="0" y="3"/>
                  </a:lnTo>
                  <a:lnTo>
                    <a:pt x="3" y="12"/>
                  </a:lnTo>
                  <a:lnTo>
                    <a:pt x="12" y="10"/>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10" name="Freeform 398">
              <a:extLst>
                <a:ext uri="{FF2B5EF4-FFF2-40B4-BE49-F238E27FC236}">
                  <a16:creationId xmlns:a16="http://schemas.microsoft.com/office/drawing/2014/main" id="{1F446759-3A6B-4890-82EF-AE14397B14F1}"/>
                </a:ext>
              </a:extLst>
            </p:cNvPr>
            <p:cNvSpPr>
              <a:spLocks/>
            </p:cNvSpPr>
            <p:nvPr/>
          </p:nvSpPr>
          <p:spPr bwMode="auto">
            <a:xfrm>
              <a:off x="3624" y="2368"/>
              <a:ext cx="12" cy="12"/>
            </a:xfrm>
            <a:custGeom>
              <a:avLst/>
              <a:gdLst>
                <a:gd name="T0" fmla="*/ 9 w 12"/>
                <a:gd name="T1" fmla="*/ 0 h 12"/>
                <a:gd name="T2" fmla="*/ 0 w 12"/>
                <a:gd name="T3" fmla="*/ 2 h 12"/>
                <a:gd name="T4" fmla="*/ 2 w 12"/>
                <a:gd name="T5" fmla="*/ 12 h 12"/>
                <a:gd name="T6" fmla="*/ 12 w 12"/>
                <a:gd name="T7" fmla="*/ 9 h 12"/>
                <a:gd name="T8" fmla="*/ 9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9" y="0"/>
                  </a:moveTo>
                  <a:lnTo>
                    <a:pt x="0" y="2"/>
                  </a:lnTo>
                  <a:lnTo>
                    <a:pt x="2" y="12"/>
                  </a:lnTo>
                  <a:lnTo>
                    <a:pt x="12" y="9"/>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11" name="Freeform 399">
              <a:extLst>
                <a:ext uri="{FF2B5EF4-FFF2-40B4-BE49-F238E27FC236}">
                  <a16:creationId xmlns:a16="http://schemas.microsoft.com/office/drawing/2014/main" id="{820011E1-3433-425B-98D5-E4F17A3DCC37}"/>
                </a:ext>
              </a:extLst>
            </p:cNvPr>
            <p:cNvSpPr>
              <a:spLocks/>
            </p:cNvSpPr>
            <p:nvPr/>
          </p:nvSpPr>
          <p:spPr bwMode="auto">
            <a:xfrm>
              <a:off x="3629" y="2387"/>
              <a:ext cx="11" cy="10"/>
            </a:xfrm>
            <a:custGeom>
              <a:avLst/>
              <a:gdLst>
                <a:gd name="T0" fmla="*/ 9 w 11"/>
                <a:gd name="T1" fmla="*/ 0 h 10"/>
                <a:gd name="T2" fmla="*/ 0 w 11"/>
                <a:gd name="T3" fmla="*/ 3 h 10"/>
                <a:gd name="T4" fmla="*/ 2 w 11"/>
                <a:gd name="T5" fmla="*/ 10 h 10"/>
                <a:gd name="T6" fmla="*/ 11 w 11"/>
                <a:gd name="T7" fmla="*/ 7 h 10"/>
                <a:gd name="T8" fmla="*/ 9 w 11"/>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0">
                  <a:moveTo>
                    <a:pt x="9" y="0"/>
                  </a:moveTo>
                  <a:lnTo>
                    <a:pt x="0" y="3"/>
                  </a:lnTo>
                  <a:lnTo>
                    <a:pt x="2" y="10"/>
                  </a:lnTo>
                  <a:lnTo>
                    <a:pt x="11" y="7"/>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12" name="Freeform 400">
              <a:extLst>
                <a:ext uri="{FF2B5EF4-FFF2-40B4-BE49-F238E27FC236}">
                  <a16:creationId xmlns:a16="http://schemas.microsoft.com/office/drawing/2014/main" id="{DE358922-62F6-4125-8951-74D7032BB951}"/>
                </a:ext>
              </a:extLst>
            </p:cNvPr>
            <p:cNvSpPr>
              <a:spLocks/>
            </p:cNvSpPr>
            <p:nvPr/>
          </p:nvSpPr>
          <p:spPr bwMode="auto">
            <a:xfrm>
              <a:off x="3633" y="2404"/>
              <a:ext cx="12" cy="12"/>
            </a:xfrm>
            <a:custGeom>
              <a:avLst/>
              <a:gdLst>
                <a:gd name="T0" fmla="*/ 10 w 12"/>
                <a:gd name="T1" fmla="*/ 0 h 12"/>
                <a:gd name="T2" fmla="*/ 0 w 12"/>
                <a:gd name="T3" fmla="*/ 2 h 12"/>
                <a:gd name="T4" fmla="*/ 3 w 12"/>
                <a:gd name="T5" fmla="*/ 12 h 12"/>
                <a:gd name="T6" fmla="*/ 12 w 12"/>
                <a:gd name="T7" fmla="*/ 10 h 12"/>
                <a:gd name="T8" fmla="*/ 10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10" y="0"/>
                  </a:moveTo>
                  <a:lnTo>
                    <a:pt x="0" y="2"/>
                  </a:lnTo>
                  <a:lnTo>
                    <a:pt x="3" y="12"/>
                  </a:lnTo>
                  <a:lnTo>
                    <a:pt x="12" y="10"/>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13" name="Freeform 401">
              <a:extLst>
                <a:ext uri="{FF2B5EF4-FFF2-40B4-BE49-F238E27FC236}">
                  <a16:creationId xmlns:a16="http://schemas.microsoft.com/office/drawing/2014/main" id="{24F3AC6D-6238-4147-940B-285524D93380}"/>
                </a:ext>
              </a:extLst>
            </p:cNvPr>
            <p:cNvSpPr>
              <a:spLocks/>
            </p:cNvSpPr>
            <p:nvPr/>
          </p:nvSpPr>
          <p:spPr bwMode="auto">
            <a:xfrm>
              <a:off x="3638" y="2423"/>
              <a:ext cx="14" cy="12"/>
            </a:xfrm>
            <a:custGeom>
              <a:avLst/>
              <a:gdLst>
                <a:gd name="T0" fmla="*/ 9 w 14"/>
                <a:gd name="T1" fmla="*/ 0 h 12"/>
                <a:gd name="T2" fmla="*/ 0 w 14"/>
                <a:gd name="T3" fmla="*/ 3 h 12"/>
                <a:gd name="T4" fmla="*/ 5 w 14"/>
                <a:gd name="T5" fmla="*/ 12 h 12"/>
                <a:gd name="T6" fmla="*/ 14 w 14"/>
                <a:gd name="T7" fmla="*/ 10 h 12"/>
                <a:gd name="T8" fmla="*/ 9 w 14"/>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12">
                  <a:moveTo>
                    <a:pt x="9" y="0"/>
                  </a:moveTo>
                  <a:lnTo>
                    <a:pt x="0" y="3"/>
                  </a:lnTo>
                  <a:lnTo>
                    <a:pt x="5" y="12"/>
                  </a:lnTo>
                  <a:lnTo>
                    <a:pt x="14" y="10"/>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14" name="Freeform 402">
              <a:extLst>
                <a:ext uri="{FF2B5EF4-FFF2-40B4-BE49-F238E27FC236}">
                  <a16:creationId xmlns:a16="http://schemas.microsoft.com/office/drawing/2014/main" id="{0CB43C3D-C660-4793-A1B6-9B90D3680E34}"/>
                </a:ext>
              </a:extLst>
            </p:cNvPr>
            <p:cNvSpPr>
              <a:spLocks/>
            </p:cNvSpPr>
            <p:nvPr/>
          </p:nvSpPr>
          <p:spPr bwMode="auto">
            <a:xfrm>
              <a:off x="3645" y="2443"/>
              <a:ext cx="12" cy="9"/>
            </a:xfrm>
            <a:custGeom>
              <a:avLst/>
              <a:gdLst>
                <a:gd name="T0" fmla="*/ 9 w 12"/>
                <a:gd name="T1" fmla="*/ 0 h 9"/>
                <a:gd name="T2" fmla="*/ 0 w 12"/>
                <a:gd name="T3" fmla="*/ 2 h 9"/>
                <a:gd name="T4" fmla="*/ 2 w 12"/>
                <a:gd name="T5" fmla="*/ 9 h 9"/>
                <a:gd name="T6" fmla="*/ 12 w 12"/>
                <a:gd name="T7" fmla="*/ 7 h 9"/>
                <a:gd name="T8" fmla="*/ 9 w 12"/>
                <a:gd name="T9" fmla="*/ 0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9">
                  <a:moveTo>
                    <a:pt x="9" y="0"/>
                  </a:moveTo>
                  <a:lnTo>
                    <a:pt x="0" y="2"/>
                  </a:lnTo>
                  <a:lnTo>
                    <a:pt x="2" y="9"/>
                  </a:lnTo>
                  <a:lnTo>
                    <a:pt x="12" y="7"/>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15" name="Freeform 403">
              <a:extLst>
                <a:ext uri="{FF2B5EF4-FFF2-40B4-BE49-F238E27FC236}">
                  <a16:creationId xmlns:a16="http://schemas.microsoft.com/office/drawing/2014/main" id="{FAE03519-3876-4047-AB83-E8AC8F154AB6}"/>
                </a:ext>
              </a:extLst>
            </p:cNvPr>
            <p:cNvSpPr>
              <a:spLocks/>
            </p:cNvSpPr>
            <p:nvPr/>
          </p:nvSpPr>
          <p:spPr bwMode="auto">
            <a:xfrm>
              <a:off x="3650" y="2460"/>
              <a:ext cx="11" cy="12"/>
            </a:xfrm>
            <a:custGeom>
              <a:avLst/>
              <a:gdLst>
                <a:gd name="T0" fmla="*/ 9 w 11"/>
                <a:gd name="T1" fmla="*/ 0 h 12"/>
                <a:gd name="T2" fmla="*/ 0 w 11"/>
                <a:gd name="T3" fmla="*/ 2 h 12"/>
                <a:gd name="T4" fmla="*/ 2 w 11"/>
                <a:gd name="T5" fmla="*/ 12 h 12"/>
                <a:gd name="T6" fmla="*/ 11 w 11"/>
                <a:gd name="T7" fmla="*/ 9 h 12"/>
                <a:gd name="T8" fmla="*/ 9 w 11"/>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2">
                  <a:moveTo>
                    <a:pt x="9" y="0"/>
                  </a:moveTo>
                  <a:lnTo>
                    <a:pt x="0" y="2"/>
                  </a:lnTo>
                  <a:lnTo>
                    <a:pt x="2" y="12"/>
                  </a:lnTo>
                  <a:lnTo>
                    <a:pt x="11" y="9"/>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16" name="Freeform 404">
              <a:extLst>
                <a:ext uri="{FF2B5EF4-FFF2-40B4-BE49-F238E27FC236}">
                  <a16:creationId xmlns:a16="http://schemas.microsoft.com/office/drawing/2014/main" id="{80BB7634-C4CF-419D-8A3F-1C6A3C713694}"/>
                </a:ext>
              </a:extLst>
            </p:cNvPr>
            <p:cNvSpPr>
              <a:spLocks/>
            </p:cNvSpPr>
            <p:nvPr/>
          </p:nvSpPr>
          <p:spPr bwMode="auto">
            <a:xfrm>
              <a:off x="3654" y="2479"/>
              <a:ext cx="12" cy="12"/>
            </a:xfrm>
            <a:custGeom>
              <a:avLst/>
              <a:gdLst>
                <a:gd name="T0" fmla="*/ 10 w 12"/>
                <a:gd name="T1" fmla="*/ 0 h 12"/>
                <a:gd name="T2" fmla="*/ 0 w 12"/>
                <a:gd name="T3" fmla="*/ 2 h 12"/>
                <a:gd name="T4" fmla="*/ 3 w 12"/>
                <a:gd name="T5" fmla="*/ 12 h 12"/>
                <a:gd name="T6" fmla="*/ 12 w 12"/>
                <a:gd name="T7" fmla="*/ 10 h 12"/>
                <a:gd name="T8" fmla="*/ 10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10" y="0"/>
                  </a:moveTo>
                  <a:lnTo>
                    <a:pt x="0" y="2"/>
                  </a:lnTo>
                  <a:lnTo>
                    <a:pt x="3" y="12"/>
                  </a:lnTo>
                  <a:lnTo>
                    <a:pt x="12" y="10"/>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17" name="Freeform 405">
              <a:extLst>
                <a:ext uri="{FF2B5EF4-FFF2-40B4-BE49-F238E27FC236}">
                  <a16:creationId xmlns:a16="http://schemas.microsoft.com/office/drawing/2014/main" id="{D7C00B80-A52B-46A6-A06B-D0F8BB073B62}"/>
                </a:ext>
              </a:extLst>
            </p:cNvPr>
            <p:cNvSpPr>
              <a:spLocks/>
            </p:cNvSpPr>
            <p:nvPr/>
          </p:nvSpPr>
          <p:spPr bwMode="auto">
            <a:xfrm>
              <a:off x="3659" y="2498"/>
              <a:ext cx="14" cy="10"/>
            </a:xfrm>
            <a:custGeom>
              <a:avLst/>
              <a:gdLst>
                <a:gd name="T0" fmla="*/ 9 w 14"/>
                <a:gd name="T1" fmla="*/ 0 h 10"/>
                <a:gd name="T2" fmla="*/ 0 w 14"/>
                <a:gd name="T3" fmla="*/ 3 h 10"/>
                <a:gd name="T4" fmla="*/ 5 w 14"/>
                <a:gd name="T5" fmla="*/ 10 h 10"/>
                <a:gd name="T6" fmla="*/ 14 w 14"/>
                <a:gd name="T7" fmla="*/ 8 h 10"/>
                <a:gd name="T8" fmla="*/ 9 w 14"/>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10">
                  <a:moveTo>
                    <a:pt x="9" y="0"/>
                  </a:moveTo>
                  <a:lnTo>
                    <a:pt x="0" y="3"/>
                  </a:lnTo>
                  <a:lnTo>
                    <a:pt x="5" y="10"/>
                  </a:lnTo>
                  <a:lnTo>
                    <a:pt x="14" y="8"/>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18" name="Freeform 406">
              <a:extLst>
                <a:ext uri="{FF2B5EF4-FFF2-40B4-BE49-F238E27FC236}">
                  <a16:creationId xmlns:a16="http://schemas.microsoft.com/office/drawing/2014/main" id="{041D5406-08BD-436E-ABD0-D69AB8B79D8F}"/>
                </a:ext>
              </a:extLst>
            </p:cNvPr>
            <p:cNvSpPr>
              <a:spLocks/>
            </p:cNvSpPr>
            <p:nvPr/>
          </p:nvSpPr>
          <p:spPr bwMode="auto">
            <a:xfrm>
              <a:off x="3666" y="2515"/>
              <a:ext cx="12" cy="12"/>
            </a:xfrm>
            <a:custGeom>
              <a:avLst/>
              <a:gdLst>
                <a:gd name="T0" fmla="*/ 9 w 12"/>
                <a:gd name="T1" fmla="*/ 0 h 12"/>
                <a:gd name="T2" fmla="*/ 0 w 12"/>
                <a:gd name="T3" fmla="*/ 3 h 12"/>
                <a:gd name="T4" fmla="*/ 2 w 12"/>
                <a:gd name="T5" fmla="*/ 12 h 12"/>
                <a:gd name="T6" fmla="*/ 12 w 12"/>
                <a:gd name="T7" fmla="*/ 10 h 12"/>
                <a:gd name="T8" fmla="*/ 9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9" y="0"/>
                  </a:moveTo>
                  <a:lnTo>
                    <a:pt x="0" y="3"/>
                  </a:lnTo>
                  <a:lnTo>
                    <a:pt x="2" y="12"/>
                  </a:lnTo>
                  <a:lnTo>
                    <a:pt x="12" y="10"/>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19" name="Freeform 407">
              <a:extLst>
                <a:ext uri="{FF2B5EF4-FFF2-40B4-BE49-F238E27FC236}">
                  <a16:creationId xmlns:a16="http://schemas.microsoft.com/office/drawing/2014/main" id="{DDFAA4EA-42F5-4E65-9DB9-D0854A918F5E}"/>
                </a:ext>
              </a:extLst>
            </p:cNvPr>
            <p:cNvSpPr>
              <a:spLocks/>
            </p:cNvSpPr>
            <p:nvPr/>
          </p:nvSpPr>
          <p:spPr bwMode="auto">
            <a:xfrm>
              <a:off x="3671" y="2535"/>
              <a:ext cx="11" cy="12"/>
            </a:xfrm>
            <a:custGeom>
              <a:avLst/>
              <a:gdLst>
                <a:gd name="T0" fmla="*/ 9 w 11"/>
                <a:gd name="T1" fmla="*/ 0 h 12"/>
                <a:gd name="T2" fmla="*/ 0 w 11"/>
                <a:gd name="T3" fmla="*/ 2 h 12"/>
                <a:gd name="T4" fmla="*/ 2 w 11"/>
                <a:gd name="T5" fmla="*/ 12 h 12"/>
                <a:gd name="T6" fmla="*/ 11 w 11"/>
                <a:gd name="T7" fmla="*/ 9 h 12"/>
                <a:gd name="T8" fmla="*/ 9 w 11"/>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2">
                  <a:moveTo>
                    <a:pt x="9" y="0"/>
                  </a:moveTo>
                  <a:lnTo>
                    <a:pt x="0" y="2"/>
                  </a:lnTo>
                  <a:lnTo>
                    <a:pt x="2" y="12"/>
                  </a:lnTo>
                  <a:lnTo>
                    <a:pt x="11" y="9"/>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20" name="Freeform 408">
              <a:extLst>
                <a:ext uri="{FF2B5EF4-FFF2-40B4-BE49-F238E27FC236}">
                  <a16:creationId xmlns:a16="http://schemas.microsoft.com/office/drawing/2014/main" id="{084E60FE-E733-4FE0-9197-2CF3D9A4917E}"/>
                </a:ext>
              </a:extLst>
            </p:cNvPr>
            <p:cNvSpPr>
              <a:spLocks/>
            </p:cNvSpPr>
            <p:nvPr/>
          </p:nvSpPr>
          <p:spPr bwMode="auto">
            <a:xfrm>
              <a:off x="3675" y="2554"/>
              <a:ext cx="12" cy="10"/>
            </a:xfrm>
            <a:custGeom>
              <a:avLst/>
              <a:gdLst>
                <a:gd name="T0" fmla="*/ 10 w 12"/>
                <a:gd name="T1" fmla="*/ 0 h 10"/>
                <a:gd name="T2" fmla="*/ 0 w 12"/>
                <a:gd name="T3" fmla="*/ 3 h 10"/>
                <a:gd name="T4" fmla="*/ 3 w 12"/>
                <a:gd name="T5" fmla="*/ 10 h 10"/>
                <a:gd name="T6" fmla="*/ 12 w 12"/>
                <a:gd name="T7" fmla="*/ 7 h 10"/>
                <a:gd name="T8" fmla="*/ 10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10" y="0"/>
                  </a:moveTo>
                  <a:lnTo>
                    <a:pt x="0" y="3"/>
                  </a:lnTo>
                  <a:lnTo>
                    <a:pt x="3" y="10"/>
                  </a:lnTo>
                  <a:lnTo>
                    <a:pt x="12" y="7"/>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21" name="Freeform 409">
              <a:extLst>
                <a:ext uri="{FF2B5EF4-FFF2-40B4-BE49-F238E27FC236}">
                  <a16:creationId xmlns:a16="http://schemas.microsoft.com/office/drawing/2014/main" id="{1C4C7F4F-FD97-4312-BB73-926BE6DC5BF3}"/>
                </a:ext>
              </a:extLst>
            </p:cNvPr>
            <p:cNvSpPr>
              <a:spLocks/>
            </p:cNvSpPr>
            <p:nvPr/>
          </p:nvSpPr>
          <p:spPr bwMode="auto">
            <a:xfrm>
              <a:off x="3682" y="2571"/>
              <a:ext cx="12" cy="12"/>
            </a:xfrm>
            <a:custGeom>
              <a:avLst/>
              <a:gdLst>
                <a:gd name="T0" fmla="*/ 10 w 12"/>
                <a:gd name="T1" fmla="*/ 0 h 12"/>
                <a:gd name="T2" fmla="*/ 0 w 12"/>
                <a:gd name="T3" fmla="*/ 2 h 12"/>
                <a:gd name="T4" fmla="*/ 3 w 12"/>
                <a:gd name="T5" fmla="*/ 12 h 12"/>
                <a:gd name="T6" fmla="*/ 12 w 12"/>
                <a:gd name="T7" fmla="*/ 10 h 12"/>
                <a:gd name="T8" fmla="*/ 10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10" y="0"/>
                  </a:moveTo>
                  <a:lnTo>
                    <a:pt x="0" y="2"/>
                  </a:lnTo>
                  <a:lnTo>
                    <a:pt x="3" y="12"/>
                  </a:lnTo>
                  <a:lnTo>
                    <a:pt x="12" y="10"/>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22" name="Freeform 410">
              <a:extLst>
                <a:ext uri="{FF2B5EF4-FFF2-40B4-BE49-F238E27FC236}">
                  <a16:creationId xmlns:a16="http://schemas.microsoft.com/office/drawing/2014/main" id="{DA23E45B-28A8-4D71-A764-D38ED6F75BAC}"/>
                </a:ext>
              </a:extLst>
            </p:cNvPr>
            <p:cNvSpPr>
              <a:spLocks/>
            </p:cNvSpPr>
            <p:nvPr/>
          </p:nvSpPr>
          <p:spPr bwMode="auto">
            <a:xfrm>
              <a:off x="3687" y="2590"/>
              <a:ext cx="12" cy="12"/>
            </a:xfrm>
            <a:custGeom>
              <a:avLst/>
              <a:gdLst>
                <a:gd name="T0" fmla="*/ 9 w 12"/>
                <a:gd name="T1" fmla="*/ 0 h 12"/>
                <a:gd name="T2" fmla="*/ 0 w 12"/>
                <a:gd name="T3" fmla="*/ 3 h 12"/>
                <a:gd name="T4" fmla="*/ 2 w 12"/>
                <a:gd name="T5" fmla="*/ 12 h 12"/>
                <a:gd name="T6" fmla="*/ 12 w 12"/>
                <a:gd name="T7" fmla="*/ 10 h 12"/>
                <a:gd name="T8" fmla="*/ 9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9" y="0"/>
                  </a:moveTo>
                  <a:lnTo>
                    <a:pt x="0" y="3"/>
                  </a:lnTo>
                  <a:lnTo>
                    <a:pt x="2" y="12"/>
                  </a:lnTo>
                  <a:lnTo>
                    <a:pt x="12" y="10"/>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23" name="Freeform 411">
              <a:extLst>
                <a:ext uri="{FF2B5EF4-FFF2-40B4-BE49-F238E27FC236}">
                  <a16:creationId xmlns:a16="http://schemas.microsoft.com/office/drawing/2014/main" id="{EB41CF0C-456F-4A8D-94E3-DFE8F0E6C581}"/>
                </a:ext>
              </a:extLst>
            </p:cNvPr>
            <p:cNvSpPr>
              <a:spLocks/>
            </p:cNvSpPr>
            <p:nvPr/>
          </p:nvSpPr>
          <p:spPr bwMode="auto">
            <a:xfrm>
              <a:off x="3692" y="2610"/>
              <a:ext cx="11" cy="9"/>
            </a:xfrm>
            <a:custGeom>
              <a:avLst/>
              <a:gdLst>
                <a:gd name="T0" fmla="*/ 9 w 11"/>
                <a:gd name="T1" fmla="*/ 0 h 9"/>
                <a:gd name="T2" fmla="*/ 0 w 11"/>
                <a:gd name="T3" fmla="*/ 2 h 9"/>
                <a:gd name="T4" fmla="*/ 2 w 11"/>
                <a:gd name="T5" fmla="*/ 9 h 9"/>
                <a:gd name="T6" fmla="*/ 11 w 11"/>
                <a:gd name="T7" fmla="*/ 7 h 9"/>
                <a:gd name="T8" fmla="*/ 9 w 11"/>
                <a:gd name="T9" fmla="*/ 0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9">
                  <a:moveTo>
                    <a:pt x="9" y="0"/>
                  </a:moveTo>
                  <a:lnTo>
                    <a:pt x="0" y="2"/>
                  </a:lnTo>
                  <a:lnTo>
                    <a:pt x="2" y="9"/>
                  </a:lnTo>
                  <a:lnTo>
                    <a:pt x="11" y="7"/>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24" name="Freeform 412">
              <a:extLst>
                <a:ext uri="{FF2B5EF4-FFF2-40B4-BE49-F238E27FC236}">
                  <a16:creationId xmlns:a16="http://schemas.microsoft.com/office/drawing/2014/main" id="{B22A57D7-72F3-42B9-B703-4C740D11BEED}"/>
                </a:ext>
              </a:extLst>
            </p:cNvPr>
            <p:cNvSpPr>
              <a:spLocks/>
            </p:cNvSpPr>
            <p:nvPr/>
          </p:nvSpPr>
          <p:spPr bwMode="auto">
            <a:xfrm>
              <a:off x="3696" y="2627"/>
              <a:ext cx="14" cy="12"/>
            </a:xfrm>
            <a:custGeom>
              <a:avLst/>
              <a:gdLst>
                <a:gd name="T0" fmla="*/ 10 w 14"/>
                <a:gd name="T1" fmla="*/ 0 h 12"/>
                <a:gd name="T2" fmla="*/ 0 w 14"/>
                <a:gd name="T3" fmla="*/ 2 h 12"/>
                <a:gd name="T4" fmla="*/ 5 w 14"/>
                <a:gd name="T5" fmla="*/ 12 h 12"/>
                <a:gd name="T6" fmla="*/ 14 w 14"/>
                <a:gd name="T7" fmla="*/ 9 h 12"/>
                <a:gd name="T8" fmla="*/ 10 w 14"/>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12">
                  <a:moveTo>
                    <a:pt x="10" y="0"/>
                  </a:moveTo>
                  <a:lnTo>
                    <a:pt x="0" y="2"/>
                  </a:lnTo>
                  <a:lnTo>
                    <a:pt x="5" y="12"/>
                  </a:lnTo>
                  <a:lnTo>
                    <a:pt x="14" y="9"/>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25" name="Freeform 413">
              <a:extLst>
                <a:ext uri="{FF2B5EF4-FFF2-40B4-BE49-F238E27FC236}">
                  <a16:creationId xmlns:a16="http://schemas.microsoft.com/office/drawing/2014/main" id="{5A94E331-4D21-4AA4-9F43-505B534BD7A4}"/>
                </a:ext>
              </a:extLst>
            </p:cNvPr>
            <p:cNvSpPr>
              <a:spLocks/>
            </p:cNvSpPr>
            <p:nvPr/>
          </p:nvSpPr>
          <p:spPr bwMode="auto">
            <a:xfrm>
              <a:off x="3703" y="2646"/>
              <a:ext cx="12" cy="12"/>
            </a:xfrm>
            <a:custGeom>
              <a:avLst/>
              <a:gdLst>
                <a:gd name="T0" fmla="*/ 10 w 12"/>
                <a:gd name="T1" fmla="*/ 0 h 12"/>
                <a:gd name="T2" fmla="*/ 0 w 12"/>
                <a:gd name="T3" fmla="*/ 2 h 12"/>
                <a:gd name="T4" fmla="*/ 3 w 12"/>
                <a:gd name="T5" fmla="*/ 12 h 12"/>
                <a:gd name="T6" fmla="*/ 12 w 12"/>
                <a:gd name="T7" fmla="*/ 10 h 12"/>
                <a:gd name="T8" fmla="*/ 10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10" y="0"/>
                  </a:moveTo>
                  <a:lnTo>
                    <a:pt x="0" y="2"/>
                  </a:lnTo>
                  <a:lnTo>
                    <a:pt x="3" y="12"/>
                  </a:lnTo>
                  <a:lnTo>
                    <a:pt x="12" y="10"/>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26" name="Freeform 414">
              <a:extLst>
                <a:ext uri="{FF2B5EF4-FFF2-40B4-BE49-F238E27FC236}">
                  <a16:creationId xmlns:a16="http://schemas.microsoft.com/office/drawing/2014/main" id="{64957057-F103-4704-869C-1378FF602187}"/>
                </a:ext>
              </a:extLst>
            </p:cNvPr>
            <p:cNvSpPr>
              <a:spLocks/>
            </p:cNvSpPr>
            <p:nvPr/>
          </p:nvSpPr>
          <p:spPr bwMode="auto">
            <a:xfrm>
              <a:off x="3708" y="2665"/>
              <a:ext cx="11" cy="10"/>
            </a:xfrm>
            <a:custGeom>
              <a:avLst/>
              <a:gdLst>
                <a:gd name="T0" fmla="*/ 9 w 11"/>
                <a:gd name="T1" fmla="*/ 0 h 10"/>
                <a:gd name="T2" fmla="*/ 0 w 11"/>
                <a:gd name="T3" fmla="*/ 3 h 10"/>
                <a:gd name="T4" fmla="*/ 2 w 11"/>
                <a:gd name="T5" fmla="*/ 10 h 10"/>
                <a:gd name="T6" fmla="*/ 11 w 11"/>
                <a:gd name="T7" fmla="*/ 8 h 10"/>
                <a:gd name="T8" fmla="*/ 9 w 11"/>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0">
                  <a:moveTo>
                    <a:pt x="9" y="0"/>
                  </a:moveTo>
                  <a:lnTo>
                    <a:pt x="0" y="3"/>
                  </a:lnTo>
                  <a:lnTo>
                    <a:pt x="2" y="10"/>
                  </a:lnTo>
                  <a:lnTo>
                    <a:pt x="11" y="8"/>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27" name="Freeform 415">
              <a:extLst>
                <a:ext uri="{FF2B5EF4-FFF2-40B4-BE49-F238E27FC236}">
                  <a16:creationId xmlns:a16="http://schemas.microsoft.com/office/drawing/2014/main" id="{E5F00104-BD66-4084-BD55-82AB1013FF22}"/>
                </a:ext>
              </a:extLst>
            </p:cNvPr>
            <p:cNvSpPr>
              <a:spLocks/>
            </p:cNvSpPr>
            <p:nvPr/>
          </p:nvSpPr>
          <p:spPr bwMode="auto">
            <a:xfrm>
              <a:off x="3713" y="2682"/>
              <a:ext cx="11" cy="12"/>
            </a:xfrm>
            <a:custGeom>
              <a:avLst/>
              <a:gdLst>
                <a:gd name="T0" fmla="*/ 9 w 11"/>
                <a:gd name="T1" fmla="*/ 0 h 12"/>
                <a:gd name="T2" fmla="*/ 0 w 11"/>
                <a:gd name="T3" fmla="*/ 3 h 12"/>
                <a:gd name="T4" fmla="*/ 2 w 11"/>
                <a:gd name="T5" fmla="*/ 12 h 12"/>
                <a:gd name="T6" fmla="*/ 11 w 11"/>
                <a:gd name="T7" fmla="*/ 10 h 12"/>
                <a:gd name="T8" fmla="*/ 9 w 11"/>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2">
                  <a:moveTo>
                    <a:pt x="9" y="0"/>
                  </a:moveTo>
                  <a:lnTo>
                    <a:pt x="0" y="3"/>
                  </a:lnTo>
                  <a:lnTo>
                    <a:pt x="2" y="12"/>
                  </a:lnTo>
                  <a:lnTo>
                    <a:pt x="11" y="10"/>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28" name="Freeform 416">
              <a:extLst>
                <a:ext uri="{FF2B5EF4-FFF2-40B4-BE49-F238E27FC236}">
                  <a16:creationId xmlns:a16="http://schemas.microsoft.com/office/drawing/2014/main" id="{2F0D45B1-15DD-48AB-8D37-28AD791DA4F6}"/>
                </a:ext>
              </a:extLst>
            </p:cNvPr>
            <p:cNvSpPr>
              <a:spLocks/>
            </p:cNvSpPr>
            <p:nvPr/>
          </p:nvSpPr>
          <p:spPr bwMode="auto">
            <a:xfrm>
              <a:off x="3717" y="2702"/>
              <a:ext cx="14" cy="12"/>
            </a:xfrm>
            <a:custGeom>
              <a:avLst/>
              <a:gdLst>
                <a:gd name="T0" fmla="*/ 9 w 14"/>
                <a:gd name="T1" fmla="*/ 0 h 12"/>
                <a:gd name="T2" fmla="*/ 0 w 14"/>
                <a:gd name="T3" fmla="*/ 2 h 12"/>
                <a:gd name="T4" fmla="*/ 5 w 14"/>
                <a:gd name="T5" fmla="*/ 12 h 12"/>
                <a:gd name="T6" fmla="*/ 14 w 14"/>
                <a:gd name="T7" fmla="*/ 9 h 12"/>
                <a:gd name="T8" fmla="*/ 9 w 14"/>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12">
                  <a:moveTo>
                    <a:pt x="9" y="0"/>
                  </a:moveTo>
                  <a:lnTo>
                    <a:pt x="0" y="2"/>
                  </a:lnTo>
                  <a:lnTo>
                    <a:pt x="5" y="12"/>
                  </a:lnTo>
                  <a:lnTo>
                    <a:pt x="14" y="9"/>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29" name="Freeform 417">
              <a:extLst>
                <a:ext uri="{FF2B5EF4-FFF2-40B4-BE49-F238E27FC236}">
                  <a16:creationId xmlns:a16="http://schemas.microsoft.com/office/drawing/2014/main" id="{948F2335-DE06-4324-9968-2A48DE2A82D8}"/>
                </a:ext>
              </a:extLst>
            </p:cNvPr>
            <p:cNvSpPr>
              <a:spLocks/>
            </p:cNvSpPr>
            <p:nvPr/>
          </p:nvSpPr>
          <p:spPr bwMode="auto">
            <a:xfrm>
              <a:off x="3724" y="2721"/>
              <a:ext cx="12" cy="10"/>
            </a:xfrm>
            <a:custGeom>
              <a:avLst/>
              <a:gdLst>
                <a:gd name="T0" fmla="*/ 9 w 12"/>
                <a:gd name="T1" fmla="*/ 0 h 10"/>
                <a:gd name="T2" fmla="*/ 0 w 12"/>
                <a:gd name="T3" fmla="*/ 2 h 10"/>
                <a:gd name="T4" fmla="*/ 2 w 12"/>
                <a:gd name="T5" fmla="*/ 10 h 10"/>
                <a:gd name="T6" fmla="*/ 12 w 12"/>
                <a:gd name="T7" fmla="*/ 7 h 10"/>
                <a:gd name="T8" fmla="*/ 9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9" y="0"/>
                  </a:moveTo>
                  <a:lnTo>
                    <a:pt x="0" y="2"/>
                  </a:lnTo>
                  <a:lnTo>
                    <a:pt x="2" y="10"/>
                  </a:lnTo>
                  <a:lnTo>
                    <a:pt x="12" y="7"/>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30" name="Freeform 418">
              <a:extLst>
                <a:ext uri="{FF2B5EF4-FFF2-40B4-BE49-F238E27FC236}">
                  <a16:creationId xmlns:a16="http://schemas.microsoft.com/office/drawing/2014/main" id="{0CA459B4-4E54-446D-A33A-F5854D7753DC}"/>
                </a:ext>
              </a:extLst>
            </p:cNvPr>
            <p:cNvSpPr>
              <a:spLocks/>
            </p:cNvSpPr>
            <p:nvPr/>
          </p:nvSpPr>
          <p:spPr bwMode="auto">
            <a:xfrm>
              <a:off x="3729" y="2738"/>
              <a:ext cx="11" cy="12"/>
            </a:xfrm>
            <a:custGeom>
              <a:avLst/>
              <a:gdLst>
                <a:gd name="T0" fmla="*/ 9 w 11"/>
                <a:gd name="T1" fmla="*/ 0 h 12"/>
                <a:gd name="T2" fmla="*/ 0 w 11"/>
                <a:gd name="T3" fmla="*/ 2 h 12"/>
                <a:gd name="T4" fmla="*/ 2 w 11"/>
                <a:gd name="T5" fmla="*/ 12 h 12"/>
                <a:gd name="T6" fmla="*/ 11 w 11"/>
                <a:gd name="T7" fmla="*/ 10 h 12"/>
                <a:gd name="T8" fmla="*/ 9 w 11"/>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2">
                  <a:moveTo>
                    <a:pt x="9" y="0"/>
                  </a:moveTo>
                  <a:lnTo>
                    <a:pt x="0" y="2"/>
                  </a:lnTo>
                  <a:lnTo>
                    <a:pt x="2" y="12"/>
                  </a:lnTo>
                  <a:lnTo>
                    <a:pt x="11" y="10"/>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31" name="Freeform 419">
              <a:extLst>
                <a:ext uri="{FF2B5EF4-FFF2-40B4-BE49-F238E27FC236}">
                  <a16:creationId xmlns:a16="http://schemas.microsoft.com/office/drawing/2014/main" id="{2552A99D-580D-490C-A752-458A84CE1414}"/>
                </a:ext>
              </a:extLst>
            </p:cNvPr>
            <p:cNvSpPr>
              <a:spLocks/>
            </p:cNvSpPr>
            <p:nvPr/>
          </p:nvSpPr>
          <p:spPr bwMode="auto">
            <a:xfrm>
              <a:off x="3733" y="2757"/>
              <a:ext cx="12" cy="12"/>
            </a:xfrm>
            <a:custGeom>
              <a:avLst/>
              <a:gdLst>
                <a:gd name="T0" fmla="*/ 10 w 12"/>
                <a:gd name="T1" fmla="*/ 0 h 12"/>
                <a:gd name="T2" fmla="*/ 0 w 12"/>
                <a:gd name="T3" fmla="*/ 3 h 12"/>
                <a:gd name="T4" fmla="*/ 3 w 12"/>
                <a:gd name="T5" fmla="*/ 12 h 12"/>
                <a:gd name="T6" fmla="*/ 12 w 12"/>
                <a:gd name="T7" fmla="*/ 10 h 12"/>
                <a:gd name="T8" fmla="*/ 10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10" y="0"/>
                  </a:moveTo>
                  <a:lnTo>
                    <a:pt x="0" y="3"/>
                  </a:lnTo>
                  <a:lnTo>
                    <a:pt x="3" y="12"/>
                  </a:lnTo>
                  <a:lnTo>
                    <a:pt x="12" y="10"/>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32" name="Freeform 420">
              <a:extLst>
                <a:ext uri="{FF2B5EF4-FFF2-40B4-BE49-F238E27FC236}">
                  <a16:creationId xmlns:a16="http://schemas.microsoft.com/office/drawing/2014/main" id="{B1C0FC5C-79AA-46B7-8C27-150CDCAE4E1A}"/>
                </a:ext>
              </a:extLst>
            </p:cNvPr>
            <p:cNvSpPr>
              <a:spLocks/>
            </p:cNvSpPr>
            <p:nvPr/>
          </p:nvSpPr>
          <p:spPr bwMode="auto">
            <a:xfrm>
              <a:off x="3740" y="2777"/>
              <a:ext cx="12" cy="9"/>
            </a:xfrm>
            <a:custGeom>
              <a:avLst/>
              <a:gdLst>
                <a:gd name="T0" fmla="*/ 10 w 12"/>
                <a:gd name="T1" fmla="*/ 0 h 9"/>
                <a:gd name="T2" fmla="*/ 0 w 12"/>
                <a:gd name="T3" fmla="*/ 2 h 9"/>
                <a:gd name="T4" fmla="*/ 3 w 12"/>
                <a:gd name="T5" fmla="*/ 9 h 9"/>
                <a:gd name="T6" fmla="*/ 12 w 12"/>
                <a:gd name="T7" fmla="*/ 7 h 9"/>
                <a:gd name="T8" fmla="*/ 10 w 12"/>
                <a:gd name="T9" fmla="*/ 0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9">
                  <a:moveTo>
                    <a:pt x="10" y="0"/>
                  </a:moveTo>
                  <a:lnTo>
                    <a:pt x="0" y="2"/>
                  </a:lnTo>
                  <a:lnTo>
                    <a:pt x="3" y="9"/>
                  </a:lnTo>
                  <a:lnTo>
                    <a:pt x="12" y="7"/>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33" name="Freeform 421">
              <a:extLst>
                <a:ext uri="{FF2B5EF4-FFF2-40B4-BE49-F238E27FC236}">
                  <a16:creationId xmlns:a16="http://schemas.microsoft.com/office/drawing/2014/main" id="{15F1BCD5-4AB4-4EA0-B8E0-1A6C4A1A12BB}"/>
                </a:ext>
              </a:extLst>
            </p:cNvPr>
            <p:cNvSpPr>
              <a:spLocks/>
            </p:cNvSpPr>
            <p:nvPr/>
          </p:nvSpPr>
          <p:spPr bwMode="auto">
            <a:xfrm>
              <a:off x="3745" y="2794"/>
              <a:ext cx="12" cy="12"/>
            </a:xfrm>
            <a:custGeom>
              <a:avLst/>
              <a:gdLst>
                <a:gd name="T0" fmla="*/ 9 w 12"/>
                <a:gd name="T1" fmla="*/ 0 h 12"/>
                <a:gd name="T2" fmla="*/ 0 w 12"/>
                <a:gd name="T3" fmla="*/ 2 h 12"/>
                <a:gd name="T4" fmla="*/ 2 w 12"/>
                <a:gd name="T5" fmla="*/ 12 h 12"/>
                <a:gd name="T6" fmla="*/ 12 w 12"/>
                <a:gd name="T7" fmla="*/ 9 h 12"/>
                <a:gd name="T8" fmla="*/ 9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9" y="0"/>
                  </a:moveTo>
                  <a:lnTo>
                    <a:pt x="0" y="2"/>
                  </a:lnTo>
                  <a:lnTo>
                    <a:pt x="2" y="12"/>
                  </a:lnTo>
                  <a:lnTo>
                    <a:pt x="12" y="9"/>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34" name="Freeform 422">
              <a:extLst>
                <a:ext uri="{FF2B5EF4-FFF2-40B4-BE49-F238E27FC236}">
                  <a16:creationId xmlns:a16="http://schemas.microsoft.com/office/drawing/2014/main" id="{9B7D9434-0F9C-4338-8F7E-69FF791DF3D0}"/>
                </a:ext>
              </a:extLst>
            </p:cNvPr>
            <p:cNvSpPr>
              <a:spLocks/>
            </p:cNvSpPr>
            <p:nvPr/>
          </p:nvSpPr>
          <p:spPr bwMode="auto">
            <a:xfrm>
              <a:off x="3750" y="2813"/>
              <a:ext cx="11" cy="12"/>
            </a:xfrm>
            <a:custGeom>
              <a:avLst/>
              <a:gdLst>
                <a:gd name="T0" fmla="*/ 9 w 11"/>
                <a:gd name="T1" fmla="*/ 0 h 12"/>
                <a:gd name="T2" fmla="*/ 0 w 11"/>
                <a:gd name="T3" fmla="*/ 2 h 12"/>
                <a:gd name="T4" fmla="*/ 2 w 11"/>
                <a:gd name="T5" fmla="*/ 12 h 12"/>
                <a:gd name="T6" fmla="*/ 11 w 11"/>
                <a:gd name="T7" fmla="*/ 10 h 12"/>
                <a:gd name="T8" fmla="*/ 9 w 11"/>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2">
                  <a:moveTo>
                    <a:pt x="9" y="0"/>
                  </a:moveTo>
                  <a:lnTo>
                    <a:pt x="0" y="2"/>
                  </a:lnTo>
                  <a:lnTo>
                    <a:pt x="2" y="12"/>
                  </a:lnTo>
                  <a:lnTo>
                    <a:pt x="11" y="10"/>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35" name="Freeform 423">
              <a:extLst>
                <a:ext uri="{FF2B5EF4-FFF2-40B4-BE49-F238E27FC236}">
                  <a16:creationId xmlns:a16="http://schemas.microsoft.com/office/drawing/2014/main" id="{3A77F4D0-8530-4DA1-8A49-A8FFFFC86F2D}"/>
                </a:ext>
              </a:extLst>
            </p:cNvPr>
            <p:cNvSpPr>
              <a:spLocks/>
            </p:cNvSpPr>
            <p:nvPr/>
          </p:nvSpPr>
          <p:spPr bwMode="auto">
            <a:xfrm>
              <a:off x="3754" y="2832"/>
              <a:ext cx="14" cy="10"/>
            </a:xfrm>
            <a:custGeom>
              <a:avLst/>
              <a:gdLst>
                <a:gd name="T0" fmla="*/ 10 w 14"/>
                <a:gd name="T1" fmla="*/ 0 h 10"/>
                <a:gd name="T2" fmla="*/ 0 w 14"/>
                <a:gd name="T3" fmla="*/ 3 h 10"/>
                <a:gd name="T4" fmla="*/ 5 w 14"/>
                <a:gd name="T5" fmla="*/ 10 h 10"/>
                <a:gd name="T6" fmla="*/ 14 w 14"/>
                <a:gd name="T7" fmla="*/ 8 h 10"/>
                <a:gd name="T8" fmla="*/ 10 w 14"/>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10">
                  <a:moveTo>
                    <a:pt x="10" y="0"/>
                  </a:moveTo>
                  <a:lnTo>
                    <a:pt x="0" y="3"/>
                  </a:lnTo>
                  <a:lnTo>
                    <a:pt x="5" y="10"/>
                  </a:lnTo>
                  <a:lnTo>
                    <a:pt x="14" y="8"/>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36" name="Freeform 424">
              <a:extLst>
                <a:ext uri="{FF2B5EF4-FFF2-40B4-BE49-F238E27FC236}">
                  <a16:creationId xmlns:a16="http://schemas.microsoft.com/office/drawing/2014/main" id="{9885C734-C8F4-43F3-BEAE-4DBD9B72001F}"/>
                </a:ext>
              </a:extLst>
            </p:cNvPr>
            <p:cNvSpPr>
              <a:spLocks/>
            </p:cNvSpPr>
            <p:nvPr/>
          </p:nvSpPr>
          <p:spPr bwMode="auto">
            <a:xfrm>
              <a:off x="3761" y="2849"/>
              <a:ext cx="12" cy="12"/>
            </a:xfrm>
            <a:custGeom>
              <a:avLst/>
              <a:gdLst>
                <a:gd name="T0" fmla="*/ 10 w 12"/>
                <a:gd name="T1" fmla="*/ 0 h 12"/>
                <a:gd name="T2" fmla="*/ 0 w 12"/>
                <a:gd name="T3" fmla="*/ 3 h 12"/>
                <a:gd name="T4" fmla="*/ 3 w 12"/>
                <a:gd name="T5" fmla="*/ 12 h 12"/>
                <a:gd name="T6" fmla="*/ 12 w 12"/>
                <a:gd name="T7" fmla="*/ 10 h 12"/>
                <a:gd name="T8" fmla="*/ 10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10" y="0"/>
                  </a:moveTo>
                  <a:lnTo>
                    <a:pt x="0" y="3"/>
                  </a:lnTo>
                  <a:lnTo>
                    <a:pt x="3" y="12"/>
                  </a:lnTo>
                  <a:lnTo>
                    <a:pt x="12" y="10"/>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37" name="Freeform 425">
              <a:extLst>
                <a:ext uri="{FF2B5EF4-FFF2-40B4-BE49-F238E27FC236}">
                  <a16:creationId xmlns:a16="http://schemas.microsoft.com/office/drawing/2014/main" id="{BF8FB94F-A0D9-43A1-AA7C-6A982F24C0D7}"/>
                </a:ext>
              </a:extLst>
            </p:cNvPr>
            <p:cNvSpPr>
              <a:spLocks/>
            </p:cNvSpPr>
            <p:nvPr/>
          </p:nvSpPr>
          <p:spPr bwMode="auto">
            <a:xfrm>
              <a:off x="3766" y="2869"/>
              <a:ext cx="12" cy="12"/>
            </a:xfrm>
            <a:custGeom>
              <a:avLst/>
              <a:gdLst>
                <a:gd name="T0" fmla="*/ 9 w 12"/>
                <a:gd name="T1" fmla="*/ 0 h 12"/>
                <a:gd name="T2" fmla="*/ 0 w 12"/>
                <a:gd name="T3" fmla="*/ 2 h 12"/>
                <a:gd name="T4" fmla="*/ 2 w 12"/>
                <a:gd name="T5" fmla="*/ 12 h 12"/>
                <a:gd name="T6" fmla="*/ 12 w 12"/>
                <a:gd name="T7" fmla="*/ 9 h 12"/>
                <a:gd name="T8" fmla="*/ 9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9" y="0"/>
                  </a:moveTo>
                  <a:lnTo>
                    <a:pt x="0" y="2"/>
                  </a:lnTo>
                  <a:lnTo>
                    <a:pt x="2" y="12"/>
                  </a:lnTo>
                  <a:lnTo>
                    <a:pt x="12" y="9"/>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38" name="Freeform 426">
              <a:extLst>
                <a:ext uri="{FF2B5EF4-FFF2-40B4-BE49-F238E27FC236}">
                  <a16:creationId xmlns:a16="http://schemas.microsoft.com/office/drawing/2014/main" id="{313EBC92-5C57-44A7-9CEB-C7BFAEDB7C2A}"/>
                </a:ext>
              </a:extLst>
            </p:cNvPr>
            <p:cNvSpPr>
              <a:spLocks/>
            </p:cNvSpPr>
            <p:nvPr/>
          </p:nvSpPr>
          <p:spPr bwMode="auto">
            <a:xfrm>
              <a:off x="3771" y="2888"/>
              <a:ext cx="11" cy="10"/>
            </a:xfrm>
            <a:custGeom>
              <a:avLst/>
              <a:gdLst>
                <a:gd name="T0" fmla="*/ 9 w 11"/>
                <a:gd name="T1" fmla="*/ 0 h 10"/>
                <a:gd name="T2" fmla="*/ 0 w 11"/>
                <a:gd name="T3" fmla="*/ 2 h 10"/>
                <a:gd name="T4" fmla="*/ 2 w 11"/>
                <a:gd name="T5" fmla="*/ 10 h 10"/>
                <a:gd name="T6" fmla="*/ 11 w 11"/>
                <a:gd name="T7" fmla="*/ 7 h 10"/>
                <a:gd name="T8" fmla="*/ 9 w 11"/>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0">
                  <a:moveTo>
                    <a:pt x="9" y="0"/>
                  </a:moveTo>
                  <a:lnTo>
                    <a:pt x="0" y="2"/>
                  </a:lnTo>
                  <a:lnTo>
                    <a:pt x="2" y="10"/>
                  </a:lnTo>
                  <a:lnTo>
                    <a:pt x="11" y="7"/>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39" name="Freeform 427">
              <a:extLst>
                <a:ext uri="{FF2B5EF4-FFF2-40B4-BE49-F238E27FC236}">
                  <a16:creationId xmlns:a16="http://schemas.microsoft.com/office/drawing/2014/main" id="{834762BA-DDBC-42CA-9DC7-E3CABE31B231}"/>
                </a:ext>
              </a:extLst>
            </p:cNvPr>
            <p:cNvSpPr>
              <a:spLocks/>
            </p:cNvSpPr>
            <p:nvPr/>
          </p:nvSpPr>
          <p:spPr bwMode="auto">
            <a:xfrm>
              <a:off x="3752" y="2888"/>
              <a:ext cx="58" cy="73"/>
            </a:xfrm>
            <a:custGeom>
              <a:avLst/>
              <a:gdLst>
                <a:gd name="T0" fmla="*/ 0 w 58"/>
                <a:gd name="T1" fmla="*/ 19 h 73"/>
                <a:gd name="T2" fmla="*/ 47 w 58"/>
                <a:gd name="T3" fmla="*/ 73 h 73"/>
                <a:gd name="T4" fmla="*/ 58 w 58"/>
                <a:gd name="T5" fmla="*/ 0 h 73"/>
                <a:gd name="T6" fmla="*/ 0 w 58"/>
                <a:gd name="T7" fmla="*/ 19 h 7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8" h="73">
                  <a:moveTo>
                    <a:pt x="0" y="19"/>
                  </a:moveTo>
                  <a:lnTo>
                    <a:pt x="47" y="73"/>
                  </a:lnTo>
                  <a:lnTo>
                    <a:pt x="58" y="0"/>
                  </a:lnTo>
                  <a:lnTo>
                    <a:pt x="0"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96368" name="Rectangle 428">
            <a:extLst>
              <a:ext uri="{FF2B5EF4-FFF2-40B4-BE49-F238E27FC236}">
                <a16:creationId xmlns:a16="http://schemas.microsoft.com/office/drawing/2014/main" id="{044722AF-079D-4559-9D5D-5F784ABE9DBE}"/>
              </a:ext>
            </a:extLst>
          </p:cNvPr>
          <p:cNvSpPr>
            <a:spLocks noChangeArrowheads="1"/>
          </p:cNvSpPr>
          <p:nvPr/>
        </p:nvSpPr>
        <p:spPr bwMode="auto">
          <a:xfrm>
            <a:off x="4552950" y="2566988"/>
            <a:ext cx="804863"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369" name="Rectangle 429">
            <a:extLst>
              <a:ext uri="{FF2B5EF4-FFF2-40B4-BE49-F238E27FC236}">
                <a16:creationId xmlns:a16="http://schemas.microsoft.com/office/drawing/2014/main" id="{484445F8-9686-4ABF-B3C3-2BF1AAB7808E}"/>
              </a:ext>
            </a:extLst>
          </p:cNvPr>
          <p:cNvSpPr>
            <a:spLocks noChangeArrowheads="1"/>
          </p:cNvSpPr>
          <p:nvPr/>
        </p:nvSpPr>
        <p:spPr bwMode="auto">
          <a:xfrm>
            <a:off x="4859338" y="2708275"/>
            <a:ext cx="51276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Spotreba</a:t>
            </a:r>
          </a:p>
          <a:p>
            <a:pPr eaLnBrk="1" hangingPunct="1">
              <a:spcBef>
                <a:spcPct val="0"/>
              </a:spcBef>
              <a:buFontTx/>
              <a:buNone/>
            </a:pPr>
            <a:r>
              <a:rPr lang="sk-SK" altLang="en-US" sz="800">
                <a:solidFill>
                  <a:srgbClr val="000000"/>
                </a:solidFill>
              </a:rPr>
              <a:t>prostriedkov</a:t>
            </a:r>
            <a:endParaRPr lang="sk-SK" altLang="en-US" sz="1800">
              <a:latin typeface="Arial" panose="020B0604020202020204" pitchFamily="34" charset="0"/>
            </a:endParaRPr>
          </a:p>
        </p:txBody>
      </p:sp>
      <p:sp>
        <p:nvSpPr>
          <p:cNvPr id="96370" name="Rectangle 430">
            <a:extLst>
              <a:ext uri="{FF2B5EF4-FFF2-40B4-BE49-F238E27FC236}">
                <a16:creationId xmlns:a16="http://schemas.microsoft.com/office/drawing/2014/main" id="{65DD019F-EB7F-4144-944B-0A9E921E26DD}"/>
              </a:ext>
            </a:extLst>
          </p:cNvPr>
          <p:cNvSpPr>
            <a:spLocks noChangeArrowheads="1"/>
          </p:cNvSpPr>
          <p:nvPr/>
        </p:nvSpPr>
        <p:spPr bwMode="auto">
          <a:xfrm>
            <a:off x="5302250" y="2609850"/>
            <a:ext cx="254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 </a:t>
            </a:r>
            <a:endParaRPr lang="sk-SK" altLang="en-US" sz="1800">
              <a:latin typeface="Arial" panose="020B0604020202020204" pitchFamily="34" charset="0"/>
            </a:endParaRPr>
          </a:p>
        </p:txBody>
      </p:sp>
      <p:sp>
        <p:nvSpPr>
          <p:cNvPr id="96371" name="Rectangle 431">
            <a:extLst>
              <a:ext uri="{FF2B5EF4-FFF2-40B4-BE49-F238E27FC236}">
                <a16:creationId xmlns:a16="http://schemas.microsoft.com/office/drawing/2014/main" id="{4B425603-1751-4ACD-AA9E-3894DBD4627F}"/>
              </a:ext>
            </a:extLst>
          </p:cNvPr>
          <p:cNvSpPr>
            <a:spLocks noChangeArrowheads="1"/>
          </p:cNvSpPr>
          <p:nvPr/>
        </p:nvSpPr>
        <p:spPr bwMode="auto">
          <a:xfrm>
            <a:off x="5276850" y="2725738"/>
            <a:ext cx="254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 </a:t>
            </a:r>
            <a:endParaRPr lang="sk-SK" altLang="en-US" sz="1800">
              <a:latin typeface="Arial" panose="020B0604020202020204" pitchFamily="34" charset="0"/>
            </a:endParaRPr>
          </a:p>
        </p:txBody>
      </p:sp>
      <p:grpSp>
        <p:nvGrpSpPr>
          <p:cNvPr id="96372" name="Group 432">
            <a:extLst>
              <a:ext uri="{FF2B5EF4-FFF2-40B4-BE49-F238E27FC236}">
                <a16:creationId xmlns:a16="http://schemas.microsoft.com/office/drawing/2014/main" id="{41F9752A-C978-4516-95B5-DB348FDF4FBE}"/>
              </a:ext>
            </a:extLst>
          </p:cNvPr>
          <p:cNvGrpSpPr>
            <a:grpSpLocks/>
          </p:cNvGrpSpPr>
          <p:nvPr/>
        </p:nvGrpSpPr>
        <p:grpSpPr bwMode="auto">
          <a:xfrm>
            <a:off x="6742113" y="1984375"/>
            <a:ext cx="698500" cy="1217613"/>
            <a:chOff x="4247" y="1250"/>
            <a:chExt cx="440" cy="767"/>
          </a:xfrm>
        </p:grpSpPr>
        <p:sp>
          <p:nvSpPr>
            <p:cNvPr id="96506" name="Freeform 433">
              <a:extLst>
                <a:ext uri="{FF2B5EF4-FFF2-40B4-BE49-F238E27FC236}">
                  <a16:creationId xmlns:a16="http://schemas.microsoft.com/office/drawing/2014/main" id="{2796CF83-31AC-4DE2-8BC1-6FC952A41A60}"/>
                </a:ext>
              </a:extLst>
            </p:cNvPr>
            <p:cNvSpPr>
              <a:spLocks/>
            </p:cNvSpPr>
            <p:nvPr/>
          </p:nvSpPr>
          <p:spPr bwMode="auto">
            <a:xfrm>
              <a:off x="4247" y="1250"/>
              <a:ext cx="414" cy="706"/>
            </a:xfrm>
            <a:custGeom>
              <a:avLst/>
              <a:gdLst>
                <a:gd name="T0" fmla="*/ 12 w 414"/>
                <a:gd name="T1" fmla="*/ 0 h 706"/>
                <a:gd name="T2" fmla="*/ 0 w 414"/>
                <a:gd name="T3" fmla="*/ 4 h 706"/>
                <a:gd name="T4" fmla="*/ 403 w 414"/>
                <a:gd name="T5" fmla="*/ 706 h 706"/>
                <a:gd name="T6" fmla="*/ 414 w 414"/>
                <a:gd name="T7" fmla="*/ 701 h 706"/>
                <a:gd name="T8" fmla="*/ 12 w 414"/>
                <a:gd name="T9" fmla="*/ 0 h 7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4" h="706">
                  <a:moveTo>
                    <a:pt x="12" y="0"/>
                  </a:moveTo>
                  <a:lnTo>
                    <a:pt x="0" y="4"/>
                  </a:lnTo>
                  <a:lnTo>
                    <a:pt x="403" y="706"/>
                  </a:lnTo>
                  <a:lnTo>
                    <a:pt x="414" y="701"/>
                  </a:lnTo>
                  <a:lnTo>
                    <a:pt x="1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6507" name="Freeform 434">
              <a:extLst>
                <a:ext uri="{FF2B5EF4-FFF2-40B4-BE49-F238E27FC236}">
                  <a16:creationId xmlns:a16="http://schemas.microsoft.com/office/drawing/2014/main" id="{E286EDD4-AE19-4BD2-9ACB-4ADC37B71109}"/>
                </a:ext>
              </a:extLst>
            </p:cNvPr>
            <p:cNvSpPr>
              <a:spLocks/>
            </p:cNvSpPr>
            <p:nvPr/>
          </p:nvSpPr>
          <p:spPr bwMode="auto">
            <a:xfrm>
              <a:off x="4617" y="1930"/>
              <a:ext cx="70" cy="87"/>
            </a:xfrm>
            <a:custGeom>
              <a:avLst/>
              <a:gdLst>
                <a:gd name="T0" fmla="*/ 0 w 70"/>
                <a:gd name="T1" fmla="*/ 38 h 87"/>
                <a:gd name="T2" fmla="*/ 70 w 70"/>
                <a:gd name="T3" fmla="*/ 87 h 87"/>
                <a:gd name="T4" fmla="*/ 65 w 70"/>
                <a:gd name="T5" fmla="*/ 0 h 87"/>
                <a:gd name="T6" fmla="*/ 0 w 70"/>
                <a:gd name="T7" fmla="*/ 38 h 8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0" h="87">
                  <a:moveTo>
                    <a:pt x="0" y="38"/>
                  </a:moveTo>
                  <a:lnTo>
                    <a:pt x="70" y="87"/>
                  </a:lnTo>
                  <a:lnTo>
                    <a:pt x="65" y="0"/>
                  </a:lnTo>
                  <a:lnTo>
                    <a:pt x="0"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96373" name="Rectangle 435">
            <a:extLst>
              <a:ext uri="{FF2B5EF4-FFF2-40B4-BE49-F238E27FC236}">
                <a16:creationId xmlns:a16="http://schemas.microsoft.com/office/drawing/2014/main" id="{89E4C09C-B86E-4596-AD19-45EBB04A83B1}"/>
              </a:ext>
            </a:extLst>
          </p:cNvPr>
          <p:cNvSpPr>
            <a:spLocks noChangeArrowheads="1"/>
          </p:cNvSpPr>
          <p:nvPr/>
        </p:nvSpPr>
        <p:spPr bwMode="auto">
          <a:xfrm>
            <a:off x="6407150" y="3997325"/>
            <a:ext cx="86042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374" name="Rectangle 436">
            <a:extLst>
              <a:ext uri="{FF2B5EF4-FFF2-40B4-BE49-F238E27FC236}">
                <a16:creationId xmlns:a16="http://schemas.microsoft.com/office/drawing/2014/main" id="{1BB26ED0-5F15-4FE1-B5B2-3D6F42A10D90}"/>
              </a:ext>
            </a:extLst>
          </p:cNvPr>
          <p:cNvSpPr>
            <a:spLocks noChangeArrowheads="1"/>
          </p:cNvSpPr>
          <p:nvPr/>
        </p:nvSpPr>
        <p:spPr bwMode="auto">
          <a:xfrm>
            <a:off x="6804025" y="4005263"/>
            <a:ext cx="304800" cy="10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700">
                <a:solidFill>
                  <a:srgbClr val="000000"/>
                </a:solidFill>
              </a:rPr>
              <a:t>Proces 1</a:t>
            </a:r>
            <a:endParaRPr lang="sk-SK" altLang="en-US" sz="1800">
              <a:latin typeface="Arial" panose="020B0604020202020204" pitchFamily="34" charset="0"/>
            </a:endParaRPr>
          </a:p>
        </p:txBody>
      </p:sp>
      <p:sp>
        <p:nvSpPr>
          <p:cNvPr id="96375" name="Rectangle 437">
            <a:extLst>
              <a:ext uri="{FF2B5EF4-FFF2-40B4-BE49-F238E27FC236}">
                <a16:creationId xmlns:a16="http://schemas.microsoft.com/office/drawing/2014/main" id="{CFB1C9CD-73C0-494F-8DD5-195180CA5780}"/>
              </a:ext>
            </a:extLst>
          </p:cNvPr>
          <p:cNvSpPr>
            <a:spLocks noChangeArrowheads="1"/>
          </p:cNvSpPr>
          <p:nvPr/>
        </p:nvSpPr>
        <p:spPr bwMode="auto">
          <a:xfrm>
            <a:off x="7112000" y="4035425"/>
            <a:ext cx="22225" cy="10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700">
                <a:solidFill>
                  <a:srgbClr val="000000"/>
                </a:solidFill>
              </a:rPr>
              <a:t> </a:t>
            </a:r>
            <a:endParaRPr lang="sk-SK" altLang="en-US" sz="1800">
              <a:latin typeface="Arial" panose="020B0604020202020204" pitchFamily="34" charset="0"/>
            </a:endParaRPr>
          </a:p>
        </p:txBody>
      </p:sp>
      <p:sp>
        <p:nvSpPr>
          <p:cNvPr id="96376" name="Rectangle 438">
            <a:extLst>
              <a:ext uri="{FF2B5EF4-FFF2-40B4-BE49-F238E27FC236}">
                <a16:creationId xmlns:a16="http://schemas.microsoft.com/office/drawing/2014/main" id="{8BF2B4D5-1BBB-4388-8544-C83DEA16B5ED}"/>
              </a:ext>
            </a:extLst>
          </p:cNvPr>
          <p:cNvSpPr>
            <a:spLocks noChangeArrowheads="1"/>
          </p:cNvSpPr>
          <p:nvPr/>
        </p:nvSpPr>
        <p:spPr bwMode="auto">
          <a:xfrm>
            <a:off x="6557963" y="4227513"/>
            <a:ext cx="86042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377" name="Rectangle 439">
            <a:extLst>
              <a:ext uri="{FF2B5EF4-FFF2-40B4-BE49-F238E27FC236}">
                <a16:creationId xmlns:a16="http://schemas.microsoft.com/office/drawing/2014/main" id="{B19620A4-38F4-418C-9889-4565A3408C07}"/>
              </a:ext>
            </a:extLst>
          </p:cNvPr>
          <p:cNvSpPr>
            <a:spLocks noChangeArrowheads="1"/>
          </p:cNvSpPr>
          <p:nvPr/>
        </p:nvSpPr>
        <p:spPr bwMode="auto">
          <a:xfrm>
            <a:off x="6948488" y="4221163"/>
            <a:ext cx="304800" cy="10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700">
                <a:solidFill>
                  <a:srgbClr val="000000"/>
                </a:solidFill>
              </a:rPr>
              <a:t>Proces 2</a:t>
            </a:r>
            <a:endParaRPr lang="sk-SK" altLang="en-US" sz="1800">
              <a:latin typeface="Arial" panose="020B0604020202020204" pitchFamily="34" charset="0"/>
            </a:endParaRPr>
          </a:p>
        </p:txBody>
      </p:sp>
      <p:sp>
        <p:nvSpPr>
          <p:cNvPr id="96378" name="Rectangle 440">
            <a:extLst>
              <a:ext uri="{FF2B5EF4-FFF2-40B4-BE49-F238E27FC236}">
                <a16:creationId xmlns:a16="http://schemas.microsoft.com/office/drawing/2014/main" id="{5A38B603-16DD-445E-B85B-541260987A4A}"/>
              </a:ext>
            </a:extLst>
          </p:cNvPr>
          <p:cNvSpPr>
            <a:spLocks noChangeArrowheads="1"/>
          </p:cNvSpPr>
          <p:nvPr/>
        </p:nvSpPr>
        <p:spPr bwMode="auto">
          <a:xfrm>
            <a:off x="7262813" y="4265613"/>
            <a:ext cx="22225" cy="10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700">
                <a:solidFill>
                  <a:srgbClr val="000000"/>
                </a:solidFill>
              </a:rPr>
              <a:t> </a:t>
            </a:r>
            <a:endParaRPr lang="sk-SK" altLang="en-US" sz="1800">
              <a:latin typeface="Arial" panose="020B0604020202020204" pitchFamily="34" charset="0"/>
            </a:endParaRPr>
          </a:p>
        </p:txBody>
      </p:sp>
      <p:sp>
        <p:nvSpPr>
          <p:cNvPr id="96379" name="Rectangle 441">
            <a:extLst>
              <a:ext uri="{FF2B5EF4-FFF2-40B4-BE49-F238E27FC236}">
                <a16:creationId xmlns:a16="http://schemas.microsoft.com/office/drawing/2014/main" id="{3DE6D74C-061B-45E9-87C4-0AC47F0310C4}"/>
              </a:ext>
            </a:extLst>
          </p:cNvPr>
          <p:cNvSpPr>
            <a:spLocks noChangeArrowheads="1"/>
          </p:cNvSpPr>
          <p:nvPr/>
        </p:nvSpPr>
        <p:spPr bwMode="auto">
          <a:xfrm>
            <a:off x="6732588" y="4508500"/>
            <a:ext cx="863600" cy="23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380" name="Rectangle 442">
            <a:extLst>
              <a:ext uri="{FF2B5EF4-FFF2-40B4-BE49-F238E27FC236}">
                <a16:creationId xmlns:a16="http://schemas.microsoft.com/office/drawing/2014/main" id="{54252A57-4233-4776-8436-DF1290C7A765}"/>
              </a:ext>
            </a:extLst>
          </p:cNvPr>
          <p:cNvSpPr>
            <a:spLocks noChangeArrowheads="1"/>
          </p:cNvSpPr>
          <p:nvPr/>
        </p:nvSpPr>
        <p:spPr bwMode="auto">
          <a:xfrm>
            <a:off x="7019925" y="4508500"/>
            <a:ext cx="304800" cy="10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700">
                <a:solidFill>
                  <a:srgbClr val="000000"/>
                </a:solidFill>
              </a:rPr>
              <a:t>Proces 3</a:t>
            </a:r>
            <a:endParaRPr lang="sk-SK" altLang="en-US" sz="1800">
              <a:latin typeface="Arial" panose="020B0604020202020204" pitchFamily="34" charset="0"/>
            </a:endParaRPr>
          </a:p>
        </p:txBody>
      </p:sp>
      <p:grpSp>
        <p:nvGrpSpPr>
          <p:cNvPr id="96381" name="Group 443">
            <a:extLst>
              <a:ext uri="{FF2B5EF4-FFF2-40B4-BE49-F238E27FC236}">
                <a16:creationId xmlns:a16="http://schemas.microsoft.com/office/drawing/2014/main" id="{701D0A2D-BC61-4B85-860D-669AC39D3E99}"/>
              </a:ext>
            </a:extLst>
          </p:cNvPr>
          <p:cNvGrpSpPr>
            <a:grpSpLocks/>
          </p:cNvGrpSpPr>
          <p:nvPr/>
        </p:nvGrpSpPr>
        <p:grpSpPr bwMode="auto">
          <a:xfrm>
            <a:off x="4476750" y="2955925"/>
            <a:ext cx="2546350" cy="22225"/>
            <a:chOff x="2820" y="1862"/>
            <a:chExt cx="1604" cy="14"/>
          </a:xfrm>
        </p:grpSpPr>
        <p:sp>
          <p:nvSpPr>
            <p:cNvPr id="96448" name="Rectangle 444">
              <a:extLst>
                <a:ext uri="{FF2B5EF4-FFF2-40B4-BE49-F238E27FC236}">
                  <a16:creationId xmlns:a16="http://schemas.microsoft.com/office/drawing/2014/main" id="{DC511FD1-12AD-4BF2-95BC-611F2D031F61}"/>
                </a:ext>
              </a:extLst>
            </p:cNvPr>
            <p:cNvSpPr>
              <a:spLocks noChangeArrowheads="1"/>
            </p:cNvSpPr>
            <p:nvPr/>
          </p:nvSpPr>
          <p:spPr bwMode="auto">
            <a:xfrm>
              <a:off x="2820"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49" name="Rectangle 445">
              <a:extLst>
                <a:ext uri="{FF2B5EF4-FFF2-40B4-BE49-F238E27FC236}">
                  <a16:creationId xmlns:a16="http://schemas.microsoft.com/office/drawing/2014/main" id="{868C6A10-7D4F-4DB4-8005-4CA58B7BA7DA}"/>
                </a:ext>
              </a:extLst>
            </p:cNvPr>
            <p:cNvSpPr>
              <a:spLocks noChangeArrowheads="1"/>
            </p:cNvSpPr>
            <p:nvPr/>
          </p:nvSpPr>
          <p:spPr bwMode="auto">
            <a:xfrm>
              <a:off x="2847"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50" name="Rectangle 446">
              <a:extLst>
                <a:ext uri="{FF2B5EF4-FFF2-40B4-BE49-F238E27FC236}">
                  <a16:creationId xmlns:a16="http://schemas.microsoft.com/office/drawing/2014/main" id="{02F4A353-7F7C-41B1-B688-298A00F560E8}"/>
                </a:ext>
              </a:extLst>
            </p:cNvPr>
            <p:cNvSpPr>
              <a:spLocks noChangeArrowheads="1"/>
            </p:cNvSpPr>
            <p:nvPr/>
          </p:nvSpPr>
          <p:spPr bwMode="auto">
            <a:xfrm>
              <a:off x="2875"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51" name="Rectangle 447">
              <a:extLst>
                <a:ext uri="{FF2B5EF4-FFF2-40B4-BE49-F238E27FC236}">
                  <a16:creationId xmlns:a16="http://schemas.microsoft.com/office/drawing/2014/main" id="{88E426E7-8786-4682-99FD-3931983B8B37}"/>
                </a:ext>
              </a:extLst>
            </p:cNvPr>
            <p:cNvSpPr>
              <a:spLocks noChangeArrowheads="1"/>
            </p:cNvSpPr>
            <p:nvPr/>
          </p:nvSpPr>
          <p:spPr bwMode="auto">
            <a:xfrm>
              <a:off x="2903"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52" name="Rectangle 448">
              <a:extLst>
                <a:ext uri="{FF2B5EF4-FFF2-40B4-BE49-F238E27FC236}">
                  <a16:creationId xmlns:a16="http://schemas.microsoft.com/office/drawing/2014/main" id="{88C41C78-E176-49CA-AD64-0521A0C690F0}"/>
                </a:ext>
              </a:extLst>
            </p:cNvPr>
            <p:cNvSpPr>
              <a:spLocks noChangeArrowheads="1"/>
            </p:cNvSpPr>
            <p:nvPr/>
          </p:nvSpPr>
          <p:spPr bwMode="auto">
            <a:xfrm>
              <a:off x="2931"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53" name="Rectangle 449">
              <a:extLst>
                <a:ext uri="{FF2B5EF4-FFF2-40B4-BE49-F238E27FC236}">
                  <a16:creationId xmlns:a16="http://schemas.microsoft.com/office/drawing/2014/main" id="{CF83B827-1F3C-4205-86C5-C87951E97125}"/>
                </a:ext>
              </a:extLst>
            </p:cNvPr>
            <p:cNvSpPr>
              <a:spLocks noChangeArrowheads="1"/>
            </p:cNvSpPr>
            <p:nvPr/>
          </p:nvSpPr>
          <p:spPr bwMode="auto">
            <a:xfrm>
              <a:off x="2959"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54" name="Rectangle 450">
              <a:extLst>
                <a:ext uri="{FF2B5EF4-FFF2-40B4-BE49-F238E27FC236}">
                  <a16:creationId xmlns:a16="http://schemas.microsoft.com/office/drawing/2014/main" id="{7B83B433-382F-4B00-BE58-5A7E58A9F8F3}"/>
                </a:ext>
              </a:extLst>
            </p:cNvPr>
            <p:cNvSpPr>
              <a:spLocks noChangeArrowheads="1"/>
            </p:cNvSpPr>
            <p:nvPr/>
          </p:nvSpPr>
          <p:spPr bwMode="auto">
            <a:xfrm>
              <a:off x="2987"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55" name="Rectangle 451">
              <a:extLst>
                <a:ext uri="{FF2B5EF4-FFF2-40B4-BE49-F238E27FC236}">
                  <a16:creationId xmlns:a16="http://schemas.microsoft.com/office/drawing/2014/main" id="{5ACF3DB3-C059-404E-80DB-6B01EF851D5D}"/>
                </a:ext>
              </a:extLst>
            </p:cNvPr>
            <p:cNvSpPr>
              <a:spLocks noChangeArrowheads="1"/>
            </p:cNvSpPr>
            <p:nvPr/>
          </p:nvSpPr>
          <p:spPr bwMode="auto">
            <a:xfrm>
              <a:off x="3015"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56" name="Rectangle 452">
              <a:extLst>
                <a:ext uri="{FF2B5EF4-FFF2-40B4-BE49-F238E27FC236}">
                  <a16:creationId xmlns:a16="http://schemas.microsoft.com/office/drawing/2014/main" id="{4B1F4C37-FFD8-4458-B867-86A2D68A0348}"/>
                </a:ext>
              </a:extLst>
            </p:cNvPr>
            <p:cNvSpPr>
              <a:spLocks noChangeArrowheads="1"/>
            </p:cNvSpPr>
            <p:nvPr/>
          </p:nvSpPr>
          <p:spPr bwMode="auto">
            <a:xfrm>
              <a:off x="3043"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57" name="Rectangle 453">
              <a:extLst>
                <a:ext uri="{FF2B5EF4-FFF2-40B4-BE49-F238E27FC236}">
                  <a16:creationId xmlns:a16="http://schemas.microsoft.com/office/drawing/2014/main" id="{3C2043D3-3E54-4D67-92A6-DBB33BE6A13B}"/>
                </a:ext>
              </a:extLst>
            </p:cNvPr>
            <p:cNvSpPr>
              <a:spLocks noChangeArrowheads="1"/>
            </p:cNvSpPr>
            <p:nvPr/>
          </p:nvSpPr>
          <p:spPr bwMode="auto">
            <a:xfrm>
              <a:off x="3071"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58" name="Rectangle 454">
              <a:extLst>
                <a:ext uri="{FF2B5EF4-FFF2-40B4-BE49-F238E27FC236}">
                  <a16:creationId xmlns:a16="http://schemas.microsoft.com/office/drawing/2014/main" id="{A104E663-27A8-4301-AC18-730DDF5B1EE7}"/>
                </a:ext>
              </a:extLst>
            </p:cNvPr>
            <p:cNvSpPr>
              <a:spLocks noChangeArrowheads="1"/>
            </p:cNvSpPr>
            <p:nvPr/>
          </p:nvSpPr>
          <p:spPr bwMode="auto">
            <a:xfrm>
              <a:off x="3099"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59" name="Rectangle 455">
              <a:extLst>
                <a:ext uri="{FF2B5EF4-FFF2-40B4-BE49-F238E27FC236}">
                  <a16:creationId xmlns:a16="http://schemas.microsoft.com/office/drawing/2014/main" id="{B43F0053-454F-4A1C-9F03-63D2EEBF3E20}"/>
                </a:ext>
              </a:extLst>
            </p:cNvPr>
            <p:cNvSpPr>
              <a:spLocks noChangeArrowheads="1"/>
            </p:cNvSpPr>
            <p:nvPr/>
          </p:nvSpPr>
          <p:spPr bwMode="auto">
            <a:xfrm>
              <a:off x="3127" y="1862"/>
              <a:ext cx="13"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60" name="Rectangle 456">
              <a:extLst>
                <a:ext uri="{FF2B5EF4-FFF2-40B4-BE49-F238E27FC236}">
                  <a16:creationId xmlns:a16="http://schemas.microsoft.com/office/drawing/2014/main" id="{67DE7EAA-9330-4160-BC78-C74FF6FAD210}"/>
                </a:ext>
              </a:extLst>
            </p:cNvPr>
            <p:cNvSpPr>
              <a:spLocks noChangeArrowheads="1"/>
            </p:cNvSpPr>
            <p:nvPr/>
          </p:nvSpPr>
          <p:spPr bwMode="auto">
            <a:xfrm>
              <a:off x="3154"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61" name="Rectangle 457">
              <a:extLst>
                <a:ext uri="{FF2B5EF4-FFF2-40B4-BE49-F238E27FC236}">
                  <a16:creationId xmlns:a16="http://schemas.microsoft.com/office/drawing/2014/main" id="{8D06AF94-0EC9-4714-B520-93E1A56B6E43}"/>
                </a:ext>
              </a:extLst>
            </p:cNvPr>
            <p:cNvSpPr>
              <a:spLocks noChangeArrowheads="1"/>
            </p:cNvSpPr>
            <p:nvPr/>
          </p:nvSpPr>
          <p:spPr bwMode="auto">
            <a:xfrm>
              <a:off x="3182"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62" name="Rectangle 458">
              <a:extLst>
                <a:ext uri="{FF2B5EF4-FFF2-40B4-BE49-F238E27FC236}">
                  <a16:creationId xmlns:a16="http://schemas.microsoft.com/office/drawing/2014/main" id="{D010ACE0-F716-4D67-9A05-B36541055908}"/>
                </a:ext>
              </a:extLst>
            </p:cNvPr>
            <p:cNvSpPr>
              <a:spLocks noChangeArrowheads="1"/>
            </p:cNvSpPr>
            <p:nvPr/>
          </p:nvSpPr>
          <p:spPr bwMode="auto">
            <a:xfrm>
              <a:off x="3210"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63" name="Rectangle 459">
              <a:extLst>
                <a:ext uri="{FF2B5EF4-FFF2-40B4-BE49-F238E27FC236}">
                  <a16:creationId xmlns:a16="http://schemas.microsoft.com/office/drawing/2014/main" id="{E40D265B-FF9D-4E0A-95D3-15F85A5ABB4F}"/>
                </a:ext>
              </a:extLst>
            </p:cNvPr>
            <p:cNvSpPr>
              <a:spLocks noChangeArrowheads="1"/>
            </p:cNvSpPr>
            <p:nvPr/>
          </p:nvSpPr>
          <p:spPr bwMode="auto">
            <a:xfrm>
              <a:off x="3238"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64" name="Rectangle 460">
              <a:extLst>
                <a:ext uri="{FF2B5EF4-FFF2-40B4-BE49-F238E27FC236}">
                  <a16:creationId xmlns:a16="http://schemas.microsoft.com/office/drawing/2014/main" id="{C8C6C218-B32B-40B5-9AFF-CF0375DEF2B5}"/>
                </a:ext>
              </a:extLst>
            </p:cNvPr>
            <p:cNvSpPr>
              <a:spLocks noChangeArrowheads="1"/>
            </p:cNvSpPr>
            <p:nvPr/>
          </p:nvSpPr>
          <p:spPr bwMode="auto">
            <a:xfrm>
              <a:off x="3266"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65" name="Rectangle 461">
              <a:extLst>
                <a:ext uri="{FF2B5EF4-FFF2-40B4-BE49-F238E27FC236}">
                  <a16:creationId xmlns:a16="http://schemas.microsoft.com/office/drawing/2014/main" id="{19B68EF8-D710-4E63-8F9B-2B2A1D46367E}"/>
                </a:ext>
              </a:extLst>
            </p:cNvPr>
            <p:cNvSpPr>
              <a:spLocks noChangeArrowheads="1"/>
            </p:cNvSpPr>
            <p:nvPr/>
          </p:nvSpPr>
          <p:spPr bwMode="auto">
            <a:xfrm>
              <a:off x="3294"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66" name="Rectangle 462">
              <a:extLst>
                <a:ext uri="{FF2B5EF4-FFF2-40B4-BE49-F238E27FC236}">
                  <a16:creationId xmlns:a16="http://schemas.microsoft.com/office/drawing/2014/main" id="{CADBE35C-CB73-4B1B-A984-F31323421C98}"/>
                </a:ext>
              </a:extLst>
            </p:cNvPr>
            <p:cNvSpPr>
              <a:spLocks noChangeArrowheads="1"/>
            </p:cNvSpPr>
            <p:nvPr/>
          </p:nvSpPr>
          <p:spPr bwMode="auto">
            <a:xfrm>
              <a:off x="3322"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67" name="Rectangle 463">
              <a:extLst>
                <a:ext uri="{FF2B5EF4-FFF2-40B4-BE49-F238E27FC236}">
                  <a16:creationId xmlns:a16="http://schemas.microsoft.com/office/drawing/2014/main" id="{F7D20DE7-C520-449D-A6F0-45AC7527D7A7}"/>
                </a:ext>
              </a:extLst>
            </p:cNvPr>
            <p:cNvSpPr>
              <a:spLocks noChangeArrowheads="1"/>
            </p:cNvSpPr>
            <p:nvPr/>
          </p:nvSpPr>
          <p:spPr bwMode="auto">
            <a:xfrm>
              <a:off x="3350"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68" name="Rectangle 464">
              <a:extLst>
                <a:ext uri="{FF2B5EF4-FFF2-40B4-BE49-F238E27FC236}">
                  <a16:creationId xmlns:a16="http://schemas.microsoft.com/office/drawing/2014/main" id="{C700A791-E816-4F87-9C00-59EA947AA2B6}"/>
                </a:ext>
              </a:extLst>
            </p:cNvPr>
            <p:cNvSpPr>
              <a:spLocks noChangeArrowheads="1"/>
            </p:cNvSpPr>
            <p:nvPr/>
          </p:nvSpPr>
          <p:spPr bwMode="auto">
            <a:xfrm>
              <a:off x="3378"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69" name="Rectangle 465">
              <a:extLst>
                <a:ext uri="{FF2B5EF4-FFF2-40B4-BE49-F238E27FC236}">
                  <a16:creationId xmlns:a16="http://schemas.microsoft.com/office/drawing/2014/main" id="{464A2B6C-2DF2-434F-A8C6-964676FB50DD}"/>
                </a:ext>
              </a:extLst>
            </p:cNvPr>
            <p:cNvSpPr>
              <a:spLocks noChangeArrowheads="1"/>
            </p:cNvSpPr>
            <p:nvPr/>
          </p:nvSpPr>
          <p:spPr bwMode="auto">
            <a:xfrm>
              <a:off x="3406"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70" name="Rectangle 466">
              <a:extLst>
                <a:ext uri="{FF2B5EF4-FFF2-40B4-BE49-F238E27FC236}">
                  <a16:creationId xmlns:a16="http://schemas.microsoft.com/office/drawing/2014/main" id="{02C4E0D0-3EA7-4608-8C97-83A913E5819D}"/>
                </a:ext>
              </a:extLst>
            </p:cNvPr>
            <p:cNvSpPr>
              <a:spLocks noChangeArrowheads="1"/>
            </p:cNvSpPr>
            <p:nvPr/>
          </p:nvSpPr>
          <p:spPr bwMode="auto">
            <a:xfrm>
              <a:off x="3433"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71" name="Rectangle 467">
              <a:extLst>
                <a:ext uri="{FF2B5EF4-FFF2-40B4-BE49-F238E27FC236}">
                  <a16:creationId xmlns:a16="http://schemas.microsoft.com/office/drawing/2014/main" id="{2C1C594F-620E-47B9-A56A-6C3E10F1D8F9}"/>
                </a:ext>
              </a:extLst>
            </p:cNvPr>
            <p:cNvSpPr>
              <a:spLocks noChangeArrowheads="1"/>
            </p:cNvSpPr>
            <p:nvPr/>
          </p:nvSpPr>
          <p:spPr bwMode="auto">
            <a:xfrm>
              <a:off x="3461"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72" name="Rectangle 468">
              <a:extLst>
                <a:ext uri="{FF2B5EF4-FFF2-40B4-BE49-F238E27FC236}">
                  <a16:creationId xmlns:a16="http://schemas.microsoft.com/office/drawing/2014/main" id="{3ED38A8C-6A5E-4FB8-87EE-CA64A6739301}"/>
                </a:ext>
              </a:extLst>
            </p:cNvPr>
            <p:cNvSpPr>
              <a:spLocks noChangeArrowheads="1"/>
            </p:cNvSpPr>
            <p:nvPr/>
          </p:nvSpPr>
          <p:spPr bwMode="auto">
            <a:xfrm>
              <a:off x="3489"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73" name="Rectangle 469">
              <a:extLst>
                <a:ext uri="{FF2B5EF4-FFF2-40B4-BE49-F238E27FC236}">
                  <a16:creationId xmlns:a16="http://schemas.microsoft.com/office/drawing/2014/main" id="{656C7D18-F4B4-4474-A587-897892CD2ABB}"/>
                </a:ext>
              </a:extLst>
            </p:cNvPr>
            <p:cNvSpPr>
              <a:spLocks noChangeArrowheads="1"/>
            </p:cNvSpPr>
            <p:nvPr/>
          </p:nvSpPr>
          <p:spPr bwMode="auto">
            <a:xfrm>
              <a:off x="3517"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74" name="Rectangle 470">
              <a:extLst>
                <a:ext uri="{FF2B5EF4-FFF2-40B4-BE49-F238E27FC236}">
                  <a16:creationId xmlns:a16="http://schemas.microsoft.com/office/drawing/2014/main" id="{0D8EADB8-0A9B-402A-8DB4-C16B08948591}"/>
                </a:ext>
              </a:extLst>
            </p:cNvPr>
            <p:cNvSpPr>
              <a:spLocks noChangeArrowheads="1"/>
            </p:cNvSpPr>
            <p:nvPr/>
          </p:nvSpPr>
          <p:spPr bwMode="auto">
            <a:xfrm>
              <a:off x="3545"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75" name="Rectangle 471">
              <a:extLst>
                <a:ext uri="{FF2B5EF4-FFF2-40B4-BE49-F238E27FC236}">
                  <a16:creationId xmlns:a16="http://schemas.microsoft.com/office/drawing/2014/main" id="{172180F8-25B2-4B32-89DE-A7C24969EEE2}"/>
                </a:ext>
              </a:extLst>
            </p:cNvPr>
            <p:cNvSpPr>
              <a:spLocks noChangeArrowheads="1"/>
            </p:cNvSpPr>
            <p:nvPr/>
          </p:nvSpPr>
          <p:spPr bwMode="auto">
            <a:xfrm>
              <a:off x="3573"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76" name="Rectangle 472">
              <a:extLst>
                <a:ext uri="{FF2B5EF4-FFF2-40B4-BE49-F238E27FC236}">
                  <a16:creationId xmlns:a16="http://schemas.microsoft.com/office/drawing/2014/main" id="{D124A8DD-E8A8-454F-9CE3-B8DD1399D71D}"/>
                </a:ext>
              </a:extLst>
            </p:cNvPr>
            <p:cNvSpPr>
              <a:spLocks noChangeArrowheads="1"/>
            </p:cNvSpPr>
            <p:nvPr/>
          </p:nvSpPr>
          <p:spPr bwMode="auto">
            <a:xfrm>
              <a:off x="3601"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77" name="Rectangle 473">
              <a:extLst>
                <a:ext uri="{FF2B5EF4-FFF2-40B4-BE49-F238E27FC236}">
                  <a16:creationId xmlns:a16="http://schemas.microsoft.com/office/drawing/2014/main" id="{D5B762CF-EE0E-494B-9BC6-36DDE21A2771}"/>
                </a:ext>
              </a:extLst>
            </p:cNvPr>
            <p:cNvSpPr>
              <a:spLocks noChangeArrowheads="1"/>
            </p:cNvSpPr>
            <p:nvPr/>
          </p:nvSpPr>
          <p:spPr bwMode="auto">
            <a:xfrm>
              <a:off x="3629"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78" name="Rectangle 474">
              <a:extLst>
                <a:ext uri="{FF2B5EF4-FFF2-40B4-BE49-F238E27FC236}">
                  <a16:creationId xmlns:a16="http://schemas.microsoft.com/office/drawing/2014/main" id="{1DFF3F42-FDBE-4B6F-9636-69005B40949A}"/>
                </a:ext>
              </a:extLst>
            </p:cNvPr>
            <p:cNvSpPr>
              <a:spLocks noChangeArrowheads="1"/>
            </p:cNvSpPr>
            <p:nvPr/>
          </p:nvSpPr>
          <p:spPr bwMode="auto">
            <a:xfrm>
              <a:off x="3657"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79" name="Rectangle 475">
              <a:extLst>
                <a:ext uri="{FF2B5EF4-FFF2-40B4-BE49-F238E27FC236}">
                  <a16:creationId xmlns:a16="http://schemas.microsoft.com/office/drawing/2014/main" id="{998AC6E1-A2C3-4DAA-849F-16C38F053B48}"/>
                </a:ext>
              </a:extLst>
            </p:cNvPr>
            <p:cNvSpPr>
              <a:spLocks noChangeArrowheads="1"/>
            </p:cNvSpPr>
            <p:nvPr/>
          </p:nvSpPr>
          <p:spPr bwMode="auto">
            <a:xfrm>
              <a:off x="3685"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80" name="Rectangle 476">
              <a:extLst>
                <a:ext uri="{FF2B5EF4-FFF2-40B4-BE49-F238E27FC236}">
                  <a16:creationId xmlns:a16="http://schemas.microsoft.com/office/drawing/2014/main" id="{BF739E23-6707-4CAC-AD45-B4A0BC03B133}"/>
                </a:ext>
              </a:extLst>
            </p:cNvPr>
            <p:cNvSpPr>
              <a:spLocks noChangeArrowheads="1"/>
            </p:cNvSpPr>
            <p:nvPr/>
          </p:nvSpPr>
          <p:spPr bwMode="auto">
            <a:xfrm>
              <a:off x="3713" y="1862"/>
              <a:ext cx="13"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81" name="Rectangle 477">
              <a:extLst>
                <a:ext uri="{FF2B5EF4-FFF2-40B4-BE49-F238E27FC236}">
                  <a16:creationId xmlns:a16="http://schemas.microsoft.com/office/drawing/2014/main" id="{DF39C1D6-7A5B-47E5-8EC4-CCF4D7917B98}"/>
                </a:ext>
              </a:extLst>
            </p:cNvPr>
            <p:cNvSpPr>
              <a:spLocks noChangeArrowheads="1"/>
            </p:cNvSpPr>
            <p:nvPr/>
          </p:nvSpPr>
          <p:spPr bwMode="auto">
            <a:xfrm>
              <a:off x="3740"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82" name="Rectangle 478">
              <a:extLst>
                <a:ext uri="{FF2B5EF4-FFF2-40B4-BE49-F238E27FC236}">
                  <a16:creationId xmlns:a16="http://schemas.microsoft.com/office/drawing/2014/main" id="{9FD499D3-D2E5-48F9-9AE2-D3CACFF5067D}"/>
                </a:ext>
              </a:extLst>
            </p:cNvPr>
            <p:cNvSpPr>
              <a:spLocks noChangeArrowheads="1"/>
            </p:cNvSpPr>
            <p:nvPr/>
          </p:nvSpPr>
          <p:spPr bwMode="auto">
            <a:xfrm>
              <a:off x="3768"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83" name="Rectangle 479">
              <a:extLst>
                <a:ext uri="{FF2B5EF4-FFF2-40B4-BE49-F238E27FC236}">
                  <a16:creationId xmlns:a16="http://schemas.microsoft.com/office/drawing/2014/main" id="{9C232C5B-B719-4A00-9E2E-A3D2FEFC31CB}"/>
                </a:ext>
              </a:extLst>
            </p:cNvPr>
            <p:cNvSpPr>
              <a:spLocks noChangeArrowheads="1"/>
            </p:cNvSpPr>
            <p:nvPr/>
          </p:nvSpPr>
          <p:spPr bwMode="auto">
            <a:xfrm>
              <a:off x="3796"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84" name="Rectangle 480">
              <a:extLst>
                <a:ext uri="{FF2B5EF4-FFF2-40B4-BE49-F238E27FC236}">
                  <a16:creationId xmlns:a16="http://schemas.microsoft.com/office/drawing/2014/main" id="{20A3D276-289D-4F56-A6C5-45B67B990C80}"/>
                </a:ext>
              </a:extLst>
            </p:cNvPr>
            <p:cNvSpPr>
              <a:spLocks noChangeArrowheads="1"/>
            </p:cNvSpPr>
            <p:nvPr/>
          </p:nvSpPr>
          <p:spPr bwMode="auto">
            <a:xfrm>
              <a:off x="3824"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85" name="Rectangle 481">
              <a:extLst>
                <a:ext uri="{FF2B5EF4-FFF2-40B4-BE49-F238E27FC236}">
                  <a16:creationId xmlns:a16="http://schemas.microsoft.com/office/drawing/2014/main" id="{9E5DBD66-58AB-428D-81A2-59A1C91244FA}"/>
                </a:ext>
              </a:extLst>
            </p:cNvPr>
            <p:cNvSpPr>
              <a:spLocks noChangeArrowheads="1"/>
            </p:cNvSpPr>
            <p:nvPr/>
          </p:nvSpPr>
          <p:spPr bwMode="auto">
            <a:xfrm>
              <a:off x="3852"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86" name="Rectangle 482">
              <a:extLst>
                <a:ext uri="{FF2B5EF4-FFF2-40B4-BE49-F238E27FC236}">
                  <a16:creationId xmlns:a16="http://schemas.microsoft.com/office/drawing/2014/main" id="{DA2421B2-75BC-48F1-9204-474C04B82F31}"/>
                </a:ext>
              </a:extLst>
            </p:cNvPr>
            <p:cNvSpPr>
              <a:spLocks noChangeArrowheads="1"/>
            </p:cNvSpPr>
            <p:nvPr/>
          </p:nvSpPr>
          <p:spPr bwMode="auto">
            <a:xfrm>
              <a:off x="3880"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87" name="Rectangle 483">
              <a:extLst>
                <a:ext uri="{FF2B5EF4-FFF2-40B4-BE49-F238E27FC236}">
                  <a16:creationId xmlns:a16="http://schemas.microsoft.com/office/drawing/2014/main" id="{2AD680E7-7EA4-4EFC-931D-1F16576E8AA1}"/>
                </a:ext>
              </a:extLst>
            </p:cNvPr>
            <p:cNvSpPr>
              <a:spLocks noChangeArrowheads="1"/>
            </p:cNvSpPr>
            <p:nvPr/>
          </p:nvSpPr>
          <p:spPr bwMode="auto">
            <a:xfrm>
              <a:off x="3908"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88" name="Rectangle 484">
              <a:extLst>
                <a:ext uri="{FF2B5EF4-FFF2-40B4-BE49-F238E27FC236}">
                  <a16:creationId xmlns:a16="http://schemas.microsoft.com/office/drawing/2014/main" id="{49904F8F-3D93-491F-B4C7-27569BBBD828}"/>
                </a:ext>
              </a:extLst>
            </p:cNvPr>
            <p:cNvSpPr>
              <a:spLocks noChangeArrowheads="1"/>
            </p:cNvSpPr>
            <p:nvPr/>
          </p:nvSpPr>
          <p:spPr bwMode="auto">
            <a:xfrm>
              <a:off x="3936"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89" name="Rectangle 485">
              <a:extLst>
                <a:ext uri="{FF2B5EF4-FFF2-40B4-BE49-F238E27FC236}">
                  <a16:creationId xmlns:a16="http://schemas.microsoft.com/office/drawing/2014/main" id="{60210C26-A4CB-4801-94E3-295F3AC015A0}"/>
                </a:ext>
              </a:extLst>
            </p:cNvPr>
            <p:cNvSpPr>
              <a:spLocks noChangeArrowheads="1"/>
            </p:cNvSpPr>
            <p:nvPr/>
          </p:nvSpPr>
          <p:spPr bwMode="auto">
            <a:xfrm>
              <a:off x="3964"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90" name="Rectangle 486">
              <a:extLst>
                <a:ext uri="{FF2B5EF4-FFF2-40B4-BE49-F238E27FC236}">
                  <a16:creationId xmlns:a16="http://schemas.microsoft.com/office/drawing/2014/main" id="{2E7DC2C4-A2BB-4715-9FB9-F9D7B51F5B40}"/>
                </a:ext>
              </a:extLst>
            </p:cNvPr>
            <p:cNvSpPr>
              <a:spLocks noChangeArrowheads="1"/>
            </p:cNvSpPr>
            <p:nvPr/>
          </p:nvSpPr>
          <p:spPr bwMode="auto">
            <a:xfrm>
              <a:off x="3992"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91" name="Rectangle 487">
              <a:extLst>
                <a:ext uri="{FF2B5EF4-FFF2-40B4-BE49-F238E27FC236}">
                  <a16:creationId xmlns:a16="http://schemas.microsoft.com/office/drawing/2014/main" id="{85C49B51-E078-4E94-ADB1-3996C7686373}"/>
                </a:ext>
              </a:extLst>
            </p:cNvPr>
            <p:cNvSpPr>
              <a:spLocks noChangeArrowheads="1"/>
            </p:cNvSpPr>
            <p:nvPr/>
          </p:nvSpPr>
          <p:spPr bwMode="auto">
            <a:xfrm>
              <a:off x="4019"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92" name="Rectangle 488">
              <a:extLst>
                <a:ext uri="{FF2B5EF4-FFF2-40B4-BE49-F238E27FC236}">
                  <a16:creationId xmlns:a16="http://schemas.microsoft.com/office/drawing/2014/main" id="{3688B78F-C041-422A-B1F9-26C289553C9D}"/>
                </a:ext>
              </a:extLst>
            </p:cNvPr>
            <p:cNvSpPr>
              <a:spLocks noChangeArrowheads="1"/>
            </p:cNvSpPr>
            <p:nvPr/>
          </p:nvSpPr>
          <p:spPr bwMode="auto">
            <a:xfrm>
              <a:off x="4047"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93" name="Rectangle 489">
              <a:extLst>
                <a:ext uri="{FF2B5EF4-FFF2-40B4-BE49-F238E27FC236}">
                  <a16:creationId xmlns:a16="http://schemas.microsoft.com/office/drawing/2014/main" id="{E8F3A4F7-6D79-4951-98CE-BAAA4CEBE692}"/>
                </a:ext>
              </a:extLst>
            </p:cNvPr>
            <p:cNvSpPr>
              <a:spLocks noChangeArrowheads="1"/>
            </p:cNvSpPr>
            <p:nvPr/>
          </p:nvSpPr>
          <p:spPr bwMode="auto">
            <a:xfrm>
              <a:off x="4075"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94" name="Rectangle 490">
              <a:extLst>
                <a:ext uri="{FF2B5EF4-FFF2-40B4-BE49-F238E27FC236}">
                  <a16:creationId xmlns:a16="http://schemas.microsoft.com/office/drawing/2014/main" id="{ACB8107E-A72B-4826-B5D4-1F3E146F4EB8}"/>
                </a:ext>
              </a:extLst>
            </p:cNvPr>
            <p:cNvSpPr>
              <a:spLocks noChangeArrowheads="1"/>
            </p:cNvSpPr>
            <p:nvPr/>
          </p:nvSpPr>
          <p:spPr bwMode="auto">
            <a:xfrm>
              <a:off x="4103"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95" name="Rectangle 491">
              <a:extLst>
                <a:ext uri="{FF2B5EF4-FFF2-40B4-BE49-F238E27FC236}">
                  <a16:creationId xmlns:a16="http://schemas.microsoft.com/office/drawing/2014/main" id="{88D93095-AA5F-4602-B9C7-83AAE74894EE}"/>
                </a:ext>
              </a:extLst>
            </p:cNvPr>
            <p:cNvSpPr>
              <a:spLocks noChangeArrowheads="1"/>
            </p:cNvSpPr>
            <p:nvPr/>
          </p:nvSpPr>
          <p:spPr bwMode="auto">
            <a:xfrm>
              <a:off x="4131"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96" name="Rectangle 492">
              <a:extLst>
                <a:ext uri="{FF2B5EF4-FFF2-40B4-BE49-F238E27FC236}">
                  <a16:creationId xmlns:a16="http://schemas.microsoft.com/office/drawing/2014/main" id="{126053DE-A441-42F8-9985-D45A1DA70DB1}"/>
                </a:ext>
              </a:extLst>
            </p:cNvPr>
            <p:cNvSpPr>
              <a:spLocks noChangeArrowheads="1"/>
            </p:cNvSpPr>
            <p:nvPr/>
          </p:nvSpPr>
          <p:spPr bwMode="auto">
            <a:xfrm>
              <a:off x="4159"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97" name="Rectangle 493">
              <a:extLst>
                <a:ext uri="{FF2B5EF4-FFF2-40B4-BE49-F238E27FC236}">
                  <a16:creationId xmlns:a16="http://schemas.microsoft.com/office/drawing/2014/main" id="{08752E6F-BC7E-474F-86BC-3A7CBE56B883}"/>
                </a:ext>
              </a:extLst>
            </p:cNvPr>
            <p:cNvSpPr>
              <a:spLocks noChangeArrowheads="1"/>
            </p:cNvSpPr>
            <p:nvPr/>
          </p:nvSpPr>
          <p:spPr bwMode="auto">
            <a:xfrm>
              <a:off x="4187"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98" name="Rectangle 494">
              <a:extLst>
                <a:ext uri="{FF2B5EF4-FFF2-40B4-BE49-F238E27FC236}">
                  <a16:creationId xmlns:a16="http://schemas.microsoft.com/office/drawing/2014/main" id="{852ACDAA-BAE2-4C64-B42D-29C852E190C5}"/>
                </a:ext>
              </a:extLst>
            </p:cNvPr>
            <p:cNvSpPr>
              <a:spLocks noChangeArrowheads="1"/>
            </p:cNvSpPr>
            <p:nvPr/>
          </p:nvSpPr>
          <p:spPr bwMode="auto">
            <a:xfrm>
              <a:off x="4215"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99" name="Rectangle 495">
              <a:extLst>
                <a:ext uri="{FF2B5EF4-FFF2-40B4-BE49-F238E27FC236}">
                  <a16:creationId xmlns:a16="http://schemas.microsoft.com/office/drawing/2014/main" id="{E8C694D5-BEC4-4B1C-B059-ACADA4A338A6}"/>
                </a:ext>
              </a:extLst>
            </p:cNvPr>
            <p:cNvSpPr>
              <a:spLocks noChangeArrowheads="1"/>
            </p:cNvSpPr>
            <p:nvPr/>
          </p:nvSpPr>
          <p:spPr bwMode="auto">
            <a:xfrm>
              <a:off x="4243"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500" name="Rectangle 496">
              <a:extLst>
                <a:ext uri="{FF2B5EF4-FFF2-40B4-BE49-F238E27FC236}">
                  <a16:creationId xmlns:a16="http://schemas.microsoft.com/office/drawing/2014/main" id="{9CB86857-D23B-44B8-9DD0-F8ACA083222F}"/>
                </a:ext>
              </a:extLst>
            </p:cNvPr>
            <p:cNvSpPr>
              <a:spLocks noChangeArrowheads="1"/>
            </p:cNvSpPr>
            <p:nvPr/>
          </p:nvSpPr>
          <p:spPr bwMode="auto">
            <a:xfrm>
              <a:off x="4271"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501" name="Rectangle 497">
              <a:extLst>
                <a:ext uri="{FF2B5EF4-FFF2-40B4-BE49-F238E27FC236}">
                  <a16:creationId xmlns:a16="http://schemas.microsoft.com/office/drawing/2014/main" id="{9641571A-87E2-46EF-B06E-380D6B11847E}"/>
                </a:ext>
              </a:extLst>
            </p:cNvPr>
            <p:cNvSpPr>
              <a:spLocks noChangeArrowheads="1"/>
            </p:cNvSpPr>
            <p:nvPr/>
          </p:nvSpPr>
          <p:spPr bwMode="auto">
            <a:xfrm>
              <a:off x="4299" y="1862"/>
              <a:ext cx="13"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502" name="Rectangle 498">
              <a:extLst>
                <a:ext uri="{FF2B5EF4-FFF2-40B4-BE49-F238E27FC236}">
                  <a16:creationId xmlns:a16="http://schemas.microsoft.com/office/drawing/2014/main" id="{A006F652-64F9-468B-876B-E1C2FA383AC0}"/>
                </a:ext>
              </a:extLst>
            </p:cNvPr>
            <p:cNvSpPr>
              <a:spLocks noChangeArrowheads="1"/>
            </p:cNvSpPr>
            <p:nvPr/>
          </p:nvSpPr>
          <p:spPr bwMode="auto">
            <a:xfrm>
              <a:off x="4326"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503" name="Rectangle 499">
              <a:extLst>
                <a:ext uri="{FF2B5EF4-FFF2-40B4-BE49-F238E27FC236}">
                  <a16:creationId xmlns:a16="http://schemas.microsoft.com/office/drawing/2014/main" id="{DC16B18B-3A73-4558-9DE1-CD76E533F203}"/>
                </a:ext>
              </a:extLst>
            </p:cNvPr>
            <p:cNvSpPr>
              <a:spLocks noChangeArrowheads="1"/>
            </p:cNvSpPr>
            <p:nvPr/>
          </p:nvSpPr>
          <p:spPr bwMode="auto">
            <a:xfrm>
              <a:off x="4354"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504" name="Rectangle 500">
              <a:extLst>
                <a:ext uri="{FF2B5EF4-FFF2-40B4-BE49-F238E27FC236}">
                  <a16:creationId xmlns:a16="http://schemas.microsoft.com/office/drawing/2014/main" id="{3F672E2B-8EA7-4C4F-B22F-7B2A0EE51FA7}"/>
                </a:ext>
              </a:extLst>
            </p:cNvPr>
            <p:cNvSpPr>
              <a:spLocks noChangeArrowheads="1"/>
            </p:cNvSpPr>
            <p:nvPr/>
          </p:nvSpPr>
          <p:spPr bwMode="auto">
            <a:xfrm>
              <a:off x="4382"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505" name="Rectangle 501">
              <a:extLst>
                <a:ext uri="{FF2B5EF4-FFF2-40B4-BE49-F238E27FC236}">
                  <a16:creationId xmlns:a16="http://schemas.microsoft.com/office/drawing/2014/main" id="{A42824F6-B526-4377-BB8A-6D93778155C2}"/>
                </a:ext>
              </a:extLst>
            </p:cNvPr>
            <p:cNvSpPr>
              <a:spLocks noChangeArrowheads="1"/>
            </p:cNvSpPr>
            <p:nvPr/>
          </p:nvSpPr>
          <p:spPr bwMode="auto">
            <a:xfrm>
              <a:off x="4410"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grpSp>
      <p:sp>
        <p:nvSpPr>
          <p:cNvPr id="96382" name="Rectangle 502">
            <a:extLst>
              <a:ext uri="{FF2B5EF4-FFF2-40B4-BE49-F238E27FC236}">
                <a16:creationId xmlns:a16="http://schemas.microsoft.com/office/drawing/2014/main" id="{831174E0-04FA-4AC2-88C9-7D9F827DC2AE}"/>
              </a:ext>
            </a:extLst>
          </p:cNvPr>
          <p:cNvSpPr>
            <a:spLocks noChangeArrowheads="1"/>
          </p:cNvSpPr>
          <p:nvPr/>
        </p:nvSpPr>
        <p:spPr bwMode="auto">
          <a:xfrm>
            <a:off x="7610475" y="447675"/>
            <a:ext cx="276225" cy="2235200"/>
          </a:xfrm>
          <a:prstGeom prst="rect">
            <a:avLst/>
          </a:prstGeom>
          <a:noFill/>
          <a:ln w="79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383" name="Rectangle 503">
            <a:extLst>
              <a:ext uri="{FF2B5EF4-FFF2-40B4-BE49-F238E27FC236}">
                <a16:creationId xmlns:a16="http://schemas.microsoft.com/office/drawing/2014/main" id="{1A33B02B-8411-4890-B054-FF901EFDE638}"/>
              </a:ext>
            </a:extLst>
          </p:cNvPr>
          <p:cNvSpPr>
            <a:spLocks noChangeArrowheads="1"/>
          </p:cNvSpPr>
          <p:nvPr/>
        </p:nvSpPr>
        <p:spPr bwMode="auto">
          <a:xfrm rot="5400000">
            <a:off x="7434262" y="1360488"/>
            <a:ext cx="61912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000"/>
              <a:t>Zber údajov</a:t>
            </a:r>
            <a:endParaRPr lang="sk-SK" altLang="en-US" sz="1800">
              <a:latin typeface="Arial" panose="020B0604020202020204" pitchFamily="34" charset="0"/>
            </a:endParaRPr>
          </a:p>
        </p:txBody>
      </p:sp>
      <p:sp>
        <p:nvSpPr>
          <p:cNvPr id="96384" name="Rectangle 504">
            <a:extLst>
              <a:ext uri="{FF2B5EF4-FFF2-40B4-BE49-F238E27FC236}">
                <a16:creationId xmlns:a16="http://schemas.microsoft.com/office/drawing/2014/main" id="{703AF2D8-657B-4ACC-BE96-950827519484}"/>
              </a:ext>
            </a:extLst>
          </p:cNvPr>
          <p:cNvSpPr>
            <a:spLocks noChangeArrowheads="1"/>
          </p:cNvSpPr>
          <p:nvPr/>
        </p:nvSpPr>
        <p:spPr bwMode="auto">
          <a:xfrm rot="5400000">
            <a:off x="7556500" y="2058988"/>
            <a:ext cx="317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000">
                <a:solidFill>
                  <a:srgbClr val="00FF00"/>
                </a:solidFill>
              </a:rPr>
              <a:t> </a:t>
            </a:r>
            <a:endParaRPr lang="sk-SK" altLang="en-US" sz="1800">
              <a:latin typeface="Arial" panose="020B0604020202020204" pitchFamily="34" charset="0"/>
            </a:endParaRPr>
          </a:p>
        </p:txBody>
      </p:sp>
      <p:sp>
        <p:nvSpPr>
          <p:cNvPr id="96385" name="Rectangle 505">
            <a:extLst>
              <a:ext uri="{FF2B5EF4-FFF2-40B4-BE49-F238E27FC236}">
                <a16:creationId xmlns:a16="http://schemas.microsoft.com/office/drawing/2014/main" id="{98252A75-5EC1-4A50-B640-544EFE5689EE}"/>
              </a:ext>
            </a:extLst>
          </p:cNvPr>
          <p:cNvSpPr>
            <a:spLocks noChangeArrowheads="1"/>
          </p:cNvSpPr>
          <p:nvPr/>
        </p:nvSpPr>
        <p:spPr bwMode="auto">
          <a:xfrm>
            <a:off x="3508375" y="3005138"/>
            <a:ext cx="277813" cy="2232025"/>
          </a:xfrm>
          <a:prstGeom prst="rect">
            <a:avLst/>
          </a:prstGeom>
          <a:noFill/>
          <a:ln w="79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386" name="Rectangle 506">
            <a:extLst>
              <a:ext uri="{FF2B5EF4-FFF2-40B4-BE49-F238E27FC236}">
                <a16:creationId xmlns:a16="http://schemas.microsoft.com/office/drawing/2014/main" id="{E838F371-E64F-4E6B-B123-8EC2A0A0412D}"/>
              </a:ext>
            </a:extLst>
          </p:cNvPr>
          <p:cNvSpPr>
            <a:spLocks noChangeArrowheads="1"/>
          </p:cNvSpPr>
          <p:nvPr/>
        </p:nvSpPr>
        <p:spPr bwMode="auto">
          <a:xfrm rot="5400000">
            <a:off x="3225800" y="4059238"/>
            <a:ext cx="80327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000"/>
              <a:t>Analýza</a:t>
            </a:r>
            <a:r>
              <a:rPr lang="sk-SK" altLang="en-US" sz="1000">
                <a:solidFill>
                  <a:srgbClr val="00FF00"/>
                </a:solidFill>
              </a:rPr>
              <a:t> </a:t>
            </a:r>
            <a:r>
              <a:rPr lang="sk-SK" altLang="en-US" sz="1000"/>
              <a:t>údajov</a:t>
            </a:r>
            <a:endParaRPr lang="sk-SK" altLang="en-US" sz="1800">
              <a:latin typeface="Arial" panose="020B0604020202020204" pitchFamily="34" charset="0"/>
            </a:endParaRPr>
          </a:p>
        </p:txBody>
      </p:sp>
      <p:sp>
        <p:nvSpPr>
          <p:cNvPr id="96387" name="Rectangle 507">
            <a:extLst>
              <a:ext uri="{FF2B5EF4-FFF2-40B4-BE49-F238E27FC236}">
                <a16:creationId xmlns:a16="http://schemas.microsoft.com/office/drawing/2014/main" id="{C04961FD-7791-42A5-9073-55B56A88F7B7}"/>
              </a:ext>
            </a:extLst>
          </p:cNvPr>
          <p:cNvSpPr>
            <a:spLocks noChangeArrowheads="1"/>
          </p:cNvSpPr>
          <p:nvPr/>
        </p:nvSpPr>
        <p:spPr bwMode="auto">
          <a:xfrm rot="5400000">
            <a:off x="3611563" y="4675188"/>
            <a:ext cx="317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000">
                <a:solidFill>
                  <a:srgbClr val="00FF00"/>
                </a:solidFill>
              </a:rPr>
              <a:t> </a:t>
            </a:r>
            <a:endParaRPr lang="sk-SK" altLang="en-US" sz="1800">
              <a:latin typeface="Arial" panose="020B0604020202020204" pitchFamily="34" charset="0"/>
            </a:endParaRPr>
          </a:p>
        </p:txBody>
      </p:sp>
      <p:grpSp>
        <p:nvGrpSpPr>
          <p:cNvPr id="96388" name="Group 508">
            <a:extLst>
              <a:ext uri="{FF2B5EF4-FFF2-40B4-BE49-F238E27FC236}">
                <a16:creationId xmlns:a16="http://schemas.microsoft.com/office/drawing/2014/main" id="{7B7E1257-C7A9-422C-9622-336222104408}"/>
              </a:ext>
            </a:extLst>
          </p:cNvPr>
          <p:cNvGrpSpPr>
            <a:grpSpLocks/>
          </p:cNvGrpSpPr>
          <p:nvPr/>
        </p:nvGrpSpPr>
        <p:grpSpPr bwMode="auto">
          <a:xfrm>
            <a:off x="4635500" y="5629275"/>
            <a:ext cx="2546350" cy="23813"/>
            <a:chOff x="2920" y="3546"/>
            <a:chExt cx="1604" cy="15"/>
          </a:xfrm>
        </p:grpSpPr>
        <p:sp>
          <p:nvSpPr>
            <p:cNvPr id="96390" name="Rectangle 509">
              <a:extLst>
                <a:ext uri="{FF2B5EF4-FFF2-40B4-BE49-F238E27FC236}">
                  <a16:creationId xmlns:a16="http://schemas.microsoft.com/office/drawing/2014/main" id="{AEC85BDD-4FF1-485E-B9EF-7CF6A1E85669}"/>
                </a:ext>
              </a:extLst>
            </p:cNvPr>
            <p:cNvSpPr>
              <a:spLocks noChangeArrowheads="1"/>
            </p:cNvSpPr>
            <p:nvPr/>
          </p:nvSpPr>
          <p:spPr bwMode="auto">
            <a:xfrm>
              <a:off x="2920"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391" name="Rectangle 510">
              <a:extLst>
                <a:ext uri="{FF2B5EF4-FFF2-40B4-BE49-F238E27FC236}">
                  <a16:creationId xmlns:a16="http://schemas.microsoft.com/office/drawing/2014/main" id="{5FC44A38-FB8D-4EFA-A190-FD88093E306C}"/>
                </a:ext>
              </a:extLst>
            </p:cNvPr>
            <p:cNvSpPr>
              <a:spLocks noChangeArrowheads="1"/>
            </p:cNvSpPr>
            <p:nvPr/>
          </p:nvSpPr>
          <p:spPr bwMode="auto">
            <a:xfrm>
              <a:off x="2947"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392" name="Rectangle 511">
              <a:extLst>
                <a:ext uri="{FF2B5EF4-FFF2-40B4-BE49-F238E27FC236}">
                  <a16:creationId xmlns:a16="http://schemas.microsoft.com/office/drawing/2014/main" id="{19FEF092-3CE3-4D43-A2C5-FFF1C434CF5C}"/>
                </a:ext>
              </a:extLst>
            </p:cNvPr>
            <p:cNvSpPr>
              <a:spLocks noChangeArrowheads="1"/>
            </p:cNvSpPr>
            <p:nvPr/>
          </p:nvSpPr>
          <p:spPr bwMode="auto">
            <a:xfrm>
              <a:off x="2975"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393" name="Rectangle 512">
              <a:extLst>
                <a:ext uri="{FF2B5EF4-FFF2-40B4-BE49-F238E27FC236}">
                  <a16:creationId xmlns:a16="http://schemas.microsoft.com/office/drawing/2014/main" id="{500DDEEA-D2A3-4FE5-B644-E8DF99DE2BAC}"/>
                </a:ext>
              </a:extLst>
            </p:cNvPr>
            <p:cNvSpPr>
              <a:spLocks noChangeArrowheads="1"/>
            </p:cNvSpPr>
            <p:nvPr/>
          </p:nvSpPr>
          <p:spPr bwMode="auto">
            <a:xfrm>
              <a:off x="3003"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394" name="Rectangle 513">
              <a:extLst>
                <a:ext uri="{FF2B5EF4-FFF2-40B4-BE49-F238E27FC236}">
                  <a16:creationId xmlns:a16="http://schemas.microsoft.com/office/drawing/2014/main" id="{41EADA5A-E30F-421F-9ECC-90CD3CEE2A7E}"/>
                </a:ext>
              </a:extLst>
            </p:cNvPr>
            <p:cNvSpPr>
              <a:spLocks noChangeArrowheads="1"/>
            </p:cNvSpPr>
            <p:nvPr/>
          </p:nvSpPr>
          <p:spPr bwMode="auto">
            <a:xfrm>
              <a:off x="3031"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395" name="Rectangle 514">
              <a:extLst>
                <a:ext uri="{FF2B5EF4-FFF2-40B4-BE49-F238E27FC236}">
                  <a16:creationId xmlns:a16="http://schemas.microsoft.com/office/drawing/2014/main" id="{0156D45C-476A-4F02-A04E-DC4EB9AF2200}"/>
                </a:ext>
              </a:extLst>
            </p:cNvPr>
            <p:cNvSpPr>
              <a:spLocks noChangeArrowheads="1"/>
            </p:cNvSpPr>
            <p:nvPr/>
          </p:nvSpPr>
          <p:spPr bwMode="auto">
            <a:xfrm>
              <a:off x="3059"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396" name="Rectangle 515">
              <a:extLst>
                <a:ext uri="{FF2B5EF4-FFF2-40B4-BE49-F238E27FC236}">
                  <a16:creationId xmlns:a16="http://schemas.microsoft.com/office/drawing/2014/main" id="{9153C909-029F-488F-9140-BEF95BA16DF7}"/>
                </a:ext>
              </a:extLst>
            </p:cNvPr>
            <p:cNvSpPr>
              <a:spLocks noChangeArrowheads="1"/>
            </p:cNvSpPr>
            <p:nvPr/>
          </p:nvSpPr>
          <p:spPr bwMode="auto">
            <a:xfrm>
              <a:off x="3087"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397" name="Rectangle 516">
              <a:extLst>
                <a:ext uri="{FF2B5EF4-FFF2-40B4-BE49-F238E27FC236}">
                  <a16:creationId xmlns:a16="http://schemas.microsoft.com/office/drawing/2014/main" id="{4421BAD6-0788-427C-987B-AF40E470CA73}"/>
                </a:ext>
              </a:extLst>
            </p:cNvPr>
            <p:cNvSpPr>
              <a:spLocks noChangeArrowheads="1"/>
            </p:cNvSpPr>
            <p:nvPr/>
          </p:nvSpPr>
          <p:spPr bwMode="auto">
            <a:xfrm>
              <a:off x="3115"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398" name="Rectangle 517">
              <a:extLst>
                <a:ext uri="{FF2B5EF4-FFF2-40B4-BE49-F238E27FC236}">
                  <a16:creationId xmlns:a16="http://schemas.microsoft.com/office/drawing/2014/main" id="{7904C870-27BC-47EB-8AB3-435412C1957D}"/>
                </a:ext>
              </a:extLst>
            </p:cNvPr>
            <p:cNvSpPr>
              <a:spLocks noChangeArrowheads="1"/>
            </p:cNvSpPr>
            <p:nvPr/>
          </p:nvSpPr>
          <p:spPr bwMode="auto">
            <a:xfrm>
              <a:off x="3143"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399" name="Rectangle 518">
              <a:extLst>
                <a:ext uri="{FF2B5EF4-FFF2-40B4-BE49-F238E27FC236}">
                  <a16:creationId xmlns:a16="http://schemas.microsoft.com/office/drawing/2014/main" id="{40E10816-E187-493C-9339-811D0B7F6D7C}"/>
                </a:ext>
              </a:extLst>
            </p:cNvPr>
            <p:cNvSpPr>
              <a:spLocks noChangeArrowheads="1"/>
            </p:cNvSpPr>
            <p:nvPr/>
          </p:nvSpPr>
          <p:spPr bwMode="auto">
            <a:xfrm>
              <a:off x="3171"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00" name="Rectangle 519">
              <a:extLst>
                <a:ext uri="{FF2B5EF4-FFF2-40B4-BE49-F238E27FC236}">
                  <a16:creationId xmlns:a16="http://schemas.microsoft.com/office/drawing/2014/main" id="{143A09D7-9EC4-4A3B-A6B6-ADE1892E53DB}"/>
                </a:ext>
              </a:extLst>
            </p:cNvPr>
            <p:cNvSpPr>
              <a:spLocks noChangeArrowheads="1"/>
            </p:cNvSpPr>
            <p:nvPr/>
          </p:nvSpPr>
          <p:spPr bwMode="auto">
            <a:xfrm>
              <a:off x="3199"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01" name="Rectangle 520">
              <a:extLst>
                <a:ext uri="{FF2B5EF4-FFF2-40B4-BE49-F238E27FC236}">
                  <a16:creationId xmlns:a16="http://schemas.microsoft.com/office/drawing/2014/main" id="{8C7D94CB-8F87-42C3-A3A7-802A9DC49111}"/>
                </a:ext>
              </a:extLst>
            </p:cNvPr>
            <p:cNvSpPr>
              <a:spLocks noChangeArrowheads="1"/>
            </p:cNvSpPr>
            <p:nvPr/>
          </p:nvSpPr>
          <p:spPr bwMode="auto">
            <a:xfrm>
              <a:off x="3227" y="3546"/>
              <a:ext cx="13"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02" name="Rectangle 521">
              <a:extLst>
                <a:ext uri="{FF2B5EF4-FFF2-40B4-BE49-F238E27FC236}">
                  <a16:creationId xmlns:a16="http://schemas.microsoft.com/office/drawing/2014/main" id="{D241EA8D-46B4-4931-BC28-BCCAD6B9B80C}"/>
                </a:ext>
              </a:extLst>
            </p:cNvPr>
            <p:cNvSpPr>
              <a:spLocks noChangeArrowheads="1"/>
            </p:cNvSpPr>
            <p:nvPr/>
          </p:nvSpPr>
          <p:spPr bwMode="auto">
            <a:xfrm>
              <a:off x="3254"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03" name="Rectangle 522">
              <a:extLst>
                <a:ext uri="{FF2B5EF4-FFF2-40B4-BE49-F238E27FC236}">
                  <a16:creationId xmlns:a16="http://schemas.microsoft.com/office/drawing/2014/main" id="{DB56C681-CCA6-439D-937B-89CE7ACA955A}"/>
                </a:ext>
              </a:extLst>
            </p:cNvPr>
            <p:cNvSpPr>
              <a:spLocks noChangeArrowheads="1"/>
            </p:cNvSpPr>
            <p:nvPr/>
          </p:nvSpPr>
          <p:spPr bwMode="auto">
            <a:xfrm>
              <a:off x="3282"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04" name="Rectangle 523">
              <a:extLst>
                <a:ext uri="{FF2B5EF4-FFF2-40B4-BE49-F238E27FC236}">
                  <a16:creationId xmlns:a16="http://schemas.microsoft.com/office/drawing/2014/main" id="{E24B981E-C3CC-4349-8BB3-B7BCF8A89829}"/>
                </a:ext>
              </a:extLst>
            </p:cNvPr>
            <p:cNvSpPr>
              <a:spLocks noChangeArrowheads="1"/>
            </p:cNvSpPr>
            <p:nvPr/>
          </p:nvSpPr>
          <p:spPr bwMode="auto">
            <a:xfrm>
              <a:off x="3310"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05" name="Rectangle 524">
              <a:extLst>
                <a:ext uri="{FF2B5EF4-FFF2-40B4-BE49-F238E27FC236}">
                  <a16:creationId xmlns:a16="http://schemas.microsoft.com/office/drawing/2014/main" id="{61EFD31A-820D-43B9-9286-5364C18DD8BB}"/>
                </a:ext>
              </a:extLst>
            </p:cNvPr>
            <p:cNvSpPr>
              <a:spLocks noChangeArrowheads="1"/>
            </p:cNvSpPr>
            <p:nvPr/>
          </p:nvSpPr>
          <p:spPr bwMode="auto">
            <a:xfrm>
              <a:off x="3338"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06" name="Rectangle 525">
              <a:extLst>
                <a:ext uri="{FF2B5EF4-FFF2-40B4-BE49-F238E27FC236}">
                  <a16:creationId xmlns:a16="http://schemas.microsoft.com/office/drawing/2014/main" id="{0B42484F-494E-4328-8369-D728762B1835}"/>
                </a:ext>
              </a:extLst>
            </p:cNvPr>
            <p:cNvSpPr>
              <a:spLocks noChangeArrowheads="1"/>
            </p:cNvSpPr>
            <p:nvPr/>
          </p:nvSpPr>
          <p:spPr bwMode="auto">
            <a:xfrm>
              <a:off x="3366"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07" name="Rectangle 526">
              <a:extLst>
                <a:ext uri="{FF2B5EF4-FFF2-40B4-BE49-F238E27FC236}">
                  <a16:creationId xmlns:a16="http://schemas.microsoft.com/office/drawing/2014/main" id="{909CA9D2-1046-4331-B019-EF68E8206585}"/>
                </a:ext>
              </a:extLst>
            </p:cNvPr>
            <p:cNvSpPr>
              <a:spLocks noChangeArrowheads="1"/>
            </p:cNvSpPr>
            <p:nvPr/>
          </p:nvSpPr>
          <p:spPr bwMode="auto">
            <a:xfrm>
              <a:off x="3394"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08" name="Rectangle 527">
              <a:extLst>
                <a:ext uri="{FF2B5EF4-FFF2-40B4-BE49-F238E27FC236}">
                  <a16:creationId xmlns:a16="http://schemas.microsoft.com/office/drawing/2014/main" id="{453B4A97-DD0B-44F5-B3B7-AB65953FE8A2}"/>
                </a:ext>
              </a:extLst>
            </p:cNvPr>
            <p:cNvSpPr>
              <a:spLocks noChangeArrowheads="1"/>
            </p:cNvSpPr>
            <p:nvPr/>
          </p:nvSpPr>
          <p:spPr bwMode="auto">
            <a:xfrm>
              <a:off x="3422"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09" name="Rectangle 528">
              <a:extLst>
                <a:ext uri="{FF2B5EF4-FFF2-40B4-BE49-F238E27FC236}">
                  <a16:creationId xmlns:a16="http://schemas.microsoft.com/office/drawing/2014/main" id="{BD507A41-43E2-4BCD-AE45-50BAD948F99D}"/>
                </a:ext>
              </a:extLst>
            </p:cNvPr>
            <p:cNvSpPr>
              <a:spLocks noChangeArrowheads="1"/>
            </p:cNvSpPr>
            <p:nvPr/>
          </p:nvSpPr>
          <p:spPr bwMode="auto">
            <a:xfrm>
              <a:off x="3450"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10" name="Rectangle 529">
              <a:extLst>
                <a:ext uri="{FF2B5EF4-FFF2-40B4-BE49-F238E27FC236}">
                  <a16:creationId xmlns:a16="http://schemas.microsoft.com/office/drawing/2014/main" id="{3E9CEACA-253B-4A7C-92B0-F8FDFC940A06}"/>
                </a:ext>
              </a:extLst>
            </p:cNvPr>
            <p:cNvSpPr>
              <a:spLocks noChangeArrowheads="1"/>
            </p:cNvSpPr>
            <p:nvPr/>
          </p:nvSpPr>
          <p:spPr bwMode="auto">
            <a:xfrm>
              <a:off x="3478"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11" name="Rectangle 530">
              <a:extLst>
                <a:ext uri="{FF2B5EF4-FFF2-40B4-BE49-F238E27FC236}">
                  <a16:creationId xmlns:a16="http://schemas.microsoft.com/office/drawing/2014/main" id="{81440526-C7A1-47FD-8533-1C72031B2AF3}"/>
                </a:ext>
              </a:extLst>
            </p:cNvPr>
            <p:cNvSpPr>
              <a:spLocks noChangeArrowheads="1"/>
            </p:cNvSpPr>
            <p:nvPr/>
          </p:nvSpPr>
          <p:spPr bwMode="auto">
            <a:xfrm>
              <a:off x="3506"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12" name="Rectangle 531">
              <a:extLst>
                <a:ext uri="{FF2B5EF4-FFF2-40B4-BE49-F238E27FC236}">
                  <a16:creationId xmlns:a16="http://schemas.microsoft.com/office/drawing/2014/main" id="{F10FFC87-429B-4A7F-86EF-70E8343EEBBE}"/>
                </a:ext>
              </a:extLst>
            </p:cNvPr>
            <p:cNvSpPr>
              <a:spLocks noChangeArrowheads="1"/>
            </p:cNvSpPr>
            <p:nvPr/>
          </p:nvSpPr>
          <p:spPr bwMode="auto">
            <a:xfrm>
              <a:off x="3533"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13" name="Rectangle 532">
              <a:extLst>
                <a:ext uri="{FF2B5EF4-FFF2-40B4-BE49-F238E27FC236}">
                  <a16:creationId xmlns:a16="http://schemas.microsoft.com/office/drawing/2014/main" id="{AA0C7422-617D-4FC8-BE8D-75B310B5B556}"/>
                </a:ext>
              </a:extLst>
            </p:cNvPr>
            <p:cNvSpPr>
              <a:spLocks noChangeArrowheads="1"/>
            </p:cNvSpPr>
            <p:nvPr/>
          </p:nvSpPr>
          <p:spPr bwMode="auto">
            <a:xfrm>
              <a:off x="3561"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14" name="Rectangle 533">
              <a:extLst>
                <a:ext uri="{FF2B5EF4-FFF2-40B4-BE49-F238E27FC236}">
                  <a16:creationId xmlns:a16="http://schemas.microsoft.com/office/drawing/2014/main" id="{9056239D-01F3-4945-AF45-BF5322917EF3}"/>
                </a:ext>
              </a:extLst>
            </p:cNvPr>
            <p:cNvSpPr>
              <a:spLocks noChangeArrowheads="1"/>
            </p:cNvSpPr>
            <p:nvPr/>
          </p:nvSpPr>
          <p:spPr bwMode="auto">
            <a:xfrm>
              <a:off x="3589"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15" name="Rectangle 534">
              <a:extLst>
                <a:ext uri="{FF2B5EF4-FFF2-40B4-BE49-F238E27FC236}">
                  <a16:creationId xmlns:a16="http://schemas.microsoft.com/office/drawing/2014/main" id="{C550B584-FC15-46D2-832C-EF65C290CB0F}"/>
                </a:ext>
              </a:extLst>
            </p:cNvPr>
            <p:cNvSpPr>
              <a:spLocks noChangeArrowheads="1"/>
            </p:cNvSpPr>
            <p:nvPr/>
          </p:nvSpPr>
          <p:spPr bwMode="auto">
            <a:xfrm>
              <a:off x="3617"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16" name="Rectangle 535">
              <a:extLst>
                <a:ext uri="{FF2B5EF4-FFF2-40B4-BE49-F238E27FC236}">
                  <a16:creationId xmlns:a16="http://schemas.microsoft.com/office/drawing/2014/main" id="{24684EBC-3AC1-429C-9F25-3243578FF524}"/>
                </a:ext>
              </a:extLst>
            </p:cNvPr>
            <p:cNvSpPr>
              <a:spLocks noChangeArrowheads="1"/>
            </p:cNvSpPr>
            <p:nvPr/>
          </p:nvSpPr>
          <p:spPr bwMode="auto">
            <a:xfrm>
              <a:off x="3645"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17" name="Rectangle 536">
              <a:extLst>
                <a:ext uri="{FF2B5EF4-FFF2-40B4-BE49-F238E27FC236}">
                  <a16:creationId xmlns:a16="http://schemas.microsoft.com/office/drawing/2014/main" id="{7B51B946-CCEB-46B7-A52C-CB7799B49CC7}"/>
                </a:ext>
              </a:extLst>
            </p:cNvPr>
            <p:cNvSpPr>
              <a:spLocks noChangeArrowheads="1"/>
            </p:cNvSpPr>
            <p:nvPr/>
          </p:nvSpPr>
          <p:spPr bwMode="auto">
            <a:xfrm>
              <a:off x="3673"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18" name="Rectangle 537">
              <a:extLst>
                <a:ext uri="{FF2B5EF4-FFF2-40B4-BE49-F238E27FC236}">
                  <a16:creationId xmlns:a16="http://schemas.microsoft.com/office/drawing/2014/main" id="{B08D9D2A-7174-4B17-87B9-8A6540A09F71}"/>
                </a:ext>
              </a:extLst>
            </p:cNvPr>
            <p:cNvSpPr>
              <a:spLocks noChangeArrowheads="1"/>
            </p:cNvSpPr>
            <p:nvPr/>
          </p:nvSpPr>
          <p:spPr bwMode="auto">
            <a:xfrm>
              <a:off x="3701"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19" name="Rectangle 538">
              <a:extLst>
                <a:ext uri="{FF2B5EF4-FFF2-40B4-BE49-F238E27FC236}">
                  <a16:creationId xmlns:a16="http://schemas.microsoft.com/office/drawing/2014/main" id="{C5D585DC-1598-4269-8E29-071506FD71A0}"/>
                </a:ext>
              </a:extLst>
            </p:cNvPr>
            <p:cNvSpPr>
              <a:spLocks noChangeArrowheads="1"/>
            </p:cNvSpPr>
            <p:nvPr/>
          </p:nvSpPr>
          <p:spPr bwMode="auto">
            <a:xfrm>
              <a:off x="3729"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20" name="Rectangle 539">
              <a:extLst>
                <a:ext uri="{FF2B5EF4-FFF2-40B4-BE49-F238E27FC236}">
                  <a16:creationId xmlns:a16="http://schemas.microsoft.com/office/drawing/2014/main" id="{8078CCE3-7E5D-45E4-96BA-512D7A803CA2}"/>
                </a:ext>
              </a:extLst>
            </p:cNvPr>
            <p:cNvSpPr>
              <a:spLocks noChangeArrowheads="1"/>
            </p:cNvSpPr>
            <p:nvPr/>
          </p:nvSpPr>
          <p:spPr bwMode="auto">
            <a:xfrm>
              <a:off x="3757"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21" name="Rectangle 540">
              <a:extLst>
                <a:ext uri="{FF2B5EF4-FFF2-40B4-BE49-F238E27FC236}">
                  <a16:creationId xmlns:a16="http://schemas.microsoft.com/office/drawing/2014/main" id="{DE24B3FE-BF0A-4768-8779-6931A6F7DD1B}"/>
                </a:ext>
              </a:extLst>
            </p:cNvPr>
            <p:cNvSpPr>
              <a:spLocks noChangeArrowheads="1"/>
            </p:cNvSpPr>
            <p:nvPr/>
          </p:nvSpPr>
          <p:spPr bwMode="auto">
            <a:xfrm>
              <a:off x="3785"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22" name="Rectangle 541">
              <a:extLst>
                <a:ext uri="{FF2B5EF4-FFF2-40B4-BE49-F238E27FC236}">
                  <a16:creationId xmlns:a16="http://schemas.microsoft.com/office/drawing/2014/main" id="{B231E6EF-6072-4779-B1EF-7955A4B39DA6}"/>
                </a:ext>
              </a:extLst>
            </p:cNvPr>
            <p:cNvSpPr>
              <a:spLocks noChangeArrowheads="1"/>
            </p:cNvSpPr>
            <p:nvPr/>
          </p:nvSpPr>
          <p:spPr bwMode="auto">
            <a:xfrm>
              <a:off x="3813" y="3546"/>
              <a:ext cx="13"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23" name="Rectangle 542">
              <a:extLst>
                <a:ext uri="{FF2B5EF4-FFF2-40B4-BE49-F238E27FC236}">
                  <a16:creationId xmlns:a16="http://schemas.microsoft.com/office/drawing/2014/main" id="{A8B1DA8E-572F-4F9B-9B7D-74C04E863A22}"/>
                </a:ext>
              </a:extLst>
            </p:cNvPr>
            <p:cNvSpPr>
              <a:spLocks noChangeArrowheads="1"/>
            </p:cNvSpPr>
            <p:nvPr/>
          </p:nvSpPr>
          <p:spPr bwMode="auto">
            <a:xfrm>
              <a:off x="3840"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24" name="Rectangle 543">
              <a:extLst>
                <a:ext uri="{FF2B5EF4-FFF2-40B4-BE49-F238E27FC236}">
                  <a16:creationId xmlns:a16="http://schemas.microsoft.com/office/drawing/2014/main" id="{292C5D9F-FB54-4B7C-9CEE-D46E55C6B92D}"/>
                </a:ext>
              </a:extLst>
            </p:cNvPr>
            <p:cNvSpPr>
              <a:spLocks noChangeArrowheads="1"/>
            </p:cNvSpPr>
            <p:nvPr/>
          </p:nvSpPr>
          <p:spPr bwMode="auto">
            <a:xfrm>
              <a:off x="3868"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25" name="Rectangle 544">
              <a:extLst>
                <a:ext uri="{FF2B5EF4-FFF2-40B4-BE49-F238E27FC236}">
                  <a16:creationId xmlns:a16="http://schemas.microsoft.com/office/drawing/2014/main" id="{1F38DF93-B6A2-4B44-B6F4-7FADC9480702}"/>
                </a:ext>
              </a:extLst>
            </p:cNvPr>
            <p:cNvSpPr>
              <a:spLocks noChangeArrowheads="1"/>
            </p:cNvSpPr>
            <p:nvPr/>
          </p:nvSpPr>
          <p:spPr bwMode="auto">
            <a:xfrm>
              <a:off x="3896"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26" name="Rectangle 545">
              <a:extLst>
                <a:ext uri="{FF2B5EF4-FFF2-40B4-BE49-F238E27FC236}">
                  <a16:creationId xmlns:a16="http://schemas.microsoft.com/office/drawing/2014/main" id="{3FC3AECB-A96F-4522-8C3B-7CF9D4D5D8CB}"/>
                </a:ext>
              </a:extLst>
            </p:cNvPr>
            <p:cNvSpPr>
              <a:spLocks noChangeArrowheads="1"/>
            </p:cNvSpPr>
            <p:nvPr/>
          </p:nvSpPr>
          <p:spPr bwMode="auto">
            <a:xfrm>
              <a:off x="3924"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27" name="Rectangle 546">
              <a:extLst>
                <a:ext uri="{FF2B5EF4-FFF2-40B4-BE49-F238E27FC236}">
                  <a16:creationId xmlns:a16="http://schemas.microsoft.com/office/drawing/2014/main" id="{5149A8BD-37A7-4F3C-BF6A-D227E8531420}"/>
                </a:ext>
              </a:extLst>
            </p:cNvPr>
            <p:cNvSpPr>
              <a:spLocks noChangeArrowheads="1"/>
            </p:cNvSpPr>
            <p:nvPr/>
          </p:nvSpPr>
          <p:spPr bwMode="auto">
            <a:xfrm>
              <a:off x="3952"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28" name="Rectangle 547">
              <a:extLst>
                <a:ext uri="{FF2B5EF4-FFF2-40B4-BE49-F238E27FC236}">
                  <a16:creationId xmlns:a16="http://schemas.microsoft.com/office/drawing/2014/main" id="{6535A63B-7AD7-4391-AAA7-97269701715F}"/>
                </a:ext>
              </a:extLst>
            </p:cNvPr>
            <p:cNvSpPr>
              <a:spLocks noChangeArrowheads="1"/>
            </p:cNvSpPr>
            <p:nvPr/>
          </p:nvSpPr>
          <p:spPr bwMode="auto">
            <a:xfrm>
              <a:off x="3980"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29" name="Rectangle 548">
              <a:extLst>
                <a:ext uri="{FF2B5EF4-FFF2-40B4-BE49-F238E27FC236}">
                  <a16:creationId xmlns:a16="http://schemas.microsoft.com/office/drawing/2014/main" id="{96558FC2-2A52-4C33-A72E-0840884B5ABC}"/>
                </a:ext>
              </a:extLst>
            </p:cNvPr>
            <p:cNvSpPr>
              <a:spLocks noChangeArrowheads="1"/>
            </p:cNvSpPr>
            <p:nvPr/>
          </p:nvSpPr>
          <p:spPr bwMode="auto">
            <a:xfrm>
              <a:off x="4008"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30" name="Rectangle 549">
              <a:extLst>
                <a:ext uri="{FF2B5EF4-FFF2-40B4-BE49-F238E27FC236}">
                  <a16:creationId xmlns:a16="http://schemas.microsoft.com/office/drawing/2014/main" id="{C532E60B-E333-464B-9153-6C6EDF3714B6}"/>
                </a:ext>
              </a:extLst>
            </p:cNvPr>
            <p:cNvSpPr>
              <a:spLocks noChangeArrowheads="1"/>
            </p:cNvSpPr>
            <p:nvPr/>
          </p:nvSpPr>
          <p:spPr bwMode="auto">
            <a:xfrm>
              <a:off x="4036"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31" name="Rectangle 550">
              <a:extLst>
                <a:ext uri="{FF2B5EF4-FFF2-40B4-BE49-F238E27FC236}">
                  <a16:creationId xmlns:a16="http://schemas.microsoft.com/office/drawing/2014/main" id="{84A63C09-6D51-4F93-94C3-F1481FC6E754}"/>
                </a:ext>
              </a:extLst>
            </p:cNvPr>
            <p:cNvSpPr>
              <a:spLocks noChangeArrowheads="1"/>
            </p:cNvSpPr>
            <p:nvPr/>
          </p:nvSpPr>
          <p:spPr bwMode="auto">
            <a:xfrm>
              <a:off x="4064"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32" name="Rectangle 551">
              <a:extLst>
                <a:ext uri="{FF2B5EF4-FFF2-40B4-BE49-F238E27FC236}">
                  <a16:creationId xmlns:a16="http://schemas.microsoft.com/office/drawing/2014/main" id="{AAAE31D0-3924-4D87-A6F0-3C25D8195D7D}"/>
                </a:ext>
              </a:extLst>
            </p:cNvPr>
            <p:cNvSpPr>
              <a:spLocks noChangeArrowheads="1"/>
            </p:cNvSpPr>
            <p:nvPr/>
          </p:nvSpPr>
          <p:spPr bwMode="auto">
            <a:xfrm>
              <a:off x="4092"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33" name="Rectangle 552">
              <a:extLst>
                <a:ext uri="{FF2B5EF4-FFF2-40B4-BE49-F238E27FC236}">
                  <a16:creationId xmlns:a16="http://schemas.microsoft.com/office/drawing/2014/main" id="{A5F9277E-51CE-4DA5-8912-619E325C2A96}"/>
                </a:ext>
              </a:extLst>
            </p:cNvPr>
            <p:cNvSpPr>
              <a:spLocks noChangeArrowheads="1"/>
            </p:cNvSpPr>
            <p:nvPr/>
          </p:nvSpPr>
          <p:spPr bwMode="auto">
            <a:xfrm>
              <a:off x="4119"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34" name="Rectangle 553">
              <a:extLst>
                <a:ext uri="{FF2B5EF4-FFF2-40B4-BE49-F238E27FC236}">
                  <a16:creationId xmlns:a16="http://schemas.microsoft.com/office/drawing/2014/main" id="{73D2DACC-9E05-4608-BEA9-8FC5D38549FA}"/>
                </a:ext>
              </a:extLst>
            </p:cNvPr>
            <p:cNvSpPr>
              <a:spLocks noChangeArrowheads="1"/>
            </p:cNvSpPr>
            <p:nvPr/>
          </p:nvSpPr>
          <p:spPr bwMode="auto">
            <a:xfrm>
              <a:off x="4147"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35" name="Rectangle 554">
              <a:extLst>
                <a:ext uri="{FF2B5EF4-FFF2-40B4-BE49-F238E27FC236}">
                  <a16:creationId xmlns:a16="http://schemas.microsoft.com/office/drawing/2014/main" id="{F5394F1D-C3B6-44CB-A2CC-9848555C0C46}"/>
                </a:ext>
              </a:extLst>
            </p:cNvPr>
            <p:cNvSpPr>
              <a:spLocks noChangeArrowheads="1"/>
            </p:cNvSpPr>
            <p:nvPr/>
          </p:nvSpPr>
          <p:spPr bwMode="auto">
            <a:xfrm>
              <a:off x="4175"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36" name="Rectangle 555">
              <a:extLst>
                <a:ext uri="{FF2B5EF4-FFF2-40B4-BE49-F238E27FC236}">
                  <a16:creationId xmlns:a16="http://schemas.microsoft.com/office/drawing/2014/main" id="{BADD32ED-9C65-471D-AE10-8EC0E395FF04}"/>
                </a:ext>
              </a:extLst>
            </p:cNvPr>
            <p:cNvSpPr>
              <a:spLocks noChangeArrowheads="1"/>
            </p:cNvSpPr>
            <p:nvPr/>
          </p:nvSpPr>
          <p:spPr bwMode="auto">
            <a:xfrm>
              <a:off x="4203"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37" name="Rectangle 556">
              <a:extLst>
                <a:ext uri="{FF2B5EF4-FFF2-40B4-BE49-F238E27FC236}">
                  <a16:creationId xmlns:a16="http://schemas.microsoft.com/office/drawing/2014/main" id="{541D76D6-546C-42AE-AD58-2CC8DDE1EF30}"/>
                </a:ext>
              </a:extLst>
            </p:cNvPr>
            <p:cNvSpPr>
              <a:spLocks noChangeArrowheads="1"/>
            </p:cNvSpPr>
            <p:nvPr/>
          </p:nvSpPr>
          <p:spPr bwMode="auto">
            <a:xfrm>
              <a:off x="4231"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38" name="Rectangle 557">
              <a:extLst>
                <a:ext uri="{FF2B5EF4-FFF2-40B4-BE49-F238E27FC236}">
                  <a16:creationId xmlns:a16="http://schemas.microsoft.com/office/drawing/2014/main" id="{82795009-67F0-43C7-9DA9-BABF77687C5F}"/>
                </a:ext>
              </a:extLst>
            </p:cNvPr>
            <p:cNvSpPr>
              <a:spLocks noChangeArrowheads="1"/>
            </p:cNvSpPr>
            <p:nvPr/>
          </p:nvSpPr>
          <p:spPr bwMode="auto">
            <a:xfrm>
              <a:off x="4259"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39" name="Rectangle 558">
              <a:extLst>
                <a:ext uri="{FF2B5EF4-FFF2-40B4-BE49-F238E27FC236}">
                  <a16:creationId xmlns:a16="http://schemas.microsoft.com/office/drawing/2014/main" id="{C8E76C92-0006-4DFA-A391-C9AA6D8A0BE5}"/>
                </a:ext>
              </a:extLst>
            </p:cNvPr>
            <p:cNvSpPr>
              <a:spLocks noChangeArrowheads="1"/>
            </p:cNvSpPr>
            <p:nvPr/>
          </p:nvSpPr>
          <p:spPr bwMode="auto">
            <a:xfrm>
              <a:off x="4287"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40" name="Rectangle 559">
              <a:extLst>
                <a:ext uri="{FF2B5EF4-FFF2-40B4-BE49-F238E27FC236}">
                  <a16:creationId xmlns:a16="http://schemas.microsoft.com/office/drawing/2014/main" id="{0B644EA2-07DD-47AA-94CA-725DAAF05BCC}"/>
                </a:ext>
              </a:extLst>
            </p:cNvPr>
            <p:cNvSpPr>
              <a:spLocks noChangeArrowheads="1"/>
            </p:cNvSpPr>
            <p:nvPr/>
          </p:nvSpPr>
          <p:spPr bwMode="auto">
            <a:xfrm>
              <a:off x="4315"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41" name="Rectangle 560">
              <a:extLst>
                <a:ext uri="{FF2B5EF4-FFF2-40B4-BE49-F238E27FC236}">
                  <a16:creationId xmlns:a16="http://schemas.microsoft.com/office/drawing/2014/main" id="{04FA4F6F-E789-4CFB-9B68-A6E443D73CF9}"/>
                </a:ext>
              </a:extLst>
            </p:cNvPr>
            <p:cNvSpPr>
              <a:spLocks noChangeArrowheads="1"/>
            </p:cNvSpPr>
            <p:nvPr/>
          </p:nvSpPr>
          <p:spPr bwMode="auto">
            <a:xfrm>
              <a:off x="4343"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42" name="Rectangle 561">
              <a:extLst>
                <a:ext uri="{FF2B5EF4-FFF2-40B4-BE49-F238E27FC236}">
                  <a16:creationId xmlns:a16="http://schemas.microsoft.com/office/drawing/2014/main" id="{81731774-9C76-4345-91FD-6DC7BC7D85ED}"/>
                </a:ext>
              </a:extLst>
            </p:cNvPr>
            <p:cNvSpPr>
              <a:spLocks noChangeArrowheads="1"/>
            </p:cNvSpPr>
            <p:nvPr/>
          </p:nvSpPr>
          <p:spPr bwMode="auto">
            <a:xfrm>
              <a:off x="4371"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43" name="Rectangle 562">
              <a:extLst>
                <a:ext uri="{FF2B5EF4-FFF2-40B4-BE49-F238E27FC236}">
                  <a16:creationId xmlns:a16="http://schemas.microsoft.com/office/drawing/2014/main" id="{98C1A897-A35F-4B7B-BA7C-847733CE787C}"/>
                </a:ext>
              </a:extLst>
            </p:cNvPr>
            <p:cNvSpPr>
              <a:spLocks noChangeArrowheads="1"/>
            </p:cNvSpPr>
            <p:nvPr/>
          </p:nvSpPr>
          <p:spPr bwMode="auto">
            <a:xfrm>
              <a:off x="4398"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44" name="Rectangle 563">
              <a:extLst>
                <a:ext uri="{FF2B5EF4-FFF2-40B4-BE49-F238E27FC236}">
                  <a16:creationId xmlns:a16="http://schemas.microsoft.com/office/drawing/2014/main" id="{245607AD-962B-4EC4-ADA1-0880A3031A20}"/>
                </a:ext>
              </a:extLst>
            </p:cNvPr>
            <p:cNvSpPr>
              <a:spLocks noChangeArrowheads="1"/>
            </p:cNvSpPr>
            <p:nvPr/>
          </p:nvSpPr>
          <p:spPr bwMode="auto">
            <a:xfrm>
              <a:off x="4426"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45" name="Rectangle 564">
              <a:extLst>
                <a:ext uri="{FF2B5EF4-FFF2-40B4-BE49-F238E27FC236}">
                  <a16:creationId xmlns:a16="http://schemas.microsoft.com/office/drawing/2014/main" id="{59FEA2DE-E87A-4DC3-952B-2893A5B02E83}"/>
                </a:ext>
              </a:extLst>
            </p:cNvPr>
            <p:cNvSpPr>
              <a:spLocks noChangeArrowheads="1"/>
            </p:cNvSpPr>
            <p:nvPr/>
          </p:nvSpPr>
          <p:spPr bwMode="auto">
            <a:xfrm>
              <a:off x="4454"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46" name="Rectangle 565">
              <a:extLst>
                <a:ext uri="{FF2B5EF4-FFF2-40B4-BE49-F238E27FC236}">
                  <a16:creationId xmlns:a16="http://schemas.microsoft.com/office/drawing/2014/main" id="{34535713-093A-4F33-B582-18530A9C471F}"/>
                </a:ext>
              </a:extLst>
            </p:cNvPr>
            <p:cNvSpPr>
              <a:spLocks noChangeArrowheads="1"/>
            </p:cNvSpPr>
            <p:nvPr/>
          </p:nvSpPr>
          <p:spPr bwMode="auto">
            <a:xfrm>
              <a:off x="4482"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6447" name="Rectangle 566">
              <a:extLst>
                <a:ext uri="{FF2B5EF4-FFF2-40B4-BE49-F238E27FC236}">
                  <a16:creationId xmlns:a16="http://schemas.microsoft.com/office/drawing/2014/main" id="{186CDFE3-A963-4D8D-8E12-1F4243ED3443}"/>
                </a:ext>
              </a:extLst>
            </p:cNvPr>
            <p:cNvSpPr>
              <a:spLocks noChangeArrowheads="1"/>
            </p:cNvSpPr>
            <p:nvPr/>
          </p:nvSpPr>
          <p:spPr bwMode="auto">
            <a:xfrm>
              <a:off x="4510"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grpSp>
      <p:sp>
        <p:nvSpPr>
          <p:cNvPr id="96389" name="Rectangle 567">
            <a:extLst>
              <a:ext uri="{FF2B5EF4-FFF2-40B4-BE49-F238E27FC236}">
                <a16:creationId xmlns:a16="http://schemas.microsoft.com/office/drawing/2014/main" id="{88F44371-9B75-4FBD-AE80-C990563B47F7}"/>
              </a:ext>
            </a:extLst>
          </p:cNvPr>
          <p:cNvSpPr>
            <a:spLocks noChangeArrowheads="1"/>
          </p:cNvSpPr>
          <p:nvPr/>
        </p:nvSpPr>
        <p:spPr bwMode="auto">
          <a:xfrm>
            <a:off x="6372225" y="5229225"/>
            <a:ext cx="1498600"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t>Manažérske účtovníctvo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7" name="Zástupný symbol päty 3">
            <a:extLst>
              <a:ext uri="{FF2B5EF4-FFF2-40B4-BE49-F238E27FC236}">
                <a16:creationId xmlns:a16="http://schemas.microsoft.com/office/drawing/2014/main" id="{2586412B-C64F-4EE4-88DD-D63A67B510F3}"/>
              </a:ext>
            </a:extLst>
          </p:cNvPr>
          <p:cNvSpPr>
            <a:spLocks noGrp="1"/>
          </p:cNvSpPr>
          <p:nvPr>
            <p:ph type="ftr" sz="quarter" idx="11"/>
          </p:nvPr>
        </p:nvSpPr>
        <p:spPr/>
        <p:txBody>
          <a:bodyPr/>
          <a:lstStyle/>
          <a:p>
            <a:pPr>
              <a:defRPr/>
            </a:pPr>
            <a:r>
              <a:rPr lang="sk-SK"/>
              <a:t>Princípy účtovníctva</a:t>
            </a:r>
          </a:p>
        </p:txBody>
      </p:sp>
      <p:sp>
        <p:nvSpPr>
          <p:cNvPr id="98307" name="Zástupný symbol čísla snímky 4">
            <a:extLst>
              <a:ext uri="{FF2B5EF4-FFF2-40B4-BE49-F238E27FC236}">
                <a16:creationId xmlns:a16="http://schemas.microsoft.com/office/drawing/2014/main" id="{BCC8B0B2-546B-4B31-BE27-B2DFD66950E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1-47</a:t>
            </a:r>
          </a:p>
        </p:txBody>
      </p:sp>
      <p:sp>
        <p:nvSpPr>
          <p:cNvPr id="98308" name="Rectangle 2">
            <a:extLst>
              <a:ext uri="{FF2B5EF4-FFF2-40B4-BE49-F238E27FC236}">
                <a16:creationId xmlns:a16="http://schemas.microsoft.com/office/drawing/2014/main" id="{9FCC1C60-38AC-4791-A656-A8FFB442D86C}"/>
              </a:ext>
            </a:extLst>
          </p:cNvPr>
          <p:cNvSpPr>
            <a:spLocks noGrp="1" noChangeArrowheads="1"/>
          </p:cNvSpPr>
          <p:nvPr>
            <p:ph type="title"/>
          </p:nvPr>
        </p:nvSpPr>
        <p:spPr>
          <a:xfrm>
            <a:off x="0" y="609600"/>
            <a:ext cx="2209800" cy="2743200"/>
          </a:xfrm>
        </p:spPr>
        <p:txBody>
          <a:bodyPr/>
          <a:lstStyle/>
          <a:p>
            <a:pPr eaLnBrk="1" hangingPunct="1"/>
            <a:r>
              <a:rPr lang="en-US" altLang="en-US" sz="3200" b="1">
                <a:solidFill>
                  <a:srgbClr val="3D1FD3"/>
                </a:solidFill>
              </a:rPr>
              <a:t>Figure 1.6 </a:t>
            </a:r>
            <a:r>
              <a:rPr lang="en-US" altLang="en-US" sz="3200">
                <a:solidFill>
                  <a:srgbClr val="3D1FD3"/>
                </a:solidFill>
              </a:rPr>
              <a:t>The unity of accounting: different but coherent approaches</a:t>
            </a:r>
          </a:p>
        </p:txBody>
      </p:sp>
      <p:sp>
        <p:nvSpPr>
          <p:cNvPr id="98309" name="AutoShape 3">
            <a:extLst>
              <a:ext uri="{FF2B5EF4-FFF2-40B4-BE49-F238E27FC236}">
                <a16:creationId xmlns:a16="http://schemas.microsoft.com/office/drawing/2014/main" id="{B1CF8105-B5C1-4224-94BB-995D62529335}"/>
              </a:ext>
            </a:extLst>
          </p:cNvPr>
          <p:cNvSpPr>
            <a:spLocks noChangeAspect="1" noChangeArrowheads="1" noTextEdit="1"/>
          </p:cNvSpPr>
          <p:nvPr/>
        </p:nvSpPr>
        <p:spPr bwMode="auto">
          <a:xfrm>
            <a:off x="3505200" y="304800"/>
            <a:ext cx="4481513"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k-SK"/>
          </a:p>
        </p:txBody>
      </p:sp>
      <p:sp>
        <p:nvSpPr>
          <p:cNvPr id="98310" name="Rectangle 4">
            <a:extLst>
              <a:ext uri="{FF2B5EF4-FFF2-40B4-BE49-F238E27FC236}">
                <a16:creationId xmlns:a16="http://schemas.microsoft.com/office/drawing/2014/main" id="{BAE7A5F0-46AC-41E1-9026-D9DE7A203BA3}"/>
              </a:ext>
            </a:extLst>
          </p:cNvPr>
          <p:cNvSpPr>
            <a:spLocks noChangeArrowheads="1"/>
          </p:cNvSpPr>
          <p:nvPr/>
        </p:nvSpPr>
        <p:spPr bwMode="auto">
          <a:xfrm>
            <a:off x="3505200" y="307975"/>
            <a:ext cx="317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000">
                <a:solidFill>
                  <a:srgbClr val="000000"/>
                </a:solidFill>
              </a:rPr>
              <a:t> </a:t>
            </a:r>
            <a:endParaRPr lang="sk-SK" altLang="en-US" sz="1800">
              <a:latin typeface="Arial" panose="020B0604020202020204" pitchFamily="34" charset="0"/>
            </a:endParaRPr>
          </a:p>
        </p:txBody>
      </p:sp>
      <p:sp>
        <p:nvSpPr>
          <p:cNvPr id="98311" name="Line 5">
            <a:extLst>
              <a:ext uri="{FF2B5EF4-FFF2-40B4-BE49-F238E27FC236}">
                <a16:creationId xmlns:a16="http://schemas.microsoft.com/office/drawing/2014/main" id="{DE27B477-891C-4876-9435-A79038F5E0CB}"/>
              </a:ext>
            </a:extLst>
          </p:cNvPr>
          <p:cNvSpPr>
            <a:spLocks noChangeShapeType="1"/>
          </p:cNvSpPr>
          <p:nvPr/>
        </p:nvSpPr>
        <p:spPr bwMode="auto">
          <a:xfrm>
            <a:off x="4017963" y="3259138"/>
            <a:ext cx="1595437" cy="1587"/>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8312" name="Line 6">
            <a:extLst>
              <a:ext uri="{FF2B5EF4-FFF2-40B4-BE49-F238E27FC236}">
                <a16:creationId xmlns:a16="http://schemas.microsoft.com/office/drawing/2014/main" id="{32FA453B-971A-43C3-9CBA-DCC8400414B9}"/>
              </a:ext>
            </a:extLst>
          </p:cNvPr>
          <p:cNvSpPr>
            <a:spLocks noChangeShapeType="1"/>
          </p:cNvSpPr>
          <p:nvPr/>
        </p:nvSpPr>
        <p:spPr bwMode="auto">
          <a:xfrm>
            <a:off x="4808538" y="3259138"/>
            <a:ext cx="1587" cy="1333500"/>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8313" name="Line 7">
            <a:extLst>
              <a:ext uri="{FF2B5EF4-FFF2-40B4-BE49-F238E27FC236}">
                <a16:creationId xmlns:a16="http://schemas.microsoft.com/office/drawing/2014/main" id="{515F1D1B-C3B3-4FF0-8073-272E7D9C7916}"/>
              </a:ext>
            </a:extLst>
          </p:cNvPr>
          <p:cNvSpPr>
            <a:spLocks noChangeShapeType="1"/>
          </p:cNvSpPr>
          <p:nvPr/>
        </p:nvSpPr>
        <p:spPr bwMode="auto">
          <a:xfrm>
            <a:off x="4903788" y="4032250"/>
            <a:ext cx="690562" cy="1588"/>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8314" name="Line 8">
            <a:extLst>
              <a:ext uri="{FF2B5EF4-FFF2-40B4-BE49-F238E27FC236}">
                <a16:creationId xmlns:a16="http://schemas.microsoft.com/office/drawing/2014/main" id="{5FE13908-246E-4CF8-941D-9445DFD62515}"/>
              </a:ext>
            </a:extLst>
          </p:cNvPr>
          <p:cNvSpPr>
            <a:spLocks noChangeShapeType="1"/>
          </p:cNvSpPr>
          <p:nvPr/>
        </p:nvSpPr>
        <p:spPr bwMode="auto">
          <a:xfrm>
            <a:off x="5218113" y="4038600"/>
            <a:ext cx="1587" cy="515938"/>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98315" name="Group 9">
            <a:extLst>
              <a:ext uri="{FF2B5EF4-FFF2-40B4-BE49-F238E27FC236}">
                <a16:creationId xmlns:a16="http://schemas.microsoft.com/office/drawing/2014/main" id="{07AE5482-A330-4C65-B117-9280D04A6FCE}"/>
              </a:ext>
            </a:extLst>
          </p:cNvPr>
          <p:cNvGrpSpPr>
            <a:grpSpLocks/>
          </p:cNvGrpSpPr>
          <p:nvPr/>
        </p:nvGrpSpPr>
        <p:grpSpPr bwMode="auto">
          <a:xfrm>
            <a:off x="5864225" y="2959100"/>
            <a:ext cx="22225" cy="2693988"/>
            <a:chOff x="3694" y="1864"/>
            <a:chExt cx="14" cy="1697"/>
          </a:xfrm>
        </p:grpSpPr>
        <p:sp>
          <p:nvSpPr>
            <p:cNvPr id="98844" name="Rectangle 10">
              <a:extLst>
                <a:ext uri="{FF2B5EF4-FFF2-40B4-BE49-F238E27FC236}">
                  <a16:creationId xmlns:a16="http://schemas.microsoft.com/office/drawing/2014/main" id="{3FF52B87-C268-4AEF-BA77-A64106E60EF9}"/>
                </a:ext>
              </a:extLst>
            </p:cNvPr>
            <p:cNvSpPr>
              <a:spLocks noChangeArrowheads="1"/>
            </p:cNvSpPr>
            <p:nvPr/>
          </p:nvSpPr>
          <p:spPr bwMode="auto">
            <a:xfrm>
              <a:off x="3694" y="1864"/>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45" name="Rectangle 11">
              <a:extLst>
                <a:ext uri="{FF2B5EF4-FFF2-40B4-BE49-F238E27FC236}">
                  <a16:creationId xmlns:a16="http://schemas.microsoft.com/office/drawing/2014/main" id="{84BF1DEE-D7D7-46A9-AC81-F0546AC42386}"/>
                </a:ext>
              </a:extLst>
            </p:cNvPr>
            <p:cNvSpPr>
              <a:spLocks noChangeArrowheads="1"/>
            </p:cNvSpPr>
            <p:nvPr/>
          </p:nvSpPr>
          <p:spPr bwMode="auto">
            <a:xfrm>
              <a:off x="3694" y="1893"/>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46" name="Rectangle 12">
              <a:extLst>
                <a:ext uri="{FF2B5EF4-FFF2-40B4-BE49-F238E27FC236}">
                  <a16:creationId xmlns:a16="http://schemas.microsoft.com/office/drawing/2014/main" id="{3E464854-0937-4162-94A1-8AA14B0517C0}"/>
                </a:ext>
              </a:extLst>
            </p:cNvPr>
            <p:cNvSpPr>
              <a:spLocks noChangeArrowheads="1"/>
            </p:cNvSpPr>
            <p:nvPr/>
          </p:nvSpPr>
          <p:spPr bwMode="auto">
            <a:xfrm>
              <a:off x="3694" y="1922"/>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47" name="Rectangle 13">
              <a:extLst>
                <a:ext uri="{FF2B5EF4-FFF2-40B4-BE49-F238E27FC236}">
                  <a16:creationId xmlns:a16="http://schemas.microsoft.com/office/drawing/2014/main" id="{4CF9A5EC-8B76-4304-81CE-ECD932BF26EA}"/>
                </a:ext>
              </a:extLst>
            </p:cNvPr>
            <p:cNvSpPr>
              <a:spLocks noChangeArrowheads="1"/>
            </p:cNvSpPr>
            <p:nvPr/>
          </p:nvSpPr>
          <p:spPr bwMode="auto">
            <a:xfrm>
              <a:off x="3694" y="1951"/>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48" name="Rectangle 14">
              <a:extLst>
                <a:ext uri="{FF2B5EF4-FFF2-40B4-BE49-F238E27FC236}">
                  <a16:creationId xmlns:a16="http://schemas.microsoft.com/office/drawing/2014/main" id="{7663B22B-6A7F-4159-BDFF-BC8CFF5965A2}"/>
                </a:ext>
              </a:extLst>
            </p:cNvPr>
            <p:cNvSpPr>
              <a:spLocks noChangeArrowheads="1"/>
            </p:cNvSpPr>
            <p:nvPr/>
          </p:nvSpPr>
          <p:spPr bwMode="auto">
            <a:xfrm>
              <a:off x="3694" y="1981"/>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49" name="Rectangle 15">
              <a:extLst>
                <a:ext uri="{FF2B5EF4-FFF2-40B4-BE49-F238E27FC236}">
                  <a16:creationId xmlns:a16="http://schemas.microsoft.com/office/drawing/2014/main" id="{14A838C8-8012-4509-BAAE-55E8355B15AC}"/>
                </a:ext>
              </a:extLst>
            </p:cNvPr>
            <p:cNvSpPr>
              <a:spLocks noChangeArrowheads="1"/>
            </p:cNvSpPr>
            <p:nvPr/>
          </p:nvSpPr>
          <p:spPr bwMode="auto">
            <a:xfrm>
              <a:off x="3694" y="2010"/>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50" name="Rectangle 16">
              <a:extLst>
                <a:ext uri="{FF2B5EF4-FFF2-40B4-BE49-F238E27FC236}">
                  <a16:creationId xmlns:a16="http://schemas.microsoft.com/office/drawing/2014/main" id="{7274D495-8618-4891-A205-CC638ED5C094}"/>
                </a:ext>
              </a:extLst>
            </p:cNvPr>
            <p:cNvSpPr>
              <a:spLocks noChangeArrowheads="1"/>
            </p:cNvSpPr>
            <p:nvPr/>
          </p:nvSpPr>
          <p:spPr bwMode="auto">
            <a:xfrm>
              <a:off x="3694" y="2039"/>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51" name="Rectangle 17">
              <a:extLst>
                <a:ext uri="{FF2B5EF4-FFF2-40B4-BE49-F238E27FC236}">
                  <a16:creationId xmlns:a16="http://schemas.microsoft.com/office/drawing/2014/main" id="{CE37FED3-1B62-44EE-A822-BE096E5264B8}"/>
                </a:ext>
              </a:extLst>
            </p:cNvPr>
            <p:cNvSpPr>
              <a:spLocks noChangeArrowheads="1"/>
            </p:cNvSpPr>
            <p:nvPr/>
          </p:nvSpPr>
          <p:spPr bwMode="auto">
            <a:xfrm>
              <a:off x="3694" y="2068"/>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52" name="Rectangle 18">
              <a:extLst>
                <a:ext uri="{FF2B5EF4-FFF2-40B4-BE49-F238E27FC236}">
                  <a16:creationId xmlns:a16="http://schemas.microsoft.com/office/drawing/2014/main" id="{A4AD84D9-F18E-402C-89BF-F65BF51826F6}"/>
                </a:ext>
              </a:extLst>
            </p:cNvPr>
            <p:cNvSpPr>
              <a:spLocks noChangeArrowheads="1"/>
            </p:cNvSpPr>
            <p:nvPr/>
          </p:nvSpPr>
          <p:spPr bwMode="auto">
            <a:xfrm>
              <a:off x="3694" y="2097"/>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53" name="Rectangle 19">
              <a:extLst>
                <a:ext uri="{FF2B5EF4-FFF2-40B4-BE49-F238E27FC236}">
                  <a16:creationId xmlns:a16="http://schemas.microsoft.com/office/drawing/2014/main" id="{8881984D-C79F-44BB-8C54-325685AF25AC}"/>
                </a:ext>
              </a:extLst>
            </p:cNvPr>
            <p:cNvSpPr>
              <a:spLocks noChangeArrowheads="1"/>
            </p:cNvSpPr>
            <p:nvPr/>
          </p:nvSpPr>
          <p:spPr bwMode="auto">
            <a:xfrm>
              <a:off x="3694" y="2126"/>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54" name="Rectangle 20">
              <a:extLst>
                <a:ext uri="{FF2B5EF4-FFF2-40B4-BE49-F238E27FC236}">
                  <a16:creationId xmlns:a16="http://schemas.microsoft.com/office/drawing/2014/main" id="{B40352DA-7E13-4914-9A47-FCA768BA0589}"/>
                </a:ext>
              </a:extLst>
            </p:cNvPr>
            <p:cNvSpPr>
              <a:spLocks noChangeArrowheads="1"/>
            </p:cNvSpPr>
            <p:nvPr/>
          </p:nvSpPr>
          <p:spPr bwMode="auto">
            <a:xfrm>
              <a:off x="3694" y="2155"/>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55" name="Rectangle 21">
              <a:extLst>
                <a:ext uri="{FF2B5EF4-FFF2-40B4-BE49-F238E27FC236}">
                  <a16:creationId xmlns:a16="http://schemas.microsoft.com/office/drawing/2014/main" id="{F8A15608-0A66-4EC6-8072-C43DE9013159}"/>
                </a:ext>
              </a:extLst>
            </p:cNvPr>
            <p:cNvSpPr>
              <a:spLocks noChangeArrowheads="1"/>
            </p:cNvSpPr>
            <p:nvPr/>
          </p:nvSpPr>
          <p:spPr bwMode="auto">
            <a:xfrm>
              <a:off x="3694" y="2184"/>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56" name="Rectangle 22">
              <a:extLst>
                <a:ext uri="{FF2B5EF4-FFF2-40B4-BE49-F238E27FC236}">
                  <a16:creationId xmlns:a16="http://schemas.microsoft.com/office/drawing/2014/main" id="{98CDB34A-2636-42CA-A2D5-0453ECA34058}"/>
                </a:ext>
              </a:extLst>
            </p:cNvPr>
            <p:cNvSpPr>
              <a:spLocks noChangeArrowheads="1"/>
            </p:cNvSpPr>
            <p:nvPr/>
          </p:nvSpPr>
          <p:spPr bwMode="auto">
            <a:xfrm>
              <a:off x="3694" y="2213"/>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57" name="Rectangle 23">
              <a:extLst>
                <a:ext uri="{FF2B5EF4-FFF2-40B4-BE49-F238E27FC236}">
                  <a16:creationId xmlns:a16="http://schemas.microsoft.com/office/drawing/2014/main" id="{9D47B362-4B67-4129-9519-89C083F873D9}"/>
                </a:ext>
              </a:extLst>
            </p:cNvPr>
            <p:cNvSpPr>
              <a:spLocks noChangeArrowheads="1"/>
            </p:cNvSpPr>
            <p:nvPr/>
          </p:nvSpPr>
          <p:spPr bwMode="auto">
            <a:xfrm>
              <a:off x="3694" y="224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58" name="Rectangle 24">
              <a:extLst>
                <a:ext uri="{FF2B5EF4-FFF2-40B4-BE49-F238E27FC236}">
                  <a16:creationId xmlns:a16="http://schemas.microsoft.com/office/drawing/2014/main" id="{91230742-E2E7-4144-BFFD-90C518E49BCC}"/>
                </a:ext>
              </a:extLst>
            </p:cNvPr>
            <p:cNvSpPr>
              <a:spLocks noChangeArrowheads="1"/>
            </p:cNvSpPr>
            <p:nvPr/>
          </p:nvSpPr>
          <p:spPr bwMode="auto">
            <a:xfrm>
              <a:off x="3694" y="2271"/>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59" name="Rectangle 25">
              <a:extLst>
                <a:ext uri="{FF2B5EF4-FFF2-40B4-BE49-F238E27FC236}">
                  <a16:creationId xmlns:a16="http://schemas.microsoft.com/office/drawing/2014/main" id="{7B68CCBE-0DCA-45D5-B6C4-946122F4022F}"/>
                </a:ext>
              </a:extLst>
            </p:cNvPr>
            <p:cNvSpPr>
              <a:spLocks noChangeArrowheads="1"/>
            </p:cNvSpPr>
            <p:nvPr/>
          </p:nvSpPr>
          <p:spPr bwMode="auto">
            <a:xfrm>
              <a:off x="3694" y="2300"/>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60" name="Rectangle 26">
              <a:extLst>
                <a:ext uri="{FF2B5EF4-FFF2-40B4-BE49-F238E27FC236}">
                  <a16:creationId xmlns:a16="http://schemas.microsoft.com/office/drawing/2014/main" id="{DB47B60A-E3E8-4387-961C-8320562489DC}"/>
                </a:ext>
              </a:extLst>
            </p:cNvPr>
            <p:cNvSpPr>
              <a:spLocks noChangeArrowheads="1"/>
            </p:cNvSpPr>
            <p:nvPr/>
          </p:nvSpPr>
          <p:spPr bwMode="auto">
            <a:xfrm>
              <a:off x="3694" y="2329"/>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61" name="Rectangle 27">
              <a:extLst>
                <a:ext uri="{FF2B5EF4-FFF2-40B4-BE49-F238E27FC236}">
                  <a16:creationId xmlns:a16="http://schemas.microsoft.com/office/drawing/2014/main" id="{926730F2-D9EB-4AA1-859C-33A708F55F77}"/>
                </a:ext>
              </a:extLst>
            </p:cNvPr>
            <p:cNvSpPr>
              <a:spLocks noChangeArrowheads="1"/>
            </p:cNvSpPr>
            <p:nvPr/>
          </p:nvSpPr>
          <p:spPr bwMode="auto">
            <a:xfrm>
              <a:off x="3694" y="2358"/>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62" name="Rectangle 28">
              <a:extLst>
                <a:ext uri="{FF2B5EF4-FFF2-40B4-BE49-F238E27FC236}">
                  <a16:creationId xmlns:a16="http://schemas.microsoft.com/office/drawing/2014/main" id="{E2D57574-84CC-4F85-87F1-71553E7EA2E8}"/>
                </a:ext>
              </a:extLst>
            </p:cNvPr>
            <p:cNvSpPr>
              <a:spLocks noChangeArrowheads="1"/>
            </p:cNvSpPr>
            <p:nvPr/>
          </p:nvSpPr>
          <p:spPr bwMode="auto">
            <a:xfrm>
              <a:off x="3694" y="2387"/>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63" name="Rectangle 29">
              <a:extLst>
                <a:ext uri="{FF2B5EF4-FFF2-40B4-BE49-F238E27FC236}">
                  <a16:creationId xmlns:a16="http://schemas.microsoft.com/office/drawing/2014/main" id="{65362938-5168-4887-B082-0A98308F92F5}"/>
                </a:ext>
              </a:extLst>
            </p:cNvPr>
            <p:cNvSpPr>
              <a:spLocks noChangeArrowheads="1"/>
            </p:cNvSpPr>
            <p:nvPr/>
          </p:nvSpPr>
          <p:spPr bwMode="auto">
            <a:xfrm>
              <a:off x="3694" y="241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64" name="Rectangle 30">
              <a:extLst>
                <a:ext uri="{FF2B5EF4-FFF2-40B4-BE49-F238E27FC236}">
                  <a16:creationId xmlns:a16="http://schemas.microsoft.com/office/drawing/2014/main" id="{E2039145-C5DD-4505-9A1F-77DB27C06800}"/>
                </a:ext>
              </a:extLst>
            </p:cNvPr>
            <p:cNvSpPr>
              <a:spLocks noChangeArrowheads="1"/>
            </p:cNvSpPr>
            <p:nvPr/>
          </p:nvSpPr>
          <p:spPr bwMode="auto">
            <a:xfrm>
              <a:off x="3694" y="2445"/>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65" name="Rectangle 31">
              <a:extLst>
                <a:ext uri="{FF2B5EF4-FFF2-40B4-BE49-F238E27FC236}">
                  <a16:creationId xmlns:a16="http://schemas.microsoft.com/office/drawing/2014/main" id="{82F3ECC4-955E-4513-A6A1-980897C5EE04}"/>
                </a:ext>
              </a:extLst>
            </p:cNvPr>
            <p:cNvSpPr>
              <a:spLocks noChangeArrowheads="1"/>
            </p:cNvSpPr>
            <p:nvPr/>
          </p:nvSpPr>
          <p:spPr bwMode="auto">
            <a:xfrm>
              <a:off x="3694" y="2474"/>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66" name="Rectangle 32">
              <a:extLst>
                <a:ext uri="{FF2B5EF4-FFF2-40B4-BE49-F238E27FC236}">
                  <a16:creationId xmlns:a16="http://schemas.microsoft.com/office/drawing/2014/main" id="{E6DD4D0E-2C55-4981-A0DC-2DBBDB732042}"/>
                </a:ext>
              </a:extLst>
            </p:cNvPr>
            <p:cNvSpPr>
              <a:spLocks noChangeArrowheads="1"/>
            </p:cNvSpPr>
            <p:nvPr/>
          </p:nvSpPr>
          <p:spPr bwMode="auto">
            <a:xfrm>
              <a:off x="3694" y="2503"/>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67" name="Rectangle 33">
              <a:extLst>
                <a:ext uri="{FF2B5EF4-FFF2-40B4-BE49-F238E27FC236}">
                  <a16:creationId xmlns:a16="http://schemas.microsoft.com/office/drawing/2014/main" id="{283F975D-8D7A-45AB-B8D0-07F984263836}"/>
                </a:ext>
              </a:extLst>
            </p:cNvPr>
            <p:cNvSpPr>
              <a:spLocks noChangeArrowheads="1"/>
            </p:cNvSpPr>
            <p:nvPr/>
          </p:nvSpPr>
          <p:spPr bwMode="auto">
            <a:xfrm>
              <a:off x="3694" y="2532"/>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68" name="Rectangle 34">
              <a:extLst>
                <a:ext uri="{FF2B5EF4-FFF2-40B4-BE49-F238E27FC236}">
                  <a16:creationId xmlns:a16="http://schemas.microsoft.com/office/drawing/2014/main" id="{ADEE7088-C712-4818-B5F5-56ECB58443E3}"/>
                </a:ext>
              </a:extLst>
            </p:cNvPr>
            <p:cNvSpPr>
              <a:spLocks noChangeArrowheads="1"/>
            </p:cNvSpPr>
            <p:nvPr/>
          </p:nvSpPr>
          <p:spPr bwMode="auto">
            <a:xfrm>
              <a:off x="3694" y="2561"/>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69" name="Rectangle 35">
              <a:extLst>
                <a:ext uri="{FF2B5EF4-FFF2-40B4-BE49-F238E27FC236}">
                  <a16:creationId xmlns:a16="http://schemas.microsoft.com/office/drawing/2014/main" id="{6470AB63-DF81-4AA2-8607-A85DEA4B9072}"/>
                </a:ext>
              </a:extLst>
            </p:cNvPr>
            <p:cNvSpPr>
              <a:spLocks noChangeArrowheads="1"/>
            </p:cNvSpPr>
            <p:nvPr/>
          </p:nvSpPr>
          <p:spPr bwMode="auto">
            <a:xfrm>
              <a:off x="3694" y="2590"/>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70" name="Rectangle 36">
              <a:extLst>
                <a:ext uri="{FF2B5EF4-FFF2-40B4-BE49-F238E27FC236}">
                  <a16:creationId xmlns:a16="http://schemas.microsoft.com/office/drawing/2014/main" id="{2FA7119F-EE7A-42D4-B388-8BE11DC4B940}"/>
                </a:ext>
              </a:extLst>
            </p:cNvPr>
            <p:cNvSpPr>
              <a:spLocks noChangeArrowheads="1"/>
            </p:cNvSpPr>
            <p:nvPr/>
          </p:nvSpPr>
          <p:spPr bwMode="auto">
            <a:xfrm>
              <a:off x="3694" y="2619"/>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71" name="Rectangle 37">
              <a:extLst>
                <a:ext uri="{FF2B5EF4-FFF2-40B4-BE49-F238E27FC236}">
                  <a16:creationId xmlns:a16="http://schemas.microsoft.com/office/drawing/2014/main" id="{E56B4A4C-5A59-4FAA-9CF2-92B5AE73D4BA}"/>
                </a:ext>
              </a:extLst>
            </p:cNvPr>
            <p:cNvSpPr>
              <a:spLocks noChangeArrowheads="1"/>
            </p:cNvSpPr>
            <p:nvPr/>
          </p:nvSpPr>
          <p:spPr bwMode="auto">
            <a:xfrm>
              <a:off x="3694" y="2648"/>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72" name="Rectangle 38">
              <a:extLst>
                <a:ext uri="{FF2B5EF4-FFF2-40B4-BE49-F238E27FC236}">
                  <a16:creationId xmlns:a16="http://schemas.microsoft.com/office/drawing/2014/main" id="{C6BCBE87-2983-4825-A3E9-FF84B8878A7D}"/>
                </a:ext>
              </a:extLst>
            </p:cNvPr>
            <p:cNvSpPr>
              <a:spLocks noChangeArrowheads="1"/>
            </p:cNvSpPr>
            <p:nvPr/>
          </p:nvSpPr>
          <p:spPr bwMode="auto">
            <a:xfrm>
              <a:off x="3694" y="2678"/>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73" name="Rectangle 39">
              <a:extLst>
                <a:ext uri="{FF2B5EF4-FFF2-40B4-BE49-F238E27FC236}">
                  <a16:creationId xmlns:a16="http://schemas.microsoft.com/office/drawing/2014/main" id="{DCD86431-838D-4DD0-B771-2AEBCFE1C19C}"/>
                </a:ext>
              </a:extLst>
            </p:cNvPr>
            <p:cNvSpPr>
              <a:spLocks noChangeArrowheads="1"/>
            </p:cNvSpPr>
            <p:nvPr/>
          </p:nvSpPr>
          <p:spPr bwMode="auto">
            <a:xfrm>
              <a:off x="3694" y="2707"/>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74" name="Rectangle 40">
              <a:extLst>
                <a:ext uri="{FF2B5EF4-FFF2-40B4-BE49-F238E27FC236}">
                  <a16:creationId xmlns:a16="http://schemas.microsoft.com/office/drawing/2014/main" id="{28F971EC-65C7-4055-AFFA-AB7C608DA060}"/>
                </a:ext>
              </a:extLst>
            </p:cNvPr>
            <p:cNvSpPr>
              <a:spLocks noChangeArrowheads="1"/>
            </p:cNvSpPr>
            <p:nvPr/>
          </p:nvSpPr>
          <p:spPr bwMode="auto">
            <a:xfrm>
              <a:off x="3694" y="2736"/>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75" name="Rectangle 41">
              <a:extLst>
                <a:ext uri="{FF2B5EF4-FFF2-40B4-BE49-F238E27FC236}">
                  <a16:creationId xmlns:a16="http://schemas.microsoft.com/office/drawing/2014/main" id="{DC6182AA-04F1-4404-AC89-22E2AE527968}"/>
                </a:ext>
              </a:extLst>
            </p:cNvPr>
            <p:cNvSpPr>
              <a:spLocks noChangeArrowheads="1"/>
            </p:cNvSpPr>
            <p:nvPr/>
          </p:nvSpPr>
          <p:spPr bwMode="auto">
            <a:xfrm>
              <a:off x="3694" y="2765"/>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76" name="Rectangle 42">
              <a:extLst>
                <a:ext uri="{FF2B5EF4-FFF2-40B4-BE49-F238E27FC236}">
                  <a16:creationId xmlns:a16="http://schemas.microsoft.com/office/drawing/2014/main" id="{4779DF00-EECB-4DE7-BD4B-41D31188A5F1}"/>
                </a:ext>
              </a:extLst>
            </p:cNvPr>
            <p:cNvSpPr>
              <a:spLocks noChangeArrowheads="1"/>
            </p:cNvSpPr>
            <p:nvPr/>
          </p:nvSpPr>
          <p:spPr bwMode="auto">
            <a:xfrm>
              <a:off x="3694" y="2794"/>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77" name="Rectangle 43">
              <a:extLst>
                <a:ext uri="{FF2B5EF4-FFF2-40B4-BE49-F238E27FC236}">
                  <a16:creationId xmlns:a16="http://schemas.microsoft.com/office/drawing/2014/main" id="{60C592C1-AC92-4A1C-9FCB-68AAEC41A59C}"/>
                </a:ext>
              </a:extLst>
            </p:cNvPr>
            <p:cNvSpPr>
              <a:spLocks noChangeArrowheads="1"/>
            </p:cNvSpPr>
            <p:nvPr/>
          </p:nvSpPr>
          <p:spPr bwMode="auto">
            <a:xfrm>
              <a:off x="3694" y="2823"/>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78" name="Rectangle 44">
              <a:extLst>
                <a:ext uri="{FF2B5EF4-FFF2-40B4-BE49-F238E27FC236}">
                  <a16:creationId xmlns:a16="http://schemas.microsoft.com/office/drawing/2014/main" id="{FBA4E4C4-2C54-42FA-BD1E-C054402B7664}"/>
                </a:ext>
              </a:extLst>
            </p:cNvPr>
            <p:cNvSpPr>
              <a:spLocks noChangeArrowheads="1"/>
            </p:cNvSpPr>
            <p:nvPr/>
          </p:nvSpPr>
          <p:spPr bwMode="auto">
            <a:xfrm>
              <a:off x="3694" y="285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79" name="Rectangle 45">
              <a:extLst>
                <a:ext uri="{FF2B5EF4-FFF2-40B4-BE49-F238E27FC236}">
                  <a16:creationId xmlns:a16="http://schemas.microsoft.com/office/drawing/2014/main" id="{94865441-05A1-4501-95FB-ACBCED94517E}"/>
                </a:ext>
              </a:extLst>
            </p:cNvPr>
            <p:cNvSpPr>
              <a:spLocks noChangeArrowheads="1"/>
            </p:cNvSpPr>
            <p:nvPr/>
          </p:nvSpPr>
          <p:spPr bwMode="auto">
            <a:xfrm>
              <a:off x="3694" y="2881"/>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80" name="Rectangle 46">
              <a:extLst>
                <a:ext uri="{FF2B5EF4-FFF2-40B4-BE49-F238E27FC236}">
                  <a16:creationId xmlns:a16="http://schemas.microsoft.com/office/drawing/2014/main" id="{3BCDC64C-24B1-4B35-9288-0D9545E6B165}"/>
                </a:ext>
              </a:extLst>
            </p:cNvPr>
            <p:cNvSpPr>
              <a:spLocks noChangeArrowheads="1"/>
            </p:cNvSpPr>
            <p:nvPr/>
          </p:nvSpPr>
          <p:spPr bwMode="auto">
            <a:xfrm>
              <a:off x="3694" y="2910"/>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81" name="Rectangle 47">
              <a:extLst>
                <a:ext uri="{FF2B5EF4-FFF2-40B4-BE49-F238E27FC236}">
                  <a16:creationId xmlns:a16="http://schemas.microsoft.com/office/drawing/2014/main" id="{5C6EE451-79E2-44C1-B900-6190FE79B427}"/>
                </a:ext>
              </a:extLst>
            </p:cNvPr>
            <p:cNvSpPr>
              <a:spLocks noChangeArrowheads="1"/>
            </p:cNvSpPr>
            <p:nvPr/>
          </p:nvSpPr>
          <p:spPr bwMode="auto">
            <a:xfrm>
              <a:off x="3694" y="2939"/>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82" name="Rectangle 48">
              <a:extLst>
                <a:ext uri="{FF2B5EF4-FFF2-40B4-BE49-F238E27FC236}">
                  <a16:creationId xmlns:a16="http://schemas.microsoft.com/office/drawing/2014/main" id="{B8216C46-8616-4F2E-A1FF-080A37A09EF8}"/>
                </a:ext>
              </a:extLst>
            </p:cNvPr>
            <p:cNvSpPr>
              <a:spLocks noChangeArrowheads="1"/>
            </p:cNvSpPr>
            <p:nvPr/>
          </p:nvSpPr>
          <p:spPr bwMode="auto">
            <a:xfrm>
              <a:off x="3694" y="2968"/>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83" name="Rectangle 49">
              <a:extLst>
                <a:ext uri="{FF2B5EF4-FFF2-40B4-BE49-F238E27FC236}">
                  <a16:creationId xmlns:a16="http://schemas.microsoft.com/office/drawing/2014/main" id="{441BFF47-A48E-4FCE-88E3-B5CEF3F6C58E}"/>
                </a:ext>
              </a:extLst>
            </p:cNvPr>
            <p:cNvSpPr>
              <a:spLocks noChangeArrowheads="1"/>
            </p:cNvSpPr>
            <p:nvPr/>
          </p:nvSpPr>
          <p:spPr bwMode="auto">
            <a:xfrm>
              <a:off x="3694" y="2997"/>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84" name="Rectangle 50">
              <a:extLst>
                <a:ext uri="{FF2B5EF4-FFF2-40B4-BE49-F238E27FC236}">
                  <a16:creationId xmlns:a16="http://schemas.microsoft.com/office/drawing/2014/main" id="{C5F6121E-E2A6-4F09-A180-B52AC2D1ECD8}"/>
                </a:ext>
              </a:extLst>
            </p:cNvPr>
            <p:cNvSpPr>
              <a:spLocks noChangeArrowheads="1"/>
            </p:cNvSpPr>
            <p:nvPr/>
          </p:nvSpPr>
          <p:spPr bwMode="auto">
            <a:xfrm>
              <a:off x="3694" y="302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85" name="Rectangle 51">
              <a:extLst>
                <a:ext uri="{FF2B5EF4-FFF2-40B4-BE49-F238E27FC236}">
                  <a16:creationId xmlns:a16="http://schemas.microsoft.com/office/drawing/2014/main" id="{AA8D098F-30E9-4C8F-BDAE-4D3B17109352}"/>
                </a:ext>
              </a:extLst>
            </p:cNvPr>
            <p:cNvSpPr>
              <a:spLocks noChangeArrowheads="1"/>
            </p:cNvSpPr>
            <p:nvPr/>
          </p:nvSpPr>
          <p:spPr bwMode="auto">
            <a:xfrm>
              <a:off x="3694" y="3055"/>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86" name="Rectangle 52">
              <a:extLst>
                <a:ext uri="{FF2B5EF4-FFF2-40B4-BE49-F238E27FC236}">
                  <a16:creationId xmlns:a16="http://schemas.microsoft.com/office/drawing/2014/main" id="{E68AE7C8-1788-4FCE-AF31-67CD42CE3943}"/>
                </a:ext>
              </a:extLst>
            </p:cNvPr>
            <p:cNvSpPr>
              <a:spLocks noChangeArrowheads="1"/>
            </p:cNvSpPr>
            <p:nvPr/>
          </p:nvSpPr>
          <p:spPr bwMode="auto">
            <a:xfrm>
              <a:off x="3694" y="3084"/>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87" name="Rectangle 53">
              <a:extLst>
                <a:ext uri="{FF2B5EF4-FFF2-40B4-BE49-F238E27FC236}">
                  <a16:creationId xmlns:a16="http://schemas.microsoft.com/office/drawing/2014/main" id="{519536B0-B427-4F98-A30E-3D482E86B1EA}"/>
                </a:ext>
              </a:extLst>
            </p:cNvPr>
            <p:cNvSpPr>
              <a:spLocks noChangeArrowheads="1"/>
            </p:cNvSpPr>
            <p:nvPr/>
          </p:nvSpPr>
          <p:spPr bwMode="auto">
            <a:xfrm>
              <a:off x="3694" y="3113"/>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88" name="Rectangle 54">
              <a:extLst>
                <a:ext uri="{FF2B5EF4-FFF2-40B4-BE49-F238E27FC236}">
                  <a16:creationId xmlns:a16="http://schemas.microsoft.com/office/drawing/2014/main" id="{FD5A3ADF-BD2F-45D5-B5A8-DBF80FB2E10F}"/>
                </a:ext>
              </a:extLst>
            </p:cNvPr>
            <p:cNvSpPr>
              <a:spLocks noChangeArrowheads="1"/>
            </p:cNvSpPr>
            <p:nvPr/>
          </p:nvSpPr>
          <p:spPr bwMode="auto">
            <a:xfrm>
              <a:off x="3694" y="3142"/>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89" name="Rectangle 55">
              <a:extLst>
                <a:ext uri="{FF2B5EF4-FFF2-40B4-BE49-F238E27FC236}">
                  <a16:creationId xmlns:a16="http://schemas.microsoft.com/office/drawing/2014/main" id="{855ED107-EFD4-4B88-8F2D-0AA6ACAD4802}"/>
                </a:ext>
              </a:extLst>
            </p:cNvPr>
            <p:cNvSpPr>
              <a:spLocks noChangeArrowheads="1"/>
            </p:cNvSpPr>
            <p:nvPr/>
          </p:nvSpPr>
          <p:spPr bwMode="auto">
            <a:xfrm>
              <a:off x="3694" y="3171"/>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90" name="Rectangle 56">
              <a:extLst>
                <a:ext uri="{FF2B5EF4-FFF2-40B4-BE49-F238E27FC236}">
                  <a16:creationId xmlns:a16="http://schemas.microsoft.com/office/drawing/2014/main" id="{8CDF9369-689F-4FDE-BD5B-8EC34ADEDEB4}"/>
                </a:ext>
              </a:extLst>
            </p:cNvPr>
            <p:cNvSpPr>
              <a:spLocks noChangeArrowheads="1"/>
            </p:cNvSpPr>
            <p:nvPr/>
          </p:nvSpPr>
          <p:spPr bwMode="auto">
            <a:xfrm>
              <a:off x="3694" y="3200"/>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91" name="Rectangle 57">
              <a:extLst>
                <a:ext uri="{FF2B5EF4-FFF2-40B4-BE49-F238E27FC236}">
                  <a16:creationId xmlns:a16="http://schemas.microsoft.com/office/drawing/2014/main" id="{ED585675-EAB5-40DA-8FFD-A97C252E56AB}"/>
                </a:ext>
              </a:extLst>
            </p:cNvPr>
            <p:cNvSpPr>
              <a:spLocks noChangeArrowheads="1"/>
            </p:cNvSpPr>
            <p:nvPr/>
          </p:nvSpPr>
          <p:spPr bwMode="auto">
            <a:xfrm>
              <a:off x="3694" y="3229"/>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92" name="Rectangle 58">
              <a:extLst>
                <a:ext uri="{FF2B5EF4-FFF2-40B4-BE49-F238E27FC236}">
                  <a16:creationId xmlns:a16="http://schemas.microsoft.com/office/drawing/2014/main" id="{200C4033-880B-467C-8103-72B199EA2849}"/>
                </a:ext>
              </a:extLst>
            </p:cNvPr>
            <p:cNvSpPr>
              <a:spLocks noChangeArrowheads="1"/>
            </p:cNvSpPr>
            <p:nvPr/>
          </p:nvSpPr>
          <p:spPr bwMode="auto">
            <a:xfrm>
              <a:off x="3694" y="3258"/>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93" name="Rectangle 59">
              <a:extLst>
                <a:ext uri="{FF2B5EF4-FFF2-40B4-BE49-F238E27FC236}">
                  <a16:creationId xmlns:a16="http://schemas.microsoft.com/office/drawing/2014/main" id="{075B6C4D-38B3-4CE4-BEDA-8F7F124A1031}"/>
                </a:ext>
              </a:extLst>
            </p:cNvPr>
            <p:cNvSpPr>
              <a:spLocks noChangeArrowheads="1"/>
            </p:cNvSpPr>
            <p:nvPr/>
          </p:nvSpPr>
          <p:spPr bwMode="auto">
            <a:xfrm>
              <a:off x="3694" y="3287"/>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94" name="Rectangle 60">
              <a:extLst>
                <a:ext uri="{FF2B5EF4-FFF2-40B4-BE49-F238E27FC236}">
                  <a16:creationId xmlns:a16="http://schemas.microsoft.com/office/drawing/2014/main" id="{0772EC91-ECDC-4E14-851F-3AB2BCEA72D9}"/>
                </a:ext>
              </a:extLst>
            </p:cNvPr>
            <p:cNvSpPr>
              <a:spLocks noChangeArrowheads="1"/>
            </p:cNvSpPr>
            <p:nvPr/>
          </p:nvSpPr>
          <p:spPr bwMode="auto">
            <a:xfrm>
              <a:off x="3694" y="331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95" name="Rectangle 61">
              <a:extLst>
                <a:ext uri="{FF2B5EF4-FFF2-40B4-BE49-F238E27FC236}">
                  <a16:creationId xmlns:a16="http://schemas.microsoft.com/office/drawing/2014/main" id="{39CD8FA7-1746-4936-9D58-E01E989A3A05}"/>
                </a:ext>
              </a:extLst>
            </p:cNvPr>
            <p:cNvSpPr>
              <a:spLocks noChangeArrowheads="1"/>
            </p:cNvSpPr>
            <p:nvPr/>
          </p:nvSpPr>
          <p:spPr bwMode="auto">
            <a:xfrm>
              <a:off x="3694" y="3345"/>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96" name="Rectangle 62">
              <a:extLst>
                <a:ext uri="{FF2B5EF4-FFF2-40B4-BE49-F238E27FC236}">
                  <a16:creationId xmlns:a16="http://schemas.microsoft.com/office/drawing/2014/main" id="{3EFAE498-6558-42A4-97D7-9F1D6C39964A}"/>
                </a:ext>
              </a:extLst>
            </p:cNvPr>
            <p:cNvSpPr>
              <a:spLocks noChangeArrowheads="1"/>
            </p:cNvSpPr>
            <p:nvPr/>
          </p:nvSpPr>
          <p:spPr bwMode="auto">
            <a:xfrm>
              <a:off x="3694" y="3375"/>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97" name="Rectangle 63">
              <a:extLst>
                <a:ext uri="{FF2B5EF4-FFF2-40B4-BE49-F238E27FC236}">
                  <a16:creationId xmlns:a16="http://schemas.microsoft.com/office/drawing/2014/main" id="{E2646C7F-22C8-45F2-8797-C2D1D1963C88}"/>
                </a:ext>
              </a:extLst>
            </p:cNvPr>
            <p:cNvSpPr>
              <a:spLocks noChangeArrowheads="1"/>
            </p:cNvSpPr>
            <p:nvPr/>
          </p:nvSpPr>
          <p:spPr bwMode="auto">
            <a:xfrm>
              <a:off x="3694" y="3404"/>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98" name="Rectangle 64">
              <a:extLst>
                <a:ext uri="{FF2B5EF4-FFF2-40B4-BE49-F238E27FC236}">
                  <a16:creationId xmlns:a16="http://schemas.microsoft.com/office/drawing/2014/main" id="{77B8ABA7-B1E6-4817-9FE5-27D2E62E9833}"/>
                </a:ext>
              </a:extLst>
            </p:cNvPr>
            <p:cNvSpPr>
              <a:spLocks noChangeArrowheads="1"/>
            </p:cNvSpPr>
            <p:nvPr/>
          </p:nvSpPr>
          <p:spPr bwMode="auto">
            <a:xfrm>
              <a:off x="3694" y="3433"/>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99" name="Rectangle 65">
              <a:extLst>
                <a:ext uri="{FF2B5EF4-FFF2-40B4-BE49-F238E27FC236}">
                  <a16:creationId xmlns:a16="http://schemas.microsoft.com/office/drawing/2014/main" id="{FDBA28EE-4753-4EC4-A13D-16CE94F62639}"/>
                </a:ext>
              </a:extLst>
            </p:cNvPr>
            <p:cNvSpPr>
              <a:spLocks noChangeArrowheads="1"/>
            </p:cNvSpPr>
            <p:nvPr/>
          </p:nvSpPr>
          <p:spPr bwMode="auto">
            <a:xfrm>
              <a:off x="3694" y="34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900" name="Rectangle 66">
              <a:extLst>
                <a:ext uri="{FF2B5EF4-FFF2-40B4-BE49-F238E27FC236}">
                  <a16:creationId xmlns:a16="http://schemas.microsoft.com/office/drawing/2014/main" id="{CD939125-D65E-4E7F-8680-5BE471CA2F31}"/>
                </a:ext>
              </a:extLst>
            </p:cNvPr>
            <p:cNvSpPr>
              <a:spLocks noChangeArrowheads="1"/>
            </p:cNvSpPr>
            <p:nvPr/>
          </p:nvSpPr>
          <p:spPr bwMode="auto">
            <a:xfrm>
              <a:off x="3694" y="3491"/>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901" name="Rectangle 67">
              <a:extLst>
                <a:ext uri="{FF2B5EF4-FFF2-40B4-BE49-F238E27FC236}">
                  <a16:creationId xmlns:a16="http://schemas.microsoft.com/office/drawing/2014/main" id="{D176B3D0-126D-4DDE-A970-AF9FB9A77F7F}"/>
                </a:ext>
              </a:extLst>
            </p:cNvPr>
            <p:cNvSpPr>
              <a:spLocks noChangeArrowheads="1"/>
            </p:cNvSpPr>
            <p:nvPr/>
          </p:nvSpPr>
          <p:spPr bwMode="auto">
            <a:xfrm>
              <a:off x="3694" y="3520"/>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902" name="Rectangle 68">
              <a:extLst>
                <a:ext uri="{FF2B5EF4-FFF2-40B4-BE49-F238E27FC236}">
                  <a16:creationId xmlns:a16="http://schemas.microsoft.com/office/drawing/2014/main" id="{7493333F-A92D-4727-BA6E-A5378647DA24}"/>
                </a:ext>
              </a:extLst>
            </p:cNvPr>
            <p:cNvSpPr>
              <a:spLocks noChangeArrowheads="1"/>
            </p:cNvSpPr>
            <p:nvPr/>
          </p:nvSpPr>
          <p:spPr bwMode="auto">
            <a:xfrm>
              <a:off x="3694" y="3549"/>
              <a:ext cx="14" cy="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grpSp>
      <p:sp>
        <p:nvSpPr>
          <p:cNvPr id="98316" name="Oval 69">
            <a:extLst>
              <a:ext uri="{FF2B5EF4-FFF2-40B4-BE49-F238E27FC236}">
                <a16:creationId xmlns:a16="http://schemas.microsoft.com/office/drawing/2014/main" id="{877591F2-98E4-48BB-BF24-2692695CDA03}"/>
              </a:ext>
            </a:extLst>
          </p:cNvPr>
          <p:cNvSpPr>
            <a:spLocks noChangeArrowheads="1"/>
          </p:cNvSpPr>
          <p:nvPr/>
        </p:nvSpPr>
        <p:spPr bwMode="auto">
          <a:xfrm>
            <a:off x="5561013" y="1465263"/>
            <a:ext cx="704850" cy="476250"/>
          </a:xfrm>
          <a:prstGeom prst="ellipse">
            <a:avLst/>
          </a:prstGeom>
          <a:solidFill>
            <a:srgbClr val="FFFFFF"/>
          </a:solidFill>
          <a:ln w="7938">
            <a:solidFill>
              <a:srgbClr val="000000"/>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317" name="Rectangle 70">
            <a:extLst>
              <a:ext uri="{FF2B5EF4-FFF2-40B4-BE49-F238E27FC236}">
                <a16:creationId xmlns:a16="http://schemas.microsoft.com/office/drawing/2014/main" id="{EBCA7D09-8FE5-41CF-A6C4-0FBCD287BF6B}"/>
              </a:ext>
            </a:extLst>
          </p:cNvPr>
          <p:cNvSpPr>
            <a:spLocks noChangeArrowheads="1"/>
          </p:cNvSpPr>
          <p:nvPr/>
        </p:nvSpPr>
        <p:spPr bwMode="auto">
          <a:xfrm>
            <a:off x="5911850" y="1565275"/>
            <a:ext cx="22225" cy="10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700">
                <a:solidFill>
                  <a:srgbClr val="000000"/>
                </a:solidFill>
              </a:rPr>
              <a:t> </a:t>
            </a:r>
            <a:endParaRPr lang="sk-SK" altLang="en-US" sz="1800">
              <a:latin typeface="Arial" panose="020B0604020202020204" pitchFamily="34" charset="0"/>
            </a:endParaRPr>
          </a:p>
        </p:txBody>
      </p:sp>
      <p:sp>
        <p:nvSpPr>
          <p:cNvPr id="98318" name="Rectangle 71">
            <a:extLst>
              <a:ext uri="{FF2B5EF4-FFF2-40B4-BE49-F238E27FC236}">
                <a16:creationId xmlns:a16="http://schemas.microsoft.com/office/drawing/2014/main" id="{D3861492-84D0-4961-8773-643CB03FDD3C}"/>
              </a:ext>
            </a:extLst>
          </p:cNvPr>
          <p:cNvSpPr>
            <a:spLocks noChangeArrowheads="1"/>
          </p:cNvSpPr>
          <p:nvPr/>
        </p:nvSpPr>
        <p:spPr bwMode="auto">
          <a:xfrm>
            <a:off x="5749925" y="1660525"/>
            <a:ext cx="3175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COSTS</a:t>
            </a:r>
            <a:endParaRPr lang="sk-SK" altLang="en-US" sz="1800">
              <a:latin typeface="Arial" panose="020B0604020202020204" pitchFamily="34" charset="0"/>
            </a:endParaRPr>
          </a:p>
        </p:txBody>
      </p:sp>
      <p:sp>
        <p:nvSpPr>
          <p:cNvPr id="98319" name="Rectangle 72">
            <a:extLst>
              <a:ext uri="{FF2B5EF4-FFF2-40B4-BE49-F238E27FC236}">
                <a16:creationId xmlns:a16="http://schemas.microsoft.com/office/drawing/2014/main" id="{E1E51372-5D36-49D3-A336-DDF71C0DE228}"/>
              </a:ext>
            </a:extLst>
          </p:cNvPr>
          <p:cNvSpPr>
            <a:spLocks noChangeArrowheads="1"/>
          </p:cNvSpPr>
          <p:nvPr/>
        </p:nvSpPr>
        <p:spPr bwMode="auto">
          <a:xfrm>
            <a:off x="6070600" y="1660525"/>
            <a:ext cx="254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 </a:t>
            </a:r>
            <a:endParaRPr lang="sk-SK" altLang="en-US" sz="1800">
              <a:latin typeface="Arial" panose="020B0604020202020204" pitchFamily="34" charset="0"/>
            </a:endParaRPr>
          </a:p>
        </p:txBody>
      </p:sp>
      <p:sp>
        <p:nvSpPr>
          <p:cNvPr id="98320" name="Oval 73">
            <a:extLst>
              <a:ext uri="{FF2B5EF4-FFF2-40B4-BE49-F238E27FC236}">
                <a16:creationId xmlns:a16="http://schemas.microsoft.com/office/drawing/2014/main" id="{EF4B9ED0-5059-4EBD-881E-50761FE5BF2D}"/>
              </a:ext>
            </a:extLst>
          </p:cNvPr>
          <p:cNvSpPr>
            <a:spLocks noChangeArrowheads="1"/>
          </p:cNvSpPr>
          <p:nvPr/>
        </p:nvSpPr>
        <p:spPr bwMode="auto">
          <a:xfrm>
            <a:off x="6418263" y="1484313"/>
            <a:ext cx="947737" cy="503237"/>
          </a:xfrm>
          <a:prstGeom prst="ellipse">
            <a:avLst/>
          </a:prstGeom>
          <a:solidFill>
            <a:srgbClr val="FFFFFF"/>
          </a:solidFill>
          <a:ln w="7938">
            <a:solidFill>
              <a:srgbClr val="000000"/>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321" name="Rectangle 74">
            <a:extLst>
              <a:ext uri="{FF2B5EF4-FFF2-40B4-BE49-F238E27FC236}">
                <a16:creationId xmlns:a16="http://schemas.microsoft.com/office/drawing/2014/main" id="{4B3F8918-7C94-4A0C-88D4-4ECE9DD64E12}"/>
              </a:ext>
            </a:extLst>
          </p:cNvPr>
          <p:cNvSpPr>
            <a:spLocks noChangeArrowheads="1"/>
          </p:cNvSpPr>
          <p:nvPr/>
        </p:nvSpPr>
        <p:spPr bwMode="auto">
          <a:xfrm>
            <a:off x="6886575" y="1587500"/>
            <a:ext cx="22225" cy="10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700">
                <a:solidFill>
                  <a:srgbClr val="000000"/>
                </a:solidFill>
              </a:rPr>
              <a:t> </a:t>
            </a:r>
            <a:endParaRPr lang="sk-SK" altLang="en-US" sz="1800">
              <a:latin typeface="Arial" panose="020B0604020202020204" pitchFamily="34" charset="0"/>
            </a:endParaRPr>
          </a:p>
        </p:txBody>
      </p:sp>
      <p:sp>
        <p:nvSpPr>
          <p:cNvPr id="98322" name="Rectangle 75">
            <a:extLst>
              <a:ext uri="{FF2B5EF4-FFF2-40B4-BE49-F238E27FC236}">
                <a16:creationId xmlns:a16="http://schemas.microsoft.com/office/drawing/2014/main" id="{359561AC-D7B0-4CDF-8FB1-6CCC576C9FDC}"/>
              </a:ext>
            </a:extLst>
          </p:cNvPr>
          <p:cNvSpPr>
            <a:spLocks noChangeArrowheads="1"/>
          </p:cNvSpPr>
          <p:nvPr/>
        </p:nvSpPr>
        <p:spPr bwMode="auto">
          <a:xfrm>
            <a:off x="6646863" y="1684338"/>
            <a:ext cx="473075"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REVENUE</a:t>
            </a:r>
            <a:endParaRPr lang="sk-SK" altLang="en-US" sz="1800">
              <a:latin typeface="Arial" panose="020B0604020202020204" pitchFamily="34" charset="0"/>
            </a:endParaRPr>
          </a:p>
        </p:txBody>
      </p:sp>
      <p:sp>
        <p:nvSpPr>
          <p:cNvPr id="98323" name="Rectangle 76">
            <a:extLst>
              <a:ext uri="{FF2B5EF4-FFF2-40B4-BE49-F238E27FC236}">
                <a16:creationId xmlns:a16="http://schemas.microsoft.com/office/drawing/2014/main" id="{02AB4502-F90D-49DA-9923-DB8E2E13684A}"/>
              </a:ext>
            </a:extLst>
          </p:cNvPr>
          <p:cNvSpPr>
            <a:spLocks noChangeArrowheads="1"/>
          </p:cNvSpPr>
          <p:nvPr/>
        </p:nvSpPr>
        <p:spPr bwMode="auto">
          <a:xfrm>
            <a:off x="7131050" y="1684338"/>
            <a:ext cx="254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 </a:t>
            </a:r>
            <a:endParaRPr lang="sk-SK" altLang="en-US" sz="1800">
              <a:latin typeface="Arial" panose="020B0604020202020204" pitchFamily="34" charset="0"/>
            </a:endParaRPr>
          </a:p>
        </p:txBody>
      </p:sp>
      <p:grpSp>
        <p:nvGrpSpPr>
          <p:cNvPr id="98324" name="Group 77">
            <a:extLst>
              <a:ext uri="{FF2B5EF4-FFF2-40B4-BE49-F238E27FC236}">
                <a16:creationId xmlns:a16="http://schemas.microsoft.com/office/drawing/2014/main" id="{C14559DF-2144-4D1A-A4BF-A8990C572C1A}"/>
              </a:ext>
            </a:extLst>
          </p:cNvPr>
          <p:cNvGrpSpPr>
            <a:grpSpLocks/>
          </p:cNvGrpSpPr>
          <p:nvPr/>
        </p:nvGrpSpPr>
        <p:grpSpPr bwMode="auto">
          <a:xfrm>
            <a:off x="6059488" y="4184650"/>
            <a:ext cx="1492250" cy="80963"/>
            <a:chOff x="3817" y="2636"/>
            <a:chExt cx="940" cy="51"/>
          </a:xfrm>
        </p:grpSpPr>
        <p:sp>
          <p:nvSpPr>
            <p:cNvPr id="98842" name="Line 78">
              <a:extLst>
                <a:ext uri="{FF2B5EF4-FFF2-40B4-BE49-F238E27FC236}">
                  <a16:creationId xmlns:a16="http://schemas.microsoft.com/office/drawing/2014/main" id="{6EB54F83-3957-4312-AB2B-9BFD299EE5B5}"/>
                </a:ext>
              </a:extLst>
            </p:cNvPr>
            <p:cNvSpPr>
              <a:spLocks noChangeShapeType="1"/>
            </p:cNvSpPr>
            <p:nvPr/>
          </p:nvSpPr>
          <p:spPr bwMode="auto">
            <a:xfrm>
              <a:off x="3817" y="2661"/>
              <a:ext cx="891" cy="1"/>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8843" name="Freeform 79">
              <a:extLst>
                <a:ext uri="{FF2B5EF4-FFF2-40B4-BE49-F238E27FC236}">
                  <a16:creationId xmlns:a16="http://schemas.microsoft.com/office/drawing/2014/main" id="{4C64D7AB-8F58-44DA-A005-3815702ABDCB}"/>
                </a:ext>
              </a:extLst>
            </p:cNvPr>
            <p:cNvSpPr>
              <a:spLocks/>
            </p:cNvSpPr>
            <p:nvPr/>
          </p:nvSpPr>
          <p:spPr bwMode="auto">
            <a:xfrm>
              <a:off x="4703" y="2636"/>
              <a:ext cx="54" cy="51"/>
            </a:xfrm>
            <a:custGeom>
              <a:avLst/>
              <a:gdLst>
                <a:gd name="T0" fmla="*/ 0 w 54"/>
                <a:gd name="T1" fmla="*/ 51 h 51"/>
                <a:gd name="T2" fmla="*/ 54 w 54"/>
                <a:gd name="T3" fmla="*/ 25 h 51"/>
                <a:gd name="T4" fmla="*/ 0 w 54"/>
                <a:gd name="T5" fmla="*/ 0 h 51"/>
                <a:gd name="T6" fmla="*/ 0 w 54"/>
                <a:gd name="T7" fmla="*/ 51 h 5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4" h="51">
                  <a:moveTo>
                    <a:pt x="0" y="51"/>
                  </a:moveTo>
                  <a:lnTo>
                    <a:pt x="54" y="25"/>
                  </a:lnTo>
                  <a:lnTo>
                    <a:pt x="0" y="0"/>
                  </a:lnTo>
                  <a:lnTo>
                    <a:pt x="0"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98325" name="Group 80">
            <a:extLst>
              <a:ext uri="{FF2B5EF4-FFF2-40B4-BE49-F238E27FC236}">
                <a16:creationId xmlns:a16="http://schemas.microsoft.com/office/drawing/2014/main" id="{24EC8A82-3BE5-49BE-A0F3-14227BBC291F}"/>
              </a:ext>
            </a:extLst>
          </p:cNvPr>
          <p:cNvGrpSpPr>
            <a:grpSpLocks/>
          </p:cNvGrpSpPr>
          <p:nvPr/>
        </p:nvGrpSpPr>
        <p:grpSpPr bwMode="auto">
          <a:xfrm>
            <a:off x="6067425" y="4370388"/>
            <a:ext cx="1462088" cy="79375"/>
            <a:chOff x="3822" y="2753"/>
            <a:chExt cx="921" cy="50"/>
          </a:xfrm>
        </p:grpSpPr>
        <p:sp>
          <p:nvSpPr>
            <p:cNvPr id="98840" name="Line 81">
              <a:extLst>
                <a:ext uri="{FF2B5EF4-FFF2-40B4-BE49-F238E27FC236}">
                  <a16:creationId xmlns:a16="http://schemas.microsoft.com/office/drawing/2014/main" id="{058B1C88-7E1A-4D10-8612-FD952812EB26}"/>
                </a:ext>
              </a:extLst>
            </p:cNvPr>
            <p:cNvSpPr>
              <a:spLocks noChangeShapeType="1"/>
            </p:cNvSpPr>
            <p:nvPr/>
          </p:nvSpPr>
          <p:spPr bwMode="auto">
            <a:xfrm>
              <a:off x="3822" y="2777"/>
              <a:ext cx="874" cy="1"/>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8841" name="Freeform 82">
              <a:extLst>
                <a:ext uri="{FF2B5EF4-FFF2-40B4-BE49-F238E27FC236}">
                  <a16:creationId xmlns:a16="http://schemas.microsoft.com/office/drawing/2014/main" id="{EE524C89-4EE5-4C81-8099-91CAFFA611F2}"/>
                </a:ext>
              </a:extLst>
            </p:cNvPr>
            <p:cNvSpPr>
              <a:spLocks/>
            </p:cNvSpPr>
            <p:nvPr/>
          </p:nvSpPr>
          <p:spPr bwMode="auto">
            <a:xfrm>
              <a:off x="4691" y="2753"/>
              <a:ext cx="52" cy="50"/>
            </a:xfrm>
            <a:custGeom>
              <a:avLst/>
              <a:gdLst>
                <a:gd name="T0" fmla="*/ 0 w 52"/>
                <a:gd name="T1" fmla="*/ 50 h 50"/>
                <a:gd name="T2" fmla="*/ 52 w 52"/>
                <a:gd name="T3" fmla="*/ 24 h 50"/>
                <a:gd name="T4" fmla="*/ 0 w 52"/>
                <a:gd name="T5" fmla="*/ 0 h 50"/>
                <a:gd name="T6" fmla="*/ 0 w 52"/>
                <a:gd name="T7" fmla="*/ 50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2" h="50">
                  <a:moveTo>
                    <a:pt x="0" y="50"/>
                  </a:moveTo>
                  <a:lnTo>
                    <a:pt x="52" y="24"/>
                  </a:lnTo>
                  <a:lnTo>
                    <a:pt x="0" y="0"/>
                  </a:lnTo>
                  <a:lnTo>
                    <a:pt x="0" y="5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98326" name="Group 83">
            <a:extLst>
              <a:ext uri="{FF2B5EF4-FFF2-40B4-BE49-F238E27FC236}">
                <a16:creationId xmlns:a16="http://schemas.microsoft.com/office/drawing/2014/main" id="{7BF05A83-CC75-48A5-B4CE-F7CEAD99C348}"/>
              </a:ext>
            </a:extLst>
          </p:cNvPr>
          <p:cNvGrpSpPr>
            <a:grpSpLocks/>
          </p:cNvGrpSpPr>
          <p:nvPr/>
        </p:nvGrpSpPr>
        <p:grpSpPr bwMode="auto">
          <a:xfrm>
            <a:off x="6067425" y="4630738"/>
            <a:ext cx="1476375" cy="80962"/>
            <a:chOff x="3822" y="2917"/>
            <a:chExt cx="930" cy="51"/>
          </a:xfrm>
        </p:grpSpPr>
        <p:sp>
          <p:nvSpPr>
            <p:cNvPr id="98838" name="Line 84">
              <a:extLst>
                <a:ext uri="{FF2B5EF4-FFF2-40B4-BE49-F238E27FC236}">
                  <a16:creationId xmlns:a16="http://schemas.microsoft.com/office/drawing/2014/main" id="{D45AB454-DC8B-45D8-8C8C-86DB462EF177}"/>
                </a:ext>
              </a:extLst>
            </p:cNvPr>
            <p:cNvSpPr>
              <a:spLocks noChangeShapeType="1"/>
            </p:cNvSpPr>
            <p:nvPr/>
          </p:nvSpPr>
          <p:spPr bwMode="auto">
            <a:xfrm>
              <a:off x="3822" y="2941"/>
              <a:ext cx="881" cy="1"/>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8839" name="Freeform 85">
              <a:extLst>
                <a:ext uri="{FF2B5EF4-FFF2-40B4-BE49-F238E27FC236}">
                  <a16:creationId xmlns:a16="http://schemas.microsoft.com/office/drawing/2014/main" id="{7CE94E7B-8E85-46E4-9A2C-3EAC0807FE83}"/>
                </a:ext>
              </a:extLst>
            </p:cNvPr>
            <p:cNvSpPr>
              <a:spLocks/>
            </p:cNvSpPr>
            <p:nvPr/>
          </p:nvSpPr>
          <p:spPr bwMode="auto">
            <a:xfrm>
              <a:off x="4698" y="2917"/>
              <a:ext cx="54" cy="51"/>
            </a:xfrm>
            <a:custGeom>
              <a:avLst/>
              <a:gdLst>
                <a:gd name="T0" fmla="*/ 0 w 54"/>
                <a:gd name="T1" fmla="*/ 51 h 51"/>
                <a:gd name="T2" fmla="*/ 54 w 54"/>
                <a:gd name="T3" fmla="*/ 24 h 51"/>
                <a:gd name="T4" fmla="*/ 0 w 54"/>
                <a:gd name="T5" fmla="*/ 0 h 51"/>
                <a:gd name="T6" fmla="*/ 0 w 54"/>
                <a:gd name="T7" fmla="*/ 51 h 5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4" h="51">
                  <a:moveTo>
                    <a:pt x="0" y="51"/>
                  </a:moveTo>
                  <a:lnTo>
                    <a:pt x="54" y="24"/>
                  </a:lnTo>
                  <a:lnTo>
                    <a:pt x="0" y="0"/>
                  </a:lnTo>
                  <a:lnTo>
                    <a:pt x="0"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98327" name="Rectangle 86">
            <a:extLst>
              <a:ext uri="{FF2B5EF4-FFF2-40B4-BE49-F238E27FC236}">
                <a16:creationId xmlns:a16="http://schemas.microsoft.com/office/drawing/2014/main" id="{DB5335D0-2FF0-413E-9F2B-B4AECA7827CD}"/>
              </a:ext>
            </a:extLst>
          </p:cNvPr>
          <p:cNvSpPr>
            <a:spLocks noChangeArrowheads="1"/>
          </p:cNvSpPr>
          <p:nvPr/>
        </p:nvSpPr>
        <p:spPr bwMode="auto">
          <a:xfrm>
            <a:off x="7540625" y="4038600"/>
            <a:ext cx="284163" cy="784225"/>
          </a:xfrm>
          <a:prstGeom prst="rect">
            <a:avLst/>
          </a:prstGeom>
          <a:noFill/>
          <a:ln w="79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328" name="Rectangle 87">
            <a:extLst>
              <a:ext uri="{FF2B5EF4-FFF2-40B4-BE49-F238E27FC236}">
                <a16:creationId xmlns:a16="http://schemas.microsoft.com/office/drawing/2014/main" id="{F873034A-7DB6-4AD3-BE9E-DA6FDAB9767C}"/>
              </a:ext>
            </a:extLst>
          </p:cNvPr>
          <p:cNvSpPr>
            <a:spLocks noChangeArrowheads="1"/>
          </p:cNvSpPr>
          <p:nvPr/>
        </p:nvSpPr>
        <p:spPr bwMode="auto">
          <a:xfrm rot="5400000">
            <a:off x="7212013" y="4511675"/>
            <a:ext cx="611188"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CUSTOMERS</a:t>
            </a:r>
            <a:endParaRPr lang="sk-SK" altLang="en-US" sz="1800">
              <a:latin typeface="Arial" panose="020B0604020202020204" pitchFamily="34" charset="0"/>
            </a:endParaRPr>
          </a:p>
        </p:txBody>
      </p:sp>
      <p:sp>
        <p:nvSpPr>
          <p:cNvPr id="98329" name="Rectangle 88">
            <a:extLst>
              <a:ext uri="{FF2B5EF4-FFF2-40B4-BE49-F238E27FC236}">
                <a16:creationId xmlns:a16="http://schemas.microsoft.com/office/drawing/2014/main" id="{A300A0E4-74D8-4065-8BB8-DF5364180F44}"/>
              </a:ext>
            </a:extLst>
          </p:cNvPr>
          <p:cNvSpPr>
            <a:spLocks noChangeArrowheads="1"/>
          </p:cNvSpPr>
          <p:nvPr/>
        </p:nvSpPr>
        <p:spPr bwMode="auto">
          <a:xfrm rot="5400000">
            <a:off x="7504907" y="4849019"/>
            <a:ext cx="254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 </a:t>
            </a:r>
            <a:endParaRPr lang="sk-SK" altLang="en-US" sz="1800">
              <a:latin typeface="Arial" panose="020B0604020202020204" pitchFamily="34" charset="0"/>
            </a:endParaRPr>
          </a:p>
        </p:txBody>
      </p:sp>
      <p:sp>
        <p:nvSpPr>
          <p:cNvPr id="98330" name="Rectangle 89">
            <a:extLst>
              <a:ext uri="{FF2B5EF4-FFF2-40B4-BE49-F238E27FC236}">
                <a16:creationId xmlns:a16="http://schemas.microsoft.com/office/drawing/2014/main" id="{343D28FB-EA07-4F68-94B4-0ECA706B9BEB}"/>
              </a:ext>
            </a:extLst>
          </p:cNvPr>
          <p:cNvSpPr>
            <a:spLocks noChangeArrowheads="1"/>
          </p:cNvSpPr>
          <p:nvPr/>
        </p:nvSpPr>
        <p:spPr bwMode="auto">
          <a:xfrm>
            <a:off x="6900863" y="4600575"/>
            <a:ext cx="158750" cy="168275"/>
          </a:xfrm>
          <a:prstGeom prst="rect">
            <a:avLst/>
          </a:prstGeom>
          <a:noFill/>
          <a:ln w="79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331" name="Rectangle 90">
            <a:extLst>
              <a:ext uri="{FF2B5EF4-FFF2-40B4-BE49-F238E27FC236}">
                <a16:creationId xmlns:a16="http://schemas.microsoft.com/office/drawing/2014/main" id="{C9BD1C02-F65C-4148-8B4E-57A99D9D6BCC}"/>
              </a:ext>
            </a:extLst>
          </p:cNvPr>
          <p:cNvSpPr>
            <a:spLocks noChangeArrowheads="1"/>
          </p:cNvSpPr>
          <p:nvPr/>
        </p:nvSpPr>
        <p:spPr bwMode="auto">
          <a:xfrm>
            <a:off x="6761163" y="4146550"/>
            <a:ext cx="161925" cy="173038"/>
          </a:xfrm>
          <a:prstGeom prst="rect">
            <a:avLst/>
          </a:prstGeom>
          <a:solidFill>
            <a:srgbClr val="FFFFFF"/>
          </a:solidFill>
          <a:ln w="79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332" name="Rectangle 91">
            <a:extLst>
              <a:ext uri="{FF2B5EF4-FFF2-40B4-BE49-F238E27FC236}">
                <a16:creationId xmlns:a16="http://schemas.microsoft.com/office/drawing/2014/main" id="{599528E2-2DA9-4CC0-AA76-FBBBE1138E59}"/>
              </a:ext>
            </a:extLst>
          </p:cNvPr>
          <p:cNvSpPr>
            <a:spLocks noChangeArrowheads="1"/>
          </p:cNvSpPr>
          <p:nvPr/>
        </p:nvSpPr>
        <p:spPr bwMode="auto">
          <a:xfrm>
            <a:off x="6380163" y="4157663"/>
            <a:ext cx="163512" cy="173037"/>
          </a:xfrm>
          <a:prstGeom prst="rect">
            <a:avLst/>
          </a:prstGeom>
          <a:solidFill>
            <a:srgbClr val="FFFFFF"/>
          </a:solidFill>
          <a:ln w="79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333" name="Rectangle 92">
            <a:extLst>
              <a:ext uri="{FF2B5EF4-FFF2-40B4-BE49-F238E27FC236}">
                <a16:creationId xmlns:a16="http://schemas.microsoft.com/office/drawing/2014/main" id="{70D56F50-D241-458B-819C-13FDB1B81727}"/>
              </a:ext>
            </a:extLst>
          </p:cNvPr>
          <p:cNvSpPr>
            <a:spLocks noChangeArrowheads="1"/>
          </p:cNvSpPr>
          <p:nvPr/>
        </p:nvSpPr>
        <p:spPr bwMode="auto">
          <a:xfrm>
            <a:off x="6084888" y="4154488"/>
            <a:ext cx="163512" cy="168275"/>
          </a:xfrm>
          <a:prstGeom prst="rect">
            <a:avLst/>
          </a:prstGeom>
          <a:solidFill>
            <a:srgbClr val="FFFFFF"/>
          </a:solidFill>
          <a:ln w="79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334" name="Rectangle 93">
            <a:extLst>
              <a:ext uri="{FF2B5EF4-FFF2-40B4-BE49-F238E27FC236}">
                <a16:creationId xmlns:a16="http://schemas.microsoft.com/office/drawing/2014/main" id="{679678F5-6FE4-424E-8BF5-DE9EA4704333}"/>
              </a:ext>
            </a:extLst>
          </p:cNvPr>
          <p:cNvSpPr>
            <a:spLocks noChangeArrowheads="1"/>
          </p:cNvSpPr>
          <p:nvPr/>
        </p:nvSpPr>
        <p:spPr bwMode="auto">
          <a:xfrm>
            <a:off x="6861175" y="4357688"/>
            <a:ext cx="158750" cy="169862"/>
          </a:xfrm>
          <a:prstGeom prst="rect">
            <a:avLst/>
          </a:prstGeom>
          <a:solidFill>
            <a:srgbClr val="FFFFFF"/>
          </a:solidFill>
          <a:ln w="79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335" name="Rectangle 94">
            <a:extLst>
              <a:ext uri="{FF2B5EF4-FFF2-40B4-BE49-F238E27FC236}">
                <a16:creationId xmlns:a16="http://schemas.microsoft.com/office/drawing/2014/main" id="{B31B600F-1529-4CEA-817C-68D1E9D06E0C}"/>
              </a:ext>
            </a:extLst>
          </p:cNvPr>
          <p:cNvSpPr>
            <a:spLocks noChangeArrowheads="1"/>
          </p:cNvSpPr>
          <p:nvPr/>
        </p:nvSpPr>
        <p:spPr bwMode="auto">
          <a:xfrm>
            <a:off x="6484938" y="4362450"/>
            <a:ext cx="161925" cy="168275"/>
          </a:xfrm>
          <a:prstGeom prst="rect">
            <a:avLst/>
          </a:prstGeom>
          <a:solidFill>
            <a:srgbClr val="FFFFFF"/>
          </a:solidFill>
          <a:ln w="79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336" name="Rectangle 95">
            <a:extLst>
              <a:ext uri="{FF2B5EF4-FFF2-40B4-BE49-F238E27FC236}">
                <a16:creationId xmlns:a16="http://schemas.microsoft.com/office/drawing/2014/main" id="{79025F54-54C3-498D-AD7F-EAD6B84D8285}"/>
              </a:ext>
            </a:extLst>
          </p:cNvPr>
          <p:cNvSpPr>
            <a:spLocks noChangeArrowheads="1"/>
          </p:cNvSpPr>
          <p:nvPr/>
        </p:nvSpPr>
        <p:spPr bwMode="auto">
          <a:xfrm>
            <a:off x="6162675" y="4354513"/>
            <a:ext cx="163513" cy="173037"/>
          </a:xfrm>
          <a:prstGeom prst="rect">
            <a:avLst/>
          </a:prstGeom>
          <a:solidFill>
            <a:srgbClr val="FFFFFF"/>
          </a:solidFill>
          <a:ln w="79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337" name="Rectangle 96">
            <a:extLst>
              <a:ext uri="{FF2B5EF4-FFF2-40B4-BE49-F238E27FC236}">
                <a16:creationId xmlns:a16="http://schemas.microsoft.com/office/drawing/2014/main" id="{18EFA687-E94A-4372-BFCC-B6A7775E85C1}"/>
              </a:ext>
            </a:extLst>
          </p:cNvPr>
          <p:cNvSpPr>
            <a:spLocks noChangeArrowheads="1"/>
          </p:cNvSpPr>
          <p:nvPr/>
        </p:nvSpPr>
        <p:spPr bwMode="auto">
          <a:xfrm>
            <a:off x="6613525" y="4603750"/>
            <a:ext cx="161925" cy="169863"/>
          </a:xfrm>
          <a:prstGeom prst="rect">
            <a:avLst/>
          </a:prstGeom>
          <a:noFill/>
          <a:ln w="79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338" name="Rectangle 97">
            <a:extLst>
              <a:ext uri="{FF2B5EF4-FFF2-40B4-BE49-F238E27FC236}">
                <a16:creationId xmlns:a16="http://schemas.microsoft.com/office/drawing/2014/main" id="{FB1396E3-39E8-4BB7-8510-B3A5A98CE44A}"/>
              </a:ext>
            </a:extLst>
          </p:cNvPr>
          <p:cNvSpPr>
            <a:spLocks noChangeArrowheads="1"/>
          </p:cNvSpPr>
          <p:nvPr/>
        </p:nvSpPr>
        <p:spPr bwMode="auto">
          <a:xfrm>
            <a:off x="6380163" y="4587875"/>
            <a:ext cx="163512" cy="169863"/>
          </a:xfrm>
          <a:prstGeom prst="rect">
            <a:avLst/>
          </a:prstGeom>
          <a:noFill/>
          <a:ln w="79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339" name="Rectangle 98">
            <a:extLst>
              <a:ext uri="{FF2B5EF4-FFF2-40B4-BE49-F238E27FC236}">
                <a16:creationId xmlns:a16="http://schemas.microsoft.com/office/drawing/2014/main" id="{0C932671-1538-4661-9804-CAC453A17CAF}"/>
              </a:ext>
            </a:extLst>
          </p:cNvPr>
          <p:cNvSpPr>
            <a:spLocks noChangeArrowheads="1"/>
          </p:cNvSpPr>
          <p:nvPr/>
        </p:nvSpPr>
        <p:spPr bwMode="auto">
          <a:xfrm>
            <a:off x="6156325" y="4592638"/>
            <a:ext cx="161925" cy="168275"/>
          </a:xfrm>
          <a:prstGeom prst="rect">
            <a:avLst/>
          </a:prstGeom>
          <a:noFill/>
          <a:ln w="79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340" name="Rectangle 99">
            <a:extLst>
              <a:ext uri="{FF2B5EF4-FFF2-40B4-BE49-F238E27FC236}">
                <a16:creationId xmlns:a16="http://schemas.microsoft.com/office/drawing/2014/main" id="{8C4BB2E1-AD2C-432E-8DB3-415D48428DF0}"/>
              </a:ext>
            </a:extLst>
          </p:cNvPr>
          <p:cNvSpPr>
            <a:spLocks noChangeArrowheads="1"/>
          </p:cNvSpPr>
          <p:nvPr/>
        </p:nvSpPr>
        <p:spPr bwMode="auto">
          <a:xfrm>
            <a:off x="5956300" y="4584700"/>
            <a:ext cx="161925" cy="173038"/>
          </a:xfrm>
          <a:prstGeom prst="rect">
            <a:avLst/>
          </a:prstGeom>
          <a:noFill/>
          <a:ln w="79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341" name="Rectangle 100">
            <a:extLst>
              <a:ext uri="{FF2B5EF4-FFF2-40B4-BE49-F238E27FC236}">
                <a16:creationId xmlns:a16="http://schemas.microsoft.com/office/drawing/2014/main" id="{893DF33F-79E5-442D-822E-8D6DE63BE572}"/>
              </a:ext>
            </a:extLst>
          </p:cNvPr>
          <p:cNvSpPr>
            <a:spLocks noChangeArrowheads="1"/>
          </p:cNvSpPr>
          <p:nvPr/>
        </p:nvSpPr>
        <p:spPr bwMode="auto">
          <a:xfrm>
            <a:off x="3973513" y="3086100"/>
            <a:ext cx="1651000"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342" name="Rectangle 101">
            <a:extLst>
              <a:ext uri="{FF2B5EF4-FFF2-40B4-BE49-F238E27FC236}">
                <a16:creationId xmlns:a16="http://schemas.microsoft.com/office/drawing/2014/main" id="{2A34523C-345A-46C1-A260-F4EA143793EE}"/>
              </a:ext>
            </a:extLst>
          </p:cNvPr>
          <p:cNvSpPr>
            <a:spLocks noChangeArrowheads="1"/>
          </p:cNvSpPr>
          <p:nvPr/>
        </p:nvSpPr>
        <p:spPr bwMode="auto">
          <a:xfrm>
            <a:off x="4498975" y="3128963"/>
            <a:ext cx="576263"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Balance Sheet</a:t>
            </a:r>
            <a:endParaRPr lang="sk-SK" altLang="en-US" sz="1800">
              <a:latin typeface="Arial" panose="020B0604020202020204" pitchFamily="34" charset="0"/>
            </a:endParaRPr>
          </a:p>
        </p:txBody>
      </p:sp>
      <p:sp>
        <p:nvSpPr>
          <p:cNvPr id="98343" name="Rectangle 102">
            <a:extLst>
              <a:ext uri="{FF2B5EF4-FFF2-40B4-BE49-F238E27FC236}">
                <a16:creationId xmlns:a16="http://schemas.microsoft.com/office/drawing/2014/main" id="{CA9553FA-35EC-4A39-93F7-AAB631764283}"/>
              </a:ext>
            </a:extLst>
          </p:cNvPr>
          <p:cNvSpPr>
            <a:spLocks noChangeArrowheads="1"/>
          </p:cNvSpPr>
          <p:nvPr/>
        </p:nvSpPr>
        <p:spPr bwMode="auto">
          <a:xfrm>
            <a:off x="5089525" y="3128963"/>
            <a:ext cx="254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 </a:t>
            </a:r>
            <a:endParaRPr lang="sk-SK" altLang="en-US" sz="1800">
              <a:latin typeface="Arial" panose="020B0604020202020204" pitchFamily="34" charset="0"/>
            </a:endParaRPr>
          </a:p>
        </p:txBody>
      </p:sp>
      <p:sp>
        <p:nvSpPr>
          <p:cNvPr id="98344" name="Rectangle 103">
            <a:extLst>
              <a:ext uri="{FF2B5EF4-FFF2-40B4-BE49-F238E27FC236}">
                <a16:creationId xmlns:a16="http://schemas.microsoft.com/office/drawing/2014/main" id="{E979DDA6-1505-4B58-ACDD-932207D9865E}"/>
              </a:ext>
            </a:extLst>
          </p:cNvPr>
          <p:cNvSpPr>
            <a:spLocks noChangeArrowheads="1"/>
          </p:cNvSpPr>
          <p:nvPr/>
        </p:nvSpPr>
        <p:spPr bwMode="auto">
          <a:xfrm>
            <a:off x="4852988" y="3732213"/>
            <a:ext cx="7747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345" name="Rectangle 104">
            <a:extLst>
              <a:ext uri="{FF2B5EF4-FFF2-40B4-BE49-F238E27FC236}">
                <a16:creationId xmlns:a16="http://schemas.microsoft.com/office/drawing/2014/main" id="{A722F113-F839-44D1-A88D-E8FDC1C710C9}"/>
              </a:ext>
            </a:extLst>
          </p:cNvPr>
          <p:cNvSpPr>
            <a:spLocks noChangeArrowheads="1"/>
          </p:cNvSpPr>
          <p:nvPr/>
        </p:nvSpPr>
        <p:spPr bwMode="auto">
          <a:xfrm>
            <a:off x="5081588" y="3773488"/>
            <a:ext cx="303212"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Income</a:t>
            </a:r>
            <a:endParaRPr lang="sk-SK" altLang="en-US" sz="1800">
              <a:latin typeface="Arial" panose="020B0604020202020204" pitchFamily="34" charset="0"/>
            </a:endParaRPr>
          </a:p>
        </p:txBody>
      </p:sp>
      <p:sp>
        <p:nvSpPr>
          <p:cNvPr id="98346" name="Rectangle 105">
            <a:extLst>
              <a:ext uri="{FF2B5EF4-FFF2-40B4-BE49-F238E27FC236}">
                <a16:creationId xmlns:a16="http://schemas.microsoft.com/office/drawing/2014/main" id="{10437FE7-1BFE-47D8-8C29-FF9C9C39C177}"/>
              </a:ext>
            </a:extLst>
          </p:cNvPr>
          <p:cNvSpPr>
            <a:spLocks noChangeArrowheads="1"/>
          </p:cNvSpPr>
          <p:nvPr/>
        </p:nvSpPr>
        <p:spPr bwMode="auto">
          <a:xfrm>
            <a:off x="5391150" y="3773488"/>
            <a:ext cx="254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 </a:t>
            </a:r>
            <a:endParaRPr lang="sk-SK" altLang="en-US" sz="1800">
              <a:latin typeface="Arial" panose="020B0604020202020204" pitchFamily="34" charset="0"/>
            </a:endParaRPr>
          </a:p>
        </p:txBody>
      </p:sp>
      <p:sp>
        <p:nvSpPr>
          <p:cNvPr id="98347" name="Rectangle 106">
            <a:extLst>
              <a:ext uri="{FF2B5EF4-FFF2-40B4-BE49-F238E27FC236}">
                <a16:creationId xmlns:a16="http://schemas.microsoft.com/office/drawing/2014/main" id="{9B85697D-DA94-48EA-AC53-36B56850AD37}"/>
              </a:ext>
            </a:extLst>
          </p:cNvPr>
          <p:cNvSpPr>
            <a:spLocks noChangeArrowheads="1"/>
          </p:cNvSpPr>
          <p:nvPr/>
        </p:nvSpPr>
        <p:spPr bwMode="auto">
          <a:xfrm>
            <a:off x="5029200" y="3892550"/>
            <a:ext cx="4064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Statement</a:t>
            </a:r>
            <a:endParaRPr lang="sk-SK" altLang="en-US" sz="1800">
              <a:latin typeface="Arial" panose="020B0604020202020204" pitchFamily="34" charset="0"/>
            </a:endParaRPr>
          </a:p>
        </p:txBody>
      </p:sp>
      <p:sp>
        <p:nvSpPr>
          <p:cNvPr id="98348" name="Rectangle 107">
            <a:extLst>
              <a:ext uri="{FF2B5EF4-FFF2-40B4-BE49-F238E27FC236}">
                <a16:creationId xmlns:a16="http://schemas.microsoft.com/office/drawing/2014/main" id="{AD25E744-2588-4072-8715-2A49B267F8EC}"/>
              </a:ext>
            </a:extLst>
          </p:cNvPr>
          <p:cNvSpPr>
            <a:spLocks noChangeArrowheads="1"/>
          </p:cNvSpPr>
          <p:nvPr/>
        </p:nvSpPr>
        <p:spPr bwMode="auto">
          <a:xfrm>
            <a:off x="5443538" y="3892550"/>
            <a:ext cx="254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 </a:t>
            </a:r>
            <a:endParaRPr lang="sk-SK" altLang="en-US" sz="1800">
              <a:latin typeface="Arial" panose="020B0604020202020204" pitchFamily="34" charset="0"/>
            </a:endParaRPr>
          </a:p>
        </p:txBody>
      </p:sp>
      <p:grpSp>
        <p:nvGrpSpPr>
          <p:cNvPr id="98349" name="Group 108">
            <a:extLst>
              <a:ext uri="{FF2B5EF4-FFF2-40B4-BE49-F238E27FC236}">
                <a16:creationId xmlns:a16="http://schemas.microsoft.com/office/drawing/2014/main" id="{7D91C342-D19F-4AA0-B0F3-83590A887A5A}"/>
              </a:ext>
            </a:extLst>
          </p:cNvPr>
          <p:cNvGrpSpPr>
            <a:grpSpLocks/>
          </p:cNvGrpSpPr>
          <p:nvPr/>
        </p:nvGrpSpPr>
        <p:grpSpPr bwMode="auto">
          <a:xfrm>
            <a:off x="6162675" y="3689350"/>
            <a:ext cx="236538" cy="534988"/>
            <a:chOff x="3882" y="2324"/>
            <a:chExt cx="149" cy="337"/>
          </a:xfrm>
        </p:grpSpPr>
        <p:sp>
          <p:nvSpPr>
            <p:cNvPr id="98836" name="Line 109">
              <a:extLst>
                <a:ext uri="{FF2B5EF4-FFF2-40B4-BE49-F238E27FC236}">
                  <a16:creationId xmlns:a16="http://schemas.microsoft.com/office/drawing/2014/main" id="{1C8C32D4-2F88-4074-A098-E096ECE12852}"/>
                </a:ext>
              </a:extLst>
            </p:cNvPr>
            <p:cNvSpPr>
              <a:spLocks noChangeShapeType="1"/>
            </p:cNvSpPr>
            <p:nvPr/>
          </p:nvSpPr>
          <p:spPr bwMode="auto">
            <a:xfrm flipH="1">
              <a:off x="3903" y="2324"/>
              <a:ext cx="128" cy="293"/>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8837" name="Freeform 110">
              <a:extLst>
                <a:ext uri="{FF2B5EF4-FFF2-40B4-BE49-F238E27FC236}">
                  <a16:creationId xmlns:a16="http://schemas.microsoft.com/office/drawing/2014/main" id="{63C787A9-EB87-4EAD-9BDA-F1108B9C154E}"/>
                </a:ext>
              </a:extLst>
            </p:cNvPr>
            <p:cNvSpPr>
              <a:spLocks/>
            </p:cNvSpPr>
            <p:nvPr/>
          </p:nvSpPr>
          <p:spPr bwMode="auto">
            <a:xfrm>
              <a:off x="3882" y="2602"/>
              <a:ext cx="44" cy="59"/>
            </a:xfrm>
            <a:custGeom>
              <a:avLst/>
              <a:gdLst>
                <a:gd name="T0" fmla="*/ 0 w 44"/>
                <a:gd name="T1" fmla="*/ 0 h 59"/>
                <a:gd name="T2" fmla="*/ 0 w 44"/>
                <a:gd name="T3" fmla="*/ 59 h 59"/>
                <a:gd name="T4" fmla="*/ 44 w 44"/>
                <a:gd name="T5" fmla="*/ 22 h 59"/>
                <a:gd name="T6" fmla="*/ 0 w 44"/>
                <a:gd name="T7" fmla="*/ 0 h 5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4" h="59">
                  <a:moveTo>
                    <a:pt x="0" y="0"/>
                  </a:moveTo>
                  <a:lnTo>
                    <a:pt x="0" y="59"/>
                  </a:lnTo>
                  <a:lnTo>
                    <a:pt x="44" y="2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98350" name="Group 111">
            <a:extLst>
              <a:ext uri="{FF2B5EF4-FFF2-40B4-BE49-F238E27FC236}">
                <a16:creationId xmlns:a16="http://schemas.microsoft.com/office/drawing/2014/main" id="{6657C88F-23F9-4A66-931D-6DFF34894F5A}"/>
              </a:ext>
            </a:extLst>
          </p:cNvPr>
          <p:cNvGrpSpPr>
            <a:grpSpLocks/>
          </p:cNvGrpSpPr>
          <p:nvPr/>
        </p:nvGrpSpPr>
        <p:grpSpPr bwMode="auto">
          <a:xfrm>
            <a:off x="6243638" y="3681413"/>
            <a:ext cx="236537" cy="787400"/>
            <a:chOff x="3933" y="2319"/>
            <a:chExt cx="149" cy="496"/>
          </a:xfrm>
        </p:grpSpPr>
        <p:sp>
          <p:nvSpPr>
            <p:cNvPr id="98834" name="Line 112">
              <a:extLst>
                <a:ext uri="{FF2B5EF4-FFF2-40B4-BE49-F238E27FC236}">
                  <a16:creationId xmlns:a16="http://schemas.microsoft.com/office/drawing/2014/main" id="{115695FD-5C47-4DA1-8701-B4134D8D749A}"/>
                </a:ext>
              </a:extLst>
            </p:cNvPr>
            <p:cNvSpPr>
              <a:spLocks noChangeShapeType="1"/>
            </p:cNvSpPr>
            <p:nvPr/>
          </p:nvSpPr>
          <p:spPr bwMode="auto">
            <a:xfrm flipH="1">
              <a:off x="3957" y="2319"/>
              <a:ext cx="125" cy="450"/>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8835" name="Freeform 113">
              <a:extLst>
                <a:ext uri="{FF2B5EF4-FFF2-40B4-BE49-F238E27FC236}">
                  <a16:creationId xmlns:a16="http://schemas.microsoft.com/office/drawing/2014/main" id="{5ADAEDE6-EF6F-4FF7-ABB5-51A2F8B46DD5}"/>
                </a:ext>
              </a:extLst>
            </p:cNvPr>
            <p:cNvSpPr>
              <a:spLocks/>
            </p:cNvSpPr>
            <p:nvPr/>
          </p:nvSpPr>
          <p:spPr bwMode="auto">
            <a:xfrm>
              <a:off x="3933" y="2757"/>
              <a:ext cx="49" cy="58"/>
            </a:xfrm>
            <a:custGeom>
              <a:avLst/>
              <a:gdLst>
                <a:gd name="T0" fmla="*/ 0 w 49"/>
                <a:gd name="T1" fmla="*/ 0 h 58"/>
                <a:gd name="T2" fmla="*/ 10 w 49"/>
                <a:gd name="T3" fmla="*/ 58 h 58"/>
                <a:gd name="T4" fmla="*/ 49 w 49"/>
                <a:gd name="T5" fmla="*/ 15 h 58"/>
                <a:gd name="T6" fmla="*/ 0 w 49"/>
                <a:gd name="T7" fmla="*/ 0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9" h="58">
                  <a:moveTo>
                    <a:pt x="0" y="0"/>
                  </a:moveTo>
                  <a:lnTo>
                    <a:pt x="10" y="58"/>
                  </a:lnTo>
                  <a:lnTo>
                    <a:pt x="49" y="15"/>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98351" name="Group 114">
            <a:extLst>
              <a:ext uri="{FF2B5EF4-FFF2-40B4-BE49-F238E27FC236}">
                <a16:creationId xmlns:a16="http://schemas.microsoft.com/office/drawing/2014/main" id="{0FE0881C-3BF1-44DA-A695-790780F4A249}"/>
              </a:ext>
            </a:extLst>
          </p:cNvPr>
          <p:cNvGrpSpPr>
            <a:grpSpLocks/>
          </p:cNvGrpSpPr>
          <p:nvPr/>
        </p:nvGrpSpPr>
        <p:grpSpPr bwMode="auto">
          <a:xfrm>
            <a:off x="6550025" y="3673475"/>
            <a:ext cx="82550" cy="795338"/>
            <a:chOff x="4126" y="2314"/>
            <a:chExt cx="52" cy="501"/>
          </a:xfrm>
        </p:grpSpPr>
        <p:sp>
          <p:nvSpPr>
            <p:cNvPr id="98832" name="Line 115">
              <a:extLst>
                <a:ext uri="{FF2B5EF4-FFF2-40B4-BE49-F238E27FC236}">
                  <a16:creationId xmlns:a16="http://schemas.microsoft.com/office/drawing/2014/main" id="{21AD86E8-ABE4-4362-B90F-3DE7634F1D78}"/>
                </a:ext>
              </a:extLst>
            </p:cNvPr>
            <p:cNvSpPr>
              <a:spLocks noChangeShapeType="1"/>
            </p:cNvSpPr>
            <p:nvPr/>
          </p:nvSpPr>
          <p:spPr bwMode="auto">
            <a:xfrm>
              <a:off x="4126" y="2314"/>
              <a:ext cx="26" cy="453"/>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8833" name="Freeform 116">
              <a:extLst>
                <a:ext uri="{FF2B5EF4-FFF2-40B4-BE49-F238E27FC236}">
                  <a16:creationId xmlns:a16="http://schemas.microsoft.com/office/drawing/2014/main" id="{36E84AFF-DAFC-4CAA-872A-3FA934B3224A}"/>
                </a:ext>
              </a:extLst>
            </p:cNvPr>
            <p:cNvSpPr>
              <a:spLocks/>
            </p:cNvSpPr>
            <p:nvPr/>
          </p:nvSpPr>
          <p:spPr bwMode="auto">
            <a:xfrm>
              <a:off x="4129" y="2762"/>
              <a:ext cx="49" cy="53"/>
            </a:xfrm>
            <a:custGeom>
              <a:avLst/>
              <a:gdLst>
                <a:gd name="T0" fmla="*/ 0 w 49"/>
                <a:gd name="T1" fmla="*/ 3 h 53"/>
                <a:gd name="T2" fmla="*/ 28 w 49"/>
                <a:gd name="T3" fmla="*/ 53 h 53"/>
                <a:gd name="T4" fmla="*/ 49 w 49"/>
                <a:gd name="T5" fmla="*/ 0 h 53"/>
                <a:gd name="T6" fmla="*/ 0 w 49"/>
                <a:gd name="T7" fmla="*/ 3 h 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9" h="53">
                  <a:moveTo>
                    <a:pt x="0" y="3"/>
                  </a:moveTo>
                  <a:lnTo>
                    <a:pt x="28" y="53"/>
                  </a:lnTo>
                  <a:lnTo>
                    <a:pt x="49" y="0"/>
                  </a:ln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98352" name="Group 117">
            <a:extLst>
              <a:ext uri="{FF2B5EF4-FFF2-40B4-BE49-F238E27FC236}">
                <a16:creationId xmlns:a16="http://schemas.microsoft.com/office/drawing/2014/main" id="{30E9F3E0-0748-49A2-8298-2A1585733BEA}"/>
              </a:ext>
            </a:extLst>
          </p:cNvPr>
          <p:cNvGrpSpPr>
            <a:grpSpLocks/>
          </p:cNvGrpSpPr>
          <p:nvPr/>
        </p:nvGrpSpPr>
        <p:grpSpPr bwMode="auto">
          <a:xfrm>
            <a:off x="6646863" y="3654425"/>
            <a:ext cx="373062" cy="1076325"/>
            <a:chOff x="4187" y="2302"/>
            <a:chExt cx="235" cy="678"/>
          </a:xfrm>
        </p:grpSpPr>
        <p:sp>
          <p:nvSpPr>
            <p:cNvPr id="98830" name="Line 118">
              <a:extLst>
                <a:ext uri="{FF2B5EF4-FFF2-40B4-BE49-F238E27FC236}">
                  <a16:creationId xmlns:a16="http://schemas.microsoft.com/office/drawing/2014/main" id="{15DBE653-0A07-4041-BDF1-3BBC7E9F0654}"/>
                </a:ext>
              </a:extLst>
            </p:cNvPr>
            <p:cNvSpPr>
              <a:spLocks noChangeShapeType="1"/>
            </p:cNvSpPr>
            <p:nvPr/>
          </p:nvSpPr>
          <p:spPr bwMode="auto">
            <a:xfrm>
              <a:off x="4187" y="2302"/>
              <a:ext cx="209" cy="632"/>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8831" name="Freeform 119">
              <a:extLst>
                <a:ext uri="{FF2B5EF4-FFF2-40B4-BE49-F238E27FC236}">
                  <a16:creationId xmlns:a16="http://schemas.microsoft.com/office/drawing/2014/main" id="{0341E459-8BD4-4E7D-A488-680F73718D44}"/>
                </a:ext>
              </a:extLst>
            </p:cNvPr>
            <p:cNvSpPr>
              <a:spLocks/>
            </p:cNvSpPr>
            <p:nvPr/>
          </p:nvSpPr>
          <p:spPr bwMode="auto">
            <a:xfrm>
              <a:off x="4373" y="2922"/>
              <a:ext cx="49" cy="58"/>
            </a:xfrm>
            <a:custGeom>
              <a:avLst/>
              <a:gdLst>
                <a:gd name="T0" fmla="*/ 0 w 49"/>
                <a:gd name="T1" fmla="*/ 17 h 58"/>
                <a:gd name="T2" fmla="*/ 39 w 49"/>
                <a:gd name="T3" fmla="*/ 58 h 58"/>
                <a:gd name="T4" fmla="*/ 49 w 49"/>
                <a:gd name="T5" fmla="*/ 0 h 58"/>
                <a:gd name="T6" fmla="*/ 0 w 49"/>
                <a:gd name="T7" fmla="*/ 17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9" h="58">
                  <a:moveTo>
                    <a:pt x="0" y="17"/>
                  </a:moveTo>
                  <a:lnTo>
                    <a:pt x="39" y="58"/>
                  </a:lnTo>
                  <a:lnTo>
                    <a:pt x="49" y="0"/>
                  </a:lnTo>
                  <a:lnTo>
                    <a:pt x="0"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98353" name="Group 120">
            <a:extLst>
              <a:ext uri="{FF2B5EF4-FFF2-40B4-BE49-F238E27FC236}">
                <a16:creationId xmlns:a16="http://schemas.microsoft.com/office/drawing/2014/main" id="{DB83CE98-3E37-4569-B9C1-84DFAB5A4BA9}"/>
              </a:ext>
            </a:extLst>
          </p:cNvPr>
          <p:cNvGrpSpPr>
            <a:grpSpLocks/>
          </p:cNvGrpSpPr>
          <p:nvPr/>
        </p:nvGrpSpPr>
        <p:grpSpPr bwMode="auto">
          <a:xfrm>
            <a:off x="7262813" y="3670300"/>
            <a:ext cx="166687" cy="722313"/>
            <a:chOff x="4575" y="2312"/>
            <a:chExt cx="105" cy="455"/>
          </a:xfrm>
        </p:grpSpPr>
        <p:sp>
          <p:nvSpPr>
            <p:cNvPr id="98828" name="Line 121">
              <a:extLst>
                <a:ext uri="{FF2B5EF4-FFF2-40B4-BE49-F238E27FC236}">
                  <a16:creationId xmlns:a16="http://schemas.microsoft.com/office/drawing/2014/main" id="{10A573CA-8E1F-4916-8AFA-AA922389994D}"/>
                </a:ext>
              </a:extLst>
            </p:cNvPr>
            <p:cNvSpPr>
              <a:spLocks noChangeShapeType="1"/>
            </p:cNvSpPr>
            <p:nvPr/>
          </p:nvSpPr>
          <p:spPr bwMode="auto">
            <a:xfrm flipH="1">
              <a:off x="4598" y="2312"/>
              <a:ext cx="82" cy="404"/>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8829" name="Freeform 122">
              <a:extLst>
                <a:ext uri="{FF2B5EF4-FFF2-40B4-BE49-F238E27FC236}">
                  <a16:creationId xmlns:a16="http://schemas.microsoft.com/office/drawing/2014/main" id="{019EC77D-5B60-4DC4-819A-0AA02099F126}"/>
                </a:ext>
              </a:extLst>
            </p:cNvPr>
            <p:cNvSpPr>
              <a:spLocks/>
            </p:cNvSpPr>
            <p:nvPr/>
          </p:nvSpPr>
          <p:spPr bwMode="auto">
            <a:xfrm>
              <a:off x="4575" y="2709"/>
              <a:ext cx="49" cy="58"/>
            </a:xfrm>
            <a:custGeom>
              <a:avLst/>
              <a:gdLst>
                <a:gd name="T0" fmla="*/ 0 w 49"/>
                <a:gd name="T1" fmla="*/ 0 h 58"/>
                <a:gd name="T2" fmla="*/ 14 w 49"/>
                <a:gd name="T3" fmla="*/ 58 h 58"/>
                <a:gd name="T4" fmla="*/ 49 w 49"/>
                <a:gd name="T5" fmla="*/ 7 h 58"/>
                <a:gd name="T6" fmla="*/ 0 w 49"/>
                <a:gd name="T7" fmla="*/ 0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9" h="58">
                  <a:moveTo>
                    <a:pt x="0" y="0"/>
                  </a:moveTo>
                  <a:lnTo>
                    <a:pt x="14" y="58"/>
                  </a:lnTo>
                  <a:lnTo>
                    <a:pt x="49" y="7"/>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98354" name="Group 123">
            <a:extLst>
              <a:ext uri="{FF2B5EF4-FFF2-40B4-BE49-F238E27FC236}">
                <a16:creationId xmlns:a16="http://schemas.microsoft.com/office/drawing/2014/main" id="{2AC50C16-42D7-4AAD-B2DF-23A0285B5349}"/>
              </a:ext>
            </a:extLst>
          </p:cNvPr>
          <p:cNvGrpSpPr>
            <a:grpSpLocks/>
          </p:cNvGrpSpPr>
          <p:nvPr/>
        </p:nvGrpSpPr>
        <p:grpSpPr bwMode="auto">
          <a:xfrm>
            <a:off x="7658100" y="3732213"/>
            <a:ext cx="114300" cy="341312"/>
            <a:chOff x="4824" y="2351"/>
            <a:chExt cx="72" cy="215"/>
          </a:xfrm>
        </p:grpSpPr>
        <p:sp>
          <p:nvSpPr>
            <p:cNvPr id="98822" name="Rectangle 124">
              <a:extLst>
                <a:ext uri="{FF2B5EF4-FFF2-40B4-BE49-F238E27FC236}">
                  <a16:creationId xmlns:a16="http://schemas.microsoft.com/office/drawing/2014/main" id="{0EEDA17D-06AD-40F8-8F3F-BEDD446E5DA9}"/>
                </a:ext>
              </a:extLst>
            </p:cNvPr>
            <p:cNvSpPr>
              <a:spLocks noChangeArrowheads="1"/>
            </p:cNvSpPr>
            <p:nvPr/>
          </p:nvSpPr>
          <p:spPr bwMode="auto">
            <a:xfrm>
              <a:off x="4852" y="255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23" name="Rectangle 125">
              <a:extLst>
                <a:ext uri="{FF2B5EF4-FFF2-40B4-BE49-F238E27FC236}">
                  <a16:creationId xmlns:a16="http://schemas.microsoft.com/office/drawing/2014/main" id="{B597600B-D3D0-4CB3-B87B-4E8D583C0E98}"/>
                </a:ext>
              </a:extLst>
            </p:cNvPr>
            <p:cNvSpPr>
              <a:spLocks noChangeArrowheads="1"/>
            </p:cNvSpPr>
            <p:nvPr/>
          </p:nvSpPr>
          <p:spPr bwMode="auto">
            <a:xfrm>
              <a:off x="4852" y="2523"/>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24" name="Rectangle 126">
              <a:extLst>
                <a:ext uri="{FF2B5EF4-FFF2-40B4-BE49-F238E27FC236}">
                  <a16:creationId xmlns:a16="http://schemas.microsoft.com/office/drawing/2014/main" id="{8CC4E742-EE72-4325-B334-BA6459B9125E}"/>
                </a:ext>
              </a:extLst>
            </p:cNvPr>
            <p:cNvSpPr>
              <a:spLocks noChangeArrowheads="1"/>
            </p:cNvSpPr>
            <p:nvPr/>
          </p:nvSpPr>
          <p:spPr bwMode="auto">
            <a:xfrm>
              <a:off x="4852" y="2494"/>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25" name="Rectangle 127">
              <a:extLst>
                <a:ext uri="{FF2B5EF4-FFF2-40B4-BE49-F238E27FC236}">
                  <a16:creationId xmlns:a16="http://schemas.microsoft.com/office/drawing/2014/main" id="{EFD63A7A-8A8D-468C-AA52-AFD0C5CF315C}"/>
                </a:ext>
              </a:extLst>
            </p:cNvPr>
            <p:cNvSpPr>
              <a:spLocks noChangeArrowheads="1"/>
            </p:cNvSpPr>
            <p:nvPr/>
          </p:nvSpPr>
          <p:spPr bwMode="auto">
            <a:xfrm>
              <a:off x="4852" y="2465"/>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26" name="Rectangle 128">
              <a:extLst>
                <a:ext uri="{FF2B5EF4-FFF2-40B4-BE49-F238E27FC236}">
                  <a16:creationId xmlns:a16="http://schemas.microsoft.com/office/drawing/2014/main" id="{D5D64574-1E95-494C-829B-C73991F4E6FD}"/>
                </a:ext>
              </a:extLst>
            </p:cNvPr>
            <p:cNvSpPr>
              <a:spLocks noChangeArrowheads="1"/>
            </p:cNvSpPr>
            <p:nvPr/>
          </p:nvSpPr>
          <p:spPr bwMode="auto">
            <a:xfrm>
              <a:off x="4852" y="2435"/>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827" name="Freeform 129">
              <a:extLst>
                <a:ext uri="{FF2B5EF4-FFF2-40B4-BE49-F238E27FC236}">
                  <a16:creationId xmlns:a16="http://schemas.microsoft.com/office/drawing/2014/main" id="{3DA29EC0-13FA-4060-A606-603114DE457E}"/>
                </a:ext>
              </a:extLst>
            </p:cNvPr>
            <p:cNvSpPr>
              <a:spLocks/>
            </p:cNvSpPr>
            <p:nvPr/>
          </p:nvSpPr>
          <p:spPr bwMode="auto">
            <a:xfrm>
              <a:off x="4824" y="2351"/>
              <a:ext cx="72" cy="80"/>
            </a:xfrm>
            <a:custGeom>
              <a:avLst/>
              <a:gdLst>
                <a:gd name="T0" fmla="*/ 72 w 72"/>
                <a:gd name="T1" fmla="*/ 80 h 80"/>
                <a:gd name="T2" fmla="*/ 35 w 72"/>
                <a:gd name="T3" fmla="*/ 0 h 80"/>
                <a:gd name="T4" fmla="*/ 0 w 72"/>
                <a:gd name="T5" fmla="*/ 80 h 80"/>
                <a:gd name="T6" fmla="*/ 72 w 72"/>
                <a:gd name="T7" fmla="*/ 80 h 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2" h="80">
                  <a:moveTo>
                    <a:pt x="72" y="80"/>
                  </a:moveTo>
                  <a:lnTo>
                    <a:pt x="35" y="0"/>
                  </a:lnTo>
                  <a:lnTo>
                    <a:pt x="0" y="80"/>
                  </a:lnTo>
                  <a:lnTo>
                    <a:pt x="72" y="8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98355" name="Group 130">
            <a:extLst>
              <a:ext uri="{FF2B5EF4-FFF2-40B4-BE49-F238E27FC236}">
                <a16:creationId xmlns:a16="http://schemas.microsoft.com/office/drawing/2014/main" id="{AD668F1E-818D-4B00-8FC2-13183D2FD92B}"/>
              </a:ext>
            </a:extLst>
          </p:cNvPr>
          <p:cNvGrpSpPr>
            <a:grpSpLocks/>
          </p:cNvGrpSpPr>
          <p:nvPr/>
        </p:nvGrpSpPr>
        <p:grpSpPr bwMode="auto">
          <a:xfrm>
            <a:off x="7340600" y="3681413"/>
            <a:ext cx="85725" cy="1003300"/>
            <a:chOff x="4624" y="2319"/>
            <a:chExt cx="54" cy="632"/>
          </a:xfrm>
        </p:grpSpPr>
        <p:sp>
          <p:nvSpPr>
            <p:cNvPr id="98820" name="Line 131">
              <a:extLst>
                <a:ext uri="{FF2B5EF4-FFF2-40B4-BE49-F238E27FC236}">
                  <a16:creationId xmlns:a16="http://schemas.microsoft.com/office/drawing/2014/main" id="{9D80AE8D-6579-4D04-BF52-861814483CED}"/>
                </a:ext>
              </a:extLst>
            </p:cNvPr>
            <p:cNvSpPr>
              <a:spLocks noChangeShapeType="1"/>
            </p:cNvSpPr>
            <p:nvPr/>
          </p:nvSpPr>
          <p:spPr bwMode="auto">
            <a:xfrm flipH="1">
              <a:off x="4647" y="2319"/>
              <a:ext cx="31" cy="581"/>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8821" name="Freeform 132">
              <a:extLst>
                <a:ext uri="{FF2B5EF4-FFF2-40B4-BE49-F238E27FC236}">
                  <a16:creationId xmlns:a16="http://schemas.microsoft.com/office/drawing/2014/main" id="{5BDCCDB8-90B7-4707-BD9D-9CB08E655879}"/>
                </a:ext>
              </a:extLst>
            </p:cNvPr>
            <p:cNvSpPr>
              <a:spLocks/>
            </p:cNvSpPr>
            <p:nvPr/>
          </p:nvSpPr>
          <p:spPr bwMode="auto">
            <a:xfrm>
              <a:off x="4624" y="2895"/>
              <a:ext cx="49" cy="56"/>
            </a:xfrm>
            <a:custGeom>
              <a:avLst/>
              <a:gdLst>
                <a:gd name="T0" fmla="*/ 0 w 49"/>
                <a:gd name="T1" fmla="*/ 0 h 56"/>
                <a:gd name="T2" fmla="*/ 21 w 49"/>
                <a:gd name="T3" fmla="*/ 56 h 56"/>
                <a:gd name="T4" fmla="*/ 49 w 49"/>
                <a:gd name="T5" fmla="*/ 3 h 56"/>
                <a:gd name="T6" fmla="*/ 0 w 49"/>
                <a:gd name="T7" fmla="*/ 0 h 5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9" h="56">
                  <a:moveTo>
                    <a:pt x="0" y="0"/>
                  </a:moveTo>
                  <a:lnTo>
                    <a:pt x="21" y="56"/>
                  </a:lnTo>
                  <a:lnTo>
                    <a:pt x="49" y="3"/>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98356" name="Group 133">
            <a:extLst>
              <a:ext uri="{FF2B5EF4-FFF2-40B4-BE49-F238E27FC236}">
                <a16:creationId xmlns:a16="http://schemas.microsoft.com/office/drawing/2014/main" id="{A5583036-9A53-498D-99D0-56C54590F760}"/>
              </a:ext>
            </a:extLst>
          </p:cNvPr>
          <p:cNvGrpSpPr>
            <a:grpSpLocks/>
          </p:cNvGrpSpPr>
          <p:nvPr/>
        </p:nvGrpSpPr>
        <p:grpSpPr bwMode="auto">
          <a:xfrm>
            <a:off x="7215188" y="3689350"/>
            <a:ext cx="222250" cy="503238"/>
            <a:chOff x="4545" y="2324"/>
            <a:chExt cx="140" cy="317"/>
          </a:xfrm>
        </p:grpSpPr>
        <p:sp>
          <p:nvSpPr>
            <p:cNvPr id="98818" name="Line 134">
              <a:extLst>
                <a:ext uri="{FF2B5EF4-FFF2-40B4-BE49-F238E27FC236}">
                  <a16:creationId xmlns:a16="http://schemas.microsoft.com/office/drawing/2014/main" id="{91B0A4A7-6574-4C22-B142-B53F19D24A2A}"/>
                </a:ext>
              </a:extLst>
            </p:cNvPr>
            <p:cNvSpPr>
              <a:spLocks noChangeShapeType="1"/>
            </p:cNvSpPr>
            <p:nvPr/>
          </p:nvSpPr>
          <p:spPr bwMode="auto">
            <a:xfrm flipH="1">
              <a:off x="4566" y="2324"/>
              <a:ext cx="119" cy="271"/>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8819" name="Freeform 135">
              <a:extLst>
                <a:ext uri="{FF2B5EF4-FFF2-40B4-BE49-F238E27FC236}">
                  <a16:creationId xmlns:a16="http://schemas.microsoft.com/office/drawing/2014/main" id="{51D36F78-6CA1-462E-A1DE-670B0A59E387}"/>
                </a:ext>
              </a:extLst>
            </p:cNvPr>
            <p:cNvSpPr>
              <a:spLocks/>
            </p:cNvSpPr>
            <p:nvPr/>
          </p:nvSpPr>
          <p:spPr bwMode="auto">
            <a:xfrm>
              <a:off x="4545" y="2581"/>
              <a:ext cx="44" cy="60"/>
            </a:xfrm>
            <a:custGeom>
              <a:avLst/>
              <a:gdLst>
                <a:gd name="T0" fmla="*/ 0 w 44"/>
                <a:gd name="T1" fmla="*/ 0 h 60"/>
                <a:gd name="T2" fmla="*/ 2 w 44"/>
                <a:gd name="T3" fmla="*/ 60 h 60"/>
                <a:gd name="T4" fmla="*/ 44 w 44"/>
                <a:gd name="T5" fmla="*/ 21 h 60"/>
                <a:gd name="T6" fmla="*/ 0 w 44"/>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4" h="60">
                  <a:moveTo>
                    <a:pt x="0" y="0"/>
                  </a:moveTo>
                  <a:lnTo>
                    <a:pt x="2" y="60"/>
                  </a:lnTo>
                  <a:lnTo>
                    <a:pt x="44" y="2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98357" name="Rectangle 136">
            <a:extLst>
              <a:ext uri="{FF2B5EF4-FFF2-40B4-BE49-F238E27FC236}">
                <a16:creationId xmlns:a16="http://schemas.microsoft.com/office/drawing/2014/main" id="{D47BE799-DC7D-4ECC-A7D8-8411008ABC1D}"/>
              </a:ext>
            </a:extLst>
          </p:cNvPr>
          <p:cNvSpPr>
            <a:spLocks noChangeArrowheads="1"/>
          </p:cNvSpPr>
          <p:nvPr/>
        </p:nvSpPr>
        <p:spPr bwMode="auto">
          <a:xfrm>
            <a:off x="3671888" y="2025650"/>
            <a:ext cx="1501775" cy="488950"/>
          </a:xfrm>
          <a:prstGeom prst="rect">
            <a:avLst/>
          </a:prstGeom>
          <a:solidFill>
            <a:srgbClr val="FFFFFF"/>
          </a:solidFill>
          <a:ln w="2222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358" name="Rectangle 137">
            <a:extLst>
              <a:ext uri="{FF2B5EF4-FFF2-40B4-BE49-F238E27FC236}">
                <a16:creationId xmlns:a16="http://schemas.microsoft.com/office/drawing/2014/main" id="{F0CF3BED-B30E-4E5C-80D1-95F8C661E5EC}"/>
              </a:ext>
            </a:extLst>
          </p:cNvPr>
          <p:cNvSpPr>
            <a:spLocks noChangeArrowheads="1"/>
          </p:cNvSpPr>
          <p:nvPr/>
        </p:nvSpPr>
        <p:spPr bwMode="auto">
          <a:xfrm>
            <a:off x="3989388" y="2079625"/>
            <a:ext cx="833437"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RESOURCES AND</a:t>
            </a:r>
            <a:endParaRPr lang="sk-SK" altLang="en-US" sz="1800">
              <a:latin typeface="Arial" panose="020B0604020202020204" pitchFamily="34" charset="0"/>
            </a:endParaRPr>
          </a:p>
        </p:txBody>
      </p:sp>
      <p:sp>
        <p:nvSpPr>
          <p:cNvPr id="98359" name="Rectangle 138">
            <a:extLst>
              <a:ext uri="{FF2B5EF4-FFF2-40B4-BE49-F238E27FC236}">
                <a16:creationId xmlns:a16="http://schemas.microsoft.com/office/drawing/2014/main" id="{BD4EA8B8-5852-47D6-ACCA-3A16FD40CA7C}"/>
              </a:ext>
            </a:extLst>
          </p:cNvPr>
          <p:cNvSpPr>
            <a:spLocks noChangeArrowheads="1"/>
          </p:cNvSpPr>
          <p:nvPr/>
        </p:nvSpPr>
        <p:spPr bwMode="auto">
          <a:xfrm>
            <a:off x="4841875" y="2079625"/>
            <a:ext cx="254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 </a:t>
            </a:r>
            <a:endParaRPr lang="sk-SK" altLang="en-US" sz="1800">
              <a:latin typeface="Arial" panose="020B0604020202020204" pitchFamily="34" charset="0"/>
            </a:endParaRPr>
          </a:p>
        </p:txBody>
      </p:sp>
      <p:sp>
        <p:nvSpPr>
          <p:cNvPr id="98360" name="Rectangle 139">
            <a:extLst>
              <a:ext uri="{FF2B5EF4-FFF2-40B4-BE49-F238E27FC236}">
                <a16:creationId xmlns:a16="http://schemas.microsoft.com/office/drawing/2014/main" id="{3E6AE81B-6FA6-4E7E-B482-C9D7F1C4E5B6}"/>
              </a:ext>
            </a:extLst>
          </p:cNvPr>
          <p:cNvSpPr>
            <a:spLocks noChangeArrowheads="1"/>
          </p:cNvSpPr>
          <p:nvPr/>
        </p:nvSpPr>
        <p:spPr bwMode="auto">
          <a:xfrm>
            <a:off x="3903663" y="2203450"/>
            <a:ext cx="1020762"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OBLIGATIONS FROM </a:t>
            </a:r>
            <a:endParaRPr lang="sk-SK" altLang="en-US" sz="1800">
              <a:latin typeface="Arial" panose="020B0604020202020204" pitchFamily="34" charset="0"/>
            </a:endParaRPr>
          </a:p>
        </p:txBody>
      </p:sp>
      <p:sp>
        <p:nvSpPr>
          <p:cNvPr id="98361" name="Rectangle 140">
            <a:extLst>
              <a:ext uri="{FF2B5EF4-FFF2-40B4-BE49-F238E27FC236}">
                <a16:creationId xmlns:a16="http://schemas.microsoft.com/office/drawing/2014/main" id="{7F99AE28-F234-4B3F-8665-9E14B6EA10C0}"/>
              </a:ext>
            </a:extLst>
          </p:cNvPr>
          <p:cNvSpPr>
            <a:spLocks noChangeArrowheads="1"/>
          </p:cNvSpPr>
          <p:nvPr/>
        </p:nvSpPr>
        <p:spPr bwMode="auto">
          <a:xfrm>
            <a:off x="3959225" y="2317750"/>
            <a:ext cx="8890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PREVIOUS PERIOD</a:t>
            </a:r>
            <a:endParaRPr lang="sk-SK" altLang="en-US" sz="1800">
              <a:latin typeface="Arial" panose="020B0604020202020204" pitchFamily="34" charset="0"/>
            </a:endParaRPr>
          </a:p>
        </p:txBody>
      </p:sp>
      <p:sp>
        <p:nvSpPr>
          <p:cNvPr id="98362" name="Rectangle 141">
            <a:extLst>
              <a:ext uri="{FF2B5EF4-FFF2-40B4-BE49-F238E27FC236}">
                <a16:creationId xmlns:a16="http://schemas.microsoft.com/office/drawing/2014/main" id="{753B73F3-0053-4CF5-9FF8-4CC4C9200BE8}"/>
              </a:ext>
            </a:extLst>
          </p:cNvPr>
          <p:cNvSpPr>
            <a:spLocks noChangeArrowheads="1"/>
          </p:cNvSpPr>
          <p:nvPr/>
        </p:nvSpPr>
        <p:spPr bwMode="auto">
          <a:xfrm>
            <a:off x="4870450" y="2317750"/>
            <a:ext cx="254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 </a:t>
            </a:r>
            <a:endParaRPr lang="sk-SK" altLang="en-US" sz="1800">
              <a:latin typeface="Arial" panose="020B0604020202020204" pitchFamily="34" charset="0"/>
            </a:endParaRPr>
          </a:p>
        </p:txBody>
      </p:sp>
      <p:grpSp>
        <p:nvGrpSpPr>
          <p:cNvPr id="98363" name="Group 142">
            <a:extLst>
              <a:ext uri="{FF2B5EF4-FFF2-40B4-BE49-F238E27FC236}">
                <a16:creationId xmlns:a16="http://schemas.microsoft.com/office/drawing/2014/main" id="{2C3EF317-A66B-49E0-BBDC-B19F1563F9EE}"/>
              </a:ext>
            </a:extLst>
          </p:cNvPr>
          <p:cNvGrpSpPr>
            <a:grpSpLocks/>
          </p:cNvGrpSpPr>
          <p:nvPr/>
        </p:nvGrpSpPr>
        <p:grpSpPr bwMode="auto">
          <a:xfrm>
            <a:off x="4346575" y="2501900"/>
            <a:ext cx="376238" cy="646113"/>
            <a:chOff x="2738" y="1576"/>
            <a:chExt cx="237" cy="407"/>
          </a:xfrm>
        </p:grpSpPr>
        <p:sp>
          <p:nvSpPr>
            <p:cNvPr id="98816" name="Freeform 143">
              <a:extLst>
                <a:ext uri="{FF2B5EF4-FFF2-40B4-BE49-F238E27FC236}">
                  <a16:creationId xmlns:a16="http://schemas.microsoft.com/office/drawing/2014/main" id="{AE75B7CD-B814-45E5-965E-FE019112F423}"/>
                </a:ext>
              </a:extLst>
            </p:cNvPr>
            <p:cNvSpPr>
              <a:spLocks/>
            </p:cNvSpPr>
            <p:nvPr/>
          </p:nvSpPr>
          <p:spPr bwMode="auto">
            <a:xfrm>
              <a:off x="2738" y="1576"/>
              <a:ext cx="209" cy="346"/>
            </a:xfrm>
            <a:custGeom>
              <a:avLst/>
              <a:gdLst>
                <a:gd name="T0" fmla="*/ 12 w 209"/>
                <a:gd name="T1" fmla="*/ 0 h 346"/>
                <a:gd name="T2" fmla="*/ 0 w 209"/>
                <a:gd name="T3" fmla="*/ 5 h 346"/>
                <a:gd name="T4" fmla="*/ 198 w 209"/>
                <a:gd name="T5" fmla="*/ 346 h 346"/>
                <a:gd name="T6" fmla="*/ 209 w 209"/>
                <a:gd name="T7" fmla="*/ 342 h 346"/>
                <a:gd name="T8" fmla="*/ 12 w 209"/>
                <a:gd name="T9" fmla="*/ 0 h 3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9" h="346">
                  <a:moveTo>
                    <a:pt x="12" y="0"/>
                  </a:moveTo>
                  <a:lnTo>
                    <a:pt x="0" y="5"/>
                  </a:lnTo>
                  <a:lnTo>
                    <a:pt x="198" y="346"/>
                  </a:lnTo>
                  <a:lnTo>
                    <a:pt x="209" y="342"/>
                  </a:lnTo>
                  <a:lnTo>
                    <a:pt x="1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817" name="Freeform 144">
              <a:extLst>
                <a:ext uri="{FF2B5EF4-FFF2-40B4-BE49-F238E27FC236}">
                  <a16:creationId xmlns:a16="http://schemas.microsoft.com/office/drawing/2014/main" id="{126E2FDF-19C9-47CF-943D-993822DF8626}"/>
                </a:ext>
              </a:extLst>
            </p:cNvPr>
            <p:cNvSpPr>
              <a:spLocks/>
            </p:cNvSpPr>
            <p:nvPr/>
          </p:nvSpPr>
          <p:spPr bwMode="auto">
            <a:xfrm>
              <a:off x="2903" y="1896"/>
              <a:ext cx="72" cy="87"/>
            </a:xfrm>
            <a:custGeom>
              <a:avLst/>
              <a:gdLst>
                <a:gd name="T0" fmla="*/ 0 w 72"/>
                <a:gd name="T1" fmla="*/ 39 h 87"/>
                <a:gd name="T2" fmla="*/ 72 w 72"/>
                <a:gd name="T3" fmla="*/ 87 h 87"/>
                <a:gd name="T4" fmla="*/ 65 w 72"/>
                <a:gd name="T5" fmla="*/ 0 h 87"/>
                <a:gd name="T6" fmla="*/ 0 w 72"/>
                <a:gd name="T7" fmla="*/ 39 h 8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2" h="87">
                  <a:moveTo>
                    <a:pt x="0" y="39"/>
                  </a:moveTo>
                  <a:lnTo>
                    <a:pt x="72" y="87"/>
                  </a:lnTo>
                  <a:lnTo>
                    <a:pt x="65" y="0"/>
                  </a:lnTo>
                  <a:lnTo>
                    <a:pt x="0" y="3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98364" name="Group 145">
            <a:extLst>
              <a:ext uri="{FF2B5EF4-FFF2-40B4-BE49-F238E27FC236}">
                <a16:creationId xmlns:a16="http://schemas.microsoft.com/office/drawing/2014/main" id="{43C4A50B-ED55-4A2A-B6E4-EC9C8546E1B3}"/>
              </a:ext>
            </a:extLst>
          </p:cNvPr>
          <p:cNvGrpSpPr>
            <a:grpSpLocks/>
          </p:cNvGrpSpPr>
          <p:nvPr/>
        </p:nvGrpSpPr>
        <p:grpSpPr bwMode="auto">
          <a:xfrm>
            <a:off x="5399088" y="5491163"/>
            <a:ext cx="365125" cy="269875"/>
            <a:chOff x="3401" y="3459"/>
            <a:chExt cx="230" cy="170"/>
          </a:xfrm>
        </p:grpSpPr>
        <p:sp>
          <p:nvSpPr>
            <p:cNvPr id="98814" name="Freeform 146">
              <a:extLst>
                <a:ext uri="{FF2B5EF4-FFF2-40B4-BE49-F238E27FC236}">
                  <a16:creationId xmlns:a16="http://schemas.microsoft.com/office/drawing/2014/main" id="{47593033-6432-4A8E-8859-844B49342659}"/>
                </a:ext>
              </a:extLst>
            </p:cNvPr>
            <p:cNvSpPr>
              <a:spLocks/>
            </p:cNvSpPr>
            <p:nvPr/>
          </p:nvSpPr>
          <p:spPr bwMode="auto">
            <a:xfrm>
              <a:off x="3401" y="3459"/>
              <a:ext cx="177" cy="136"/>
            </a:xfrm>
            <a:custGeom>
              <a:avLst/>
              <a:gdLst>
                <a:gd name="T0" fmla="*/ 7 w 177"/>
                <a:gd name="T1" fmla="*/ 0 h 136"/>
                <a:gd name="T2" fmla="*/ 0 w 177"/>
                <a:gd name="T3" fmla="*/ 12 h 136"/>
                <a:gd name="T4" fmla="*/ 170 w 177"/>
                <a:gd name="T5" fmla="*/ 136 h 136"/>
                <a:gd name="T6" fmla="*/ 177 w 177"/>
                <a:gd name="T7" fmla="*/ 124 h 136"/>
                <a:gd name="T8" fmla="*/ 7 w 177"/>
                <a:gd name="T9" fmla="*/ 0 h 1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7" h="136">
                  <a:moveTo>
                    <a:pt x="7" y="0"/>
                  </a:moveTo>
                  <a:lnTo>
                    <a:pt x="0" y="12"/>
                  </a:lnTo>
                  <a:lnTo>
                    <a:pt x="170" y="136"/>
                  </a:lnTo>
                  <a:lnTo>
                    <a:pt x="177" y="124"/>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815" name="Freeform 147">
              <a:extLst>
                <a:ext uri="{FF2B5EF4-FFF2-40B4-BE49-F238E27FC236}">
                  <a16:creationId xmlns:a16="http://schemas.microsoft.com/office/drawing/2014/main" id="{0E654A98-522B-4E91-A70D-9DA5F4043EBC}"/>
                </a:ext>
              </a:extLst>
            </p:cNvPr>
            <p:cNvSpPr>
              <a:spLocks/>
            </p:cNvSpPr>
            <p:nvPr/>
          </p:nvSpPr>
          <p:spPr bwMode="auto">
            <a:xfrm>
              <a:off x="3545" y="3551"/>
              <a:ext cx="86" cy="78"/>
            </a:xfrm>
            <a:custGeom>
              <a:avLst/>
              <a:gdLst>
                <a:gd name="T0" fmla="*/ 0 w 86"/>
                <a:gd name="T1" fmla="*/ 63 h 78"/>
                <a:gd name="T2" fmla="*/ 86 w 86"/>
                <a:gd name="T3" fmla="*/ 78 h 78"/>
                <a:gd name="T4" fmla="*/ 42 w 86"/>
                <a:gd name="T5" fmla="*/ 0 h 78"/>
                <a:gd name="T6" fmla="*/ 0 w 86"/>
                <a:gd name="T7" fmla="*/ 63 h 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6" h="78">
                  <a:moveTo>
                    <a:pt x="0" y="63"/>
                  </a:moveTo>
                  <a:lnTo>
                    <a:pt x="86" y="78"/>
                  </a:lnTo>
                  <a:lnTo>
                    <a:pt x="42" y="0"/>
                  </a:lnTo>
                  <a:lnTo>
                    <a:pt x="0" y="6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98365" name="Group 148">
            <a:extLst>
              <a:ext uri="{FF2B5EF4-FFF2-40B4-BE49-F238E27FC236}">
                <a16:creationId xmlns:a16="http://schemas.microsoft.com/office/drawing/2014/main" id="{378A718E-3976-4337-8ECF-A53CB7E68E0A}"/>
              </a:ext>
            </a:extLst>
          </p:cNvPr>
          <p:cNvGrpSpPr>
            <a:grpSpLocks/>
          </p:cNvGrpSpPr>
          <p:nvPr/>
        </p:nvGrpSpPr>
        <p:grpSpPr bwMode="auto">
          <a:xfrm>
            <a:off x="6081713" y="5495925"/>
            <a:ext cx="350837" cy="257175"/>
            <a:chOff x="3831" y="3462"/>
            <a:chExt cx="221" cy="162"/>
          </a:xfrm>
        </p:grpSpPr>
        <p:sp>
          <p:nvSpPr>
            <p:cNvPr id="98812" name="Freeform 149">
              <a:extLst>
                <a:ext uri="{FF2B5EF4-FFF2-40B4-BE49-F238E27FC236}">
                  <a16:creationId xmlns:a16="http://schemas.microsoft.com/office/drawing/2014/main" id="{50BA68DF-F080-4142-A485-43D4E64ED9B1}"/>
                </a:ext>
              </a:extLst>
            </p:cNvPr>
            <p:cNvSpPr>
              <a:spLocks/>
            </p:cNvSpPr>
            <p:nvPr/>
          </p:nvSpPr>
          <p:spPr bwMode="auto">
            <a:xfrm>
              <a:off x="3882" y="3462"/>
              <a:ext cx="170" cy="128"/>
            </a:xfrm>
            <a:custGeom>
              <a:avLst/>
              <a:gdLst>
                <a:gd name="T0" fmla="*/ 170 w 170"/>
                <a:gd name="T1" fmla="*/ 12 h 128"/>
                <a:gd name="T2" fmla="*/ 163 w 170"/>
                <a:gd name="T3" fmla="*/ 0 h 128"/>
                <a:gd name="T4" fmla="*/ 0 w 170"/>
                <a:gd name="T5" fmla="*/ 116 h 128"/>
                <a:gd name="T6" fmla="*/ 7 w 170"/>
                <a:gd name="T7" fmla="*/ 128 h 128"/>
                <a:gd name="T8" fmla="*/ 170 w 170"/>
                <a:gd name="T9" fmla="*/ 12 h 1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0" h="128">
                  <a:moveTo>
                    <a:pt x="170" y="12"/>
                  </a:moveTo>
                  <a:lnTo>
                    <a:pt x="163" y="0"/>
                  </a:lnTo>
                  <a:lnTo>
                    <a:pt x="0" y="116"/>
                  </a:lnTo>
                  <a:lnTo>
                    <a:pt x="7" y="128"/>
                  </a:lnTo>
                  <a:lnTo>
                    <a:pt x="170"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813" name="Freeform 150">
              <a:extLst>
                <a:ext uri="{FF2B5EF4-FFF2-40B4-BE49-F238E27FC236}">
                  <a16:creationId xmlns:a16="http://schemas.microsoft.com/office/drawing/2014/main" id="{25EE00CB-8377-4F1C-97E5-DF8B15069A09}"/>
                </a:ext>
              </a:extLst>
            </p:cNvPr>
            <p:cNvSpPr>
              <a:spLocks/>
            </p:cNvSpPr>
            <p:nvPr/>
          </p:nvSpPr>
          <p:spPr bwMode="auto">
            <a:xfrm>
              <a:off x="3831" y="3546"/>
              <a:ext cx="84" cy="78"/>
            </a:xfrm>
            <a:custGeom>
              <a:avLst/>
              <a:gdLst>
                <a:gd name="T0" fmla="*/ 42 w 84"/>
                <a:gd name="T1" fmla="*/ 0 h 78"/>
                <a:gd name="T2" fmla="*/ 0 w 84"/>
                <a:gd name="T3" fmla="*/ 78 h 78"/>
                <a:gd name="T4" fmla="*/ 84 w 84"/>
                <a:gd name="T5" fmla="*/ 63 h 78"/>
                <a:gd name="T6" fmla="*/ 42 w 84"/>
                <a:gd name="T7" fmla="*/ 0 h 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 h="78">
                  <a:moveTo>
                    <a:pt x="42" y="0"/>
                  </a:moveTo>
                  <a:lnTo>
                    <a:pt x="0" y="78"/>
                  </a:lnTo>
                  <a:lnTo>
                    <a:pt x="84" y="63"/>
                  </a:lnTo>
                  <a:lnTo>
                    <a:pt x="4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98366" name="Rectangle 151">
            <a:extLst>
              <a:ext uri="{FF2B5EF4-FFF2-40B4-BE49-F238E27FC236}">
                <a16:creationId xmlns:a16="http://schemas.microsoft.com/office/drawing/2014/main" id="{6EBC12FC-A2AF-458A-8503-855564A96D39}"/>
              </a:ext>
            </a:extLst>
          </p:cNvPr>
          <p:cNvSpPr>
            <a:spLocks noChangeArrowheads="1"/>
          </p:cNvSpPr>
          <p:nvPr/>
        </p:nvSpPr>
        <p:spPr bwMode="auto">
          <a:xfrm>
            <a:off x="5324475" y="5764213"/>
            <a:ext cx="1133475" cy="476250"/>
          </a:xfrm>
          <a:prstGeom prst="rect">
            <a:avLst/>
          </a:prstGeom>
          <a:solidFill>
            <a:srgbClr val="FFFFFF"/>
          </a:solidFill>
          <a:ln w="2222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367" name="Rectangle 152">
            <a:extLst>
              <a:ext uri="{FF2B5EF4-FFF2-40B4-BE49-F238E27FC236}">
                <a16:creationId xmlns:a16="http://schemas.microsoft.com/office/drawing/2014/main" id="{34D09E03-05B0-4F8C-9362-F9F0C52F93FB}"/>
              </a:ext>
            </a:extLst>
          </p:cNvPr>
          <p:cNvSpPr>
            <a:spLocks noChangeArrowheads="1"/>
          </p:cNvSpPr>
          <p:nvPr/>
        </p:nvSpPr>
        <p:spPr bwMode="auto">
          <a:xfrm>
            <a:off x="5602288" y="5818188"/>
            <a:ext cx="579437"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CHANGE IN </a:t>
            </a:r>
            <a:endParaRPr lang="sk-SK" altLang="en-US" sz="1800">
              <a:latin typeface="Arial" panose="020B0604020202020204" pitchFamily="34" charset="0"/>
            </a:endParaRPr>
          </a:p>
        </p:txBody>
      </p:sp>
      <p:sp>
        <p:nvSpPr>
          <p:cNvPr id="98368" name="Rectangle 153">
            <a:extLst>
              <a:ext uri="{FF2B5EF4-FFF2-40B4-BE49-F238E27FC236}">
                <a16:creationId xmlns:a16="http://schemas.microsoft.com/office/drawing/2014/main" id="{57A6FBBD-A33A-4657-A669-ADAD7643D5BC}"/>
              </a:ext>
            </a:extLst>
          </p:cNvPr>
          <p:cNvSpPr>
            <a:spLocks noChangeArrowheads="1"/>
          </p:cNvSpPr>
          <p:nvPr/>
        </p:nvSpPr>
        <p:spPr bwMode="auto">
          <a:xfrm>
            <a:off x="5457825" y="5940425"/>
            <a:ext cx="860425"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SHAREHOLDERS’ </a:t>
            </a:r>
            <a:endParaRPr lang="sk-SK" altLang="en-US" sz="1800">
              <a:latin typeface="Arial" panose="020B0604020202020204" pitchFamily="34" charset="0"/>
            </a:endParaRPr>
          </a:p>
        </p:txBody>
      </p:sp>
      <p:sp>
        <p:nvSpPr>
          <p:cNvPr id="98369" name="Rectangle 154">
            <a:extLst>
              <a:ext uri="{FF2B5EF4-FFF2-40B4-BE49-F238E27FC236}">
                <a16:creationId xmlns:a16="http://schemas.microsoft.com/office/drawing/2014/main" id="{66BDBF49-8C88-47B9-83F8-23D62E15CAA5}"/>
              </a:ext>
            </a:extLst>
          </p:cNvPr>
          <p:cNvSpPr>
            <a:spLocks noChangeArrowheads="1"/>
          </p:cNvSpPr>
          <p:nvPr/>
        </p:nvSpPr>
        <p:spPr bwMode="auto">
          <a:xfrm>
            <a:off x="5691188" y="6056313"/>
            <a:ext cx="384175"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CLAIMS</a:t>
            </a:r>
            <a:endParaRPr lang="sk-SK" altLang="en-US" sz="1800">
              <a:latin typeface="Arial" panose="020B0604020202020204" pitchFamily="34" charset="0"/>
            </a:endParaRPr>
          </a:p>
        </p:txBody>
      </p:sp>
      <p:sp>
        <p:nvSpPr>
          <p:cNvPr id="98370" name="Rectangle 155">
            <a:extLst>
              <a:ext uri="{FF2B5EF4-FFF2-40B4-BE49-F238E27FC236}">
                <a16:creationId xmlns:a16="http://schemas.microsoft.com/office/drawing/2014/main" id="{E0E5A7DD-F3A6-45CA-A0C7-2F15F4882E7B}"/>
              </a:ext>
            </a:extLst>
          </p:cNvPr>
          <p:cNvSpPr>
            <a:spLocks noChangeArrowheads="1"/>
          </p:cNvSpPr>
          <p:nvPr/>
        </p:nvSpPr>
        <p:spPr bwMode="auto">
          <a:xfrm>
            <a:off x="6081713" y="6056313"/>
            <a:ext cx="254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 </a:t>
            </a:r>
            <a:endParaRPr lang="sk-SK" altLang="en-US" sz="1800">
              <a:latin typeface="Arial" panose="020B0604020202020204" pitchFamily="34" charset="0"/>
            </a:endParaRPr>
          </a:p>
        </p:txBody>
      </p:sp>
      <p:sp>
        <p:nvSpPr>
          <p:cNvPr id="98371" name="Rectangle 156">
            <a:extLst>
              <a:ext uri="{FF2B5EF4-FFF2-40B4-BE49-F238E27FC236}">
                <a16:creationId xmlns:a16="http://schemas.microsoft.com/office/drawing/2014/main" id="{03CAC8C5-5899-49B8-82F3-BEDC37CA18BB}"/>
              </a:ext>
            </a:extLst>
          </p:cNvPr>
          <p:cNvSpPr>
            <a:spLocks noChangeArrowheads="1"/>
          </p:cNvSpPr>
          <p:nvPr/>
        </p:nvSpPr>
        <p:spPr bwMode="auto">
          <a:xfrm>
            <a:off x="3844925" y="5118100"/>
            <a:ext cx="1808163" cy="369888"/>
          </a:xfrm>
          <a:prstGeom prst="rect">
            <a:avLst/>
          </a:prstGeom>
          <a:solidFill>
            <a:srgbClr val="FFFFFF"/>
          </a:solidFill>
          <a:ln w="79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372" name="Rectangle 157">
            <a:extLst>
              <a:ext uri="{FF2B5EF4-FFF2-40B4-BE49-F238E27FC236}">
                <a16:creationId xmlns:a16="http://schemas.microsoft.com/office/drawing/2014/main" id="{97D9E6AC-32A9-47E5-8807-80131D64E47A}"/>
              </a:ext>
            </a:extLst>
          </p:cNvPr>
          <p:cNvSpPr>
            <a:spLocks noChangeArrowheads="1"/>
          </p:cNvSpPr>
          <p:nvPr/>
        </p:nvSpPr>
        <p:spPr bwMode="auto">
          <a:xfrm>
            <a:off x="3973513" y="5165725"/>
            <a:ext cx="1546225"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b="1"/>
              <a:t>THE</a:t>
            </a:r>
            <a:r>
              <a:rPr lang="sk-SK" altLang="en-US" sz="800" b="1">
                <a:solidFill>
                  <a:srgbClr val="00FF00"/>
                </a:solidFill>
              </a:rPr>
              <a:t> </a:t>
            </a:r>
            <a:r>
              <a:rPr lang="sk-SK" altLang="en-US" sz="800" b="1"/>
              <a:t>FINANCIAL</a:t>
            </a:r>
            <a:r>
              <a:rPr lang="sk-SK" altLang="en-US" sz="800" b="1">
                <a:solidFill>
                  <a:srgbClr val="00FF00"/>
                </a:solidFill>
              </a:rPr>
              <a:t> </a:t>
            </a:r>
            <a:r>
              <a:rPr lang="sk-SK" altLang="en-US" sz="800" b="1"/>
              <a:t>ACCOUNTING</a:t>
            </a:r>
            <a:endParaRPr lang="sk-SK" altLang="en-US" sz="1800">
              <a:latin typeface="Arial" panose="020B0604020202020204" pitchFamily="34" charset="0"/>
            </a:endParaRPr>
          </a:p>
        </p:txBody>
      </p:sp>
      <p:sp>
        <p:nvSpPr>
          <p:cNvPr id="98373" name="Rectangle 158">
            <a:extLst>
              <a:ext uri="{FF2B5EF4-FFF2-40B4-BE49-F238E27FC236}">
                <a16:creationId xmlns:a16="http://schemas.microsoft.com/office/drawing/2014/main" id="{6546CCD4-1C75-4D04-975A-87FD3C019EC2}"/>
              </a:ext>
            </a:extLst>
          </p:cNvPr>
          <p:cNvSpPr>
            <a:spLocks noChangeArrowheads="1"/>
          </p:cNvSpPr>
          <p:nvPr/>
        </p:nvSpPr>
        <p:spPr bwMode="auto">
          <a:xfrm>
            <a:off x="5516563" y="5165725"/>
            <a:ext cx="254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b="1">
                <a:solidFill>
                  <a:srgbClr val="00FF00"/>
                </a:solidFill>
              </a:rPr>
              <a:t> </a:t>
            </a:r>
            <a:endParaRPr lang="sk-SK" altLang="en-US" sz="1800">
              <a:latin typeface="Arial" panose="020B0604020202020204" pitchFamily="34" charset="0"/>
            </a:endParaRPr>
          </a:p>
        </p:txBody>
      </p:sp>
      <p:sp>
        <p:nvSpPr>
          <p:cNvPr id="98374" name="Rectangle 159">
            <a:extLst>
              <a:ext uri="{FF2B5EF4-FFF2-40B4-BE49-F238E27FC236}">
                <a16:creationId xmlns:a16="http://schemas.microsoft.com/office/drawing/2014/main" id="{C4F6671A-44EE-42CD-9A7A-95F1439F6832}"/>
              </a:ext>
            </a:extLst>
          </p:cNvPr>
          <p:cNvSpPr>
            <a:spLocks noChangeArrowheads="1"/>
          </p:cNvSpPr>
          <p:nvPr/>
        </p:nvSpPr>
        <p:spPr bwMode="auto">
          <a:xfrm>
            <a:off x="4524375" y="5280025"/>
            <a:ext cx="434975"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b="1"/>
              <a:t>Approach</a:t>
            </a:r>
            <a:endParaRPr lang="sk-SK" altLang="en-US" sz="1800">
              <a:latin typeface="Arial" panose="020B0604020202020204" pitchFamily="34" charset="0"/>
            </a:endParaRPr>
          </a:p>
        </p:txBody>
      </p:sp>
      <p:sp>
        <p:nvSpPr>
          <p:cNvPr id="98375" name="Rectangle 160">
            <a:extLst>
              <a:ext uri="{FF2B5EF4-FFF2-40B4-BE49-F238E27FC236}">
                <a16:creationId xmlns:a16="http://schemas.microsoft.com/office/drawing/2014/main" id="{837D742B-38C6-4489-8010-CD89169B3818}"/>
              </a:ext>
            </a:extLst>
          </p:cNvPr>
          <p:cNvSpPr>
            <a:spLocks noChangeArrowheads="1"/>
          </p:cNvSpPr>
          <p:nvPr/>
        </p:nvSpPr>
        <p:spPr bwMode="auto">
          <a:xfrm>
            <a:off x="4967288" y="5280025"/>
            <a:ext cx="254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 </a:t>
            </a:r>
            <a:endParaRPr lang="sk-SK" altLang="en-US" sz="1800">
              <a:latin typeface="Arial" panose="020B0604020202020204" pitchFamily="34" charset="0"/>
            </a:endParaRPr>
          </a:p>
        </p:txBody>
      </p:sp>
      <p:sp>
        <p:nvSpPr>
          <p:cNvPr id="98376" name="Rectangle 161">
            <a:extLst>
              <a:ext uri="{FF2B5EF4-FFF2-40B4-BE49-F238E27FC236}">
                <a16:creationId xmlns:a16="http://schemas.microsoft.com/office/drawing/2014/main" id="{C0DD2F88-C854-4B6E-A273-D56A4D471A0A}"/>
              </a:ext>
            </a:extLst>
          </p:cNvPr>
          <p:cNvSpPr>
            <a:spLocks noChangeArrowheads="1"/>
          </p:cNvSpPr>
          <p:nvPr/>
        </p:nvSpPr>
        <p:spPr bwMode="auto">
          <a:xfrm>
            <a:off x="6011863" y="5141913"/>
            <a:ext cx="1963737" cy="381000"/>
          </a:xfrm>
          <a:prstGeom prst="rect">
            <a:avLst/>
          </a:prstGeom>
          <a:solidFill>
            <a:srgbClr val="FFFFFF"/>
          </a:solidFill>
          <a:ln w="79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377" name="Rectangle 162">
            <a:extLst>
              <a:ext uri="{FF2B5EF4-FFF2-40B4-BE49-F238E27FC236}">
                <a16:creationId xmlns:a16="http://schemas.microsoft.com/office/drawing/2014/main" id="{F0A06FE7-B778-4E77-8C4F-D935DB5FD7FF}"/>
              </a:ext>
            </a:extLst>
          </p:cNvPr>
          <p:cNvSpPr>
            <a:spLocks noChangeArrowheads="1"/>
          </p:cNvSpPr>
          <p:nvPr/>
        </p:nvSpPr>
        <p:spPr bwMode="auto">
          <a:xfrm>
            <a:off x="6122988" y="5187950"/>
            <a:ext cx="1712912"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b="1"/>
              <a:t>THE</a:t>
            </a:r>
            <a:r>
              <a:rPr lang="sk-SK" altLang="en-US" sz="800" b="1">
                <a:solidFill>
                  <a:srgbClr val="00FF00"/>
                </a:solidFill>
              </a:rPr>
              <a:t> </a:t>
            </a:r>
            <a:r>
              <a:rPr lang="sk-SK" altLang="en-US" sz="800" b="1"/>
              <a:t>MANAGERIAL</a:t>
            </a:r>
            <a:r>
              <a:rPr lang="sk-SK" altLang="en-US" sz="800" b="1">
                <a:solidFill>
                  <a:srgbClr val="00FF00"/>
                </a:solidFill>
              </a:rPr>
              <a:t> </a:t>
            </a:r>
            <a:r>
              <a:rPr lang="sk-SK" altLang="en-US" sz="800" b="1"/>
              <a:t>ACCOUNTING</a:t>
            </a:r>
            <a:r>
              <a:rPr lang="sk-SK" altLang="en-US" sz="800" b="1">
                <a:solidFill>
                  <a:srgbClr val="00FF00"/>
                </a:solidFill>
              </a:rPr>
              <a:t> </a:t>
            </a:r>
            <a:endParaRPr lang="sk-SK" altLang="en-US" sz="1800">
              <a:latin typeface="Arial" panose="020B0604020202020204" pitchFamily="34" charset="0"/>
            </a:endParaRPr>
          </a:p>
        </p:txBody>
      </p:sp>
      <p:sp>
        <p:nvSpPr>
          <p:cNvPr id="98378" name="Rectangle 163">
            <a:extLst>
              <a:ext uri="{FF2B5EF4-FFF2-40B4-BE49-F238E27FC236}">
                <a16:creationId xmlns:a16="http://schemas.microsoft.com/office/drawing/2014/main" id="{91746023-8843-4B7E-BFF0-81BAD6C20551}"/>
              </a:ext>
            </a:extLst>
          </p:cNvPr>
          <p:cNvSpPr>
            <a:spLocks noChangeArrowheads="1"/>
          </p:cNvSpPr>
          <p:nvPr/>
        </p:nvSpPr>
        <p:spPr bwMode="auto">
          <a:xfrm>
            <a:off x="6769100" y="5307013"/>
            <a:ext cx="434975"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b="1"/>
              <a:t>Approach</a:t>
            </a:r>
            <a:endParaRPr lang="sk-SK" altLang="en-US" sz="1800">
              <a:latin typeface="Arial" panose="020B0604020202020204" pitchFamily="34" charset="0"/>
            </a:endParaRPr>
          </a:p>
        </p:txBody>
      </p:sp>
      <p:sp>
        <p:nvSpPr>
          <p:cNvPr id="98379" name="Rectangle 164">
            <a:extLst>
              <a:ext uri="{FF2B5EF4-FFF2-40B4-BE49-F238E27FC236}">
                <a16:creationId xmlns:a16="http://schemas.microsoft.com/office/drawing/2014/main" id="{74F8F486-E7BA-4040-9504-A5BBC7CEF2C5}"/>
              </a:ext>
            </a:extLst>
          </p:cNvPr>
          <p:cNvSpPr>
            <a:spLocks noChangeArrowheads="1"/>
          </p:cNvSpPr>
          <p:nvPr/>
        </p:nvSpPr>
        <p:spPr bwMode="auto">
          <a:xfrm>
            <a:off x="7212013" y="5307013"/>
            <a:ext cx="254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b="1">
                <a:solidFill>
                  <a:srgbClr val="00FF00"/>
                </a:solidFill>
              </a:rPr>
              <a:t> </a:t>
            </a:r>
            <a:endParaRPr lang="sk-SK" altLang="en-US" sz="1800">
              <a:latin typeface="Arial" panose="020B0604020202020204" pitchFamily="34" charset="0"/>
            </a:endParaRPr>
          </a:p>
        </p:txBody>
      </p:sp>
      <p:grpSp>
        <p:nvGrpSpPr>
          <p:cNvPr id="98380" name="Group 165">
            <a:extLst>
              <a:ext uri="{FF2B5EF4-FFF2-40B4-BE49-F238E27FC236}">
                <a16:creationId xmlns:a16="http://schemas.microsoft.com/office/drawing/2014/main" id="{8E68B297-A8E7-4C23-A595-9ACC1695F66B}"/>
              </a:ext>
            </a:extLst>
          </p:cNvPr>
          <p:cNvGrpSpPr>
            <a:grpSpLocks/>
          </p:cNvGrpSpPr>
          <p:nvPr/>
        </p:nvGrpSpPr>
        <p:grpSpPr bwMode="auto">
          <a:xfrm>
            <a:off x="4368800" y="1798638"/>
            <a:ext cx="2022475" cy="2455862"/>
            <a:chOff x="2752" y="1133"/>
            <a:chExt cx="1274" cy="1547"/>
          </a:xfrm>
        </p:grpSpPr>
        <p:sp>
          <p:nvSpPr>
            <p:cNvPr id="98656" name="Freeform 166">
              <a:extLst>
                <a:ext uri="{FF2B5EF4-FFF2-40B4-BE49-F238E27FC236}">
                  <a16:creationId xmlns:a16="http://schemas.microsoft.com/office/drawing/2014/main" id="{61B96472-F2BB-43D1-91D9-FEE199310B5B}"/>
                </a:ext>
              </a:extLst>
            </p:cNvPr>
            <p:cNvSpPr>
              <a:spLocks/>
            </p:cNvSpPr>
            <p:nvPr/>
          </p:nvSpPr>
          <p:spPr bwMode="auto">
            <a:xfrm>
              <a:off x="2752" y="1574"/>
              <a:ext cx="9" cy="10"/>
            </a:xfrm>
            <a:custGeom>
              <a:avLst/>
              <a:gdLst>
                <a:gd name="T0" fmla="*/ 7 w 9"/>
                <a:gd name="T1" fmla="*/ 0 h 10"/>
                <a:gd name="T2" fmla="*/ 5 w 9"/>
                <a:gd name="T3" fmla="*/ 0 h 10"/>
                <a:gd name="T4" fmla="*/ 2 w 9"/>
                <a:gd name="T5" fmla="*/ 2 h 10"/>
                <a:gd name="T6" fmla="*/ 0 w 9"/>
                <a:gd name="T7" fmla="*/ 5 h 10"/>
                <a:gd name="T8" fmla="*/ 0 w 9"/>
                <a:gd name="T9" fmla="*/ 5 h 10"/>
                <a:gd name="T10" fmla="*/ 2 w 9"/>
                <a:gd name="T11" fmla="*/ 7 h 10"/>
                <a:gd name="T12" fmla="*/ 5 w 9"/>
                <a:gd name="T13" fmla="*/ 10 h 10"/>
                <a:gd name="T14" fmla="*/ 5 w 9"/>
                <a:gd name="T15" fmla="*/ 10 h 10"/>
                <a:gd name="T16" fmla="*/ 5 w 9"/>
                <a:gd name="T17" fmla="*/ 10 h 10"/>
                <a:gd name="T18" fmla="*/ 7 w 9"/>
                <a:gd name="T19" fmla="*/ 7 h 10"/>
                <a:gd name="T20" fmla="*/ 9 w 9"/>
                <a:gd name="T21" fmla="*/ 5 h 10"/>
                <a:gd name="T22" fmla="*/ 9 w 9"/>
                <a:gd name="T23" fmla="*/ 5 h 10"/>
                <a:gd name="T24" fmla="*/ 7 w 9"/>
                <a:gd name="T25" fmla="*/ 2 h 10"/>
                <a:gd name="T26" fmla="*/ 7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7" y="0"/>
                  </a:moveTo>
                  <a:lnTo>
                    <a:pt x="5" y="0"/>
                  </a:lnTo>
                  <a:lnTo>
                    <a:pt x="2" y="2"/>
                  </a:lnTo>
                  <a:lnTo>
                    <a:pt x="0" y="5"/>
                  </a:lnTo>
                  <a:lnTo>
                    <a:pt x="2" y="7"/>
                  </a:lnTo>
                  <a:lnTo>
                    <a:pt x="5" y="10"/>
                  </a:lnTo>
                  <a:lnTo>
                    <a:pt x="7" y="7"/>
                  </a:lnTo>
                  <a:lnTo>
                    <a:pt x="9" y="5"/>
                  </a:lnTo>
                  <a:lnTo>
                    <a:pt x="7" y="2"/>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57" name="Freeform 167">
              <a:extLst>
                <a:ext uri="{FF2B5EF4-FFF2-40B4-BE49-F238E27FC236}">
                  <a16:creationId xmlns:a16="http://schemas.microsoft.com/office/drawing/2014/main" id="{66B89720-C4FB-49D0-9FD4-986B3438AFD2}"/>
                </a:ext>
              </a:extLst>
            </p:cNvPr>
            <p:cNvSpPr>
              <a:spLocks/>
            </p:cNvSpPr>
            <p:nvPr/>
          </p:nvSpPr>
          <p:spPr bwMode="auto">
            <a:xfrm>
              <a:off x="2771" y="1579"/>
              <a:ext cx="9" cy="9"/>
            </a:xfrm>
            <a:custGeom>
              <a:avLst/>
              <a:gdLst>
                <a:gd name="T0" fmla="*/ 4 w 9"/>
                <a:gd name="T1" fmla="*/ 0 h 9"/>
                <a:gd name="T2" fmla="*/ 2 w 9"/>
                <a:gd name="T3" fmla="*/ 0 h 9"/>
                <a:gd name="T4" fmla="*/ 0 w 9"/>
                <a:gd name="T5" fmla="*/ 2 h 9"/>
                <a:gd name="T6" fmla="*/ 0 w 9"/>
                <a:gd name="T7" fmla="*/ 5 h 9"/>
                <a:gd name="T8" fmla="*/ 0 w 9"/>
                <a:gd name="T9" fmla="*/ 7 h 9"/>
                <a:gd name="T10" fmla="*/ 0 w 9"/>
                <a:gd name="T11" fmla="*/ 9 h 9"/>
                <a:gd name="T12" fmla="*/ 2 w 9"/>
                <a:gd name="T13" fmla="*/ 9 h 9"/>
                <a:gd name="T14" fmla="*/ 2 w 9"/>
                <a:gd name="T15" fmla="*/ 9 h 9"/>
                <a:gd name="T16" fmla="*/ 4 w 9"/>
                <a:gd name="T17" fmla="*/ 9 h 9"/>
                <a:gd name="T18" fmla="*/ 7 w 9"/>
                <a:gd name="T19" fmla="*/ 9 h 9"/>
                <a:gd name="T20" fmla="*/ 9 w 9"/>
                <a:gd name="T21" fmla="*/ 7 h 9"/>
                <a:gd name="T22" fmla="*/ 9 w 9"/>
                <a:gd name="T23" fmla="*/ 5 h 9"/>
                <a:gd name="T24" fmla="*/ 7 w 9"/>
                <a:gd name="T25" fmla="*/ 2 h 9"/>
                <a:gd name="T26" fmla="*/ 4 w 9"/>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4" y="0"/>
                  </a:moveTo>
                  <a:lnTo>
                    <a:pt x="2" y="0"/>
                  </a:lnTo>
                  <a:lnTo>
                    <a:pt x="0" y="2"/>
                  </a:lnTo>
                  <a:lnTo>
                    <a:pt x="0" y="5"/>
                  </a:lnTo>
                  <a:lnTo>
                    <a:pt x="0" y="7"/>
                  </a:lnTo>
                  <a:lnTo>
                    <a:pt x="0" y="9"/>
                  </a:lnTo>
                  <a:lnTo>
                    <a:pt x="2" y="9"/>
                  </a:lnTo>
                  <a:lnTo>
                    <a:pt x="4" y="9"/>
                  </a:lnTo>
                  <a:lnTo>
                    <a:pt x="7" y="9"/>
                  </a:lnTo>
                  <a:lnTo>
                    <a:pt x="9" y="7"/>
                  </a:lnTo>
                  <a:lnTo>
                    <a:pt x="9" y="5"/>
                  </a:lnTo>
                  <a:lnTo>
                    <a:pt x="7" y="2"/>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58" name="Freeform 168">
              <a:extLst>
                <a:ext uri="{FF2B5EF4-FFF2-40B4-BE49-F238E27FC236}">
                  <a16:creationId xmlns:a16="http://schemas.microsoft.com/office/drawing/2014/main" id="{6BEB330A-B606-4DB3-B88E-42139006C947}"/>
                </a:ext>
              </a:extLst>
            </p:cNvPr>
            <p:cNvSpPr>
              <a:spLocks/>
            </p:cNvSpPr>
            <p:nvPr/>
          </p:nvSpPr>
          <p:spPr bwMode="auto">
            <a:xfrm>
              <a:off x="2787" y="1584"/>
              <a:ext cx="9" cy="9"/>
            </a:xfrm>
            <a:custGeom>
              <a:avLst/>
              <a:gdLst>
                <a:gd name="T0" fmla="*/ 7 w 9"/>
                <a:gd name="T1" fmla="*/ 0 h 9"/>
                <a:gd name="T2" fmla="*/ 5 w 9"/>
                <a:gd name="T3" fmla="*/ 0 h 9"/>
                <a:gd name="T4" fmla="*/ 2 w 9"/>
                <a:gd name="T5" fmla="*/ 2 h 9"/>
                <a:gd name="T6" fmla="*/ 0 w 9"/>
                <a:gd name="T7" fmla="*/ 4 h 9"/>
                <a:gd name="T8" fmla="*/ 0 w 9"/>
                <a:gd name="T9" fmla="*/ 7 h 9"/>
                <a:gd name="T10" fmla="*/ 2 w 9"/>
                <a:gd name="T11" fmla="*/ 9 h 9"/>
                <a:gd name="T12" fmla="*/ 5 w 9"/>
                <a:gd name="T13" fmla="*/ 9 h 9"/>
                <a:gd name="T14" fmla="*/ 5 w 9"/>
                <a:gd name="T15" fmla="*/ 9 h 9"/>
                <a:gd name="T16" fmla="*/ 7 w 9"/>
                <a:gd name="T17" fmla="*/ 9 h 9"/>
                <a:gd name="T18" fmla="*/ 9 w 9"/>
                <a:gd name="T19" fmla="*/ 9 h 9"/>
                <a:gd name="T20" fmla="*/ 9 w 9"/>
                <a:gd name="T21" fmla="*/ 7 h 9"/>
                <a:gd name="T22" fmla="*/ 9 w 9"/>
                <a:gd name="T23" fmla="*/ 4 h 9"/>
                <a:gd name="T24" fmla="*/ 9 w 9"/>
                <a:gd name="T25" fmla="*/ 2 h 9"/>
                <a:gd name="T26" fmla="*/ 7 w 9"/>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7" y="0"/>
                  </a:moveTo>
                  <a:lnTo>
                    <a:pt x="5" y="0"/>
                  </a:lnTo>
                  <a:lnTo>
                    <a:pt x="2" y="2"/>
                  </a:lnTo>
                  <a:lnTo>
                    <a:pt x="0" y="4"/>
                  </a:lnTo>
                  <a:lnTo>
                    <a:pt x="0" y="7"/>
                  </a:lnTo>
                  <a:lnTo>
                    <a:pt x="2" y="9"/>
                  </a:lnTo>
                  <a:lnTo>
                    <a:pt x="5" y="9"/>
                  </a:lnTo>
                  <a:lnTo>
                    <a:pt x="7" y="9"/>
                  </a:lnTo>
                  <a:lnTo>
                    <a:pt x="9" y="9"/>
                  </a:lnTo>
                  <a:lnTo>
                    <a:pt x="9" y="7"/>
                  </a:lnTo>
                  <a:lnTo>
                    <a:pt x="9" y="4"/>
                  </a:lnTo>
                  <a:lnTo>
                    <a:pt x="9" y="2"/>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59" name="Freeform 169">
              <a:extLst>
                <a:ext uri="{FF2B5EF4-FFF2-40B4-BE49-F238E27FC236}">
                  <a16:creationId xmlns:a16="http://schemas.microsoft.com/office/drawing/2014/main" id="{AB8EC234-289B-432B-A832-3CCB4EAF929E}"/>
                </a:ext>
              </a:extLst>
            </p:cNvPr>
            <p:cNvSpPr>
              <a:spLocks/>
            </p:cNvSpPr>
            <p:nvPr/>
          </p:nvSpPr>
          <p:spPr bwMode="auto">
            <a:xfrm>
              <a:off x="2806" y="1588"/>
              <a:ext cx="9" cy="10"/>
            </a:xfrm>
            <a:custGeom>
              <a:avLst/>
              <a:gdLst>
                <a:gd name="T0" fmla="*/ 7 w 9"/>
                <a:gd name="T1" fmla="*/ 0 h 10"/>
                <a:gd name="T2" fmla="*/ 4 w 9"/>
                <a:gd name="T3" fmla="*/ 0 h 10"/>
                <a:gd name="T4" fmla="*/ 2 w 9"/>
                <a:gd name="T5" fmla="*/ 3 h 10"/>
                <a:gd name="T6" fmla="*/ 0 w 9"/>
                <a:gd name="T7" fmla="*/ 5 h 10"/>
                <a:gd name="T8" fmla="*/ 0 w 9"/>
                <a:gd name="T9" fmla="*/ 8 h 10"/>
                <a:gd name="T10" fmla="*/ 2 w 9"/>
                <a:gd name="T11" fmla="*/ 10 h 10"/>
                <a:gd name="T12" fmla="*/ 4 w 9"/>
                <a:gd name="T13" fmla="*/ 10 h 10"/>
                <a:gd name="T14" fmla="*/ 4 w 9"/>
                <a:gd name="T15" fmla="*/ 10 h 10"/>
                <a:gd name="T16" fmla="*/ 7 w 9"/>
                <a:gd name="T17" fmla="*/ 10 h 10"/>
                <a:gd name="T18" fmla="*/ 9 w 9"/>
                <a:gd name="T19" fmla="*/ 10 h 10"/>
                <a:gd name="T20" fmla="*/ 9 w 9"/>
                <a:gd name="T21" fmla="*/ 8 h 10"/>
                <a:gd name="T22" fmla="*/ 9 w 9"/>
                <a:gd name="T23" fmla="*/ 5 h 10"/>
                <a:gd name="T24" fmla="*/ 9 w 9"/>
                <a:gd name="T25" fmla="*/ 3 h 10"/>
                <a:gd name="T26" fmla="*/ 7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7" y="0"/>
                  </a:moveTo>
                  <a:lnTo>
                    <a:pt x="4" y="0"/>
                  </a:lnTo>
                  <a:lnTo>
                    <a:pt x="2" y="3"/>
                  </a:lnTo>
                  <a:lnTo>
                    <a:pt x="0" y="5"/>
                  </a:lnTo>
                  <a:lnTo>
                    <a:pt x="0" y="8"/>
                  </a:lnTo>
                  <a:lnTo>
                    <a:pt x="2" y="10"/>
                  </a:lnTo>
                  <a:lnTo>
                    <a:pt x="4" y="10"/>
                  </a:lnTo>
                  <a:lnTo>
                    <a:pt x="7" y="10"/>
                  </a:lnTo>
                  <a:lnTo>
                    <a:pt x="9" y="10"/>
                  </a:lnTo>
                  <a:lnTo>
                    <a:pt x="9" y="8"/>
                  </a:lnTo>
                  <a:lnTo>
                    <a:pt x="9" y="5"/>
                  </a:lnTo>
                  <a:lnTo>
                    <a:pt x="9" y="3"/>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60" name="Freeform 170">
              <a:extLst>
                <a:ext uri="{FF2B5EF4-FFF2-40B4-BE49-F238E27FC236}">
                  <a16:creationId xmlns:a16="http://schemas.microsoft.com/office/drawing/2014/main" id="{B0A4138A-8D78-411D-8ADD-A98F1440C901}"/>
                </a:ext>
              </a:extLst>
            </p:cNvPr>
            <p:cNvSpPr>
              <a:spLocks/>
            </p:cNvSpPr>
            <p:nvPr/>
          </p:nvSpPr>
          <p:spPr bwMode="auto">
            <a:xfrm>
              <a:off x="2824" y="1593"/>
              <a:ext cx="10" cy="10"/>
            </a:xfrm>
            <a:custGeom>
              <a:avLst/>
              <a:gdLst>
                <a:gd name="T0" fmla="*/ 5 w 10"/>
                <a:gd name="T1" fmla="*/ 0 h 10"/>
                <a:gd name="T2" fmla="*/ 3 w 10"/>
                <a:gd name="T3" fmla="*/ 0 h 10"/>
                <a:gd name="T4" fmla="*/ 0 w 10"/>
                <a:gd name="T5" fmla="*/ 3 h 10"/>
                <a:gd name="T6" fmla="*/ 0 w 10"/>
                <a:gd name="T7" fmla="*/ 5 h 10"/>
                <a:gd name="T8" fmla="*/ 0 w 10"/>
                <a:gd name="T9" fmla="*/ 8 h 10"/>
                <a:gd name="T10" fmla="*/ 0 w 10"/>
                <a:gd name="T11" fmla="*/ 10 h 10"/>
                <a:gd name="T12" fmla="*/ 3 w 10"/>
                <a:gd name="T13" fmla="*/ 10 h 10"/>
                <a:gd name="T14" fmla="*/ 3 w 10"/>
                <a:gd name="T15" fmla="*/ 10 h 10"/>
                <a:gd name="T16" fmla="*/ 5 w 10"/>
                <a:gd name="T17" fmla="*/ 10 h 10"/>
                <a:gd name="T18" fmla="*/ 7 w 10"/>
                <a:gd name="T19" fmla="*/ 10 h 10"/>
                <a:gd name="T20" fmla="*/ 10 w 10"/>
                <a:gd name="T21" fmla="*/ 8 h 10"/>
                <a:gd name="T22" fmla="*/ 10 w 10"/>
                <a:gd name="T23" fmla="*/ 5 h 10"/>
                <a:gd name="T24" fmla="*/ 7 w 10"/>
                <a:gd name="T25" fmla="*/ 3 h 10"/>
                <a:gd name="T26" fmla="*/ 5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5" y="0"/>
                  </a:moveTo>
                  <a:lnTo>
                    <a:pt x="3" y="0"/>
                  </a:lnTo>
                  <a:lnTo>
                    <a:pt x="0" y="3"/>
                  </a:lnTo>
                  <a:lnTo>
                    <a:pt x="0" y="5"/>
                  </a:lnTo>
                  <a:lnTo>
                    <a:pt x="0" y="8"/>
                  </a:lnTo>
                  <a:lnTo>
                    <a:pt x="0" y="10"/>
                  </a:lnTo>
                  <a:lnTo>
                    <a:pt x="3" y="10"/>
                  </a:lnTo>
                  <a:lnTo>
                    <a:pt x="5" y="10"/>
                  </a:lnTo>
                  <a:lnTo>
                    <a:pt x="7" y="10"/>
                  </a:lnTo>
                  <a:lnTo>
                    <a:pt x="10" y="8"/>
                  </a:lnTo>
                  <a:lnTo>
                    <a:pt x="10" y="5"/>
                  </a:lnTo>
                  <a:lnTo>
                    <a:pt x="7" y="3"/>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61" name="Freeform 171">
              <a:extLst>
                <a:ext uri="{FF2B5EF4-FFF2-40B4-BE49-F238E27FC236}">
                  <a16:creationId xmlns:a16="http://schemas.microsoft.com/office/drawing/2014/main" id="{26BD87E2-27E8-478E-A09A-0220CAE21D34}"/>
                </a:ext>
              </a:extLst>
            </p:cNvPr>
            <p:cNvSpPr>
              <a:spLocks/>
            </p:cNvSpPr>
            <p:nvPr/>
          </p:nvSpPr>
          <p:spPr bwMode="auto">
            <a:xfrm>
              <a:off x="2843" y="1598"/>
              <a:ext cx="9" cy="10"/>
            </a:xfrm>
            <a:custGeom>
              <a:avLst/>
              <a:gdLst>
                <a:gd name="T0" fmla="*/ 4 w 9"/>
                <a:gd name="T1" fmla="*/ 0 h 10"/>
                <a:gd name="T2" fmla="*/ 2 w 9"/>
                <a:gd name="T3" fmla="*/ 0 h 10"/>
                <a:gd name="T4" fmla="*/ 0 w 9"/>
                <a:gd name="T5" fmla="*/ 3 h 10"/>
                <a:gd name="T6" fmla="*/ 0 w 9"/>
                <a:gd name="T7" fmla="*/ 5 h 10"/>
                <a:gd name="T8" fmla="*/ 0 w 9"/>
                <a:gd name="T9" fmla="*/ 7 h 10"/>
                <a:gd name="T10" fmla="*/ 0 w 9"/>
                <a:gd name="T11" fmla="*/ 10 h 10"/>
                <a:gd name="T12" fmla="*/ 2 w 9"/>
                <a:gd name="T13" fmla="*/ 10 h 10"/>
                <a:gd name="T14" fmla="*/ 2 w 9"/>
                <a:gd name="T15" fmla="*/ 10 h 10"/>
                <a:gd name="T16" fmla="*/ 4 w 9"/>
                <a:gd name="T17" fmla="*/ 10 h 10"/>
                <a:gd name="T18" fmla="*/ 7 w 9"/>
                <a:gd name="T19" fmla="*/ 10 h 10"/>
                <a:gd name="T20" fmla="*/ 9 w 9"/>
                <a:gd name="T21" fmla="*/ 7 h 10"/>
                <a:gd name="T22" fmla="*/ 9 w 9"/>
                <a:gd name="T23" fmla="*/ 5 h 10"/>
                <a:gd name="T24" fmla="*/ 7 w 9"/>
                <a:gd name="T25" fmla="*/ 3 h 10"/>
                <a:gd name="T26" fmla="*/ 4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4" y="0"/>
                  </a:moveTo>
                  <a:lnTo>
                    <a:pt x="2" y="0"/>
                  </a:lnTo>
                  <a:lnTo>
                    <a:pt x="0" y="3"/>
                  </a:lnTo>
                  <a:lnTo>
                    <a:pt x="0" y="5"/>
                  </a:lnTo>
                  <a:lnTo>
                    <a:pt x="0" y="7"/>
                  </a:lnTo>
                  <a:lnTo>
                    <a:pt x="0" y="10"/>
                  </a:lnTo>
                  <a:lnTo>
                    <a:pt x="2" y="10"/>
                  </a:lnTo>
                  <a:lnTo>
                    <a:pt x="4" y="10"/>
                  </a:lnTo>
                  <a:lnTo>
                    <a:pt x="7" y="10"/>
                  </a:lnTo>
                  <a:lnTo>
                    <a:pt x="9" y="7"/>
                  </a:lnTo>
                  <a:lnTo>
                    <a:pt x="9" y="5"/>
                  </a:lnTo>
                  <a:lnTo>
                    <a:pt x="7" y="3"/>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62" name="Freeform 172">
              <a:extLst>
                <a:ext uri="{FF2B5EF4-FFF2-40B4-BE49-F238E27FC236}">
                  <a16:creationId xmlns:a16="http://schemas.microsoft.com/office/drawing/2014/main" id="{9D190E01-B730-42AA-9752-83064C188925}"/>
                </a:ext>
              </a:extLst>
            </p:cNvPr>
            <p:cNvSpPr>
              <a:spLocks/>
            </p:cNvSpPr>
            <p:nvPr/>
          </p:nvSpPr>
          <p:spPr bwMode="auto">
            <a:xfrm>
              <a:off x="2859" y="1603"/>
              <a:ext cx="9" cy="10"/>
            </a:xfrm>
            <a:custGeom>
              <a:avLst/>
              <a:gdLst>
                <a:gd name="T0" fmla="*/ 7 w 9"/>
                <a:gd name="T1" fmla="*/ 0 h 10"/>
                <a:gd name="T2" fmla="*/ 5 w 9"/>
                <a:gd name="T3" fmla="*/ 0 h 10"/>
                <a:gd name="T4" fmla="*/ 2 w 9"/>
                <a:gd name="T5" fmla="*/ 2 h 10"/>
                <a:gd name="T6" fmla="*/ 0 w 9"/>
                <a:gd name="T7" fmla="*/ 5 h 10"/>
                <a:gd name="T8" fmla="*/ 0 w 9"/>
                <a:gd name="T9" fmla="*/ 7 h 10"/>
                <a:gd name="T10" fmla="*/ 2 w 9"/>
                <a:gd name="T11" fmla="*/ 10 h 10"/>
                <a:gd name="T12" fmla="*/ 5 w 9"/>
                <a:gd name="T13" fmla="*/ 10 h 10"/>
                <a:gd name="T14" fmla="*/ 5 w 9"/>
                <a:gd name="T15" fmla="*/ 10 h 10"/>
                <a:gd name="T16" fmla="*/ 7 w 9"/>
                <a:gd name="T17" fmla="*/ 10 h 10"/>
                <a:gd name="T18" fmla="*/ 9 w 9"/>
                <a:gd name="T19" fmla="*/ 10 h 10"/>
                <a:gd name="T20" fmla="*/ 9 w 9"/>
                <a:gd name="T21" fmla="*/ 7 h 10"/>
                <a:gd name="T22" fmla="*/ 9 w 9"/>
                <a:gd name="T23" fmla="*/ 5 h 10"/>
                <a:gd name="T24" fmla="*/ 9 w 9"/>
                <a:gd name="T25" fmla="*/ 2 h 10"/>
                <a:gd name="T26" fmla="*/ 7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7" y="0"/>
                  </a:moveTo>
                  <a:lnTo>
                    <a:pt x="5" y="0"/>
                  </a:lnTo>
                  <a:lnTo>
                    <a:pt x="2" y="2"/>
                  </a:lnTo>
                  <a:lnTo>
                    <a:pt x="0" y="5"/>
                  </a:lnTo>
                  <a:lnTo>
                    <a:pt x="0" y="7"/>
                  </a:lnTo>
                  <a:lnTo>
                    <a:pt x="2" y="10"/>
                  </a:lnTo>
                  <a:lnTo>
                    <a:pt x="5" y="10"/>
                  </a:lnTo>
                  <a:lnTo>
                    <a:pt x="7" y="10"/>
                  </a:lnTo>
                  <a:lnTo>
                    <a:pt x="9" y="10"/>
                  </a:lnTo>
                  <a:lnTo>
                    <a:pt x="9" y="7"/>
                  </a:lnTo>
                  <a:lnTo>
                    <a:pt x="9" y="5"/>
                  </a:lnTo>
                  <a:lnTo>
                    <a:pt x="9" y="2"/>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63" name="Freeform 173">
              <a:extLst>
                <a:ext uri="{FF2B5EF4-FFF2-40B4-BE49-F238E27FC236}">
                  <a16:creationId xmlns:a16="http://schemas.microsoft.com/office/drawing/2014/main" id="{BE27F6F1-A5FB-43C9-87C9-5AC88EDFA3BA}"/>
                </a:ext>
              </a:extLst>
            </p:cNvPr>
            <p:cNvSpPr>
              <a:spLocks/>
            </p:cNvSpPr>
            <p:nvPr/>
          </p:nvSpPr>
          <p:spPr bwMode="auto">
            <a:xfrm>
              <a:off x="2878" y="1608"/>
              <a:ext cx="9" cy="9"/>
            </a:xfrm>
            <a:custGeom>
              <a:avLst/>
              <a:gdLst>
                <a:gd name="T0" fmla="*/ 7 w 9"/>
                <a:gd name="T1" fmla="*/ 0 h 9"/>
                <a:gd name="T2" fmla="*/ 4 w 9"/>
                <a:gd name="T3" fmla="*/ 0 h 9"/>
                <a:gd name="T4" fmla="*/ 2 w 9"/>
                <a:gd name="T5" fmla="*/ 2 h 9"/>
                <a:gd name="T6" fmla="*/ 0 w 9"/>
                <a:gd name="T7" fmla="*/ 5 h 9"/>
                <a:gd name="T8" fmla="*/ 0 w 9"/>
                <a:gd name="T9" fmla="*/ 7 h 9"/>
                <a:gd name="T10" fmla="*/ 2 w 9"/>
                <a:gd name="T11" fmla="*/ 9 h 9"/>
                <a:gd name="T12" fmla="*/ 4 w 9"/>
                <a:gd name="T13" fmla="*/ 9 h 9"/>
                <a:gd name="T14" fmla="*/ 4 w 9"/>
                <a:gd name="T15" fmla="*/ 9 h 9"/>
                <a:gd name="T16" fmla="*/ 7 w 9"/>
                <a:gd name="T17" fmla="*/ 9 h 9"/>
                <a:gd name="T18" fmla="*/ 9 w 9"/>
                <a:gd name="T19" fmla="*/ 9 h 9"/>
                <a:gd name="T20" fmla="*/ 9 w 9"/>
                <a:gd name="T21" fmla="*/ 7 h 9"/>
                <a:gd name="T22" fmla="*/ 9 w 9"/>
                <a:gd name="T23" fmla="*/ 5 h 9"/>
                <a:gd name="T24" fmla="*/ 9 w 9"/>
                <a:gd name="T25" fmla="*/ 2 h 9"/>
                <a:gd name="T26" fmla="*/ 7 w 9"/>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7" y="0"/>
                  </a:moveTo>
                  <a:lnTo>
                    <a:pt x="4" y="0"/>
                  </a:lnTo>
                  <a:lnTo>
                    <a:pt x="2" y="2"/>
                  </a:lnTo>
                  <a:lnTo>
                    <a:pt x="0" y="5"/>
                  </a:lnTo>
                  <a:lnTo>
                    <a:pt x="0" y="7"/>
                  </a:lnTo>
                  <a:lnTo>
                    <a:pt x="2" y="9"/>
                  </a:lnTo>
                  <a:lnTo>
                    <a:pt x="4" y="9"/>
                  </a:lnTo>
                  <a:lnTo>
                    <a:pt x="7" y="9"/>
                  </a:lnTo>
                  <a:lnTo>
                    <a:pt x="9" y="9"/>
                  </a:lnTo>
                  <a:lnTo>
                    <a:pt x="9" y="7"/>
                  </a:lnTo>
                  <a:lnTo>
                    <a:pt x="9" y="5"/>
                  </a:lnTo>
                  <a:lnTo>
                    <a:pt x="9" y="2"/>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64" name="Freeform 174">
              <a:extLst>
                <a:ext uri="{FF2B5EF4-FFF2-40B4-BE49-F238E27FC236}">
                  <a16:creationId xmlns:a16="http://schemas.microsoft.com/office/drawing/2014/main" id="{D22936F6-5390-4C95-8504-E61ADE820BF9}"/>
                </a:ext>
              </a:extLst>
            </p:cNvPr>
            <p:cNvSpPr>
              <a:spLocks/>
            </p:cNvSpPr>
            <p:nvPr/>
          </p:nvSpPr>
          <p:spPr bwMode="auto">
            <a:xfrm>
              <a:off x="2896" y="1613"/>
              <a:ext cx="10" cy="9"/>
            </a:xfrm>
            <a:custGeom>
              <a:avLst/>
              <a:gdLst>
                <a:gd name="T0" fmla="*/ 5 w 10"/>
                <a:gd name="T1" fmla="*/ 0 h 9"/>
                <a:gd name="T2" fmla="*/ 3 w 10"/>
                <a:gd name="T3" fmla="*/ 0 h 9"/>
                <a:gd name="T4" fmla="*/ 0 w 10"/>
                <a:gd name="T5" fmla="*/ 2 h 9"/>
                <a:gd name="T6" fmla="*/ 0 w 10"/>
                <a:gd name="T7" fmla="*/ 4 h 9"/>
                <a:gd name="T8" fmla="*/ 0 w 10"/>
                <a:gd name="T9" fmla="*/ 7 h 9"/>
                <a:gd name="T10" fmla="*/ 0 w 10"/>
                <a:gd name="T11" fmla="*/ 9 h 9"/>
                <a:gd name="T12" fmla="*/ 3 w 10"/>
                <a:gd name="T13" fmla="*/ 9 h 9"/>
                <a:gd name="T14" fmla="*/ 3 w 10"/>
                <a:gd name="T15" fmla="*/ 9 h 9"/>
                <a:gd name="T16" fmla="*/ 5 w 10"/>
                <a:gd name="T17" fmla="*/ 9 h 9"/>
                <a:gd name="T18" fmla="*/ 7 w 10"/>
                <a:gd name="T19" fmla="*/ 9 h 9"/>
                <a:gd name="T20" fmla="*/ 10 w 10"/>
                <a:gd name="T21" fmla="*/ 7 h 9"/>
                <a:gd name="T22" fmla="*/ 10 w 10"/>
                <a:gd name="T23" fmla="*/ 4 h 9"/>
                <a:gd name="T24" fmla="*/ 7 w 10"/>
                <a:gd name="T25" fmla="*/ 2 h 9"/>
                <a:gd name="T26" fmla="*/ 5 w 10"/>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9">
                  <a:moveTo>
                    <a:pt x="5" y="0"/>
                  </a:moveTo>
                  <a:lnTo>
                    <a:pt x="3" y="0"/>
                  </a:lnTo>
                  <a:lnTo>
                    <a:pt x="0" y="2"/>
                  </a:lnTo>
                  <a:lnTo>
                    <a:pt x="0" y="4"/>
                  </a:lnTo>
                  <a:lnTo>
                    <a:pt x="0" y="7"/>
                  </a:lnTo>
                  <a:lnTo>
                    <a:pt x="0" y="9"/>
                  </a:lnTo>
                  <a:lnTo>
                    <a:pt x="3" y="9"/>
                  </a:lnTo>
                  <a:lnTo>
                    <a:pt x="5" y="9"/>
                  </a:lnTo>
                  <a:lnTo>
                    <a:pt x="7" y="9"/>
                  </a:lnTo>
                  <a:lnTo>
                    <a:pt x="10" y="7"/>
                  </a:lnTo>
                  <a:lnTo>
                    <a:pt x="10" y="4"/>
                  </a:lnTo>
                  <a:lnTo>
                    <a:pt x="7" y="2"/>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65" name="Freeform 175">
              <a:extLst>
                <a:ext uri="{FF2B5EF4-FFF2-40B4-BE49-F238E27FC236}">
                  <a16:creationId xmlns:a16="http://schemas.microsoft.com/office/drawing/2014/main" id="{31BE1EE4-F211-495D-9B6B-D695BDDBA8BD}"/>
                </a:ext>
              </a:extLst>
            </p:cNvPr>
            <p:cNvSpPr>
              <a:spLocks/>
            </p:cNvSpPr>
            <p:nvPr/>
          </p:nvSpPr>
          <p:spPr bwMode="auto">
            <a:xfrm>
              <a:off x="2915" y="1620"/>
              <a:ext cx="9" cy="10"/>
            </a:xfrm>
            <a:custGeom>
              <a:avLst/>
              <a:gdLst>
                <a:gd name="T0" fmla="*/ 5 w 9"/>
                <a:gd name="T1" fmla="*/ 0 h 10"/>
                <a:gd name="T2" fmla="*/ 2 w 9"/>
                <a:gd name="T3" fmla="*/ 0 h 10"/>
                <a:gd name="T4" fmla="*/ 0 w 9"/>
                <a:gd name="T5" fmla="*/ 0 h 10"/>
                <a:gd name="T6" fmla="*/ 0 w 9"/>
                <a:gd name="T7" fmla="*/ 2 h 10"/>
                <a:gd name="T8" fmla="*/ 0 w 9"/>
                <a:gd name="T9" fmla="*/ 5 h 10"/>
                <a:gd name="T10" fmla="*/ 0 w 9"/>
                <a:gd name="T11" fmla="*/ 7 h 10"/>
                <a:gd name="T12" fmla="*/ 2 w 9"/>
                <a:gd name="T13" fmla="*/ 10 h 10"/>
                <a:gd name="T14" fmla="*/ 2 w 9"/>
                <a:gd name="T15" fmla="*/ 10 h 10"/>
                <a:gd name="T16" fmla="*/ 5 w 9"/>
                <a:gd name="T17" fmla="*/ 10 h 10"/>
                <a:gd name="T18" fmla="*/ 7 w 9"/>
                <a:gd name="T19" fmla="*/ 7 h 10"/>
                <a:gd name="T20" fmla="*/ 9 w 9"/>
                <a:gd name="T21" fmla="*/ 5 h 10"/>
                <a:gd name="T22" fmla="*/ 9 w 9"/>
                <a:gd name="T23" fmla="*/ 2 h 10"/>
                <a:gd name="T24" fmla="*/ 7 w 9"/>
                <a:gd name="T25" fmla="*/ 0 h 10"/>
                <a:gd name="T26" fmla="*/ 5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5" y="0"/>
                  </a:moveTo>
                  <a:lnTo>
                    <a:pt x="2" y="0"/>
                  </a:lnTo>
                  <a:lnTo>
                    <a:pt x="0" y="0"/>
                  </a:lnTo>
                  <a:lnTo>
                    <a:pt x="0" y="2"/>
                  </a:lnTo>
                  <a:lnTo>
                    <a:pt x="0" y="5"/>
                  </a:lnTo>
                  <a:lnTo>
                    <a:pt x="0" y="7"/>
                  </a:lnTo>
                  <a:lnTo>
                    <a:pt x="2" y="10"/>
                  </a:lnTo>
                  <a:lnTo>
                    <a:pt x="5" y="10"/>
                  </a:lnTo>
                  <a:lnTo>
                    <a:pt x="7" y="7"/>
                  </a:lnTo>
                  <a:lnTo>
                    <a:pt x="9" y="5"/>
                  </a:lnTo>
                  <a:lnTo>
                    <a:pt x="9" y="2"/>
                  </a:lnTo>
                  <a:lnTo>
                    <a:pt x="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66" name="Freeform 176">
              <a:extLst>
                <a:ext uri="{FF2B5EF4-FFF2-40B4-BE49-F238E27FC236}">
                  <a16:creationId xmlns:a16="http://schemas.microsoft.com/office/drawing/2014/main" id="{ED026251-2B1E-422D-B5AF-C0FA57222B53}"/>
                </a:ext>
              </a:extLst>
            </p:cNvPr>
            <p:cNvSpPr>
              <a:spLocks/>
            </p:cNvSpPr>
            <p:nvPr/>
          </p:nvSpPr>
          <p:spPr bwMode="auto">
            <a:xfrm>
              <a:off x="2931" y="1625"/>
              <a:ext cx="9" cy="9"/>
            </a:xfrm>
            <a:custGeom>
              <a:avLst/>
              <a:gdLst>
                <a:gd name="T0" fmla="*/ 7 w 9"/>
                <a:gd name="T1" fmla="*/ 0 h 9"/>
                <a:gd name="T2" fmla="*/ 5 w 9"/>
                <a:gd name="T3" fmla="*/ 0 h 9"/>
                <a:gd name="T4" fmla="*/ 3 w 9"/>
                <a:gd name="T5" fmla="*/ 0 h 9"/>
                <a:gd name="T6" fmla="*/ 0 w 9"/>
                <a:gd name="T7" fmla="*/ 2 h 9"/>
                <a:gd name="T8" fmla="*/ 0 w 9"/>
                <a:gd name="T9" fmla="*/ 5 h 9"/>
                <a:gd name="T10" fmla="*/ 3 w 9"/>
                <a:gd name="T11" fmla="*/ 7 h 9"/>
                <a:gd name="T12" fmla="*/ 5 w 9"/>
                <a:gd name="T13" fmla="*/ 9 h 9"/>
                <a:gd name="T14" fmla="*/ 5 w 9"/>
                <a:gd name="T15" fmla="*/ 9 h 9"/>
                <a:gd name="T16" fmla="*/ 7 w 9"/>
                <a:gd name="T17" fmla="*/ 9 h 9"/>
                <a:gd name="T18" fmla="*/ 9 w 9"/>
                <a:gd name="T19" fmla="*/ 7 h 9"/>
                <a:gd name="T20" fmla="*/ 9 w 9"/>
                <a:gd name="T21" fmla="*/ 5 h 9"/>
                <a:gd name="T22" fmla="*/ 9 w 9"/>
                <a:gd name="T23" fmla="*/ 2 h 9"/>
                <a:gd name="T24" fmla="*/ 9 w 9"/>
                <a:gd name="T25" fmla="*/ 0 h 9"/>
                <a:gd name="T26" fmla="*/ 7 w 9"/>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7" y="0"/>
                  </a:moveTo>
                  <a:lnTo>
                    <a:pt x="5" y="0"/>
                  </a:lnTo>
                  <a:lnTo>
                    <a:pt x="3" y="0"/>
                  </a:lnTo>
                  <a:lnTo>
                    <a:pt x="0" y="2"/>
                  </a:lnTo>
                  <a:lnTo>
                    <a:pt x="0" y="5"/>
                  </a:lnTo>
                  <a:lnTo>
                    <a:pt x="3" y="7"/>
                  </a:lnTo>
                  <a:lnTo>
                    <a:pt x="5" y="9"/>
                  </a:lnTo>
                  <a:lnTo>
                    <a:pt x="7" y="9"/>
                  </a:lnTo>
                  <a:lnTo>
                    <a:pt x="9" y="7"/>
                  </a:lnTo>
                  <a:lnTo>
                    <a:pt x="9" y="5"/>
                  </a:lnTo>
                  <a:lnTo>
                    <a:pt x="9" y="2"/>
                  </a:lnTo>
                  <a:lnTo>
                    <a:pt x="9"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67" name="Freeform 177">
              <a:extLst>
                <a:ext uri="{FF2B5EF4-FFF2-40B4-BE49-F238E27FC236}">
                  <a16:creationId xmlns:a16="http://schemas.microsoft.com/office/drawing/2014/main" id="{0F4BA004-0587-42F7-BEA7-467F41491364}"/>
                </a:ext>
              </a:extLst>
            </p:cNvPr>
            <p:cNvSpPr>
              <a:spLocks/>
            </p:cNvSpPr>
            <p:nvPr/>
          </p:nvSpPr>
          <p:spPr bwMode="auto">
            <a:xfrm>
              <a:off x="2950" y="1630"/>
              <a:ext cx="9" cy="9"/>
            </a:xfrm>
            <a:custGeom>
              <a:avLst/>
              <a:gdLst>
                <a:gd name="T0" fmla="*/ 7 w 9"/>
                <a:gd name="T1" fmla="*/ 0 h 9"/>
                <a:gd name="T2" fmla="*/ 4 w 9"/>
                <a:gd name="T3" fmla="*/ 0 h 9"/>
                <a:gd name="T4" fmla="*/ 2 w 9"/>
                <a:gd name="T5" fmla="*/ 0 h 9"/>
                <a:gd name="T6" fmla="*/ 0 w 9"/>
                <a:gd name="T7" fmla="*/ 2 h 9"/>
                <a:gd name="T8" fmla="*/ 0 w 9"/>
                <a:gd name="T9" fmla="*/ 4 h 9"/>
                <a:gd name="T10" fmla="*/ 2 w 9"/>
                <a:gd name="T11" fmla="*/ 7 h 9"/>
                <a:gd name="T12" fmla="*/ 4 w 9"/>
                <a:gd name="T13" fmla="*/ 9 h 9"/>
                <a:gd name="T14" fmla="*/ 4 w 9"/>
                <a:gd name="T15" fmla="*/ 9 h 9"/>
                <a:gd name="T16" fmla="*/ 7 w 9"/>
                <a:gd name="T17" fmla="*/ 9 h 9"/>
                <a:gd name="T18" fmla="*/ 9 w 9"/>
                <a:gd name="T19" fmla="*/ 7 h 9"/>
                <a:gd name="T20" fmla="*/ 9 w 9"/>
                <a:gd name="T21" fmla="*/ 4 h 9"/>
                <a:gd name="T22" fmla="*/ 9 w 9"/>
                <a:gd name="T23" fmla="*/ 2 h 9"/>
                <a:gd name="T24" fmla="*/ 9 w 9"/>
                <a:gd name="T25" fmla="*/ 0 h 9"/>
                <a:gd name="T26" fmla="*/ 7 w 9"/>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7" y="0"/>
                  </a:moveTo>
                  <a:lnTo>
                    <a:pt x="4" y="0"/>
                  </a:lnTo>
                  <a:lnTo>
                    <a:pt x="2" y="0"/>
                  </a:lnTo>
                  <a:lnTo>
                    <a:pt x="0" y="2"/>
                  </a:lnTo>
                  <a:lnTo>
                    <a:pt x="0" y="4"/>
                  </a:lnTo>
                  <a:lnTo>
                    <a:pt x="2" y="7"/>
                  </a:lnTo>
                  <a:lnTo>
                    <a:pt x="4" y="9"/>
                  </a:lnTo>
                  <a:lnTo>
                    <a:pt x="7" y="9"/>
                  </a:lnTo>
                  <a:lnTo>
                    <a:pt x="9" y="7"/>
                  </a:lnTo>
                  <a:lnTo>
                    <a:pt x="9" y="4"/>
                  </a:lnTo>
                  <a:lnTo>
                    <a:pt x="9" y="2"/>
                  </a:lnTo>
                  <a:lnTo>
                    <a:pt x="9"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68" name="Freeform 178">
              <a:extLst>
                <a:ext uri="{FF2B5EF4-FFF2-40B4-BE49-F238E27FC236}">
                  <a16:creationId xmlns:a16="http://schemas.microsoft.com/office/drawing/2014/main" id="{10784087-2982-4932-BB69-F0863492A1A7}"/>
                </a:ext>
              </a:extLst>
            </p:cNvPr>
            <p:cNvSpPr>
              <a:spLocks/>
            </p:cNvSpPr>
            <p:nvPr/>
          </p:nvSpPr>
          <p:spPr bwMode="auto">
            <a:xfrm>
              <a:off x="2968" y="1634"/>
              <a:ext cx="10" cy="10"/>
            </a:xfrm>
            <a:custGeom>
              <a:avLst/>
              <a:gdLst>
                <a:gd name="T0" fmla="*/ 5 w 10"/>
                <a:gd name="T1" fmla="*/ 0 h 10"/>
                <a:gd name="T2" fmla="*/ 3 w 10"/>
                <a:gd name="T3" fmla="*/ 0 h 10"/>
                <a:gd name="T4" fmla="*/ 0 w 10"/>
                <a:gd name="T5" fmla="*/ 0 h 10"/>
                <a:gd name="T6" fmla="*/ 0 w 10"/>
                <a:gd name="T7" fmla="*/ 3 h 10"/>
                <a:gd name="T8" fmla="*/ 0 w 10"/>
                <a:gd name="T9" fmla="*/ 5 h 10"/>
                <a:gd name="T10" fmla="*/ 0 w 10"/>
                <a:gd name="T11" fmla="*/ 8 h 10"/>
                <a:gd name="T12" fmla="*/ 3 w 10"/>
                <a:gd name="T13" fmla="*/ 10 h 10"/>
                <a:gd name="T14" fmla="*/ 3 w 10"/>
                <a:gd name="T15" fmla="*/ 10 h 10"/>
                <a:gd name="T16" fmla="*/ 5 w 10"/>
                <a:gd name="T17" fmla="*/ 10 h 10"/>
                <a:gd name="T18" fmla="*/ 7 w 10"/>
                <a:gd name="T19" fmla="*/ 8 h 10"/>
                <a:gd name="T20" fmla="*/ 10 w 10"/>
                <a:gd name="T21" fmla="*/ 5 h 10"/>
                <a:gd name="T22" fmla="*/ 10 w 10"/>
                <a:gd name="T23" fmla="*/ 3 h 10"/>
                <a:gd name="T24" fmla="*/ 7 w 10"/>
                <a:gd name="T25" fmla="*/ 0 h 10"/>
                <a:gd name="T26" fmla="*/ 5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5" y="0"/>
                  </a:moveTo>
                  <a:lnTo>
                    <a:pt x="3" y="0"/>
                  </a:lnTo>
                  <a:lnTo>
                    <a:pt x="0" y="0"/>
                  </a:lnTo>
                  <a:lnTo>
                    <a:pt x="0" y="3"/>
                  </a:lnTo>
                  <a:lnTo>
                    <a:pt x="0" y="5"/>
                  </a:lnTo>
                  <a:lnTo>
                    <a:pt x="0" y="8"/>
                  </a:lnTo>
                  <a:lnTo>
                    <a:pt x="3" y="10"/>
                  </a:lnTo>
                  <a:lnTo>
                    <a:pt x="5" y="10"/>
                  </a:lnTo>
                  <a:lnTo>
                    <a:pt x="7" y="8"/>
                  </a:lnTo>
                  <a:lnTo>
                    <a:pt x="10" y="5"/>
                  </a:lnTo>
                  <a:lnTo>
                    <a:pt x="10" y="3"/>
                  </a:lnTo>
                  <a:lnTo>
                    <a:pt x="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69" name="Freeform 179">
              <a:extLst>
                <a:ext uri="{FF2B5EF4-FFF2-40B4-BE49-F238E27FC236}">
                  <a16:creationId xmlns:a16="http://schemas.microsoft.com/office/drawing/2014/main" id="{4D622688-72F0-49A7-84D5-DF9FBB725B86}"/>
                </a:ext>
              </a:extLst>
            </p:cNvPr>
            <p:cNvSpPr>
              <a:spLocks/>
            </p:cNvSpPr>
            <p:nvPr/>
          </p:nvSpPr>
          <p:spPr bwMode="auto">
            <a:xfrm>
              <a:off x="2985" y="1639"/>
              <a:ext cx="11" cy="10"/>
            </a:xfrm>
            <a:custGeom>
              <a:avLst/>
              <a:gdLst>
                <a:gd name="T0" fmla="*/ 7 w 11"/>
                <a:gd name="T1" fmla="*/ 0 h 10"/>
                <a:gd name="T2" fmla="*/ 4 w 11"/>
                <a:gd name="T3" fmla="*/ 0 h 10"/>
                <a:gd name="T4" fmla="*/ 2 w 11"/>
                <a:gd name="T5" fmla="*/ 0 h 10"/>
                <a:gd name="T6" fmla="*/ 0 w 11"/>
                <a:gd name="T7" fmla="*/ 3 h 10"/>
                <a:gd name="T8" fmla="*/ 0 w 11"/>
                <a:gd name="T9" fmla="*/ 5 h 10"/>
                <a:gd name="T10" fmla="*/ 2 w 11"/>
                <a:gd name="T11" fmla="*/ 8 h 10"/>
                <a:gd name="T12" fmla="*/ 4 w 11"/>
                <a:gd name="T13" fmla="*/ 10 h 10"/>
                <a:gd name="T14" fmla="*/ 4 w 11"/>
                <a:gd name="T15" fmla="*/ 10 h 10"/>
                <a:gd name="T16" fmla="*/ 7 w 11"/>
                <a:gd name="T17" fmla="*/ 10 h 10"/>
                <a:gd name="T18" fmla="*/ 9 w 11"/>
                <a:gd name="T19" fmla="*/ 8 h 10"/>
                <a:gd name="T20" fmla="*/ 11 w 11"/>
                <a:gd name="T21" fmla="*/ 5 h 10"/>
                <a:gd name="T22" fmla="*/ 11 w 11"/>
                <a:gd name="T23" fmla="*/ 3 h 10"/>
                <a:gd name="T24" fmla="*/ 9 w 11"/>
                <a:gd name="T25" fmla="*/ 0 h 10"/>
                <a:gd name="T26" fmla="*/ 7 w 11"/>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1" h="10">
                  <a:moveTo>
                    <a:pt x="7" y="0"/>
                  </a:moveTo>
                  <a:lnTo>
                    <a:pt x="4" y="0"/>
                  </a:lnTo>
                  <a:lnTo>
                    <a:pt x="2" y="0"/>
                  </a:lnTo>
                  <a:lnTo>
                    <a:pt x="0" y="3"/>
                  </a:lnTo>
                  <a:lnTo>
                    <a:pt x="0" y="5"/>
                  </a:lnTo>
                  <a:lnTo>
                    <a:pt x="2" y="8"/>
                  </a:lnTo>
                  <a:lnTo>
                    <a:pt x="4" y="10"/>
                  </a:lnTo>
                  <a:lnTo>
                    <a:pt x="7" y="10"/>
                  </a:lnTo>
                  <a:lnTo>
                    <a:pt x="9" y="8"/>
                  </a:lnTo>
                  <a:lnTo>
                    <a:pt x="11" y="5"/>
                  </a:lnTo>
                  <a:lnTo>
                    <a:pt x="11" y="3"/>
                  </a:lnTo>
                  <a:lnTo>
                    <a:pt x="9"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70" name="Freeform 180">
              <a:extLst>
                <a:ext uri="{FF2B5EF4-FFF2-40B4-BE49-F238E27FC236}">
                  <a16:creationId xmlns:a16="http://schemas.microsoft.com/office/drawing/2014/main" id="{FECB9123-120A-4DFA-8FE2-A73EE83EBAA4}"/>
                </a:ext>
              </a:extLst>
            </p:cNvPr>
            <p:cNvSpPr>
              <a:spLocks/>
            </p:cNvSpPr>
            <p:nvPr/>
          </p:nvSpPr>
          <p:spPr bwMode="auto">
            <a:xfrm>
              <a:off x="3003" y="1644"/>
              <a:ext cx="10" cy="10"/>
            </a:xfrm>
            <a:custGeom>
              <a:avLst/>
              <a:gdLst>
                <a:gd name="T0" fmla="*/ 7 w 10"/>
                <a:gd name="T1" fmla="*/ 0 h 10"/>
                <a:gd name="T2" fmla="*/ 5 w 10"/>
                <a:gd name="T3" fmla="*/ 0 h 10"/>
                <a:gd name="T4" fmla="*/ 3 w 10"/>
                <a:gd name="T5" fmla="*/ 0 h 10"/>
                <a:gd name="T6" fmla="*/ 0 w 10"/>
                <a:gd name="T7" fmla="*/ 3 h 10"/>
                <a:gd name="T8" fmla="*/ 0 w 10"/>
                <a:gd name="T9" fmla="*/ 5 h 10"/>
                <a:gd name="T10" fmla="*/ 3 w 10"/>
                <a:gd name="T11" fmla="*/ 7 h 10"/>
                <a:gd name="T12" fmla="*/ 5 w 10"/>
                <a:gd name="T13" fmla="*/ 10 h 10"/>
                <a:gd name="T14" fmla="*/ 5 w 10"/>
                <a:gd name="T15" fmla="*/ 10 h 10"/>
                <a:gd name="T16" fmla="*/ 7 w 10"/>
                <a:gd name="T17" fmla="*/ 10 h 10"/>
                <a:gd name="T18" fmla="*/ 10 w 10"/>
                <a:gd name="T19" fmla="*/ 7 h 10"/>
                <a:gd name="T20" fmla="*/ 10 w 10"/>
                <a:gd name="T21" fmla="*/ 5 h 10"/>
                <a:gd name="T22" fmla="*/ 10 w 10"/>
                <a:gd name="T23" fmla="*/ 3 h 10"/>
                <a:gd name="T24" fmla="*/ 10 w 10"/>
                <a:gd name="T25" fmla="*/ 0 h 10"/>
                <a:gd name="T26" fmla="*/ 7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7" y="0"/>
                  </a:moveTo>
                  <a:lnTo>
                    <a:pt x="5" y="0"/>
                  </a:lnTo>
                  <a:lnTo>
                    <a:pt x="3" y="0"/>
                  </a:lnTo>
                  <a:lnTo>
                    <a:pt x="0" y="3"/>
                  </a:lnTo>
                  <a:lnTo>
                    <a:pt x="0" y="5"/>
                  </a:lnTo>
                  <a:lnTo>
                    <a:pt x="3" y="7"/>
                  </a:lnTo>
                  <a:lnTo>
                    <a:pt x="5" y="10"/>
                  </a:lnTo>
                  <a:lnTo>
                    <a:pt x="7" y="10"/>
                  </a:lnTo>
                  <a:lnTo>
                    <a:pt x="10" y="7"/>
                  </a:lnTo>
                  <a:lnTo>
                    <a:pt x="10" y="5"/>
                  </a:lnTo>
                  <a:lnTo>
                    <a:pt x="10" y="3"/>
                  </a:lnTo>
                  <a:lnTo>
                    <a:pt x="10"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71" name="Freeform 181">
              <a:extLst>
                <a:ext uri="{FF2B5EF4-FFF2-40B4-BE49-F238E27FC236}">
                  <a16:creationId xmlns:a16="http://schemas.microsoft.com/office/drawing/2014/main" id="{6083BB33-CFCF-43A4-9DD6-EBAC20556857}"/>
                </a:ext>
              </a:extLst>
            </p:cNvPr>
            <p:cNvSpPr>
              <a:spLocks/>
            </p:cNvSpPr>
            <p:nvPr/>
          </p:nvSpPr>
          <p:spPr bwMode="auto">
            <a:xfrm>
              <a:off x="3022" y="1649"/>
              <a:ext cx="9" cy="10"/>
            </a:xfrm>
            <a:custGeom>
              <a:avLst/>
              <a:gdLst>
                <a:gd name="T0" fmla="*/ 5 w 9"/>
                <a:gd name="T1" fmla="*/ 0 h 10"/>
                <a:gd name="T2" fmla="*/ 2 w 9"/>
                <a:gd name="T3" fmla="*/ 0 h 10"/>
                <a:gd name="T4" fmla="*/ 0 w 9"/>
                <a:gd name="T5" fmla="*/ 0 h 10"/>
                <a:gd name="T6" fmla="*/ 0 w 9"/>
                <a:gd name="T7" fmla="*/ 2 h 10"/>
                <a:gd name="T8" fmla="*/ 0 w 9"/>
                <a:gd name="T9" fmla="*/ 5 h 10"/>
                <a:gd name="T10" fmla="*/ 0 w 9"/>
                <a:gd name="T11" fmla="*/ 7 h 10"/>
                <a:gd name="T12" fmla="*/ 2 w 9"/>
                <a:gd name="T13" fmla="*/ 10 h 10"/>
                <a:gd name="T14" fmla="*/ 2 w 9"/>
                <a:gd name="T15" fmla="*/ 10 h 10"/>
                <a:gd name="T16" fmla="*/ 5 w 9"/>
                <a:gd name="T17" fmla="*/ 10 h 10"/>
                <a:gd name="T18" fmla="*/ 7 w 9"/>
                <a:gd name="T19" fmla="*/ 7 h 10"/>
                <a:gd name="T20" fmla="*/ 9 w 9"/>
                <a:gd name="T21" fmla="*/ 5 h 10"/>
                <a:gd name="T22" fmla="*/ 9 w 9"/>
                <a:gd name="T23" fmla="*/ 2 h 10"/>
                <a:gd name="T24" fmla="*/ 7 w 9"/>
                <a:gd name="T25" fmla="*/ 0 h 10"/>
                <a:gd name="T26" fmla="*/ 5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5" y="0"/>
                  </a:moveTo>
                  <a:lnTo>
                    <a:pt x="2" y="0"/>
                  </a:lnTo>
                  <a:lnTo>
                    <a:pt x="0" y="0"/>
                  </a:lnTo>
                  <a:lnTo>
                    <a:pt x="0" y="2"/>
                  </a:lnTo>
                  <a:lnTo>
                    <a:pt x="0" y="5"/>
                  </a:lnTo>
                  <a:lnTo>
                    <a:pt x="0" y="7"/>
                  </a:lnTo>
                  <a:lnTo>
                    <a:pt x="2" y="10"/>
                  </a:lnTo>
                  <a:lnTo>
                    <a:pt x="5" y="10"/>
                  </a:lnTo>
                  <a:lnTo>
                    <a:pt x="7" y="7"/>
                  </a:lnTo>
                  <a:lnTo>
                    <a:pt x="9" y="5"/>
                  </a:lnTo>
                  <a:lnTo>
                    <a:pt x="9" y="2"/>
                  </a:lnTo>
                  <a:lnTo>
                    <a:pt x="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72" name="Freeform 182">
              <a:extLst>
                <a:ext uri="{FF2B5EF4-FFF2-40B4-BE49-F238E27FC236}">
                  <a16:creationId xmlns:a16="http://schemas.microsoft.com/office/drawing/2014/main" id="{F8F1A64F-9EB3-43B5-BD84-6165F22CA2AD}"/>
                </a:ext>
              </a:extLst>
            </p:cNvPr>
            <p:cNvSpPr>
              <a:spLocks/>
            </p:cNvSpPr>
            <p:nvPr/>
          </p:nvSpPr>
          <p:spPr bwMode="auto">
            <a:xfrm>
              <a:off x="3040" y="1654"/>
              <a:ext cx="10" cy="9"/>
            </a:xfrm>
            <a:custGeom>
              <a:avLst/>
              <a:gdLst>
                <a:gd name="T0" fmla="*/ 5 w 10"/>
                <a:gd name="T1" fmla="*/ 0 h 9"/>
                <a:gd name="T2" fmla="*/ 3 w 10"/>
                <a:gd name="T3" fmla="*/ 0 h 9"/>
                <a:gd name="T4" fmla="*/ 0 w 10"/>
                <a:gd name="T5" fmla="*/ 0 h 9"/>
                <a:gd name="T6" fmla="*/ 0 w 10"/>
                <a:gd name="T7" fmla="*/ 2 h 9"/>
                <a:gd name="T8" fmla="*/ 0 w 10"/>
                <a:gd name="T9" fmla="*/ 5 h 9"/>
                <a:gd name="T10" fmla="*/ 0 w 10"/>
                <a:gd name="T11" fmla="*/ 7 h 9"/>
                <a:gd name="T12" fmla="*/ 3 w 10"/>
                <a:gd name="T13" fmla="*/ 9 h 9"/>
                <a:gd name="T14" fmla="*/ 3 w 10"/>
                <a:gd name="T15" fmla="*/ 9 h 9"/>
                <a:gd name="T16" fmla="*/ 5 w 10"/>
                <a:gd name="T17" fmla="*/ 9 h 9"/>
                <a:gd name="T18" fmla="*/ 7 w 10"/>
                <a:gd name="T19" fmla="*/ 7 h 9"/>
                <a:gd name="T20" fmla="*/ 10 w 10"/>
                <a:gd name="T21" fmla="*/ 5 h 9"/>
                <a:gd name="T22" fmla="*/ 10 w 10"/>
                <a:gd name="T23" fmla="*/ 2 h 9"/>
                <a:gd name="T24" fmla="*/ 7 w 10"/>
                <a:gd name="T25" fmla="*/ 0 h 9"/>
                <a:gd name="T26" fmla="*/ 5 w 10"/>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9">
                  <a:moveTo>
                    <a:pt x="5" y="0"/>
                  </a:moveTo>
                  <a:lnTo>
                    <a:pt x="3" y="0"/>
                  </a:lnTo>
                  <a:lnTo>
                    <a:pt x="0" y="0"/>
                  </a:lnTo>
                  <a:lnTo>
                    <a:pt x="0" y="2"/>
                  </a:lnTo>
                  <a:lnTo>
                    <a:pt x="0" y="5"/>
                  </a:lnTo>
                  <a:lnTo>
                    <a:pt x="0" y="7"/>
                  </a:lnTo>
                  <a:lnTo>
                    <a:pt x="3" y="9"/>
                  </a:lnTo>
                  <a:lnTo>
                    <a:pt x="5" y="9"/>
                  </a:lnTo>
                  <a:lnTo>
                    <a:pt x="7" y="7"/>
                  </a:lnTo>
                  <a:lnTo>
                    <a:pt x="10" y="5"/>
                  </a:lnTo>
                  <a:lnTo>
                    <a:pt x="10" y="2"/>
                  </a:lnTo>
                  <a:lnTo>
                    <a:pt x="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73" name="Freeform 183">
              <a:extLst>
                <a:ext uri="{FF2B5EF4-FFF2-40B4-BE49-F238E27FC236}">
                  <a16:creationId xmlns:a16="http://schemas.microsoft.com/office/drawing/2014/main" id="{7971B8A2-8633-47DD-A8CF-55ACEE86B30C}"/>
                </a:ext>
              </a:extLst>
            </p:cNvPr>
            <p:cNvSpPr>
              <a:spLocks/>
            </p:cNvSpPr>
            <p:nvPr/>
          </p:nvSpPr>
          <p:spPr bwMode="auto">
            <a:xfrm>
              <a:off x="3057" y="1659"/>
              <a:ext cx="9" cy="9"/>
            </a:xfrm>
            <a:custGeom>
              <a:avLst/>
              <a:gdLst>
                <a:gd name="T0" fmla="*/ 7 w 9"/>
                <a:gd name="T1" fmla="*/ 0 h 9"/>
                <a:gd name="T2" fmla="*/ 4 w 9"/>
                <a:gd name="T3" fmla="*/ 0 h 9"/>
                <a:gd name="T4" fmla="*/ 2 w 9"/>
                <a:gd name="T5" fmla="*/ 0 h 9"/>
                <a:gd name="T6" fmla="*/ 0 w 9"/>
                <a:gd name="T7" fmla="*/ 2 h 9"/>
                <a:gd name="T8" fmla="*/ 0 w 9"/>
                <a:gd name="T9" fmla="*/ 4 h 9"/>
                <a:gd name="T10" fmla="*/ 2 w 9"/>
                <a:gd name="T11" fmla="*/ 7 h 9"/>
                <a:gd name="T12" fmla="*/ 4 w 9"/>
                <a:gd name="T13" fmla="*/ 9 h 9"/>
                <a:gd name="T14" fmla="*/ 4 w 9"/>
                <a:gd name="T15" fmla="*/ 9 h 9"/>
                <a:gd name="T16" fmla="*/ 7 w 9"/>
                <a:gd name="T17" fmla="*/ 9 h 9"/>
                <a:gd name="T18" fmla="*/ 9 w 9"/>
                <a:gd name="T19" fmla="*/ 7 h 9"/>
                <a:gd name="T20" fmla="*/ 9 w 9"/>
                <a:gd name="T21" fmla="*/ 4 h 9"/>
                <a:gd name="T22" fmla="*/ 9 w 9"/>
                <a:gd name="T23" fmla="*/ 2 h 9"/>
                <a:gd name="T24" fmla="*/ 9 w 9"/>
                <a:gd name="T25" fmla="*/ 0 h 9"/>
                <a:gd name="T26" fmla="*/ 7 w 9"/>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7" y="0"/>
                  </a:moveTo>
                  <a:lnTo>
                    <a:pt x="4" y="0"/>
                  </a:lnTo>
                  <a:lnTo>
                    <a:pt x="2" y="0"/>
                  </a:lnTo>
                  <a:lnTo>
                    <a:pt x="0" y="2"/>
                  </a:lnTo>
                  <a:lnTo>
                    <a:pt x="0" y="4"/>
                  </a:lnTo>
                  <a:lnTo>
                    <a:pt x="2" y="7"/>
                  </a:lnTo>
                  <a:lnTo>
                    <a:pt x="4" y="9"/>
                  </a:lnTo>
                  <a:lnTo>
                    <a:pt x="7" y="9"/>
                  </a:lnTo>
                  <a:lnTo>
                    <a:pt x="9" y="7"/>
                  </a:lnTo>
                  <a:lnTo>
                    <a:pt x="9" y="4"/>
                  </a:lnTo>
                  <a:lnTo>
                    <a:pt x="9" y="2"/>
                  </a:lnTo>
                  <a:lnTo>
                    <a:pt x="9"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74" name="Freeform 184">
              <a:extLst>
                <a:ext uri="{FF2B5EF4-FFF2-40B4-BE49-F238E27FC236}">
                  <a16:creationId xmlns:a16="http://schemas.microsoft.com/office/drawing/2014/main" id="{C19CB0A6-EE89-41E4-BA6A-EC46C84000A8}"/>
                </a:ext>
              </a:extLst>
            </p:cNvPr>
            <p:cNvSpPr>
              <a:spLocks/>
            </p:cNvSpPr>
            <p:nvPr/>
          </p:nvSpPr>
          <p:spPr bwMode="auto">
            <a:xfrm>
              <a:off x="3075" y="1663"/>
              <a:ext cx="10" cy="10"/>
            </a:xfrm>
            <a:custGeom>
              <a:avLst/>
              <a:gdLst>
                <a:gd name="T0" fmla="*/ 7 w 10"/>
                <a:gd name="T1" fmla="*/ 0 h 10"/>
                <a:gd name="T2" fmla="*/ 5 w 10"/>
                <a:gd name="T3" fmla="*/ 0 h 10"/>
                <a:gd name="T4" fmla="*/ 3 w 10"/>
                <a:gd name="T5" fmla="*/ 3 h 10"/>
                <a:gd name="T6" fmla="*/ 0 w 10"/>
                <a:gd name="T7" fmla="*/ 5 h 10"/>
                <a:gd name="T8" fmla="*/ 0 w 10"/>
                <a:gd name="T9" fmla="*/ 8 h 10"/>
                <a:gd name="T10" fmla="*/ 3 w 10"/>
                <a:gd name="T11" fmla="*/ 10 h 10"/>
                <a:gd name="T12" fmla="*/ 5 w 10"/>
                <a:gd name="T13" fmla="*/ 10 h 10"/>
                <a:gd name="T14" fmla="*/ 5 w 10"/>
                <a:gd name="T15" fmla="*/ 10 h 10"/>
                <a:gd name="T16" fmla="*/ 7 w 10"/>
                <a:gd name="T17" fmla="*/ 10 h 10"/>
                <a:gd name="T18" fmla="*/ 10 w 10"/>
                <a:gd name="T19" fmla="*/ 10 h 10"/>
                <a:gd name="T20" fmla="*/ 10 w 10"/>
                <a:gd name="T21" fmla="*/ 8 h 10"/>
                <a:gd name="T22" fmla="*/ 10 w 10"/>
                <a:gd name="T23" fmla="*/ 5 h 10"/>
                <a:gd name="T24" fmla="*/ 10 w 10"/>
                <a:gd name="T25" fmla="*/ 3 h 10"/>
                <a:gd name="T26" fmla="*/ 7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7" y="0"/>
                  </a:moveTo>
                  <a:lnTo>
                    <a:pt x="5" y="0"/>
                  </a:lnTo>
                  <a:lnTo>
                    <a:pt x="3" y="3"/>
                  </a:lnTo>
                  <a:lnTo>
                    <a:pt x="0" y="5"/>
                  </a:lnTo>
                  <a:lnTo>
                    <a:pt x="0" y="8"/>
                  </a:lnTo>
                  <a:lnTo>
                    <a:pt x="3" y="10"/>
                  </a:lnTo>
                  <a:lnTo>
                    <a:pt x="5" y="10"/>
                  </a:lnTo>
                  <a:lnTo>
                    <a:pt x="7" y="10"/>
                  </a:lnTo>
                  <a:lnTo>
                    <a:pt x="10" y="10"/>
                  </a:lnTo>
                  <a:lnTo>
                    <a:pt x="10" y="8"/>
                  </a:lnTo>
                  <a:lnTo>
                    <a:pt x="10" y="5"/>
                  </a:lnTo>
                  <a:lnTo>
                    <a:pt x="10" y="3"/>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75" name="Freeform 185">
              <a:extLst>
                <a:ext uri="{FF2B5EF4-FFF2-40B4-BE49-F238E27FC236}">
                  <a16:creationId xmlns:a16="http://schemas.microsoft.com/office/drawing/2014/main" id="{53FFDC83-B0CB-4F11-A6AD-EB2D0B362B23}"/>
                </a:ext>
              </a:extLst>
            </p:cNvPr>
            <p:cNvSpPr>
              <a:spLocks/>
            </p:cNvSpPr>
            <p:nvPr/>
          </p:nvSpPr>
          <p:spPr bwMode="auto">
            <a:xfrm>
              <a:off x="3094" y="1668"/>
              <a:ext cx="9" cy="10"/>
            </a:xfrm>
            <a:custGeom>
              <a:avLst/>
              <a:gdLst>
                <a:gd name="T0" fmla="*/ 5 w 9"/>
                <a:gd name="T1" fmla="*/ 0 h 10"/>
                <a:gd name="T2" fmla="*/ 2 w 9"/>
                <a:gd name="T3" fmla="*/ 0 h 10"/>
                <a:gd name="T4" fmla="*/ 0 w 9"/>
                <a:gd name="T5" fmla="*/ 3 h 10"/>
                <a:gd name="T6" fmla="*/ 0 w 9"/>
                <a:gd name="T7" fmla="*/ 5 h 10"/>
                <a:gd name="T8" fmla="*/ 0 w 9"/>
                <a:gd name="T9" fmla="*/ 8 h 10"/>
                <a:gd name="T10" fmla="*/ 0 w 9"/>
                <a:gd name="T11" fmla="*/ 10 h 10"/>
                <a:gd name="T12" fmla="*/ 2 w 9"/>
                <a:gd name="T13" fmla="*/ 10 h 10"/>
                <a:gd name="T14" fmla="*/ 2 w 9"/>
                <a:gd name="T15" fmla="*/ 10 h 10"/>
                <a:gd name="T16" fmla="*/ 5 w 9"/>
                <a:gd name="T17" fmla="*/ 10 h 10"/>
                <a:gd name="T18" fmla="*/ 7 w 9"/>
                <a:gd name="T19" fmla="*/ 10 h 10"/>
                <a:gd name="T20" fmla="*/ 9 w 9"/>
                <a:gd name="T21" fmla="*/ 8 h 10"/>
                <a:gd name="T22" fmla="*/ 9 w 9"/>
                <a:gd name="T23" fmla="*/ 5 h 10"/>
                <a:gd name="T24" fmla="*/ 7 w 9"/>
                <a:gd name="T25" fmla="*/ 3 h 10"/>
                <a:gd name="T26" fmla="*/ 5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5" y="0"/>
                  </a:moveTo>
                  <a:lnTo>
                    <a:pt x="2" y="0"/>
                  </a:lnTo>
                  <a:lnTo>
                    <a:pt x="0" y="3"/>
                  </a:lnTo>
                  <a:lnTo>
                    <a:pt x="0" y="5"/>
                  </a:lnTo>
                  <a:lnTo>
                    <a:pt x="0" y="8"/>
                  </a:lnTo>
                  <a:lnTo>
                    <a:pt x="0" y="10"/>
                  </a:lnTo>
                  <a:lnTo>
                    <a:pt x="2" y="10"/>
                  </a:lnTo>
                  <a:lnTo>
                    <a:pt x="5" y="10"/>
                  </a:lnTo>
                  <a:lnTo>
                    <a:pt x="7" y="10"/>
                  </a:lnTo>
                  <a:lnTo>
                    <a:pt x="9" y="8"/>
                  </a:lnTo>
                  <a:lnTo>
                    <a:pt x="9" y="5"/>
                  </a:lnTo>
                  <a:lnTo>
                    <a:pt x="7" y="3"/>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76" name="Freeform 186">
              <a:extLst>
                <a:ext uri="{FF2B5EF4-FFF2-40B4-BE49-F238E27FC236}">
                  <a16:creationId xmlns:a16="http://schemas.microsoft.com/office/drawing/2014/main" id="{9532F673-4710-4603-B958-53D191D37CAC}"/>
                </a:ext>
              </a:extLst>
            </p:cNvPr>
            <p:cNvSpPr>
              <a:spLocks/>
            </p:cNvSpPr>
            <p:nvPr/>
          </p:nvSpPr>
          <p:spPr bwMode="auto">
            <a:xfrm>
              <a:off x="3113" y="1673"/>
              <a:ext cx="9" cy="10"/>
            </a:xfrm>
            <a:custGeom>
              <a:avLst/>
              <a:gdLst>
                <a:gd name="T0" fmla="*/ 2 w 9"/>
                <a:gd name="T1" fmla="*/ 0 h 10"/>
                <a:gd name="T2" fmla="*/ 0 w 9"/>
                <a:gd name="T3" fmla="*/ 0 h 10"/>
                <a:gd name="T4" fmla="*/ 0 w 9"/>
                <a:gd name="T5" fmla="*/ 3 h 10"/>
                <a:gd name="T6" fmla="*/ 0 w 9"/>
                <a:gd name="T7" fmla="*/ 5 h 10"/>
                <a:gd name="T8" fmla="*/ 0 w 9"/>
                <a:gd name="T9" fmla="*/ 7 h 10"/>
                <a:gd name="T10" fmla="*/ 2 w 9"/>
                <a:gd name="T11" fmla="*/ 10 h 10"/>
                <a:gd name="T12" fmla="*/ 4 w 9"/>
                <a:gd name="T13" fmla="*/ 10 h 10"/>
                <a:gd name="T14" fmla="*/ 4 w 9"/>
                <a:gd name="T15" fmla="*/ 10 h 10"/>
                <a:gd name="T16" fmla="*/ 7 w 9"/>
                <a:gd name="T17" fmla="*/ 7 h 10"/>
                <a:gd name="T18" fmla="*/ 9 w 9"/>
                <a:gd name="T19" fmla="*/ 5 h 10"/>
                <a:gd name="T20" fmla="*/ 9 w 9"/>
                <a:gd name="T21" fmla="*/ 3 h 10"/>
                <a:gd name="T22" fmla="*/ 7 w 9"/>
                <a:gd name="T23" fmla="*/ 0 h 10"/>
                <a:gd name="T24" fmla="*/ 4 w 9"/>
                <a:gd name="T25" fmla="*/ 0 h 10"/>
                <a:gd name="T26" fmla="*/ 2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2" y="0"/>
                  </a:moveTo>
                  <a:lnTo>
                    <a:pt x="0" y="0"/>
                  </a:lnTo>
                  <a:lnTo>
                    <a:pt x="0" y="3"/>
                  </a:lnTo>
                  <a:lnTo>
                    <a:pt x="0" y="5"/>
                  </a:lnTo>
                  <a:lnTo>
                    <a:pt x="0" y="7"/>
                  </a:lnTo>
                  <a:lnTo>
                    <a:pt x="2" y="10"/>
                  </a:lnTo>
                  <a:lnTo>
                    <a:pt x="4" y="10"/>
                  </a:lnTo>
                  <a:lnTo>
                    <a:pt x="7" y="7"/>
                  </a:lnTo>
                  <a:lnTo>
                    <a:pt x="9" y="5"/>
                  </a:lnTo>
                  <a:lnTo>
                    <a:pt x="9" y="3"/>
                  </a:lnTo>
                  <a:lnTo>
                    <a:pt x="7" y="0"/>
                  </a:lnTo>
                  <a:lnTo>
                    <a:pt x="4" y="0"/>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77" name="Freeform 187">
              <a:extLst>
                <a:ext uri="{FF2B5EF4-FFF2-40B4-BE49-F238E27FC236}">
                  <a16:creationId xmlns:a16="http://schemas.microsoft.com/office/drawing/2014/main" id="{485FE23E-9007-4F79-A6FC-658A444EBED5}"/>
                </a:ext>
              </a:extLst>
            </p:cNvPr>
            <p:cNvSpPr>
              <a:spLocks/>
            </p:cNvSpPr>
            <p:nvPr/>
          </p:nvSpPr>
          <p:spPr bwMode="auto">
            <a:xfrm>
              <a:off x="3129" y="1668"/>
              <a:ext cx="9" cy="10"/>
            </a:xfrm>
            <a:custGeom>
              <a:avLst/>
              <a:gdLst>
                <a:gd name="T0" fmla="*/ 4 w 9"/>
                <a:gd name="T1" fmla="*/ 0 h 10"/>
                <a:gd name="T2" fmla="*/ 2 w 9"/>
                <a:gd name="T3" fmla="*/ 0 h 10"/>
                <a:gd name="T4" fmla="*/ 0 w 9"/>
                <a:gd name="T5" fmla="*/ 3 h 10"/>
                <a:gd name="T6" fmla="*/ 0 w 9"/>
                <a:gd name="T7" fmla="*/ 5 h 10"/>
                <a:gd name="T8" fmla="*/ 2 w 9"/>
                <a:gd name="T9" fmla="*/ 8 h 10"/>
                <a:gd name="T10" fmla="*/ 4 w 9"/>
                <a:gd name="T11" fmla="*/ 10 h 10"/>
                <a:gd name="T12" fmla="*/ 7 w 9"/>
                <a:gd name="T13" fmla="*/ 10 h 10"/>
                <a:gd name="T14" fmla="*/ 7 w 9"/>
                <a:gd name="T15" fmla="*/ 10 h 10"/>
                <a:gd name="T16" fmla="*/ 9 w 9"/>
                <a:gd name="T17" fmla="*/ 8 h 10"/>
                <a:gd name="T18" fmla="*/ 9 w 9"/>
                <a:gd name="T19" fmla="*/ 5 h 10"/>
                <a:gd name="T20" fmla="*/ 9 w 9"/>
                <a:gd name="T21" fmla="*/ 3 h 10"/>
                <a:gd name="T22" fmla="*/ 9 w 9"/>
                <a:gd name="T23" fmla="*/ 0 h 10"/>
                <a:gd name="T24" fmla="*/ 7 w 9"/>
                <a:gd name="T25" fmla="*/ 0 h 10"/>
                <a:gd name="T26" fmla="*/ 4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4" y="0"/>
                  </a:moveTo>
                  <a:lnTo>
                    <a:pt x="2" y="0"/>
                  </a:lnTo>
                  <a:lnTo>
                    <a:pt x="0" y="3"/>
                  </a:lnTo>
                  <a:lnTo>
                    <a:pt x="0" y="5"/>
                  </a:lnTo>
                  <a:lnTo>
                    <a:pt x="2" y="8"/>
                  </a:lnTo>
                  <a:lnTo>
                    <a:pt x="4" y="10"/>
                  </a:lnTo>
                  <a:lnTo>
                    <a:pt x="7" y="10"/>
                  </a:lnTo>
                  <a:lnTo>
                    <a:pt x="9" y="8"/>
                  </a:lnTo>
                  <a:lnTo>
                    <a:pt x="9" y="5"/>
                  </a:lnTo>
                  <a:lnTo>
                    <a:pt x="9" y="3"/>
                  </a:lnTo>
                  <a:lnTo>
                    <a:pt x="9" y="0"/>
                  </a:lnTo>
                  <a:lnTo>
                    <a:pt x="7"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78" name="Freeform 188">
              <a:extLst>
                <a:ext uri="{FF2B5EF4-FFF2-40B4-BE49-F238E27FC236}">
                  <a16:creationId xmlns:a16="http://schemas.microsoft.com/office/drawing/2014/main" id="{1D4D85C3-6DC6-41B2-8CC2-32DFEEE39A5B}"/>
                </a:ext>
              </a:extLst>
            </p:cNvPr>
            <p:cNvSpPr>
              <a:spLocks/>
            </p:cNvSpPr>
            <p:nvPr/>
          </p:nvSpPr>
          <p:spPr bwMode="auto">
            <a:xfrm>
              <a:off x="3147" y="1663"/>
              <a:ext cx="10" cy="10"/>
            </a:xfrm>
            <a:custGeom>
              <a:avLst/>
              <a:gdLst>
                <a:gd name="T0" fmla="*/ 5 w 10"/>
                <a:gd name="T1" fmla="*/ 0 h 10"/>
                <a:gd name="T2" fmla="*/ 3 w 10"/>
                <a:gd name="T3" fmla="*/ 0 h 10"/>
                <a:gd name="T4" fmla="*/ 0 w 10"/>
                <a:gd name="T5" fmla="*/ 3 h 10"/>
                <a:gd name="T6" fmla="*/ 0 w 10"/>
                <a:gd name="T7" fmla="*/ 5 h 10"/>
                <a:gd name="T8" fmla="*/ 3 w 10"/>
                <a:gd name="T9" fmla="*/ 8 h 10"/>
                <a:gd name="T10" fmla="*/ 5 w 10"/>
                <a:gd name="T11" fmla="*/ 10 h 10"/>
                <a:gd name="T12" fmla="*/ 7 w 10"/>
                <a:gd name="T13" fmla="*/ 10 h 10"/>
                <a:gd name="T14" fmla="*/ 7 w 10"/>
                <a:gd name="T15" fmla="*/ 10 h 10"/>
                <a:gd name="T16" fmla="*/ 10 w 10"/>
                <a:gd name="T17" fmla="*/ 8 h 10"/>
                <a:gd name="T18" fmla="*/ 10 w 10"/>
                <a:gd name="T19" fmla="*/ 5 h 10"/>
                <a:gd name="T20" fmla="*/ 10 w 10"/>
                <a:gd name="T21" fmla="*/ 3 h 10"/>
                <a:gd name="T22" fmla="*/ 10 w 10"/>
                <a:gd name="T23" fmla="*/ 0 h 10"/>
                <a:gd name="T24" fmla="*/ 7 w 10"/>
                <a:gd name="T25" fmla="*/ 0 h 10"/>
                <a:gd name="T26" fmla="*/ 5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5" y="0"/>
                  </a:moveTo>
                  <a:lnTo>
                    <a:pt x="3" y="0"/>
                  </a:lnTo>
                  <a:lnTo>
                    <a:pt x="0" y="3"/>
                  </a:lnTo>
                  <a:lnTo>
                    <a:pt x="0" y="5"/>
                  </a:lnTo>
                  <a:lnTo>
                    <a:pt x="3" y="8"/>
                  </a:lnTo>
                  <a:lnTo>
                    <a:pt x="5" y="10"/>
                  </a:lnTo>
                  <a:lnTo>
                    <a:pt x="7" y="10"/>
                  </a:lnTo>
                  <a:lnTo>
                    <a:pt x="10" y="8"/>
                  </a:lnTo>
                  <a:lnTo>
                    <a:pt x="10" y="5"/>
                  </a:lnTo>
                  <a:lnTo>
                    <a:pt x="10" y="3"/>
                  </a:lnTo>
                  <a:lnTo>
                    <a:pt x="10" y="0"/>
                  </a:lnTo>
                  <a:lnTo>
                    <a:pt x="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79" name="Freeform 189">
              <a:extLst>
                <a:ext uri="{FF2B5EF4-FFF2-40B4-BE49-F238E27FC236}">
                  <a16:creationId xmlns:a16="http://schemas.microsoft.com/office/drawing/2014/main" id="{92A06163-4CD5-439F-85F5-D4494AF34570}"/>
                </a:ext>
              </a:extLst>
            </p:cNvPr>
            <p:cNvSpPr>
              <a:spLocks/>
            </p:cNvSpPr>
            <p:nvPr/>
          </p:nvSpPr>
          <p:spPr bwMode="auto">
            <a:xfrm>
              <a:off x="3166" y="1656"/>
              <a:ext cx="9" cy="10"/>
            </a:xfrm>
            <a:custGeom>
              <a:avLst/>
              <a:gdLst>
                <a:gd name="T0" fmla="*/ 2 w 9"/>
                <a:gd name="T1" fmla="*/ 0 h 10"/>
                <a:gd name="T2" fmla="*/ 0 w 9"/>
                <a:gd name="T3" fmla="*/ 3 h 10"/>
                <a:gd name="T4" fmla="*/ 0 w 9"/>
                <a:gd name="T5" fmla="*/ 5 h 10"/>
                <a:gd name="T6" fmla="*/ 0 w 9"/>
                <a:gd name="T7" fmla="*/ 7 h 10"/>
                <a:gd name="T8" fmla="*/ 0 w 9"/>
                <a:gd name="T9" fmla="*/ 10 h 10"/>
                <a:gd name="T10" fmla="*/ 2 w 9"/>
                <a:gd name="T11" fmla="*/ 10 h 10"/>
                <a:gd name="T12" fmla="*/ 5 w 9"/>
                <a:gd name="T13" fmla="*/ 10 h 10"/>
                <a:gd name="T14" fmla="*/ 5 w 9"/>
                <a:gd name="T15" fmla="*/ 10 h 10"/>
                <a:gd name="T16" fmla="*/ 7 w 9"/>
                <a:gd name="T17" fmla="*/ 10 h 10"/>
                <a:gd name="T18" fmla="*/ 9 w 9"/>
                <a:gd name="T19" fmla="*/ 7 h 10"/>
                <a:gd name="T20" fmla="*/ 9 w 9"/>
                <a:gd name="T21" fmla="*/ 5 h 10"/>
                <a:gd name="T22" fmla="*/ 7 w 9"/>
                <a:gd name="T23" fmla="*/ 3 h 10"/>
                <a:gd name="T24" fmla="*/ 5 w 9"/>
                <a:gd name="T25" fmla="*/ 0 h 10"/>
                <a:gd name="T26" fmla="*/ 2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2" y="0"/>
                  </a:moveTo>
                  <a:lnTo>
                    <a:pt x="0" y="3"/>
                  </a:lnTo>
                  <a:lnTo>
                    <a:pt x="0" y="5"/>
                  </a:lnTo>
                  <a:lnTo>
                    <a:pt x="0" y="7"/>
                  </a:lnTo>
                  <a:lnTo>
                    <a:pt x="0" y="10"/>
                  </a:lnTo>
                  <a:lnTo>
                    <a:pt x="2" y="10"/>
                  </a:lnTo>
                  <a:lnTo>
                    <a:pt x="5" y="10"/>
                  </a:lnTo>
                  <a:lnTo>
                    <a:pt x="7" y="10"/>
                  </a:lnTo>
                  <a:lnTo>
                    <a:pt x="9" y="7"/>
                  </a:lnTo>
                  <a:lnTo>
                    <a:pt x="9" y="5"/>
                  </a:lnTo>
                  <a:lnTo>
                    <a:pt x="7" y="3"/>
                  </a:lnTo>
                  <a:lnTo>
                    <a:pt x="5" y="0"/>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80" name="Freeform 190">
              <a:extLst>
                <a:ext uri="{FF2B5EF4-FFF2-40B4-BE49-F238E27FC236}">
                  <a16:creationId xmlns:a16="http://schemas.microsoft.com/office/drawing/2014/main" id="{81BB2455-8859-4586-AE02-F29C96236A67}"/>
                </a:ext>
              </a:extLst>
            </p:cNvPr>
            <p:cNvSpPr>
              <a:spLocks/>
            </p:cNvSpPr>
            <p:nvPr/>
          </p:nvSpPr>
          <p:spPr bwMode="auto">
            <a:xfrm>
              <a:off x="3182" y="1651"/>
              <a:ext cx="10" cy="10"/>
            </a:xfrm>
            <a:custGeom>
              <a:avLst/>
              <a:gdLst>
                <a:gd name="T0" fmla="*/ 5 w 10"/>
                <a:gd name="T1" fmla="*/ 0 h 10"/>
                <a:gd name="T2" fmla="*/ 3 w 10"/>
                <a:gd name="T3" fmla="*/ 3 h 10"/>
                <a:gd name="T4" fmla="*/ 0 w 10"/>
                <a:gd name="T5" fmla="*/ 5 h 10"/>
                <a:gd name="T6" fmla="*/ 0 w 10"/>
                <a:gd name="T7" fmla="*/ 8 h 10"/>
                <a:gd name="T8" fmla="*/ 3 w 10"/>
                <a:gd name="T9" fmla="*/ 10 h 10"/>
                <a:gd name="T10" fmla="*/ 5 w 10"/>
                <a:gd name="T11" fmla="*/ 10 h 10"/>
                <a:gd name="T12" fmla="*/ 7 w 10"/>
                <a:gd name="T13" fmla="*/ 10 h 10"/>
                <a:gd name="T14" fmla="*/ 7 w 10"/>
                <a:gd name="T15" fmla="*/ 10 h 10"/>
                <a:gd name="T16" fmla="*/ 10 w 10"/>
                <a:gd name="T17" fmla="*/ 10 h 10"/>
                <a:gd name="T18" fmla="*/ 10 w 10"/>
                <a:gd name="T19" fmla="*/ 8 h 10"/>
                <a:gd name="T20" fmla="*/ 10 w 10"/>
                <a:gd name="T21" fmla="*/ 5 h 10"/>
                <a:gd name="T22" fmla="*/ 10 w 10"/>
                <a:gd name="T23" fmla="*/ 3 h 10"/>
                <a:gd name="T24" fmla="*/ 7 w 10"/>
                <a:gd name="T25" fmla="*/ 0 h 10"/>
                <a:gd name="T26" fmla="*/ 5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5" y="0"/>
                  </a:moveTo>
                  <a:lnTo>
                    <a:pt x="3" y="3"/>
                  </a:lnTo>
                  <a:lnTo>
                    <a:pt x="0" y="5"/>
                  </a:lnTo>
                  <a:lnTo>
                    <a:pt x="0" y="8"/>
                  </a:lnTo>
                  <a:lnTo>
                    <a:pt x="3" y="10"/>
                  </a:lnTo>
                  <a:lnTo>
                    <a:pt x="5" y="10"/>
                  </a:lnTo>
                  <a:lnTo>
                    <a:pt x="7" y="10"/>
                  </a:lnTo>
                  <a:lnTo>
                    <a:pt x="10" y="10"/>
                  </a:lnTo>
                  <a:lnTo>
                    <a:pt x="10" y="8"/>
                  </a:lnTo>
                  <a:lnTo>
                    <a:pt x="10" y="5"/>
                  </a:lnTo>
                  <a:lnTo>
                    <a:pt x="10" y="3"/>
                  </a:lnTo>
                  <a:lnTo>
                    <a:pt x="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81" name="Freeform 191">
              <a:extLst>
                <a:ext uri="{FF2B5EF4-FFF2-40B4-BE49-F238E27FC236}">
                  <a16:creationId xmlns:a16="http://schemas.microsoft.com/office/drawing/2014/main" id="{E847605E-26BE-4884-B4D6-70DAE0347D90}"/>
                </a:ext>
              </a:extLst>
            </p:cNvPr>
            <p:cNvSpPr>
              <a:spLocks/>
            </p:cNvSpPr>
            <p:nvPr/>
          </p:nvSpPr>
          <p:spPr bwMode="auto">
            <a:xfrm>
              <a:off x="3201" y="1647"/>
              <a:ext cx="9" cy="9"/>
            </a:xfrm>
            <a:custGeom>
              <a:avLst/>
              <a:gdLst>
                <a:gd name="T0" fmla="*/ 5 w 9"/>
                <a:gd name="T1" fmla="*/ 0 h 9"/>
                <a:gd name="T2" fmla="*/ 2 w 9"/>
                <a:gd name="T3" fmla="*/ 2 h 9"/>
                <a:gd name="T4" fmla="*/ 0 w 9"/>
                <a:gd name="T5" fmla="*/ 4 h 9"/>
                <a:gd name="T6" fmla="*/ 0 w 9"/>
                <a:gd name="T7" fmla="*/ 7 h 9"/>
                <a:gd name="T8" fmla="*/ 2 w 9"/>
                <a:gd name="T9" fmla="*/ 9 h 9"/>
                <a:gd name="T10" fmla="*/ 5 w 9"/>
                <a:gd name="T11" fmla="*/ 9 h 9"/>
                <a:gd name="T12" fmla="*/ 7 w 9"/>
                <a:gd name="T13" fmla="*/ 9 h 9"/>
                <a:gd name="T14" fmla="*/ 7 w 9"/>
                <a:gd name="T15" fmla="*/ 9 h 9"/>
                <a:gd name="T16" fmla="*/ 9 w 9"/>
                <a:gd name="T17" fmla="*/ 9 h 9"/>
                <a:gd name="T18" fmla="*/ 9 w 9"/>
                <a:gd name="T19" fmla="*/ 7 h 9"/>
                <a:gd name="T20" fmla="*/ 9 w 9"/>
                <a:gd name="T21" fmla="*/ 4 h 9"/>
                <a:gd name="T22" fmla="*/ 9 w 9"/>
                <a:gd name="T23" fmla="*/ 2 h 9"/>
                <a:gd name="T24" fmla="*/ 7 w 9"/>
                <a:gd name="T25" fmla="*/ 0 h 9"/>
                <a:gd name="T26" fmla="*/ 5 w 9"/>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5" y="0"/>
                  </a:moveTo>
                  <a:lnTo>
                    <a:pt x="2" y="2"/>
                  </a:lnTo>
                  <a:lnTo>
                    <a:pt x="0" y="4"/>
                  </a:lnTo>
                  <a:lnTo>
                    <a:pt x="0" y="7"/>
                  </a:lnTo>
                  <a:lnTo>
                    <a:pt x="2" y="9"/>
                  </a:lnTo>
                  <a:lnTo>
                    <a:pt x="5" y="9"/>
                  </a:lnTo>
                  <a:lnTo>
                    <a:pt x="7" y="9"/>
                  </a:lnTo>
                  <a:lnTo>
                    <a:pt x="9" y="9"/>
                  </a:lnTo>
                  <a:lnTo>
                    <a:pt x="9" y="7"/>
                  </a:lnTo>
                  <a:lnTo>
                    <a:pt x="9" y="4"/>
                  </a:lnTo>
                  <a:lnTo>
                    <a:pt x="9" y="2"/>
                  </a:lnTo>
                  <a:lnTo>
                    <a:pt x="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82" name="Freeform 192">
              <a:extLst>
                <a:ext uri="{FF2B5EF4-FFF2-40B4-BE49-F238E27FC236}">
                  <a16:creationId xmlns:a16="http://schemas.microsoft.com/office/drawing/2014/main" id="{4BD1862B-EBA3-4E06-8862-CA19696C92DA}"/>
                </a:ext>
              </a:extLst>
            </p:cNvPr>
            <p:cNvSpPr>
              <a:spLocks/>
            </p:cNvSpPr>
            <p:nvPr/>
          </p:nvSpPr>
          <p:spPr bwMode="auto">
            <a:xfrm>
              <a:off x="3220" y="1642"/>
              <a:ext cx="9" cy="9"/>
            </a:xfrm>
            <a:custGeom>
              <a:avLst/>
              <a:gdLst>
                <a:gd name="T0" fmla="*/ 2 w 9"/>
                <a:gd name="T1" fmla="*/ 0 h 9"/>
                <a:gd name="T2" fmla="*/ 0 w 9"/>
                <a:gd name="T3" fmla="*/ 0 h 9"/>
                <a:gd name="T4" fmla="*/ 0 w 9"/>
                <a:gd name="T5" fmla="*/ 2 h 9"/>
                <a:gd name="T6" fmla="*/ 0 w 9"/>
                <a:gd name="T7" fmla="*/ 5 h 9"/>
                <a:gd name="T8" fmla="*/ 0 w 9"/>
                <a:gd name="T9" fmla="*/ 7 h 9"/>
                <a:gd name="T10" fmla="*/ 2 w 9"/>
                <a:gd name="T11" fmla="*/ 9 h 9"/>
                <a:gd name="T12" fmla="*/ 4 w 9"/>
                <a:gd name="T13" fmla="*/ 9 h 9"/>
                <a:gd name="T14" fmla="*/ 4 w 9"/>
                <a:gd name="T15" fmla="*/ 9 h 9"/>
                <a:gd name="T16" fmla="*/ 7 w 9"/>
                <a:gd name="T17" fmla="*/ 7 h 9"/>
                <a:gd name="T18" fmla="*/ 9 w 9"/>
                <a:gd name="T19" fmla="*/ 5 h 9"/>
                <a:gd name="T20" fmla="*/ 9 w 9"/>
                <a:gd name="T21" fmla="*/ 2 h 9"/>
                <a:gd name="T22" fmla="*/ 7 w 9"/>
                <a:gd name="T23" fmla="*/ 0 h 9"/>
                <a:gd name="T24" fmla="*/ 4 w 9"/>
                <a:gd name="T25" fmla="*/ 0 h 9"/>
                <a:gd name="T26" fmla="*/ 2 w 9"/>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2" y="0"/>
                  </a:moveTo>
                  <a:lnTo>
                    <a:pt x="0" y="0"/>
                  </a:lnTo>
                  <a:lnTo>
                    <a:pt x="0" y="2"/>
                  </a:lnTo>
                  <a:lnTo>
                    <a:pt x="0" y="5"/>
                  </a:lnTo>
                  <a:lnTo>
                    <a:pt x="0" y="7"/>
                  </a:lnTo>
                  <a:lnTo>
                    <a:pt x="2" y="9"/>
                  </a:lnTo>
                  <a:lnTo>
                    <a:pt x="4" y="9"/>
                  </a:lnTo>
                  <a:lnTo>
                    <a:pt x="7" y="7"/>
                  </a:lnTo>
                  <a:lnTo>
                    <a:pt x="9" y="5"/>
                  </a:lnTo>
                  <a:lnTo>
                    <a:pt x="9" y="2"/>
                  </a:lnTo>
                  <a:lnTo>
                    <a:pt x="7" y="0"/>
                  </a:lnTo>
                  <a:lnTo>
                    <a:pt x="4" y="0"/>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83" name="Freeform 193">
              <a:extLst>
                <a:ext uri="{FF2B5EF4-FFF2-40B4-BE49-F238E27FC236}">
                  <a16:creationId xmlns:a16="http://schemas.microsoft.com/office/drawing/2014/main" id="{D1C8E43B-38D4-4092-A16E-D108A42DF803}"/>
                </a:ext>
              </a:extLst>
            </p:cNvPr>
            <p:cNvSpPr>
              <a:spLocks/>
            </p:cNvSpPr>
            <p:nvPr/>
          </p:nvSpPr>
          <p:spPr bwMode="auto">
            <a:xfrm>
              <a:off x="3238" y="1637"/>
              <a:ext cx="9" cy="10"/>
            </a:xfrm>
            <a:custGeom>
              <a:avLst/>
              <a:gdLst>
                <a:gd name="T0" fmla="*/ 2 w 9"/>
                <a:gd name="T1" fmla="*/ 0 h 10"/>
                <a:gd name="T2" fmla="*/ 0 w 9"/>
                <a:gd name="T3" fmla="*/ 0 h 10"/>
                <a:gd name="T4" fmla="*/ 0 w 9"/>
                <a:gd name="T5" fmla="*/ 2 h 10"/>
                <a:gd name="T6" fmla="*/ 0 w 9"/>
                <a:gd name="T7" fmla="*/ 5 h 10"/>
                <a:gd name="T8" fmla="*/ 0 w 9"/>
                <a:gd name="T9" fmla="*/ 7 h 10"/>
                <a:gd name="T10" fmla="*/ 2 w 9"/>
                <a:gd name="T11" fmla="*/ 10 h 10"/>
                <a:gd name="T12" fmla="*/ 5 w 9"/>
                <a:gd name="T13" fmla="*/ 10 h 10"/>
                <a:gd name="T14" fmla="*/ 5 w 9"/>
                <a:gd name="T15" fmla="*/ 10 h 10"/>
                <a:gd name="T16" fmla="*/ 7 w 9"/>
                <a:gd name="T17" fmla="*/ 7 h 10"/>
                <a:gd name="T18" fmla="*/ 9 w 9"/>
                <a:gd name="T19" fmla="*/ 5 h 10"/>
                <a:gd name="T20" fmla="*/ 9 w 9"/>
                <a:gd name="T21" fmla="*/ 2 h 10"/>
                <a:gd name="T22" fmla="*/ 7 w 9"/>
                <a:gd name="T23" fmla="*/ 0 h 10"/>
                <a:gd name="T24" fmla="*/ 5 w 9"/>
                <a:gd name="T25" fmla="*/ 0 h 10"/>
                <a:gd name="T26" fmla="*/ 2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2" y="0"/>
                  </a:moveTo>
                  <a:lnTo>
                    <a:pt x="0" y="0"/>
                  </a:lnTo>
                  <a:lnTo>
                    <a:pt x="0" y="2"/>
                  </a:lnTo>
                  <a:lnTo>
                    <a:pt x="0" y="5"/>
                  </a:lnTo>
                  <a:lnTo>
                    <a:pt x="0" y="7"/>
                  </a:lnTo>
                  <a:lnTo>
                    <a:pt x="2" y="10"/>
                  </a:lnTo>
                  <a:lnTo>
                    <a:pt x="5" y="10"/>
                  </a:lnTo>
                  <a:lnTo>
                    <a:pt x="7" y="7"/>
                  </a:lnTo>
                  <a:lnTo>
                    <a:pt x="9" y="5"/>
                  </a:lnTo>
                  <a:lnTo>
                    <a:pt x="9" y="2"/>
                  </a:lnTo>
                  <a:lnTo>
                    <a:pt x="7" y="0"/>
                  </a:lnTo>
                  <a:lnTo>
                    <a:pt x="5" y="0"/>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84" name="Freeform 194">
              <a:extLst>
                <a:ext uri="{FF2B5EF4-FFF2-40B4-BE49-F238E27FC236}">
                  <a16:creationId xmlns:a16="http://schemas.microsoft.com/office/drawing/2014/main" id="{73AFD711-F7D4-4F87-9E81-E3902CB16E57}"/>
                </a:ext>
              </a:extLst>
            </p:cNvPr>
            <p:cNvSpPr>
              <a:spLocks/>
            </p:cNvSpPr>
            <p:nvPr/>
          </p:nvSpPr>
          <p:spPr bwMode="auto">
            <a:xfrm>
              <a:off x="3254" y="1632"/>
              <a:ext cx="10" cy="10"/>
            </a:xfrm>
            <a:custGeom>
              <a:avLst/>
              <a:gdLst>
                <a:gd name="T0" fmla="*/ 5 w 10"/>
                <a:gd name="T1" fmla="*/ 0 h 10"/>
                <a:gd name="T2" fmla="*/ 3 w 10"/>
                <a:gd name="T3" fmla="*/ 0 h 10"/>
                <a:gd name="T4" fmla="*/ 0 w 10"/>
                <a:gd name="T5" fmla="*/ 2 h 10"/>
                <a:gd name="T6" fmla="*/ 0 w 10"/>
                <a:gd name="T7" fmla="*/ 5 h 10"/>
                <a:gd name="T8" fmla="*/ 3 w 10"/>
                <a:gd name="T9" fmla="*/ 7 h 10"/>
                <a:gd name="T10" fmla="*/ 5 w 10"/>
                <a:gd name="T11" fmla="*/ 10 h 10"/>
                <a:gd name="T12" fmla="*/ 7 w 10"/>
                <a:gd name="T13" fmla="*/ 10 h 10"/>
                <a:gd name="T14" fmla="*/ 7 w 10"/>
                <a:gd name="T15" fmla="*/ 10 h 10"/>
                <a:gd name="T16" fmla="*/ 10 w 10"/>
                <a:gd name="T17" fmla="*/ 7 h 10"/>
                <a:gd name="T18" fmla="*/ 10 w 10"/>
                <a:gd name="T19" fmla="*/ 5 h 10"/>
                <a:gd name="T20" fmla="*/ 10 w 10"/>
                <a:gd name="T21" fmla="*/ 2 h 10"/>
                <a:gd name="T22" fmla="*/ 10 w 10"/>
                <a:gd name="T23" fmla="*/ 0 h 10"/>
                <a:gd name="T24" fmla="*/ 7 w 10"/>
                <a:gd name="T25" fmla="*/ 0 h 10"/>
                <a:gd name="T26" fmla="*/ 5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5" y="0"/>
                  </a:moveTo>
                  <a:lnTo>
                    <a:pt x="3" y="0"/>
                  </a:lnTo>
                  <a:lnTo>
                    <a:pt x="0" y="2"/>
                  </a:lnTo>
                  <a:lnTo>
                    <a:pt x="0" y="5"/>
                  </a:lnTo>
                  <a:lnTo>
                    <a:pt x="3" y="7"/>
                  </a:lnTo>
                  <a:lnTo>
                    <a:pt x="5" y="10"/>
                  </a:lnTo>
                  <a:lnTo>
                    <a:pt x="7" y="10"/>
                  </a:lnTo>
                  <a:lnTo>
                    <a:pt x="10" y="7"/>
                  </a:lnTo>
                  <a:lnTo>
                    <a:pt x="10" y="5"/>
                  </a:lnTo>
                  <a:lnTo>
                    <a:pt x="10" y="2"/>
                  </a:lnTo>
                  <a:lnTo>
                    <a:pt x="10" y="0"/>
                  </a:lnTo>
                  <a:lnTo>
                    <a:pt x="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85" name="Freeform 195">
              <a:extLst>
                <a:ext uri="{FF2B5EF4-FFF2-40B4-BE49-F238E27FC236}">
                  <a16:creationId xmlns:a16="http://schemas.microsoft.com/office/drawing/2014/main" id="{F1830EE4-85F2-4FBB-A1F7-B984489ED0C8}"/>
                </a:ext>
              </a:extLst>
            </p:cNvPr>
            <p:cNvSpPr>
              <a:spLocks/>
            </p:cNvSpPr>
            <p:nvPr/>
          </p:nvSpPr>
          <p:spPr bwMode="auto">
            <a:xfrm>
              <a:off x="3273" y="1625"/>
              <a:ext cx="9" cy="9"/>
            </a:xfrm>
            <a:custGeom>
              <a:avLst/>
              <a:gdLst>
                <a:gd name="T0" fmla="*/ 2 w 9"/>
                <a:gd name="T1" fmla="*/ 0 h 9"/>
                <a:gd name="T2" fmla="*/ 0 w 9"/>
                <a:gd name="T3" fmla="*/ 2 h 9"/>
                <a:gd name="T4" fmla="*/ 0 w 9"/>
                <a:gd name="T5" fmla="*/ 5 h 9"/>
                <a:gd name="T6" fmla="*/ 0 w 9"/>
                <a:gd name="T7" fmla="*/ 7 h 9"/>
                <a:gd name="T8" fmla="*/ 0 w 9"/>
                <a:gd name="T9" fmla="*/ 9 h 9"/>
                <a:gd name="T10" fmla="*/ 2 w 9"/>
                <a:gd name="T11" fmla="*/ 9 h 9"/>
                <a:gd name="T12" fmla="*/ 5 w 9"/>
                <a:gd name="T13" fmla="*/ 9 h 9"/>
                <a:gd name="T14" fmla="*/ 5 w 9"/>
                <a:gd name="T15" fmla="*/ 9 h 9"/>
                <a:gd name="T16" fmla="*/ 7 w 9"/>
                <a:gd name="T17" fmla="*/ 9 h 9"/>
                <a:gd name="T18" fmla="*/ 9 w 9"/>
                <a:gd name="T19" fmla="*/ 7 h 9"/>
                <a:gd name="T20" fmla="*/ 9 w 9"/>
                <a:gd name="T21" fmla="*/ 5 h 9"/>
                <a:gd name="T22" fmla="*/ 7 w 9"/>
                <a:gd name="T23" fmla="*/ 2 h 9"/>
                <a:gd name="T24" fmla="*/ 5 w 9"/>
                <a:gd name="T25" fmla="*/ 0 h 9"/>
                <a:gd name="T26" fmla="*/ 2 w 9"/>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2" y="0"/>
                  </a:moveTo>
                  <a:lnTo>
                    <a:pt x="0" y="2"/>
                  </a:lnTo>
                  <a:lnTo>
                    <a:pt x="0" y="5"/>
                  </a:lnTo>
                  <a:lnTo>
                    <a:pt x="0" y="7"/>
                  </a:lnTo>
                  <a:lnTo>
                    <a:pt x="0" y="9"/>
                  </a:lnTo>
                  <a:lnTo>
                    <a:pt x="2" y="9"/>
                  </a:lnTo>
                  <a:lnTo>
                    <a:pt x="5" y="9"/>
                  </a:lnTo>
                  <a:lnTo>
                    <a:pt x="7" y="9"/>
                  </a:lnTo>
                  <a:lnTo>
                    <a:pt x="9" y="7"/>
                  </a:lnTo>
                  <a:lnTo>
                    <a:pt x="9" y="5"/>
                  </a:lnTo>
                  <a:lnTo>
                    <a:pt x="7" y="2"/>
                  </a:lnTo>
                  <a:lnTo>
                    <a:pt x="5" y="0"/>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86" name="Freeform 196">
              <a:extLst>
                <a:ext uri="{FF2B5EF4-FFF2-40B4-BE49-F238E27FC236}">
                  <a16:creationId xmlns:a16="http://schemas.microsoft.com/office/drawing/2014/main" id="{2D88E33E-D70A-429F-9B93-88B8AAABCD5E}"/>
                </a:ext>
              </a:extLst>
            </p:cNvPr>
            <p:cNvSpPr>
              <a:spLocks/>
            </p:cNvSpPr>
            <p:nvPr/>
          </p:nvSpPr>
          <p:spPr bwMode="auto">
            <a:xfrm>
              <a:off x="3292" y="1620"/>
              <a:ext cx="9" cy="10"/>
            </a:xfrm>
            <a:custGeom>
              <a:avLst/>
              <a:gdLst>
                <a:gd name="T0" fmla="*/ 2 w 9"/>
                <a:gd name="T1" fmla="*/ 0 h 10"/>
                <a:gd name="T2" fmla="*/ 0 w 9"/>
                <a:gd name="T3" fmla="*/ 2 h 10"/>
                <a:gd name="T4" fmla="*/ 0 w 9"/>
                <a:gd name="T5" fmla="*/ 5 h 10"/>
                <a:gd name="T6" fmla="*/ 0 w 9"/>
                <a:gd name="T7" fmla="*/ 7 h 10"/>
                <a:gd name="T8" fmla="*/ 0 w 9"/>
                <a:gd name="T9" fmla="*/ 10 h 10"/>
                <a:gd name="T10" fmla="*/ 2 w 9"/>
                <a:gd name="T11" fmla="*/ 10 h 10"/>
                <a:gd name="T12" fmla="*/ 4 w 9"/>
                <a:gd name="T13" fmla="*/ 10 h 10"/>
                <a:gd name="T14" fmla="*/ 4 w 9"/>
                <a:gd name="T15" fmla="*/ 10 h 10"/>
                <a:gd name="T16" fmla="*/ 7 w 9"/>
                <a:gd name="T17" fmla="*/ 10 h 10"/>
                <a:gd name="T18" fmla="*/ 9 w 9"/>
                <a:gd name="T19" fmla="*/ 7 h 10"/>
                <a:gd name="T20" fmla="*/ 9 w 9"/>
                <a:gd name="T21" fmla="*/ 5 h 10"/>
                <a:gd name="T22" fmla="*/ 7 w 9"/>
                <a:gd name="T23" fmla="*/ 2 h 10"/>
                <a:gd name="T24" fmla="*/ 4 w 9"/>
                <a:gd name="T25" fmla="*/ 0 h 10"/>
                <a:gd name="T26" fmla="*/ 2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2" y="0"/>
                  </a:moveTo>
                  <a:lnTo>
                    <a:pt x="0" y="2"/>
                  </a:lnTo>
                  <a:lnTo>
                    <a:pt x="0" y="5"/>
                  </a:lnTo>
                  <a:lnTo>
                    <a:pt x="0" y="7"/>
                  </a:lnTo>
                  <a:lnTo>
                    <a:pt x="0" y="10"/>
                  </a:lnTo>
                  <a:lnTo>
                    <a:pt x="2" y="10"/>
                  </a:lnTo>
                  <a:lnTo>
                    <a:pt x="4" y="10"/>
                  </a:lnTo>
                  <a:lnTo>
                    <a:pt x="7" y="10"/>
                  </a:lnTo>
                  <a:lnTo>
                    <a:pt x="9" y="7"/>
                  </a:lnTo>
                  <a:lnTo>
                    <a:pt x="9" y="5"/>
                  </a:lnTo>
                  <a:lnTo>
                    <a:pt x="7" y="2"/>
                  </a:lnTo>
                  <a:lnTo>
                    <a:pt x="4" y="0"/>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87" name="Freeform 197">
              <a:extLst>
                <a:ext uri="{FF2B5EF4-FFF2-40B4-BE49-F238E27FC236}">
                  <a16:creationId xmlns:a16="http://schemas.microsoft.com/office/drawing/2014/main" id="{6255FB49-F5C9-422A-BE88-F023CFAD49CF}"/>
                </a:ext>
              </a:extLst>
            </p:cNvPr>
            <p:cNvSpPr>
              <a:spLocks/>
            </p:cNvSpPr>
            <p:nvPr/>
          </p:nvSpPr>
          <p:spPr bwMode="auto">
            <a:xfrm>
              <a:off x="3308" y="1615"/>
              <a:ext cx="9" cy="10"/>
            </a:xfrm>
            <a:custGeom>
              <a:avLst/>
              <a:gdLst>
                <a:gd name="T0" fmla="*/ 5 w 9"/>
                <a:gd name="T1" fmla="*/ 0 h 10"/>
                <a:gd name="T2" fmla="*/ 2 w 9"/>
                <a:gd name="T3" fmla="*/ 2 h 10"/>
                <a:gd name="T4" fmla="*/ 0 w 9"/>
                <a:gd name="T5" fmla="*/ 5 h 10"/>
                <a:gd name="T6" fmla="*/ 0 w 9"/>
                <a:gd name="T7" fmla="*/ 7 h 10"/>
                <a:gd name="T8" fmla="*/ 2 w 9"/>
                <a:gd name="T9" fmla="*/ 10 h 10"/>
                <a:gd name="T10" fmla="*/ 5 w 9"/>
                <a:gd name="T11" fmla="*/ 10 h 10"/>
                <a:gd name="T12" fmla="*/ 7 w 9"/>
                <a:gd name="T13" fmla="*/ 10 h 10"/>
                <a:gd name="T14" fmla="*/ 7 w 9"/>
                <a:gd name="T15" fmla="*/ 10 h 10"/>
                <a:gd name="T16" fmla="*/ 9 w 9"/>
                <a:gd name="T17" fmla="*/ 10 h 10"/>
                <a:gd name="T18" fmla="*/ 9 w 9"/>
                <a:gd name="T19" fmla="*/ 7 h 10"/>
                <a:gd name="T20" fmla="*/ 9 w 9"/>
                <a:gd name="T21" fmla="*/ 5 h 10"/>
                <a:gd name="T22" fmla="*/ 9 w 9"/>
                <a:gd name="T23" fmla="*/ 2 h 10"/>
                <a:gd name="T24" fmla="*/ 7 w 9"/>
                <a:gd name="T25" fmla="*/ 0 h 10"/>
                <a:gd name="T26" fmla="*/ 5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5" y="0"/>
                  </a:moveTo>
                  <a:lnTo>
                    <a:pt x="2" y="2"/>
                  </a:lnTo>
                  <a:lnTo>
                    <a:pt x="0" y="5"/>
                  </a:lnTo>
                  <a:lnTo>
                    <a:pt x="0" y="7"/>
                  </a:lnTo>
                  <a:lnTo>
                    <a:pt x="2" y="10"/>
                  </a:lnTo>
                  <a:lnTo>
                    <a:pt x="5" y="10"/>
                  </a:lnTo>
                  <a:lnTo>
                    <a:pt x="7" y="10"/>
                  </a:lnTo>
                  <a:lnTo>
                    <a:pt x="9" y="10"/>
                  </a:lnTo>
                  <a:lnTo>
                    <a:pt x="9" y="7"/>
                  </a:lnTo>
                  <a:lnTo>
                    <a:pt x="9" y="5"/>
                  </a:lnTo>
                  <a:lnTo>
                    <a:pt x="9" y="2"/>
                  </a:lnTo>
                  <a:lnTo>
                    <a:pt x="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88" name="Freeform 198">
              <a:extLst>
                <a:ext uri="{FF2B5EF4-FFF2-40B4-BE49-F238E27FC236}">
                  <a16:creationId xmlns:a16="http://schemas.microsoft.com/office/drawing/2014/main" id="{81136212-C386-4AD4-8A64-90572C43BD38}"/>
                </a:ext>
              </a:extLst>
            </p:cNvPr>
            <p:cNvSpPr>
              <a:spLocks/>
            </p:cNvSpPr>
            <p:nvPr/>
          </p:nvSpPr>
          <p:spPr bwMode="auto">
            <a:xfrm>
              <a:off x="3327" y="1610"/>
              <a:ext cx="9" cy="10"/>
            </a:xfrm>
            <a:custGeom>
              <a:avLst/>
              <a:gdLst>
                <a:gd name="T0" fmla="*/ 4 w 9"/>
                <a:gd name="T1" fmla="*/ 0 h 10"/>
                <a:gd name="T2" fmla="*/ 2 w 9"/>
                <a:gd name="T3" fmla="*/ 0 h 10"/>
                <a:gd name="T4" fmla="*/ 0 w 9"/>
                <a:gd name="T5" fmla="*/ 3 h 10"/>
                <a:gd name="T6" fmla="*/ 0 w 9"/>
                <a:gd name="T7" fmla="*/ 5 h 10"/>
                <a:gd name="T8" fmla="*/ 2 w 9"/>
                <a:gd name="T9" fmla="*/ 7 h 10"/>
                <a:gd name="T10" fmla="*/ 4 w 9"/>
                <a:gd name="T11" fmla="*/ 10 h 10"/>
                <a:gd name="T12" fmla="*/ 6 w 9"/>
                <a:gd name="T13" fmla="*/ 10 h 10"/>
                <a:gd name="T14" fmla="*/ 6 w 9"/>
                <a:gd name="T15" fmla="*/ 10 h 10"/>
                <a:gd name="T16" fmla="*/ 9 w 9"/>
                <a:gd name="T17" fmla="*/ 7 h 10"/>
                <a:gd name="T18" fmla="*/ 9 w 9"/>
                <a:gd name="T19" fmla="*/ 5 h 10"/>
                <a:gd name="T20" fmla="*/ 9 w 9"/>
                <a:gd name="T21" fmla="*/ 3 h 10"/>
                <a:gd name="T22" fmla="*/ 9 w 9"/>
                <a:gd name="T23" fmla="*/ 0 h 10"/>
                <a:gd name="T24" fmla="*/ 6 w 9"/>
                <a:gd name="T25" fmla="*/ 0 h 10"/>
                <a:gd name="T26" fmla="*/ 4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4" y="0"/>
                  </a:moveTo>
                  <a:lnTo>
                    <a:pt x="2" y="0"/>
                  </a:lnTo>
                  <a:lnTo>
                    <a:pt x="0" y="3"/>
                  </a:lnTo>
                  <a:lnTo>
                    <a:pt x="0" y="5"/>
                  </a:lnTo>
                  <a:lnTo>
                    <a:pt x="2" y="7"/>
                  </a:lnTo>
                  <a:lnTo>
                    <a:pt x="4" y="10"/>
                  </a:lnTo>
                  <a:lnTo>
                    <a:pt x="6" y="10"/>
                  </a:lnTo>
                  <a:lnTo>
                    <a:pt x="9" y="7"/>
                  </a:lnTo>
                  <a:lnTo>
                    <a:pt x="9" y="5"/>
                  </a:lnTo>
                  <a:lnTo>
                    <a:pt x="9" y="3"/>
                  </a:lnTo>
                  <a:lnTo>
                    <a:pt x="9" y="0"/>
                  </a:lnTo>
                  <a:lnTo>
                    <a:pt x="6" y="0"/>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89" name="Freeform 199">
              <a:extLst>
                <a:ext uri="{FF2B5EF4-FFF2-40B4-BE49-F238E27FC236}">
                  <a16:creationId xmlns:a16="http://schemas.microsoft.com/office/drawing/2014/main" id="{FB88AAC9-4990-4F4F-8B2C-6E6A3B707CCD}"/>
                </a:ext>
              </a:extLst>
            </p:cNvPr>
            <p:cNvSpPr>
              <a:spLocks/>
            </p:cNvSpPr>
            <p:nvPr/>
          </p:nvSpPr>
          <p:spPr bwMode="auto">
            <a:xfrm>
              <a:off x="3345" y="1605"/>
              <a:ext cx="9" cy="10"/>
            </a:xfrm>
            <a:custGeom>
              <a:avLst/>
              <a:gdLst>
                <a:gd name="T0" fmla="*/ 2 w 9"/>
                <a:gd name="T1" fmla="*/ 0 h 10"/>
                <a:gd name="T2" fmla="*/ 0 w 9"/>
                <a:gd name="T3" fmla="*/ 0 h 10"/>
                <a:gd name="T4" fmla="*/ 0 w 9"/>
                <a:gd name="T5" fmla="*/ 3 h 10"/>
                <a:gd name="T6" fmla="*/ 0 w 9"/>
                <a:gd name="T7" fmla="*/ 5 h 10"/>
                <a:gd name="T8" fmla="*/ 0 w 9"/>
                <a:gd name="T9" fmla="*/ 8 h 10"/>
                <a:gd name="T10" fmla="*/ 2 w 9"/>
                <a:gd name="T11" fmla="*/ 10 h 10"/>
                <a:gd name="T12" fmla="*/ 5 w 9"/>
                <a:gd name="T13" fmla="*/ 10 h 10"/>
                <a:gd name="T14" fmla="*/ 5 w 9"/>
                <a:gd name="T15" fmla="*/ 10 h 10"/>
                <a:gd name="T16" fmla="*/ 7 w 9"/>
                <a:gd name="T17" fmla="*/ 8 h 10"/>
                <a:gd name="T18" fmla="*/ 9 w 9"/>
                <a:gd name="T19" fmla="*/ 5 h 10"/>
                <a:gd name="T20" fmla="*/ 9 w 9"/>
                <a:gd name="T21" fmla="*/ 3 h 10"/>
                <a:gd name="T22" fmla="*/ 7 w 9"/>
                <a:gd name="T23" fmla="*/ 0 h 10"/>
                <a:gd name="T24" fmla="*/ 5 w 9"/>
                <a:gd name="T25" fmla="*/ 0 h 10"/>
                <a:gd name="T26" fmla="*/ 2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2" y="0"/>
                  </a:moveTo>
                  <a:lnTo>
                    <a:pt x="0" y="0"/>
                  </a:lnTo>
                  <a:lnTo>
                    <a:pt x="0" y="3"/>
                  </a:lnTo>
                  <a:lnTo>
                    <a:pt x="0" y="5"/>
                  </a:lnTo>
                  <a:lnTo>
                    <a:pt x="0" y="8"/>
                  </a:lnTo>
                  <a:lnTo>
                    <a:pt x="2" y="10"/>
                  </a:lnTo>
                  <a:lnTo>
                    <a:pt x="5" y="10"/>
                  </a:lnTo>
                  <a:lnTo>
                    <a:pt x="7" y="8"/>
                  </a:lnTo>
                  <a:lnTo>
                    <a:pt x="9" y="5"/>
                  </a:lnTo>
                  <a:lnTo>
                    <a:pt x="9" y="3"/>
                  </a:lnTo>
                  <a:lnTo>
                    <a:pt x="7" y="0"/>
                  </a:lnTo>
                  <a:lnTo>
                    <a:pt x="5" y="0"/>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90" name="Freeform 200">
              <a:extLst>
                <a:ext uri="{FF2B5EF4-FFF2-40B4-BE49-F238E27FC236}">
                  <a16:creationId xmlns:a16="http://schemas.microsoft.com/office/drawing/2014/main" id="{2C85365B-D27C-4C66-A93B-2E94345CAA8A}"/>
                </a:ext>
              </a:extLst>
            </p:cNvPr>
            <p:cNvSpPr>
              <a:spLocks/>
            </p:cNvSpPr>
            <p:nvPr/>
          </p:nvSpPr>
          <p:spPr bwMode="auto">
            <a:xfrm>
              <a:off x="3361" y="1601"/>
              <a:ext cx="10" cy="9"/>
            </a:xfrm>
            <a:custGeom>
              <a:avLst/>
              <a:gdLst>
                <a:gd name="T0" fmla="*/ 5 w 10"/>
                <a:gd name="T1" fmla="*/ 0 h 9"/>
                <a:gd name="T2" fmla="*/ 3 w 10"/>
                <a:gd name="T3" fmla="*/ 0 h 9"/>
                <a:gd name="T4" fmla="*/ 0 w 10"/>
                <a:gd name="T5" fmla="*/ 2 h 9"/>
                <a:gd name="T6" fmla="*/ 0 w 10"/>
                <a:gd name="T7" fmla="*/ 4 h 9"/>
                <a:gd name="T8" fmla="*/ 3 w 10"/>
                <a:gd name="T9" fmla="*/ 7 h 9"/>
                <a:gd name="T10" fmla="*/ 5 w 10"/>
                <a:gd name="T11" fmla="*/ 9 h 9"/>
                <a:gd name="T12" fmla="*/ 7 w 10"/>
                <a:gd name="T13" fmla="*/ 9 h 9"/>
                <a:gd name="T14" fmla="*/ 7 w 10"/>
                <a:gd name="T15" fmla="*/ 9 h 9"/>
                <a:gd name="T16" fmla="*/ 10 w 10"/>
                <a:gd name="T17" fmla="*/ 7 h 9"/>
                <a:gd name="T18" fmla="*/ 10 w 10"/>
                <a:gd name="T19" fmla="*/ 4 h 9"/>
                <a:gd name="T20" fmla="*/ 10 w 10"/>
                <a:gd name="T21" fmla="*/ 2 h 9"/>
                <a:gd name="T22" fmla="*/ 10 w 10"/>
                <a:gd name="T23" fmla="*/ 0 h 9"/>
                <a:gd name="T24" fmla="*/ 7 w 10"/>
                <a:gd name="T25" fmla="*/ 0 h 9"/>
                <a:gd name="T26" fmla="*/ 5 w 10"/>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9">
                  <a:moveTo>
                    <a:pt x="5" y="0"/>
                  </a:moveTo>
                  <a:lnTo>
                    <a:pt x="3" y="0"/>
                  </a:lnTo>
                  <a:lnTo>
                    <a:pt x="0" y="2"/>
                  </a:lnTo>
                  <a:lnTo>
                    <a:pt x="0" y="4"/>
                  </a:lnTo>
                  <a:lnTo>
                    <a:pt x="3" y="7"/>
                  </a:lnTo>
                  <a:lnTo>
                    <a:pt x="5" y="9"/>
                  </a:lnTo>
                  <a:lnTo>
                    <a:pt x="7" y="9"/>
                  </a:lnTo>
                  <a:lnTo>
                    <a:pt x="10" y="7"/>
                  </a:lnTo>
                  <a:lnTo>
                    <a:pt x="10" y="4"/>
                  </a:lnTo>
                  <a:lnTo>
                    <a:pt x="10" y="2"/>
                  </a:lnTo>
                  <a:lnTo>
                    <a:pt x="10" y="0"/>
                  </a:lnTo>
                  <a:lnTo>
                    <a:pt x="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91" name="Freeform 201">
              <a:extLst>
                <a:ext uri="{FF2B5EF4-FFF2-40B4-BE49-F238E27FC236}">
                  <a16:creationId xmlns:a16="http://schemas.microsoft.com/office/drawing/2014/main" id="{CD76AD28-3230-4DBE-93CD-A3E61CB461E0}"/>
                </a:ext>
              </a:extLst>
            </p:cNvPr>
            <p:cNvSpPr>
              <a:spLocks/>
            </p:cNvSpPr>
            <p:nvPr/>
          </p:nvSpPr>
          <p:spPr bwMode="auto">
            <a:xfrm>
              <a:off x="3380" y="1596"/>
              <a:ext cx="9" cy="9"/>
            </a:xfrm>
            <a:custGeom>
              <a:avLst/>
              <a:gdLst>
                <a:gd name="T0" fmla="*/ 5 w 9"/>
                <a:gd name="T1" fmla="*/ 0 h 9"/>
                <a:gd name="T2" fmla="*/ 2 w 9"/>
                <a:gd name="T3" fmla="*/ 0 h 9"/>
                <a:gd name="T4" fmla="*/ 0 w 9"/>
                <a:gd name="T5" fmla="*/ 2 h 9"/>
                <a:gd name="T6" fmla="*/ 0 w 9"/>
                <a:gd name="T7" fmla="*/ 5 h 9"/>
                <a:gd name="T8" fmla="*/ 2 w 9"/>
                <a:gd name="T9" fmla="*/ 7 h 9"/>
                <a:gd name="T10" fmla="*/ 5 w 9"/>
                <a:gd name="T11" fmla="*/ 9 h 9"/>
                <a:gd name="T12" fmla="*/ 7 w 9"/>
                <a:gd name="T13" fmla="*/ 9 h 9"/>
                <a:gd name="T14" fmla="*/ 7 w 9"/>
                <a:gd name="T15" fmla="*/ 9 h 9"/>
                <a:gd name="T16" fmla="*/ 9 w 9"/>
                <a:gd name="T17" fmla="*/ 7 h 9"/>
                <a:gd name="T18" fmla="*/ 9 w 9"/>
                <a:gd name="T19" fmla="*/ 5 h 9"/>
                <a:gd name="T20" fmla="*/ 9 w 9"/>
                <a:gd name="T21" fmla="*/ 2 h 9"/>
                <a:gd name="T22" fmla="*/ 9 w 9"/>
                <a:gd name="T23" fmla="*/ 0 h 9"/>
                <a:gd name="T24" fmla="*/ 7 w 9"/>
                <a:gd name="T25" fmla="*/ 0 h 9"/>
                <a:gd name="T26" fmla="*/ 5 w 9"/>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5" y="0"/>
                  </a:moveTo>
                  <a:lnTo>
                    <a:pt x="2" y="0"/>
                  </a:lnTo>
                  <a:lnTo>
                    <a:pt x="0" y="2"/>
                  </a:lnTo>
                  <a:lnTo>
                    <a:pt x="0" y="5"/>
                  </a:lnTo>
                  <a:lnTo>
                    <a:pt x="2" y="7"/>
                  </a:lnTo>
                  <a:lnTo>
                    <a:pt x="5" y="9"/>
                  </a:lnTo>
                  <a:lnTo>
                    <a:pt x="7" y="9"/>
                  </a:lnTo>
                  <a:lnTo>
                    <a:pt x="9" y="7"/>
                  </a:lnTo>
                  <a:lnTo>
                    <a:pt x="9" y="5"/>
                  </a:lnTo>
                  <a:lnTo>
                    <a:pt x="9" y="2"/>
                  </a:lnTo>
                  <a:lnTo>
                    <a:pt x="9" y="0"/>
                  </a:lnTo>
                  <a:lnTo>
                    <a:pt x="7" y="0"/>
                  </a:ln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92" name="Freeform 202">
              <a:extLst>
                <a:ext uri="{FF2B5EF4-FFF2-40B4-BE49-F238E27FC236}">
                  <a16:creationId xmlns:a16="http://schemas.microsoft.com/office/drawing/2014/main" id="{23A1F11C-A9C5-4FDA-A049-88A89A3C1469}"/>
                </a:ext>
              </a:extLst>
            </p:cNvPr>
            <p:cNvSpPr>
              <a:spLocks/>
            </p:cNvSpPr>
            <p:nvPr/>
          </p:nvSpPr>
          <p:spPr bwMode="auto">
            <a:xfrm>
              <a:off x="3389" y="1579"/>
              <a:ext cx="10" cy="9"/>
            </a:xfrm>
            <a:custGeom>
              <a:avLst/>
              <a:gdLst>
                <a:gd name="T0" fmla="*/ 0 w 10"/>
                <a:gd name="T1" fmla="*/ 5 h 9"/>
                <a:gd name="T2" fmla="*/ 0 w 10"/>
                <a:gd name="T3" fmla="*/ 7 h 9"/>
                <a:gd name="T4" fmla="*/ 0 w 10"/>
                <a:gd name="T5" fmla="*/ 9 h 9"/>
                <a:gd name="T6" fmla="*/ 3 w 10"/>
                <a:gd name="T7" fmla="*/ 9 h 9"/>
                <a:gd name="T8" fmla="*/ 5 w 10"/>
                <a:gd name="T9" fmla="*/ 9 h 9"/>
                <a:gd name="T10" fmla="*/ 7 w 10"/>
                <a:gd name="T11" fmla="*/ 9 h 9"/>
                <a:gd name="T12" fmla="*/ 10 w 10"/>
                <a:gd name="T13" fmla="*/ 7 h 9"/>
                <a:gd name="T14" fmla="*/ 10 w 10"/>
                <a:gd name="T15" fmla="*/ 7 h 9"/>
                <a:gd name="T16" fmla="*/ 10 w 10"/>
                <a:gd name="T17" fmla="*/ 5 h 9"/>
                <a:gd name="T18" fmla="*/ 7 w 10"/>
                <a:gd name="T19" fmla="*/ 2 h 9"/>
                <a:gd name="T20" fmla="*/ 5 w 10"/>
                <a:gd name="T21" fmla="*/ 0 h 9"/>
                <a:gd name="T22" fmla="*/ 3 w 10"/>
                <a:gd name="T23" fmla="*/ 0 h 9"/>
                <a:gd name="T24" fmla="*/ 0 w 10"/>
                <a:gd name="T25" fmla="*/ 2 h 9"/>
                <a:gd name="T26" fmla="*/ 0 w 10"/>
                <a:gd name="T27" fmla="*/ 5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9">
                  <a:moveTo>
                    <a:pt x="0" y="5"/>
                  </a:moveTo>
                  <a:lnTo>
                    <a:pt x="0" y="7"/>
                  </a:lnTo>
                  <a:lnTo>
                    <a:pt x="0" y="9"/>
                  </a:lnTo>
                  <a:lnTo>
                    <a:pt x="3" y="9"/>
                  </a:lnTo>
                  <a:lnTo>
                    <a:pt x="5" y="9"/>
                  </a:lnTo>
                  <a:lnTo>
                    <a:pt x="7" y="9"/>
                  </a:lnTo>
                  <a:lnTo>
                    <a:pt x="10" y="7"/>
                  </a:lnTo>
                  <a:lnTo>
                    <a:pt x="10" y="5"/>
                  </a:lnTo>
                  <a:lnTo>
                    <a:pt x="7" y="2"/>
                  </a:lnTo>
                  <a:lnTo>
                    <a:pt x="5" y="0"/>
                  </a:lnTo>
                  <a:lnTo>
                    <a:pt x="3" y="0"/>
                  </a:lnTo>
                  <a:lnTo>
                    <a:pt x="0" y="2"/>
                  </a:ln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93" name="Freeform 203">
              <a:extLst>
                <a:ext uri="{FF2B5EF4-FFF2-40B4-BE49-F238E27FC236}">
                  <a16:creationId xmlns:a16="http://schemas.microsoft.com/office/drawing/2014/main" id="{CF01285E-B555-48E5-91B9-EEE68DAFADCE}"/>
                </a:ext>
              </a:extLst>
            </p:cNvPr>
            <p:cNvSpPr>
              <a:spLocks/>
            </p:cNvSpPr>
            <p:nvPr/>
          </p:nvSpPr>
          <p:spPr bwMode="auto">
            <a:xfrm>
              <a:off x="3394" y="1559"/>
              <a:ext cx="9" cy="10"/>
            </a:xfrm>
            <a:custGeom>
              <a:avLst/>
              <a:gdLst>
                <a:gd name="T0" fmla="*/ 0 w 9"/>
                <a:gd name="T1" fmla="*/ 5 h 10"/>
                <a:gd name="T2" fmla="*/ 0 w 9"/>
                <a:gd name="T3" fmla="*/ 8 h 10"/>
                <a:gd name="T4" fmla="*/ 0 w 9"/>
                <a:gd name="T5" fmla="*/ 10 h 10"/>
                <a:gd name="T6" fmla="*/ 2 w 9"/>
                <a:gd name="T7" fmla="*/ 10 h 10"/>
                <a:gd name="T8" fmla="*/ 5 w 9"/>
                <a:gd name="T9" fmla="*/ 10 h 10"/>
                <a:gd name="T10" fmla="*/ 7 w 9"/>
                <a:gd name="T11" fmla="*/ 10 h 10"/>
                <a:gd name="T12" fmla="*/ 9 w 9"/>
                <a:gd name="T13" fmla="*/ 8 h 10"/>
                <a:gd name="T14" fmla="*/ 9 w 9"/>
                <a:gd name="T15" fmla="*/ 8 h 10"/>
                <a:gd name="T16" fmla="*/ 9 w 9"/>
                <a:gd name="T17" fmla="*/ 5 h 10"/>
                <a:gd name="T18" fmla="*/ 7 w 9"/>
                <a:gd name="T19" fmla="*/ 3 h 10"/>
                <a:gd name="T20" fmla="*/ 5 w 9"/>
                <a:gd name="T21" fmla="*/ 0 h 10"/>
                <a:gd name="T22" fmla="*/ 2 w 9"/>
                <a:gd name="T23" fmla="*/ 0 h 10"/>
                <a:gd name="T24" fmla="*/ 0 w 9"/>
                <a:gd name="T25" fmla="*/ 3 h 10"/>
                <a:gd name="T26" fmla="*/ 0 w 9"/>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0" y="5"/>
                  </a:moveTo>
                  <a:lnTo>
                    <a:pt x="0" y="8"/>
                  </a:lnTo>
                  <a:lnTo>
                    <a:pt x="0" y="10"/>
                  </a:lnTo>
                  <a:lnTo>
                    <a:pt x="2" y="10"/>
                  </a:lnTo>
                  <a:lnTo>
                    <a:pt x="5" y="10"/>
                  </a:lnTo>
                  <a:lnTo>
                    <a:pt x="7" y="10"/>
                  </a:lnTo>
                  <a:lnTo>
                    <a:pt x="9" y="8"/>
                  </a:lnTo>
                  <a:lnTo>
                    <a:pt x="9" y="5"/>
                  </a:lnTo>
                  <a:lnTo>
                    <a:pt x="7" y="3"/>
                  </a:lnTo>
                  <a:lnTo>
                    <a:pt x="5" y="0"/>
                  </a:lnTo>
                  <a:lnTo>
                    <a:pt x="2" y="0"/>
                  </a:lnTo>
                  <a:lnTo>
                    <a:pt x="0" y="3"/>
                  </a:ln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94" name="Freeform 204">
              <a:extLst>
                <a:ext uri="{FF2B5EF4-FFF2-40B4-BE49-F238E27FC236}">
                  <a16:creationId xmlns:a16="http://schemas.microsoft.com/office/drawing/2014/main" id="{45E9B48E-CDB0-40FC-93C3-8C3D387739FA}"/>
                </a:ext>
              </a:extLst>
            </p:cNvPr>
            <p:cNvSpPr>
              <a:spLocks/>
            </p:cNvSpPr>
            <p:nvPr/>
          </p:nvSpPr>
          <p:spPr bwMode="auto">
            <a:xfrm>
              <a:off x="3399" y="1542"/>
              <a:ext cx="9" cy="10"/>
            </a:xfrm>
            <a:custGeom>
              <a:avLst/>
              <a:gdLst>
                <a:gd name="T0" fmla="*/ 0 w 9"/>
                <a:gd name="T1" fmla="*/ 3 h 10"/>
                <a:gd name="T2" fmla="*/ 0 w 9"/>
                <a:gd name="T3" fmla="*/ 5 h 10"/>
                <a:gd name="T4" fmla="*/ 2 w 9"/>
                <a:gd name="T5" fmla="*/ 8 h 10"/>
                <a:gd name="T6" fmla="*/ 4 w 9"/>
                <a:gd name="T7" fmla="*/ 10 h 10"/>
                <a:gd name="T8" fmla="*/ 7 w 9"/>
                <a:gd name="T9" fmla="*/ 10 h 10"/>
                <a:gd name="T10" fmla="*/ 9 w 9"/>
                <a:gd name="T11" fmla="*/ 8 h 10"/>
                <a:gd name="T12" fmla="*/ 9 w 9"/>
                <a:gd name="T13" fmla="*/ 5 h 10"/>
                <a:gd name="T14" fmla="*/ 9 w 9"/>
                <a:gd name="T15" fmla="*/ 5 h 10"/>
                <a:gd name="T16" fmla="*/ 9 w 9"/>
                <a:gd name="T17" fmla="*/ 3 h 10"/>
                <a:gd name="T18" fmla="*/ 9 w 9"/>
                <a:gd name="T19" fmla="*/ 0 h 10"/>
                <a:gd name="T20" fmla="*/ 7 w 9"/>
                <a:gd name="T21" fmla="*/ 0 h 10"/>
                <a:gd name="T22" fmla="*/ 4 w 9"/>
                <a:gd name="T23" fmla="*/ 0 h 10"/>
                <a:gd name="T24" fmla="*/ 2 w 9"/>
                <a:gd name="T25" fmla="*/ 0 h 10"/>
                <a:gd name="T26" fmla="*/ 0 w 9"/>
                <a:gd name="T27" fmla="*/ 3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0" y="3"/>
                  </a:moveTo>
                  <a:lnTo>
                    <a:pt x="0" y="5"/>
                  </a:lnTo>
                  <a:lnTo>
                    <a:pt x="2" y="8"/>
                  </a:lnTo>
                  <a:lnTo>
                    <a:pt x="4" y="10"/>
                  </a:lnTo>
                  <a:lnTo>
                    <a:pt x="7" y="10"/>
                  </a:lnTo>
                  <a:lnTo>
                    <a:pt x="9" y="8"/>
                  </a:lnTo>
                  <a:lnTo>
                    <a:pt x="9" y="5"/>
                  </a:lnTo>
                  <a:lnTo>
                    <a:pt x="9" y="3"/>
                  </a:lnTo>
                  <a:lnTo>
                    <a:pt x="9" y="0"/>
                  </a:lnTo>
                  <a:lnTo>
                    <a:pt x="7" y="0"/>
                  </a:lnTo>
                  <a:lnTo>
                    <a:pt x="4" y="0"/>
                  </a:lnTo>
                  <a:lnTo>
                    <a:pt x="2" y="0"/>
                  </a:ln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95" name="Freeform 205">
              <a:extLst>
                <a:ext uri="{FF2B5EF4-FFF2-40B4-BE49-F238E27FC236}">
                  <a16:creationId xmlns:a16="http://schemas.microsoft.com/office/drawing/2014/main" id="{CEA0BD72-C8F7-45E1-8684-9682F34709E9}"/>
                </a:ext>
              </a:extLst>
            </p:cNvPr>
            <p:cNvSpPr>
              <a:spLocks/>
            </p:cNvSpPr>
            <p:nvPr/>
          </p:nvSpPr>
          <p:spPr bwMode="auto">
            <a:xfrm>
              <a:off x="3403" y="1523"/>
              <a:ext cx="10" cy="10"/>
            </a:xfrm>
            <a:custGeom>
              <a:avLst/>
              <a:gdLst>
                <a:gd name="T0" fmla="*/ 0 w 10"/>
                <a:gd name="T1" fmla="*/ 5 h 10"/>
                <a:gd name="T2" fmla="*/ 0 w 10"/>
                <a:gd name="T3" fmla="*/ 7 h 10"/>
                <a:gd name="T4" fmla="*/ 3 w 10"/>
                <a:gd name="T5" fmla="*/ 10 h 10"/>
                <a:gd name="T6" fmla="*/ 5 w 10"/>
                <a:gd name="T7" fmla="*/ 10 h 10"/>
                <a:gd name="T8" fmla="*/ 7 w 10"/>
                <a:gd name="T9" fmla="*/ 10 h 10"/>
                <a:gd name="T10" fmla="*/ 10 w 10"/>
                <a:gd name="T11" fmla="*/ 10 h 10"/>
                <a:gd name="T12" fmla="*/ 10 w 10"/>
                <a:gd name="T13" fmla="*/ 7 h 10"/>
                <a:gd name="T14" fmla="*/ 10 w 10"/>
                <a:gd name="T15" fmla="*/ 7 h 10"/>
                <a:gd name="T16" fmla="*/ 10 w 10"/>
                <a:gd name="T17" fmla="*/ 5 h 10"/>
                <a:gd name="T18" fmla="*/ 10 w 10"/>
                <a:gd name="T19" fmla="*/ 3 h 10"/>
                <a:gd name="T20" fmla="*/ 7 w 10"/>
                <a:gd name="T21" fmla="*/ 0 h 10"/>
                <a:gd name="T22" fmla="*/ 5 w 10"/>
                <a:gd name="T23" fmla="*/ 0 h 10"/>
                <a:gd name="T24" fmla="*/ 3 w 10"/>
                <a:gd name="T25" fmla="*/ 3 h 10"/>
                <a:gd name="T26" fmla="*/ 0 w 10"/>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0" y="5"/>
                  </a:moveTo>
                  <a:lnTo>
                    <a:pt x="0" y="7"/>
                  </a:lnTo>
                  <a:lnTo>
                    <a:pt x="3" y="10"/>
                  </a:lnTo>
                  <a:lnTo>
                    <a:pt x="5" y="10"/>
                  </a:lnTo>
                  <a:lnTo>
                    <a:pt x="7" y="10"/>
                  </a:lnTo>
                  <a:lnTo>
                    <a:pt x="10" y="10"/>
                  </a:lnTo>
                  <a:lnTo>
                    <a:pt x="10" y="7"/>
                  </a:lnTo>
                  <a:lnTo>
                    <a:pt x="10" y="5"/>
                  </a:lnTo>
                  <a:lnTo>
                    <a:pt x="10" y="3"/>
                  </a:lnTo>
                  <a:lnTo>
                    <a:pt x="7" y="0"/>
                  </a:lnTo>
                  <a:lnTo>
                    <a:pt x="5" y="0"/>
                  </a:lnTo>
                  <a:lnTo>
                    <a:pt x="3" y="3"/>
                  </a:ln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96" name="Freeform 206">
              <a:extLst>
                <a:ext uri="{FF2B5EF4-FFF2-40B4-BE49-F238E27FC236}">
                  <a16:creationId xmlns:a16="http://schemas.microsoft.com/office/drawing/2014/main" id="{6311D3B4-37C8-4460-A015-487EB30D343D}"/>
                </a:ext>
              </a:extLst>
            </p:cNvPr>
            <p:cNvSpPr>
              <a:spLocks/>
            </p:cNvSpPr>
            <p:nvPr/>
          </p:nvSpPr>
          <p:spPr bwMode="auto">
            <a:xfrm>
              <a:off x="3410" y="1504"/>
              <a:ext cx="10" cy="9"/>
            </a:xfrm>
            <a:custGeom>
              <a:avLst/>
              <a:gdLst>
                <a:gd name="T0" fmla="*/ 0 w 10"/>
                <a:gd name="T1" fmla="*/ 5 h 9"/>
                <a:gd name="T2" fmla="*/ 0 w 10"/>
                <a:gd name="T3" fmla="*/ 7 h 9"/>
                <a:gd name="T4" fmla="*/ 0 w 10"/>
                <a:gd name="T5" fmla="*/ 9 h 9"/>
                <a:gd name="T6" fmla="*/ 3 w 10"/>
                <a:gd name="T7" fmla="*/ 9 h 9"/>
                <a:gd name="T8" fmla="*/ 5 w 10"/>
                <a:gd name="T9" fmla="*/ 9 h 9"/>
                <a:gd name="T10" fmla="*/ 7 w 10"/>
                <a:gd name="T11" fmla="*/ 9 h 9"/>
                <a:gd name="T12" fmla="*/ 10 w 10"/>
                <a:gd name="T13" fmla="*/ 7 h 9"/>
                <a:gd name="T14" fmla="*/ 10 w 10"/>
                <a:gd name="T15" fmla="*/ 7 h 9"/>
                <a:gd name="T16" fmla="*/ 10 w 10"/>
                <a:gd name="T17" fmla="*/ 5 h 9"/>
                <a:gd name="T18" fmla="*/ 7 w 10"/>
                <a:gd name="T19" fmla="*/ 2 h 9"/>
                <a:gd name="T20" fmla="*/ 5 w 10"/>
                <a:gd name="T21" fmla="*/ 0 h 9"/>
                <a:gd name="T22" fmla="*/ 3 w 10"/>
                <a:gd name="T23" fmla="*/ 0 h 9"/>
                <a:gd name="T24" fmla="*/ 0 w 10"/>
                <a:gd name="T25" fmla="*/ 2 h 9"/>
                <a:gd name="T26" fmla="*/ 0 w 10"/>
                <a:gd name="T27" fmla="*/ 5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9">
                  <a:moveTo>
                    <a:pt x="0" y="5"/>
                  </a:moveTo>
                  <a:lnTo>
                    <a:pt x="0" y="7"/>
                  </a:lnTo>
                  <a:lnTo>
                    <a:pt x="0" y="9"/>
                  </a:lnTo>
                  <a:lnTo>
                    <a:pt x="3" y="9"/>
                  </a:lnTo>
                  <a:lnTo>
                    <a:pt x="5" y="9"/>
                  </a:lnTo>
                  <a:lnTo>
                    <a:pt x="7" y="9"/>
                  </a:lnTo>
                  <a:lnTo>
                    <a:pt x="10" y="7"/>
                  </a:lnTo>
                  <a:lnTo>
                    <a:pt x="10" y="5"/>
                  </a:lnTo>
                  <a:lnTo>
                    <a:pt x="7" y="2"/>
                  </a:lnTo>
                  <a:lnTo>
                    <a:pt x="5" y="0"/>
                  </a:lnTo>
                  <a:lnTo>
                    <a:pt x="3" y="0"/>
                  </a:lnTo>
                  <a:lnTo>
                    <a:pt x="0" y="2"/>
                  </a:ln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97" name="Freeform 207">
              <a:extLst>
                <a:ext uri="{FF2B5EF4-FFF2-40B4-BE49-F238E27FC236}">
                  <a16:creationId xmlns:a16="http://schemas.microsoft.com/office/drawing/2014/main" id="{38ECC12D-AABE-48E7-8B95-829E800427D4}"/>
                </a:ext>
              </a:extLst>
            </p:cNvPr>
            <p:cNvSpPr>
              <a:spLocks/>
            </p:cNvSpPr>
            <p:nvPr/>
          </p:nvSpPr>
          <p:spPr bwMode="auto">
            <a:xfrm>
              <a:off x="3415" y="1487"/>
              <a:ext cx="9" cy="9"/>
            </a:xfrm>
            <a:custGeom>
              <a:avLst/>
              <a:gdLst>
                <a:gd name="T0" fmla="*/ 0 w 9"/>
                <a:gd name="T1" fmla="*/ 2 h 9"/>
                <a:gd name="T2" fmla="*/ 0 w 9"/>
                <a:gd name="T3" fmla="*/ 5 h 9"/>
                <a:gd name="T4" fmla="*/ 0 w 9"/>
                <a:gd name="T5" fmla="*/ 7 h 9"/>
                <a:gd name="T6" fmla="*/ 2 w 9"/>
                <a:gd name="T7" fmla="*/ 9 h 9"/>
                <a:gd name="T8" fmla="*/ 5 w 9"/>
                <a:gd name="T9" fmla="*/ 9 h 9"/>
                <a:gd name="T10" fmla="*/ 7 w 9"/>
                <a:gd name="T11" fmla="*/ 7 h 9"/>
                <a:gd name="T12" fmla="*/ 9 w 9"/>
                <a:gd name="T13" fmla="*/ 5 h 9"/>
                <a:gd name="T14" fmla="*/ 9 w 9"/>
                <a:gd name="T15" fmla="*/ 5 h 9"/>
                <a:gd name="T16" fmla="*/ 9 w 9"/>
                <a:gd name="T17" fmla="*/ 2 h 9"/>
                <a:gd name="T18" fmla="*/ 7 w 9"/>
                <a:gd name="T19" fmla="*/ 0 h 9"/>
                <a:gd name="T20" fmla="*/ 5 w 9"/>
                <a:gd name="T21" fmla="*/ 0 h 9"/>
                <a:gd name="T22" fmla="*/ 2 w 9"/>
                <a:gd name="T23" fmla="*/ 0 h 9"/>
                <a:gd name="T24" fmla="*/ 0 w 9"/>
                <a:gd name="T25" fmla="*/ 0 h 9"/>
                <a:gd name="T26" fmla="*/ 0 w 9"/>
                <a:gd name="T27" fmla="*/ 2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0" y="2"/>
                  </a:moveTo>
                  <a:lnTo>
                    <a:pt x="0" y="5"/>
                  </a:lnTo>
                  <a:lnTo>
                    <a:pt x="0" y="7"/>
                  </a:lnTo>
                  <a:lnTo>
                    <a:pt x="2" y="9"/>
                  </a:lnTo>
                  <a:lnTo>
                    <a:pt x="5" y="9"/>
                  </a:lnTo>
                  <a:lnTo>
                    <a:pt x="7" y="7"/>
                  </a:lnTo>
                  <a:lnTo>
                    <a:pt x="9" y="5"/>
                  </a:lnTo>
                  <a:lnTo>
                    <a:pt x="9" y="2"/>
                  </a:lnTo>
                  <a:lnTo>
                    <a:pt x="7" y="0"/>
                  </a:lnTo>
                  <a:lnTo>
                    <a:pt x="5" y="0"/>
                  </a:lnTo>
                  <a:lnTo>
                    <a:pt x="2" y="0"/>
                  </a:lnTo>
                  <a:lnTo>
                    <a:pt x="0" y="0"/>
                  </a:ln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98" name="Freeform 208">
              <a:extLst>
                <a:ext uri="{FF2B5EF4-FFF2-40B4-BE49-F238E27FC236}">
                  <a16:creationId xmlns:a16="http://schemas.microsoft.com/office/drawing/2014/main" id="{60798578-F5C8-4893-BB3D-1ABA242A9CEE}"/>
                </a:ext>
              </a:extLst>
            </p:cNvPr>
            <p:cNvSpPr>
              <a:spLocks/>
            </p:cNvSpPr>
            <p:nvPr/>
          </p:nvSpPr>
          <p:spPr bwMode="auto">
            <a:xfrm>
              <a:off x="3420" y="1467"/>
              <a:ext cx="9" cy="10"/>
            </a:xfrm>
            <a:custGeom>
              <a:avLst/>
              <a:gdLst>
                <a:gd name="T0" fmla="*/ 0 w 9"/>
                <a:gd name="T1" fmla="*/ 5 h 10"/>
                <a:gd name="T2" fmla="*/ 0 w 9"/>
                <a:gd name="T3" fmla="*/ 8 h 10"/>
                <a:gd name="T4" fmla="*/ 2 w 9"/>
                <a:gd name="T5" fmla="*/ 10 h 10"/>
                <a:gd name="T6" fmla="*/ 4 w 9"/>
                <a:gd name="T7" fmla="*/ 10 h 10"/>
                <a:gd name="T8" fmla="*/ 6 w 9"/>
                <a:gd name="T9" fmla="*/ 10 h 10"/>
                <a:gd name="T10" fmla="*/ 9 w 9"/>
                <a:gd name="T11" fmla="*/ 10 h 10"/>
                <a:gd name="T12" fmla="*/ 9 w 9"/>
                <a:gd name="T13" fmla="*/ 8 h 10"/>
                <a:gd name="T14" fmla="*/ 9 w 9"/>
                <a:gd name="T15" fmla="*/ 8 h 10"/>
                <a:gd name="T16" fmla="*/ 9 w 9"/>
                <a:gd name="T17" fmla="*/ 5 h 10"/>
                <a:gd name="T18" fmla="*/ 9 w 9"/>
                <a:gd name="T19" fmla="*/ 3 h 10"/>
                <a:gd name="T20" fmla="*/ 6 w 9"/>
                <a:gd name="T21" fmla="*/ 0 h 10"/>
                <a:gd name="T22" fmla="*/ 4 w 9"/>
                <a:gd name="T23" fmla="*/ 0 h 10"/>
                <a:gd name="T24" fmla="*/ 2 w 9"/>
                <a:gd name="T25" fmla="*/ 3 h 10"/>
                <a:gd name="T26" fmla="*/ 0 w 9"/>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0" y="5"/>
                  </a:moveTo>
                  <a:lnTo>
                    <a:pt x="0" y="8"/>
                  </a:lnTo>
                  <a:lnTo>
                    <a:pt x="2" y="10"/>
                  </a:lnTo>
                  <a:lnTo>
                    <a:pt x="4" y="10"/>
                  </a:lnTo>
                  <a:lnTo>
                    <a:pt x="6" y="10"/>
                  </a:lnTo>
                  <a:lnTo>
                    <a:pt x="9" y="10"/>
                  </a:lnTo>
                  <a:lnTo>
                    <a:pt x="9" y="8"/>
                  </a:lnTo>
                  <a:lnTo>
                    <a:pt x="9" y="5"/>
                  </a:lnTo>
                  <a:lnTo>
                    <a:pt x="9" y="3"/>
                  </a:lnTo>
                  <a:lnTo>
                    <a:pt x="6" y="0"/>
                  </a:lnTo>
                  <a:lnTo>
                    <a:pt x="4" y="0"/>
                  </a:lnTo>
                  <a:lnTo>
                    <a:pt x="2" y="3"/>
                  </a:ln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99" name="Freeform 209">
              <a:extLst>
                <a:ext uri="{FF2B5EF4-FFF2-40B4-BE49-F238E27FC236}">
                  <a16:creationId xmlns:a16="http://schemas.microsoft.com/office/drawing/2014/main" id="{217B8227-041C-4CC7-82AA-A02005D96667}"/>
                </a:ext>
              </a:extLst>
            </p:cNvPr>
            <p:cNvSpPr>
              <a:spLocks/>
            </p:cNvSpPr>
            <p:nvPr/>
          </p:nvSpPr>
          <p:spPr bwMode="auto">
            <a:xfrm>
              <a:off x="3424" y="1448"/>
              <a:ext cx="9" cy="10"/>
            </a:xfrm>
            <a:custGeom>
              <a:avLst/>
              <a:gdLst>
                <a:gd name="T0" fmla="*/ 0 w 9"/>
                <a:gd name="T1" fmla="*/ 5 h 10"/>
                <a:gd name="T2" fmla="*/ 0 w 9"/>
                <a:gd name="T3" fmla="*/ 7 h 10"/>
                <a:gd name="T4" fmla="*/ 2 w 9"/>
                <a:gd name="T5" fmla="*/ 10 h 10"/>
                <a:gd name="T6" fmla="*/ 5 w 9"/>
                <a:gd name="T7" fmla="*/ 10 h 10"/>
                <a:gd name="T8" fmla="*/ 7 w 9"/>
                <a:gd name="T9" fmla="*/ 10 h 10"/>
                <a:gd name="T10" fmla="*/ 9 w 9"/>
                <a:gd name="T11" fmla="*/ 10 h 10"/>
                <a:gd name="T12" fmla="*/ 9 w 9"/>
                <a:gd name="T13" fmla="*/ 7 h 10"/>
                <a:gd name="T14" fmla="*/ 9 w 9"/>
                <a:gd name="T15" fmla="*/ 7 h 10"/>
                <a:gd name="T16" fmla="*/ 9 w 9"/>
                <a:gd name="T17" fmla="*/ 5 h 10"/>
                <a:gd name="T18" fmla="*/ 9 w 9"/>
                <a:gd name="T19" fmla="*/ 2 h 10"/>
                <a:gd name="T20" fmla="*/ 7 w 9"/>
                <a:gd name="T21" fmla="*/ 0 h 10"/>
                <a:gd name="T22" fmla="*/ 5 w 9"/>
                <a:gd name="T23" fmla="*/ 0 h 10"/>
                <a:gd name="T24" fmla="*/ 2 w 9"/>
                <a:gd name="T25" fmla="*/ 2 h 10"/>
                <a:gd name="T26" fmla="*/ 0 w 9"/>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0" y="5"/>
                  </a:moveTo>
                  <a:lnTo>
                    <a:pt x="0" y="7"/>
                  </a:lnTo>
                  <a:lnTo>
                    <a:pt x="2" y="10"/>
                  </a:lnTo>
                  <a:lnTo>
                    <a:pt x="5" y="10"/>
                  </a:lnTo>
                  <a:lnTo>
                    <a:pt x="7" y="10"/>
                  </a:lnTo>
                  <a:lnTo>
                    <a:pt x="9" y="10"/>
                  </a:lnTo>
                  <a:lnTo>
                    <a:pt x="9" y="7"/>
                  </a:lnTo>
                  <a:lnTo>
                    <a:pt x="9" y="5"/>
                  </a:lnTo>
                  <a:lnTo>
                    <a:pt x="9" y="2"/>
                  </a:lnTo>
                  <a:lnTo>
                    <a:pt x="7" y="0"/>
                  </a:lnTo>
                  <a:lnTo>
                    <a:pt x="5" y="0"/>
                  </a:lnTo>
                  <a:lnTo>
                    <a:pt x="2" y="2"/>
                  </a:ln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00" name="Freeform 210">
              <a:extLst>
                <a:ext uri="{FF2B5EF4-FFF2-40B4-BE49-F238E27FC236}">
                  <a16:creationId xmlns:a16="http://schemas.microsoft.com/office/drawing/2014/main" id="{595E48DC-BBC9-4618-9D1D-324B66B84D97}"/>
                </a:ext>
              </a:extLst>
            </p:cNvPr>
            <p:cNvSpPr>
              <a:spLocks/>
            </p:cNvSpPr>
            <p:nvPr/>
          </p:nvSpPr>
          <p:spPr bwMode="auto">
            <a:xfrm>
              <a:off x="3431" y="1431"/>
              <a:ext cx="9" cy="10"/>
            </a:xfrm>
            <a:custGeom>
              <a:avLst/>
              <a:gdLst>
                <a:gd name="T0" fmla="*/ 0 w 9"/>
                <a:gd name="T1" fmla="*/ 3 h 10"/>
                <a:gd name="T2" fmla="*/ 0 w 9"/>
                <a:gd name="T3" fmla="*/ 5 h 10"/>
                <a:gd name="T4" fmla="*/ 0 w 9"/>
                <a:gd name="T5" fmla="*/ 7 h 10"/>
                <a:gd name="T6" fmla="*/ 2 w 9"/>
                <a:gd name="T7" fmla="*/ 10 h 10"/>
                <a:gd name="T8" fmla="*/ 5 w 9"/>
                <a:gd name="T9" fmla="*/ 10 h 10"/>
                <a:gd name="T10" fmla="*/ 7 w 9"/>
                <a:gd name="T11" fmla="*/ 7 h 10"/>
                <a:gd name="T12" fmla="*/ 9 w 9"/>
                <a:gd name="T13" fmla="*/ 5 h 10"/>
                <a:gd name="T14" fmla="*/ 9 w 9"/>
                <a:gd name="T15" fmla="*/ 5 h 10"/>
                <a:gd name="T16" fmla="*/ 9 w 9"/>
                <a:gd name="T17" fmla="*/ 3 h 10"/>
                <a:gd name="T18" fmla="*/ 7 w 9"/>
                <a:gd name="T19" fmla="*/ 0 h 10"/>
                <a:gd name="T20" fmla="*/ 5 w 9"/>
                <a:gd name="T21" fmla="*/ 0 h 10"/>
                <a:gd name="T22" fmla="*/ 2 w 9"/>
                <a:gd name="T23" fmla="*/ 0 h 10"/>
                <a:gd name="T24" fmla="*/ 0 w 9"/>
                <a:gd name="T25" fmla="*/ 0 h 10"/>
                <a:gd name="T26" fmla="*/ 0 w 9"/>
                <a:gd name="T27" fmla="*/ 3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0" y="3"/>
                  </a:moveTo>
                  <a:lnTo>
                    <a:pt x="0" y="5"/>
                  </a:lnTo>
                  <a:lnTo>
                    <a:pt x="0" y="7"/>
                  </a:lnTo>
                  <a:lnTo>
                    <a:pt x="2" y="10"/>
                  </a:lnTo>
                  <a:lnTo>
                    <a:pt x="5" y="10"/>
                  </a:lnTo>
                  <a:lnTo>
                    <a:pt x="7" y="7"/>
                  </a:lnTo>
                  <a:lnTo>
                    <a:pt x="9" y="5"/>
                  </a:lnTo>
                  <a:lnTo>
                    <a:pt x="9" y="3"/>
                  </a:lnTo>
                  <a:lnTo>
                    <a:pt x="7" y="0"/>
                  </a:lnTo>
                  <a:lnTo>
                    <a:pt x="5" y="0"/>
                  </a:lnTo>
                  <a:lnTo>
                    <a:pt x="2" y="0"/>
                  </a:lnTo>
                  <a:lnTo>
                    <a:pt x="0" y="0"/>
                  </a:ln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01" name="Freeform 211">
              <a:extLst>
                <a:ext uri="{FF2B5EF4-FFF2-40B4-BE49-F238E27FC236}">
                  <a16:creationId xmlns:a16="http://schemas.microsoft.com/office/drawing/2014/main" id="{295B9097-8D58-4823-B76F-9D568CDDA4EA}"/>
                </a:ext>
              </a:extLst>
            </p:cNvPr>
            <p:cNvSpPr>
              <a:spLocks/>
            </p:cNvSpPr>
            <p:nvPr/>
          </p:nvSpPr>
          <p:spPr bwMode="auto">
            <a:xfrm>
              <a:off x="3436" y="1412"/>
              <a:ext cx="9" cy="9"/>
            </a:xfrm>
            <a:custGeom>
              <a:avLst/>
              <a:gdLst>
                <a:gd name="T0" fmla="*/ 0 w 9"/>
                <a:gd name="T1" fmla="*/ 5 h 9"/>
                <a:gd name="T2" fmla="*/ 0 w 9"/>
                <a:gd name="T3" fmla="*/ 5 h 9"/>
                <a:gd name="T4" fmla="*/ 2 w 9"/>
                <a:gd name="T5" fmla="*/ 7 h 9"/>
                <a:gd name="T6" fmla="*/ 4 w 9"/>
                <a:gd name="T7" fmla="*/ 9 h 9"/>
                <a:gd name="T8" fmla="*/ 4 w 9"/>
                <a:gd name="T9" fmla="*/ 9 h 9"/>
                <a:gd name="T10" fmla="*/ 7 w 9"/>
                <a:gd name="T11" fmla="*/ 7 h 9"/>
                <a:gd name="T12" fmla="*/ 9 w 9"/>
                <a:gd name="T13" fmla="*/ 7 h 9"/>
                <a:gd name="T14" fmla="*/ 9 w 9"/>
                <a:gd name="T15" fmla="*/ 7 h 9"/>
                <a:gd name="T16" fmla="*/ 9 w 9"/>
                <a:gd name="T17" fmla="*/ 5 h 9"/>
                <a:gd name="T18" fmla="*/ 7 w 9"/>
                <a:gd name="T19" fmla="*/ 2 h 9"/>
                <a:gd name="T20" fmla="*/ 4 w 9"/>
                <a:gd name="T21" fmla="*/ 0 h 9"/>
                <a:gd name="T22" fmla="*/ 4 w 9"/>
                <a:gd name="T23" fmla="*/ 0 h 9"/>
                <a:gd name="T24" fmla="*/ 2 w 9"/>
                <a:gd name="T25" fmla="*/ 2 h 9"/>
                <a:gd name="T26" fmla="*/ 0 w 9"/>
                <a:gd name="T27" fmla="*/ 5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0" y="5"/>
                  </a:moveTo>
                  <a:lnTo>
                    <a:pt x="0" y="5"/>
                  </a:lnTo>
                  <a:lnTo>
                    <a:pt x="2" y="7"/>
                  </a:lnTo>
                  <a:lnTo>
                    <a:pt x="4" y="9"/>
                  </a:lnTo>
                  <a:lnTo>
                    <a:pt x="7" y="7"/>
                  </a:lnTo>
                  <a:lnTo>
                    <a:pt x="9" y="7"/>
                  </a:lnTo>
                  <a:lnTo>
                    <a:pt x="9" y="5"/>
                  </a:lnTo>
                  <a:lnTo>
                    <a:pt x="7" y="2"/>
                  </a:lnTo>
                  <a:lnTo>
                    <a:pt x="4" y="0"/>
                  </a:lnTo>
                  <a:lnTo>
                    <a:pt x="2" y="2"/>
                  </a:ln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02" name="Freeform 212">
              <a:extLst>
                <a:ext uri="{FF2B5EF4-FFF2-40B4-BE49-F238E27FC236}">
                  <a16:creationId xmlns:a16="http://schemas.microsoft.com/office/drawing/2014/main" id="{4FD4C284-CE86-4F02-97D1-7A91C9C6BEF7}"/>
                </a:ext>
              </a:extLst>
            </p:cNvPr>
            <p:cNvSpPr>
              <a:spLocks/>
            </p:cNvSpPr>
            <p:nvPr/>
          </p:nvSpPr>
          <p:spPr bwMode="auto">
            <a:xfrm>
              <a:off x="3440" y="1392"/>
              <a:ext cx="10" cy="10"/>
            </a:xfrm>
            <a:custGeom>
              <a:avLst/>
              <a:gdLst>
                <a:gd name="T0" fmla="*/ 0 w 10"/>
                <a:gd name="T1" fmla="*/ 5 h 10"/>
                <a:gd name="T2" fmla="*/ 0 w 10"/>
                <a:gd name="T3" fmla="*/ 8 h 10"/>
                <a:gd name="T4" fmla="*/ 3 w 10"/>
                <a:gd name="T5" fmla="*/ 10 h 10"/>
                <a:gd name="T6" fmla="*/ 5 w 10"/>
                <a:gd name="T7" fmla="*/ 10 h 10"/>
                <a:gd name="T8" fmla="*/ 7 w 10"/>
                <a:gd name="T9" fmla="*/ 10 h 10"/>
                <a:gd name="T10" fmla="*/ 10 w 10"/>
                <a:gd name="T11" fmla="*/ 10 h 10"/>
                <a:gd name="T12" fmla="*/ 10 w 10"/>
                <a:gd name="T13" fmla="*/ 8 h 10"/>
                <a:gd name="T14" fmla="*/ 10 w 10"/>
                <a:gd name="T15" fmla="*/ 8 h 10"/>
                <a:gd name="T16" fmla="*/ 10 w 10"/>
                <a:gd name="T17" fmla="*/ 5 h 10"/>
                <a:gd name="T18" fmla="*/ 10 w 10"/>
                <a:gd name="T19" fmla="*/ 3 h 10"/>
                <a:gd name="T20" fmla="*/ 7 w 10"/>
                <a:gd name="T21" fmla="*/ 0 h 10"/>
                <a:gd name="T22" fmla="*/ 5 w 10"/>
                <a:gd name="T23" fmla="*/ 0 h 10"/>
                <a:gd name="T24" fmla="*/ 3 w 10"/>
                <a:gd name="T25" fmla="*/ 3 h 10"/>
                <a:gd name="T26" fmla="*/ 0 w 10"/>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0" y="5"/>
                  </a:moveTo>
                  <a:lnTo>
                    <a:pt x="0" y="8"/>
                  </a:lnTo>
                  <a:lnTo>
                    <a:pt x="3" y="10"/>
                  </a:lnTo>
                  <a:lnTo>
                    <a:pt x="5" y="10"/>
                  </a:lnTo>
                  <a:lnTo>
                    <a:pt x="7" y="10"/>
                  </a:lnTo>
                  <a:lnTo>
                    <a:pt x="10" y="10"/>
                  </a:lnTo>
                  <a:lnTo>
                    <a:pt x="10" y="8"/>
                  </a:lnTo>
                  <a:lnTo>
                    <a:pt x="10" y="5"/>
                  </a:lnTo>
                  <a:lnTo>
                    <a:pt x="10" y="3"/>
                  </a:lnTo>
                  <a:lnTo>
                    <a:pt x="7" y="0"/>
                  </a:lnTo>
                  <a:lnTo>
                    <a:pt x="5" y="0"/>
                  </a:lnTo>
                  <a:lnTo>
                    <a:pt x="3" y="3"/>
                  </a:ln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03" name="Freeform 213">
              <a:extLst>
                <a:ext uri="{FF2B5EF4-FFF2-40B4-BE49-F238E27FC236}">
                  <a16:creationId xmlns:a16="http://schemas.microsoft.com/office/drawing/2014/main" id="{D3FF1213-4230-4C74-81C1-9F2F7B590AFF}"/>
                </a:ext>
              </a:extLst>
            </p:cNvPr>
            <p:cNvSpPr>
              <a:spLocks/>
            </p:cNvSpPr>
            <p:nvPr/>
          </p:nvSpPr>
          <p:spPr bwMode="auto">
            <a:xfrm>
              <a:off x="3447" y="1375"/>
              <a:ext cx="10" cy="10"/>
            </a:xfrm>
            <a:custGeom>
              <a:avLst/>
              <a:gdLst>
                <a:gd name="T0" fmla="*/ 0 w 10"/>
                <a:gd name="T1" fmla="*/ 3 h 10"/>
                <a:gd name="T2" fmla="*/ 0 w 10"/>
                <a:gd name="T3" fmla="*/ 5 h 10"/>
                <a:gd name="T4" fmla="*/ 0 w 10"/>
                <a:gd name="T5" fmla="*/ 8 h 10"/>
                <a:gd name="T6" fmla="*/ 3 w 10"/>
                <a:gd name="T7" fmla="*/ 10 h 10"/>
                <a:gd name="T8" fmla="*/ 5 w 10"/>
                <a:gd name="T9" fmla="*/ 10 h 10"/>
                <a:gd name="T10" fmla="*/ 7 w 10"/>
                <a:gd name="T11" fmla="*/ 8 h 10"/>
                <a:gd name="T12" fmla="*/ 10 w 10"/>
                <a:gd name="T13" fmla="*/ 5 h 10"/>
                <a:gd name="T14" fmla="*/ 10 w 10"/>
                <a:gd name="T15" fmla="*/ 5 h 10"/>
                <a:gd name="T16" fmla="*/ 10 w 10"/>
                <a:gd name="T17" fmla="*/ 3 h 10"/>
                <a:gd name="T18" fmla="*/ 7 w 10"/>
                <a:gd name="T19" fmla="*/ 0 h 10"/>
                <a:gd name="T20" fmla="*/ 5 w 10"/>
                <a:gd name="T21" fmla="*/ 0 h 10"/>
                <a:gd name="T22" fmla="*/ 3 w 10"/>
                <a:gd name="T23" fmla="*/ 0 h 10"/>
                <a:gd name="T24" fmla="*/ 0 w 10"/>
                <a:gd name="T25" fmla="*/ 0 h 10"/>
                <a:gd name="T26" fmla="*/ 0 w 10"/>
                <a:gd name="T27" fmla="*/ 3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0" y="3"/>
                  </a:moveTo>
                  <a:lnTo>
                    <a:pt x="0" y="5"/>
                  </a:lnTo>
                  <a:lnTo>
                    <a:pt x="0" y="8"/>
                  </a:lnTo>
                  <a:lnTo>
                    <a:pt x="3" y="10"/>
                  </a:lnTo>
                  <a:lnTo>
                    <a:pt x="5" y="10"/>
                  </a:lnTo>
                  <a:lnTo>
                    <a:pt x="7" y="8"/>
                  </a:lnTo>
                  <a:lnTo>
                    <a:pt x="10" y="5"/>
                  </a:lnTo>
                  <a:lnTo>
                    <a:pt x="10" y="3"/>
                  </a:lnTo>
                  <a:lnTo>
                    <a:pt x="7" y="0"/>
                  </a:lnTo>
                  <a:lnTo>
                    <a:pt x="5" y="0"/>
                  </a:lnTo>
                  <a:lnTo>
                    <a:pt x="3" y="0"/>
                  </a:lnTo>
                  <a:lnTo>
                    <a:pt x="0" y="0"/>
                  </a:ln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04" name="Freeform 214">
              <a:extLst>
                <a:ext uri="{FF2B5EF4-FFF2-40B4-BE49-F238E27FC236}">
                  <a16:creationId xmlns:a16="http://schemas.microsoft.com/office/drawing/2014/main" id="{7EBD414A-3AED-4F4D-8355-6AF0CEFDC723}"/>
                </a:ext>
              </a:extLst>
            </p:cNvPr>
            <p:cNvSpPr>
              <a:spLocks/>
            </p:cNvSpPr>
            <p:nvPr/>
          </p:nvSpPr>
          <p:spPr bwMode="auto">
            <a:xfrm>
              <a:off x="3452" y="1356"/>
              <a:ext cx="9" cy="10"/>
            </a:xfrm>
            <a:custGeom>
              <a:avLst/>
              <a:gdLst>
                <a:gd name="T0" fmla="*/ 0 w 9"/>
                <a:gd name="T1" fmla="*/ 5 h 10"/>
                <a:gd name="T2" fmla="*/ 0 w 9"/>
                <a:gd name="T3" fmla="*/ 7 h 10"/>
                <a:gd name="T4" fmla="*/ 0 w 9"/>
                <a:gd name="T5" fmla="*/ 10 h 10"/>
                <a:gd name="T6" fmla="*/ 2 w 9"/>
                <a:gd name="T7" fmla="*/ 10 h 10"/>
                <a:gd name="T8" fmla="*/ 5 w 9"/>
                <a:gd name="T9" fmla="*/ 10 h 10"/>
                <a:gd name="T10" fmla="*/ 7 w 9"/>
                <a:gd name="T11" fmla="*/ 10 h 10"/>
                <a:gd name="T12" fmla="*/ 9 w 9"/>
                <a:gd name="T13" fmla="*/ 7 h 10"/>
                <a:gd name="T14" fmla="*/ 9 w 9"/>
                <a:gd name="T15" fmla="*/ 7 h 10"/>
                <a:gd name="T16" fmla="*/ 9 w 9"/>
                <a:gd name="T17" fmla="*/ 5 h 10"/>
                <a:gd name="T18" fmla="*/ 7 w 9"/>
                <a:gd name="T19" fmla="*/ 3 h 10"/>
                <a:gd name="T20" fmla="*/ 5 w 9"/>
                <a:gd name="T21" fmla="*/ 0 h 10"/>
                <a:gd name="T22" fmla="*/ 2 w 9"/>
                <a:gd name="T23" fmla="*/ 0 h 10"/>
                <a:gd name="T24" fmla="*/ 0 w 9"/>
                <a:gd name="T25" fmla="*/ 3 h 10"/>
                <a:gd name="T26" fmla="*/ 0 w 9"/>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0" y="5"/>
                  </a:moveTo>
                  <a:lnTo>
                    <a:pt x="0" y="7"/>
                  </a:lnTo>
                  <a:lnTo>
                    <a:pt x="0" y="10"/>
                  </a:lnTo>
                  <a:lnTo>
                    <a:pt x="2" y="10"/>
                  </a:lnTo>
                  <a:lnTo>
                    <a:pt x="5" y="10"/>
                  </a:lnTo>
                  <a:lnTo>
                    <a:pt x="7" y="10"/>
                  </a:lnTo>
                  <a:lnTo>
                    <a:pt x="9" y="7"/>
                  </a:lnTo>
                  <a:lnTo>
                    <a:pt x="9" y="5"/>
                  </a:lnTo>
                  <a:lnTo>
                    <a:pt x="7" y="3"/>
                  </a:lnTo>
                  <a:lnTo>
                    <a:pt x="5" y="0"/>
                  </a:lnTo>
                  <a:lnTo>
                    <a:pt x="2" y="0"/>
                  </a:lnTo>
                  <a:lnTo>
                    <a:pt x="0" y="3"/>
                  </a:ln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05" name="Freeform 215">
              <a:extLst>
                <a:ext uri="{FF2B5EF4-FFF2-40B4-BE49-F238E27FC236}">
                  <a16:creationId xmlns:a16="http://schemas.microsoft.com/office/drawing/2014/main" id="{965AD99C-6465-4467-BD53-946761562A08}"/>
                </a:ext>
              </a:extLst>
            </p:cNvPr>
            <p:cNvSpPr>
              <a:spLocks/>
            </p:cNvSpPr>
            <p:nvPr/>
          </p:nvSpPr>
          <p:spPr bwMode="auto">
            <a:xfrm>
              <a:off x="3457" y="1337"/>
              <a:ext cx="9" cy="9"/>
            </a:xfrm>
            <a:custGeom>
              <a:avLst/>
              <a:gdLst>
                <a:gd name="T0" fmla="*/ 0 w 9"/>
                <a:gd name="T1" fmla="*/ 5 h 9"/>
                <a:gd name="T2" fmla="*/ 0 w 9"/>
                <a:gd name="T3" fmla="*/ 7 h 9"/>
                <a:gd name="T4" fmla="*/ 2 w 9"/>
                <a:gd name="T5" fmla="*/ 9 h 9"/>
                <a:gd name="T6" fmla="*/ 4 w 9"/>
                <a:gd name="T7" fmla="*/ 9 h 9"/>
                <a:gd name="T8" fmla="*/ 7 w 9"/>
                <a:gd name="T9" fmla="*/ 9 h 9"/>
                <a:gd name="T10" fmla="*/ 9 w 9"/>
                <a:gd name="T11" fmla="*/ 9 h 9"/>
                <a:gd name="T12" fmla="*/ 9 w 9"/>
                <a:gd name="T13" fmla="*/ 7 h 9"/>
                <a:gd name="T14" fmla="*/ 9 w 9"/>
                <a:gd name="T15" fmla="*/ 7 h 9"/>
                <a:gd name="T16" fmla="*/ 9 w 9"/>
                <a:gd name="T17" fmla="*/ 5 h 9"/>
                <a:gd name="T18" fmla="*/ 9 w 9"/>
                <a:gd name="T19" fmla="*/ 2 h 9"/>
                <a:gd name="T20" fmla="*/ 7 w 9"/>
                <a:gd name="T21" fmla="*/ 0 h 9"/>
                <a:gd name="T22" fmla="*/ 4 w 9"/>
                <a:gd name="T23" fmla="*/ 0 h 9"/>
                <a:gd name="T24" fmla="*/ 2 w 9"/>
                <a:gd name="T25" fmla="*/ 2 h 9"/>
                <a:gd name="T26" fmla="*/ 0 w 9"/>
                <a:gd name="T27" fmla="*/ 5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0" y="5"/>
                  </a:moveTo>
                  <a:lnTo>
                    <a:pt x="0" y="7"/>
                  </a:lnTo>
                  <a:lnTo>
                    <a:pt x="2" y="9"/>
                  </a:lnTo>
                  <a:lnTo>
                    <a:pt x="4" y="9"/>
                  </a:lnTo>
                  <a:lnTo>
                    <a:pt x="7" y="9"/>
                  </a:lnTo>
                  <a:lnTo>
                    <a:pt x="9" y="9"/>
                  </a:lnTo>
                  <a:lnTo>
                    <a:pt x="9" y="7"/>
                  </a:lnTo>
                  <a:lnTo>
                    <a:pt x="9" y="5"/>
                  </a:lnTo>
                  <a:lnTo>
                    <a:pt x="9" y="2"/>
                  </a:lnTo>
                  <a:lnTo>
                    <a:pt x="7" y="0"/>
                  </a:lnTo>
                  <a:lnTo>
                    <a:pt x="4" y="0"/>
                  </a:lnTo>
                  <a:lnTo>
                    <a:pt x="2" y="2"/>
                  </a:ln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06" name="Freeform 216">
              <a:extLst>
                <a:ext uri="{FF2B5EF4-FFF2-40B4-BE49-F238E27FC236}">
                  <a16:creationId xmlns:a16="http://schemas.microsoft.com/office/drawing/2014/main" id="{26A23B87-DAB0-4500-89B1-AF593EE9AE15}"/>
                </a:ext>
              </a:extLst>
            </p:cNvPr>
            <p:cNvSpPr>
              <a:spLocks/>
            </p:cNvSpPr>
            <p:nvPr/>
          </p:nvSpPr>
          <p:spPr bwMode="auto">
            <a:xfrm>
              <a:off x="3464" y="1320"/>
              <a:ext cx="9" cy="9"/>
            </a:xfrm>
            <a:custGeom>
              <a:avLst/>
              <a:gdLst>
                <a:gd name="T0" fmla="*/ 2 w 9"/>
                <a:gd name="T1" fmla="*/ 2 h 9"/>
                <a:gd name="T2" fmla="*/ 0 w 9"/>
                <a:gd name="T3" fmla="*/ 5 h 9"/>
                <a:gd name="T4" fmla="*/ 0 w 9"/>
                <a:gd name="T5" fmla="*/ 7 h 9"/>
                <a:gd name="T6" fmla="*/ 2 w 9"/>
                <a:gd name="T7" fmla="*/ 9 h 9"/>
                <a:gd name="T8" fmla="*/ 4 w 9"/>
                <a:gd name="T9" fmla="*/ 9 h 9"/>
                <a:gd name="T10" fmla="*/ 7 w 9"/>
                <a:gd name="T11" fmla="*/ 9 h 9"/>
                <a:gd name="T12" fmla="*/ 9 w 9"/>
                <a:gd name="T13" fmla="*/ 9 h 9"/>
                <a:gd name="T14" fmla="*/ 9 w 9"/>
                <a:gd name="T15" fmla="*/ 9 h 9"/>
                <a:gd name="T16" fmla="*/ 9 w 9"/>
                <a:gd name="T17" fmla="*/ 7 h 9"/>
                <a:gd name="T18" fmla="*/ 9 w 9"/>
                <a:gd name="T19" fmla="*/ 5 h 9"/>
                <a:gd name="T20" fmla="*/ 9 w 9"/>
                <a:gd name="T21" fmla="*/ 2 h 9"/>
                <a:gd name="T22" fmla="*/ 7 w 9"/>
                <a:gd name="T23" fmla="*/ 0 h 9"/>
                <a:gd name="T24" fmla="*/ 4 w 9"/>
                <a:gd name="T25" fmla="*/ 0 h 9"/>
                <a:gd name="T26" fmla="*/ 2 w 9"/>
                <a:gd name="T27" fmla="*/ 2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2" y="2"/>
                  </a:moveTo>
                  <a:lnTo>
                    <a:pt x="0" y="5"/>
                  </a:lnTo>
                  <a:lnTo>
                    <a:pt x="0" y="7"/>
                  </a:lnTo>
                  <a:lnTo>
                    <a:pt x="2" y="9"/>
                  </a:lnTo>
                  <a:lnTo>
                    <a:pt x="4" y="9"/>
                  </a:lnTo>
                  <a:lnTo>
                    <a:pt x="7" y="9"/>
                  </a:lnTo>
                  <a:lnTo>
                    <a:pt x="9" y="9"/>
                  </a:lnTo>
                  <a:lnTo>
                    <a:pt x="9" y="7"/>
                  </a:lnTo>
                  <a:lnTo>
                    <a:pt x="9" y="5"/>
                  </a:lnTo>
                  <a:lnTo>
                    <a:pt x="9" y="2"/>
                  </a:lnTo>
                  <a:lnTo>
                    <a:pt x="7" y="0"/>
                  </a:lnTo>
                  <a:lnTo>
                    <a:pt x="4" y="0"/>
                  </a:lnTo>
                  <a:lnTo>
                    <a:pt x="2"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07" name="Freeform 217">
              <a:extLst>
                <a:ext uri="{FF2B5EF4-FFF2-40B4-BE49-F238E27FC236}">
                  <a16:creationId xmlns:a16="http://schemas.microsoft.com/office/drawing/2014/main" id="{A64E3231-ECA3-4DF9-8F46-0C0EBBCCFFCB}"/>
                </a:ext>
              </a:extLst>
            </p:cNvPr>
            <p:cNvSpPr>
              <a:spLocks/>
            </p:cNvSpPr>
            <p:nvPr/>
          </p:nvSpPr>
          <p:spPr bwMode="auto">
            <a:xfrm>
              <a:off x="3473" y="1303"/>
              <a:ext cx="9" cy="10"/>
            </a:xfrm>
            <a:custGeom>
              <a:avLst/>
              <a:gdLst>
                <a:gd name="T0" fmla="*/ 0 w 9"/>
                <a:gd name="T1" fmla="*/ 2 h 10"/>
                <a:gd name="T2" fmla="*/ 0 w 9"/>
                <a:gd name="T3" fmla="*/ 5 h 10"/>
                <a:gd name="T4" fmla="*/ 0 w 9"/>
                <a:gd name="T5" fmla="*/ 7 h 10"/>
                <a:gd name="T6" fmla="*/ 0 w 9"/>
                <a:gd name="T7" fmla="*/ 10 h 10"/>
                <a:gd name="T8" fmla="*/ 2 w 9"/>
                <a:gd name="T9" fmla="*/ 10 h 10"/>
                <a:gd name="T10" fmla="*/ 5 w 9"/>
                <a:gd name="T11" fmla="*/ 10 h 10"/>
                <a:gd name="T12" fmla="*/ 7 w 9"/>
                <a:gd name="T13" fmla="*/ 10 h 10"/>
                <a:gd name="T14" fmla="*/ 7 w 9"/>
                <a:gd name="T15" fmla="*/ 10 h 10"/>
                <a:gd name="T16" fmla="*/ 9 w 9"/>
                <a:gd name="T17" fmla="*/ 7 h 10"/>
                <a:gd name="T18" fmla="*/ 9 w 9"/>
                <a:gd name="T19" fmla="*/ 5 h 10"/>
                <a:gd name="T20" fmla="*/ 7 w 9"/>
                <a:gd name="T21" fmla="*/ 2 h 10"/>
                <a:gd name="T22" fmla="*/ 5 w 9"/>
                <a:gd name="T23" fmla="*/ 0 h 10"/>
                <a:gd name="T24" fmla="*/ 2 w 9"/>
                <a:gd name="T25" fmla="*/ 0 h 10"/>
                <a:gd name="T26" fmla="*/ 0 w 9"/>
                <a:gd name="T27" fmla="*/ 2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0" y="2"/>
                  </a:moveTo>
                  <a:lnTo>
                    <a:pt x="0" y="5"/>
                  </a:lnTo>
                  <a:lnTo>
                    <a:pt x="0" y="7"/>
                  </a:lnTo>
                  <a:lnTo>
                    <a:pt x="0" y="10"/>
                  </a:lnTo>
                  <a:lnTo>
                    <a:pt x="2" y="10"/>
                  </a:lnTo>
                  <a:lnTo>
                    <a:pt x="5" y="10"/>
                  </a:lnTo>
                  <a:lnTo>
                    <a:pt x="7" y="10"/>
                  </a:lnTo>
                  <a:lnTo>
                    <a:pt x="9" y="7"/>
                  </a:lnTo>
                  <a:lnTo>
                    <a:pt x="9" y="5"/>
                  </a:lnTo>
                  <a:lnTo>
                    <a:pt x="7" y="2"/>
                  </a:lnTo>
                  <a:lnTo>
                    <a:pt x="5" y="0"/>
                  </a:lnTo>
                  <a:lnTo>
                    <a:pt x="2" y="0"/>
                  </a:ln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08" name="Freeform 218">
              <a:extLst>
                <a:ext uri="{FF2B5EF4-FFF2-40B4-BE49-F238E27FC236}">
                  <a16:creationId xmlns:a16="http://schemas.microsoft.com/office/drawing/2014/main" id="{473E9CD5-A842-4AB2-B407-82145D39A9AA}"/>
                </a:ext>
              </a:extLst>
            </p:cNvPr>
            <p:cNvSpPr>
              <a:spLocks/>
            </p:cNvSpPr>
            <p:nvPr/>
          </p:nvSpPr>
          <p:spPr bwMode="auto">
            <a:xfrm>
              <a:off x="3482" y="1286"/>
              <a:ext cx="10" cy="10"/>
            </a:xfrm>
            <a:custGeom>
              <a:avLst/>
              <a:gdLst>
                <a:gd name="T0" fmla="*/ 0 w 10"/>
                <a:gd name="T1" fmla="*/ 0 h 10"/>
                <a:gd name="T2" fmla="*/ 0 w 10"/>
                <a:gd name="T3" fmla="*/ 2 h 10"/>
                <a:gd name="T4" fmla="*/ 0 w 10"/>
                <a:gd name="T5" fmla="*/ 5 h 10"/>
                <a:gd name="T6" fmla="*/ 0 w 10"/>
                <a:gd name="T7" fmla="*/ 7 h 10"/>
                <a:gd name="T8" fmla="*/ 3 w 10"/>
                <a:gd name="T9" fmla="*/ 10 h 10"/>
                <a:gd name="T10" fmla="*/ 5 w 10"/>
                <a:gd name="T11" fmla="*/ 10 h 10"/>
                <a:gd name="T12" fmla="*/ 7 w 10"/>
                <a:gd name="T13" fmla="*/ 7 h 10"/>
                <a:gd name="T14" fmla="*/ 7 w 10"/>
                <a:gd name="T15" fmla="*/ 7 h 10"/>
                <a:gd name="T16" fmla="*/ 10 w 10"/>
                <a:gd name="T17" fmla="*/ 5 h 10"/>
                <a:gd name="T18" fmla="*/ 10 w 10"/>
                <a:gd name="T19" fmla="*/ 2 h 10"/>
                <a:gd name="T20" fmla="*/ 7 w 10"/>
                <a:gd name="T21" fmla="*/ 0 h 10"/>
                <a:gd name="T22" fmla="*/ 5 w 10"/>
                <a:gd name="T23" fmla="*/ 0 h 10"/>
                <a:gd name="T24" fmla="*/ 3 w 10"/>
                <a:gd name="T25" fmla="*/ 0 h 10"/>
                <a:gd name="T26" fmla="*/ 0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0" y="0"/>
                  </a:moveTo>
                  <a:lnTo>
                    <a:pt x="0" y="2"/>
                  </a:lnTo>
                  <a:lnTo>
                    <a:pt x="0" y="5"/>
                  </a:lnTo>
                  <a:lnTo>
                    <a:pt x="0" y="7"/>
                  </a:lnTo>
                  <a:lnTo>
                    <a:pt x="3" y="10"/>
                  </a:lnTo>
                  <a:lnTo>
                    <a:pt x="5" y="10"/>
                  </a:lnTo>
                  <a:lnTo>
                    <a:pt x="7" y="7"/>
                  </a:lnTo>
                  <a:lnTo>
                    <a:pt x="10" y="5"/>
                  </a:lnTo>
                  <a:lnTo>
                    <a:pt x="10" y="2"/>
                  </a:lnTo>
                  <a:lnTo>
                    <a:pt x="7" y="0"/>
                  </a:lnTo>
                  <a:lnTo>
                    <a:pt x="5" y="0"/>
                  </a:lnTo>
                  <a:lnTo>
                    <a:pt x="3"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09" name="Freeform 219">
              <a:extLst>
                <a:ext uri="{FF2B5EF4-FFF2-40B4-BE49-F238E27FC236}">
                  <a16:creationId xmlns:a16="http://schemas.microsoft.com/office/drawing/2014/main" id="{5CB6F3FB-62A6-4522-9C0C-286680D17DA3}"/>
                </a:ext>
              </a:extLst>
            </p:cNvPr>
            <p:cNvSpPr>
              <a:spLocks/>
            </p:cNvSpPr>
            <p:nvPr/>
          </p:nvSpPr>
          <p:spPr bwMode="auto">
            <a:xfrm>
              <a:off x="3492" y="1269"/>
              <a:ext cx="9" cy="10"/>
            </a:xfrm>
            <a:custGeom>
              <a:avLst/>
              <a:gdLst>
                <a:gd name="T0" fmla="*/ 0 w 9"/>
                <a:gd name="T1" fmla="*/ 0 h 10"/>
                <a:gd name="T2" fmla="*/ 0 w 9"/>
                <a:gd name="T3" fmla="*/ 2 h 10"/>
                <a:gd name="T4" fmla="*/ 0 w 9"/>
                <a:gd name="T5" fmla="*/ 5 h 10"/>
                <a:gd name="T6" fmla="*/ 0 w 9"/>
                <a:gd name="T7" fmla="*/ 7 h 10"/>
                <a:gd name="T8" fmla="*/ 2 w 9"/>
                <a:gd name="T9" fmla="*/ 10 h 10"/>
                <a:gd name="T10" fmla="*/ 4 w 9"/>
                <a:gd name="T11" fmla="*/ 10 h 10"/>
                <a:gd name="T12" fmla="*/ 7 w 9"/>
                <a:gd name="T13" fmla="*/ 7 h 10"/>
                <a:gd name="T14" fmla="*/ 7 w 9"/>
                <a:gd name="T15" fmla="*/ 7 h 10"/>
                <a:gd name="T16" fmla="*/ 9 w 9"/>
                <a:gd name="T17" fmla="*/ 5 h 10"/>
                <a:gd name="T18" fmla="*/ 9 w 9"/>
                <a:gd name="T19" fmla="*/ 2 h 10"/>
                <a:gd name="T20" fmla="*/ 7 w 9"/>
                <a:gd name="T21" fmla="*/ 0 h 10"/>
                <a:gd name="T22" fmla="*/ 4 w 9"/>
                <a:gd name="T23" fmla="*/ 0 h 10"/>
                <a:gd name="T24" fmla="*/ 2 w 9"/>
                <a:gd name="T25" fmla="*/ 0 h 10"/>
                <a:gd name="T26" fmla="*/ 0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0" y="0"/>
                  </a:moveTo>
                  <a:lnTo>
                    <a:pt x="0" y="2"/>
                  </a:lnTo>
                  <a:lnTo>
                    <a:pt x="0" y="5"/>
                  </a:lnTo>
                  <a:lnTo>
                    <a:pt x="0" y="7"/>
                  </a:lnTo>
                  <a:lnTo>
                    <a:pt x="2" y="10"/>
                  </a:lnTo>
                  <a:lnTo>
                    <a:pt x="4" y="10"/>
                  </a:lnTo>
                  <a:lnTo>
                    <a:pt x="7" y="7"/>
                  </a:lnTo>
                  <a:lnTo>
                    <a:pt x="9" y="5"/>
                  </a:lnTo>
                  <a:lnTo>
                    <a:pt x="9" y="2"/>
                  </a:lnTo>
                  <a:lnTo>
                    <a:pt x="7" y="0"/>
                  </a:lnTo>
                  <a:lnTo>
                    <a:pt x="4" y="0"/>
                  </a:lnTo>
                  <a:lnTo>
                    <a:pt x="2"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10" name="Freeform 220">
              <a:extLst>
                <a:ext uri="{FF2B5EF4-FFF2-40B4-BE49-F238E27FC236}">
                  <a16:creationId xmlns:a16="http://schemas.microsoft.com/office/drawing/2014/main" id="{7FB97255-9BDF-4A8D-A393-DF2A9A825151}"/>
                </a:ext>
              </a:extLst>
            </p:cNvPr>
            <p:cNvSpPr>
              <a:spLocks/>
            </p:cNvSpPr>
            <p:nvPr/>
          </p:nvSpPr>
          <p:spPr bwMode="auto">
            <a:xfrm>
              <a:off x="3499" y="1252"/>
              <a:ext cx="9" cy="10"/>
            </a:xfrm>
            <a:custGeom>
              <a:avLst/>
              <a:gdLst>
                <a:gd name="T0" fmla="*/ 2 w 9"/>
                <a:gd name="T1" fmla="*/ 0 h 10"/>
                <a:gd name="T2" fmla="*/ 0 w 9"/>
                <a:gd name="T3" fmla="*/ 2 h 10"/>
                <a:gd name="T4" fmla="*/ 0 w 9"/>
                <a:gd name="T5" fmla="*/ 5 h 10"/>
                <a:gd name="T6" fmla="*/ 2 w 9"/>
                <a:gd name="T7" fmla="*/ 7 h 10"/>
                <a:gd name="T8" fmla="*/ 4 w 9"/>
                <a:gd name="T9" fmla="*/ 10 h 10"/>
                <a:gd name="T10" fmla="*/ 7 w 9"/>
                <a:gd name="T11" fmla="*/ 10 h 10"/>
                <a:gd name="T12" fmla="*/ 9 w 9"/>
                <a:gd name="T13" fmla="*/ 7 h 10"/>
                <a:gd name="T14" fmla="*/ 9 w 9"/>
                <a:gd name="T15" fmla="*/ 7 h 10"/>
                <a:gd name="T16" fmla="*/ 9 w 9"/>
                <a:gd name="T17" fmla="*/ 5 h 10"/>
                <a:gd name="T18" fmla="*/ 9 w 9"/>
                <a:gd name="T19" fmla="*/ 2 h 10"/>
                <a:gd name="T20" fmla="*/ 9 w 9"/>
                <a:gd name="T21" fmla="*/ 0 h 10"/>
                <a:gd name="T22" fmla="*/ 7 w 9"/>
                <a:gd name="T23" fmla="*/ 0 h 10"/>
                <a:gd name="T24" fmla="*/ 4 w 9"/>
                <a:gd name="T25" fmla="*/ 0 h 10"/>
                <a:gd name="T26" fmla="*/ 2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2" y="0"/>
                  </a:moveTo>
                  <a:lnTo>
                    <a:pt x="0" y="2"/>
                  </a:lnTo>
                  <a:lnTo>
                    <a:pt x="0" y="5"/>
                  </a:lnTo>
                  <a:lnTo>
                    <a:pt x="2" y="7"/>
                  </a:lnTo>
                  <a:lnTo>
                    <a:pt x="4" y="10"/>
                  </a:lnTo>
                  <a:lnTo>
                    <a:pt x="7" y="10"/>
                  </a:lnTo>
                  <a:lnTo>
                    <a:pt x="9" y="7"/>
                  </a:lnTo>
                  <a:lnTo>
                    <a:pt x="9" y="5"/>
                  </a:lnTo>
                  <a:lnTo>
                    <a:pt x="9" y="2"/>
                  </a:lnTo>
                  <a:lnTo>
                    <a:pt x="9" y="0"/>
                  </a:lnTo>
                  <a:lnTo>
                    <a:pt x="7" y="0"/>
                  </a:lnTo>
                  <a:lnTo>
                    <a:pt x="4" y="0"/>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11" name="Freeform 221">
              <a:extLst>
                <a:ext uri="{FF2B5EF4-FFF2-40B4-BE49-F238E27FC236}">
                  <a16:creationId xmlns:a16="http://schemas.microsoft.com/office/drawing/2014/main" id="{C270B7FD-F820-4C29-A457-E4E1F22E6018}"/>
                </a:ext>
              </a:extLst>
            </p:cNvPr>
            <p:cNvSpPr>
              <a:spLocks/>
            </p:cNvSpPr>
            <p:nvPr/>
          </p:nvSpPr>
          <p:spPr bwMode="auto">
            <a:xfrm>
              <a:off x="3508" y="1235"/>
              <a:ext cx="9" cy="10"/>
            </a:xfrm>
            <a:custGeom>
              <a:avLst/>
              <a:gdLst>
                <a:gd name="T0" fmla="*/ 2 w 9"/>
                <a:gd name="T1" fmla="*/ 0 h 10"/>
                <a:gd name="T2" fmla="*/ 0 w 9"/>
                <a:gd name="T3" fmla="*/ 3 h 10"/>
                <a:gd name="T4" fmla="*/ 0 w 9"/>
                <a:gd name="T5" fmla="*/ 5 h 10"/>
                <a:gd name="T6" fmla="*/ 2 w 9"/>
                <a:gd name="T7" fmla="*/ 7 h 10"/>
                <a:gd name="T8" fmla="*/ 5 w 9"/>
                <a:gd name="T9" fmla="*/ 10 h 10"/>
                <a:gd name="T10" fmla="*/ 7 w 9"/>
                <a:gd name="T11" fmla="*/ 10 h 10"/>
                <a:gd name="T12" fmla="*/ 9 w 9"/>
                <a:gd name="T13" fmla="*/ 7 h 10"/>
                <a:gd name="T14" fmla="*/ 9 w 9"/>
                <a:gd name="T15" fmla="*/ 7 h 10"/>
                <a:gd name="T16" fmla="*/ 9 w 9"/>
                <a:gd name="T17" fmla="*/ 5 h 10"/>
                <a:gd name="T18" fmla="*/ 9 w 9"/>
                <a:gd name="T19" fmla="*/ 3 h 10"/>
                <a:gd name="T20" fmla="*/ 9 w 9"/>
                <a:gd name="T21" fmla="*/ 0 h 10"/>
                <a:gd name="T22" fmla="*/ 7 w 9"/>
                <a:gd name="T23" fmla="*/ 0 h 10"/>
                <a:gd name="T24" fmla="*/ 5 w 9"/>
                <a:gd name="T25" fmla="*/ 0 h 10"/>
                <a:gd name="T26" fmla="*/ 2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2" y="0"/>
                  </a:moveTo>
                  <a:lnTo>
                    <a:pt x="0" y="3"/>
                  </a:lnTo>
                  <a:lnTo>
                    <a:pt x="0" y="5"/>
                  </a:lnTo>
                  <a:lnTo>
                    <a:pt x="2" y="7"/>
                  </a:lnTo>
                  <a:lnTo>
                    <a:pt x="5" y="10"/>
                  </a:lnTo>
                  <a:lnTo>
                    <a:pt x="7" y="10"/>
                  </a:lnTo>
                  <a:lnTo>
                    <a:pt x="9" y="7"/>
                  </a:lnTo>
                  <a:lnTo>
                    <a:pt x="9" y="5"/>
                  </a:lnTo>
                  <a:lnTo>
                    <a:pt x="9" y="3"/>
                  </a:lnTo>
                  <a:lnTo>
                    <a:pt x="9" y="0"/>
                  </a:lnTo>
                  <a:lnTo>
                    <a:pt x="7" y="0"/>
                  </a:lnTo>
                  <a:lnTo>
                    <a:pt x="5" y="0"/>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12" name="Freeform 222">
              <a:extLst>
                <a:ext uri="{FF2B5EF4-FFF2-40B4-BE49-F238E27FC236}">
                  <a16:creationId xmlns:a16="http://schemas.microsoft.com/office/drawing/2014/main" id="{880CFFAC-CEE3-4DE1-A381-C88643A3720D}"/>
                </a:ext>
              </a:extLst>
            </p:cNvPr>
            <p:cNvSpPr>
              <a:spLocks/>
            </p:cNvSpPr>
            <p:nvPr/>
          </p:nvSpPr>
          <p:spPr bwMode="auto">
            <a:xfrm>
              <a:off x="3517" y="1218"/>
              <a:ext cx="9" cy="10"/>
            </a:xfrm>
            <a:custGeom>
              <a:avLst/>
              <a:gdLst>
                <a:gd name="T0" fmla="*/ 3 w 9"/>
                <a:gd name="T1" fmla="*/ 0 h 10"/>
                <a:gd name="T2" fmla="*/ 0 w 9"/>
                <a:gd name="T3" fmla="*/ 3 h 10"/>
                <a:gd name="T4" fmla="*/ 0 w 9"/>
                <a:gd name="T5" fmla="*/ 5 h 10"/>
                <a:gd name="T6" fmla="*/ 3 w 9"/>
                <a:gd name="T7" fmla="*/ 7 h 10"/>
                <a:gd name="T8" fmla="*/ 5 w 9"/>
                <a:gd name="T9" fmla="*/ 10 h 10"/>
                <a:gd name="T10" fmla="*/ 7 w 9"/>
                <a:gd name="T11" fmla="*/ 10 h 10"/>
                <a:gd name="T12" fmla="*/ 9 w 9"/>
                <a:gd name="T13" fmla="*/ 7 h 10"/>
                <a:gd name="T14" fmla="*/ 9 w 9"/>
                <a:gd name="T15" fmla="*/ 7 h 10"/>
                <a:gd name="T16" fmla="*/ 9 w 9"/>
                <a:gd name="T17" fmla="*/ 5 h 10"/>
                <a:gd name="T18" fmla="*/ 9 w 9"/>
                <a:gd name="T19" fmla="*/ 3 h 10"/>
                <a:gd name="T20" fmla="*/ 9 w 9"/>
                <a:gd name="T21" fmla="*/ 0 h 10"/>
                <a:gd name="T22" fmla="*/ 7 w 9"/>
                <a:gd name="T23" fmla="*/ 0 h 10"/>
                <a:gd name="T24" fmla="*/ 5 w 9"/>
                <a:gd name="T25" fmla="*/ 0 h 10"/>
                <a:gd name="T26" fmla="*/ 3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3" y="0"/>
                  </a:moveTo>
                  <a:lnTo>
                    <a:pt x="0" y="3"/>
                  </a:lnTo>
                  <a:lnTo>
                    <a:pt x="0" y="5"/>
                  </a:lnTo>
                  <a:lnTo>
                    <a:pt x="3" y="7"/>
                  </a:lnTo>
                  <a:lnTo>
                    <a:pt x="5" y="10"/>
                  </a:lnTo>
                  <a:lnTo>
                    <a:pt x="7" y="10"/>
                  </a:lnTo>
                  <a:lnTo>
                    <a:pt x="9" y="7"/>
                  </a:lnTo>
                  <a:lnTo>
                    <a:pt x="9" y="5"/>
                  </a:lnTo>
                  <a:lnTo>
                    <a:pt x="9" y="3"/>
                  </a:lnTo>
                  <a:lnTo>
                    <a:pt x="9" y="0"/>
                  </a:lnTo>
                  <a:lnTo>
                    <a:pt x="7" y="0"/>
                  </a:lnTo>
                  <a:lnTo>
                    <a:pt x="5" y="0"/>
                  </a:ln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13" name="Freeform 223">
              <a:extLst>
                <a:ext uri="{FF2B5EF4-FFF2-40B4-BE49-F238E27FC236}">
                  <a16:creationId xmlns:a16="http://schemas.microsoft.com/office/drawing/2014/main" id="{4AF474C9-8658-4CED-A685-A24EA025045F}"/>
                </a:ext>
              </a:extLst>
            </p:cNvPr>
            <p:cNvSpPr>
              <a:spLocks/>
            </p:cNvSpPr>
            <p:nvPr/>
          </p:nvSpPr>
          <p:spPr bwMode="auto">
            <a:xfrm>
              <a:off x="3526" y="1201"/>
              <a:ext cx="10" cy="10"/>
            </a:xfrm>
            <a:custGeom>
              <a:avLst/>
              <a:gdLst>
                <a:gd name="T0" fmla="*/ 0 w 10"/>
                <a:gd name="T1" fmla="*/ 0 h 10"/>
                <a:gd name="T2" fmla="*/ 0 w 10"/>
                <a:gd name="T3" fmla="*/ 3 h 10"/>
                <a:gd name="T4" fmla="*/ 0 w 10"/>
                <a:gd name="T5" fmla="*/ 5 h 10"/>
                <a:gd name="T6" fmla="*/ 0 w 10"/>
                <a:gd name="T7" fmla="*/ 7 h 10"/>
                <a:gd name="T8" fmla="*/ 3 w 10"/>
                <a:gd name="T9" fmla="*/ 10 h 10"/>
                <a:gd name="T10" fmla="*/ 5 w 10"/>
                <a:gd name="T11" fmla="*/ 10 h 10"/>
                <a:gd name="T12" fmla="*/ 7 w 10"/>
                <a:gd name="T13" fmla="*/ 7 h 10"/>
                <a:gd name="T14" fmla="*/ 7 w 10"/>
                <a:gd name="T15" fmla="*/ 7 h 10"/>
                <a:gd name="T16" fmla="*/ 10 w 10"/>
                <a:gd name="T17" fmla="*/ 5 h 10"/>
                <a:gd name="T18" fmla="*/ 10 w 10"/>
                <a:gd name="T19" fmla="*/ 3 h 10"/>
                <a:gd name="T20" fmla="*/ 7 w 10"/>
                <a:gd name="T21" fmla="*/ 0 h 10"/>
                <a:gd name="T22" fmla="*/ 5 w 10"/>
                <a:gd name="T23" fmla="*/ 0 h 10"/>
                <a:gd name="T24" fmla="*/ 3 w 10"/>
                <a:gd name="T25" fmla="*/ 0 h 10"/>
                <a:gd name="T26" fmla="*/ 0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0" y="0"/>
                  </a:moveTo>
                  <a:lnTo>
                    <a:pt x="0" y="3"/>
                  </a:lnTo>
                  <a:lnTo>
                    <a:pt x="0" y="5"/>
                  </a:lnTo>
                  <a:lnTo>
                    <a:pt x="0" y="7"/>
                  </a:lnTo>
                  <a:lnTo>
                    <a:pt x="3" y="10"/>
                  </a:lnTo>
                  <a:lnTo>
                    <a:pt x="5" y="10"/>
                  </a:lnTo>
                  <a:lnTo>
                    <a:pt x="7" y="7"/>
                  </a:lnTo>
                  <a:lnTo>
                    <a:pt x="10" y="5"/>
                  </a:lnTo>
                  <a:lnTo>
                    <a:pt x="10" y="3"/>
                  </a:lnTo>
                  <a:lnTo>
                    <a:pt x="7" y="0"/>
                  </a:lnTo>
                  <a:lnTo>
                    <a:pt x="5" y="0"/>
                  </a:lnTo>
                  <a:lnTo>
                    <a:pt x="3"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14" name="Freeform 224">
              <a:extLst>
                <a:ext uri="{FF2B5EF4-FFF2-40B4-BE49-F238E27FC236}">
                  <a16:creationId xmlns:a16="http://schemas.microsoft.com/office/drawing/2014/main" id="{BD556E54-ECE1-4077-B803-144A21B6107A}"/>
                </a:ext>
              </a:extLst>
            </p:cNvPr>
            <p:cNvSpPr>
              <a:spLocks/>
            </p:cNvSpPr>
            <p:nvPr/>
          </p:nvSpPr>
          <p:spPr bwMode="auto">
            <a:xfrm>
              <a:off x="3536" y="1184"/>
              <a:ext cx="9" cy="10"/>
            </a:xfrm>
            <a:custGeom>
              <a:avLst/>
              <a:gdLst>
                <a:gd name="T0" fmla="*/ 0 w 9"/>
                <a:gd name="T1" fmla="*/ 0 h 10"/>
                <a:gd name="T2" fmla="*/ 0 w 9"/>
                <a:gd name="T3" fmla="*/ 3 h 10"/>
                <a:gd name="T4" fmla="*/ 0 w 9"/>
                <a:gd name="T5" fmla="*/ 5 h 10"/>
                <a:gd name="T6" fmla="*/ 0 w 9"/>
                <a:gd name="T7" fmla="*/ 8 h 10"/>
                <a:gd name="T8" fmla="*/ 2 w 9"/>
                <a:gd name="T9" fmla="*/ 10 h 10"/>
                <a:gd name="T10" fmla="*/ 4 w 9"/>
                <a:gd name="T11" fmla="*/ 10 h 10"/>
                <a:gd name="T12" fmla="*/ 7 w 9"/>
                <a:gd name="T13" fmla="*/ 8 h 10"/>
                <a:gd name="T14" fmla="*/ 7 w 9"/>
                <a:gd name="T15" fmla="*/ 8 h 10"/>
                <a:gd name="T16" fmla="*/ 9 w 9"/>
                <a:gd name="T17" fmla="*/ 5 h 10"/>
                <a:gd name="T18" fmla="*/ 9 w 9"/>
                <a:gd name="T19" fmla="*/ 3 h 10"/>
                <a:gd name="T20" fmla="*/ 7 w 9"/>
                <a:gd name="T21" fmla="*/ 0 h 10"/>
                <a:gd name="T22" fmla="*/ 4 w 9"/>
                <a:gd name="T23" fmla="*/ 0 h 10"/>
                <a:gd name="T24" fmla="*/ 2 w 9"/>
                <a:gd name="T25" fmla="*/ 0 h 10"/>
                <a:gd name="T26" fmla="*/ 0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0" y="0"/>
                  </a:moveTo>
                  <a:lnTo>
                    <a:pt x="0" y="3"/>
                  </a:lnTo>
                  <a:lnTo>
                    <a:pt x="0" y="5"/>
                  </a:lnTo>
                  <a:lnTo>
                    <a:pt x="0" y="8"/>
                  </a:lnTo>
                  <a:lnTo>
                    <a:pt x="2" y="10"/>
                  </a:lnTo>
                  <a:lnTo>
                    <a:pt x="4" y="10"/>
                  </a:lnTo>
                  <a:lnTo>
                    <a:pt x="7" y="8"/>
                  </a:lnTo>
                  <a:lnTo>
                    <a:pt x="9" y="5"/>
                  </a:lnTo>
                  <a:lnTo>
                    <a:pt x="9" y="3"/>
                  </a:lnTo>
                  <a:lnTo>
                    <a:pt x="7" y="0"/>
                  </a:lnTo>
                  <a:lnTo>
                    <a:pt x="4" y="0"/>
                  </a:lnTo>
                  <a:lnTo>
                    <a:pt x="2"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15" name="Freeform 225">
              <a:extLst>
                <a:ext uri="{FF2B5EF4-FFF2-40B4-BE49-F238E27FC236}">
                  <a16:creationId xmlns:a16="http://schemas.microsoft.com/office/drawing/2014/main" id="{0DF31405-0096-4296-A6C9-5F656D62D0FA}"/>
                </a:ext>
              </a:extLst>
            </p:cNvPr>
            <p:cNvSpPr>
              <a:spLocks/>
            </p:cNvSpPr>
            <p:nvPr/>
          </p:nvSpPr>
          <p:spPr bwMode="auto">
            <a:xfrm>
              <a:off x="3543" y="1167"/>
              <a:ext cx="9" cy="10"/>
            </a:xfrm>
            <a:custGeom>
              <a:avLst/>
              <a:gdLst>
                <a:gd name="T0" fmla="*/ 2 w 9"/>
                <a:gd name="T1" fmla="*/ 0 h 10"/>
                <a:gd name="T2" fmla="*/ 0 w 9"/>
                <a:gd name="T3" fmla="*/ 3 h 10"/>
                <a:gd name="T4" fmla="*/ 0 w 9"/>
                <a:gd name="T5" fmla="*/ 5 h 10"/>
                <a:gd name="T6" fmla="*/ 2 w 9"/>
                <a:gd name="T7" fmla="*/ 8 h 10"/>
                <a:gd name="T8" fmla="*/ 4 w 9"/>
                <a:gd name="T9" fmla="*/ 10 h 10"/>
                <a:gd name="T10" fmla="*/ 7 w 9"/>
                <a:gd name="T11" fmla="*/ 10 h 10"/>
                <a:gd name="T12" fmla="*/ 9 w 9"/>
                <a:gd name="T13" fmla="*/ 8 h 10"/>
                <a:gd name="T14" fmla="*/ 9 w 9"/>
                <a:gd name="T15" fmla="*/ 8 h 10"/>
                <a:gd name="T16" fmla="*/ 9 w 9"/>
                <a:gd name="T17" fmla="*/ 5 h 10"/>
                <a:gd name="T18" fmla="*/ 9 w 9"/>
                <a:gd name="T19" fmla="*/ 3 h 10"/>
                <a:gd name="T20" fmla="*/ 9 w 9"/>
                <a:gd name="T21" fmla="*/ 0 h 10"/>
                <a:gd name="T22" fmla="*/ 7 w 9"/>
                <a:gd name="T23" fmla="*/ 0 h 10"/>
                <a:gd name="T24" fmla="*/ 4 w 9"/>
                <a:gd name="T25" fmla="*/ 0 h 10"/>
                <a:gd name="T26" fmla="*/ 2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2" y="0"/>
                  </a:moveTo>
                  <a:lnTo>
                    <a:pt x="0" y="3"/>
                  </a:lnTo>
                  <a:lnTo>
                    <a:pt x="0" y="5"/>
                  </a:lnTo>
                  <a:lnTo>
                    <a:pt x="2" y="8"/>
                  </a:lnTo>
                  <a:lnTo>
                    <a:pt x="4" y="10"/>
                  </a:lnTo>
                  <a:lnTo>
                    <a:pt x="7" y="10"/>
                  </a:lnTo>
                  <a:lnTo>
                    <a:pt x="9" y="8"/>
                  </a:lnTo>
                  <a:lnTo>
                    <a:pt x="9" y="5"/>
                  </a:lnTo>
                  <a:lnTo>
                    <a:pt x="9" y="3"/>
                  </a:lnTo>
                  <a:lnTo>
                    <a:pt x="9" y="0"/>
                  </a:lnTo>
                  <a:lnTo>
                    <a:pt x="7" y="0"/>
                  </a:lnTo>
                  <a:lnTo>
                    <a:pt x="4" y="0"/>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16" name="Freeform 226">
              <a:extLst>
                <a:ext uri="{FF2B5EF4-FFF2-40B4-BE49-F238E27FC236}">
                  <a16:creationId xmlns:a16="http://schemas.microsoft.com/office/drawing/2014/main" id="{0FB97890-E13B-450E-ABB7-679F54B895ED}"/>
                </a:ext>
              </a:extLst>
            </p:cNvPr>
            <p:cNvSpPr>
              <a:spLocks/>
            </p:cNvSpPr>
            <p:nvPr/>
          </p:nvSpPr>
          <p:spPr bwMode="auto">
            <a:xfrm>
              <a:off x="3552" y="1150"/>
              <a:ext cx="9" cy="10"/>
            </a:xfrm>
            <a:custGeom>
              <a:avLst/>
              <a:gdLst>
                <a:gd name="T0" fmla="*/ 2 w 9"/>
                <a:gd name="T1" fmla="*/ 0 h 10"/>
                <a:gd name="T2" fmla="*/ 0 w 9"/>
                <a:gd name="T3" fmla="*/ 3 h 10"/>
                <a:gd name="T4" fmla="*/ 0 w 9"/>
                <a:gd name="T5" fmla="*/ 5 h 10"/>
                <a:gd name="T6" fmla="*/ 2 w 9"/>
                <a:gd name="T7" fmla="*/ 8 h 10"/>
                <a:gd name="T8" fmla="*/ 5 w 9"/>
                <a:gd name="T9" fmla="*/ 10 h 10"/>
                <a:gd name="T10" fmla="*/ 7 w 9"/>
                <a:gd name="T11" fmla="*/ 10 h 10"/>
                <a:gd name="T12" fmla="*/ 9 w 9"/>
                <a:gd name="T13" fmla="*/ 8 h 10"/>
                <a:gd name="T14" fmla="*/ 9 w 9"/>
                <a:gd name="T15" fmla="*/ 8 h 10"/>
                <a:gd name="T16" fmla="*/ 9 w 9"/>
                <a:gd name="T17" fmla="*/ 5 h 10"/>
                <a:gd name="T18" fmla="*/ 9 w 9"/>
                <a:gd name="T19" fmla="*/ 3 h 10"/>
                <a:gd name="T20" fmla="*/ 9 w 9"/>
                <a:gd name="T21" fmla="*/ 0 h 10"/>
                <a:gd name="T22" fmla="*/ 7 w 9"/>
                <a:gd name="T23" fmla="*/ 0 h 10"/>
                <a:gd name="T24" fmla="*/ 5 w 9"/>
                <a:gd name="T25" fmla="*/ 0 h 10"/>
                <a:gd name="T26" fmla="*/ 2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2" y="0"/>
                  </a:moveTo>
                  <a:lnTo>
                    <a:pt x="0" y="3"/>
                  </a:lnTo>
                  <a:lnTo>
                    <a:pt x="0" y="5"/>
                  </a:lnTo>
                  <a:lnTo>
                    <a:pt x="2" y="8"/>
                  </a:lnTo>
                  <a:lnTo>
                    <a:pt x="5" y="10"/>
                  </a:lnTo>
                  <a:lnTo>
                    <a:pt x="7" y="10"/>
                  </a:lnTo>
                  <a:lnTo>
                    <a:pt x="9" y="8"/>
                  </a:lnTo>
                  <a:lnTo>
                    <a:pt x="9" y="5"/>
                  </a:lnTo>
                  <a:lnTo>
                    <a:pt x="9" y="3"/>
                  </a:lnTo>
                  <a:lnTo>
                    <a:pt x="9" y="0"/>
                  </a:lnTo>
                  <a:lnTo>
                    <a:pt x="7" y="0"/>
                  </a:lnTo>
                  <a:lnTo>
                    <a:pt x="5" y="0"/>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17" name="Freeform 227">
              <a:extLst>
                <a:ext uri="{FF2B5EF4-FFF2-40B4-BE49-F238E27FC236}">
                  <a16:creationId xmlns:a16="http://schemas.microsoft.com/office/drawing/2014/main" id="{4BCD555C-4FD4-4CCC-A2BA-867D8878A09C}"/>
                </a:ext>
              </a:extLst>
            </p:cNvPr>
            <p:cNvSpPr>
              <a:spLocks/>
            </p:cNvSpPr>
            <p:nvPr/>
          </p:nvSpPr>
          <p:spPr bwMode="auto">
            <a:xfrm>
              <a:off x="3561" y="1133"/>
              <a:ext cx="10" cy="10"/>
            </a:xfrm>
            <a:custGeom>
              <a:avLst/>
              <a:gdLst>
                <a:gd name="T0" fmla="*/ 3 w 10"/>
                <a:gd name="T1" fmla="*/ 0 h 10"/>
                <a:gd name="T2" fmla="*/ 0 w 10"/>
                <a:gd name="T3" fmla="*/ 3 h 10"/>
                <a:gd name="T4" fmla="*/ 0 w 10"/>
                <a:gd name="T5" fmla="*/ 5 h 10"/>
                <a:gd name="T6" fmla="*/ 3 w 10"/>
                <a:gd name="T7" fmla="*/ 8 h 10"/>
                <a:gd name="T8" fmla="*/ 5 w 10"/>
                <a:gd name="T9" fmla="*/ 10 h 10"/>
                <a:gd name="T10" fmla="*/ 7 w 10"/>
                <a:gd name="T11" fmla="*/ 10 h 10"/>
                <a:gd name="T12" fmla="*/ 10 w 10"/>
                <a:gd name="T13" fmla="*/ 8 h 10"/>
                <a:gd name="T14" fmla="*/ 10 w 10"/>
                <a:gd name="T15" fmla="*/ 8 h 10"/>
                <a:gd name="T16" fmla="*/ 10 w 10"/>
                <a:gd name="T17" fmla="*/ 5 h 10"/>
                <a:gd name="T18" fmla="*/ 10 w 10"/>
                <a:gd name="T19" fmla="*/ 3 h 10"/>
                <a:gd name="T20" fmla="*/ 10 w 10"/>
                <a:gd name="T21" fmla="*/ 0 h 10"/>
                <a:gd name="T22" fmla="*/ 7 w 10"/>
                <a:gd name="T23" fmla="*/ 0 h 10"/>
                <a:gd name="T24" fmla="*/ 5 w 10"/>
                <a:gd name="T25" fmla="*/ 0 h 10"/>
                <a:gd name="T26" fmla="*/ 3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3" y="0"/>
                  </a:moveTo>
                  <a:lnTo>
                    <a:pt x="0" y="3"/>
                  </a:lnTo>
                  <a:lnTo>
                    <a:pt x="0" y="5"/>
                  </a:lnTo>
                  <a:lnTo>
                    <a:pt x="3" y="8"/>
                  </a:lnTo>
                  <a:lnTo>
                    <a:pt x="5" y="10"/>
                  </a:lnTo>
                  <a:lnTo>
                    <a:pt x="7" y="10"/>
                  </a:lnTo>
                  <a:lnTo>
                    <a:pt x="10" y="8"/>
                  </a:lnTo>
                  <a:lnTo>
                    <a:pt x="10" y="5"/>
                  </a:lnTo>
                  <a:lnTo>
                    <a:pt x="10" y="3"/>
                  </a:lnTo>
                  <a:lnTo>
                    <a:pt x="10" y="0"/>
                  </a:lnTo>
                  <a:lnTo>
                    <a:pt x="7" y="0"/>
                  </a:lnTo>
                  <a:lnTo>
                    <a:pt x="5" y="0"/>
                  </a:ln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18" name="Freeform 228">
              <a:extLst>
                <a:ext uri="{FF2B5EF4-FFF2-40B4-BE49-F238E27FC236}">
                  <a16:creationId xmlns:a16="http://schemas.microsoft.com/office/drawing/2014/main" id="{34057527-FD8B-4461-BC7C-F0BED6773D93}"/>
                </a:ext>
              </a:extLst>
            </p:cNvPr>
            <p:cNvSpPr>
              <a:spLocks/>
            </p:cNvSpPr>
            <p:nvPr/>
          </p:nvSpPr>
          <p:spPr bwMode="auto">
            <a:xfrm>
              <a:off x="3561" y="1143"/>
              <a:ext cx="10" cy="10"/>
            </a:xfrm>
            <a:custGeom>
              <a:avLst/>
              <a:gdLst>
                <a:gd name="T0" fmla="*/ 10 w 10"/>
                <a:gd name="T1" fmla="*/ 5 h 10"/>
                <a:gd name="T2" fmla="*/ 10 w 10"/>
                <a:gd name="T3" fmla="*/ 3 h 10"/>
                <a:gd name="T4" fmla="*/ 7 w 10"/>
                <a:gd name="T5" fmla="*/ 0 h 10"/>
                <a:gd name="T6" fmla="*/ 5 w 10"/>
                <a:gd name="T7" fmla="*/ 0 h 10"/>
                <a:gd name="T8" fmla="*/ 3 w 10"/>
                <a:gd name="T9" fmla="*/ 0 h 10"/>
                <a:gd name="T10" fmla="*/ 0 w 10"/>
                <a:gd name="T11" fmla="*/ 0 h 10"/>
                <a:gd name="T12" fmla="*/ 0 w 10"/>
                <a:gd name="T13" fmla="*/ 3 h 10"/>
                <a:gd name="T14" fmla="*/ 0 w 10"/>
                <a:gd name="T15" fmla="*/ 3 h 10"/>
                <a:gd name="T16" fmla="*/ 0 w 10"/>
                <a:gd name="T17" fmla="*/ 5 h 10"/>
                <a:gd name="T18" fmla="*/ 0 w 10"/>
                <a:gd name="T19" fmla="*/ 7 h 10"/>
                <a:gd name="T20" fmla="*/ 3 w 10"/>
                <a:gd name="T21" fmla="*/ 10 h 10"/>
                <a:gd name="T22" fmla="*/ 5 w 10"/>
                <a:gd name="T23" fmla="*/ 10 h 10"/>
                <a:gd name="T24" fmla="*/ 7 w 10"/>
                <a:gd name="T25" fmla="*/ 7 h 10"/>
                <a:gd name="T26" fmla="*/ 10 w 10"/>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5"/>
                  </a:moveTo>
                  <a:lnTo>
                    <a:pt x="10" y="3"/>
                  </a:lnTo>
                  <a:lnTo>
                    <a:pt x="7" y="0"/>
                  </a:lnTo>
                  <a:lnTo>
                    <a:pt x="5" y="0"/>
                  </a:lnTo>
                  <a:lnTo>
                    <a:pt x="3" y="0"/>
                  </a:lnTo>
                  <a:lnTo>
                    <a:pt x="0" y="0"/>
                  </a:lnTo>
                  <a:lnTo>
                    <a:pt x="0" y="3"/>
                  </a:lnTo>
                  <a:lnTo>
                    <a:pt x="0" y="5"/>
                  </a:lnTo>
                  <a:lnTo>
                    <a:pt x="0" y="7"/>
                  </a:lnTo>
                  <a:lnTo>
                    <a:pt x="3" y="10"/>
                  </a:lnTo>
                  <a:lnTo>
                    <a:pt x="5" y="10"/>
                  </a:lnTo>
                  <a:lnTo>
                    <a:pt x="7" y="7"/>
                  </a:lnTo>
                  <a:lnTo>
                    <a:pt x="1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19" name="Freeform 229">
              <a:extLst>
                <a:ext uri="{FF2B5EF4-FFF2-40B4-BE49-F238E27FC236}">
                  <a16:creationId xmlns:a16="http://schemas.microsoft.com/office/drawing/2014/main" id="{61D51130-AD89-4430-BA0C-2054541AF064}"/>
                </a:ext>
              </a:extLst>
            </p:cNvPr>
            <p:cNvSpPr>
              <a:spLocks/>
            </p:cNvSpPr>
            <p:nvPr/>
          </p:nvSpPr>
          <p:spPr bwMode="auto">
            <a:xfrm>
              <a:off x="3557" y="1162"/>
              <a:ext cx="9" cy="10"/>
            </a:xfrm>
            <a:custGeom>
              <a:avLst/>
              <a:gdLst>
                <a:gd name="T0" fmla="*/ 9 w 9"/>
                <a:gd name="T1" fmla="*/ 5 h 10"/>
                <a:gd name="T2" fmla="*/ 9 w 9"/>
                <a:gd name="T3" fmla="*/ 3 h 10"/>
                <a:gd name="T4" fmla="*/ 9 w 9"/>
                <a:gd name="T5" fmla="*/ 0 h 10"/>
                <a:gd name="T6" fmla="*/ 7 w 9"/>
                <a:gd name="T7" fmla="*/ 0 h 10"/>
                <a:gd name="T8" fmla="*/ 4 w 9"/>
                <a:gd name="T9" fmla="*/ 0 h 10"/>
                <a:gd name="T10" fmla="*/ 2 w 9"/>
                <a:gd name="T11" fmla="*/ 0 h 10"/>
                <a:gd name="T12" fmla="*/ 0 w 9"/>
                <a:gd name="T13" fmla="*/ 3 h 10"/>
                <a:gd name="T14" fmla="*/ 0 w 9"/>
                <a:gd name="T15" fmla="*/ 3 h 10"/>
                <a:gd name="T16" fmla="*/ 0 w 9"/>
                <a:gd name="T17" fmla="*/ 5 h 10"/>
                <a:gd name="T18" fmla="*/ 2 w 9"/>
                <a:gd name="T19" fmla="*/ 8 h 10"/>
                <a:gd name="T20" fmla="*/ 4 w 9"/>
                <a:gd name="T21" fmla="*/ 10 h 10"/>
                <a:gd name="T22" fmla="*/ 7 w 9"/>
                <a:gd name="T23" fmla="*/ 10 h 10"/>
                <a:gd name="T24" fmla="*/ 9 w 9"/>
                <a:gd name="T25" fmla="*/ 8 h 10"/>
                <a:gd name="T26" fmla="*/ 9 w 9"/>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5"/>
                  </a:moveTo>
                  <a:lnTo>
                    <a:pt x="9" y="3"/>
                  </a:lnTo>
                  <a:lnTo>
                    <a:pt x="9" y="0"/>
                  </a:lnTo>
                  <a:lnTo>
                    <a:pt x="7" y="0"/>
                  </a:lnTo>
                  <a:lnTo>
                    <a:pt x="4" y="0"/>
                  </a:lnTo>
                  <a:lnTo>
                    <a:pt x="2" y="0"/>
                  </a:lnTo>
                  <a:lnTo>
                    <a:pt x="0" y="3"/>
                  </a:lnTo>
                  <a:lnTo>
                    <a:pt x="0" y="5"/>
                  </a:lnTo>
                  <a:lnTo>
                    <a:pt x="2" y="8"/>
                  </a:lnTo>
                  <a:lnTo>
                    <a:pt x="4" y="10"/>
                  </a:lnTo>
                  <a:lnTo>
                    <a:pt x="7" y="10"/>
                  </a:lnTo>
                  <a:lnTo>
                    <a:pt x="9" y="8"/>
                  </a:ln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20" name="Freeform 230">
              <a:extLst>
                <a:ext uri="{FF2B5EF4-FFF2-40B4-BE49-F238E27FC236}">
                  <a16:creationId xmlns:a16="http://schemas.microsoft.com/office/drawing/2014/main" id="{0B282907-A532-4772-8730-FAB1C94BBBC1}"/>
                </a:ext>
              </a:extLst>
            </p:cNvPr>
            <p:cNvSpPr>
              <a:spLocks/>
            </p:cNvSpPr>
            <p:nvPr/>
          </p:nvSpPr>
          <p:spPr bwMode="auto">
            <a:xfrm>
              <a:off x="3554" y="1182"/>
              <a:ext cx="10" cy="10"/>
            </a:xfrm>
            <a:custGeom>
              <a:avLst/>
              <a:gdLst>
                <a:gd name="T0" fmla="*/ 10 w 10"/>
                <a:gd name="T1" fmla="*/ 5 h 10"/>
                <a:gd name="T2" fmla="*/ 10 w 10"/>
                <a:gd name="T3" fmla="*/ 2 h 10"/>
                <a:gd name="T4" fmla="*/ 7 w 10"/>
                <a:gd name="T5" fmla="*/ 0 h 10"/>
                <a:gd name="T6" fmla="*/ 5 w 10"/>
                <a:gd name="T7" fmla="*/ 0 h 10"/>
                <a:gd name="T8" fmla="*/ 3 w 10"/>
                <a:gd name="T9" fmla="*/ 0 h 10"/>
                <a:gd name="T10" fmla="*/ 0 w 10"/>
                <a:gd name="T11" fmla="*/ 0 h 10"/>
                <a:gd name="T12" fmla="*/ 0 w 10"/>
                <a:gd name="T13" fmla="*/ 2 h 10"/>
                <a:gd name="T14" fmla="*/ 0 w 10"/>
                <a:gd name="T15" fmla="*/ 2 h 10"/>
                <a:gd name="T16" fmla="*/ 0 w 10"/>
                <a:gd name="T17" fmla="*/ 5 h 10"/>
                <a:gd name="T18" fmla="*/ 0 w 10"/>
                <a:gd name="T19" fmla="*/ 7 h 10"/>
                <a:gd name="T20" fmla="*/ 3 w 10"/>
                <a:gd name="T21" fmla="*/ 10 h 10"/>
                <a:gd name="T22" fmla="*/ 5 w 10"/>
                <a:gd name="T23" fmla="*/ 10 h 10"/>
                <a:gd name="T24" fmla="*/ 7 w 10"/>
                <a:gd name="T25" fmla="*/ 7 h 10"/>
                <a:gd name="T26" fmla="*/ 10 w 10"/>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5"/>
                  </a:moveTo>
                  <a:lnTo>
                    <a:pt x="10" y="2"/>
                  </a:lnTo>
                  <a:lnTo>
                    <a:pt x="7" y="0"/>
                  </a:lnTo>
                  <a:lnTo>
                    <a:pt x="5" y="0"/>
                  </a:lnTo>
                  <a:lnTo>
                    <a:pt x="3" y="0"/>
                  </a:lnTo>
                  <a:lnTo>
                    <a:pt x="0" y="0"/>
                  </a:lnTo>
                  <a:lnTo>
                    <a:pt x="0" y="2"/>
                  </a:lnTo>
                  <a:lnTo>
                    <a:pt x="0" y="5"/>
                  </a:lnTo>
                  <a:lnTo>
                    <a:pt x="0" y="7"/>
                  </a:lnTo>
                  <a:lnTo>
                    <a:pt x="3" y="10"/>
                  </a:lnTo>
                  <a:lnTo>
                    <a:pt x="5" y="10"/>
                  </a:lnTo>
                  <a:lnTo>
                    <a:pt x="7" y="7"/>
                  </a:lnTo>
                  <a:lnTo>
                    <a:pt x="1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21" name="Freeform 231">
              <a:extLst>
                <a:ext uri="{FF2B5EF4-FFF2-40B4-BE49-F238E27FC236}">
                  <a16:creationId xmlns:a16="http://schemas.microsoft.com/office/drawing/2014/main" id="{C7873D05-C222-4DD3-8A31-6997F2103509}"/>
                </a:ext>
              </a:extLst>
            </p:cNvPr>
            <p:cNvSpPr>
              <a:spLocks/>
            </p:cNvSpPr>
            <p:nvPr/>
          </p:nvSpPr>
          <p:spPr bwMode="auto">
            <a:xfrm>
              <a:off x="3550" y="1199"/>
              <a:ext cx="9" cy="9"/>
            </a:xfrm>
            <a:custGeom>
              <a:avLst/>
              <a:gdLst>
                <a:gd name="T0" fmla="*/ 9 w 9"/>
                <a:gd name="T1" fmla="*/ 7 h 9"/>
                <a:gd name="T2" fmla="*/ 9 w 9"/>
                <a:gd name="T3" fmla="*/ 5 h 9"/>
                <a:gd name="T4" fmla="*/ 7 w 9"/>
                <a:gd name="T5" fmla="*/ 2 h 9"/>
                <a:gd name="T6" fmla="*/ 4 w 9"/>
                <a:gd name="T7" fmla="*/ 0 h 9"/>
                <a:gd name="T8" fmla="*/ 2 w 9"/>
                <a:gd name="T9" fmla="*/ 0 h 9"/>
                <a:gd name="T10" fmla="*/ 0 w 9"/>
                <a:gd name="T11" fmla="*/ 2 h 9"/>
                <a:gd name="T12" fmla="*/ 0 w 9"/>
                <a:gd name="T13" fmla="*/ 5 h 9"/>
                <a:gd name="T14" fmla="*/ 0 w 9"/>
                <a:gd name="T15" fmla="*/ 5 h 9"/>
                <a:gd name="T16" fmla="*/ 0 w 9"/>
                <a:gd name="T17" fmla="*/ 7 h 9"/>
                <a:gd name="T18" fmla="*/ 0 w 9"/>
                <a:gd name="T19" fmla="*/ 9 h 9"/>
                <a:gd name="T20" fmla="*/ 2 w 9"/>
                <a:gd name="T21" fmla="*/ 9 h 9"/>
                <a:gd name="T22" fmla="*/ 4 w 9"/>
                <a:gd name="T23" fmla="*/ 9 h 9"/>
                <a:gd name="T24" fmla="*/ 7 w 9"/>
                <a:gd name="T25" fmla="*/ 9 h 9"/>
                <a:gd name="T26" fmla="*/ 9 w 9"/>
                <a:gd name="T27" fmla="*/ 7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9" y="7"/>
                  </a:moveTo>
                  <a:lnTo>
                    <a:pt x="9" y="5"/>
                  </a:lnTo>
                  <a:lnTo>
                    <a:pt x="7" y="2"/>
                  </a:lnTo>
                  <a:lnTo>
                    <a:pt x="4" y="0"/>
                  </a:lnTo>
                  <a:lnTo>
                    <a:pt x="2" y="0"/>
                  </a:lnTo>
                  <a:lnTo>
                    <a:pt x="0" y="2"/>
                  </a:lnTo>
                  <a:lnTo>
                    <a:pt x="0" y="5"/>
                  </a:lnTo>
                  <a:lnTo>
                    <a:pt x="0" y="7"/>
                  </a:lnTo>
                  <a:lnTo>
                    <a:pt x="0" y="9"/>
                  </a:lnTo>
                  <a:lnTo>
                    <a:pt x="2" y="9"/>
                  </a:lnTo>
                  <a:lnTo>
                    <a:pt x="4" y="9"/>
                  </a:lnTo>
                  <a:lnTo>
                    <a:pt x="7" y="9"/>
                  </a:lnTo>
                  <a:lnTo>
                    <a:pt x="9"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22" name="Freeform 232">
              <a:extLst>
                <a:ext uri="{FF2B5EF4-FFF2-40B4-BE49-F238E27FC236}">
                  <a16:creationId xmlns:a16="http://schemas.microsoft.com/office/drawing/2014/main" id="{1CFBA84C-0526-4364-9B4B-EACEE943F137}"/>
                </a:ext>
              </a:extLst>
            </p:cNvPr>
            <p:cNvSpPr>
              <a:spLocks/>
            </p:cNvSpPr>
            <p:nvPr/>
          </p:nvSpPr>
          <p:spPr bwMode="auto">
            <a:xfrm>
              <a:off x="3545" y="1218"/>
              <a:ext cx="9" cy="10"/>
            </a:xfrm>
            <a:custGeom>
              <a:avLst/>
              <a:gdLst>
                <a:gd name="T0" fmla="*/ 9 w 9"/>
                <a:gd name="T1" fmla="*/ 7 h 10"/>
                <a:gd name="T2" fmla="*/ 9 w 9"/>
                <a:gd name="T3" fmla="*/ 5 h 10"/>
                <a:gd name="T4" fmla="*/ 9 w 9"/>
                <a:gd name="T5" fmla="*/ 3 h 10"/>
                <a:gd name="T6" fmla="*/ 7 w 9"/>
                <a:gd name="T7" fmla="*/ 0 h 10"/>
                <a:gd name="T8" fmla="*/ 5 w 9"/>
                <a:gd name="T9" fmla="*/ 0 h 10"/>
                <a:gd name="T10" fmla="*/ 2 w 9"/>
                <a:gd name="T11" fmla="*/ 3 h 10"/>
                <a:gd name="T12" fmla="*/ 0 w 9"/>
                <a:gd name="T13" fmla="*/ 5 h 10"/>
                <a:gd name="T14" fmla="*/ 0 w 9"/>
                <a:gd name="T15" fmla="*/ 5 h 10"/>
                <a:gd name="T16" fmla="*/ 0 w 9"/>
                <a:gd name="T17" fmla="*/ 7 h 10"/>
                <a:gd name="T18" fmla="*/ 2 w 9"/>
                <a:gd name="T19" fmla="*/ 10 h 10"/>
                <a:gd name="T20" fmla="*/ 5 w 9"/>
                <a:gd name="T21" fmla="*/ 10 h 10"/>
                <a:gd name="T22" fmla="*/ 7 w 9"/>
                <a:gd name="T23" fmla="*/ 10 h 10"/>
                <a:gd name="T24" fmla="*/ 9 w 9"/>
                <a:gd name="T25" fmla="*/ 10 h 10"/>
                <a:gd name="T26" fmla="*/ 9 w 9"/>
                <a:gd name="T27" fmla="*/ 7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7"/>
                  </a:moveTo>
                  <a:lnTo>
                    <a:pt x="9" y="5"/>
                  </a:lnTo>
                  <a:lnTo>
                    <a:pt x="9" y="3"/>
                  </a:lnTo>
                  <a:lnTo>
                    <a:pt x="7" y="0"/>
                  </a:lnTo>
                  <a:lnTo>
                    <a:pt x="5" y="0"/>
                  </a:lnTo>
                  <a:lnTo>
                    <a:pt x="2" y="3"/>
                  </a:lnTo>
                  <a:lnTo>
                    <a:pt x="0" y="5"/>
                  </a:lnTo>
                  <a:lnTo>
                    <a:pt x="0" y="7"/>
                  </a:lnTo>
                  <a:lnTo>
                    <a:pt x="2" y="10"/>
                  </a:lnTo>
                  <a:lnTo>
                    <a:pt x="5" y="10"/>
                  </a:lnTo>
                  <a:lnTo>
                    <a:pt x="7" y="10"/>
                  </a:lnTo>
                  <a:lnTo>
                    <a:pt x="9" y="10"/>
                  </a:lnTo>
                  <a:lnTo>
                    <a:pt x="9"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23" name="Freeform 233">
              <a:extLst>
                <a:ext uri="{FF2B5EF4-FFF2-40B4-BE49-F238E27FC236}">
                  <a16:creationId xmlns:a16="http://schemas.microsoft.com/office/drawing/2014/main" id="{14CE992E-0FB1-43D1-8DE6-3557F97DA266}"/>
                </a:ext>
              </a:extLst>
            </p:cNvPr>
            <p:cNvSpPr>
              <a:spLocks/>
            </p:cNvSpPr>
            <p:nvPr/>
          </p:nvSpPr>
          <p:spPr bwMode="auto">
            <a:xfrm>
              <a:off x="3543" y="1238"/>
              <a:ext cx="9" cy="9"/>
            </a:xfrm>
            <a:custGeom>
              <a:avLst/>
              <a:gdLst>
                <a:gd name="T0" fmla="*/ 9 w 9"/>
                <a:gd name="T1" fmla="*/ 7 h 9"/>
                <a:gd name="T2" fmla="*/ 9 w 9"/>
                <a:gd name="T3" fmla="*/ 4 h 9"/>
                <a:gd name="T4" fmla="*/ 7 w 9"/>
                <a:gd name="T5" fmla="*/ 2 h 9"/>
                <a:gd name="T6" fmla="*/ 4 w 9"/>
                <a:gd name="T7" fmla="*/ 0 h 9"/>
                <a:gd name="T8" fmla="*/ 2 w 9"/>
                <a:gd name="T9" fmla="*/ 0 h 9"/>
                <a:gd name="T10" fmla="*/ 0 w 9"/>
                <a:gd name="T11" fmla="*/ 2 h 9"/>
                <a:gd name="T12" fmla="*/ 0 w 9"/>
                <a:gd name="T13" fmla="*/ 4 h 9"/>
                <a:gd name="T14" fmla="*/ 0 w 9"/>
                <a:gd name="T15" fmla="*/ 4 h 9"/>
                <a:gd name="T16" fmla="*/ 0 w 9"/>
                <a:gd name="T17" fmla="*/ 7 h 9"/>
                <a:gd name="T18" fmla="*/ 0 w 9"/>
                <a:gd name="T19" fmla="*/ 9 h 9"/>
                <a:gd name="T20" fmla="*/ 2 w 9"/>
                <a:gd name="T21" fmla="*/ 9 h 9"/>
                <a:gd name="T22" fmla="*/ 4 w 9"/>
                <a:gd name="T23" fmla="*/ 9 h 9"/>
                <a:gd name="T24" fmla="*/ 7 w 9"/>
                <a:gd name="T25" fmla="*/ 9 h 9"/>
                <a:gd name="T26" fmla="*/ 9 w 9"/>
                <a:gd name="T27" fmla="*/ 7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9" y="7"/>
                  </a:moveTo>
                  <a:lnTo>
                    <a:pt x="9" y="4"/>
                  </a:lnTo>
                  <a:lnTo>
                    <a:pt x="7" y="2"/>
                  </a:lnTo>
                  <a:lnTo>
                    <a:pt x="4" y="0"/>
                  </a:lnTo>
                  <a:lnTo>
                    <a:pt x="2" y="0"/>
                  </a:lnTo>
                  <a:lnTo>
                    <a:pt x="0" y="2"/>
                  </a:lnTo>
                  <a:lnTo>
                    <a:pt x="0" y="4"/>
                  </a:lnTo>
                  <a:lnTo>
                    <a:pt x="0" y="7"/>
                  </a:lnTo>
                  <a:lnTo>
                    <a:pt x="0" y="9"/>
                  </a:lnTo>
                  <a:lnTo>
                    <a:pt x="2" y="9"/>
                  </a:lnTo>
                  <a:lnTo>
                    <a:pt x="4" y="9"/>
                  </a:lnTo>
                  <a:lnTo>
                    <a:pt x="7" y="9"/>
                  </a:lnTo>
                  <a:lnTo>
                    <a:pt x="9"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24" name="Freeform 234">
              <a:extLst>
                <a:ext uri="{FF2B5EF4-FFF2-40B4-BE49-F238E27FC236}">
                  <a16:creationId xmlns:a16="http://schemas.microsoft.com/office/drawing/2014/main" id="{3EB45720-8FD9-4E9E-A206-DE9D7ABAFE6D}"/>
                </a:ext>
              </a:extLst>
            </p:cNvPr>
            <p:cNvSpPr>
              <a:spLocks/>
            </p:cNvSpPr>
            <p:nvPr/>
          </p:nvSpPr>
          <p:spPr bwMode="auto">
            <a:xfrm>
              <a:off x="3538" y="1257"/>
              <a:ext cx="9" cy="10"/>
            </a:xfrm>
            <a:custGeom>
              <a:avLst/>
              <a:gdLst>
                <a:gd name="T0" fmla="*/ 9 w 9"/>
                <a:gd name="T1" fmla="*/ 5 h 10"/>
                <a:gd name="T2" fmla="*/ 9 w 9"/>
                <a:gd name="T3" fmla="*/ 2 h 10"/>
                <a:gd name="T4" fmla="*/ 9 w 9"/>
                <a:gd name="T5" fmla="*/ 0 h 10"/>
                <a:gd name="T6" fmla="*/ 7 w 9"/>
                <a:gd name="T7" fmla="*/ 0 h 10"/>
                <a:gd name="T8" fmla="*/ 5 w 9"/>
                <a:gd name="T9" fmla="*/ 0 h 10"/>
                <a:gd name="T10" fmla="*/ 2 w 9"/>
                <a:gd name="T11" fmla="*/ 0 h 10"/>
                <a:gd name="T12" fmla="*/ 0 w 9"/>
                <a:gd name="T13" fmla="*/ 2 h 10"/>
                <a:gd name="T14" fmla="*/ 0 w 9"/>
                <a:gd name="T15" fmla="*/ 2 h 10"/>
                <a:gd name="T16" fmla="*/ 0 w 9"/>
                <a:gd name="T17" fmla="*/ 5 h 10"/>
                <a:gd name="T18" fmla="*/ 2 w 9"/>
                <a:gd name="T19" fmla="*/ 7 h 10"/>
                <a:gd name="T20" fmla="*/ 5 w 9"/>
                <a:gd name="T21" fmla="*/ 10 h 10"/>
                <a:gd name="T22" fmla="*/ 7 w 9"/>
                <a:gd name="T23" fmla="*/ 10 h 10"/>
                <a:gd name="T24" fmla="*/ 9 w 9"/>
                <a:gd name="T25" fmla="*/ 7 h 10"/>
                <a:gd name="T26" fmla="*/ 9 w 9"/>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5"/>
                  </a:moveTo>
                  <a:lnTo>
                    <a:pt x="9" y="2"/>
                  </a:lnTo>
                  <a:lnTo>
                    <a:pt x="9" y="0"/>
                  </a:lnTo>
                  <a:lnTo>
                    <a:pt x="7" y="0"/>
                  </a:lnTo>
                  <a:lnTo>
                    <a:pt x="5" y="0"/>
                  </a:lnTo>
                  <a:lnTo>
                    <a:pt x="2" y="0"/>
                  </a:lnTo>
                  <a:lnTo>
                    <a:pt x="0" y="2"/>
                  </a:lnTo>
                  <a:lnTo>
                    <a:pt x="0" y="5"/>
                  </a:lnTo>
                  <a:lnTo>
                    <a:pt x="2" y="7"/>
                  </a:lnTo>
                  <a:lnTo>
                    <a:pt x="5" y="10"/>
                  </a:lnTo>
                  <a:lnTo>
                    <a:pt x="7" y="10"/>
                  </a:lnTo>
                  <a:lnTo>
                    <a:pt x="9" y="7"/>
                  </a:ln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25" name="Freeform 235">
              <a:extLst>
                <a:ext uri="{FF2B5EF4-FFF2-40B4-BE49-F238E27FC236}">
                  <a16:creationId xmlns:a16="http://schemas.microsoft.com/office/drawing/2014/main" id="{5BF8D807-5483-4807-882F-24BBFAFEEE3A}"/>
                </a:ext>
              </a:extLst>
            </p:cNvPr>
            <p:cNvSpPr>
              <a:spLocks/>
            </p:cNvSpPr>
            <p:nvPr/>
          </p:nvSpPr>
          <p:spPr bwMode="auto">
            <a:xfrm>
              <a:off x="3533" y="1276"/>
              <a:ext cx="10" cy="10"/>
            </a:xfrm>
            <a:custGeom>
              <a:avLst/>
              <a:gdLst>
                <a:gd name="T0" fmla="*/ 10 w 10"/>
                <a:gd name="T1" fmla="*/ 5 h 10"/>
                <a:gd name="T2" fmla="*/ 10 w 10"/>
                <a:gd name="T3" fmla="*/ 3 h 10"/>
                <a:gd name="T4" fmla="*/ 10 w 10"/>
                <a:gd name="T5" fmla="*/ 0 h 10"/>
                <a:gd name="T6" fmla="*/ 7 w 10"/>
                <a:gd name="T7" fmla="*/ 0 h 10"/>
                <a:gd name="T8" fmla="*/ 5 w 10"/>
                <a:gd name="T9" fmla="*/ 0 h 10"/>
                <a:gd name="T10" fmla="*/ 3 w 10"/>
                <a:gd name="T11" fmla="*/ 0 h 10"/>
                <a:gd name="T12" fmla="*/ 0 w 10"/>
                <a:gd name="T13" fmla="*/ 3 h 10"/>
                <a:gd name="T14" fmla="*/ 0 w 10"/>
                <a:gd name="T15" fmla="*/ 3 h 10"/>
                <a:gd name="T16" fmla="*/ 0 w 10"/>
                <a:gd name="T17" fmla="*/ 5 h 10"/>
                <a:gd name="T18" fmla="*/ 3 w 10"/>
                <a:gd name="T19" fmla="*/ 7 h 10"/>
                <a:gd name="T20" fmla="*/ 5 w 10"/>
                <a:gd name="T21" fmla="*/ 10 h 10"/>
                <a:gd name="T22" fmla="*/ 7 w 10"/>
                <a:gd name="T23" fmla="*/ 10 h 10"/>
                <a:gd name="T24" fmla="*/ 10 w 10"/>
                <a:gd name="T25" fmla="*/ 7 h 10"/>
                <a:gd name="T26" fmla="*/ 10 w 10"/>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5"/>
                  </a:moveTo>
                  <a:lnTo>
                    <a:pt x="10" y="3"/>
                  </a:lnTo>
                  <a:lnTo>
                    <a:pt x="10" y="0"/>
                  </a:lnTo>
                  <a:lnTo>
                    <a:pt x="7" y="0"/>
                  </a:lnTo>
                  <a:lnTo>
                    <a:pt x="5" y="0"/>
                  </a:lnTo>
                  <a:lnTo>
                    <a:pt x="3" y="0"/>
                  </a:lnTo>
                  <a:lnTo>
                    <a:pt x="0" y="3"/>
                  </a:lnTo>
                  <a:lnTo>
                    <a:pt x="0" y="5"/>
                  </a:lnTo>
                  <a:lnTo>
                    <a:pt x="3" y="7"/>
                  </a:lnTo>
                  <a:lnTo>
                    <a:pt x="5" y="10"/>
                  </a:lnTo>
                  <a:lnTo>
                    <a:pt x="7" y="10"/>
                  </a:lnTo>
                  <a:lnTo>
                    <a:pt x="10" y="7"/>
                  </a:lnTo>
                  <a:lnTo>
                    <a:pt x="1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26" name="Freeform 236">
              <a:extLst>
                <a:ext uri="{FF2B5EF4-FFF2-40B4-BE49-F238E27FC236}">
                  <a16:creationId xmlns:a16="http://schemas.microsoft.com/office/drawing/2014/main" id="{E823A66D-900F-4A9C-9965-154EAA8982E6}"/>
                </a:ext>
              </a:extLst>
            </p:cNvPr>
            <p:cNvSpPr>
              <a:spLocks/>
            </p:cNvSpPr>
            <p:nvPr/>
          </p:nvSpPr>
          <p:spPr bwMode="auto">
            <a:xfrm>
              <a:off x="3531" y="1296"/>
              <a:ext cx="9" cy="9"/>
            </a:xfrm>
            <a:custGeom>
              <a:avLst/>
              <a:gdLst>
                <a:gd name="T0" fmla="*/ 9 w 9"/>
                <a:gd name="T1" fmla="*/ 4 h 9"/>
                <a:gd name="T2" fmla="*/ 9 w 9"/>
                <a:gd name="T3" fmla="*/ 2 h 9"/>
                <a:gd name="T4" fmla="*/ 7 w 9"/>
                <a:gd name="T5" fmla="*/ 0 h 9"/>
                <a:gd name="T6" fmla="*/ 5 w 9"/>
                <a:gd name="T7" fmla="*/ 0 h 9"/>
                <a:gd name="T8" fmla="*/ 2 w 9"/>
                <a:gd name="T9" fmla="*/ 0 h 9"/>
                <a:gd name="T10" fmla="*/ 0 w 9"/>
                <a:gd name="T11" fmla="*/ 0 h 9"/>
                <a:gd name="T12" fmla="*/ 0 w 9"/>
                <a:gd name="T13" fmla="*/ 2 h 9"/>
                <a:gd name="T14" fmla="*/ 0 w 9"/>
                <a:gd name="T15" fmla="*/ 2 h 9"/>
                <a:gd name="T16" fmla="*/ 0 w 9"/>
                <a:gd name="T17" fmla="*/ 4 h 9"/>
                <a:gd name="T18" fmla="*/ 0 w 9"/>
                <a:gd name="T19" fmla="*/ 7 h 9"/>
                <a:gd name="T20" fmla="*/ 2 w 9"/>
                <a:gd name="T21" fmla="*/ 9 h 9"/>
                <a:gd name="T22" fmla="*/ 5 w 9"/>
                <a:gd name="T23" fmla="*/ 9 h 9"/>
                <a:gd name="T24" fmla="*/ 7 w 9"/>
                <a:gd name="T25" fmla="*/ 7 h 9"/>
                <a:gd name="T26" fmla="*/ 9 w 9"/>
                <a:gd name="T27" fmla="*/ 4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9" y="4"/>
                  </a:moveTo>
                  <a:lnTo>
                    <a:pt x="9" y="2"/>
                  </a:lnTo>
                  <a:lnTo>
                    <a:pt x="7" y="0"/>
                  </a:lnTo>
                  <a:lnTo>
                    <a:pt x="5" y="0"/>
                  </a:lnTo>
                  <a:lnTo>
                    <a:pt x="2" y="0"/>
                  </a:lnTo>
                  <a:lnTo>
                    <a:pt x="0" y="0"/>
                  </a:lnTo>
                  <a:lnTo>
                    <a:pt x="0" y="2"/>
                  </a:lnTo>
                  <a:lnTo>
                    <a:pt x="0" y="4"/>
                  </a:lnTo>
                  <a:lnTo>
                    <a:pt x="0" y="7"/>
                  </a:lnTo>
                  <a:lnTo>
                    <a:pt x="2" y="9"/>
                  </a:lnTo>
                  <a:lnTo>
                    <a:pt x="5" y="9"/>
                  </a:lnTo>
                  <a:lnTo>
                    <a:pt x="7" y="7"/>
                  </a:lnTo>
                  <a:lnTo>
                    <a:pt x="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27" name="Freeform 237">
              <a:extLst>
                <a:ext uri="{FF2B5EF4-FFF2-40B4-BE49-F238E27FC236}">
                  <a16:creationId xmlns:a16="http://schemas.microsoft.com/office/drawing/2014/main" id="{0AA51633-2690-4486-91C1-8288861957C9}"/>
                </a:ext>
              </a:extLst>
            </p:cNvPr>
            <p:cNvSpPr>
              <a:spLocks/>
            </p:cNvSpPr>
            <p:nvPr/>
          </p:nvSpPr>
          <p:spPr bwMode="auto">
            <a:xfrm>
              <a:off x="3526" y="1313"/>
              <a:ext cx="10" cy="9"/>
            </a:xfrm>
            <a:custGeom>
              <a:avLst/>
              <a:gdLst>
                <a:gd name="T0" fmla="*/ 10 w 10"/>
                <a:gd name="T1" fmla="*/ 7 h 9"/>
                <a:gd name="T2" fmla="*/ 10 w 10"/>
                <a:gd name="T3" fmla="*/ 4 h 9"/>
                <a:gd name="T4" fmla="*/ 10 w 10"/>
                <a:gd name="T5" fmla="*/ 2 h 9"/>
                <a:gd name="T6" fmla="*/ 7 w 10"/>
                <a:gd name="T7" fmla="*/ 0 h 9"/>
                <a:gd name="T8" fmla="*/ 5 w 10"/>
                <a:gd name="T9" fmla="*/ 0 h 9"/>
                <a:gd name="T10" fmla="*/ 3 w 10"/>
                <a:gd name="T11" fmla="*/ 2 h 9"/>
                <a:gd name="T12" fmla="*/ 0 w 10"/>
                <a:gd name="T13" fmla="*/ 4 h 9"/>
                <a:gd name="T14" fmla="*/ 0 w 10"/>
                <a:gd name="T15" fmla="*/ 4 h 9"/>
                <a:gd name="T16" fmla="*/ 0 w 10"/>
                <a:gd name="T17" fmla="*/ 7 h 9"/>
                <a:gd name="T18" fmla="*/ 3 w 10"/>
                <a:gd name="T19" fmla="*/ 9 h 9"/>
                <a:gd name="T20" fmla="*/ 5 w 10"/>
                <a:gd name="T21" fmla="*/ 9 h 9"/>
                <a:gd name="T22" fmla="*/ 7 w 10"/>
                <a:gd name="T23" fmla="*/ 9 h 9"/>
                <a:gd name="T24" fmla="*/ 10 w 10"/>
                <a:gd name="T25" fmla="*/ 9 h 9"/>
                <a:gd name="T26" fmla="*/ 10 w 10"/>
                <a:gd name="T27" fmla="*/ 7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9">
                  <a:moveTo>
                    <a:pt x="10" y="7"/>
                  </a:moveTo>
                  <a:lnTo>
                    <a:pt x="10" y="4"/>
                  </a:lnTo>
                  <a:lnTo>
                    <a:pt x="10" y="2"/>
                  </a:lnTo>
                  <a:lnTo>
                    <a:pt x="7" y="0"/>
                  </a:lnTo>
                  <a:lnTo>
                    <a:pt x="5" y="0"/>
                  </a:lnTo>
                  <a:lnTo>
                    <a:pt x="3" y="2"/>
                  </a:lnTo>
                  <a:lnTo>
                    <a:pt x="0" y="4"/>
                  </a:lnTo>
                  <a:lnTo>
                    <a:pt x="0" y="7"/>
                  </a:lnTo>
                  <a:lnTo>
                    <a:pt x="3" y="9"/>
                  </a:lnTo>
                  <a:lnTo>
                    <a:pt x="5" y="9"/>
                  </a:lnTo>
                  <a:lnTo>
                    <a:pt x="7" y="9"/>
                  </a:lnTo>
                  <a:lnTo>
                    <a:pt x="10" y="9"/>
                  </a:ln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28" name="Freeform 238">
              <a:extLst>
                <a:ext uri="{FF2B5EF4-FFF2-40B4-BE49-F238E27FC236}">
                  <a16:creationId xmlns:a16="http://schemas.microsoft.com/office/drawing/2014/main" id="{CF3BB3DD-6A92-46C0-990A-CEF90D71769B}"/>
                </a:ext>
              </a:extLst>
            </p:cNvPr>
            <p:cNvSpPr>
              <a:spLocks/>
            </p:cNvSpPr>
            <p:nvPr/>
          </p:nvSpPr>
          <p:spPr bwMode="auto">
            <a:xfrm>
              <a:off x="3524" y="1332"/>
              <a:ext cx="9" cy="10"/>
            </a:xfrm>
            <a:custGeom>
              <a:avLst/>
              <a:gdLst>
                <a:gd name="T0" fmla="*/ 9 w 9"/>
                <a:gd name="T1" fmla="*/ 7 h 10"/>
                <a:gd name="T2" fmla="*/ 9 w 9"/>
                <a:gd name="T3" fmla="*/ 5 h 10"/>
                <a:gd name="T4" fmla="*/ 7 w 9"/>
                <a:gd name="T5" fmla="*/ 2 h 10"/>
                <a:gd name="T6" fmla="*/ 5 w 9"/>
                <a:gd name="T7" fmla="*/ 0 h 10"/>
                <a:gd name="T8" fmla="*/ 2 w 9"/>
                <a:gd name="T9" fmla="*/ 0 h 10"/>
                <a:gd name="T10" fmla="*/ 0 w 9"/>
                <a:gd name="T11" fmla="*/ 2 h 10"/>
                <a:gd name="T12" fmla="*/ 0 w 9"/>
                <a:gd name="T13" fmla="*/ 5 h 10"/>
                <a:gd name="T14" fmla="*/ 0 w 9"/>
                <a:gd name="T15" fmla="*/ 5 h 10"/>
                <a:gd name="T16" fmla="*/ 0 w 9"/>
                <a:gd name="T17" fmla="*/ 7 h 10"/>
                <a:gd name="T18" fmla="*/ 0 w 9"/>
                <a:gd name="T19" fmla="*/ 10 h 10"/>
                <a:gd name="T20" fmla="*/ 2 w 9"/>
                <a:gd name="T21" fmla="*/ 10 h 10"/>
                <a:gd name="T22" fmla="*/ 5 w 9"/>
                <a:gd name="T23" fmla="*/ 10 h 10"/>
                <a:gd name="T24" fmla="*/ 7 w 9"/>
                <a:gd name="T25" fmla="*/ 10 h 10"/>
                <a:gd name="T26" fmla="*/ 9 w 9"/>
                <a:gd name="T27" fmla="*/ 7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7"/>
                  </a:moveTo>
                  <a:lnTo>
                    <a:pt x="9" y="5"/>
                  </a:lnTo>
                  <a:lnTo>
                    <a:pt x="7" y="2"/>
                  </a:lnTo>
                  <a:lnTo>
                    <a:pt x="5" y="0"/>
                  </a:lnTo>
                  <a:lnTo>
                    <a:pt x="2" y="0"/>
                  </a:lnTo>
                  <a:lnTo>
                    <a:pt x="0" y="2"/>
                  </a:lnTo>
                  <a:lnTo>
                    <a:pt x="0" y="5"/>
                  </a:lnTo>
                  <a:lnTo>
                    <a:pt x="0" y="7"/>
                  </a:lnTo>
                  <a:lnTo>
                    <a:pt x="0" y="10"/>
                  </a:lnTo>
                  <a:lnTo>
                    <a:pt x="2" y="10"/>
                  </a:lnTo>
                  <a:lnTo>
                    <a:pt x="5" y="10"/>
                  </a:lnTo>
                  <a:lnTo>
                    <a:pt x="7" y="10"/>
                  </a:lnTo>
                  <a:lnTo>
                    <a:pt x="9"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29" name="Freeform 239">
              <a:extLst>
                <a:ext uri="{FF2B5EF4-FFF2-40B4-BE49-F238E27FC236}">
                  <a16:creationId xmlns:a16="http://schemas.microsoft.com/office/drawing/2014/main" id="{BE142BBC-B3F3-4FDB-8F13-69247BF48ABB}"/>
                </a:ext>
              </a:extLst>
            </p:cNvPr>
            <p:cNvSpPr>
              <a:spLocks/>
            </p:cNvSpPr>
            <p:nvPr/>
          </p:nvSpPr>
          <p:spPr bwMode="auto">
            <a:xfrm>
              <a:off x="3520" y="1351"/>
              <a:ext cx="9" cy="10"/>
            </a:xfrm>
            <a:custGeom>
              <a:avLst/>
              <a:gdLst>
                <a:gd name="T0" fmla="*/ 9 w 9"/>
                <a:gd name="T1" fmla="*/ 8 h 10"/>
                <a:gd name="T2" fmla="*/ 9 w 9"/>
                <a:gd name="T3" fmla="*/ 5 h 10"/>
                <a:gd name="T4" fmla="*/ 6 w 9"/>
                <a:gd name="T5" fmla="*/ 3 h 10"/>
                <a:gd name="T6" fmla="*/ 4 w 9"/>
                <a:gd name="T7" fmla="*/ 0 h 10"/>
                <a:gd name="T8" fmla="*/ 2 w 9"/>
                <a:gd name="T9" fmla="*/ 0 h 10"/>
                <a:gd name="T10" fmla="*/ 0 w 9"/>
                <a:gd name="T11" fmla="*/ 3 h 10"/>
                <a:gd name="T12" fmla="*/ 0 w 9"/>
                <a:gd name="T13" fmla="*/ 5 h 10"/>
                <a:gd name="T14" fmla="*/ 0 w 9"/>
                <a:gd name="T15" fmla="*/ 5 h 10"/>
                <a:gd name="T16" fmla="*/ 0 w 9"/>
                <a:gd name="T17" fmla="*/ 8 h 10"/>
                <a:gd name="T18" fmla="*/ 0 w 9"/>
                <a:gd name="T19" fmla="*/ 10 h 10"/>
                <a:gd name="T20" fmla="*/ 2 w 9"/>
                <a:gd name="T21" fmla="*/ 10 h 10"/>
                <a:gd name="T22" fmla="*/ 4 w 9"/>
                <a:gd name="T23" fmla="*/ 10 h 10"/>
                <a:gd name="T24" fmla="*/ 6 w 9"/>
                <a:gd name="T25" fmla="*/ 10 h 10"/>
                <a:gd name="T26" fmla="*/ 9 w 9"/>
                <a:gd name="T27" fmla="*/ 8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8"/>
                  </a:moveTo>
                  <a:lnTo>
                    <a:pt x="9" y="5"/>
                  </a:lnTo>
                  <a:lnTo>
                    <a:pt x="6" y="3"/>
                  </a:lnTo>
                  <a:lnTo>
                    <a:pt x="4" y="0"/>
                  </a:lnTo>
                  <a:lnTo>
                    <a:pt x="2" y="0"/>
                  </a:lnTo>
                  <a:lnTo>
                    <a:pt x="0" y="3"/>
                  </a:lnTo>
                  <a:lnTo>
                    <a:pt x="0" y="5"/>
                  </a:lnTo>
                  <a:lnTo>
                    <a:pt x="0" y="8"/>
                  </a:lnTo>
                  <a:lnTo>
                    <a:pt x="0" y="10"/>
                  </a:lnTo>
                  <a:lnTo>
                    <a:pt x="2" y="10"/>
                  </a:lnTo>
                  <a:lnTo>
                    <a:pt x="4" y="10"/>
                  </a:lnTo>
                  <a:lnTo>
                    <a:pt x="6" y="10"/>
                  </a:lnTo>
                  <a:lnTo>
                    <a:pt x="9"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30" name="Freeform 240">
              <a:extLst>
                <a:ext uri="{FF2B5EF4-FFF2-40B4-BE49-F238E27FC236}">
                  <a16:creationId xmlns:a16="http://schemas.microsoft.com/office/drawing/2014/main" id="{7534C239-ED5C-45F0-B69B-68B0BFB81BA3}"/>
                </a:ext>
              </a:extLst>
            </p:cNvPr>
            <p:cNvSpPr>
              <a:spLocks/>
            </p:cNvSpPr>
            <p:nvPr/>
          </p:nvSpPr>
          <p:spPr bwMode="auto">
            <a:xfrm>
              <a:off x="3515" y="1371"/>
              <a:ext cx="9" cy="9"/>
            </a:xfrm>
            <a:custGeom>
              <a:avLst/>
              <a:gdLst>
                <a:gd name="T0" fmla="*/ 9 w 9"/>
                <a:gd name="T1" fmla="*/ 4 h 9"/>
                <a:gd name="T2" fmla="*/ 9 w 9"/>
                <a:gd name="T3" fmla="*/ 2 h 9"/>
                <a:gd name="T4" fmla="*/ 9 w 9"/>
                <a:gd name="T5" fmla="*/ 0 h 9"/>
                <a:gd name="T6" fmla="*/ 7 w 9"/>
                <a:gd name="T7" fmla="*/ 0 h 9"/>
                <a:gd name="T8" fmla="*/ 5 w 9"/>
                <a:gd name="T9" fmla="*/ 0 h 9"/>
                <a:gd name="T10" fmla="*/ 2 w 9"/>
                <a:gd name="T11" fmla="*/ 0 h 9"/>
                <a:gd name="T12" fmla="*/ 0 w 9"/>
                <a:gd name="T13" fmla="*/ 2 h 9"/>
                <a:gd name="T14" fmla="*/ 0 w 9"/>
                <a:gd name="T15" fmla="*/ 2 h 9"/>
                <a:gd name="T16" fmla="*/ 0 w 9"/>
                <a:gd name="T17" fmla="*/ 4 h 9"/>
                <a:gd name="T18" fmla="*/ 2 w 9"/>
                <a:gd name="T19" fmla="*/ 7 h 9"/>
                <a:gd name="T20" fmla="*/ 5 w 9"/>
                <a:gd name="T21" fmla="*/ 9 h 9"/>
                <a:gd name="T22" fmla="*/ 7 w 9"/>
                <a:gd name="T23" fmla="*/ 9 h 9"/>
                <a:gd name="T24" fmla="*/ 9 w 9"/>
                <a:gd name="T25" fmla="*/ 7 h 9"/>
                <a:gd name="T26" fmla="*/ 9 w 9"/>
                <a:gd name="T27" fmla="*/ 4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9" y="4"/>
                  </a:moveTo>
                  <a:lnTo>
                    <a:pt x="9" y="2"/>
                  </a:lnTo>
                  <a:lnTo>
                    <a:pt x="9" y="0"/>
                  </a:lnTo>
                  <a:lnTo>
                    <a:pt x="7" y="0"/>
                  </a:lnTo>
                  <a:lnTo>
                    <a:pt x="5" y="0"/>
                  </a:lnTo>
                  <a:lnTo>
                    <a:pt x="2" y="0"/>
                  </a:lnTo>
                  <a:lnTo>
                    <a:pt x="0" y="2"/>
                  </a:lnTo>
                  <a:lnTo>
                    <a:pt x="0" y="4"/>
                  </a:lnTo>
                  <a:lnTo>
                    <a:pt x="2" y="7"/>
                  </a:lnTo>
                  <a:lnTo>
                    <a:pt x="5" y="9"/>
                  </a:lnTo>
                  <a:lnTo>
                    <a:pt x="7" y="9"/>
                  </a:lnTo>
                  <a:lnTo>
                    <a:pt x="9" y="7"/>
                  </a:lnTo>
                  <a:lnTo>
                    <a:pt x="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31" name="Freeform 241">
              <a:extLst>
                <a:ext uri="{FF2B5EF4-FFF2-40B4-BE49-F238E27FC236}">
                  <a16:creationId xmlns:a16="http://schemas.microsoft.com/office/drawing/2014/main" id="{B8473E36-BA27-4F7F-A836-27FE479276CB}"/>
                </a:ext>
              </a:extLst>
            </p:cNvPr>
            <p:cNvSpPr>
              <a:spLocks/>
            </p:cNvSpPr>
            <p:nvPr/>
          </p:nvSpPr>
          <p:spPr bwMode="auto">
            <a:xfrm>
              <a:off x="3513" y="1390"/>
              <a:ext cx="9" cy="10"/>
            </a:xfrm>
            <a:custGeom>
              <a:avLst/>
              <a:gdLst>
                <a:gd name="T0" fmla="*/ 9 w 9"/>
                <a:gd name="T1" fmla="*/ 5 h 10"/>
                <a:gd name="T2" fmla="*/ 9 w 9"/>
                <a:gd name="T3" fmla="*/ 2 h 10"/>
                <a:gd name="T4" fmla="*/ 7 w 9"/>
                <a:gd name="T5" fmla="*/ 0 h 10"/>
                <a:gd name="T6" fmla="*/ 4 w 9"/>
                <a:gd name="T7" fmla="*/ 0 h 10"/>
                <a:gd name="T8" fmla="*/ 2 w 9"/>
                <a:gd name="T9" fmla="*/ 0 h 10"/>
                <a:gd name="T10" fmla="*/ 0 w 9"/>
                <a:gd name="T11" fmla="*/ 0 h 10"/>
                <a:gd name="T12" fmla="*/ 0 w 9"/>
                <a:gd name="T13" fmla="*/ 2 h 10"/>
                <a:gd name="T14" fmla="*/ 0 w 9"/>
                <a:gd name="T15" fmla="*/ 2 h 10"/>
                <a:gd name="T16" fmla="*/ 0 w 9"/>
                <a:gd name="T17" fmla="*/ 5 h 10"/>
                <a:gd name="T18" fmla="*/ 0 w 9"/>
                <a:gd name="T19" fmla="*/ 7 h 10"/>
                <a:gd name="T20" fmla="*/ 2 w 9"/>
                <a:gd name="T21" fmla="*/ 10 h 10"/>
                <a:gd name="T22" fmla="*/ 4 w 9"/>
                <a:gd name="T23" fmla="*/ 10 h 10"/>
                <a:gd name="T24" fmla="*/ 7 w 9"/>
                <a:gd name="T25" fmla="*/ 7 h 10"/>
                <a:gd name="T26" fmla="*/ 9 w 9"/>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5"/>
                  </a:moveTo>
                  <a:lnTo>
                    <a:pt x="9" y="2"/>
                  </a:lnTo>
                  <a:lnTo>
                    <a:pt x="7" y="0"/>
                  </a:lnTo>
                  <a:lnTo>
                    <a:pt x="4" y="0"/>
                  </a:lnTo>
                  <a:lnTo>
                    <a:pt x="2" y="0"/>
                  </a:lnTo>
                  <a:lnTo>
                    <a:pt x="0" y="0"/>
                  </a:lnTo>
                  <a:lnTo>
                    <a:pt x="0" y="2"/>
                  </a:lnTo>
                  <a:lnTo>
                    <a:pt x="0" y="5"/>
                  </a:lnTo>
                  <a:lnTo>
                    <a:pt x="0" y="7"/>
                  </a:lnTo>
                  <a:lnTo>
                    <a:pt x="2" y="10"/>
                  </a:lnTo>
                  <a:lnTo>
                    <a:pt x="4" y="10"/>
                  </a:lnTo>
                  <a:lnTo>
                    <a:pt x="7" y="7"/>
                  </a:ln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32" name="Freeform 242">
              <a:extLst>
                <a:ext uri="{FF2B5EF4-FFF2-40B4-BE49-F238E27FC236}">
                  <a16:creationId xmlns:a16="http://schemas.microsoft.com/office/drawing/2014/main" id="{20A7515D-484C-404B-8958-42FE34CF14C6}"/>
                </a:ext>
              </a:extLst>
            </p:cNvPr>
            <p:cNvSpPr>
              <a:spLocks/>
            </p:cNvSpPr>
            <p:nvPr/>
          </p:nvSpPr>
          <p:spPr bwMode="auto">
            <a:xfrm>
              <a:off x="3508" y="1409"/>
              <a:ext cx="9" cy="10"/>
            </a:xfrm>
            <a:custGeom>
              <a:avLst/>
              <a:gdLst>
                <a:gd name="T0" fmla="*/ 9 w 9"/>
                <a:gd name="T1" fmla="*/ 5 h 10"/>
                <a:gd name="T2" fmla="*/ 9 w 9"/>
                <a:gd name="T3" fmla="*/ 3 h 10"/>
                <a:gd name="T4" fmla="*/ 9 w 9"/>
                <a:gd name="T5" fmla="*/ 0 h 10"/>
                <a:gd name="T6" fmla="*/ 7 w 9"/>
                <a:gd name="T7" fmla="*/ 0 h 10"/>
                <a:gd name="T8" fmla="*/ 5 w 9"/>
                <a:gd name="T9" fmla="*/ 0 h 10"/>
                <a:gd name="T10" fmla="*/ 2 w 9"/>
                <a:gd name="T11" fmla="*/ 0 h 10"/>
                <a:gd name="T12" fmla="*/ 0 w 9"/>
                <a:gd name="T13" fmla="*/ 3 h 10"/>
                <a:gd name="T14" fmla="*/ 0 w 9"/>
                <a:gd name="T15" fmla="*/ 3 h 10"/>
                <a:gd name="T16" fmla="*/ 0 w 9"/>
                <a:gd name="T17" fmla="*/ 5 h 10"/>
                <a:gd name="T18" fmla="*/ 2 w 9"/>
                <a:gd name="T19" fmla="*/ 8 h 10"/>
                <a:gd name="T20" fmla="*/ 5 w 9"/>
                <a:gd name="T21" fmla="*/ 10 h 10"/>
                <a:gd name="T22" fmla="*/ 7 w 9"/>
                <a:gd name="T23" fmla="*/ 10 h 10"/>
                <a:gd name="T24" fmla="*/ 9 w 9"/>
                <a:gd name="T25" fmla="*/ 8 h 10"/>
                <a:gd name="T26" fmla="*/ 9 w 9"/>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5"/>
                  </a:moveTo>
                  <a:lnTo>
                    <a:pt x="9" y="3"/>
                  </a:lnTo>
                  <a:lnTo>
                    <a:pt x="9" y="0"/>
                  </a:lnTo>
                  <a:lnTo>
                    <a:pt x="7" y="0"/>
                  </a:lnTo>
                  <a:lnTo>
                    <a:pt x="5" y="0"/>
                  </a:lnTo>
                  <a:lnTo>
                    <a:pt x="2" y="0"/>
                  </a:lnTo>
                  <a:lnTo>
                    <a:pt x="0" y="3"/>
                  </a:lnTo>
                  <a:lnTo>
                    <a:pt x="0" y="5"/>
                  </a:lnTo>
                  <a:lnTo>
                    <a:pt x="2" y="8"/>
                  </a:lnTo>
                  <a:lnTo>
                    <a:pt x="5" y="10"/>
                  </a:lnTo>
                  <a:lnTo>
                    <a:pt x="7" y="10"/>
                  </a:lnTo>
                  <a:lnTo>
                    <a:pt x="9" y="8"/>
                  </a:ln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33" name="Freeform 243">
              <a:extLst>
                <a:ext uri="{FF2B5EF4-FFF2-40B4-BE49-F238E27FC236}">
                  <a16:creationId xmlns:a16="http://schemas.microsoft.com/office/drawing/2014/main" id="{D094936F-FAD3-4983-8645-B438E3D39835}"/>
                </a:ext>
              </a:extLst>
            </p:cNvPr>
            <p:cNvSpPr>
              <a:spLocks/>
            </p:cNvSpPr>
            <p:nvPr/>
          </p:nvSpPr>
          <p:spPr bwMode="auto">
            <a:xfrm>
              <a:off x="3506" y="1426"/>
              <a:ext cx="9" cy="10"/>
            </a:xfrm>
            <a:custGeom>
              <a:avLst/>
              <a:gdLst>
                <a:gd name="T0" fmla="*/ 9 w 9"/>
                <a:gd name="T1" fmla="*/ 8 h 10"/>
                <a:gd name="T2" fmla="*/ 9 w 9"/>
                <a:gd name="T3" fmla="*/ 5 h 10"/>
                <a:gd name="T4" fmla="*/ 7 w 9"/>
                <a:gd name="T5" fmla="*/ 3 h 10"/>
                <a:gd name="T6" fmla="*/ 4 w 9"/>
                <a:gd name="T7" fmla="*/ 0 h 10"/>
                <a:gd name="T8" fmla="*/ 2 w 9"/>
                <a:gd name="T9" fmla="*/ 0 h 10"/>
                <a:gd name="T10" fmla="*/ 0 w 9"/>
                <a:gd name="T11" fmla="*/ 3 h 10"/>
                <a:gd name="T12" fmla="*/ 0 w 9"/>
                <a:gd name="T13" fmla="*/ 5 h 10"/>
                <a:gd name="T14" fmla="*/ 0 w 9"/>
                <a:gd name="T15" fmla="*/ 5 h 10"/>
                <a:gd name="T16" fmla="*/ 0 w 9"/>
                <a:gd name="T17" fmla="*/ 8 h 10"/>
                <a:gd name="T18" fmla="*/ 0 w 9"/>
                <a:gd name="T19" fmla="*/ 10 h 10"/>
                <a:gd name="T20" fmla="*/ 2 w 9"/>
                <a:gd name="T21" fmla="*/ 10 h 10"/>
                <a:gd name="T22" fmla="*/ 4 w 9"/>
                <a:gd name="T23" fmla="*/ 10 h 10"/>
                <a:gd name="T24" fmla="*/ 7 w 9"/>
                <a:gd name="T25" fmla="*/ 10 h 10"/>
                <a:gd name="T26" fmla="*/ 9 w 9"/>
                <a:gd name="T27" fmla="*/ 8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8"/>
                  </a:moveTo>
                  <a:lnTo>
                    <a:pt x="9" y="5"/>
                  </a:lnTo>
                  <a:lnTo>
                    <a:pt x="7" y="3"/>
                  </a:lnTo>
                  <a:lnTo>
                    <a:pt x="4" y="0"/>
                  </a:lnTo>
                  <a:lnTo>
                    <a:pt x="2" y="0"/>
                  </a:lnTo>
                  <a:lnTo>
                    <a:pt x="0" y="3"/>
                  </a:lnTo>
                  <a:lnTo>
                    <a:pt x="0" y="5"/>
                  </a:lnTo>
                  <a:lnTo>
                    <a:pt x="0" y="8"/>
                  </a:lnTo>
                  <a:lnTo>
                    <a:pt x="0" y="10"/>
                  </a:lnTo>
                  <a:lnTo>
                    <a:pt x="2" y="10"/>
                  </a:lnTo>
                  <a:lnTo>
                    <a:pt x="4" y="10"/>
                  </a:lnTo>
                  <a:lnTo>
                    <a:pt x="7" y="10"/>
                  </a:lnTo>
                  <a:lnTo>
                    <a:pt x="9"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34" name="Freeform 244">
              <a:extLst>
                <a:ext uri="{FF2B5EF4-FFF2-40B4-BE49-F238E27FC236}">
                  <a16:creationId xmlns:a16="http://schemas.microsoft.com/office/drawing/2014/main" id="{D87ECD5B-7D39-41CB-BC8A-DB1E7444AC1D}"/>
                </a:ext>
              </a:extLst>
            </p:cNvPr>
            <p:cNvSpPr>
              <a:spLocks/>
            </p:cNvSpPr>
            <p:nvPr/>
          </p:nvSpPr>
          <p:spPr bwMode="auto">
            <a:xfrm>
              <a:off x="3501" y="1446"/>
              <a:ext cx="9" cy="9"/>
            </a:xfrm>
            <a:custGeom>
              <a:avLst/>
              <a:gdLst>
                <a:gd name="T0" fmla="*/ 9 w 9"/>
                <a:gd name="T1" fmla="*/ 7 h 9"/>
                <a:gd name="T2" fmla="*/ 9 w 9"/>
                <a:gd name="T3" fmla="*/ 4 h 9"/>
                <a:gd name="T4" fmla="*/ 7 w 9"/>
                <a:gd name="T5" fmla="*/ 2 h 9"/>
                <a:gd name="T6" fmla="*/ 5 w 9"/>
                <a:gd name="T7" fmla="*/ 0 h 9"/>
                <a:gd name="T8" fmla="*/ 2 w 9"/>
                <a:gd name="T9" fmla="*/ 0 h 9"/>
                <a:gd name="T10" fmla="*/ 0 w 9"/>
                <a:gd name="T11" fmla="*/ 2 h 9"/>
                <a:gd name="T12" fmla="*/ 0 w 9"/>
                <a:gd name="T13" fmla="*/ 4 h 9"/>
                <a:gd name="T14" fmla="*/ 0 w 9"/>
                <a:gd name="T15" fmla="*/ 4 h 9"/>
                <a:gd name="T16" fmla="*/ 0 w 9"/>
                <a:gd name="T17" fmla="*/ 7 h 9"/>
                <a:gd name="T18" fmla="*/ 0 w 9"/>
                <a:gd name="T19" fmla="*/ 9 h 9"/>
                <a:gd name="T20" fmla="*/ 2 w 9"/>
                <a:gd name="T21" fmla="*/ 9 h 9"/>
                <a:gd name="T22" fmla="*/ 5 w 9"/>
                <a:gd name="T23" fmla="*/ 9 h 9"/>
                <a:gd name="T24" fmla="*/ 7 w 9"/>
                <a:gd name="T25" fmla="*/ 9 h 9"/>
                <a:gd name="T26" fmla="*/ 9 w 9"/>
                <a:gd name="T27" fmla="*/ 7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9" y="7"/>
                  </a:moveTo>
                  <a:lnTo>
                    <a:pt x="9" y="4"/>
                  </a:lnTo>
                  <a:lnTo>
                    <a:pt x="7" y="2"/>
                  </a:lnTo>
                  <a:lnTo>
                    <a:pt x="5" y="0"/>
                  </a:lnTo>
                  <a:lnTo>
                    <a:pt x="2" y="0"/>
                  </a:lnTo>
                  <a:lnTo>
                    <a:pt x="0" y="2"/>
                  </a:lnTo>
                  <a:lnTo>
                    <a:pt x="0" y="4"/>
                  </a:lnTo>
                  <a:lnTo>
                    <a:pt x="0" y="7"/>
                  </a:lnTo>
                  <a:lnTo>
                    <a:pt x="0" y="9"/>
                  </a:lnTo>
                  <a:lnTo>
                    <a:pt x="2" y="9"/>
                  </a:lnTo>
                  <a:lnTo>
                    <a:pt x="5" y="9"/>
                  </a:lnTo>
                  <a:lnTo>
                    <a:pt x="7" y="9"/>
                  </a:lnTo>
                  <a:lnTo>
                    <a:pt x="9"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35" name="Freeform 245">
              <a:extLst>
                <a:ext uri="{FF2B5EF4-FFF2-40B4-BE49-F238E27FC236}">
                  <a16:creationId xmlns:a16="http://schemas.microsoft.com/office/drawing/2014/main" id="{31119E1A-255B-4A84-A664-DC53AA3DFAD8}"/>
                </a:ext>
              </a:extLst>
            </p:cNvPr>
            <p:cNvSpPr>
              <a:spLocks/>
            </p:cNvSpPr>
            <p:nvPr/>
          </p:nvSpPr>
          <p:spPr bwMode="auto">
            <a:xfrm>
              <a:off x="3496" y="1465"/>
              <a:ext cx="10" cy="10"/>
            </a:xfrm>
            <a:custGeom>
              <a:avLst/>
              <a:gdLst>
                <a:gd name="T0" fmla="*/ 10 w 10"/>
                <a:gd name="T1" fmla="*/ 7 h 10"/>
                <a:gd name="T2" fmla="*/ 10 w 10"/>
                <a:gd name="T3" fmla="*/ 5 h 10"/>
                <a:gd name="T4" fmla="*/ 10 w 10"/>
                <a:gd name="T5" fmla="*/ 2 h 10"/>
                <a:gd name="T6" fmla="*/ 7 w 10"/>
                <a:gd name="T7" fmla="*/ 0 h 10"/>
                <a:gd name="T8" fmla="*/ 5 w 10"/>
                <a:gd name="T9" fmla="*/ 0 h 10"/>
                <a:gd name="T10" fmla="*/ 3 w 10"/>
                <a:gd name="T11" fmla="*/ 2 h 10"/>
                <a:gd name="T12" fmla="*/ 0 w 10"/>
                <a:gd name="T13" fmla="*/ 5 h 10"/>
                <a:gd name="T14" fmla="*/ 0 w 10"/>
                <a:gd name="T15" fmla="*/ 5 h 10"/>
                <a:gd name="T16" fmla="*/ 0 w 10"/>
                <a:gd name="T17" fmla="*/ 7 h 10"/>
                <a:gd name="T18" fmla="*/ 3 w 10"/>
                <a:gd name="T19" fmla="*/ 10 h 10"/>
                <a:gd name="T20" fmla="*/ 5 w 10"/>
                <a:gd name="T21" fmla="*/ 10 h 10"/>
                <a:gd name="T22" fmla="*/ 7 w 10"/>
                <a:gd name="T23" fmla="*/ 10 h 10"/>
                <a:gd name="T24" fmla="*/ 10 w 10"/>
                <a:gd name="T25" fmla="*/ 10 h 10"/>
                <a:gd name="T26" fmla="*/ 10 w 10"/>
                <a:gd name="T27" fmla="*/ 7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7"/>
                  </a:moveTo>
                  <a:lnTo>
                    <a:pt x="10" y="5"/>
                  </a:lnTo>
                  <a:lnTo>
                    <a:pt x="10" y="2"/>
                  </a:lnTo>
                  <a:lnTo>
                    <a:pt x="7" y="0"/>
                  </a:lnTo>
                  <a:lnTo>
                    <a:pt x="5" y="0"/>
                  </a:lnTo>
                  <a:lnTo>
                    <a:pt x="3" y="2"/>
                  </a:lnTo>
                  <a:lnTo>
                    <a:pt x="0" y="5"/>
                  </a:lnTo>
                  <a:lnTo>
                    <a:pt x="0" y="7"/>
                  </a:lnTo>
                  <a:lnTo>
                    <a:pt x="3" y="10"/>
                  </a:lnTo>
                  <a:lnTo>
                    <a:pt x="5" y="10"/>
                  </a:lnTo>
                  <a:lnTo>
                    <a:pt x="7" y="10"/>
                  </a:lnTo>
                  <a:lnTo>
                    <a:pt x="10" y="10"/>
                  </a:ln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36" name="Freeform 246">
              <a:extLst>
                <a:ext uri="{FF2B5EF4-FFF2-40B4-BE49-F238E27FC236}">
                  <a16:creationId xmlns:a16="http://schemas.microsoft.com/office/drawing/2014/main" id="{F8351E9E-BAE3-44F7-ACFB-37C1218F4D40}"/>
                </a:ext>
              </a:extLst>
            </p:cNvPr>
            <p:cNvSpPr>
              <a:spLocks/>
            </p:cNvSpPr>
            <p:nvPr/>
          </p:nvSpPr>
          <p:spPr bwMode="auto">
            <a:xfrm>
              <a:off x="3494" y="1484"/>
              <a:ext cx="9" cy="10"/>
            </a:xfrm>
            <a:custGeom>
              <a:avLst/>
              <a:gdLst>
                <a:gd name="T0" fmla="*/ 9 w 9"/>
                <a:gd name="T1" fmla="*/ 5 h 10"/>
                <a:gd name="T2" fmla="*/ 9 w 9"/>
                <a:gd name="T3" fmla="*/ 3 h 10"/>
                <a:gd name="T4" fmla="*/ 7 w 9"/>
                <a:gd name="T5" fmla="*/ 0 h 10"/>
                <a:gd name="T6" fmla="*/ 5 w 9"/>
                <a:gd name="T7" fmla="*/ 0 h 10"/>
                <a:gd name="T8" fmla="*/ 2 w 9"/>
                <a:gd name="T9" fmla="*/ 0 h 10"/>
                <a:gd name="T10" fmla="*/ 0 w 9"/>
                <a:gd name="T11" fmla="*/ 0 h 10"/>
                <a:gd name="T12" fmla="*/ 0 w 9"/>
                <a:gd name="T13" fmla="*/ 3 h 10"/>
                <a:gd name="T14" fmla="*/ 0 w 9"/>
                <a:gd name="T15" fmla="*/ 5 h 10"/>
                <a:gd name="T16" fmla="*/ 0 w 9"/>
                <a:gd name="T17" fmla="*/ 8 h 10"/>
                <a:gd name="T18" fmla="*/ 0 w 9"/>
                <a:gd name="T19" fmla="*/ 10 h 10"/>
                <a:gd name="T20" fmla="*/ 2 w 9"/>
                <a:gd name="T21" fmla="*/ 10 h 10"/>
                <a:gd name="T22" fmla="*/ 5 w 9"/>
                <a:gd name="T23" fmla="*/ 10 h 10"/>
                <a:gd name="T24" fmla="*/ 7 w 9"/>
                <a:gd name="T25" fmla="*/ 10 h 10"/>
                <a:gd name="T26" fmla="*/ 9 w 9"/>
                <a:gd name="T27" fmla="*/ 8 h 10"/>
                <a:gd name="T28" fmla="*/ 9 w 9"/>
                <a:gd name="T29" fmla="*/ 5 h 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9" h="10">
                  <a:moveTo>
                    <a:pt x="9" y="5"/>
                  </a:moveTo>
                  <a:lnTo>
                    <a:pt x="9" y="3"/>
                  </a:lnTo>
                  <a:lnTo>
                    <a:pt x="7" y="0"/>
                  </a:lnTo>
                  <a:lnTo>
                    <a:pt x="5" y="0"/>
                  </a:lnTo>
                  <a:lnTo>
                    <a:pt x="2" y="0"/>
                  </a:lnTo>
                  <a:lnTo>
                    <a:pt x="0" y="0"/>
                  </a:lnTo>
                  <a:lnTo>
                    <a:pt x="0" y="3"/>
                  </a:lnTo>
                  <a:lnTo>
                    <a:pt x="0" y="5"/>
                  </a:lnTo>
                  <a:lnTo>
                    <a:pt x="0" y="8"/>
                  </a:lnTo>
                  <a:lnTo>
                    <a:pt x="0" y="10"/>
                  </a:lnTo>
                  <a:lnTo>
                    <a:pt x="2" y="10"/>
                  </a:lnTo>
                  <a:lnTo>
                    <a:pt x="5" y="10"/>
                  </a:lnTo>
                  <a:lnTo>
                    <a:pt x="7" y="10"/>
                  </a:lnTo>
                  <a:lnTo>
                    <a:pt x="9" y="8"/>
                  </a:ln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37" name="Freeform 247">
              <a:extLst>
                <a:ext uri="{FF2B5EF4-FFF2-40B4-BE49-F238E27FC236}">
                  <a16:creationId xmlns:a16="http://schemas.microsoft.com/office/drawing/2014/main" id="{A4298890-DD98-4149-862A-6A529A8DAB49}"/>
                </a:ext>
              </a:extLst>
            </p:cNvPr>
            <p:cNvSpPr>
              <a:spLocks/>
            </p:cNvSpPr>
            <p:nvPr/>
          </p:nvSpPr>
          <p:spPr bwMode="auto">
            <a:xfrm>
              <a:off x="3489" y="1504"/>
              <a:ext cx="10" cy="9"/>
            </a:xfrm>
            <a:custGeom>
              <a:avLst/>
              <a:gdLst>
                <a:gd name="T0" fmla="*/ 10 w 10"/>
                <a:gd name="T1" fmla="*/ 5 h 9"/>
                <a:gd name="T2" fmla="*/ 10 w 10"/>
                <a:gd name="T3" fmla="*/ 2 h 9"/>
                <a:gd name="T4" fmla="*/ 10 w 10"/>
                <a:gd name="T5" fmla="*/ 0 h 9"/>
                <a:gd name="T6" fmla="*/ 7 w 10"/>
                <a:gd name="T7" fmla="*/ 0 h 9"/>
                <a:gd name="T8" fmla="*/ 5 w 10"/>
                <a:gd name="T9" fmla="*/ 0 h 9"/>
                <a:gd name="T10" fmla="*/ 3 w 10"/>
                <a:gd name="T11" fmla="*/ 0 h 9"/>
                <a:gd name="T12" fmla="*/ 0 w 10"/>
                <a:gd name="T13" fmla="*/ 2 h 9"/>
                <a:gd name="T14" fmla="*/ 0 w 10"/>
                <a:gd name="T15" fmla="*/ 2 h 9"/>
                <a:gd name="T16" fmla="*/ 0 w 10"/>
                <a:gd name="T17" fmla="*/ 5 h 9"/>
                <a:gd name="T18" fmla="*/ 3 w 10"/>
                <a:gd name="T19" fmla="*/ 7 h 9"/>
                <a:gd name="T20" fmla="*/ 5 w 10"/>
                <a:gd name="T21" fmla="*/ 9 h 9"/>
                <a:gd name="T22" fmla="*/ 7 w 10"/>
                <a:gd name="T23" fmla="*/ 9 h 9"/>
                <a:gd name="T24" fmla="*/ 10 w 10"/>
                <a:gd name="T25" fmla="*/ 7 h 9"/>
                <a:gd name="T26" fmla="*/ 10 w 10"/>
                <a:gd name="T27" fmla="*/ 5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9">
                  <a:moveTo>
                    <a:pt x="10" y="5"/>
                  </a:moveTo>
                  <a:lnTo>
                    <a:pt x="10" y="2"/>
                  </a:lnTo>
                  <a:lnTo>
                    <a:pt x="10" y="0"/>
                  </a:lnTo>
                  <a:lnTo>
                    <a:pt x="7" y="0"/>
                  </a:lnTo>
                  <a:lnTo>
                    <a:pt x="5" y="0"/>
                  </a:lnTo>
                  <a:lnTo>
                    <a:pt x="3" y="0"/>
                  </a:lnTo>
                  <a:lnTo>
                    <a:pt x="0" y="2"/>
                  </a:lnTo>
                  <a:lnTo>
                    <a:pt x="0" y="5"/>
                  </a:lnTo>
                  <a:lnTo>
                    <a:pt x="3" y="7"/>
                  </a:lnTo>
                  <a:lnTo>
                    <a:pt x="5" y="9"/>
                  </a:lnTo>
                  <a:lnTo>
                    <a:pt x="7" y="9"/>
                  </a:lnTo>
                  <a:lnTo>
                    <a:pt x="10" y="7"/>
                  </a:lnTo>
                  <a:lnTo>
                    <a:pt x="1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38" name="Freeform 248">
              <a:extLst>
                <a:ext uri="{FF2B5EF4-FFF2-40B4-BE49-F238E27FC236}">
                  <a16:creationId xmlns:a16="http://schemas.microsoft.com/office/drawing/2014/main" id="{06DA5684-ACF2-46AF-A599-034A2EB8512E}"/>
                </a:ext>
              </a:extLst>
            </p:cNvPr>
            <p:cNvSpPr>
              <a:spLocks/>
            </p:cNvSpPr>
            <p:nvPr/>
          </p:nvSpPr>
          <p:spPr bwMode="auto">
            <a:xfrm>
              <a:off x="3485" y="1523"/>
              <a:ext cx="9" cy="10"/>
            </a:xfrm>
            <a:custGeom>
              <a:avLst/>
              <a:gdLst>
                <a:gd name="T0" fmla="*/ 9 w 9"/>
                <a:gd name="T1" fmla="*/ 5 h 10"/>
                <a:gd name="T2" fmla="*/ 9 w 9"/>
                <a:gd name="T3" fmla="*/ 3 h 10"/>
                <a:gd name="T4" fmla="*/ 9 w 9"/>
                <a:gd name="T5" fmla="*/ 0 h 10"/>
                <a:gd name="T6" fmla="*/ 7 w 9"/>
                <a:gd name="T7" fmla="*/ 0 h 10"/>
                <a:gd name="T8" fmla="*/ 4 w 9"/>
                <a:gd name="T9" fmla="*/ 0 h 10"/>
                <a:gd name="T10" fmla="*/ 2 w 9"/>
                <a:gd name="T11" fmla="*/ 0 h 10"/>
                <a:gd name="T12" fmla="*/ 0 w 9"/>
                <a:gd name="T13" fmla="*/ 3 h 10"/>
                <a:gd name="T14" fmla="*/ 0 w 9"/>
                <a:gd name="T15" fmla="*/ 3 h 10"/>
                <a:gd name="T16" fmla="*/ 0 w 9"/>
                <a:gd name="T17" fmla="*/ 5 h 10"/>
                <a:gd name="T18" fmla="*/ 2 w 9"/>
                <a:gd name="T19" fmla="*/ 7 h 10"/>
                <a:gd name="T20" fmla="*/ 4 w 9"/>
                <a:gd name="T21" fmla="*/ 10 h 10"/>
                <a:gd name="T22" fmla="*/ 7 w 9"/>
                <a:gd name="T23" fmla="*/ 10 h 10"/>
                <a:gd name="T24" fmla="*/ 9 w 9"/>
                <a:gd name="T25" fmla="*/ 7 h 10"/>
                <a:gd name="T26" fmla="*/ 9 w 9"/>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5"/>
                  </a:moveTo>
                  <a:lnTo>
                    <a:pt x="9" y="3"/>
                  </a:lnTo>
                  <a:lnTo>
                    <a:pt x="9" y="0"/>
                  </a:lnTo>
                  <a:lnTo>
                    <a:pt x="7" y="0"/>
                  </a:lnTo>
                  <a:lnTo>
                    <a:pt x="4" y="0"/>
                  </a:lnTo>
                  <a:lnTo>
                    <a:pt x="2" y="0"/>
                  </a:lnTo>
                  <a:lnTo>
                    <a:pt x="0" y="3"/>
                  </a:lnTo>
                  <a:lnTo>
                    <a:pt x="0" y="5"/>
                  </a:lnTo>
                  <a:lnTo>
                    <a:pt x="2" y="7"/>
                  </a:lnTo>
                  <a:lnTo>
                    <a:pt x="4" y="10"/>
                  </a:lnTo>
                  <a:lnTo>
                    <a:pt x="7" y="10"/>
                  </a:lnTo>
                  <a:lnTo>
                    <a:pt x="9" y="7"/>
                  </a:ln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39" name="Freeform 249">
              <a:extLst>
                <a:ext uri="{FF2B5EF4-FFF2-40B4-BE49-F238E27FC236}">
                  <a16:creationId xmlns:a16="http://schemas.microsoft.com/office/drawing/2014/main" id="{E3BE7D57-431C-4068-8147-EBB46DC7A9EE}"/>
                </a:ext>
              </a:extLst>
            </p:cNvPr>
            <p:cNvSpPr>
              <a:spLocks/>
            </p:cNvSpPr>
            <p:nvPr/>
          </p:nvSpPr>
          <p:spPr bwMode="auto">
            <a:xfrm>
              <a:off x="3482" y="1542"/>
              <a:ext cx="10" cy="10"/>
            </a:xfrm>
            <a:custGeom>
              <a:avLst/>
              <a:gdLst>
                <a:gd name="T0" fmla="*/ 10 w 10"/>
                <a:gd name="T1" fmla="*/ 5 h 10"/>
                <a:gd name="T2" fmla="*/ 10 w 10"/>
                <a:gd name="T3" fmla="*/ 3 h 10"/>
                <a:gd name="T4" fmla="*/ 7 w 10"/>
                <a:gd name="T5" fmla="*/ 0 h 10"/>
                <a:gd name="T6" fmla="*/ 5 w 10"/>
                <a:gd name="T7" fmla="*/ 0 h 10"/>
                <a:gd name="T8" fmla="*/ 3 w 10"/>
                <a:gd name="T9" fmla="*/ 0 h 10"/>
                <a:gd name="T10" fmla="*/ 0 w 10"/>
                <a:gd name="T11" fmla="*/ 0 h 10"/>
                <a:gd name="T12" fmla="*/ 0 w 10"/>
                <a:gd name="T13" fmla="*/ 3 h 10"/>
                <a:gd name="T14" fmla="*/ 0 w 10"/>
                <a:gd name="T15" fmla="*/ 3 h 10"/>
                <a:gd name="T16" fmla="*/ 0 w 10"/>
                <a:gd name="T17" fmla="*/ 5 h 10"/>
                <a:gd name="T18" fmla="*/ 0 w 10"/>
                <a:gd name="T19" fmla="*/ 8 h 10"/>
                <a:gd name="T20" fmla="*/ 3 w 10"/>
                <a:gd name="T21" fmla="*/ 10 h 10"/>
                <a:gd name="T22" fmla="*/ 5 w 10"/>
                <a:gd name="T23" fmla="*/ 10 h 10"/>
                <a:gd name="T24" fmla="*/ 7 w 10"/>
                <a:gd name="T25" fmla="*/ 8 h 10"/>
                <a:gd name="T26" fmla="*/ 10 w 10"/>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5"/>
                  </a:moveTo>
                  <a:lnTo>
                    <a:pt x="10" y="3"/>
                  </a:lnTo>
                  <a:lnTo>
                    <a:pt x="7" y="0"/>
                  </a:lnTo>
                  <a:lnTo>
                    <a:pt x="5" y="0"/>
                  </a:lnTo>
                  <a:lnTo>
                    <a:pt x="3" y="0"/>
                  </a:lnTo>
                  <a:lnTo>
                    <a:pt x="0" y="0"/>
                  </a:lnTo>
                  <a:lnTo>
                    <a:pt x="0" y="3"/>
                  </a:lnTo>
                  <a:lnTo>
                    <a:pt x="0" y="5"/>
                  </a:lnTo>
                  <a:lnTo>
                    <a:pt x="0" y="8"/>
                  </a:lnTo>
                  <a:lnTo>
                    <a:pt x="3" y="10"/>
                  </a:lnTo>
                  <a:lnTo>
                    <a:pt x="5" y="10"/>
                  </a:lnTo>
                  <a:lnTo>
                    <a:pt x="7" y="8"/>
                  </a:lnTo>
                  <a:lnTo>
                    <a:pt x="1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40" name="Freeform 250">
              <a:extLst>
                <a:ext uri="{FF2B5EF4-FFF2-40B4-BE49-F238E27FC236}">
                  <a16:creationId xmlns:a16="http://schemas.microsoft.com/office/drawing/2014/main" id="{352E65CC-4C34-4BD6-9599-9BF8A6B10A93}"/>
                </a:ext>
              </a:extLst>
            </p:cNvPr>
            <p:cNvSpPr>
              <a:spLocks/>
            </p:cNvSpPr>
            <p:nvPr/>
          </p:nvSpPr>
          <p:spPr bwMode="auto">
            <a:xfrm>
              <a:off x="3478" y="1559"/>
              <a:ext cx="9" cy="10"/>
            </a:xfrm>
            <a:custGeom>
              <a:avLst/>
              <a:gdLst>
                <a:gd name="T0" fmla="*/ 9 w 9"/>
                <a:gd name="T1" fmla="*/ 8 h 10"/>
                <a:gd name="T2" fmla="*/ 9 w 9"/>
                <a:gd name="T3" fmla="*/ 5 h 10"/>
                <a:gd name="T4" fmla="*/ 9 w 9"/>
                <a:gd name="T5" fmla="*/ 3 h 10"/>
                <a:gd name="T6" fmla="*/ 7 w 9"/>
                <a:gd name="T7" fmla="*/ 0 h 10"/>
                <a:gd name="T8" fmla="*/ 4 w 9"/>
                <a:gd name="T9" fmla="*/ 0 h 10"/>
                <a:gd name="T10" fmla="*/ 2 w 9"/>
                <a:gd name="T11" fmla="*/ 3 h 10"/>
                <a:gd name="T12" fmla="*/ 0 w 9"/>
                <a:gd name="T13" fmla="*/ 5 h 10"/>
                <a:gd name="T14" fmla="*/ 0 w 9"/>
                <a:gd name="T15" fmla="*/ 5 h 10"/>
                <a:gd name="T16" fmla="*/ 0 w 9"/>
                <a:gd name="T17" fmla="*/ 8 h 10"/>
                <a:gd name="T18" fmla="*/ 2 w 9"/>
                <a:gd name="T19" fmla="*/ 10 h 10"/>
                <a:gd name="T20" fmla="*/ 4 w 9"/>
                <a:gd name="T21" fmla="*/ 10 h 10"/>
                <a:gd name="T22" fmla="*/ 7 w 9"/>
                <a:gd name="T23" fmla="*/ 10 h 10"/>
                <a:gd name="T24" fmla="*/ 9 w 9"/>
                <a:gd name="T25" fmla="*/ 10 h 10"/>
                <a:gd name="T26" fmla="*/ 9 w 9"/>
                <a:gd name="T27" fmla="*/ 8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8"/>
                  </a:moveTo>
                  <a:lnTo>
                    <a:pt x="9" y="5"/>
                  </a:lnTo>
                  <a:lnTo>
                    <a:pt x="9" y="3"/>
                  </a:lnTo>
                  <a:lnTo>
                    <a:pt x="7" y="0"/>
                  </a:lnTo>
                  <a:lnTo>
                    <a:pt x="4" y="0"/>
                  </a:lnTo>
                  <a:lnTo>
                    <a:pt x="2" y="3"/>
                  </a:lnTo>
                  <a:lnTo>
                    <a:pt x="0" y="5"/>
                  </a:lnTo>
                  <a:lnTo>
                    <a:pt x="0" y="8"/>
                  </a:lnTo>
                  <a:lnTo>
                    <a:pt x="2" y="10"/>
                  </a:lnTo>
                  <a:lnTo>
                    <a:pt x="4" y="10"/>
                  </a:lnTo>
                  <a:lnTo>
                    <a:pt x="7" y="10"/>
                  </a:lnTo>
                  <a:lnTo>
                    <a:pt x="9" y="10"/>
                  </a:lnTo>
                  <a:lnTo>
                    <a:pt x="9"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41" name="Freeform 251">
              <a:extLst>
                <a:ext uri="{FF2B5EF4-FFF2-40B4-BE49-F238E27FC236}">
                  <a16:creationId xmlns:a16="http://schemas.microsoft.com/office/drawing/2014/main" id="{4A4A0501-5068-43AA-8CCB-64F78E169460}"/>
                </a:ext>
              </a:extLst>
            </p:cNvPr>
            <p:cNvSpPr>
              <a:spLocks/>
            </p:cNvSpPr>
            <p:nvPr/>
          </p:nvSpPr>
          <p:spPr bwMode="auto">
            <a:xfrm>
              <a:off x="3475" y="1579"/>
              <a:ext cx="10" cy="9"/>
            </a:xfrm>
            <a:custGeom>
              <a:avLst/>
              <a:gdLst>
                <a:gd name="T0" fmla="*/ 10 w 10"/>
                <a:gd name="T1" fmla="*/ 7 h 9"/>
                <a:gd name="T2" fmla="*/ 10 w 10"/>
                <a:gd name="T3" fmla="*/ 5 h 9"/>
                <a:gd name="T4" fmla="*/ 7 w 10"/>
                <a:gd name="T5" fmla="*/ 2 h 9"/>
                <a:gd name="T6" fmla="*/ 5 w 10"/>
                <a:gd name="T7" fmla="*/ 0 h 9"/>
                <a:gd name="T8" fmla="*/ 3 w 10"/>
                <a:gd name="T9" fmla="*/ 0 h 9"/>
                <a:gd name="T10" fmla="*/ 0 w 10"/>
                <a:gd name="T11" fmla="*/ 2 h 9"/>
                <a:gd name="T12" fmla="*/ 0 w 10"/>
                <a:gd name="T13" fmla="*/ 5 h 9"/>
                <a:gd name="T14" fmla="*/ 0 w 10"/>
                <a:gd name="T15" fmla="*/ 5 h 9"/>
                <a:gd name="T16" fmla="*/ 0 w 10"/>
                <a:gd name="T17" fmla="*/ 7 h 9"/>
                <a:gd name="T18" fmla="*/ 0 w 10"/>
                <a:gd name="T19" fmla="*/ 9 h 9"/>
                <a:gd name="T20" fmla="*/ 3 w 10"/>
                <a:gd name="T21" fmla="*/ 9 h 9"/>
                <a:gd name="T22" fmla="*/ 5 w 10"/>
                <a:gd name="T23" fmla="*/ 9 h 9"/>
                <a:gd name="T24" fmla="*/ 7 w 10"/>
                <a:gd name="T25" fmla="*/ 9 h 9"/>
                <a:gd name="T26" fmla="*/ 10 w 10"/>
                <a:gd name="T27" fmla="*/ 7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9">
                  <a:moveTo>
                    <a:pt x="10" y="7"/>
                  </a:moveTo>
                  <a:lnTo>
                    <a:pt x="10" y="5"/>
                  </a:lnTo>
                  <a:lnTo>
                    <a:pt x="7" y="2"/>
                  </a:lnTo>
                  <a:lnTo>
                    <a:pt x="5" y="0"/>
                  </a:lnTo>
                  <a:lnTo>
                    <a:pt x="3" y="0"/>
                  </a:lnTo>
                  <a:lnTo>
                    <a:pt x="0" y="2"/>
                  </a:lnTo>
                  <a:lnTo>
                    <a:pt x="0" y="5"/>
                  </a:lnTo>
                  <a:lnTo>
                    <a:pt x="0" y="7"/>
                  </a:lnTo>
                  <a:lnTo>
                    <a:pt x="0" y="9"/>
                  </a:lnTo>
                  <a:lnTo>
                    <a:pt x="3" y="9"/>
                  </a:lnTo>
                  <a:lnTo>
                    <a:pt x="5" y="9"/>
                  </a:lnTo>
                  <a:lnTo>
                    <a:pt x="7" y="9"/>
                  </a:ln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42" name="Freeform 252">
              <a:extLst>
                <a:ext uri="{FF2B5EF4-FFF2-40B4-BE49-F238E27FC236}">
                  <a16:creationId xmlns:a16="http://schemas.microsoft.com/office/drawing/2014/main" id="{B145845D-A7A7-41D1-AFD7-347663C854F0}"/>
                </a:ext>
              </a:extLst>
            </p:cNvPr>
            <p:cNvSpPr>
              <a:spLocks/>
            </p:cNvSpPr>
            <p:nvPr/>
          </p:nvSpPr>
          <p:spPr bwMode="auto">
            <a:xfrm>
              <a:off x="3468" y="1598"/>
              <a:ext cx="10" cy="10"/>
            </a:xfrm>
            <a:custGeom>
              <a:avLst/>
              <a:gdLst>
                <a:gd name="T0" fmla="*/ 10 w 10"/>
                <a:gd name="T1" fmla="*/ 5 h 10"/>
                <a:gd name="T2" fmla="*/ 10 w 10"/>
                <a:gd name="T3" fmla="*/ 3 h 10"/>
                <a:gd name="T4" fmla="*/ 10 w 10"/>
                <a:gd name="T5" fmla="*/ 0 h 10"/>
                <a:gd name="T6" fmla="*/ 7 w 10"/>
                <a:gd name="T7" fmla="*/ 0 h 10"/>
                <a:gd name="T8" fmla="*/ 5 w 10"/>
                <a:gd name="T9" fmla="*/ 0 h 10"/>
                <a:gd name="T10" fmla="*/ 3 w 10"/>
                <a:gd name="T11" fmla="*/ 0 h 10"/>
                <a:gd name="T12" fmla="*/ 0 w 10"/>
                <a:gd name="T13" fmla="*/ 3 h 10"/>
                <a:gd name="T14" fmla="*/ 0 w 10"/>
                <a:gd name="T15" fmla="*/ 3 h 10"/>
                <a:gd name="T16" fmla="*/ 0 w 10"/>
                <a:gd name="T17" fmla="*/ 5 h 10"/>
                <a:gd name="T18" fmla="*/ 3 w 10"/>
                <a:gd name="T19" fmla="*/ 7 h 10"/>
                <a:gd name="T20" fmla="*/ 5 w 10"/>
                <a:gd name="T21" fmla="*/ 10 h 10"/>
                <a:gd name="T22" fmla="*/ 7 w 10"/>
                <a:gd name="T23" fmla="*/ 10 h 10"/>
                <a:gd name="T24" fmla="*/ 10 w 10"/>
                <a:gd name="T25" fmla="*/ 7 h 10"/>
                <a:gd name="T26" fmla="*/ 10 w 10"/>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5"/>
                  </a:moveTo>
                  <a:lnTo>
                    <a:pt x="10" y="3"/>
                  </a:lnTo>
                  <a:lnTo>
                    <a:pt x="10" y="0"/>
                  </a:lnTo>
                  <a:lnTo>
                    <a:pt x="7" y="0"/>
                  </a:lnTo>
                  <a:lnTo>
                    <a:pt x="5" y="0"/>
                  </a:lnTo>
                  <a:lnTo>
                    <a:pt x="3" y="0"/>
                  </a:lnTo>
                  <a:lnTo>
                    <a:pt x="0" y="3"/>
                  </a:lnTo>
                  <a:lnTo>
                    <a:pt x="0" y="5"/>
                  </a:lnTo>
                  <a:lnTo>
                    <a:pt x="3" y="7"/>
                  </a:lnTo>
                  <a:lnTo>
                    <a:pt x="5" y="10"/>
                  </a:lnTo>
                  <a:lnTo>
                    <a:pt x="7" y="10"/>
                  </a:lnTo>
                  <a:lnTo>
                    <a:pt x="10" y="7"/>
                  </a:lnTo>
                  <a:lnTo>
                    <a:pt x="1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43" name="Freeform 253">
              <a:extLst>
                <a:ext uri="{FF2B5EF4-FFF2-40B4-BE49-F238E27FC236}">
                  <a16:creationId xmlns:a16="http://schemas.microsoft.com/office/drawing/2014/main" id="{03569343-7731-4639-8B1A-29638CC4A583}"/>
                </a:ext>
              </a:extLst>
            </p:cNvPr>
            <p:cNvSpPr>
              <a:spLocks/>
            </p:cNvSpPr>
            <p:nvPr/>
          </p:nvSpPr>
          <p:spPr bwMode="auto">
            <a:xfrm>
              <a:off x="3461" y="1615"/>
              <a:ext cx="10" cy="10"/>
            </a:xfrm>
            <a:custGeom>
              <a:avLst/>
              <a:gdLst>
                <a:gd name="T0" fmla="*/ 10 w 10"/>
                <a:gd name="T1" fmla="*/ 7 h 10"/>
                <a:gd name="T2" fmla="*/ 10 w 10"/>
                <a:gd name="T3" fmla="*/ 5 h 10"/>
                <a:gd name="T4" fmla="*/ 10 w 10"/>
                <a:gd name="T5" fmla="*/ 2 h 10"/>
                <a:gd name="T6" fmla="*/ 7 w 10"/>
                <a:gd name="T7" fmla="*/ 0 h 10"/>
                <a:gd name="T8" fmla="*/ 5 w 10"/>
                <a:gd name="T9" fmla="*/ 0 h 10"/>
                <a:gd name="T10" fmla="*/ 3 w 10"/>
                <a:gd name="T11" fmla="*/ 2 h 10"/>
                <a:gd name="T12" fmla="*/ 0 w 10"/>
                <a:gd name="T13" fmla="*/ 5 h 10"/>
                <a:gd name="T14" fmla="*/ 0 w 10"/>
                <a:gd name="T15" fmla="*/ 5 h 10"/>
                <a:gd name="T16" fmla="*/ 0 w 10"/>
                <a:gd name="T17" fmla="*/ 7 h 10"/>
                <a:gd name="T18" fmla="*/ 3 w 10"/>
                <a:gd name="T19" fmla="*/ 10 h 10"/>
                <a:gd name="T20" fmla="*/ 5 w 10"/>
                <a:gd name="T21" fmla="*/ 10 h 10"/>
                <a:gd name="T22" fmla="*/ 7 w 10"/>
                <a:gd name="T23" fmla="*/ 10 h 10"/>
                <a:gd name="T24" fmla="*/ 10 w 10"/>
                <a:gd name="T25" fmla="*/ 10 h 10"/>
                <a:gd name="T26" fmla="*/ 10 w 10"/>
                <a:gd name="T27" fmla="*/ 7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7"/>
                  </a:moveTo>
                  <a:lnTo>
                    <a:pt x="10" y="5"/>
                  </a:lnTo>
                  <a:lnTo>
                    <a:pt x="10" y="2"/>
                  </a:lnTo>
                  <a:lnTo>
                    <a:pt x="7" y="0"/>
                  </a:lnTo>
                  <a:lnTo>
                    <a:pt x="5" y="0"/>
                  </a:lnTo>
                  <a:lnTo>
                    <a:pt x="3" y="2"/>
                  </a:lnTo>
                  <a:lnTo>
                    <a:pt x="0" y="5"/>
                  </a:lnTo>
                  <a:lnTo>
                    <a:pt x="0" y="7"/>
                  </a:lnTo>
                  <a:lnTo>
                    <a:pt x="3" y="10"/>
                  </a:lnTo>
                  <a:lnTo>
                    <a:pt x="5" y="10"/>
                  </a:lnTo>
                  <a:lnTo>
                    <a:pt x="7" y="10"/>
                  </a:lnTo>
                  <a:lnTo>
                    <a:pt x="10" y="10"/>
                  </a:ln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44" name="Freeform 254">
              <a:extLst>
                <a:ext uri="{FF2B5EF4-FFF2-40B4-BE49-F238E27FC236}">
                  <a16:creationId xmlns:a16="http://schemas.microsoft.com/office/drawing/2014/main" id="{41038458-359D-4C67-A721-FBFFE96C481E}"/>
                </a:ext>
              </a:extLst>
            </p:cNvPr>
            <p:cNvSpPr>
              <a:spLocks/>
            </p:cNvSpPr>
            <p:nvPr/>
          </p:nvSpPr>
          <p:spPr bwMode="auto">
            <a:xfrm>
              <a:off x="3454" y="1634"/>
              <a:ext cx="10" cy="10"/>
            </a:xfrm>
            <a:custGeom>
              <a:avLst/>
              <a:gdLst>
                <a:gd name="T0" fmla="*/ 10 w 10"/>
                <a:gd name="T1" fmla="*/ 5 h 10"/>
                <a:gd name="T2" fmla="*/ 10 w 10"/>
                <a:gd name="T3" fmla="*/ 3 h 10"/>
                <a:gd name="T4" fmla="*/ 7 w 10"/>
                <a:gd name="T5" fmla="*/ 0 h 10"/>
                <a:gd name="T6" fmla="*/ 5 w 10"/>
                <a:gd name="T7" fmla="*/ 0 h 10"/>
                <a:gd name="T8" fmla="*/ 3 w 10"/>
                <a:gd name="T9" fmla="*/ 0 h 10"/>
                <a:gd name="T10" fmla="*/ 0 w 10"/>
                <a:gd name="T11" fmla="*/ 0 h 10"/>
                <a:gd name="T12" fmla="*/ 0 w 10"/>
                <a:gd name="T13" fmla="*/ 3 h 10"/>
                <a:gd name="T14" fmla="*/ 0 w 10"/>
                <a:gd name="T15" fmla="*/ 3 h 10"/>
                <a:gd name="T16" fmla="*/ 0 w 10"/>
                <a:gd name="T17" fmla="*/ 5 h 10"/>
                <a:gd name="T18" fmla="*/ 0 w 10"/>
                <a:gd name="T19" fmla="*/ 8 h 10"/>
                <a:gd name="T20" fmla="*/ 3 w 10"/>
                <a:gd name="T21" fmla="*/ 10 h 10"/>
                <a:gd name="T22" fmla="*/ 5 w 10"/>
                <a:gd name="T23" fmla="*/ 10 h 10"/>
                <a:gd name="T24" fmla="*/ 7 w 10"/>
                <a:gd name="T25" fmla="*/ 8 h 10"/>
                <a:gd name="T26" fmla="*/ 10 w 10"/>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5"/>
                  </a:moveTo>
                  <a:lnTo>
                    <a:pt x="10" y="3"/>
                  </a:lnTo>
                  <a:lnTo>
                    <a:pt x="7" y="0"/>
                  </a:lnTo>
                  <a:lnTo>
                    <a:pt x="5" y="0"/>
                  </a:lnTo>
                  <a:lnTo>
                    <a:pt x="3" y="0"/>
                  </a:lnTo>
                  <a:lnTo>
                    <a:pt x="0" y="0"/>
                  </a:lnTo>
                  <a:lnTo>
                    <a:pt x="0" y="3"/>
                  </a:lnTo>
                  <a:lnTo>
                    <a:pt x="0" y="5"/>
                  </a:lnTo>
                  <a:lnTo>
                    <a:pt x="0" y="8"/>
                  </a:lnTo>
                  <a:lnTo>
                    <a:pt x="3" y="10"/>
                  </a:lnTo>
                  <a:lnTo>
                    <a:pt x="5" y="10"/>
                  </a:lnTo>
                  <a:lnTo>
                    <a:pt x="7" y="8"/>
                  </a:lnTo>
                  <a:lnTo>
                    <a:pt x="1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45" name="Freeform 255">
              <a:extLst>
                <a:ext uri="{FF2B5EF4-FFF2-40B4-BE49-F238E27FC236}">
                  <a16:creationId xmlns:a16="http://schemas.microsoft.com/office/drawing/2014/main" id="{4D57D843-0EDE-431A-AD70-5639E408714A}"/>
                </a:ext>
              </a:extLst>
            </p:cNvPr>
            <p:cNvSpPr>
              <a:spLocks/>
            </p:cNvSpPr>
            <p:nvPr/>
          </p:nvSpPr>
          <p:spPr bwMode="auto">
            <a:xfrm>
              <a:off x="3447" y="1651"/>
              <a:ext cx="10" cy="10"/>
            </a:xfrm>
            <a:custGeom>
              <a:avLst/>
              <a:gdLst>
                <a:gd name="T0" fmla="*/ 10 w 10"/>
                <a:gd name="T1" fmla="*/ 5 h 10"/>
                <a:gd name="T2" fmla="*/ 10 w 10"/>
                <a:gd name="T3" fmla="*/ 3 h 10"/>
                <a:gd name="T4" fmla="*/ 7 w 10"/>
                <a:gd name="T5" fmla="*/ 0 h 10"/>
                <a:gd name="T6" fmla="*/ 5 w 10"/>
                <a:gd name="T7" fmla="*/ 0 h 10"/>
                <a:gd name="T8" fmla="*/ 3 w 10"/>
                <a:gd name="T9" fmla="*/ 0 h 10"/>
                <a:gd name="T10" fmla="*/ 0 w 10"/>
                <a:gd name="T11" fmla="*/ 0 h 10"/>
                <a:gd name="T12" fmla="*/ 0 w 10"/>
                <a:gd name="T13" fmla="*/ 3 h 10"/>
                <a:gd name="T14" fmla="*/ 0 w 10"/>
                <a:gd name="T15" fmla="*/ 3 h 10"/>
                <a:gd name="T16" fmla="*/ 0 w 10"/>
                <a:gd name="T17" fmla="*/ 5 h 10"/>
                <a:gd name="T18" fmla="*/ 0 w 10"/>
                <a:gd name="T19" fmla="*/ 8 h 10"/>
                <a:gd name="T20" fmla="*/ 3 w 10"/>
                <a:gd name="T21" fmla="*/ 10 h 10"/>
                <a:gd name="T22" fmla="*/ 5 w 10"/>
                <a:gd name="T23" fmla="*/ 10 h 10"/>
                <a:gd name="T24" fmla="*/ 7 w 10"/>
                <a:gd name="T25" fmla="*/ 8 h 10"/>
                <a:gd name="T26" fmla="*/ 10 w 10"/>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5"/>
                  </a:moveTo>
                  <a:lnTo>
                    <a:pt x="10" y="3"/>
                  </a:lnTo>
                  <a:lnTo>
                    <a:pt x="7" y="0"/>
                  </a:lnTo>
                  <a:lnTo>
                    <a:pt x="5" y="0"/>
                  </a:lnTo>
                  <a:lnTo>
                    <a:pt x="3" y="0"/>
                  </a:lnTo>
                  <a:lnTo>
                    <a:pt x="0" y="0"/>
                  </a:lnTo>
                  <a:lnTo>
                    <a:pt x="0" y="3"/>
                  </a:lnTo>
                  <a:lnTo>
                    <a:pt x="0" y="5"/>
                  </a:lnTo>
                  <a:lnTo>
                    <a:pt x="0" y="8"/>
                  </a:lnTo>
                  <a:lnTo>
                    <a:pt x="3" y="10"/>
                  </a:lnTo>
                  <a:lnTo>
                    <a:pt x="5" y="10"/>
                  </a:lnTo>
                  <a:lnTo>
                    <a:pt x="7" y="8"/>
                  </a:lnTo>
                  <a:lnTo>
                    <a:pt x="1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46" name="Freeform 256">
              <a:extLst>
                <a:ext uri="{FF2B5EF4-FFF2-40B4-BE49-F238E27FC236}">
                  <a16:creationId xmlns:a16="http://schemas.microsoft.com/office/drawing/2014/main" id="{D49181F9-8EF2-4BF5-8928-B4C23F9518FF}"/>
                </a:ext>
              </a:extLst>
            </p:cNvPr>
            <p:cNvSpPr>
              <a:spLocks/>
            </p:cNvSpPr>
            <p:nvPr/>
          </p:nvSpPr>
          <p:spPr bwMode="auto">
            <a:xfrm>
              <a:off x="3440" y="1668"/>
              <a:ext cx="10" cy="10"/>
            </a:xfrm>
            <a:custGeom>
              <a:avLst/>
              <a:gdLst>
                <a:gd name="T0" fmla="*/ 10 w 10"/>
                <a:gd name="T1" fmla="*/ 8 h 10"/>
                <a:gd name="T2" fmla="*/ 10 w 10"/>
                <a:gd name="T3" fmla="*/ 5 h 10"/>
                <a:gd name="T4" fmla="*/ 7 w 10"/>
                <a:gd name="T5" fmla="*/ 3 h 10"/>
                <a:gd name="T6" fmla="*/ 5 w 10"/>
                <a:gd name="T7" fmla="*/ 0 h 10"/>
                <a:gd name="T8" fmla="*/ 3 w 10"/>
                <a:gd name="T9" fmla="*/ 0 h 10"/>
                <a:gd name="T10" fmla="*/ 0 w 10"/>
                <a:gd name="T11" fmla="*/ 3 h 10"/>
                <a:gd name="T12" fmla="*/ 0 w 10"/>
                <a:gd name="T13" fmla="*/ 5 h 10"/>
                <a:gd name="T14" fmla="*/ 0 w 10"/>
                <a:gd name="T15" fmla="*/ 5 h 10"/>
                <a:gd name="T16" fmla="*/ 0 w 10"/>
                <a:gd name="T17" fmla="*/ 8 h 10"/>
                <a:gd name="T18" fmla="*/ 0 w 10"/>
                <a:gd name="T19" fmla="*/ 10 h 10"/>
                <a:gd name="T20" fmla="*/ 3 w 10"/>
                <a:gd name="T21" fmla="*/ 10 h 10"/>
                <a:gd name="T22" fmla="*/ 5 w 10"/>
                <a:gd name="T23" fmla="*/ 10 h 10"/>
                <a:gd name="T24" fmla="*/ 7 w 10"/>
                <a:gd name="T25" fmla="*/ 10 h 10"/>
                <a:gd name="T26" fmla="*/ 10 w 10"/>
                <a:gd name="T27" fmla="*/ 8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8"/>
                  </a:moveTo>
                  <a:lnTo>
                    <a:pt x="10" y="5"/>
                  </a:lnTo>
                  <a:lnTo>
                    <a:pt x="7" y="3"/>
                  </a:lnTo>
                  <a:lnTo>
                    <a:pt x="5" y="0"/>
                  </a:lnTo>
                  <a:lnTo>
                    <a:pt x="3" y="0"/>
                  </a:lnTo>
                  <a:lnTo>
                    <a:pt x="0" y="3"/>
                  </a:lnTo>
                  <a:lnTo>
                    <a:pt x="0" y="5"/>
                  </a:lnTo>
                  <a:lnTo>
                    <a:pt x="0" y="8"/>
                  </a:lnTo>
                  <a:lnTo>
                    <a:pt x="0" y="10"/>
                  </a:lnTo>
                  <a:lnTo>
                    <a:pt x="3" y="10"/>
                  </a:lnTo>
                  <a:lnTo>
                    <a:pt x="5" y="10"/>
                  </a:lnTo>
                  <a:lnTo>
                    <a:pt x="7" y="10"/>
                  </a:ln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47" name="Freeform 257">
              <a:extLst>
                <a:ext uri="{FF2B5EF4-FFF2-40B4-BE49-F238E27FC236}">
                  <a16:creationId xmlns:a16="http://schemas.microsoft.com/office/drawing/2014/main" id="{D4E2722C-4DC6-46E4-9807-81926F385443}"/>
                </a:ext>
              </a:extLst>
            </p:cNvPr>
            <p:cNvSpPr>
              <a:spLocks/>
            </p:cNvSpPr>
            <p:nvPr/>
          </p:nvSpPr>
          <p:spPr bwMode="auto">
            <a:xfrm>
              <a:off x="3433" y="1688"/>
              <a:ext cx="10" cy="9"/>
            </a:xfrm>
            <a:custGeom>
              <a:avLst/>
              <a:gdLst>
                <a:gd name="T0" fmla="*/ 10 w 10"/>
                <a:gd name="T1" fmla="*/ 5 h 9"/>
                <a:gd name="T2" fmla="*/ 10 w 10"/>
                <a:gd name="T3" fmla="*/ 2 h 9"/>
                <a:gd name="T4" fmla="*/ 7 w 10"/>
                <a:gd name="T5" fmla="*/ 0 h 9"/>
                <a:gd name="T6" fmla="*/ 5 w 10"/>
                <a:gd name="T7" fmla="*/ 0 h 9"/>
                <a:gd name="T8" fmla="*/ 3 w 10"/>
                <a:gd name="T9" fmla="*/ 0 h 9"/>
                <a:gd name="T10" fmla="*/ 0 w 10"/>
                <a:gd name="T11" fmla="*/ 0 h 9"/>
                <a:gd name="T12" fmla="*/ 0 w 10"/>
                <a:gd name="T13" fmla="*/ 2 h 9"/>
                <a:gd name="T14" fmla="*/ 0 w 10"/>
                <a:gd name="T15" fmla="*/ 2 h 9"/>
                <a:gd name="T16" fmla="*/ 0 w 10"/>
                <a:gd name="T17" fmla="*/ 5 h 9"/>
                <a:gd name="T18" fmla="*/ 0 w 10"/>
                <a:gd name="T19" fmla="*/ 7 h 9"/>
                <a:gd name="T20" fmla="*/ 3 w 10"/>
                <a:gd name="T21" fmla="*/ 9 h 9"/>
                <a:gd name="T22" fmla="*/ 5 w 10"/>
                <a:gd name="T23" fmla="*/ 9 h 9"/>
                <a:gd name="T24" fmla="*/ 7 w 10"/>
                <a:gd name="T25" fmla="*/ 7 h 9"/>
                <a:gd name="T26" fmla="*/ 10 w 10"/>
                <a:gd name="T27" fmla="*/ 5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9">
                  <a:moveTo>
                    <a:pt x="10" y="5"/>
                  </a:moveTo>
                  <a:lnTo>
                    <a:pt x="10" y="2"/>
                  </a:lnTo>
                  <a:lnTo>
                    <a:pt x="7" y="0"/>
                  </a:lnTo>
                  <a:lnTo>
                    <a:pt x="5" y="0"/>
                  </a:lnTo>
                  <a:lnTo>
                    <a:pt x="3" y="0"/>
                  </a:lnTo>
                  <a:lnTo>
                    <a:pt x="0" y="0"/>
                  </a:lnTo>
                  <a:lnTo>
                    <a:pt x="0" y="2"/>
                  </a:lnTo>
                  <a:lnTo>
                    <a:pt x="0" y="5"/>
                  </a:lnTo>
                  <a:lnTo>
                    <a:pt x="0" y="7"/>
                  </a:lnTo>
                  <a:lnTo>
                    <a:pt x="3" y="9"/>
                  </a:lnTo>
                  <a:lnTo>
                    <a:pt x="5" y="9"/>
                  </a:lnTo>
                  <a:lnTo>
                    <a:pt x="7" y="7"/>
                  </a:lnTo>
                  <a:lnTo>
                    <a:pt x="1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48" name="Freeform 258">
              <a:extLst>
                <a:ext uri="{FF2B5EF4-FFF2-40B4-BE49-F238E27FC236}">
                  <a16:creationId xmlns:a16="http://schemas.microsoft.com/office/drawing/2014/main" id="{F4983C79-6AEE-4A39-8B85-BF6B0A6A38CA}"/>
                </a:ext>
              </a:extLst>
            </p:cNvPr>
            <p:cNvSpPr>
              <a:spLocks/>
            </p:cNvSpPr>
            <p:nvPr/>
          </p:nvSpPr>
          <p:spPr bwMode="auto">
            <a:xfrm>
              <a:off x="3426" y="1705"/>
              <a:ext cx="10" cy="9"/>
            </a:xfrm>
            <a:custGeom>
              <a:avLst/>
              <a:gdLst>
                <a:gd name="T0" fmla="*/ 10 w 10"/>
                <a:gd name="T1" fmla="*/ 7 h 9"/>
                <a:gd name="T2" fmla="*/ 10 w 10"/>
                <a:gd name="T3" fmla="*/ 4 h 9"/>
                <a:gd name="T4" fmla="*/ 7 w 10"/>
                <a:gd name="T5" fmla="*/ 2 h 9"/>
                <a:gd name="T6" fmla="*/ 5 w 10"/>
                <a:gd name="T7" fmla="*/ 0 h 9"/>
                <a:gd name="T8" fmla="*/ 3 w 10"/>
                <a:gd name="T9" fmla="*/ 0 h 9"/>
                <a:gd name="T10" fmla="*/ 0 w 10"/>
                <a:gd name="T11" fmla="*/ 2 h 9"/>
                <a:gd name="T12" fmla="*/ 0 w 10"/>
                <a:gd name="T13" fmla="*/ 4 h 9"/>
                <a:gd name="T14" fmla="*/ 0 w 10"/>
                <a:gd name="T15" fmla="*/ 4 h 9"/>
                <a:gd name="T16" fmla="*/ 0 w 10"/>
                <a:gd name="T17" fmla="*/ 7 h 9"/>
                <a:gd name="T18" fmla="*/ 0 w 10"/>
                <a:gd name="T19" fmla="*/ 9 h 9"/>
                <a:gd name="T20" fmla="*/ 3 w 10"/>
                <a:gd name="T21" fmla="*/ 9 h 9"/>
                <a:gd name="T22" fmla="*/ 5 w 10"/>
                <a:gd name="T23" fmla="*/ 9 h 9"/>
                <a:gd name="T24" fmla="*/ 7 w 10"/>
                <a:gd name="T25" fmla="*/ 9 h 9"/>
                <a:gd name="T26" fmla="*/ 10 w 10"/>
                <a:gd name="T27" fmla="*/ 7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9">
                  <a:moveTo>
                    <a:pt x="10" y="7"/>
                  </a:moveTo>
                  <a:lnTo>
                    <a:pt x="10" y="4"/>
                  </a:lnTo>
                  <a:lnTo>
                    <a:pt x="7" y="2"/>
                  </a:lnTo>
                  <a:lnTo>
                    <a:pt x="5" y="0"/>
                  </a:lnTo>
                  <a:lnTo>
                    <a:pt x="3" y="0"/>
                  </a:lnTo>
                  <a:lnTo>
                    <a:pt x="0" y="2"/>
                  </a:lnTo>
                  <a:lnTo>
                    <a:pt x="0" y="4"/>
                  </a:lnTo>
                  <a:lnTo>
                    <a:pt x="0" y="7"/>
                  </a:lnTo>
                  <a:lnTo>
                    <a:pt x="0" y="9"/>
                  </a:lnTo>
                  <a:lnTo>
                    <a:pt x="3" y="9"/>
                  </a:lnTo>
                  <a:lnTo>
                    <a:pt x="5" y="9"/>
                  </a:lnTo>
                  <a:lnTo>
                    <a:pt x="7" y="9"/>
                  </a:ln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49" name="Freeform 259">
              <a:extLst>
                <a:ext uri="{FF2B5EF4-FFF2-40B4-BE49-F238E27FC236}">
                  <a16:creationId xmlns:a16="http://schemas.microsoft.com/office/drawing/2014/main" id="{92A80671-57F8-4279-83DD-B23A6EA56CDE}"/>
                </a:ext>
              </a:extLst>
            </p:cNvPr>
            <p:cNvSpPr>
              <a:spLocks/>
            </p:cNvSpPr>
            <p:nvPr/>
          </p:nvSpPr>
          <p:spPr bwMode="auto">
            <a:xfrm>
              <a:off x="3420" y="1724"/>
              <a:ext cx="9" cy="10"/>
            </a:xfrm>
            <a:custGeom>
              <a:avLst/>
              <a:gdLst>
                <a:gd name="T0" fmla="*/ 9 w 9"/>
                <a:gd name="T1" fmla="*/ 5 h 10"/>
                <a:gd name="T2" fmla="*/ 9 w 9"/>
                <a:gd name="T3" fmla="*/ 2 h 10"/>
                <a:gd name="T4" fmla="*/ 6 w 9"/>
                <a:gd name="T5" fmla="*/ 0 h 10"/>
                <a:gd name="T6" fmla="*/ 4 w 9"/>
                <a:gd name="T7" fmla="*/ 0 h 10"/>
                <a:gd name="T8" fmla="*/ 2 w 9"/>
                <a:gd name="T9" fmla="*/ 0 h 10"/>
                <a:gd name="T10" fmla="*/ 0 w 9"/>
                <a:gd name="T11" fmla="*/ 0 h 10"/>
                <a:gd name="T12" fmla="*/ 0 w 9"/>
                <a:gd name="T13" fmla="*/ 2 h 10"/>
                <a:gd name="T14" fmla="*/ 0 w 9"/>
                <a:gd name="T15" fmla="*/ 2 h 10"/>
                <a:gd name="T16" fmla="*/ 0 w 9"/>
                <a:gd name="T17" fmla="*/ 5 h 10"/>
                <a:gd name="T18" fmla="*/ 0 w 9"/>
                <a:gd name="T19" fmla="*/ 7 h 10"/>
                <a:gd name="T20" fmla="*/ 2 w 9"/>
                <a:gd name="T21" fmla="*/ 10 h 10"/>
                <a:gd name="T22" fmla="*/ 4 w 9"/>
                <a:gd name="T23" fmla="*/ 10 h 10"/>
                <a:gd name="T24" fmla="*/ 6 w 9"/>
                <a:gd name="T25" fmla="*/ 7 h 10"/>
                <a:gd name="T26" fmla="*/ 9 w 9"/>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5"/>
                  </a:moveTo>
                  <a:lnTo>
                    <a:pt x="9" y="2"/>
                  </a:lnTo>
                  <a:lnTo>
                    <a:pt x="6" y="0"/>
                  </a:lnTo>
                  <a:lnTo>
                    <a:pt x="4" y="0"/>
                  </a:lnTo>
                  <a:lnTo>
                    <a:pt x="2" y="0"/>
                  </a:lnTo>
                  <a:lnTo>
                    <a:pt x="0" y="0"/>
                  </a:lnTo>
                  <a:lnTo>
                    <a:pt x="0" y="2"/>
                  </a:lnTo>
                  <a:lnTo>
                    <a:pt x="0" y="5"/>
                  </a:lnTo>
                  <a:lnTo>
                    <a:pt x="0" y="7"/>
                  </a:lnTo>
                  <a:lnTo>
                    <a:pt x="2" y="10"/>
                  </a:lnTo>
                  <a:lnTo>
                    <a:pt x="4" y="10"/>
                  </a:lnTo>
                  <a:lnTo>
                    <a:pt x="6" y="7"/>
                  </a:ln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50" name="Freeform 260">
              <a:extLst>
                <a:ext uri="{FF2B5EF4-FFF2-40B4-BE49-F238E27FC236}">
                  <a16:creationId xmlns:a16="http://schemas.microsoft.com/office/drawing/2014/main" id="{C71878D9-2792-4658-A2E7-79753D6C3138}"/>
                </a:ext>
              </a:extLst>
            </p:cNvPr>
            <p:cNvSpPr>
              <a:spLocks/>
            </p:cNvSpPr>
            <p:nvPr/>
          </p:nvSpPr>
          <p:spPr bwMode="auto">
            <a:xfrm>
              <a:off x="3413" y="1741"/>
              <a:ext cx="9" cy="10"/>
            </a:xfrm>
            <a:custGeom>
              <a:avLst/>
              <a:gdLst>
                <a:gd name="T0" fmla="*/ 9 w 9"/>
                <a:gd name="T1" fmla="*/ 5 h 10"/>
                <a:gd name="T2" fmla="*/ 9 w 9"/>
                <a:gd name="T3" fmla="*/ 2 h 10"/>
                <a:gd name="T4" fmla="*/ 7 w 9"/>
                <a:gd name="T5" fmla="*/ 0 h 10"/>
                <a:gd name="T6" fmla="*/ 4 w 9"/>
                <a:gd name="T7" fmla="*/ 0 h 10"/>
                <a:gd name="T8" fmla="*/ 2 w 9"/>
                <a:gd name="T9" fmla="*/ 0 h 10"/>
                <a:gd name="T10" fmla="*/ 0 w 9"/>
                <a:gd name="T11" fmla="*/ 0 h 10"/>
                <a:gd name="T12" fmla="*/ 0 w 9"/>
                <a:gd name="T13" fmla="*/ 2 h 10"/>
                <a:gd name="T14" fmla="*/ 0 w 9"/>
                <a:gd name="T15" fmla="*/ 2 h 10"/>
                <a:gd name="T16" fmla="*/ 0 w 9"/>
                <a:gd name="T17" fmla="*/ 5 h 10"/>
                <a:gd name="T18" fmla="*/ 0 w 9"/>
                <a:gd name="T19" fmla="*/ 7 h 10"/>
                <a:gd name="T20" fmla="*/ 2 w 9"/>
                <a:gd name="T21" fmla="*/ 10 h 10"/>
                <a:gd name="T22" fmla="*/ 4 w 9"/>
                <a:gd name="T23" fmla="*/ 10 h 10"/>
                <a:gd name="T24" fmla="*/ 7 w 9"/>
                <a:gd name="T25" fmla="*/ 7 h 10"/>
                <a:gd name="T26" fmla="*/ 9 w 9"/>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5"/>
                  </a:moveTo>
                  <a:lnTo>
                    <a:pt x="9" y="2"/>
                  </a:lnTo>
                  <a:lnTo>
                    <a:pt x="7" y="0"/>
                  </a:lnTo>
                  <a:lnTo>
                    <a:pt x="4" y="0"/>
                  </a:lnTo>
                  <a:lnTo>
                    <a:pt x="2" y="0"/>
                  </a:lnTo>
                  <a:lnTo>
                    <a:pt x="0" y="0"/>
                  </a:lnTo>
                  <a:lnTo>
                    <a:pt x="0" y="2"/>
                  </a:lnTo>
                  <a:lnTo>
                    <a:pt x="0" y="5"/>
                  </a:lnTo>
                  <a:lnTo>
                    <a:pt x="0" y="7"/>
                  </a:lnTo>
                  <a:lnTo>
                    <a:pt x="2" y="10"/>
                  </a:lnTo>
                  <a:lnTo>
                    <a:pt x="4" y="10"/>
                  </a:lnTo>
                  <a:lnTo>
                    <a:pt x="7" y="7"/>
                  </a:ln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51" name="Freeform 261">
              <a:extLst>
                <a:ext uri="{FF2B5EF4-FFF2-40B4-BE49-F238E27FC236}">
                  <a16:creationId xmlns:a16="http://schemas.microsoft.com/office/drawing/2014/main" id="{8266EEFE-DDED-43D5-BDAF-D255876B1D36}"/>
                </a:ext>
              </a:extLst>
            </p:cNvPr>
            <p:cNvSpPr>
              <a:spLocks/>
            </p:cNvSpPr>
            <p:nvPr/>
          </p:nvSpPr>
          <p:spPr bwMode="auto">
            <a:xfrm>
              <a:off x="3406" y="1758"/>
              <a:ext cx="9" cy="10"/>
            </a:xfrm>
            <a:custGeom>
              <a:avLst/>
              <a:gdLst>
                <a:gd name="T0" fmla="*/ 9 w 9"/>
                <a:gd name="T1" fmla="*/ 7 h 10"/>
                <a:gd name="T2" fmla="*/ 9 w 9"/>
                <a:gd name="T3" fmla="*/ 5 h 10"/>
                <a:gd name="T4" fmla="*/ 7 w 9"/>
                <a:gd name="T5" fmla="*/ 2 h 10"/>
                <a:gd name="T6" fmla="*/ 4 w 9"/>
                <a:gd name="T7" fmla="*/ 0 h 10"/>
                <a:gd name="T8" fmla="*/ 2 w 9"/>
                <a:gd name="T9" fmla="*/ 0 h 10"/>
                <a:gd name="T10" fmla="*/ 0 w 9"/>
                <a:gd name="T11" fmla="*/ 2 h 10"/>
                <a:gd name="T12" fmla="*/ 0 w 9"/>
                <a:gd name="T13" fmla="*/ 5 h 10"/>
                <a:gd name="T14" fmla="*/ 0 w 9"/>
                <a:gd name="T15" fmla="*/ 5 h 10"/>
                <a:gd name="T16" fmla="*/ 0 w 9"/>
                <a:gd name="T17" fmla="*/ 7 h 10"/>
                <a:gd name="T18" fmla="*/ 0 w 9"/>
                <a:gd name="T19" fmla="*/ 10 h 10"/>
                <a:gd name="T20" fmla="*/ 2 w 9"/>
                <a:gd name="T21" fmla="*/ 10 h 10"/>
                <a:gd name="T22" fmla="*/ 4 w 9"/>
                <a:gd name="T23" fmla="*/ 10 h 10"/>
                <a:gd name="T24" fmla="*/ 7 w 9"/>
                <a:gd name="T25" fmla="*/ 10 h 10"/>
                <a:gd name="T26" fmla="*/ 9 w 9"/>
                <a:gd name="T27" fmla="*/ 7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7"/>
                  </a:moveTo>
                  <a:lnTo>
                    <a:pt x="9" y="5"/>
                  </a:lnTo>
                  <a:lnTo>
                    <a:pt x="7" y="2"/>
                  </a:lnTo>
                  <a:lnTo>
                    <a:pt x="4" y="0"/>
                  </a:lnTo>
                  <a:lnTo>
                    <a:pt x="2" y="0"/>
                  </a:lnTo>
                  <a:lnTo>
                    <a:pt x="0" y="2"/>
                  </a:lnTo>
                  <a:lnTo>
                    <a:pt x="0" y="5"/>
                  </a:lnTo>
                  <a:lnTo>
                    <a:pt x="0" y="7"/>
                  </a:lnTo>
                  <a:lnTo>
                    <a:pt x="0" y="10"/>
                  </a:lnTo>
                  <a:lnTo>
                    <a:pt x="2" y="10"/>
                  </a:lnTo>
                  <a:lnTo>
                    <a:pt x="4" y="10"/>
                  </a:lnTo>
                  <a:lnTo>
                    <a:pt x="7" y="10"/>
                  </a:lnTo>
                  <a:lnTo>
                    <a:pt x="9"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52" name="Freeform 262">
              <a:extLst>
                <a:ext uri="{FF2B5EF4-FFF2-40B4-BE49-F238E27FC236}">
                  <a16:creationId xmlns:a16="http://schemas.microsoft.com/office/drawing/2014/main" id="{77270954-F6B4-4B1C-AD0E-80FF3B166E89}"/>
                </a:ext>
              </a:extLst>
            </p:cNvPr>
            <p:cNvSpPr>
              <a:spLocks/>
            </p:cNvSpPr>
            <p:nvPr/>
          </p:nvSpPr>
          <p:spPr bwMode="auto">
            <a:xfrm>
              <a:off x="3399" y="1777"/>
              <a:ext cx="9" cy="10"/>
            </a:xfrm>
            <a:custGeom>
              <a:avLst/>
              <a:gdLst>
                <a:gd name="T0" fmla="*/ 9 w 9"/>
                <a:gd name="T1" fmla="*/ 5 h 10"/>
                <a:gd name="T2" fmla="*/ 9 w 9"/>
                <a:gd name="T3" fmla="*/ 3 h 10"/>
                <a:gd name="T4" fmla="*/ 7 w 9"/>
                <a:gd name="T5" fmla="*/ 0 h 10"/>
                <a:gd name="T6" fmla="*/ 4 w 9"/>
                <a:gd name="T7" fmla="*/ 0 h 10"/>
                <a:gd name="T8" fmla="*/ 2 w 9"/>
                <a:gd name="T9" fmla="*/ 0 h 10"/>
                <a:gd name="T10" fmla="*/ 0 w 9"/>
                <a:gd name="T11" fmla="*/ 0 h 10"/>
                <a:gd name="T12" fmla="*/ 0 w 9"/>
                <a:gd name="T13" fmla="*/ 3 h 10"/>
                <a:gd name="T14" fmla="*/ 0 w 9"/>
                <a:gd name="T15" fmla="*/ 3 h 10"/>
                <a:gd name="T16" fmla="*/ 0 w 9"/>
                <a:gd name="T17" fmla="*/ 5 h 10"/>
                <a:gd name="T18" fmla="*/ 0 w 9"/>
                <a:gd name="T19" fmla="*/ 7 h 10"/>
                <a:gd name="T20" fmla="*/ 2 w 9"/>
                <a:gd name="T21" fmla="*/ 10 h 10"/>
                <a:gd name="T22" fmla="*/ 4 w 9"/>
                <a:gd name="T23" fmla="*/ 10 h 10"/>
                <a:gd name="T24" fmla="*/ 7 w 9"/>
                <a:gd name="T25" fmla="*/ 7 h 10"/>
                <a:gd name="T26" fmla="*/ 9 w 9"/>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5"/>
                  </a:moveTo>
                  <a:lnTo>
                    <a:pt x="9" y="3"/>
                  </a:lnTo>
                  <a:lnTo>
                    <a:pt x="7" y="0"/>
                  </a:lnTo>
                  <a:lnTo>
                    <a:pt x="4" y="0"/>
                  </a:lnTo>
                  <a:lnTo>
                    <a:pt x="2" y="0"/>
                  </a:lnTo>
                  <a:lnTo>
                    <a:pt x="0" y="0"/>
                  </a:lnTo>
                  <a:lnTo>
                    <a:pt x="0" y="3"/>
                  </a:lnTo>
                  <a:lnTo>
                    <a:pt x="0" y="5"/>
                  </a:lnTo>
                  <a:lnTo>
                    <a:pt x="0" y="7"/>
                  </a:lnTo>
                  <a:lnTo>
                    <a:pt x="2" y="10"/>
                  </a:lnTo>
                  <a:lnTo>
                    <a:pt x="4" y="10"/>
                  </a:lnTo>
                  <a:lnTo>
                    <a:pt x="7" y="7"/>
                  </a:ln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53" name="Freeform 263">
              <a:extLst>
                <a:ext uri="{FF2B5EF4-FFF2-40B4-BE49-F238E27FC236}">
                  <a16:creationId xmlns:a16="http://schemas.microsoft.com/office/drawing/2014/main" id="{0C8F3854-9B0C-4DCE-BF42-D0EB5680055A}"/>
                </a:ext>
              </a:extLst>
            </p:cNvPr>
            <p:cNvSpPr>
              <a:spLocks/>
            </p:cNvSpPr>
            <p:nvPr/>
          </p:nvSpPr>
          <p:spPr bwMode="auto">
            <a:xfrm>
              <a:off x="3392" y="1794"/>
              <a:ext cx="9" cy="10"/>
            </a:xfrm>
            <a:custGeom>
              <a:avLst/>
              <a:gdLst>
                <a:gd name="T0" fmla="*/ 9 w 9"/>
                <a:gd name="T1" fmla="*/ 7 h 10"/>
                <a:gd name="T2" fmla="*/ 9 w 9"/>
                <a:gd name="T3" fmla="*/ 5 h 10"/>
                <a:gd name="T4" fmla="*/ 7 w 9"/>
                <a:gd name="T5" fmla="*/ 3 h 10"/>
                <a:gd name="T6" fmla="*/ 4 w 9"/>
                <a:gd name="T7" fmla="*/ 0 h 10"/>
                <a:gd name="T8" fmla="*/ 2 w 9"/>
                <a:gd name="T9" fmla="*/ 0 h 10"/>
                <a:gd name="T10" fmla="*/ 0 w 9"/>
                <a:gd name="T11" fmla="*/ 3 h 10"/>
                <a:gd name="T12" fmla="*/ 0 w 9"/>
                <a:gd name="T13" fmla="*/ 5 h 10"/>
                <a:gd name="T14" fmla="*/ 0 w 9"/>
                <a:gd name="T15" fmla="*/ 5 h 10"/>
                <a:gd name="T16" fmla="*/ 0 w 9"/>
                <a:gd name="T17" fmla="*/ 7 h 10"/>
                <a:gd name="T18" fmla="*/ 0 w 9"/>
                <a:gd name="T19" fmla="*/ 10 h 10"/>
                <a:gd name="T20" fmla="*/ 2 w 9"/>
                <a:gd name="T21" fmla="*/ 10 h 10"/>
                <a:gd name="T22" fmla="*/ 4 w 9"/>
                <a:gd name="T23" fmla="*/ 10 h 10"/>
                <a:gd name="T24" fmla="*/ 7 w 9"/>
                <a:gd name="T25" fmla="*/ 10 h 10"/>
                <a:gd name="T26" fmla="*/ 9 w 9"/>
                <a:gd name="T27" fmla="*/ 7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7"/>
                  </a:moveTo>
                  <a:lnTo>
                    <a:pt x="9" y="5"/>
                  </a:lnTo>
                  <a:lnTo>
                    <a:pt x="7" y="3"/>
                  </a:lnTo>
                  <a:lnTo>
                    <a:pt x="4" y="0"/>
                  </a:lnTo>
                  <a:lnTo>
                    <a:pt x="2" y="0"/>
                  </a:lnTo>
                  <a:lnTo>
                    <a:pt x="0" y="3"/>
                  </a:lnTo>
                  <a:lnTo>
                    <a:pt x="0" y="5"/>
                  </a:lnTo>
                  <a:lnTo>
                    <a:pt x="0" y="7"/>
                  </a:lnTo>
                  <a:lnTo>
                    <a:pt x="0" y="10"/>
                  </a:lnTo>
                  <a:lnTo>
                    <a:pt x="2" y="10"/>
                  </a:lnTo>
                  <a:lnTo>
                    <a:pt x="4" y="10"/>
                  </a:lnTo>
                  <a:lnTo>
                    <a:pt x="7" y="10"/>
                  </a:lnTo>
                  <a:lnTo>
                    <a:pt x="9"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54" name="Freeform 264">
              <a:extLst>
                <a:ext uri="{FF2B5EF4-FFF2-40B4-BE49-F238E27FC236}">
                  <a16:creationId xmlns:a16="http://schemas.microsoft.com/office/drawing/2014/main" id="{4E336F6F-E55D-49B4-A575-7F557A2ACE4A}"/>
                </a:ext>
              </a:extLst>
            </p:cNvPr>
            <p:cNvSpPr>
              <a:spLocks/>
            </p:cNvSpPr>
            <p:nvPr/>
          </p:nvSpPr>
          <p:spPr bwMode="auto">
            <a:xfrm>
              <a:off x="3385" y="1814"/>
              <a:ext cx="9" cy="9"/>
            </a:xfrm>
            <a:custGeom>
              <a:avLst/>
              <a:gdLst>
                <a:gd name="T0" fmla="*/ 9 w 9"/>
                <a:gd name="T1" fmla="*/ 4 h 9"/>
                <a:gd name="T2" fmla="*/ 9 w 9"/>
                <a:gd name="T3" fmla="*/ 2 h 9"/>
                <a:gd name="T4" fmla="*/ 7 w 9"/>
                <a:gd name="T5" fmla="*/ 0 h 9"/>
                <a:gd name="T6" fmla="*/ 4 w 9"/>
                <a:gd name="T7" fmla="*/ 0 h 9"/>
                <a:gd name="T8" fmla="*/ 2 w 9"/>
                <a:gd name="T9" fmla="*/ 0 h 9"/>
                <a:gd name="T10" fmla="*/ 0 w 9"/>
                <a:gd name="T11" fmla="*/ 0 h 9"/>
                <a:gd name="T12" fmla="*/ 0 w 9"/>
                <a:gd name="T13" fmla="*/ 2 h 9"/>
                <a:gd name="T14" fmla="*/ 0 w 9"/>
                <a:gd name="T15" fmla="*/ 2 h 9"/>
                <a:gd name="T16" fmla="*/ 0 w 9"/>
                <a:gd name="T17" fmla="*/ 4 h 9"/>
                <a:gd name="T18" fmla="*/ 0 w 9"/>
                <a:gd name="T19" fmla="*/ 7 h 9"/>
                <a:gd name="T20" fmla="*/ 2 w 9"/>
                <a:gd name="T21" fmla="*/ 9 h 9"/>
                <a:gd name="T22" fmla="*/ 4 w 9"/>
                <a:gd name="T23" fmla="*/ 9 h 9"/>
                <a:gd name="T24" fmla="*/ 7 w 9"/>
                <a:gd name="T25" fmla="*/ 7 h 9"/>
                <a:gd name="T26" fmla="*/ 9 w 9"/>
                <a:gd name="T27" fmla="*/ 4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9" y="4"/>
                  </a:moveTo>
                  <a:lnTo>
                    <a:pt x="9" y="2"/>
                  </a:lnTo>
                  <a:lnTo>
                    <a:pt x="7" y="0"/>
                  </a:lnTo>
                  <a:lnTo>
                    <a:pt x="4" y="0"/>
                  </a:lnTo>
                  <a:lnTo>
                    <a:pt x="2" y="0"/>
                  </a:lnTo>
                  <a:lnTo>
                    <a:pt x="0" y="0"/>
                  </a:lnTo>
                  <a:lnTo>
                    <a:pt x="0" y="2"/>
                  </a:lnTo>
                  <a:lnTo>
                    <a:pt x="0" y="4"/>
                  </a:lnTo>
                  <a:lnTo>
                    <a:pt x="0" y="7"/>
                  </a:lnTo>
                  <a:lnTo>
                    <a:pt x="2" y="9"/>
                  </a:lnTo>
                  <a:lnTo>
                    <a:pt x="4" y="9"/>
                  </a:lnTo>
                  <a:lnTo>
                    <a:pt x="7" y="7"/>
                  </a:lnTo>
                  <a:lnTo>
                    <a:pt x="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55" name="Freeform 265">
              <a:extLst>
                <a:ext uri="{FF2B5EF4-FFF2-40B4-BE49-F238E27FC236}">
                  <a16:creationId xmlns:a16="http://schemas.microsoft.com/office/drawing/2014/main" id="{196EC096-7B37-48E1-B6B2-5B5409840CD7}"/>
                </a:ext>
              </a:extLst>
            </p:cNvPr>
            <p:cNvSpPr>
              <a:spLocks/>
            </p:cNvSpPr>
            <p:nvPr/>
          </p:nvSpPr>
          <p:spPr bwMode="auto">
            <a:xfrm>
              <a:off x="3378" y="1830"/>
              <a:ext cx="9" cy="10"/>
            </a:xfrm>
            <a:custGeom>
              <a:avLst/>
              <a:gdLst>
                <a:gd name="T0" fmla="*/ 9 w 9"/>
                <a:gd name="T1" fmla="*/ 5 h 10"/>
                <a:gd name="T2" fmla="*/ 9 w 9"/>
                <a:gd name="T3" fmla="*/ 3 h 10"/>
                <a:gd name="T4" fmla="*/ 7 w 9"/>
                <a:gd name="T5" fmla="*/ 0 h 10"/>
                <a:gd name="T6" fmla="*/ 4 w 9"/>
                <a:gd name="T7" fmla="*/ 0 h 10"/>
                <a:gd name="T8" fmla="*/ 2 w 9"/>
                <a:gd name="T9" fmla="*/ 0 h 10"/>
                <a:gd name="T10" fmla="*/ 0 w 9"/>
                <a:gd name="T11" fmla="*/ 0 h 10"/>
                <a:gd name="T12" fmla="*/ 0 w 9"/>
                <a:gd name="T13" fmla="*/ 3 h 10"/>
                <a:gd name="T14" fmla="*/ 0 w 9"/>
                <a:gd name="T15" fmla="*/ 3 h 10"/>
                <a:gd name="T16" fmla="*/ 0 w 9"/>
                <a:gd name="T17" fmla="*/ 5 h 10"/>
                <a:gd name="T18" fmla="*/ 0 w 9"/>
                <a:gd name="T19" fmla="*/ 8 h 10"/>
                <a:gd name="T20" fmla="*/ 2 w 9"/>
                <a:gd name="T21" fmla="*/ 10 h 10"/>
                <a:gd name="T22" fmla="*/ 4 w 9"/>
                <a:gd name="T23" fmla="*/ 10 h 10"/>
                <a:gd name="T24" fmla="*/ 7 w 9"/>
                <a:gd name="T25" fmla="*/ 8 h 10"/>
                <a:gd name="T26" fmla="*/ 9 w 9"/>
                <a:gd name="T27" fmla="*/ 5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5"/>
                  </a:moveTo>
                  <a:lnTo>
                    <a:pt x="9" y="3"/>
                  </a:lnTo>
                  <a:lnTo>
                    <a:pt x="7" y="0"/>
                  </a:lnTo>
                  <a:lnTo>
                    <a:pt x="4" y="0"/>
                  </a:lnTo>
                  <a:lnTo>
                    <a:pt x="2" y="0"/>
                  </a:lnTo>
                  <a:lnTo>
                    <a:pt x="0" y="0"/>
                  </a:lnTo>
                  <a:lnTo>
                    <a:pt x="0" y="3"/>
                  </a:lnTo>
                  <a:lnTo>
                    <a:pt x="0" y="5"/>
                  </a:lnTo>
                  <a:lnTo>
                    <a:pt x="0" y="8"/>
                  </a:lnTo>
                  <a:lnTo>
                    <a:pt x="2" y="10"/>
                  </a:lnTo>
                  <a:lnTo>
                    <a:pt x="4" y="10"/>
                  </a:lnTo>
                  <a:lnTo>
                    <a:pt x="7" y="8"/>
                  </a:ln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56" name="Freeform 266">
              <a:extLst>
                <a:ext uri="{FF2B5EF4-FFF2-40B4-BE49-F238E27FC236}">
                  <a16:creationId xmlns:a16="http://schemas.microsoft.com/office/drawing/2014/main" id="{27281ECC-F31F-43EF-99EB-13FAE6E86FCB}"/>
                </a:ext>
              </a:extLst>
            </p:cNvPr>
            <p:cNvSpPr>
              <a:spLocks/>
            </p:cNvSpPr>
            <p:nvPr/>
          </p:nvSpPr>
          <p:spPr bwMode="auto">
            <a:xfrm>
              <a:off x="3368" y="1847"/>
              <a:ext cx="10" cy="10"/>
            </a:xfrm>
            <a:custGeom>
              <a:avLst/>
              <a:gdLst>
                <a:gd name="T0" fmla="*/ 10 w 10"/>
                <a:gd name="T1" fmla="*/ 8 h 10"/>
                <a:gd name="T2" fmla="*/ 10 w 10"/>
                <a:gd name="T3" fmla="*/ 5 h 10"/>
                <a:gd name="T4" fmla="*/ 10 w 10"/>
                <a:gd name="T5" fmla="*/ 3 h 10"/>
                <a:gd name="T6" fmla="*/ 7 w 10"/>
                <a:gd name="T7" fmla="*/ 0 h 10"/>
                <a:gd name="T8" fmla="*/ 5 w 10"/>
                <a:gd name="T9" fmla="*/ 0 h 10"/>
                <a:gd name="T10" fmla="*/ 3 w 10"/>
                <a:gd name="T11" fmla="*/ 3 h 10"/>
                <a:gd name="T12" fmla="*/ 0 w 10"/>
                <a:gd name="T13" fmla="*/ 5 h 10"/>
                <a:gd name="T14" fmla="*/ 0 w 10"/>
                <a:gd name="T15" fmla="*/ 5 h 10"/>
                <a:gd name="T16" fmla="*/ 0 w 10"/>
                <a:gd name="T17" fmla="*/ 8 h 10"/>
                <a:gd name="T18" fmla="*/ 3 w 10"/>
                <a:gd name="T19" fmla="*/ 10 h 10"/>
                <a:gd name="T20" fmla="*/ 5 w 10"/>
                <a:gd name="T21" fmla="*/ 10 h 10"/>
                <a:gd name="T22" fmla="*/ 7 w 10"/>
                <a:gd name="T23" fmla="*/ 10 h 10"/>
                <a:gd name="T24" fmla="*/ 10 w 10"/>
                <a:gd name="T25" fmla="*/ 10 h 10"/>
                <a:gd name="T26" fmla="*/ 10 w 10"/>
                <a:gd name="T27" fmla="*/ 8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8"/>
                  </a:moveTo>
                  <a:lnTo>
                    <a:pt x="10" y="5"/>
                  </a:lnTo>
                  <a:lnTo>
                    <a:pt x="10" y="3"/>
                  </a:lnTo>
                  <a:lnTo>
                    <a:pt x="7" y="0"/>
                  </a:lnTo>
                  <a:lnTo>
                    <a:pt x="5" y="0"/>
                  </a:lnTo>
                  <a:lnTo>
                    <a:pt x="3" y="3"/>
                  </a:lnTo>
                  <a:lnTo>
                    <a:pt x="0" y="5"/>
                  </a:lnTo>
                  <a:lnTo>
                    <a:pt x="0" y="8"/>
                  </a:lnTo>
                  <a:lnTo>
                    <a:pt x="3" y="10"/>
                  </a:lnTo>
                  <a:lnTo>
                    <a:pt x="5" y="10"/>
                  </a:lnTo>
                  <a:lnTo>
                    <a:pt x="7" y="10"/>
                  </a:lnTo>
                  <a:lnTo>
                    <a:pt x="10" y="10"/>
                  </a:ln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57" name="Freeform 267">
              <a:extLst>
                <a:ext uri="{FF2B5EF4-FFF2-40B4-BE49-F238E27FC236}">
                  <a16:creationId xmlns:a16="http://schemas.microsoft.com/office/drawing/2014/main" id="{6CFE2E3E-0CEA-43A5-B7ED-DCD280C66127}"/>
                </a:ext>
              </a:extLst>
            </p:cNvPr>
            <p:cNvSpPr>
              <a:spLocks/>
            </p:cNvSpPr>
            <p:nvPr/>
          </p:nvSpPr>
          <p:spPr bwMode="auto">
            <a:xfrm>
              <a:off x="3361" y="1867"/>
              <a:ext cx="10" cy="9"/>
            </a:xfrm>
            <a:custGeom>
              <a:avLst/>
              <a:gdLst>
                <a:gd name="T0" fmla="*/ 10 w 10"/>
                <a:gd name="T1" fmla="*/ 5 h 9"/>
                <a:gd name="T2" fmla="*/ 10 w 10"/>
                <a:gd name="T3" fmla="*/ 2 h 9"/>
                <a:gd name="T4" fmla="*/ 10 w 10"/>
                <a:gd name="T5" fmla="*/ 0 h 9"/>
                <a:gd name="T6" fmla="*/ 7 w 10"/>
                <a:gd name="T7" fmla="*/ 0 h 9"/>
                <a:gd name="T8" fmla="*/ 5 w 10"/>
                <a:gd name="T9" fmla="*/ 0 h 9"/>
                <a:gd name="T10" fmla="*/ 3 w 10"/>
                <a:gd name="T11" fmla="*/ 0 h 9"/>
                <a:gd name="T12" fmla="*/ 0 w 10"/>
                <a:gd name="T13" fmla="*/ 2 h 9"/>
                <a:gd name="T14" fmla="*/ 0 w 10"/>
                <a:gd name="T15" fmla="*/ 2 h 9"/>
                <a:gd name="T16" fmla="*/ 0 w 10"/>
                <a:gd name="T17" fmla="*/ 5 h 9"/>
                <a:gd name="T18" fmla="*/ 3 w 10"/>
                <a:gd name="T19" fmla="*/ 7 h 9"/>
                <a:gd name="T20" fmla="*/ 5 w 10"/>
                <a:gd name="T21" fmla="*/ 9 h 9"/>
                <a:gd name="T22" fmla="*/ 7 w 10"/>
                <a:gd name="T23" fmla="*/ 9 h 9"/>
                <a:gd name="T24" fmla="*/ 10 w 10"/>
                <a:gd name="T25" fmla="*/ 7 h 9"/>
                <a:gd name="T26" fmla="*/ 10 w 10"/>
                <a:gd name="T27" fmla="*/ 5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9">
                  <a:moveTo>
                    <a:pt x="10" y="5"/>
                  </a:moveTo>
                  <a:lnTo>
                    <a:pt x="10" y="2"/>
                  </a:lnTo>
                  <a:lnTo>
                    <a:pt x="10" y="0"/>
                  </a:lnTo>
                  <a:lnTo>
                    <a:pt x="7" y="0"/>
                  </a:lnTo>
                  <a:lnTo>
                    <a:pt x="5" y="0"/>
                  </a:lnTo>
                  <a:lnTo>
                    <a:pt x="3" y="0"/>
                  </a:lnTo>
                  <a:lnTo>
                    <a:pt x="0" y="2"/>
                  </a:lnTo>
                  <a:lnTo>
                    <a:pt x="0" y="5"/>
                  </a:lnTo>
                  <a:lnTo>
                    <a:pt x="3" y="7"/>
                  </a:lnTo>
                  <a:lnTo>
                    <a:pt x="5" y="9"/>
                  </a:lnTo>
                  <a:lnTo>
                    <a:pt x="7" y="9"/>
                  </a:lnTo>
                  <a:lnTo>
                    <a:pt x="10" y="7"/>
                  </a:lnTo>
                  <a:lnTo>
                    <a:pt x="1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58" name="Freeform 268">
              <a:extLst>
                <a:ext uri="{FF2B5EF4-FFF2-40B4-BE49-F238E27FC236}">
                  <a16:creationId xmlns:a16="http://schemas.microsoft.com/office/drawing/2014/main" id="{B1CC7083-3F2C-4835-85F0-FA708F8B9DD6}"/>
                </a:ext>
              </a:extLst>
            </p:cNvPr>
            <p:cNvSpPr>
              <a:spLocks/>
            </p:cNvSpPr>
            <p:nvPr/>
          </p:nvSpPr>
          <p:spPr bwMode="auto">
            <a:xfrm>
              <a:off x="3354" y="1884"/>
              <a:ext cx="10" cy="9"/>
            </a:xfrm>
            <a:custGeom>
              <a:avLst/>
              <a:gdLst>
                <a:gd name="T0" fmla="*/ 10 w 10"/>
                <a:gd name="T1" fmla="*/ 7 h 9"/>
                <a:gd name="T2" fmla="*/ 10 w 10"/>
                <a:gd name="T3" fmla="*/ 5 h 9"/>
                <a:gd name="T4" fmla="*/ 10 w 10"/>
                <a:gd name="T5" fmla="*/ 2 h 9"/>
                <a:gd name="T6" fmla="*/ 7 w 10"/>
                <a:gd name="T7" fmla="*/ 0 h 9"/>
                <a:gd name="T8" fmla="*/ 5 w 10"/>
                <a:gd name="T9" fmla="*/ 0 h 9"/>
                <a:gd name="T10" fmla="*/ 3 w 10"/>
                <a:gd name="T11" fmla="*/ 2 h 9"/>
                <a:gd name="T12" fmla="*/ 0 w 10"/>
                <a:gd name="T13" fmla="*/ 5 h 9"/>
                <a:gd name="T14" fmla="*/ 0 w 10"/>
                <a:gd name="T15" fmla="*/ 5 h 9"/>
                <a:gd name="T16" fmla="*/ 0 w 10"/>
                <a:gd name="T17" fmla="*/ 7 h 9"/>
                <a:gd name="T18" fmla="*/ 3 w 10"/>
                <a:gd name="T19" fmla="*/ 9 h 9"/>
                <a:gd name="T20" fmla="*/ 5 w 10"/>
                <a:gd name="T21" fmla="*/ 9 h 9"/>
                <a:gd name="T22" fmla="*/ 7 w 10"/>
                <a:gd name="T23" fmla="*/ 9 h 9"/>
                <a:gd name="T24" fmla="*/ 10 w 10"/>
                <a:gd name="T25" fmla="*/ 9 h 9"/>
                <a:gd name="T26" fmla="*/ 10 w 10"/>
                <a:gd name="T27" fmla="*/ 7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9">
                  <a:moveTo>
                    <a:pt x="10" y="7"/>
                  </a:moveTo>
                  <a:lnTo>
                    <a:pt x="10" y="5"/>
                  </a:lnTo>
                  <a:lnTo>
                    <a:pt x="10" y="2"/>
                  </a:lnTo>
                  <a:lnTo>
                    <a:pt x="7" y="0"/>
                  </a:lnTo>
                  <a:lnTo>
                    <a:pt x="5" y="0"/>
                  </a:lnTo>
                  <a:lnTo>
                    <a:pt x="3" y="2"/>
                  </a:lnTo>
                  <a:lnTo>
                    <a:pt x="0" y="5"/>
                  </a:lnTo>
                  <a:lnTo>
                    <a:pt x="0" y="7"/>
                  </a:lnTo>
                  <a:lnTo>
                    <a:pt x="3" y="9"/>
                  </a:lnTo>
                  <a:lnTo>
                    <a:pt x="5" y="9"/>
                  </a:lnTo>
                  <a:lnTo>
                    <a:pt x="7" y="9"/>
                  </a:lnTo>
                  <a:lnTo>
                    <a:pt x="10" y="9"/>
                  </a:ln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59" name="Freeform 269">
              <a:extLst>
                <a:ext uri="{FF2B5EF4-FFF2-40B4-BE49-F238E27FC236}">
                  <a16:creationId xmlns:a16="http://schemas.microsoft.com/office/drawing/2014/main" id="{43CD6B8B-32B2-441C-8147-0306DDD26521}"/>
                </a:ext>
              </a:extLst>
            </p:cNvPr>
            <p:cNvSpPr>
              <a:spLocks/>
            </p:cNvSpPr>
            <p:nvPr/>
          </p:nvSpPr>
          <p:spPr bwMode="auto">
            <a:xfrm>
              <a:off x="3352" y="1901"/>
              <a:ext cx="9" cy="9"/>
            </a:xfrm>
            <a:custGeom>
              <a:avLst/>
              <a:gdLst>
                <a:gd name="T0" fmla="*/ 7 w 9"/>
                <a:gd name="T1" fmla="*/ 2 h 9"/>
                <a:gd name="T2" fmla="*/ 5 w 9"/>
                <a:gd name="T3" fmla="*/ 0 h 9"/>
                <a:gd name="T4" fmla="*/ 2 w 9"/>
                <a:gd name="T5" fmla="*/ 0 h 9"/>
                <a:gd name="T6" fmla="*/ 0 w 9"/>
                <a:gd name="T7" fmla="*/ 2 h 9"/>
                <a:gd name="T8" fmla="*/ 0 w 9"/>
                <a:gd name="T9" fmla="*/ 4 h 9"/>
                <a:gd name="T10" fmla="*/ 0 w 9"/>
                <a:gd name="T11" fmla="*/ 7 h 9"/>
                <a:gd name="T12" fmla="*/ 0 w 9"/>
                <a:gd name="T13" fmla="*/ 9 h 9"/>
                <a:gd name="T14" fmla="*/ 0 w 9"/>
                <a:gd name="T15" fmla="*/ 9 h 9"/>
                <a:gd name="T16" fmla="*/ 2 w 9"/>
                <a:gd name="T17" fmla="*/ 9 h 9"/>
                <a:gd name="T18" fmla="*/ 5 w 9"/>
                <a:gd name="T19" fmla="*/ 9 h 9"/>
                <a:gd name="T20" fmla="*/ 7 w 9"/>
                <a:gd name="T21" fmla="*/ 9 h 9"/>
                <a:gd name="T22" fmla="*/ 9 w 9"/>
                <a:gd name="T23" fmla="*/ 7 h 9"/>
                <a:gd name="T24" fmla="*/ 9 w 9"/>
                <a:gd name="T25" fmla="*/ 4 h 9"/>
                <a:gd name="T26" fmla="*/ 7 w 9"/>
                <a:gd name="T27" fmla="*/ 2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7" y="2"/>
                  </a:moveTo>
                  <a:lnTo>
                    <a:pt x="5" y="0"/>
                  </a:lnTo>
                  <a:lnTo>
                    <a:pt x="2" y="0"/>
                  </a:lnTo>
                  <a:lnTo>
                    <a:pt x="0" y="2"/>
                  </a:lnTo>
                  <a:lnTo>
                    <a:pt x="0" y="4"/>
                  </a:lnTo>
                  <a:lnTo>
                    <a:pt x="0" y="7"/>
                  </a:lnTo>
                  <a:lnTo>
                    <a:pt x="0" y="9"/>
                  </a:lnTo>
                  <a:lnTo>
                    <a:pt x="2" y="9"/>
                  </a:lnTo>
                  <a:lnTo>
                    <a:pt x="5" y="9"/>
                  </a:lnTo>
                  <a:lnTo>
                    <a:pt x="7" y="9"/>
                  </a:lnTo>
                  <a:lnTo>
                    <a:pt x="9" y="7"/>
                  </a:lnTo>
                  <a:lnTo>
                    <a:pt x="9" y="4"/>
                  </a:lnTo>
                  <a:lnTo>
                    <a:pt x="7"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60" name="Freeform 270">
              <a:extLst>
                <a:ext uri="{FF2B5EF4-FFF2-40B4-BE49-F238E27FC236}">
                  <a16:creationId xmlns:a16="http://schemas.microsoft.com/office/drawing/2014/main" id="{48D09920-0F3B-419E-99AF-7707C12B5545}"/>
                </a:ext>
              </a:extLst>
            </p:cNvPr>
            <p:cNvSpPr>
              <a:spLocks/>
            </p:cNvSpPr>
            <p:nvPr/>
          </p:nvSpPr>
          <p:spPr bwMode="auto">
            <a:xfrm>
              <a:off x="3361" y="1918"/>
              <a:ext cx="10" cy="9"/>
            </a:xfrm>
            <a:custGeom>
              <a:avLst/>
              <a:gdLst>
                <a:gd name="T0" fmla="*/ 10 w 10"/>
                <a:gd name="T1" fmla="*/ 2 h 9"/>
                <a:gd name="T2" fmla="*/ 7 w 10"/>
                <a:gd name="T3" fmla="*/ 0 h 9"/>
                <a:gd name="T4" fmla="*/ 5 w 10"/>
                <a:gd name="T5" fmla="*/ 0 h 9"/>
                <a:gd name="T6" fmla="*/ 3 w 10"/>
                <a:gd name="T7" fmla="*/ 2 h 9"/>
                <a:gd name="T8" fmla="*/ 0 w 10"/>
                <a:gd name="T9" fmla="*/ 4 h 9"/>
                <a:gd name="T10" fmla="*/ 0 w 10"/>
                <a:gd name="T11" fmla="*/ 7 h 9"/>
                <a:gd name="T12" fmla="*/ 3 w 10"/>
                <a:gd name="T13" fmla="*/ 9 h 9"/>
                <a:gd name="T14" fmla="*/ 3 w 10"/>
                <a:gd name="T15" fmla="*/ 9 h 9"/>
                <a:gd name="T16" fmla="*/ 5 w 10"/>
                <a:gd name="T17" fmla="*/ 9 h 9"/>
                <a:gd name="T18" fmla="*/ 7 w 10"/>
                <a:gd name="T19" fmla="*/ 9 h 9"/>
                <a:gd name="T20" fmla="*/ 10 w 10"/>
                <a:gd name="T21" fmla="*/ 9 h 9"/>
                <a:gd name="T22" fmla="*/ 10 w 10"/>
                <a:gd name="T23" fmla="*/ 7 h 9"/>
                <a:gd name="T24" fmla="*/ 10 w 10"/>
                <a:gd name="T25" fmla="*/ 4 h 9"/>
                <a:gd name="T26" fmla="*/ 10 w 10"/>
                <a:gd name="T27" fmla="*/ 2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9">
                  <a:moveTo>
                    <a:pt x="10" y="2"/>
                  </a:moveTo>
                  <a:lnTo>
                    <a:pt x="7" y="0"/>
                  </a:lnTo>
                  <a:lnTo>
                    <a:pt x="5" y="0"/>
                  </a:lnTo>
                  <a:lnTo>
                    <a:pt x="3" y="2"/>
                  </a:lnTo>
                  <a:lnTo>
                    <a:pt x="0" y="4"/>
                  </a:lnTo>
                  <a:lnTo>
                    <a:pt x="0" y="7"/>
                  </a:lnTo>
                  <a:lnTo>
                    <a:pt x="3" y="9"/>
                  </a:lnTo>
                  <a:lnTo>
                    <a:pt x="5" y="9"/>
                  </a:lnTo>
                  <a:lnTo>
                    <a:pt x="7" y="9"/>
                  </a:lnTo>
                  <a:lnTo>
                    <a:pt x="10" y="9"/>
                  </a:lnTo>
                  <a:lnTo>
                    <a:pt x="10" y="7"/>
                  </a:lnTo>
                  <a:lnTo>
                    <a:pt x="10" y="4"/>
                  </a:lnTo>
                  <a:lnTo>
                    <a:pt x="1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61" name="Freeform 271">
              <a:extLst>
                <a:ext uri="{FF2B5EF4-FFF2-40B4-BE49-F238E27FC236}">
                  <a16:creationId xmlns:a16="http://schemas.microsoft.com/office/drawing/2014/main" id="{78F59756-DA7F-41B8-8AA0-1138F811FC1A}"/>
                </a:ext>
              </a:extLst>
            </p:cNvPr>
            <p:cNvSpPr>
              <a:spLocks/>
            </p:cNvSpPr>
            <p:nvPr/>
          </p:nvSpPr>
          <p:spPr bwMode="auto">
            <a:xfrm>
              <a:off x="3371" y="1935"/>
              <a:ext cx="9" cy="9"/>
            </a:xfrm>
            <a:custGeom>
              <a:avLst/>
              <a:gdLst>
                <a:gd name="T0" fmla="*/ 9 w 9"/>
                <a:gd name="T1" fmla="*/ 0 h 9"/>
                <a:gd name="T2" fmla="*/ 7 w 9"/>
                <a:gd name="T3" fmla="*/ 0 h 9"/>
                <a:gd name="T4" fmla="*/ 4 w 9"/>
                <a:gd name="T5" fmla="*/ 0 h 9"/>
                <a:gd name="T6" fmla="*/ 2 w 9"/>
                <a:gd name="T7" fmla="*/ 0 h 9"/>
                <a:gd name="T8" fmla="*/ 0 w 9"/>
                <a:gd name="T9" fmla="*/ 2 h 9"/>
                <a:gd name="T10" fmla="*/ 0 w 9"/>
                <a:gd name="T11" fmla="*/ 4 h 9"/>
                <a:gd name="T12" fmla="*/ 2 w 9"/>
                <a:gd name="T13" fmla="*/ 7 h 9"/>
                <a:gd name="T14" fmla="*/ 2 w 9"/>
                <a:gd name="T15" fmla="*/ 7 h 9"/>
                <a:gd name="T16" fmla="*/ 4 w 9"/>
                <a:gd name="T17" fmla="*/ 9 h 9"/>
                <a:gd name="T18" fmla="*/ 7 w 9"/>
                <a:gd name="T19" fmla="*/ 9 h 9"/>
                <a:gd name="T20" fmla="*/ 9 w 9"/>
                <a:gd name="T21" fmla="*/ 7 h 9"/>
                <a:gd name="T22" fmla="*/ 9 w 9"/>
                <a:gd name="T23" fmla="*/ 4 h 9"/>
                <a:gd name="T24" fmla="*/ 9 w 9"/>
                <a:gd name="T25" fmla="*/ 2 h 9"/>
                <a:gd name="T26" fmla="*/ 9 w 9"/>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9" y="0"/>
                  </a:moveTo>
                  <a:lnTo>
                    <a:pt x="7" y="0"/>
                  </a:lnTo>
                  <a:lnTo>
                    <a:pt x="4" y="0"/>
                  </a:lnTo>
                  <a:lnTo>
                    <a:pt x="2" y="0"/>
                  </a:lnTo>
                  <a:lnTo>
                    <a:pt x="0" y="2"/>
                  </a:lnTo>
                  <a:lnTo>
                    <a:pt x="0" y="4"/>
                  </a:lnTo>
                  <a:lnTo>
                    <a:pt x="2" y="7"/>
                  </a:lnTo>
                  <a:lnTo>
                    <a:pt x="4" y="9"/>
                  </a:lnTo>
                  <a:lnTo>
                    <a:pt x="7" y="9"/>
                  </a:lnTo>
                  <a:lnTo>
                    <a:pt x="9" y="7"/>
                  </a:lnTo>
                  <a:lnTo>
                    <a:pt x="9" y="4"/>
                  </a:lnTo>
                  <a:lnTo>
                    <a:pt x="9" y="2"/>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62" name="Freeform 272">
              <a:extLst>
                <a:ext uri="{FF2B5EF4-FFF2-40B4-BE49-F238E27FC236}">
                  <a16:creationId xmlns:a16="http://schemas.microsoft.com/office/drawing/2014/main" id="{2E670982-C0C7-4688-A582-E305DF28B2E5}"/>
                </a:ext>
              </a:extLst>
            </p:cNvPr>
            <p:cNvSpPr>
              <a:spLocks/>
            </p:cNvSpPr>
            <p:nvPr/>
          </p:nvSpPr>
          <p:spPr bwMode="auto">
            <a:xfrm>
              <a:off x="3382" y="1951"/>
              <a:ext cx="10" cy="10"/>
            </a:xfrm>
            <a:custGeom>
              <a:avLst/>
              <a:gdLst>
                <a:gd name="T0" fmla="*/ 7 w 10"/>
                <a:gd name="T1" fmla="*/ 0 h 10"/>
                <a:gd name="T2" fmla="*/ 5 w 10"/>
                <a:gd name="T3" fmla="*/ 0 h 10"/>
                <a:gd name="T4" fmla="*/ 3 w 10"/>
                <a:gd name="T5" fmla="*/ 0 h 10"/>
                <a:gd name="T6" fmla="*/ 0 w 10"/>
                <a:gd name="T7" fmla="*/ 0 h 10"/>
                <a:gd name="T8" fmla="*/ 0 w 10"/>
                <a:gd name="T9" fmla="*/ 3 h 10"/>
                <a:gd name="T10" fmla="*/ 0 w 10"/>
                <a:gd name="T11" fmla="*/ 5 h 10"/>
                <a:gd name="T12" fmla="*/ 0 w 10"/>
                <a:gd name="T13" fmla="*/ 8 h 10"/>
                <a:gd name="T14" fmla="*/ 0 w 10"/>
                <a:gd name="T15" fmla="*/ 8 h 10"/>
                <a:gd name="T16" fmla="*/ 3 w 10"/>
                <a:gd name="T17" fmla="*/ 10 h 10"/>
                <a:gd name="T18" fmla="*/ 5 w 10"/>
                <a:gd name="T19" fmla="*/ 10 h 10"/>
                <a:gd name="T20" fmla="*/ 7 w 10"/>
                <a:gd name="T21" fmla="*/ 8 h 10"/>
                <a:gd name="T22" fmla="*/ 10 w 10"/>
                <a:gd name="T23" fmla="*/ 5 h 10"/>
                <a:gd name="T24" fmla="*/ 10 w 10"/>
                <a:gd name="T25" fmla="*/ 3 h 10"/>
                <a:gd name="T26" fmla="*/ 7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7" y="0"/>
                  </a:moveTo>
                  <a:lnTo>
                    <a:pt x="5" y="0"/>
                  </a:lnTo>
                  <a:lnTo>
                    <a:pt x="3" y="0"/>
                  </a:lnTo>
                  <a:lnTo>
                    <a:pt x="0" y="0"/>
                  </a:lnTo>
                  <a:lnTo>
                    <a:pt x="0" y="3"/>
                  </a:lnTo>
                  <a:lnTo>
                    <a:pt x="0" y="5"/>
                  </a:lnTo>
                  <a:lnTo>
                    <a:pt x="0" y="8"/>
                  </a:lnTo>
                  <a:lnTo>
                    <a:pt x="3" y="10"/>
                  </a:lnTo>
                  <a:lnTo>
                    <a:pt x="5" y="10"/>
                  </a:lnTo>
                  <a:lnTo>
                    <a:pt x="7" y="8"/>
                  </a:lnTo>
                  <a:lnTo>
                    <a:pt x="10" y="5"/>
                  </a:lnTo>
                  <a:lnTo>
                    <a:pt x="10" y="3"/>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63" name="Freeform 273">
              <a:extLst>
                <a:ext uri="{FF2B5EF4-FFF2-40B4-BE49-F238E27FC236}">
                  <a16:creationId xmlns:a16="http://schemas.microsoft.com/office/drawing/2014/main" id="{09FA9853-2FF7-47BA-B464-1B43D97F7379}"/>
                </a:ext>
              </a:extLst>
            </p:cNvPr>
            <p:cNvSpPr>
              <a:spLocks/>
            </p:cNvSpPr>
            <p:nvPr/>
          </p:nvSpPr>
          <p:spPr bwMode="auto">
            <a:xfrm>
              <a:off x="3392" y="1966"/>
              <a:ext cx="9" cy="10"/>
            </a:xfrm>
            <a:custGeom>
              <a:avLst/>
              <a:gdLst>
                <a:gd name="T0" fmla="*/ 7 w 9"/>
                <a:gd name="T1" fmla="*/ 2 h 10"/>
                <a:gd name="T2" fmla="*/ 4 w 9"/>
                <a:gd name="T3" fmla="*/ 0 h 10"/>
                <a:gd name="T4" fmla="*/ 2 w 9"/>
                <a:gd name="T5" fmla="*/ 0 h 10"/>
                <a:gd name="T6" fmla="*/ 0 w 9"/>
                <a:gd name="T7" fmla="*/ 2 h 10"/>
                <a:gd name="T8" fmla="*/ 0 w 9"/>
                <a:gd name="T9" fmla="*/ 5 h 10"/>
                <a:gd name="T10" fmla="*/ 0 w 9"/>
                <a:gd name="T11" fmla="*/ 7 h 10"/>
                <a:gd name="T12" fmla="*/ 0 w 9"/>
                <a:gd name="T13" fmla="*/ 10 h 10"/>
                <a:gd name="T14" fmla="*/ 0 w 9"/>
                <a:gd name="T15" fmla="*/ 10 h 10"/>
                <a:gd name="T16" fmla="*/ 2 w 9"/>
                <a:gd name="T17" fmla="*/ 10 h 10"/>
                <a:gd name="T18" fmla="*/ 4 w 9"/>
                <a:gd name="T19" fmla="*/ 10 h 10"/>
                <a:gd name="T20" fmla="*/ 7 w 9"/>
                <a:gd name="T21" fmla="*/ 10 h 10"/>
                <a:gd name="T22" fmla="*/ 9 w 9"/>
                <a:gd name="T23" fmla="*/ 7 h 10"/>
                <a:gd name="T24" fmla="*/ 9 w 9"/>
                <a:gd name="T25" fmla="*/ 5 h 10"/>
                <a:gd name="T26" fmla="*/ 7 w 9"/>
                <a:gd name="T27" fmla="*/ 2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7" y="2"/>
                  </a:moveTo>
                  <a:lnTo>
                    <a:pt x="4" y="0"/>
                  </a:lnTo>
                  <a:lnTo>
                    <a:pt x="2" y="0"/>
                  </a:lnTo>
                  <a:lnTo>
                    <a:pt x="0" y="2"/>
                  </a:lnTo>
                  <a:lnTo>
                    <a:pt x="0" y="5"/>
                  </a:lnTo>
                  <a:lnTo>
                    <a:pt x="0" y="7"/>
                  </a:lnTo>
                  <a:lnTo>
                    <a:pt x="0" y="10"/>
                  </a:lnTo>
                  <a:lnTo>
                    <a:pt x="2" y="10"/>
                  </a:lnTo>
                  <a:lnTo>
                    <a:pt x="4" y="10"/>
                  </a:lnTo>
                  <a:lnTo>
                    <a:pt x="7" y="10"/>
                  </a:lnTo>
                  <a:lnTo>
                    <a:pt x="9" y="7"/>
                  </a:lnTo>
                  <a:lnTo>
                    <a:pt x="9" y="5"/>
                  </a:lnTo>
                  <a:lnTo>
                    <a:pt x="7"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64" name="Freeform 274">
              <a:extLst>
                <a:ext uri="{FF2B5EF4-FFF2-40B4-BE49-F238E27FC236}">
                  <a16:creationId xmlns:a16="http://schemas.microsoft.com/office/drawing/2014/main" id="{C88FA5F2-E93E-4891-A39C-EAE71BE9E96E}"/>
                </a:ext>
              </a:extLst>
            </p:cNvPr>
            <p:cNvSpPr>
              <a:spLocks/>
            </p:cNvSpPr>
            <p:nvPr/>
          </p:nvSpPr>
          <p:spPr bwMode="auto">
            <a:xfrm>
              <a:off x="3401" y="1983"/>
              <a:ext cx="9" cy="10"/>
            </a:xfrm>
            <a:custGeom>
              <a:avLst/>
              <a:gdLst>
                <a:gd name="T0" fmla="*/ 9 w 9"/>
                <a:gd name="T1" fmla="*/ 2 h 10"/>
                <a:gd name="T2" fmla="*/ 7 w 9"/>
                <a:gd name="T3" fmla="*/ 0 h 10"/>
                <a:gd name="T4" fmla="*/ 5 w 9"/>
                <a:gd name="T5" fmla="*/ 0 h 10"/>
                <a:gd name="T6" fmla="*/ 2 w 9"/>
                <a:gd name="T7" fmla="*/ 2 h 10"/>
                <a:gd name="T8" fmla="*/ 0 w 9"/>
                <a:gd name="T9" fmla="*/ 5 h 10"/>
                <a:gd name="T10" fmla="*/ 0 w 9"/>
                <a:gd name="T11" fmla="*/ 7 h 10"/>
                <a:gd name="T12" fmla="*/ 2 w 9"/>
                <a:gd name="T13" fmla="*/ 10 h 10"/>
                <a:gd name="T14" fmla="*/ 2 w 9"/>
                <a:gd name="T15" fmla="*/ 10 h 10"/>
                <a:gd name="T16" fmla="*/ 5 w 9"/>
                <a:gd name="T17" fmla="*/ 10 h 10"/>
                <a:gd name="T18" fmla="*/ 7 w 9"/>
                <a:gd name="T19" fmla="*/ 10 h 10"/>
                <a:gd name="T20" fmla="*/ 9 w 9"/>
                <a:gd name="T21" fmla="*/ 10 h 10"/>
                <a:gd name="T22" fmla="*/ 9 w 9"/>
                <a:gd name="T23" fmla="*/ 7 h 10"/>
                <a:gd name="T24" fmla="*/ 9 w 9"/>
                <a:gd name="T25" fmla="*/ 5 h 10"/>
                <a:gd name="T26" fmla="*/ 9 w 9"/>
                <a:gd name="T27" fmla="*/ 2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2"/>
                  </a:moveTo>
                  <a:lnTo>
                    <a:pt x="7" y="0"/>
                  </a:lnTo>
                  <a:lnTo>
                    <a:pt x="5" y="0"/>
                  </a:lnTo>
                  <a:lnTo>
                    <a:pt x="2" y="2"/>
                  </a:lnTo>
                  <a:lnTo>
                    <a:pt x="0" y="5"/>
                  </a:lnTo>
                  <a:lnTo>
                    <a:pt x="0" y="7"/>
                  </a:lnTo>
                  <a:lnTo>
                    <a:pt x="2" y="10"/>
                  </a:lnTo>
                  <a:lnTo>
                    <a:pt x="5" y="10"/>
                  </a:lnTo>
                  <a:lnTo>
                    <a:pt x="7" y="10"/>
                  </a:lnTo>
                  <a:lnTo>
                    <a:pt x="9" y="10"/>
                  </a:lnTo>
                  <a:lnTo>
                    <a:pt x="9" y="7"/>
                  </a:lnTo>
                  <a:lnTo>
                    <a:pt x="9" y="5"/>
                  </a:lnTo>
                  <a:lnTo>
                    <a:pt x="9"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65" name="Freeform 275">
              <a:extLst>
                <a:ext uri="{FF2B5EF4-FFF2-40B4-BE49-F238E27FC236}">
                  <a16:creationId xmlns:a16="http://schemas.microsoft.com/office/drawing/2014/main" id="{0A1ADADF-A603-4D03-8895-5F370EA0712B}"/>
                </a:ext>
              </a:extLst>
            </p:cNvPr>
            <p:cNvSpPr>
              <a:spLocks/>
            </p:cNvSpPr>
            <p:nvPr/>
          </p:nvSpPr>
          <p:spPr bwMode="auto">
            <a:xfrm>
              <a:off x="3413" y="2000"/>
              <a:ext cx="9" cy="10"/>
            </a:xfrm>
            <a:custGeom>
              <a:avLst/>
              <a:gdLst>
                <a:gd name="T0" fmla="*/ 7 w 9"/>
                <a:gd name="T1" fmla="*/ 0 h 10"/>
                <a:gd name="T2" fmla="*/ 4 w 9"/>
                <a:gd name="T3" fmla="*/ 0 h 10"/>
                <a:gd name="T4" fmla="*/ 2 w 9"/>
                <a:gd name="T5" fmla="*/ 0 h 10"/>
                <a:gd name="T6" fmla="*/ 0 w 9"/>
                <a:gd name="T7" fmla="*/ 0 h 10"/>
                <a:gd name="T8" fmla="*/ 0 w 9"/>
                <a:gd name="T9" fmla="*/ 2 h 10"/>
                <a:gd name="T10" fmla="*/ 0 w 9"/>
                <a:gd name="T11" fmla="*/ 5 h 10"/>
                <a:gd name="T12" fmla="*/ 0 w 9"/>
                <a:gd name="T13" fmla="*/ 7 h 10"/>
                <a:gd name="T14" fmla="*/ 0 w 9"/>
                <a:gd name="T15" fmla="*/ 7 h 10"/>
                <a:gd name="T16" fmla="*/ 2 w 9"/>
                <a:gd name="T17" fmla="*/ 10 h 10"/>
                <a:gd name="T18" fmla="*/ 4 w 9"/>
                <a:gd name="T19" fmla="*/ 10 h 10"/>
                <a:gd name="T20" fmla="*/ 7 w 9"/>
                <a:gd name="T21" fmla="*/ 7 h 10"/>
                <a:gd name="T22" fmla="*/ 9 w 9"/>
                <a:gd name="T23" fmla="*/ 5 h 10"/>
                <a:gd name="T24" fmla="*/ 9 w 9"/>
                <a:gd name="T25" fmla="*/ 2 h 10"/>
                <a:gd name="T26" fmla="*/ 7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7" y="0"/>
                  </a:moveTo>
                  <a:lnTo>
                    <a:pt x="4" y="0"/>
                  </a:lnTo>
                  <a:lnTo>
                    <a:pt x="2" y="0"/>
                  </a:lnTo>
                  <a:lnTo>
                    <a:pt x="0" y="0"/>
                  </a:lnTo>
                  <a:lnTo>
                    <a:pt x="0" y="2"/>
                  </a:lnTo>
                  <a:lnTo>
                    <a:pt x="0" y="5"/>
                  </a:lnTo>
                  <a:lnTo>
                    <a:pt x="0" y="7"/>
                  </a:lnTo>
                  <a:lnTo>
                    <a:pt x="2" y="10"/>
                  </a:lnTo>
                  <a:lnTo>
                    <a:pt x="4" y="10"/>
                  </a:lnTo>
                  <a:lnTo>
                    <a:pt x="7" y="7"/>
                  </a:lnTo>
                  <a:lnTo>
                    <a:pt x="9" y="5"/>
                  </a:lnTo>
                  <a:lnTo>
                    <a:pt x="9" y="2"/>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66" name="Freeform 276">
              <a:extLst>
                <a:ext uri="{FF2B5EF4-FFF2-40B4-BE49-F238E27FC236}">
                  <a16:creationId xmlns:a16="http://schemas.microsoft.com/office/drawing/2014/main" id="{6146B78F-EF01-44C0-B1FD-41B12639CE18}"/>
                </a:ext>
              </a:extLst>
            </p:cNvPr>
            <p:cNvSpPr>
              <a:spLocks/>
            </p:cNvSpPr>
            <p:nvPr/>
          </p:nvSpPr>
          <p:spPr bwMode="auto">
            <a:xfrm>
              <a:off x="3422" y="2017"/>
              <a:ext cx="9" cy="9"/>
            </a:xfrm>
            <a:custGeom>
              <a:avLst/>
              <a:gdLst>
                <a:gd name="T0" fmla="*/ 7 w 9"/>
                <a:gd name="T1" fmla="*/ 0 h 9"/>
                <a:gd name="T2" fmla="*/ 4 w 9"/>
                <a:gd name="T3" fmla="*/ 0 h 9"/>
                <a:gd name="T4" fmla="*/ 2 w 9"/>
                <a:gd name="T5" fmla="*/ 0 h 9"/>
                <a:gd name="T6" fmla="*/ 0 w 9"/>
                <a:gd name="T7" fmla="*/ 0 h 9"/>
                <a:gd name="T8" fmla="*/ 0 w 9"/>
                <a:gd name="T9" fmla="*/ 2 h 9"/>
                <a:gd name="T10" fmla="*/ 0 w 9"/>
                <a:gd name="T11" fmla="*/ 5 h 9"/>
                <a:gd name="T12" fmla="*/ 0 w 9"/>
                <a:gd name="T13" fmla="*/ 7 h 9"/>
                <a:gd name="T14" fmla="*/ 0 w 9"/>
                <a:gd name="T15" fmla="*/ 7 h 9"/>
                <a:gd name="T16" fmla="*/ 2 w 9"/>
                <a:gd name="T17" fmla="*/ 9 h 9"/>
                <a:gd name="T18" fmla="*/ 4 w 9"/>
                <a:gd name="T19" fmla="*/ 9 h 9"/>
                <a:gd name="T20" fmla="*/ 7 w 9"/>
                <a:gd name="T21" fmla="*/ 7 h 9"/>
                <a:gd name="T22" fmla="*/ 9 w 9"/>
                <a:gd name="T23" fmla="*/ 5 h 9"/>
                <a:gd name="T24" fmla="*/ 9 w 9"/>
                <a:gd name="T25" fmla="*/ 2 h 9"/>
                <a:gd name="T26" fmla="*/ 7 w 9"/>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7" y="0"/>
                  </a:moveTo>
                  <a:lnTo>
                    <a:pt x="4" y="0"/>
                  </a:lnTo>
                  <a:lnTo>
                    <a:pt x="2" y="0"/>
                  </a:lnTo>
                  <a:lnTo>
                    <a:pt x="0" y="0"/>
                  </a:lnTo>
                  <a:lnTo>
                    <a:pt x="0" y="2"/>
                  </a:lnTo>
                  <a:lnTo>
                    <a:pt x="0" y="5"/>
                  </a:lnTo>
                  <a:lnTo>
                    <a:pt x="0" y="7"/>
                  </a:lnTo>
                  <a:lnTo>
                    <a:pt x="2" y="9"/>
                  </a:lnTo>
                  <a:lnTo>
                    <a:pt x="4" y="9"/>
                  </a:lnTo>
                  <a:lnTo>
                    <a:pt x="7" y="7"/>
                  </a:lnTo>
                  <a:lnTo>
                    <a:pt x="9" y="5"/>
                  </a:lnTo>
                  <a:lnTo>
                    <a:pt x="9" y="2"/>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67" name="Freeform 277">
              <a:extLst>
                <a:ext uri="{FF2B5EF4-FFF2-40B4-BE49-F238E27FC236}">
                  <a16:creationId xmlns:a16="http://schemas.microsoft.com/office/drawing/2014/main" id="{DE2CDB45-7F7E-4120-B61A-EC848E2C7516}"/>
                </a:ext>
              </a:extLst>
            </p:cNvPr>
            <p:cNvSpPr>
              <a:spLocks/>
            </p:cNvSpPr>
            <p:nvPr/>
          </p:nvSpPr>
          <p:spPr bwMode="auto">
            <a:xfrm>
              <a:off x="3431" y="2031"/>
              <a:ext cx="9" cy="12"/>
            </a:xfrm>
            <a:custGeom>
              <a:avLst/>
              <a:gdLst>
                <a:gd name="T0" fmla="*/ 9 w 9"/>
                <a:gd name="T1" fmla="*/ 3 h 12"/>
                <a:gd name="T2" fmla="*/ 7 w 9"/>
                <a:gd name="T3" fmla="*/ 0 h 12"/>
                <a:gd name="T4" fmla="*/ 5 w 9"/>
                <a:gd name="T5" fmla="*/ 0 h 12"/>
                <a:gd name="T6" fmla="*/ 2 w 9"/>
                <a:gd name="T7" fmla="*/ 3 h 12"/>
                <a:gd name="T8" fmla="*/ 0 w 9"/>
                <a:gd name="T9" fmla="*/ 5 h 12"/>
                <a:gd name="T10" fmla="*/ 0 w 9"/>
                <a:gd name="T11" fmla="*/ 8 h 12"/>
                <a:gd name="T12" fmla="*/ 2 w 9"/>
                <a:gd name="T13" fmla="*/ 10 h 12"/>
                <a:gd name="T14" fmla="*/ 2 w 9"/>
                <a:gd name="T15" fmla="*/ 10 h 12"/>
                <a:gd name="T16" fmla="*/ 5 w 9"/>
                <a:gd name="T17" fmla="*/ 12 h 12"/>
                <a:gd name="T18" fmla="*/ 7 w 9"/>
                <a:gd name="T19" fmla="*/ 12 h 12"/>
                <a:gd name="T20" fmla="*/ 9 w 9"/>
                <a:gd name="T21" fmla="*/ 10 h 12"/>
                <a:gd name="T22" fmla="*/ 9 w 9"/>
                <a:gd name="T23" fmla="*/ 8 h 12"/>
                <a:gd name="T24" fmla="*/ 9 w 9"/>
                <a:gd name="T25" fmla="*/ 5 h 12"/>
                <a:gd name="T26" fmla="*/ 9 w 9"/>
                <a:gd name="T27" fmla="*/ 3 h 1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2">
                  <a:moveTo>
                    <a:pt x="9" y="3"/>
                  </a:moveTo>
                  <a:lnTo>
                    <a:pt x="7" y="0"/>
                  </a:lnTo>
                  <a:lnTo>
                    <a:pt x="5" y="0"/>
                  </a:lnTo>
                  <a:lnTo>
                    <a:pt x="2" y="3"/>
                  </a:lnTo>
                  <a:lnTo>
                    <a:pt x="0" y="5"/>
                  </a:lnTo>
                  <a:lnTo>
                    <a:pt x="0" y="8"/>
                  </a:lnTo>
                  <a:lnTo>
                    <a:pt x="2" y="10"/>
                  </a:lnTo>
                  <a:lnTo>
                    <a:pt x="5" y="12"/>
                  </a:lnTo>
                  <a:lnTo>
                    <a:pt x="7" y="12"/>
                  </a:lnTo>
                  <a:lnTo>
                    <a:pt x="9" y="10"/>
                  </a:lnTo>
                  <a:lnTo>
                    <a:pt x="9" y="8"/>
                  </a:lnTo>
                  <a:lnTo>
                    <a:pt x="9" y="5"/>
                  </a:lnTo>
                  <a:lnTo>
                    <a:pt x="9"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68" name="Freeform 278">
              <a:extLst>
                <a:ext uri="{FF2B5EF4-FFF2-40B4-BE49-F238E27FC236}">
                  <a16:creationId xmlns:a16="http://schemas.microsoft.com/office/drawing/2014/main" id="{0E17D78A-D3B9-4773-9BDE-19F99CED35B6}"/>
                </a:ext>
              </a:extLst>
            </p:cNvPr>
            <p:cNvSpPr>
              <a:spLocks/>
            </p:cNvSpPr>
            <p:nvPr/>
          </p:nvSpPr>
          <p:spPr bwMode="auto">
            <a:xfrm>
              <a:off x="3440" y="2048"/>
              <a:ext cx="10" cy="10"/>
            </a:xfrm>
            <a:custGeom>
              <a:avLst/>
              <a:gdLst>
                <a:gd name="T0" fmla="*/ 10 w 10"/>
                <a:gd name="T1" fmla="*/ 3 h 10"/>
                <a:gd name="T2" fmla="*/ 7 w 10"/>
                <a:gd name="T3" fmla="*/ 0 h 10"/>
                <a:gd name="T4" fmla="*/ 5 w 10"/>
                <a:gd name="T5" fmla="*/ 0 h 10"/>
                <a:gd name="T6" fmla="*/ 3 w 10"/>
                <a:gd name="T7" fmla="*/ 3 h 10"/>
                <a:gd name="T8" fmla="*/ 0 w 10"/>
                <a:gd name="T9" fmla="*/ 5 h 10"/>
                <a:gd name="T10" fmla="*/ 0 w 10"/>
                <a:gd name="T11" fmla="*/ 8 h 10"/>
                <a:gd name="T12" fmla="*/ 3 w 10"/>
                <a:gd name="T13" fmla="*/ 10 h 10"/>
                <a:gd name="T14" fmla="*/ 3 w 10"/>
                <a:gd name="T15" fmla="*/ 10 h 10"/>
                <a:gd name="T16" fmla="*/ 5 w 10"/>
                <a:gd name="T17" fmla="*/ 10 h 10"/>
                <a:gd name="T18" fmla="*/ 7 w 10"/>
                <a:gd name="T19" fmla="*/ 10 h 10"/>
                <a:gd name="T20" fmla="*/ 10 w 10"/>
                <a:gd name="T21" fmla="*/ 10 h 10"/>
                <a:gd name="T22" fmla="*/ 10 w 10"/>
                <a:gd name="T23" fmla="*/ 8 h 10"/>
                <a:gd name="T24" fmla="*/ 10 w 10"/>
                <a:gd name="T25" fmla="*/ 5 h 10"/>
                <a:gd name="T26" fmla="*/ 10 w 10"/>
                <a:gd name="T27" fmla="*/ 3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3"/>
                  </a:moveTo>
                  <a:lnTo>
                    <a:pt x="7" y="0"/>
                  </a:lnTo>
                  <a:lnTo>
                    <a:pt x="5" y="0"/>
                  </a:lnTo>
                  <a:lnTo>
                    <a:pt x="3" y="3"/>
                  </a:lnTo>
                  <a:lnTo>
                    <a:pt x="0" y="5"/>
                  </a:lnTo>
                  <a:lnTo>
                    <a:pt x="0" y="8"/>
                  </a:lnTo>
                  <a:lnTo>
                    <a:pt x="3" y="10"/>
                  </a:lnTo>
                  <a:lnTo>
                    <a:pt x="5" y="10"/>
                  </a:lnTo>
                  <a:lnTo>
                    <a:pt x="7" y="10"/>
                  </a:lnTo>
                  <a:lnTo>
                    <a:pt x="10" y="10"/>
                  </a:lnTo>
                  <a:lnTo>
                    <a:pt x="10" y="8"/>
                  </a:lnTo>
                  <a:lnTo>
                    <a:pt x="10" y="5"/>
                  </a:lnTo>
                  <a:lnTo>
                    <a:pt x="1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69" name="Freeform 279">
              <a:extLst>
                <a:ext uri="{FF2B5EF4-FFF2-40B4-BE49-F238E27FC236}">
                  <a16:creationId xmlns:a16="http://schemas.microsoft.com/office/drawing/2014/main" id="{25916A25-7BAF-450B-BADA-301BED8DAFC7}"/>
                </a:ext>
              </a:extLst>
            </p:cNvPr>
            <p:cNvSpPr>
              <a:spLocks/>
            </p:cNvSpPr>
            <p:nvPr/>
          </p:nvSpPr>
          <p:spPr bwMode="auto">
            <a:xfrm>
              <a:off x="3452" y="2065"/>
              <a:ext cx="9" cy="10"/>
            </a:xfrm>
            <a:custGeom>
              <a:avLst/>
              <a:gdLst>
                <a:gd name="T0" fmla="*/ 7 w 9"/>
                <a:gd name="T1" fmla="*/ 3 h 10"/>
                <a:gd name="T2" fmla="*/ 5 w 9"/>
                <a:gd name="T3" fmla="*/ 0 h 10"/>
                <a:gd name="T4" fmla="*/ 2 w 9"/>
                <a:gd name="T5" fmla="*/ 0 h 10"/>
                <a:gd name="T6" fmla="*/ 0 w 9"/>
                <a:gd name="T7" fmla="*/ 3 h 10"/>
                <a:gd name="T8" fmla="*/ 0 w 9"/>
                <a:gd name="T9" fmla="*/ 5 h 10"/>
                <a:gd name="T10" fmla="*/ 0 w 9"/>
                <a:gd name="T11" fmla="*/ 7 h 10"/>
                <a:gd name="T12" fmla="*/ 0 w 9"/>
                <a:gd name="T13" fmla="*/ 10 h 10"/>
                <a:gd name="T14" fmla="*/ 0 w 9"/>
                <a:gd name="T15" fmla="*/ 10 h 10"/>
                <a:gd name="T16" fmla="*/ 2 w 9"/>
                <a:gd name="T17" fmla="*/ 10 h 10"/>
                <a:gd name="T18" fmla="*/ 5 w 9"/>
                <a:gd name="T19" fmla="*/ 10 h 10"/>
                <a:gd name="T20" fmla="*/ 7 w 9"/>
                <a:gd name="T21" fmla="*/ 10 h 10"/>
                <a:gd name="T22" fmla="*/ 9 w 9"/>
                <a:gd name="T23" fmla="*/ 7 h 10"/>
                <a:gd name="T24" fmla="*/ 9 w 9"/>
                <a:gd name="T25" fmla="*/ 5 h 10"/>
                <a:gd name="T26" fmla="*/ 7 w 9"/>
                <a:gd name="T27" fmla="*/ 3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7" y="3"/>
                  </a:moveTo>
                  <a:lnTo>
                    <a:pt x="5" y="0"/>
                  </a:lnTo>
                  <a:lnTo>
                    <a:pt x="2" y="0"/>
                  </a:lnTo>
                  <a:lnTo>
                    <a:pt x="0" y="3"/>
                  </a:lnTo>
                  <a:lnTo>
                    <a:pt x="0" y="5"/>
                  </a:lnTo>
                  <a:lnTo>
                    <a:pt x="0" y="7"/>
                  </a:lnTo>
                  <a:lnTo>
                    <a:pt x="0" y="10"/>
                  </a:lnTo>
                  <a:lnTo>
                    <a:pt x="2" y="10"/>
                  </a:lnTo>
                  <a:lnTo>
                    <a:pt x="5" y="10"/>
                  </a:lnTo>
                  <a:lnTo>
                    <a:pt x="7" y="10"/>
                  </a:lnTo>
                  <a:lnTo>
                    <a:pt x="9" y="7"/>
                  </a:lnTo>
                  <a:lnTo>
                    <a:pt x="9" y="5"/>
                  </a:lnTo>
                  <a:lnTo>
                    <a:pt x="7"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70" name="Freeform 280">
              <a:extLst>
                <a:ext uri="{FF2B5EF4-FFF2-40B4-BE49-F238E27FC236}">
                  <a16:creationId xmlns:a16="http://schemas.microsoft.com/office/drawing/2014/main" id="{CF950D27-0F1C-46DD-96F3-55FD07788170}"/>
                </a:ext>
              </a:extLst>
            </p:cNvPr>
            <p:cNvSpPr>
              <a:spLocks/>
            </p:cNvSpPr>
            <p:nvPr/>
          </p:nvSpPr>
          <p:spPr bwMode="auto">
            <a:xfrm>
              <a:off x="3461" y="2082"/>
              <a:ext cx="10" cy="10"/>
            </a:xfrm>
            <a:custGeom>
              <a:avLst/>
              <a:gdLst>
                <a:gd name="T0" fmla="*/ 7 w 10"/>
                <a:gd name="T1" fmla="*/ 0 h 10"/>
                <a:gd name="T2" fmla="*/ 5 w 10"/>
                <a:gd name="T3" fmla="*/ 0 h 10"/>
                <a:gd name="T4" fmla="*/ 3 w 10"/>
                <a:gd name="T5" fmla="*/ 0 h 10"/>
                <a:gd name="T6" fmla="*/ 0 w 10"/>
                <a:gd name="T7" fmla="*/ 0 h 10"/>
                <a:gd name="T8" fmla="*/ 0 w 10"/>
                <a:gd name="T9" fmla="*/ 3 h 10"/>
                <a:gd name="T10" fmla="*/ 0 w 10"/>
                <a:gd name="T11" fmla="*/ 5 h 10"/>
                <a:gd name="T12" fmla="*/ 0 w 10"/>
                <a:gd name="T13" fmla="*/ 7 h 10"/>
                <a:gd name="T14" fmla="*/ 0 w 10"/>
                <a:gd name="T15" fmla="*/ 7 h 10"/>
                <a:gd name="T16" fmla="*/ 3 w 10"/>
                <a:gd name="T17" fmla="*/ 10 h 10"/>
                <a:gd name="T18" fmla="*/ 5 w 10"/>
                <a:gd name="T19" fmla="*/ 10 h 10"/>
                <a:gd name="T20" fmla="*/ 7 w 10"/>
                <a:gd name="T21" fmla="*/ 7 h 10"/>
                <a:gd name="T22" fmla="*/ 10 w 10"/>
                <a:gd name="T23" fmla="*/ 5 h 10"/>
                <a:gd name="T24" fmla="*/ 10 w 10"/>
                <a:gd name="T25" fmla="*/ 3 h 10"/>
                <a:gd name="T26" fmla="*/ 7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7" y="0"/>
                  </a:moveTo>
                  <a:lnTo>
                    <a:pt x="5" y="0"/>
                  </a:lnTo>
                  <a:lnTo>
                    <a:pt x="3" y="0"/>
                  </a:lnTo>
                  <a:lnTo>
                    <a:pt x="0" y="0"/>
                  </a:lnTo>
                  <a:lnTo>
                    <a:pt x="0" y="3"/>
                  </a:lnTo>
                  <a:lnTo>
                    <a:pt x="0" y="5"/>
                  </a:lnTo>
                  <a:lnTo>
                    <a:pt x="0" y="7"/>
                  </a:lnTo>
                  <a:lnTo>
                    <a:pt x="3" y="10"/>
                  </a:lnTo>
                  <a:lnTo>
                    <a:pt x="5" y="10"/>
                  </a:lnTo>
                  <a:lnTo>
                    <a:pt x="7" y="7"/>
                  </a:lnTo>
                  <a:lnTo>
                    <a:pt x="10" y="5"/>
                  </a:lnTo>
                  <a:lnTo>
                    <a:pt x="10" y="3"/>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71" name="Freeform 281">
              <a:extLst>
                <a:ext uri="{FF2B5EF4-FFF2-40B4-BE49-F238E27FC236}">
                  <a16:creationId xmlns:a16="http://schemas.microsoft.com/office/drawing/2014/main" id="{0E67FD54-EEFB-4A98-A44D-A21256213D2D}"/>
                </a:ext>
              </a:extLst>
            </p:cNvPr>
            <p:cNvSpPr>
              <a:spLocks/>
            </p:cNvSpPr>
            <p:nvPr/>
          </p:nvSpPr>
          <p:spPr bwMode="auto">
            <a:xfrm>
              <a:off x="3471" y="2099"/>
              <a:ext cx="9" cy="10"/>
            </a:xfrm>
            <a:custGeom>
              <a:avLst/>
              <a:gdLst>
                <a:gd name="T0" fmla="*/ 9 w 9"/>
                <a:gd name="T1" fmla="*/ 0 h 10"/>
                <a:gd name="T2" fmla="*/ 7 w 9"/>
                <a:gd name="T3" fmla="*/ 0 h 10"/>
                <a:gd name="T4" fmla="*/ 4 w 9"/>
                <a:gd name="T5" fmla="*/ 0 h 10"/>
                <a:gd name="T6" fmla="*/ 2 w 9"/>
                <a:gd name="T7" fmla="*/ 0 h 10"/>
                <a:gd name="T8" fmla="*/ 0 w 9"/>
                <a:gd name="T9" fmla="*/ 3 h 10"/>
                <a:gd name="T10" fmla="*/ 0 w 9"/>
                <a:gd name="T11" fmla="*/ 5 h 10"/>
                <a:gd name="T12" fmla="*/ 2 w 9"/>
                <a:gd name="T13" fmla="*/ 7 h 10"/>
                <a:gd name="T14" fmla="*/ 2 w 9"/>
                <a:gd name="T15" fmla="*/ 7 h 10"/>
                <a:gd name="T16" fmla="*/ 4 w 9"/>
                <a:gd name="T17" fmla="*/ 10 h 10"/>
                <a:gd name="T18" fmla="*/ 7 w 9"/>
                <a:gd name="T19" fmla="*/ 10 h 10"/>
                <a:gd name="T20" fmla="*/ 9 w 9"/>
                <a:gd name="T21" fmla="*/ 7 h 10"/>
                <a:gd name="T22" fmla="*/ 9 w 9"/>
                <a:gd name="T23" fmla="*/ 5 h 10"/>
                <a:gd name="T24" fmla="*/ 9 w 9"/>
                <a:gd name="T25" fmla="*/ 3 h 10"/>
                <a:gd name="T26" fmla="*/ 9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0"/>
                  </a:moveTo>
                  <a:lnTo>
                    <a:pt x="7" y="0"/>
                  </a:lnTo>
                  <a:lnTo>
                    <a:pt x="4" y="0"/>
                  </a:lnTo>
                  <a:lnTo>
                    <a:pt x="2" y="0"/>
                  </a:lnTo>
                  <a:lnTo>
                    <a:pt x="0" y="3"/>
                  </a:lnTo>
                  <a:lnTo>
                    <a:pt x="0" y="5"/>
                  </a:lnTo>
                  <a:lnTo>
                    <a:pt x="2" y="7"/>
                  </a:lnTo>
                  <a:lnTo>
                    <a:pt x="4" y="10"/>
                  </a:lnTo>
                  <a:lnTo>
                    <a:pt x="7" y="10"/>
                  </a:lnTo>
                  <a:lnTo>
                    <a:pt x="9" y="7"/>
                  </a:lnTo>
                  <a:lnTo>
                    <a:pt x="9" y="5"/>
                  </a:lnTo>
                  <a:lnTo>
                    <a:pt x="9" y="3"/>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72" name="Freeform 282">
              <a:extLst>
                <a:ext uri="{FF2B5EF4-FFF2-40B4-BE49-F238E27FC236}">
                  <a16:creationId xmlns:a16="http://schemas.microsoft.com/office/drawing/2014/main" id="{E899CA79-FCAA-47BF-9FAF-415211345086}"/>
                </a:ext>
              </a:extLst>
            </p:cNvPr>
            <p:cNvSpPr>
              <a:spLocks/>
            </p:cNvSpPr>
            <p:nvPr/>
          </p:nvSpPr>
          <p:spPr bwMode="auto">
            <a:xfrm>
              <a:off x="3480" y="2114"/>
              <a:ext cx="9" cy="9"/>
            </a:xfrm>
            <a:custGeom>
              <a:avLst/>
              <a:gdLst>
                <a:gd name="T0" fmla="*/ 9 w 9"/>
                <a:gd name="T1" fmla="*/ 2 h 9"/>
                <a:gd name="T2" fmla="*/ 7 w 9"/>
                <a:gd name="T3" fmla="*/ 0 h 9"/>
                <a:gd name="T4" fmla="*/ 5 w 9"/>
                <a:gd name="T5" fmla="*/ 0 h 9"/>
                <a:gd name="T6" fmla="*/ 2 w 9"/>
                <a:gd name="T7" fmla="*/ 2 h 9"/>
                <a:gd name="T8" fmla="*/ 0 w 9"/>
                <a:gd name="T9" fmla="*/ 4 h 9"/>
                <a:gd name="T10" fmla="*/ 0 w 9"/>
                <a:gd name="T11" fmla="*/ 7 h 9"/>
                <a:gd name="T12" fmla="*/ 2 w 9"/>
                <a:gd name="T13" fmla="*/ 9 h 9"/>
                <a:gd name="T14" fmla="*/ 2 w 9"/>
                <a:gd name="T15" fmla="*/ 9 h 9"/>
                <a:gd name="T16" fmla="*/ 5 w 9"/>
                <a:gd name="T17" fmla="*/ 9 h 9"/>
                <a:gd name="T18" fmla="*/ 7 w 9"/>
                <a:gd name="T19" fmla="*/ 9 h 9"/>
                <a:gd name="T20" fmla="*/ 9 w 9"/>
                <a:gd name="T21" fmla="*/ 9 h 9"/>
                <a:gd name="T22" fmla="*/ 9 w 9"/>
                <a:gd name="T23" fmla="*/ 7 h 9"/>
                <a:gd name="T24" fmla="*/ 9 w 9"/>
                <a:gd name="T25" fmla="*/ 4 h 9"/>
                <a:gd name="T26" fmla="*/ 9 w 9"/>
                <a:gd name="T27" fmla="*/ 2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9" y="2"/>
                  </a:moveTo>
                  <a:lnTo>
                    <a:pt x="7" y="0"/>
                  </a:lnTo>
                  <a:lnTo>
                    <a:pt x="5" y="0"/>
                  </a:lnTo>
                  <a:lnTo>
                    <a:pt x="2" y="2"/>
                  </a:lnTo>
                  <a:lnTo>
                    <a:pt x="0" y="4"/>
                  </a:lnTo>
                  <a:lnTo>
                    <a:pt x="0" y="7"/>
                  </a:lnTo>
                  <a:lnTo>
                    <a:pt x="2" y="9"/>
                  </a:lnTo>
                  <a:lnTo>
                    <a:pt x="5" y="9"/>
                  </a:lnTo>
                  <a:lnTo>
                    <a:pt x="7" y="9"/>
                  </a:lnTo>
                  <a:lnTo>
                    <a:pt x="9" y="9"/>
                  </a:lnTo>
                  <a:lnTo>
                    <a:pt x="9" y="7"/>
                  </a:lnTo>
                  <a:lnTo>
                    <a:pt x="9" y="4"/>
                  </a:lnTo>
                  <a:lnTo>
                    <a:pt x="9"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73" name="Freeform 283">
              <a:extLst>
                <a:ext uri="{FF2B5EF4-FFF2-40B4-BE49-F238E27FC236}">
                  <a16:creationId xmlns:a16="http://schemas.microsoft.com/office/drawing/2014/main" id="{3876D19C-DB92-46B8-A016-40877F29D2E2}"/>
                </a:ext>
              </a:extLst>
            </p:cNvPr>
            <p:cNvSpPr>
              <a:spLocks/>
            </p:cNvSpPr>
            <p:nvPr/>
          </p:nvSpPr>
          <p:spPr bwMode="auto">
            <a:xfrm>
              <a:off x="3492" y="2131"/>
              <a:ext cx="9" cy="9"/>
            </a:xfrm>
            <a:custGeom>
              <a:avLst/>
              <a:gdLst>
                <a:gd name="T0" fmla="*/ 7 w 9"/>
                <a:gd name="T1" fmla="*/ 2 h 9"/>
                <a:gd name="T2" fmla="*/ 4 w 9"/>
                <a:gd name="T3" fmla="*/ 0 h 9"/>
                <a:gd name="T4" fmla="*/ 2 w 9"/>
                <a:gd name="T5" fmla="*/ 0 h 9"/>
                <a:gd name="T6" fmla="*/ 0 w 9"/>
                <a:gd name="T7" fmla="*/ 2 h 9"/>
                <a:gd name="T8" fmla="*/ 0 w 9"/>
                <a:gd name="T9" fmla="*/ 4 h 9"/>
                <a:gd name="T10" fmla="*/ 0 w 9"/>
                <a:gd name="T11" fmla="*/ 7 h 9"/>
                <a:gd name="T12" fmla="*/ 0 w 9"/>
                <a:gd name="T13" fmla="*/ 9 h 9"/>
                <a:gd name="T14" fmla="*/ 0 w 9"/>
                <a:gd name="T15" fmla="*/ 9 h 9"/>
                <a:gd name="T16" fmla="*/ 2 w 9"/>
                <a:gd name="T17" fmla="*/ 9 h 9"/>
                <a:gd name="T18" fmla="*/ 4 w 9"/>
                <a:gd name="T19" fmla="*/ 9 h 9"/>
                <a:gd name="T20" fmla="*/ 7 w 9"/>
                <a:gd name="T21" fmla="*/ 9 h 9"/>
                <a:gd name="T22" fmla="*/ 9 w 9"/>
                <a:gd name="T23" fmla="*/ 7 h 9"/>
                <a:gd name="T24" fmla="*/ 9 w 9"/>
                <a:gd name="T25" fmla="*/ 4 h 9"/>
                <a:gd name="T26" fmla="*/ 7 w 9"/>
                <a:gd name="T27" fmla="*/ 2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7" y="2"/>
                  </a:moveTo>
                  <a:lnTo>
                    <a:pt x="4" y="0"/>
                  </a:lnTo>
                  <a:lnTo>
                    <a:pt x="2" y="0"/>
                  </a:lnTo>
                  <a:lnTo>
                    <a:pt x="0" y="2"/>
                  </a:lnTo>
                  <a:lnTo>
                    <a:pt x="0" y="4"/>
                  </a:lnTo>
                  <a:lnTo>
                    <a:pt x="0" y="7"/>
                  </a:lnTo>
                  <a:lnTo>
                    <a:pt x="0" y="9"/>
                  </a:lnTo>
                  <a:lnTo>
                    <a:pt x="2" y="9"/>
                  </a:lnTo>
                  <a:lnTo>
                    <a:pt x="4" y="9"/>
                  </a:lnTo>
                  <a:lnTo>
                    <a:pt x="7" y="9"/>
                  </a:lnTo>
                  <a:lnTo>
                    <a:pt x="9" y="7"/>
                  </a:lnTo>
                  <a:lnTo>
                    <a:pt x="9" y="4"/>
                  </a:lnTo>
                  <a:lnTo>
                    <a:pt x="7"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74" name="Freeform 284">
              <a:extLst>
                <a:ext uri="{FF2B5EF4-FFF2-40B4-BE49-F238E27FC236}">
                  <a16:creationId xmlns:a16="http://schemas.microsoft.com/office/drawing/2014/main" id="{604DE730-3780-400A-B4AB-060D2CAD294A}"/>
                </a:ext>
              </a:extLst>
            </p:cNvPr>
            <p:cNvSpPr>
              <a:spLocks/>
            </p:cNvSpPr>
            <p:nvPr/>
          </p:nvSpPr>
          <p:spPr bwMode="auto">
            <a:xfrm>
              <a:off x="3501" y="2147"/>
              <a:ext cx="9" cy="10"/>
            </a:xfrm>
            <a:custGeom>
              <a:avLst/>
              <a:gdLst>
                <a:gd name="T0" fmla="*/ 7 w 9"/>
                <a:gd name="T1" fmla="*/ 0 h 10"/>
                <a:gd name="T2" fmla="*/ 5 w 9"/>
                <a:gd name="T3" fmla="*/ 0 h 10"/>
                <a:gd name="T4" fmla="*/ 2 w 9"/>
                <a:gd name="T5" fmla="*/ 0 h 10"/>
                <a:gd name="T6" fmla="*/ 0 w 9"/>
                <a:gd name="T7" fmla="*/ 0 h 10"/>
                <a:gd name="T8" fmla="*/ 0 w 9"/>
                <a:gd name="T9" fmla="*/ 3 h 10"/>
                <a:gd name="T10" fmla="*/ 0 w 9"/>
                <a:gd name="T11" fmla="*/ 5 h 10"/>
                <a:gd name="T12" fmla="*/ 0 w 9"/>
                <a:gd name="T13" fmla="*/ 8 h 10"/>
                <a:gd name="T14" fmla="*/ 0 w 9"/>
                <a:gd name="T15" fmla="*/ 8 h 10"/>
                <a:gd name="T16" fmla="*/ 2 w 9"/>
                <a:gd name="T17" fmla="*/ 10 h 10"/>
                <a:gd name="T18" fmla="*/ 5 w 9"/>
                <a:gd name="T19" fmla="*/ 10 h 10"/>
                <a:gd name="T20" fmla="*/ 7 w 9"/>
                <a:gd name="T21" fmla="*/ 8 h 10"/>
                <a:gd name="T22" fmla="*/ 9 w 9"/>
                <a:gd name="T23" fmla="*/ 5 h 10"/>
                <a:gd name="T24" fmla="*/ 9 w 9"/>
                <a:gd name="T25" fmla="*/ 3 h 10"/>
                <a:gd name="T26" fmla="*/ 7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7" y="0"/>
                  </a:moveTo>
                  <a:lnTo>
                    <a:pt x="5" y="0"/>
                  </a:lnTo>
                  <a:lnTo>
                    <a:pt x="2" y="0"/>
                  </a:lnTo>
                  <a:lnTo>
                    <a:pt x="0" y="0"/>
                  </a:lnTo>
                  <a:lnTo>
                    <a:pt x="0" y="3"/>
                  </a:lnTo>
                  <a:lnTo>
                    <a:pt x="0" y="5"/>
                  </a:lnTo>
                  <a:lnTo>
                    <a:pt x="0" y="8"/>
                  </a:lnTo>
                  <a:lnTo>
                    <a:pt x="2" y="10"/>
                  </a:lnTo>
                  <a:lnTo>
                    <a:pt x="5" y="10"/>
                  </a:lnTo>
                  <a:lnTo>
                    <a:pt x="7" y="8"/>
                  </a:lnTo>
                  <a:lnTo>
                    <a:pt x="9" y="5"/>
                  </a:lnTo>
                  <a:lnTo>
                    <a:pt x="9" y="3"/>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75" name="Freeform 285">
              <a:extLst>
                <a:ext uri="{FF2B5EF4-FFF2-40B4-BE49-F238E27FC236}">
                  <a16:creationId xmlns:a16="http://schemas.microsoft.com/office/drawing/2014/main" id="{29FF27D3-EB8D-4A40-9418-28AA5CA2D6F0}"/>
                </a:ext>
              </a:extLst>
            </p:cNvPr>
            <p:cNvSpPr>
              <a:spLocks/>
            </p:cNvSpPr>
            <p:nvPr/>
          </p:nvSpPr>
          <p:spPr bwMode="auto">
            <a:xfrm>
              <a:off x="3510" y="2164"/>
              <a:ext cx="10" cy="10"/>
            </a:xfrm>
            <a:custGeom>
              <a:avLst/>
              <a:gdLst>
                <a:gd name="T0" fmla="*/ 10 w 10"/>
                <a:gd name="T1" fmla="*/ 0 h 10"/>
                <a:gd name="T2" fmla="*/ 7 w 10"/>
                <a:gd name="T3" fmla="*/ 0 h 10"/>
                <a:gd name="T4" fmla="*/ 5 w 10"/>
                <a:gd name="T5" fmla="*/ 0 h 10"/>
                <a:gd name="T6" fmla="*/ 3 w 10"/>
                <a:gd name="T7" fmla="*/ 0 h 10"/>
                <a:gd name="T8" fmla="*/ 0 w 10"/>
                <a:gd name="T9" fmla="*/ 3 h 10"/>
                <a:gd name="T10" fmla="*/ 0 w 10"/>
                <a:gd name="T11" fmla="*/ 5 h 10"/>
                <a:gd name="T12" fmla="*/ 3 w 10"/>
                <a:gd name="T13" fmla="*/ 8 h 10"/>
                <a:gd name="T14" fmla="*/ 3 w 10"/>
                <a:gd name="T15" fmla="*/ 8 h 10"/>
                <a:gd name="T16" fmla="*/ 5 w 10"/>
                <a:gd name="T17" fmla="*/ 10 h 10"/>
                <a:gd name="T18" fmla="*/ 7 w 10"/>
                <a:gd name="T19" fmla="*/ 10 h 10"/>
                <a:gd name="T20" fmla="*/ 10 w 10"/>
                <a:gd name="T21" fmla="*/ 8 h 10"/>
                <a:gd name="T22" fmla="*/ 10 w 10"/>
                <a:gd name="T23" fmla="*/ 5 h 10"/>
                <a:gd name="T24" fmla="*/ 10 w 10"/>
                <a:gd name="T25" fmla="*/ 3 h 10"/>
                <a:gd name="T26" fmla="*/ 10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0"/>
                  </a:moveTo>
                  <a:lnTo>
                    <a:pt x="7" y="0"/>
                  </a:lnTo>
                  <a:lnTo>
                    <a:pt x="5" y="0"/>
                  </a:lnTo>
                  <a:lnTo>
                    <a:pt x="3" y="0"/>
                  </a:lnTo>
                  <a:lnTo>
                    <a:pt x="0" y="3"/>
                  </a:lnTo>
                  <a:lnTo>
                    <a:pt x="0" y="5"/>
                  </a:lnTo>
                  <a:lnTo>
                    <a:pt x="3" y="8"/>
                  </a:lnTo>
                  <a:lnTo>
                    <a:pt x="5" y="10"/>
                  </a:lnTo>
                  <a:lnTo>
                    <a:pt x="7" y="10"/>
                  </a:lnTo>
                  <a:lnTo>
                    <a:pt x="10" y="8"/>
                  </a:lnTo>
                  <a:lnTo>
                    <a:pt x="10" y="5"/>
                  </a:lnTo>
                  <a:lnTo>
                    <a:pt x="10" y="3"/>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76" name="Freeform 286">
              <a:extLst>
                <a:ext uri="{FF2B5EF4-FFF2-40B4-BE49-F238E27FC236}">
                  <a16:creationId xmlns:a16="http://schemas.microsoft.com/office/drawing/2014/main" id="{1741256F-E499-4D0F-AD32-ACA5EB877DBF}"/>
                </a:ext>
              </a:extLst>
            </p:cNvPr>
            <p:cNvSpPr>
              <a:spLocks/>
            </p:cNvSpPr>
            <p:nvPr/>
          </p:nvSpPr>
          <p:spPr bwMode="auto">
            <a:xfrm>
              <a:off x="3522" y="2179"/>
              <a:ext cx="9" cy="10"/>
            </a:xfrm>
            <a:custGeom>
              <a:avLst/>
              <a:gdLst>
                <a:gd name="T0" fmla="*/ 7 w 9"/>
                <a:gd name="T1" fmla="*/ 2 h 10"/>
                <a:gd name="T2" fmla="*/ 4 w 9"/>
                <a:gd name="T3" fmla="*/ 0 h 10"/>
                <a:gd name="T4" fmla="*/ 2 w 9"/>
                <a:gd name="T5" fmla="*/ 0 h 10"/>
                <a:gd name="T6" fmla="*/ 0 w 9"/>
                <a:gd name="T7" fmla="*/ 2 h 10"/>
                <a:gd name="T8" fmla="*/ 0 w 9"/>
                <a:gd name="T9" fmla="*/ 5 h 10"/>
                <a:gd name="T10" fmla="*/ 0 w 9"/>
                <a:gd name="T11" fmla="*/ 7 h 10"/>
                <a:gd name="T12" fmla="*/ 0 w 9"/>
                <a:gd name="T13" fmla="*/ 10 h 10"/>
                <a:gd name="T14" fmla="*/ 0 w 9"/>
                <a:gd name="T15" fmla="*/ 10 h 10"/>
                <a:gd name="T16" fmla="*/ 2 w 9"/>
                <a:gd name="T17" fmla="*/ 10 h 10"/>
                <a:gd name="T18" fmla="*/ 4 w 9"/>
                <a:gd name="T19" fmla="*/ 10 h 10"/>
                <a:gd name="T20" fmla="*/ 7 w 9"/>
                <a:gd name="T21" fmla="*/ 10 h 10"/>
                <a:gd name="T22" fmla="*/ 9 w 9"/>
                <a:gd name="T23" fmla="*/ 7 h 10"/>
                <a:gd name="T24" fmla="*/ 9 w 9"/>
                <a:gd name="T25" fmla="*/ 5 h 10"/>
                <a:gd name="T26" fmla="*/ 7 w 9"/>
                <a:gd name="T27" fmla="*/ 2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7" y="2"/>
                  </a:moveTo>
                  <a:lnTo>
                    <a:pt x="4" y="0"/>
                  </a:lnTo>
                  <a:lnTo>
                    <a:pt x="2" y="0"/>
                  </a:lnTo>
                  <a:lnTo>
                    <a:pt x="0" y="2"/>
                  </a:lnTo>
                  <a:lnTo>
                    <a:pt x="0" y="5"/>
                  </a:lnTo>
                  <a:lnTo>
                    <a:pt x="0" y="7"/>
                  </a:lnTo>
                  <a:lnTo>
                    <a:pt x="0" y="10"/>
                  </a:lnTo>
                  <a:lnTo>
                    <a:pt x="2" y="10"/>
                  </a:lnTo>
                  <a:lnTo>
                    <a:pt x="4" y="10"/>
                  </a:lnTo>
                  <a:lnTo>
                    <a:pt x="7" y="10"/>
                  </a:lnTo>
                  <a:lnTo>
                    <a:pt x="9" y="7"/>
                  </a:lnTo>
                  <a:lnTo>
                    <a:pt x="9" y="5"/>
                  </a:lnTo>
                  <a:lnTo>
                    <a:pt x="7"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77" name="Freeform 287">
              <a:extLst>
                <a:ext uri="{FF2B5EF4-FFF2-40B4-BE49-F238E27FC236}">
                  <a16:creationId xmlns:a16="http://schemas.microsoft.com/office/drawing/2014/main" id="{8C1996FA-CB6D-4D95-A7AA-73E2EFD93F3E}"/>
                </a:ext>
              </a:extLst>
            </p:cNvPr>
            <p:cNvSpPr>
              <a:spLocks/>
            </p:cNvSpPr>
            <p:nvPr/>
          </p:nvSpPr>
          <p:spPr bwMode="auto">
            <a:xfrm>
              <a:off x="3531" y="2196"/>
              <a:ext cx="9" cy="10"/>
            </a:xfrm>
            <a:custGeom>
              <a:avLst/>
              <a:gdLst>
                <a:gd name="T0" fmla="*/ 7 w 9"/>
                <a:gd name="T1" fmla="*/ 2 h 10"/>
                <a:gd name="T2" fmla="*/ 5 w 9"/>
                <a:gd name="T3" fmla="*/ 0 h 10"/>
                <a:gd name="T4" fmla="*/ 2 w 9"/>
                <a:gd name="T5" fmla="*/ 0 h 10"/>
                <a:gd name="T6" fmla="*/ 0 w 9"/>
                <a:gd name="T7" fmla="*/ 2 h 10"/>
                <a:gd name="T8" fmla="*/ 0 w 9"/>
                <a:gd name="T9" fmla="*/ 5 h 10"/>
                <a:gd name="T10" fmla="*/ 0 w 9"/>
                <a:gd name="T11" fmla="*/ 7 h 10"/>
                <a:gd name="T12" fmla="*/ 0 w 9"/>
                <a:gd name="T13" fmla="*/ 10 h 10"/>
                <a:gd name="T14" fmla="*/ 0 w 9"/>
                <a:gd name="T15" fmla="*/ 10 h 10"/>
                <a:gd name="T16" fmla="*/ 2 w 9"/>
                <a:gd name="T17" fmla="*/ 10 h 10"/>
                <a:gd name="T18" fmla="*/ 5 w 9"/>
                <a:gd name="T19" fmla="*/ 10 h 10"/>
                <a:gd name="T20" fmla="*/ 7 w 9"/>
                <a:gd name="T21" fmla="*/ 10 h 10"/>
                <a:gd name="T22" fmla="*/ 9 w 9"/>
                <a:gd name="T23" fmla="*/ 7 h 10"/>
                <a:gd name="T24" fmla="*/ 9 w 9"/>
                <a:gd name="T25" fmla="*/ 5 h 10"/>
                <a:gd name="T26" fmla="*/ 7 w 9"/>
                <a:gd name="T27" fmla="*/ 2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7" y="2"/>
                  </a:moveTo>
                  <a:lnTo>
                    <a:pt x="5" y="0"/>
                  </a:lnTo>
                  <a:lnTo>
                    <a:pt x="2" y="0"/>
                  </a:lnTo>
                  <a:lnTo>
                    <a:pt x="0" y="2"/>
                  </a:lnTo>
                  <a:lnTo>
                    <a:pt x="0" y="5"/>
                  </a:lnTo>
                  <a:lnTo>
                    <a:pt x="0" y="7"/>
                  </a:lnTo>
                  <a:lnTo>
                    <a:pt x="0" y="10"/>
                  </a:lnTo>
                  <a:lnTo>
                    <a:pt x="2" y="10"/>
                  </a:lnTo>
                  <a:lnTo>
                    <a:pt x="5" y="10"/>
                  </a:lnTo>
                  <a:lnTo>
                    <a:pt x="7" y="10"/>
                  </a:lnTo>
                  <a:lnTo>
                    <a:pt x="9" y="7"/>
                  </a:lnTo>
                  <a:lnTo>
                    <a:pt x="9" y="5"/>
                  </a:lnTo>
                  <a:lnTo>
                    <a:pt x="7"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78" name="Freeform 288">
              <a:extLst>
                <a:ext uri="{FF2B5EF4-FFF2-40B4-BE49-F238E27FC236}">
                  <a16:creationId xmlns:a16="http://schemas.microsoft.com/office/drawing/2014/main" id="{606D9668-7DD7-4116-A217-8384F7D8EAB1}"/>
                </a:ext>
              </a:extLst>
            </p:cNvPr>
            <p:cNvSpPr>
              <a:spLocks/>
            </p:cNvSpPr>
            <p:nvPr/>
          </p:nvSpPr>
          <p:spPr bwMode="auto">
            <a:xfrm>
              <a:off x="3540" y="2213"/>
              <a:ext cx="10" cy="10"/>
            </a:xfrm>
            <a:custGeom>
              <a:avLst/>
              <a:gdLst>
                <a:gd name="T0" fmla="*/ 10 w 10"/>
                <a:gd name="T1" fmla="*/ 0 h 10"/>
                <a:gd name="T2" fmla="*/ 7 w 10"/>
                <a:gd name="T3" fmla="*/ 0 h 10"/>
                <a:gd name="T4" fmla="*/ 5 w 10"/>
                <a:gd name="T5" fmla="*/ 0 h 10"/>
                <a:gd name="T6" fmla="*/ 3 w 10"/>
                <a:gd name="T7" fmla="*/ 0 h 10"/>
                <a:gd name="T8" fmla="*/ 0 w 10"/>
                <a:gd name="T9" fmla="*/ 2 h 10"/>
                <a:gd name="T10" fmla="*/ 0 w 10"/>
                <a:gd name="T11" fmla="*/ 5 h 10"/>
                <a:gd name="T12" fmla="*/ 3 w 10"/>
                <a:gd name="T13" fmla="*/ 7 h 10"/>
                <a:gd name="T14" fmla="*/ 3 w 10"/>
                <a:gd name="T15" fmla="*/ 7 h 10"/>
                <a:gd name="T16" fmla="*/ 5 w 10"/>
                <a:gd name="T17" fmla="*/ 10 h 10"/>
                <a:gd name="T18" fmla="*/ 7 w 10"/>
                <a:gd name="T19" fmla="*/ 10 h 10"/>
                <a:gd name="T20" fmla="*/ 10 w 10"/>
                <a:gd name="T21" fmla="*/ 7 h 10"/>
                <a:gd name="T22" fmla="*/ 10 w 10"/>
                <a:gd name="T23" fmla="*/ 5 h 10"/>
                <a:gd name="T24" fmla="*/ 10 w 10"/>
                <a:gd name="T25" fmla="*/ 2 h 10"/>
                <a:gd name="T26" fmla="*/ 10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0"/>
                  </a:moveTo>
                  <a:lnTo>
                    <a:pt x="7" y="0"/>
                  </a:lnTo>
                  <a:lnTo>
                    <a:pt x="5" y="0"/>
                  </a:lnTo>
                  <a:lnTo>
                    <a:pt x="3" y="0"/>
                  </a:lnTo>
                  <a:lnTo>
                    <a:pt x="0" y="2"/>
                  </a:lnTo>
                  <a:lnTo>
                    <a:pt x="0" y="5"/>
                  </a:lnTo>
                  <a:lnTo>
                    <a:pt x="3" y="7"/>
                  </a:lnTo>
                  <a:lnTo>
                    <a:pt x="5" y="10"/>
                  </a:lnTo>
                  <a:lnTo>
                    <a:pt x="7" y="10"/>
                  </a:lnTo>
                  <a:lnTo>
                    <a:pt x="10" y="7"/>
                  </a:lnTo>
                  <a:lnTo>
                    <a:pt x="10" y="5"/>
                  </a:lnTo>
                  <a:lnTo>
                    <a:pt x="10" y="2"/>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79" name="Freeform 289">
              <a:extLst>
                <a:ext uri="{FF2B5EF4-FFF2-40B4-BE49-F238E27FC236}">
                  <a16:creationId xmlns:a16="http://schemas.microsoft.com/office/drawing/2014/main" id="{27F2DCEC-1E19-4140-9A93-557C94B3BCAA}"/>
                </a:ext>
              </a:extLst>
            </p:cNvPr>
            <p:cNvSpPr>
              <a:spLocks/>
            </p:cNvSpPr>
            <p:nvPr/>
          </p:nvSpPr>
          <p:spPr bwMode="auto">
            <a:xfrm>
              <a:off x="3550" y="2230"/>
              <a:ext cx="9" cy="9"/>
            </a:xfrm>
            <a:custGeom>
              <a:avLst/>
              <a:gdLst>
                <a:gd name="T0" fmla="*/ 9 w 9"/>
                <a:gd name="T1" fmla="*/ 0 h 9"/>
                <a:gd name="T2" fmla="*/ 7 w 9"/>
                <a:gd name="T3" fmla="*/ 0 h 9"/>
                <a:gd name="T4" fmla="*/ 4 w 9"/>
                <a:gd name="T5" fmla="*/ 0 h 9"/>
                <a:gd name="T6" fmla="*/ 2 w 9"/>
                <a:gd name="T7" fmla="*/ 0 h 9"/>
                <a:gd name="T8" fmla="*/ 0 w 9"/>
                <a:gd name="T9" fmla="*/ 2 h 9"/>
                <a:gd name="T10" fmla="*/ 0 w 9"/>
                <a:gd name="T11" fmla="*/ 5 h 9"/>
                <a:gd name="T12" fmla="*/ 2 w 9"/>
                <a:gd name="T13" fmla="*/ 7 h 9"/>
                <a:gd name="T14" fmla="*/ 2 w 9"/>
                <a:gd name="T15" fmla="*/ 7 h 9"/>
                <a:gd name="T16" fmla="*/ 4 w 9"/>
                <a:gd name="T17" fmla="*/ 9 h 9"/>
                <a:gd name="T18" fmla="*/ 7 w 9"/>
                <a:gd name="T19" fmla="*/ 9 h 9"/>
                <a:gd name="T20" fmla="*/ 9 w 9"/>
                <a:gd name="T21" fmla="*/ 7 h 9"/>
                <a:gd name="T22" fmla="*/ 9 w 9"/>
                <a:gd name="T23" fmla="*/ 5 h 9"/>
                <a:gd name="T24" fmla="*/ 9 w 9"/>
                <a:gd name="T25" fmla="*/ 2 h 9"/>
                <a:gd name="T26" fmla="*/ 9 w 9"/>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9" y="0"/>
                  </a:moveTo>
                  <a:lnTo>
                    <a:pt x="7" y="0"/>
                  </a:lnTo>
                  <a:lnTo>
                    <a:pt x="4" y="0"/>
                  </a:lnTo>
                  <a:lnTo>
                    <a:pt x="2" y="0"/>
                  </a:lnTo>
                  <a:lnTo>
                    <a:pt x="0" y="2"/>
                  </a:lnTo>
                  <a:lnTo>
                    <a:pt x="0" y="5"/>
                  </a:lnTo>
                  <a:lnTo>
                    <a:pt x="2" y="7"/>
                  </a:lnTo>
                  <a:lnTo>
                    <a:pt x="4" y="9"/>
                  </a:lnTo>
                  <a:lnTo>
                    <a:pt x="7" y="9"/>
                  </a:lnTo>
                  <a:lnTo>
                    <a:pt x="9" y="7"/>
                  </a:lnTo>
                  <a:lnTo>
                    <a:pt x="9" y="5"/>
                  </a:lnTo>
                  <a:lnTo>
                    <a:pt x="9" y="2"/>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80" name="Freeform 290">
              <a:extLst>
                <a:ext uri="{FF2B5EF4-FFF2-40B4-BE49-F238E27FC236}">
                  <a16:creationId xmlns:a16="http://schemas.microsoft.com/office/drawing/2014/main" id="{3D475CA7-8FEE-45DE-8AF8-79665884A0CD}"/>
                </a:ext>
              </a:extLst>
            </p:cNvPr>
            <p:cNvSpPr>
              <a:spLocks/>
            </p:cNvSpPr>
            <p:nvPr/>
          </p:nvSpPr>
          <p:spPr bwMode="auto">
            <a:xfrm>
              <a:off x="3561" y="2244"/>
              <a:ext cx="10" cy="10"/>
            </a:xfrm>
            <a:custGeom>
              <a:avLst/>
              <a:gdLst>
                <a:gd name="T0" fmla="*/ 7 w 10"/>
                <a:gd name="T1" fmla="*/ 3 h 10"/>
                <a:gd name="T2" fmla="*/ 5 w 10"/>
                <a:gd name="T3" fmla="*/ 0 h 10"/>
                <a:gd name="T4" fmla="*/ 3 w 10"/>
                <a:gd name="T5" fmla="*/ 0 h 10"/>
                <a:gd name="T6" fmla="*/ 0 w 10"/>
                <a:gd name="T7" fmla="*/ 3 h 10"/>
                <a:gd name="T8" fmla="*/ 0 w 10"/>
                <a:gd name="T9" fmla="*/ 5 h 10"/>
                <a:gd name="T10" fmla="*/ 0 w 10"/>
                <a:gd name="T11" fmla="*/ 8 h 10"/>
                <a:gd name="T12" fmla="*/ 0 w 10"/>
                <a:gd name="T13" fmla="*/ 10 h 10"/>
                <a:gd name="T14" fmla="*/ 0 w 10"/>
                <a:gd name="T15" fmla="*/ 10 h 10"/>
                <a:gd name="T16" fmla="*/ 3 w 10"/>
                <a:gd name="T17" fmla="*/ 10 h 10"/>
                <a:gd name="T18" fmla="*/ 5 w 10"/>
                <a:gd name="T19" fmla="*/ 10 h 10"/>
                <a:gd name="T20" fmla="*/ 7 w 10"/>
                <a:gd name="T21" fmla="*/ 10 h 10"/>
                <a:gd name="T22" fmla="*/ 10 w 10"/>
                <a:gd name="T23" fmla="*/ 8 h 10"/>
                <a:gd name="T24" fmla="*/ 10 w 10"/>
                <a:gd name="T25" fmla="*/ 5 h 10"/>
                <a:gd name="T26" fmla="*/ 7 w 10"/>
                <a:gd name="T27" fmla="*/ 3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7" y="3"/>
                  </a:moveTo>
                  <a:lnTo>
                    <a:pt x="5" y="0"/>
                  </a:lnTo>
                  <a:lnTo>
                    <a:pt x="3" y="0"/>
                  </a:lnTo>
                  <a:lnTo>
                    <a:pt x="0" y="3"/>
                  </a:lnTo>
                  <a:lnTo>
                    <a:pt x="0" y="5"/>
                  </a:lnTo>
                  <a:lnTo>
                    <a:pt x="0" y="8"/>
                  </a:lnTo>
                  <a:lnTo>
                    <a:pt x="0" y="10"/>
                  </a:lnTo>
                  <a:lnTo>
                    <a:pt x="3" y="10"/>
                  </a:lnTo>
                  <a:lnTo>
                    <a:pt x="5" y="10"/>
                  </a:lnTo>
                  <a:lnTo>
                    <a:pt x="7" y="10"/>
                  </a:lnTo>
                  <a:lnTo>
                    <a:pt x="10" y="8"/>
                  </a:lnTo>
                  <a:lnTo>
                    <a:pt x="10" y="5"/>
                  </a:lnTo>
                  <a:lnTo>
                    <a:pt x="7"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81" name="Freeform 291">
              <a:extLst>
                <a:ext uri="{FF2B5EF4-FFF2-40B4-BE49-F238E27FC236}">
                  <a16:creationId xmlns:a16="http://schemas.microsoft.com/office/drawing/2014/main" id="{71F91569-FB80-45AC-8A96-58FA32E6788E}"/>
                </a:ext>
              </a:extLst>
            </p:cNvPr>
            <p:cNvSpPr>
              <a:spLocks/>
            </p:cNvSpPr>
            <p:nvPr/>
          </p:nvSpPr>
          <p:spPr bwMode="auto">
            <a:xfrm>
              <a:off x="3571" y="2261"/>
              <a:ext cx="9" cy="10"/>
            </a:xfrm>
            <a:custGeom>
              <a:avLst/>
              <a:gdLst>
                <a:gd name="T0" fmla="*/ 7 w 9"/>
                <a:gd name="T1" fmla="*/ 3 h 10"/>
                <a:gd name="T2" fmla="*/ 4 w 9"/>
                <a:gd name="T3" fmla="*/ 0 h 10"/>
                <a:gd name="T4" fmla="*/ 2 w 9"/>
                <a:gd name="T5" fmla="*/ 0 h 10"/>
                <a:gd name="T6" fmla="*/ 0 w 9"/>
                <a:gd name="T7" fmla="*/ 3 h 10"/>
                <a:gd name="T8" fmla="*/ 0 w 9"/>
                <a:gd name="T9" fmla="*/ 5 h 10"/>
                <a:gd name="T10" fmla="*/ 0 w 9"/>
                <a:gd name="T11" fmla="*/ 8 h 10"/>
                <a:gd name="T12" fmla="*/ 0 w 9"/>
                <a:gd name="T13" fmla="*/ 10 h 10"/>
                <a:gd name="T14" fmla="*/ 0 w 9"/>
                <a:gd name="T15" fmla="*/ 10 h 10"/>
                <a:gd name="T16" fmla="*/ 2 w 9"/>
                <a:gd name="T17" fmla="*/ 10 h 10"/>
                <a:gd name="T18" fmla="*/ 4 w 9"/>
                <a:gd name="T19" fmla="*/ 10 h 10"/>
                <a:gd name="T20" fmla="*/ 7 w 9"/>
                <a:gd name="T21" fmla="*/ 10 h 10"/>
                <a:gd name="T22" fmla="*/ 9 w 9"/>
                <a:gd name="T23" fmla="*/ 8 h 10"/>
                <a:gd name="T24" fmla="*/ 9 w 9"/>
                <a:gd name="T25" fmla="*/ 5 h 10"/>
                <a:gd name="T26" fmla="*/ 7 w 9"/>
                <a:gd name="T27" fmla="*/ 3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7" y="3"/>
                  </a:moveTo>
                  <a:lnTo>
                    <a:pt x="4" y="0"/>
                  </a:lnTo>
                  <a:lnTo>
                    <a:pt x="2" y="0"/>
                  </a:lnTo>
                  <a:lnTo>
                    <a:pt x="0" y="3"/>
                  </a:lnTo>
                  <a:lnTo>
                    <a:pt x="0" y="5"/>
                  </a:lnTo>
                  <a:lnTo>
                    <a:pt x="0" y="8"/>
                  </a:lnTo>
                  <a:lnTo>
                    <a:pt x="0" y="10"/>
                  </a:lnTo>
                  <a:lnTo>
                    <a:pt x="2" y="10"/>
                  </a:lnTo>
                  <a:lnTo>
                    <a:pt x="4" y="10"/>
                  </a:lnTo>
                  <a:lnTo>
                    <a:pt x="7" y="10"/>
                  </a:lnTo>
                  <a:lnTo>
                    <a:pt x="9" y="8"/>
                  </a:lnTo>
                  <a:lnTo>
                    <a:pt x="9" y="5"/>
                  </a:lnTo>
                  <a:lnTo>
                    <a:pt x="7"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82" name="Freeform 292">
              <a:extLst>
                <a:ext uri="{FF2B5EF4-FFF2-40B4-BE49-F238E27FC236}">
                  <a16:creationId xmlns:a16="http://schemas.microsoft.com/office/drawing/2014/main" id="{A3B16A6B-C752-4A9E-B530-4E1A723C2395}"/>
                </a:ext>
              </a:extLst>
            </p:cNvPr>
            <p:cNvSpPr>
              <a:spLocks/>
            </p:cNvSpPr>
            <p:nvPr/>
          </p:nvSpPr>
          <p:spPr bwMode="auto">
            <a:xfrm>
              <a:off x="3580" y="2278"/>
              <a:ext cx="9" cy="10"/>
            </a:xfrm>
            <a:custGeom>
              <a:avLst/>
              <a:gdLst>
                <a:gd name="T0" fmla="*/ 9 w 9"/>
                <a:gd name="T1" fmla="*/ 0 h 10"/>
                <a:gd name="T2" fmla="*/ 7 w 9"/>
                <a:gd name="T3" fmla="*/ 0 h 10"/>
                <a:gd name="T4" fmla="*/ 5 w 9"/>
                <a:gd name="T5" fmla="*/ 0 h 10"/>
                <a:gd name="T6" fmla="*/ 2 w 9"/>
                <a:gd name="T7" fmla="*/ 0 h 10"/>
                <a:gd name="T8" fmla="*/ 0 w 9"/>
                <a:gd name="T9" fmla="*/ 3 h 10"/>
                <a:gd name="T10" fmla="*/ 0 w 9"/>
                <a:gd name="T11" fmla="*/ 5 h 10"/>
                <a:gd name="T12" fmla="*/ 2 w 9"/>
                <a:gd name="T13" fmla="*/ 7 h 10"/>
                <a:gd name="T14" fmla="*/ 2 w 9"/>
                <a:gd name="T15" fmla="*/ 7 h 10"/>
                <a:gd name="T16" fmla="*/ 5 w 9"/>
                <a:gd name="T17" fmla="*/ 10 h 10"/>
                <a:gd name="T18" fmla="*/ 7 w 9"/>
                <a:gd name="T19" fmla="*/ 10 h 10"/>
                <a:gd name="T20" fmla="*/ 9 w 9"/>
                <a:gd name="T21" fmla="*/ 7 h 10"/>
                <a:gd name="T22" fmla="*/ 9 w 9"/>
                <a:gd name="T23" fmla="*/ 5 h 10"/>
                <a:gd name="T24" fmla="*/ 9 w 9"/>
                <a:gd name="T25" fmla="*/ 3 h 10"/>
                <a:gd name="T26" fmla="*/ 9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0"/>
                  </a:moveTo>
                  <a:lnTo>
                    <a:pt x="7" y="0"/>
                  </a:lnTo>
                  <a:lnTo>
                    <a:pt x="5" y="0"/>
                  </a:lnTo>
                  <a:lnTo>
                    <a:pt x="2" y="0"/>
                  </a:lnTo>
                  <a:lnTo>
                    <a:pt x="0" y="3"/>
                  </a:lnTo>
                  <a:lnTo>
                    <a:pt x="0" y="5"/>
                  </a:lnTo>
                  <a:lnTo>
                    <a:pt x="2" y="7"/>
                  </a:lnTo>
                  <a:lnTo>
                    <a:pt x="5" y="10"/>
                  </a:lnTo>
                  <a:lnTo>
                    <a:pt x="7" y="10"/>
                  </a:lnTo>
                  <a:lnTo>
                    <a:pt x="9" y="7"/>
                  </a:lnTo>
                  <a:lnTo>
                    <a:pt x="9" y="5"/>
                  </a:lnTo>
                  <a:lnTo>
                    <a:pt x="9" y="3"/>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83" name="Freeform 293">
              <a:extLst>
                <a:ext uri="{FF2B5EF4-FFF2-40B4-BE49-F238E27FC236}">
                  <a16:creationId xmlns:a16="http://schemas.microsoft.com/office/drawing/2014/main" id="{8650CF11-61F5-44D9-AA98-447A6DA2465A}"/>
                </a:ext>
              </a:extLst>
            </p:cNvPr>
            <p:cNvSpPr>
              <a:spLocks/>
            </p:cNvSpPr>
            <p:nvPr/>
          </p:nvSpPr>
          <p:spPr bwMode="auto">
            <a:xfrm>
              <a:off x="3589" y="2295"/>
              <a:ext cx="10" cy="10"/>
            </a:xfrm>
            <a:custGeom>
              <a:avLst/>
              <a:gdLst>
                <a:gd name="T0" fmla="*/ 10 w 10"/>
                <a:gd name="T1" fmla="*/ 0 h 10"/>
                <a:gd name="T2" fmla="*/ 7 w 10"/>
                <a:gd name="T3" fmla="*/ 0 h 10"/>
                <a:gd name="T4" fmla="*/ 5 w 10"/>
                <a:gd name="T5" fmla="*/ 0 h 10"/>
                <a:gd name="T6" fmla="*/ 3 w 10"/>
                <a:gd name="T7" fmla="*/ 0 h 10"/>
                <a:gd name="T8" fmla="*/ 0 w 10"/>
                <a:gd name="T9" fmla="*/ 3 h 10"/>
                <a:gd name="T10" fmla="*/ 0 w 10"/>
                <a:gd name="T11" fmla="*/ 5 h 10"/>
                <a:gd name="T12" fmla="*/ 3 w 10"/>
                <a:gd name="T13" fmla="*/ 7 h 10"/>
                <a:gd name="T14" fmla="*/ 3 w 10"/>
                <a:gd name="T15" fmla="*/ 7 h 10"/>
                <a:gd name="T16" fmla="*/ 5 w 10"/>
                <a:gd name="T17" fmla="*/ 10 h 10"/>
                <a:gd name="T18" fmla="*/ 7 w 10"/>
                <a:gd name="T19" fmla="*/ 10 h 10"/>
                <a:gd name="T20" fmla="*/ 10 w 10"/>
                <a:gd name="T21" fmla="*/ 7 h 10"/>
                <a:gd name="T22" fmla="*/ 10 w 10"/>
                <a:gd name="T23" fmla="*/ 5 h 10"/>
                <a:gd name="T24" fmla="*/ 10 w 10"/>
                <a:gd name="T25" fmla="*/ 3 h 10"/>
                <a:gd name="T26" fmla="*/ 10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0"/>
                  </a:moveTo>
                  <a:lnTo>
                    <a:pt x="7" y="0"/>
                  </a:lnTo>
                  <a:lnTo>
                    <a:pt x="5" y="0"/>
                  </a:lnTo>
                  <a:lnTo>
                    <a:pt x="3" y="0"/>
                  </a:lnTo>
                  <a:lnTo>
                    <a:pt x="0" y="3"/>
                  </a:lnTo>
                  <a:lnTo>
                    <a:pt x="0" y="5"/>
                  </a:lnTo>
                  <a:lnTo>
                    <a:pt x="3" y="7"/>
                  </a:lnTo>
                  <a:lnTo>
                    <a:pt x="5" y="10"/>
                  </a:lnTo>
                  <a:lnTo>
                    <a:pt x="7" y="10"/>
                  </a:lnTo>
                  <a:lnTo>
                    <a:pt x="10" y="7"/>
                  </a:lnTo>
                  <a:lnTo>
                    <a:pt x="10" y="5"/>
                  </a:lnTo>
                  <a:lnTo>
                    <a:pt x="10" y="3"/>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84" name="Freeform 294">
              <a:extLst>
                <a:ext uri="{FF2B5EF4-FFF2-40B4-BE49-F238E27FC236}">
                  <a16:creationId xmlns:a16="http://schemas.microsoft.com/office/drawing/2014/main" id="{29D78E96-32BD-436B-A4D2-D199490DA735}"/>
                </a:ext>
              </a:extLst>
            </p:cNvPr>
            <p:cNvSpPr>
              <a:spLocks/>
            </p:cNvSpPr>
            <p:nvPr/>
          </p:nvSpPr>
          <p:spPr bwMode="auto">
            <a:xfrm>
              <a:off x="3601" y="2310"/>
              <a:ext cx="9" cy="9"/>
            </a:xfrm>
            <a:custGeom>
              <a:avLst/>
              <a:gdLst>
                <a:gd name="T0" fmla="*/ 7 w 9"/>
                <a:gd name="T1" fmla="*/ 2 h 9"/>
                <a:gd name="T2" fmla="*/ 5 w 9"/>
                <a:gd name="T3" fmla="*/ 0 h 9"/>
                <a:gd name="T4" fmla="*/ 2 w 9"/>
                <a:gd name="T5" fmla="*/ 0 h 9"/>
                <a:gd name="T6" fmla="*/ 0 w 9"/>
                <a:gd name="T7" fmla="*/ 2 h 9"/>
                <a:gd name="T8" fmla="*/ 0 w 9"/>
                <a:gd name="T9" fmla="*/ 4 h 9"/>
                <a:gd name="T10" fmla="*/ 0 w 9"/>
                <a:gd name="T11" fmla="*/ 7 h 9"/>
                <a:gd name="T12" fmla="*/ 0 w 9"/>
                <a:gd name="T13" fmla="*/ 9 h 9"/>
                <a:gd name="T14" fmla="*/ 0 w 9"/>
                <a:gd name="T15" fmla="*/ 9 h 9"/>
                <a:gd name="T16" fmla="*/ 2 w 9"/>
                <a:gd name="T17" fmla="*/ 9 h 9"/>
                <a:gd name="T18" fmla="*/ 5 w 9"/>
                <a:gd name="T19" fmla="*/ 9 h 9"/>
                <a:gd name="T20" fmla="*/ 7 w 9"/>
                <a:gd name="T21" fmla="*/ 9 h 9"/>
                <a:gd name="T22" fmla="*/ 9 w 9"/>
                <a:gd name="T23" fmla="*/ 7 h 9"/>
                <a:gd name="T24" fmla="*/ 9 w 9"/>
                <a:gd name="T25" fmla="*/ 4 h 9"/>
                <a:gd name="T26" fmla="*/ 7 w 9"/>
                <a:gd name="T27" fmla="*/ 2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7" y="2"/>
                  </a:moveTo>
                  <a:lnTo>
                    <a:pt x="5" y="0"/>
                  </a:lnTo>
                  <a:lnTo>
                    <a:pt x="2" y="0"/>
                  </a:lnTo>
                  <a:lnTo>
                    <a:pt x="0" y="2"/>
                  </a:lnTo>
                  <a:lnTo>
                    <a:pt x="0" y="4"/>
                  </a:lnTo>
                  <a:lnTo>
                    <a:pt x="0" y="7"/>
                  </a:lnTo>
                  <a:lnTo>
                    <a:pt x="0" y="9"/>
                  </a:lnTo>
                  <a:lnTo>
                    <a:pt x="2" y="9"/>
                  </a:lnTo>
                  <a:lnTo>
                    <a:pt x="5" y="9"/>
                  </a:lnTo>
                  <a:lnTo>
                    <a:pt x="7" y="9"/>
                  </a:lnTo>
                  <a:lnTo>
                    <a:pt x="9" y="7"/>
                  </a:lnTo>
                  <a:lnTo>
                    <a:pt x="9" y="4"/>
                  </a:lnTo>
                  <a:lnTo>
                    <a:pt x="7"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85" name="Freeform 295">
              <a:extLst>
                <a:ext uri="{FF2B5EF4-FFF2-40B4-BE49-F238E27FC236}">
                  <a16:creationId xmlns:a16="http://schemas.microsoft.com/office/drawing/2014/main" id="{E681C763-5F29-4C4A-AFED-5342540714C1}"/>
                </a:ext>
              </a:extLst>
            </p:cNvPr>
            <p:cNvSpPr>
              <a:spLocks/>
            </p:cNvSpPr>
            <p:nvPr/>
          </p:nvSpPr>
          <p:spPr bwMode="auto">
            <a:xfrm>
              <a:off x="3610" y="2327"/>
              <a:ext cx="10" cy="9"/>
            </a:xfrm>
            <a:custGeom>
              <a:avLst/>
              <a:gdLst>
                <a:gd name="T0" fmla="*/ 7 w 10"/>
                <a:gd name="T1" fmla="*/ 2 h 9"/>
                <a:gd name="T2" fmla="*/ 5 w 10"/>
                <a:gd name="T3" fmla="*/ 0 h 9"/>
                <a:gd name="T4" fmla="*/ 3 w 10"/>
                <a:gd name="T5" fmla="*/ 0 h 9"/>
                <a:gd name="T6" fmla="*/ 0 w 10"/>
                <a:gd name="T7" fmla="*/ 2 h 9"/>
                <a:gd name="T8" fmla="*/ 0 w 10"/>
                <a:gd name="T9" fmla="*/ 4 h 9"/>
                <a:gd name="T10" fmla="*/ 0 w 10"/>
                <a:gd name="T11" fmla="*/ 7 h 9"/>
                <a:gd name="T12" fmla="*/ 0 w 10"/>
                <a:gd name="T13" fmla="*/ 9 h 9"/>
                <a:gd name="T14" fmla="*/ 0 w 10"/>
                <a:gd name="T15" fmla="*/ 9 h 9"/>
                <a:gd name="T16" fmla="*/ 3 w 10"/>
                <a:gd name="T17" fmla="*/ 9 h 9"/>
                <a:gd name="T18" fmla="*/ 5 w 10"/>
                <a:gd name="T19" fmla="*/ 9 h 9"/>
                <a:gd name="T20" fmla="*/ 7 w 10"/>
                <a:gd name="T21" fmla="*/ 9 h 9"/>
                <a:gd name="T22" fmla="*/ 10 w 10"/>
                <a:gd name="T23" fmla="*/ 7 h 9"/>
                <a:gd name="T24" fmla="*/ 10 w 10"/>
                <a:gd name="T25" fmla="*/ 4 h 9"/>
                <a:gd name="T26" fmla="*/ 7 w 10"/>
                <a:gd name="T27" fmla="*/ 2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9">
                  <a:moveTo>
                    <a:pt x="7" y="2"/>
                  </a:moveTo>
                  <a:lnTo>
                    <a:pt x="5" y="0"/>
                  </a:lnTo>
                  <a:lnTo>
                    <a:pt x="3" y="0"/>
                  </a:lnTo>
                  <a:lnTo>
                    <a:pt x="0" y="2"/>
                  </a:lnTo>
                  <a:lnTo>
                    <a:pt x="0" y="4"/>
                  </a:lnTo>
                  <a:lnTo>
                    <a:pt x="0" y="7"/>
                  </a:lnTo>
                  <a:lnTo>
                    <a:pt x="0" y="9"/>
                  </a:lnTo>
                  <a:lnTo>
                    <a:pt x="3" y="9"/>
                  </a:lnTo>
                  <a:lnTo>
                    <a:pt x="5" y="9"/>
                  </a:lnTo>
                  <a:lnTo>
                    <a:pt x="7" y="9"/>
                  </a:lnTo>
                  <a:lnTo>
                    <a:pt x="10" y="7"/>
                  </a:lnTo>
                  <a:lnTo>
                    <a:pt x="10" y="4"/>
                  </a:lnTo>
                  <a:lnTo>
                    <a:pt x="7"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86" name="Freeform 296">
              <a:extLst>
                <a:ext uri="{FF2B5EF4-FFF2-40B4-BE49-F238E27FC236}">
                  <a16:creationId xmlns:a16="http://schemas.microsoft.com/office/drawing/2014/main" id="{A0414292-9B6B-46AB-AD56-DE0AF37BBCD1}"/>
                </a:ext>
              </a:extLst>
            </p:cNvPr>
            <p:cNvSpPr>
              <a:spLocks/>
            </p:cNvSpPr>
            <p:nvPr/>
          </p:nvSpPr>
          <p:spPr bwMode="auto">
            <a:xfrm>
              <a:off x="3622" y="2341"/>
              <a:ext cx="9" cy="10"/>
            </a:xfrm>
            <a:custGeom>
              <a:avLst/>
              <a:gdLst>
                <a:gd name="T0" fmla="*/ 7 w 9"/>
                <a:gd name="T1" fmla="*/ 3 h 10"/>
                <a:gd name="T2" fmla="*/ 4 w 9"/>
                <a:gd name="T3" fmla="*/ 0 h 10"/>
                <a:gd name="T4" fmla="*/ 2 w 9"/>
                <a:gd name="T5" fmla="*/ 0 h 10"/>
                <a:gd name="T6" fmla="*/ 0 w 9"/>
                <a:gd name="T7" fmla="*/ 3 h 10"/>
                <a:gd name="T8" fmla="*/ 0 w 9"/>
                <a:gd name="T9" fmla="*/ 5 h 10"/>
                <a:gd name="T10" fmla="*/ 0 w 9"/>
                <a:gd name="T11" fmla="*/ 7 h 10"/>
                <a:gd name="T12" fmla="*/ 0 w 9"/>
                <a:gd name="T13" fmla="*/ 10 h 10"/>
                <a:gd name="T14" fmla="*/ 0 w 9"/>
                <a:gd name="T15" fmla="*/ 10 h 10"/>
                <a:gd name="T16" fmla="*/ 2 w 9"/>
                <a:gd name="T17" fmla="*/ 10 h 10"/>
                <a:gd name="T18" fmla="*/ 4 w 9"/>
                <a:gd name="T19" fmla="*/ 10 h 10"/>
                <a:gd name="T20" fmla="*/ 7 w 9"/>
                <a:gd name="T21" fmla="*/ 10 h 10"/>
                <a:gd name="T22" fmla="*/ 9 w 9"/>
                <a:gd name="T23" fmla="*/ 7 h 10"/>
                <a:gd name="T24" fmla="*/ 9 w 9"/>
                <a:gd name="T25" fmla="*/ 5 h 10"/>
                <a:gd name="T26" fmla="*/ 7 w 9"/>
                <a:gd name="T27" fmla="*/ 3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7" y="3"/>
                  </a:moveTo>
                  <a:lnTo>
                    <a:pt x="4" y="0"/>
                  </a:lnTo>
                  <a:lnTo>
                    <a:pt x="2" y="0"/>
                  </a:lnTo>
                  <a:lnTo>
                    <a:pt x="0" y="3"/>
                  </a:lnTo>
                  <a:lnTo>
                    <a:pt x="0" y="5"/>
                  </a:lnTo>
                  <a:lnTo>
                    <a:pt x="0" y="7"/>
                  </a:lnTo>
                  <a:lnTo>
                    <a:pt x="0" y="10"/>
                  </a:lnTo>
                  <a:lnTo>
                    <a:pt x="2" y="10"/>
                  </a:lnTo>
                  <a:lnTo>
                    <a:pt x="4" y="10"/>
                  </a:lnTo>
                  <a:lnTo>
                    <a:pt x="7" y="10"/>
                  </a:lnTo>
                  <a:lnTo>
                    <a:pt x="9" y="7"/>
                  </a:lnTo>
                  <a:lnTo>
                    <a:pt x="9" y="5"/>
                  </a:lnTo>
                  <a:lnTo>
                    <a:pt x="7"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87" name="Freeform 297">
              <a:extLst>
                <a:ext uri="{FF2B5EF4-FFF2-40B4-BE49-F238E27FC236}">
                  <a16:creationId xmlns:a16="http://schemas.microsoft.com/office/drawing/2014/main" id="{68C66980-A74B-4192-9367-9E15721956F2}"/>
                </a:ext>
              </a:extLst>
            </p:cNvPr>
            <p:cNvSpPr>
              <a:spLocks/>
            </p:cNvSpPr>
            <p:nvPr/>
          </p:nvSpPr>
          <p:spPr bwMode="auto">
            <a:xfrm>
              <a:off x="3636" y="2353"/>
              <a:ext cx="9" cy="12"/>
            </a:xfrm>
            <a:custGeom>
              <a:avLst/>
              <a:gdLst>
                <a:gd name="T0" fmla="*/ 9 w 9"/>
                <a:gd name="T1" fmla="*/ 3 h 12"/>
                <a:gd name="T2" fmla="*/ 7 w 9"/>
                <a:gd name="T3" fmla="*/ 0 h 12"/>
                <a:gd name="T4" fmla="*/ 4 w 9"/>
                <a:gd name="T5" fmla="*/ 0 h 12"/>
                <a:gd name="T6" fmla="*/ 2 w 9"/>
                <a:gd name="T7" fmla="*/ 3 h 12"/>
                <a:gd name="T8" fmla="*/ 0 w 9"/>
                <a:gd name="T9" fmla="*/ 5 h 12"/>
                <a:gd name="T10" fmla="*/ 0 w 9"/>
                <a:gd name="T11" fmla="*/ 7 h 12"/>
                <a:gd name="T12" fmla="*/ 2 w 9"/>
                <a:gd name="T13" fmla="*/ 10 h 12"/>
                <a:gd name="T14" fmla="*/ 2 w 9"/>
                <a:gd name="T15" fmla="*/ 10 h 12"/>
                <a:gd name="T16" fmla="*/ 4 w 9"/>
                <a:gd name="T17" fmla="*/ 12 h 12"/>
                <a:gd name="T18" fmla="*/ 7 w 9"/>
                <a:gd name="T19" fmla="*/ 12 h 12"/>
                <a:gd name="T20" fmla="*/ 9 w 9"/>
                <a:gd name="T21" fmla="*/ 10 h 12"/>
                <a:gd name="T22" fmla="*/ 9 w 9"/>
                <a:gd name="T23" fmla="*/ 7 h 12"/>
                <a:gd name="T24" fmla="*/ 9 w 9"/>
                <a:gd name="T25" fmla="*/ 5 h 12"/>
                <a:gd name="T26" fmla="*/ 9 w 9"/>
                <a:gd name="T27" fmla="*/ 3 h 1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2">
                  <a:moveTo>
                    <a:pt x="9" y="3"/>
                  </a:moveTo>
                  <a:lnTo>
                    <a:pt x="7" y="0"/>
                  </a:lnTo>
                  <a:lnTo>
                    <a:pt x="4" y="0"/>
                  </a:lnTo>
                  <a:lnTo>
                    <a:pt x="2" y="3"/>
                  </a:lnTo>
                  <a:lnTo>
                    <a:pt x="0" y="5"/>
                  </a:lnTo>
                  <a:lnTo>
                    <a:pt x="0" y="7"/>
                  </a:lnTo>
                  <a:lnTo>
                    <a:pt x="2" y="10"/>
                  </a:lnTo>
                  <a:lnTo>
                    <a:pt x="4" y="12"/>
                  </a:lnTo>
                  <a:lnTo>
                    <a:pt x="7" y="12"/>
                  </a:lnTo>
                  <a:lnTo>
                    <a:pt x="9" y="10"/>
                  </a:lnTo>
                  <a:lnTo>
                    <a:pt x="9" y="7"/>
                  </a:lnTo>
                  <a:lnTo>
                    <a:pt x="9" y="5"/>
                  </a:lnTo>
                  <a:lnTo>
                    <a:pt x="9"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88" name="Freeform 298">
              <a:extLst>
                <a:ext uri="{FF2B5EF4-FFF2-40B4-BE49-F238E27FC236}">
                  <a16:creationId xmlns:a16="http://schemas.microsoft.com/office/drawing/2014/main" id="{9E7D7492-5961-4098-9CEB-D16889FDC1AD}"/>
                </a:ext>
              </a:extLst>
            </p:cNvPr>
            <p:cNvSpPr>
              <a:spLocks/>
            </p:cNvSpPr>
            <p:nvPr/>
          </p:nvSpPr>
          <p:spPr bwMode="auto">
            <a:xfrm>
              <a:off x="3650" y="2368"/>
              <a:ext cx="9" cy="9"/>
            </a:xfrm>
            <a:custGeom>
              <a:avLst/>
              <a:gdLst>
                <a:gd name="T0" fmla="*/ 9 w 9"/>
                <a:gd name="T1" fmla="*/ 0 h 9"/>
                <a:gd name="T2" fmla="*/ 7 w 9"/>
                <a:gd name="T3" fmla="*/ 0 h 9"/>
                <a:gd name="T4" fmla="*/ 4 w 9"/>
                <a:gd name="T5" fmla="*/ 0 h 9"/>
                <a:gd name="T6" fmla="*/ 2 w 9"/>
                <a:gd name="T7" fmla="*/ 0 h 9"/>
                <a:gd name="T8" fmla="*/ 0 w 9"/>
                <a:gd name="T9" fmla="*/ 2 h 9"/>
                <a:gd name="T10" fmla="*/ 0 w 9"/>
                <a:gd name="T11" fmla="*/ 5 h 9"/>
                <a:gd name="T12" fmla="*/ 2 w 9"/>
                <a:gd name="T13" fmla="*/ 7 h 9"/>
                <a:gd name="T14" fmla="*/ 2 w 9"/>
                <a:gd name="T15" fmla="*/ 7 h 9"/>
                <a:gd name="T16" fmla="*/ 4 w 9"/>
                <a:gd name="T17" fmla="*/ 9 h 9"/>
                <a:gd name="T18" fmla="*/ 7 w 9"/>
                <a:gd name="T19" fmla="*/ 9 h 9"/>
                <a:gd name="T20" fmla="*/ 9 w 9"/>
                <a:gd name="T21" fmla="*/ 7 h 9"/>
                <a:gd name="T22" fmla="*/ 9 w 9"/>
                <a:gd name="T23" fmla="*/ 5 h 9"/>
                <a:gd name="T24" fmla="*/ 9 w 9"/>
                <a:gd name="T25" fmla="*/ 2 h 9"/>
                <a:gd name="T26" fmla="*/ 9 w 9"/>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9" y="0"/>
                  </a:moveTo>
                  <a:lnTo>
                    <a:pt x="7" y="0"/>
                  </a:lnTo>
                  <a:lnTo>
                    <a:pt x="4" y="0"/>
                  </a:lnTo>
                  <a:lnTo>
                    <a:pt x="2" y="0"/>
                  </a:lnTo>
                  <a:lnTo>
                    <a:pt x="0" y="2"/>
                  </a:lnTo>
                  <a:lnTo>
                    <a:pt x="0" y="5"/>
                  </a:lnTo>
                  <a:lnTo>
                    <a:pt x="2" y="7"/>
                  </a:lnTo>
                  <a:lnTo>
                    <a:pt x="4" y="9"/>
                  </a:lnTo>
                  <a:lnTo>
                    <a:pt x="7" y="9"/>
                  </a:lnTo>
                  <a:lnTo>
                    <a:pt x="9" y="7"/>
                  </a:lnTo>
                  <a:lnTo>
                    <a:pt x="9" y="5"/>
                  </a:lnTo>
                  <a:lnTo>
                    <a:pt x="9" y="2"/>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89" name="Freeform 299">
              <a:extLst>
                <a:ext uri="{FF2B5EF4-FFF2-40B4-BE49-F238E27FC236}">
                  <a16:creationId xmlns:a16="http://schemas.microsoft.com/office/drawing/2014/main" id="{5F38090D-0D03-42F5-9FC4-26B173E92413}"/>
                </a:ext>
              </a:extLst>
            </p:cNvPr>
            <p:cNvSpPr>
              <a:spLocks/>
            </p:cNvSpPr>
            <p:nvPr/>
          </p:nvSpPr>
          <p:spPr bwMode="auto">
            <a:xfrm>
              <a:off x="3666" y="2380"/>
              <a:ext cx="9" cy="10"/>
            </a:xfrm>
            <a:custGeom>
              <a:avLst/>
              <a:gdLst>
                <a:gd name="T0" fmla="*/ 7 w 9"/>
                <a:gd name="T1" fmla="*/ 0 h 10"/>
                <a:gd name="T2" fmla="*/ 5 w 9"/>
                <a:gd name="T3" fmla="*/ 0 h 10"/>
                <a:gd name="T4" fmla="*/ 2 w 9"/>
                <a:gd name="T5" fmla="*/ 0 h 10"/>
                <a:gd name="T6" fmla="*/ 0 w 9"/>
                <a:gd name="T7" fmla="*/ 0 h 10"/>
                <a:gd name="T8" fmla="*/ 0 w 9"/>
                <a:gd name="T9" fmla="*/ 2 h 10"/>
                <a:gd name="T10" fmla="*/ 0 w 9"/>
                <a:gd name="T11" fmla="*/ 5 h 10"/>
                <a:gd name="T12" fmla="*/ 0 w 9"/>
                <a:gd name="T13" fmla="*/ 7 h 10"/>
                <a:gd name="T14" fmla="*/ 0 w 9"/>
                <a:gd name="T15" fmla="*/ 7 h 10"/>
                <a:gd name="T16" fmla="*/ 2 w 9"/>
                <a:gd name="T17" fmla="*/ 10 h 10"/>
                <a:gd name="T18" fmla="*/ 5 w 9"/>
                <a:gd name="T19" fmla="*/ 10 h 10"/>
                <a:gd name="T20" fmla="*/ 7 w 9"/>
                <a:gd name="T21" fmla="*/ 7 h 10"/>
                <a:gd name="T22" fmla="*/ 9 w 9"/>
                <a:gd name="T23" fmla="*/ 5 h 10"/>
                <a:gd name="T24" fmla="*/ 9 w 9"/>
                <a:gd name="T25" fmla="*/ 2 h 10"/>
                <a:gd name="T26" fmla="*/ 7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7" y="0"/>
                  </a:moveTo>
                  <a:lnTo>
                    <a:pt x="5" y="0"/>
                  </a:lnTo>
                  <a:lnTo>
                    <a:pt x="2" y="0"/>
                  </a:lnTo>
                  <a:lnTo>
                    <a:pt x="0" y="0"/>
                  </a:lnTo>
                  <a:lnTo>
                    <a:pt x="0" y="2"/>
                  </a:lnTo>
                  <a:lnTo>
                    <a:pt x="0" y="5"/>
                  </a:lnTo>
                  <a:lnTo>
                    <a:pt x="0" y="7"/>
                  </a:lnTo>
                  <a:lnTo>
                    <a:pt x="2" y="10"/>
                  </a:lnTo>
                  <a:lnTo>
                    <a:pt x="5" y="10"/>
                  </a:lnTo>
                  <a:lnTo>
                    <a:pt x="7" y="7"/>
                  </a:lnTo>
                  <a:lnTo>
                    <a:pt x="9" y="5"/>
                  </a:lnTo>
                  <a:lnTo>
                    <a:pt x="9" y="2"/>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90" name="Freeform 300">
              <a:extLst>
                <a:ext uri="{FF2B5EF4-FFF2-40B4-BE49-F238E27FC236}">
                  <a16:creationId xmlns:a16="http://schemas.microsoft.com/office/drawing/2014/main" id="{B95480FE-E572-4957-B811-E4CD700BD26E}"/>
                </a:ext>
              </a:extLst>
            </p:cNvPr>
            <p:cNvSpPr>
              <a:spLocks/>
            </p:cNvSpPr>
            <p:nvPr/>
          </p:nvSpPr>
          <p:spPr bwMode="auto">
            <a:xfrm>
              <a:off x="3680" y="2392"/>
              <a:ext cx="9" cy="10"/>
            </a:xfrm>
            <a:custGeom>
              <a:avLst/>
              <a:gdLst>
                <a:gd name="T0" fmla="*/ 7 w 9"/>
                <a:gd name="T1" fmla="*/ 0 h 10"/>
                <a:gd name="T2" fmla="*/ 5 w 9"/>
                <a:gd name="T3" fmla="*/ 0 h 10"/>
                <a:gd name="T4" fmla="*/ 2 w 9"/>
                <a:gd name="T5" fmla="*/ 0 h 10"/>
                <a:gd name="T6" fmla="*/ 0 w 9"/>
                <a:gd name="T7" fmla="*/ 0 h 10"/>
                <a:gd name="T8" fmla="*/ 0 w 9"/>
                <a:gd name="T9" fmla="*/ 2 h 10"/>
                <a:gd name="T10" fmla="*/ 0 w 9"/>
                <a:gd name="T11" fmla="*/ 5 h 10"/>
                <a:gd name="T12" fmla="*/ 0 w 9"/>
                <a:gd name="T13" fmla="*/ 7 h 10"/>
                <a:gd name="T14" fmla="*/ 0 w 9"/>
                <a:gd name="T15" fmla="*/ 7 h 10"/>
                <a:gd name="T16" fmla="*/ 2 w 9"/>
                <a:gd name="T17" fmla="*/ 10 h 10"/>
                <a:gd name="T18" fmla="*/ 5 w 9"/>
                <a:gd name="T19" fmla="*/ 10 h 10"/>
                <a:gd name="T20" fmla="*/ 7 w 9"/>
                <a:gd name="T21" fmla="*/ 7 h 10"/>
                <a:gd name="T22" fmla="*/ 9 w 9"/>
                <a:gd name="T23" fmla="*/ 5 h 10"/>
                <a:gd name="T24" fmla="*/ 9 w 9"/>
                <a:gd name="T25" fmla="*/ 2 h 10"/>
                <a:gd name="T26" fmla="*/ 7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7" y="0"/>
                  </a:moveTo>
                  <a:lnTo>
                    <a:pt x="5" y="0"/>
                  </a:lnTo>
                  <a:lnTo>
                    <a:pt x="2" y="0"/>
                  </a:lnTo>
                  <a:lnTo>
                    <a:pt x="0" y="0"/>
                  </a:lnTo>
                  <a:lnTo>
                    <a:pt x="0" y="2"/>
                  </a:lnTo>
                  <a:lnTo>
                    <a:pt x="0" y="5"/>
                  </a:lnTo>
                  <a:lnTo>
                    <a:pt x="0" y="7"/>
                  </a:lnTo>
                  <a:lnTo>
                    <a:pt x="2" y="10"/>
                  </a:lnTo>
                  <a:lnTo>
                    <a:pt x="5" y="10"/>
                  </a:lnTo>
                  <a:lnTo>
                    <a:pt x="7" y="7"/>
                  </a:lnTo>
                  <a:lnTo>
                    <a:pt x="9" y="5"/>
                  </a:lnTo>
                  <a:lnTo>
                    <a:pt x="9" y="2"/>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91" name="Freeform 301">
              <a:extLst>
                <a:ext uri="{FF2B5EF4-FFF2-40B4-BE49-F238E27FC236}">
                  <a16:creationId xmlns:a16="http://schemas.microsoft.com/office/drawing/2014/main" id="{1BD0D799-C09A-4BD7-9045-DA45777AAAE3}"/>
                </a:ext>
              </a:extLst>
            </p:cNvPr>
            <p:cNvSpPr>
              <a:spLocks/>
            </p:cNvSpPr>
            <p:nvPr/>
          </p:nvSpPr>
          <p:spPr bwMode="auto">
            <a:xfrm>
              <a:off x="3694" y="2404"/>
              <a:ext cx="9" cy="10"/>
            </a:xfrm>
            <a:custGeom>
              <a:avLst/>
              <a:gdLst>
                <a:gd name="T0" fmla="*/ 7 w 9"/>
                <a:gd name="T1" fmla="*/ 0 h 10"/>
                <a:gd name="T2" fmla="*/ 5 w 9"/>
                <a:gd name="T3" fmla="*/ 0 h 10"/>
                <a:gd name="T4" fmla="*/ 2 w 9"/>
                <a:gd name="T5" fmla="*/ 0 h 10"/>
                <a:gd name="T6" fmla="*/ 0 w 9"/>
                <a:gd name="T7" fmla="*/ 0 h 10"/>
                <a:gd name="T8" fmla="*/ 0 w 9"/>
                <a:gd name="T9" fmla="*/ 2 h 10"/>
                <a:gd name="T10" fmla="*/ 0 w 9"/>
                <a:gd name="T11" fmla="*/ 5 h 10"/>
                <a:gd name="T12" fmla="*/ 0 w 9"/>
                <a:gd name="T13" fmla="*/ 7 h 10"/>
                <a:gd name="T14" fmla="*/ 0 w 9"/>
                <a:gd name="T15" fmla="*/ 7 h 10"/>
                <a:gd name="T16" fmla="*/ 2 w 9"/>
                <a:gd name="T17" fmla="*/ 10 h 10"/>
                <a:gd name="T18" fmla="*/ 5 w 9"/>
                <a:gd name="T19" fmla="*/ 10 h 10"/>
                <a:gd name="T20" fmla="*/ 7 w 9"/>
                <a:gd name="T21" fmla="*/ 7 h 10"/>
                <a:gd name="T22" fmla="*/ 9 w 9"/>
                <a:gd name="T23" fmla="*/ 5 h 10"/>
                <a:gd name="T24" fmla="*/ 9 w 9"/>
                <a:gd name="T25" fmla="*/ 2 h 10"/>
                <a:gd name="T26" fmla="*/ 7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7" y="0"/>
                  </a:moveTo>
                  <a:lnTo>
                    <a:pt x="5" y="0"/>
                  </a:lnTo>
                  <a:lnTo>
                    <a:pt x="2" y="0"/>
                  </a:lnTo>
                  <a:lnTo>
                    <a:pt x="0" y="0"/>
                  </a:lnTo>
                  <a:lnTo>
                    <a:pt x="0" y="2"/>
                  </a:lnTo>
                  <a:lnTo>
                    <a:pt x="0" y="5"/>
                  </a:lnTo>
                  <a:lnTo>
                    <a:pt x="0" y="7"/>
                  </a:lnTo>
                  <a:lnTo>
                    <a:pt x="2" y="10"/>
                  </a:lnTo>
                  <a:lnTo>
                    <a:pt x="5" y="10"/>
                  </a:lnTo>
                  <a:lnTo>
                    <a:pt x="7" y="7"/>
                  </a:lnTo>
                  <a:lnTo>
                    <a:pt x="9" y="5"/>
                  </a:lnTo>
                  <a:lnTo>
                    <a:pt x="9" y="2"/>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92" name="Freeform 302">
              <a:extLst>
                <a:ext uri="{FF2B5EF4-FFF2-40B4-BE49-F238E27FC236}">
                  <a16:creationId xmlns:a16="http://schemas.microsoft.com/office/drawing/2014/main" id="{D414C816-A16E-4B03-AECF-6E9D8E3F214A}"/>
                </a:ext>
              </a:extLst>
            </p:cNvPr>
            <p:cNvSpPr>
              <a:spLocks/>
            </p:cNvSpPr>
            <p:nvPr/>
          </p:nvSpPr>
          <p:spPr bwMode="auto">
            <a:xfrm>
              <a:off x="3708" y="2416"/>
              <a:ext cx="9" cy="10"/>
            </a:xfrm>
            <a:custGeom>
              <a:avLst/>
              <a:gdLst>
                <a:gd name="T0" fmla="*/ 9 w 9"/>
                <a:gd name="T1" fmla="*/ 0 h 10"/>
                <a:gd name="T2" fmla="*/ 7 w 9"/>
                <a:gd name="T3" fmla="*/ 0 h 10"/>
                <a:gd name="T4" fmla="*/ 5 w 9"/>
                <a:gd name="T5" fmla="*/ 0 h 10"/>
                <a:gd name="T6" fmla="*/ 2 w 9"/>
                <a:gd name="T7" fmla="*/ 0 h 10"/>
                <a:gd name="T8" fmla="*/ 0 w 9"/>
                <a:gd name="T9" fmla="*/ 3 h 10"/>
                <a:gd name="T10" fmla="*/ 0 w 9"/>
                <a:gd name="T11" fmla="*/ 5 h 10"/>
                <a:gd name="T12" fmla="*/ 2 w 9"/>
                <a:gd name="T13" fmla="*/ 7 h 10"/>
                <a:gd name="T14" fmla="*/ 2 w 9"/>
                <a:gd name="T15" fmla="*/ 7 h 10"/>
                <a:gd name="T16" fmla="*/ 5 w 9"/>
                <a:gd name="T17" fmla="*/ 10 h 10"/>
                <a:gd name="T18" fmla="*/ 7 w 9"/>
                <a:gd name="T19" fmla="*/ 10 h 10"/>
                <a:gd name="T20" fmla="*/ 9 w 9"/>
                <a:gd name="T21" fmla="*/ 7 h 10"/>
                <a:gd name="T22" fmla="*/ 9 w 9"/>
                <a:gd name="T23" fmla="*/ 5 h 10"/>
                <a:gd name="T24" fmla="*/ 9 w 9"/>
                <a:gd name="T25" fmla="*/ 3 h 10"/>
                <a:gd name="T26" fmla="*/ 9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0"/>
                  </a:moveTo>
                  <a:lnTo>
                    <a:pt x="7" y="0"/>
                  </a:lnTo>
                  <a:lnTo>
                    <a:pt x="5" y="0"/>
                  </a:lnTo>
                  <a:lnTo>
                    <a:pt x="2" y="0"/>
                  </a:lnTo>
                  <a:lnTo>
                    <a:pt x="0" y="3"/>
                  </a:lnTo>
                  <a:lnTo>
                    <a:pt x="0" y="5"/>
                  </a:lnTo>
                  <a:lnTo>
                    <a:pt x="2" y="7"/>
                  </a:lnTo>
                  <a:lnTo>
                    <a:pt x="5" y="10"/>
                  </a:lnTo>
                  <a:lnTo>
                    <a:pt x="7" y="10"/>
                  </a:lnTo>
                  <a:lnTo>
                    <a:pt x="9" y="7"/>
                  </a:lnTo>
                  <a:lnTo>
                    <a:pt x="9" y="5"/>
                  </a:lnTo>
                  <a:lnTo>
                    <a:pt x="9" y="3"/>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93" name="Freeform 303">
              <a:extLst>
                <a:ext uri="{FF2B5EF4-FFF2-40B4-BE49-F238E27FC236}">
                  <a16:creationId xmlns:a16="http://schemas.microsoft.com/office/drawing/2014/main" id="{073694E6-F771-46D4-83AE-55C5A586828F}"/>
                </a:ext>
              </a:extLst>
            </p:cNvPr>
            <p:cNvSpPr>
              <a:spLocks/>
            </p:cNvSpPr>
            <p:nvPr/>
          </p:nvSpPr>
          <p:spPr bwMode="auto">
            <a:xfrm>
              <a:off x="3722" y="2428"/>
              <a:ext cx="9" cy="10"/>
            </a:xfrm>
            <a:custGeom>
              <a:avLst/>
              <a:gdLst>
                <a:gd name="T0" fmla="*/ 9 w 9"/>
                <a:gd name="T1" fmla="*/ 0 h 10"/>
                <a:gd name="T2" fmla="*/ 7 w 9"/>
                <a:gd name="T3" fmla="*/ 0 h 10"/>
                <a:gd name="T4" fmla="*/ 4 w 9"/>
                <a:gd name="T5" fmla="*/ 0 h 10"/>
                <a:gd name="T6" fmla="*/ 2 w 9"/>
                <a:gd name="T7" fmla="*/ 0 h 10"/>
                <a:gd name="T8" fmla="*/ 0 w 9"/>
                <a:gd name="T9" fmla="*/ 3 h 10"/>
                <a:gd name="T10" fmla="*/ 0 w 9"/>
                <a:gd name="T11" fmla="*/ 5 h 10"/>
                <a:gd name="T12" fmla="*/ 2 w 9"/>
                <a:gd name="T13" fmla="*/ 7 h 10"/>
                <a:gd name="T14" fmla="*/ 2 w 9"/>
                <a:gd name="T15" fmla="*/ 7 h 10"/>
                <a:gd name="T16" fmla="*/ 4 w 9"/>
                <a:gd name="T17" fmla="*/ 10 h 10"/>
                <a:gd name="T18" fmla="*/ 7 w 9"/>
                <a:gd name="T19" fmla="*/ 10 h 10"/>
                <a:gd name="T20" fmla="*/ 9 w 9"/>
                <a:gd name="T21" fmla="*/ 7 h 10"/>
                <a:gd name="T22" fmla="*/ 9 w 9"/>
                <a:gd name="T23" fmla="*/ 5 h 10"/>
                <a:gd name="T24" fmla="*/ 9 w 9"/>
                <a:gd name="T25" fmla="*/ 3 h 10"/>
                <a:gd name="T26" fmla="*/ 9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0"/>
                  </a:moveTo>
                  <a:lnTo>
                    <a:pt x="7" y="0"/>
                  </a:lnTo>
                  <a:lnTo>
                    <a:pt x="4" y="0"/>
                  </a:lnTo>
                  <a:lnTo>
                    <a:pt x="2" y="0"/>
                  </a:lnTo>
                  <a:lnTo>
                    <a:pt x="0" y="3"/>
                  </a:lnTo>
                  <a:lnTo>
                    <a:pt x="0" y="5"/>
                  </a:lnTo>
                  <a:lnTo>
                    <a:pt x="2" y="7"/>
                  </a:lnTo>
                  <a:lnTo>
                    <a:pt x="4" y="10"/>
                  </a:lnTo>
                  <a:lnTo>
                    <a:pt x="7" y="10"/>
                  </a:lnTo>
                  <a:lnTo>
                    <a:pt x="9" y="7"/>
                  </a:lnTo>
                  <a:lnTo>
                    <a:pt x="9" y="5"/>
                  </a:lnTo>
                  <a:lnTo>
                    <a:pt x="9" y="3"/>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94" name="Freeform 304">
              <a:extLst>
                <a:ext uri="{FF2B5EF4-FFF2-40B4-BE49-F238E27FC236}">
                  <a16:creationId xmlns:a16="http://schemas.microsoft.com/office/drawing/2014/main" id="{289D95EB-2355-429F-8FC5-D43DADC8D607}"/>
                </a:ext>
              </a:extLst>
            </p:cNvPr>
            <p:cNvSpPr>
              <a:spLocks/>
            </p:cNvSpPr>
            <p:nvPr/>
          </p:nvSpPr>
          <p:spPr bwMode="auto">
            <a:xfrm>
              <a:off x="3738" y="2440"/>
              <a:ext cx="9" cy="10"/>
            </a:xfrm>
            <a:custGeom>
              <a:avLst/>
              <a:gdLst>
                <a:gd name="T0" fmla="*/ 7 w 9"/>
                <a:gd name="T1" fmla="*/ 0 h 10"/>
                <a:gd name="T2" fmla="*/ 5 w 9"/>
                <a:gd name="T3" fmla="*/ 0 h 10"/>
                <a:gd name="T4" fmla="*/ 2 w 9"/>
                <a:gd name="T5" fmla="*/ 0 h 10"/>
                <a:gd name="T6" fmla="*/ 0 w 9"/>
                <a:gd name="T7" fmla="*/ 0 h 10"/>
                <a:gd name="T8" fmla="*/ 0 w 9"/>
                <a:gd name="T9" fmla="*/ 3 h 10"/>
                <a:gd name="T10" fmla="*/ 0 w 9"/>
                <a:gd name="T11" fmla="*/ 5 h 10"/>
                <a:gd name="T12" fmla="*/ 0 w 9"/>
                <a:gd name="T13" fmla="*/ 8 h 10"/>
                <a:gd name="T14" fmla="*/ 0 w 9"/>
                <a:gd name="T15" fmla="*/ 8 h 10"/>
                <a:gd name="T16" fmla="*/ 2 w 9"/>
                <a:gd name="T17" fmla="*/ 10 h 10"/>
                <a:gd name="T18" fmla="*/ 5 w 9"/>
                <a:gd name="T19" fmla="*/ 10 h 10"/>
                <a:gd name="T20" fmla="*/ 7 w 9"/>
                <a:gd name="T21" fmla="*/ 8 h 10"/>
                <a:gd name="T22" fmla="*/ 9 w 9"/>
                <a:gd name="T23" fmla="*/ 5 h 10"/>
                <a:gd name="T24" fmla="*/ 9 w 9"/>
                <a:gd name="T25" fmla="*/ 3 h 10"/>
                <a:gd name="T26" fmla="*/ 7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7" y="0"/>
                  </a:moveTo>
                  <a:lnTo>
                    <a:pt x="5" y="0"/>
                  </a:lnTo>
                  <a:lnTo>
                    <a:pt x="2" y="0"/>
                  </a:lnTo>
                  <a:lnTo>
                    <a:pt x="0" y="0"/>
                  </a:lnTo>
                  <a:lnTo>
                    <a:pt x="0" y="3"/>
                  </a:lnTo>
                  <a:lnTo>
                    <a:pt x="0" y="5"/>
                  </a:lnTo>
                  <a:lnTo>
                    <a:pt x="0" y="8"/>
                  </a:lnTo>
                  <a:lnTo>
                    <a:pt x="2" y="10"/>
                  </a:lnTo>
                  <a:lnTo>
                    <a:pt x="5" y="10"/>
                  </a:lnTo>
                  <a:lnTo>
                    <a:pt x="7" y="8"/>
                  </a:lnTo>
                  <a:lnTo>
                    <a:pt x="9" y="5"/>
                  </a:lnTo>
                  <a:lnTo>
                    <a:pt x="9" y="3"/>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95" name="Freeform 305">
              <a:extLst>
                <a:ext uri="{FF2B5EF4-FFF2-40B4-BE49-F238E27FC236}">
                  <a16:creationId xmlns:a16="http://schemas.microsoft.com/office/drawing/2014/main" id="{1AD490E3-97BA-4B78-86E3-21F2773CB861}"/>
                </a:ext>
              </a:extLst>
            </p:cNvPr>
            <p:cNvSpPr>
              <a:spLocks/>
            </p:cNvSpPr>
            <p:nvPr/>
          </p:nvSpPr>
          <p:spPr bwMode="auto">
            <a:xfrm>
              <a:off x="3752" y="2452"/>
              <a:ext cx="9" cy="10"/>
            </a:xfrm>
            <a:custGeom>
              <a:avLst/>
              <a:gdLst>
                <a:gd name="T0" fmla="*/ 7 w 9"/>
                <a:gd name="T1" fmla="*/ 0 h 10"/>
                <a:gd name="T2" fmla="*/ 5 w 9"/>
                <a:gd name="T3" fmla="*/ 0 h 10"/>
                <a:gd name="T4" fmla="*/ 2 w 9"/>
                <a:gd name="T5" fmla="*/ 0 h 10"/>
                <a:gd name="T6" fmla="*/ 0 w 9"/>
                <a:gd name="T7" fmla="*/ 0 h 10"/>
                <a:gd name="T8" fmla="*/ 0 w 9"/>
                <a:gd name="T9" fmla="*/ 3 h 10"/>
                <a:gd name="T10" fmla="*/ 0 w 9"/>
                <a:gd name="T11" fmla="*/ 5 h 10"/>
                <a:gd name="T12" fmla="*/ 0 w 9"/>
                <a:gd name="T13" fmla="*/ 8 h 10"/>
                <a:gd name="T14" fmla="*/ 0 w 9"/>
                <a:gd name="T15" fmla="*/ 8 h 10"/>
                <a:gd name="T16" fmla="*/ 2 w 9"/>
                <a:gd name="T17" fmla="*/ 10 h 10"/>
                <a:gd name="T18" fmla="*/ 5 w 9"/>
                <a:gd name="T19" fmla="*/ 10 h 10"/>
                <a:gd name="T20" fmla="*/ 7 w 9"/>
                <a:gd name="T21" fmla="*/ 8 h 10"/>
                <a:gd name="T22" fmla="*/ 9 w 9"/>
                <a:gd name="T23" fmla="*/ 5 h 10"/>
                <a:gd name="T24" fmla="*/ 9 w 9"/>
                <a:gd name="T25" fmla="*/ 3 h 10"/>
                <a:gd name="T26" fmla="*/ 7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7" y="0"/>
                  </a:moveTo>
                  <a:lnTo>
                    <a:pt x="5" y="0"/>
                  </a:lnTo>
                  <a:lnTo>
                    <a:pt x="2" y="0"/>
                  </a:lnTo>
                  <a:lnTo>
                    <a:pt x="0" y="0"/>
                  </a:lnTo>
                  <a:lnTo>
                    <a:pt x="0" y="3"/>
                  </a:lnTo>
                  <a:lnTo>
                    <a:pt x="0" y="5"/>
                  </a:lnTo>
                  <a:lnTo>
                    <a:pt x="0" y="8"/>
                  </a:lnTo>
                  <a:lnTo>
                    <a:pt x="2" y="10"/>
                  </a:lnTo>
                  <a:lnTo>
                    <a:pt x="5" y="10"/>
                  </a:lnTo>
                  <a:lnTo>
                    <a:pt x="7" y="8"/>
                  </a:lnTo>
                  <a:lnTo>
                    <a:pt x="9" y="5"/>
                  </a:lnTo>
                  <a:lnTo>
                    <a:pt x="9" y="3"/>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96" name="Freeform 306">
              <a:extLst>
                <a:ext uri="{FF2B5EF4-FFF2-40B4-BE49-F238E27FC236}">
                  <a16:creationId xmlns:a16="http://schemas.microsoft.com/office/drawing/2014/main" id="{0D0F2BDF-82C5-4136-B1DF-3ADBCA2809D6}"/>
                </a:ext>
              </a:extLst>
            </p:cNvPr>
            <p:cNvSpPr>
              <a:spLocks/>
            </p:cNvSpPr>
            <p:nvPr/>
          </p:nvSpPr>
          <p:spPr bwMode="auto">
            <a:xfrm>
              <a:off x="3766" y="2465"/>
              <a:ext cx="9" cy="9"/>
            </a:xfrm>
            <a:custGeom>
              <a:avLst/>
              <a:gdLst>
                <a:gd name="T0" fmla="*/ 9 w 9"/>
                <a:gd name="T1" fmla="*/ 0 h 9"/>
                <a:gd name="T2" fmla="*/ 7 w 9"/>
                <a:gd name="T3" fmla="*/ 0 h 9"/>
                <a:gd name="T4" fmla="*/ 5 w 9"/>
                <a:gd name="T5" fmla="*/ 0 h 9"/>
                <a:gd name="T6" fmla="*/ 2 w 9"/>
                <a:gd name="T7" fmla="*/ 0 h 9"/>
                <a:gd name="T8" fmla="*/ 0 w 9"/>
                <a:gd name="T9" fmla="*/ 2 h 9"/>
                <a:gd name="T10" fmla="*/ 0 w 9"/>
                <a:gd name="T11" fmla="*/ 4 h 9"/>
                <a:gd name="T12" fmla="*/ 2 w 9"/>
                <a:gd name="T13" fmla="*/ 7 h 9"/>
                <a:gd name="T14" fmla="*/ 2 w 9"/>
                <a:gd name="T15" fmla="*/ 7 h 9"/>
                <a:gd name="T16" fmla="*/ 5 w 9"/>
                <a:gd name="T17" fmla="*/ 9 h 9"/>
                <a:gd name="T18" fmla="*/ 7 w 9"/>
                <a:gd name="T19" fmla="*/ 9 h 9"/>
                <a:gd name="T20" fmla="*/ 9 w 9"/>
                <a:gd name="T21" fmla="*/ 7 h 9"/>
                <a:gd name="T22" fmla="*/ 9 w 9"/>
                <a:gd name="T23" fmla="*/ 4 h 9"/>
                <a:gd name="T24" fmla="*/ 9 w 9"/>
                <a:gd name="T25" fmla="*/ 2 h 9"/>
                <a:gd name="T26" fmla="*/ 9 w 9"/>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9" y="0"/>
                  </a:moveTo>
                  <a:lnTo>
                    <a:pt x="7" y="0"/>
                  </a:lnTo>
                  <a:lnTo>
                    <a:pt x="5" y="0"/>
                  </a:lnTo>
                  <a:lnTo>
                    <a:pt x="2" y="0"/>
                  </a:lnTo>
                  <a:lnTo>
                    <a:pt x="0" y="2"/>
                  </a:lnTo>
                  <a:lnTo>
                    <a:pt x="0" y="4"/>
                  </a:lnTo>
                  <a:lnTo>
                    <a:pt x="2" y="7"/>
                  </a:lnTo>
                  <a:lnTo>
                    <a:pt x="5" y="9"/>
                  </a:lnTo>
                  <a:lnTo>
                    <a:pt x="7" y="9"/>
                  </a:lnTo>
                  <a:lnTo>
                    <a:pt x="9" y="7"/>
                  </a:lnTo>
                  <a:lnTo>
                    <a:pt x="9" y="4"/>
                  </a:lnTo>
                  <a:lnTo>
                    <a:pt x="9" y="2"/>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97" name="Freeform 307">
              <a:extLst>
                <a:ext uri="{FF2B5EF4-FFF2-40B4-BE49-F238E27FC236}">
                  <a16:creationId xmlns:a16="http://schemas.microsoft.com/office/drawing/2014/main" id="{2277907E-5413-416B-BBDE-FB602D327135}"/>
                </a:ext>
              </a:extLst>
            </p:cNvPr>
            <p:cNvSpPr>
              <a:spLocks/>
            </p:cNvSpPr>
            <p:nvPr/>
          </p:nvSpPr>
          <p:spPr bwMode="auto">
            <a:xfrm>
              <a:off x="3780" y="2477"/>
              <a:ext cx="9" cy="9"/>
            </a:xfrm>
            <a:custGeom>
              <a:avLst/>
              <a:gdLst>
                <a:gd name="T0" fmla="*/ 9 w 9"/>
                <a:gd name="T1" fmla="*/ 0 h 9"/>
                <a:gd name="T2" fmla="*/ 7 w 9"/>
                <a:gd name="T3" fmla="*/ 0 h 9"/>
                <a:gd name="T4" fmla="*/ 5 w 9"/>
                <a:gd name="T5" fmla="*/ 0 h 9"/>
                <a:gd name="T6" fmla="*/ 2 w 9"/>
                <a:gd name="T7" fmla="*/ 0 h 9"/>
                <a:gd name="T8" fmla="*/ 0 w 9"/>
                <a:gd name="T9" fmla="*/ 2 h 9"/>
                <a:gd name="T10" fmla="*/ 0 w 9"/>
                <a:gd name="T11" fmla="*/ 4 h 9"/>
                <a:gd name="T12" fmla="*/ 2 w 9"/>
                <a:gd name="T13" fmla="*/ 7 h 9"/>
                <a:gd name="T14" fmla="*/ 2 w 9"/>
                <a:gd name="T15" fmla="*/ 7 h 9"/>
                <a:gd name="T16" fmla="*/ 5 w 9"/>
                <a:gd name="T17" fmla="*/ 9 h 9"/>
                <a:gd name="T18" fmla="*/ 7 w 9"/>
                <a:gd name="T19" fmla="*/ 9 h 9"/>
                <a:gd name="T20" fmla="*/ 9 w 9"/>
                <a:gd name="T21" fmla="*/ 7 h 9"/>
                <a:gd name="T22" fmla="*/ 9 w 9"/>
                <a:gd name="T23" fmla="*/ 4 h 9"/>
                <a:gd name="T24" fmla="*/ 9 w 9"/>
                <a:gd name="T25" fmla="*/ 2 h 9"/>
                <a:gd name="T26" fmla="*/ 9 w 9"/>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9" y="0"/>
                  </a:moveTo>
                  <a:lnTo>
                    <a:pt x="7" y="0"/>
                  </a:lnTo>
                  <a:lnTo>
                    <a:pt x="5" y="0"/>
                  </a:lnTo>
                  <a:lnTo>
                    <a:pt x="2" y="0"/>
                  </a:lnTo>
                  <a:lnTo>
                    <a:pt x="0" y="2"/>
                  </a:lnTo>
                  <a:lnTo>
                    <a:pt x="0" y="4"/>
                  </a:lnTo>
                  <a:lnTo>
                    <a:pt x="2" y="7"/>
                  </a:lnTo>
                  <a:lnTo>
                    <a:pt x="5" y="9"/>
                  </a:lnTo>
                  <a:lnTo>
                    <a:pt x="7" y="9"/>
                  </a:lnTo>
                  <a:lnTo>
                    <a:pt x="9" y="7"/>
                  </a:lnTo>
                  <a:lnTo>
                    <a:pt x="9" y="4"/>
                  </a:lnTo>
                  <a:lnTo>
                    <a:pt x="9" y="2"/>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98" name="Freeform 308">
              <a:extLst>
                <a:ext uri="{FF2B5EF4-FFF2-40B4-BE49-F238E27FC236}">
                  <a16:creationId xmlns:a16="http://schemas.microsoft.com/office/drawing/2014/main" id="{FAF7264B-D2B5-46EB-AE6A-C9CB1AB827EC}"/>
                </a:ext>
              </a:extLst>
            </p:cNvPr>
            <p:cNvSpPr>
              <a:spLocks/>
            </p:cNvSpPr>
            <p:nvPr/>
          </p:nvSpPr>
          <p:spPr bwMode="auto">
            <a:xfrm>
              <a:off x="3796" y="2489"/>
              <a:ext cx="10" cy="9"/>
            </a:xfrm>
            <a:custGeom>
              <a:avLst/>
              <a:gdLst>
                <a:gd name="T0" fmla="*/ 7 w 10"/>
                <a:gd name="T1" fmla="*/ 0 h 9"/>
                <a:gd name="T2" fmla="*/ 5 w 10"/>
                <a:gd name="T3" fmla="*/ 0 h 9"/>
                <a:gd name="T4" fmla="*/ 3 w 10"/>
                <a:gd name="T5" fmla="*/ 0 h 9"/>
                <a:gd name="T6" fmla="*/ 0 w 10"/>
                <a:gd name="T7" fmla="*/ 0 h 9"/>
                <a:gd name="T8" fmla="*/ 0 w 10"/>
                <a:gd name="T9" fmla="*/ 2 h 9"/>
                <a:gd name="T10" fmla="*/ 0 w 10"/>
                <a:gd name="T11" fmla="*/ 5 h 9"/>
                <a:gd name="T12" fmla="*/ 0 w 10"/>
                <a:gd name="T13" fmla="*/ 7 h 9"/>
                <a:gd name="T14" fmla="*/ 0 w 10"/>
                <a:gd name="T15" fmla="*/ 7 h 9"/>
                <a:gd name="T16" fmla="*/ 3 w 10"/>
                <a:gd name="T17" fmla="*/ 9 h 9"/>
                <a:gd name="T18" fmla="*/ 5 w 10"/>
                <a:gd name="T19" fmla="*/ 9 h 9"/>
                <a:gd name="T20" fmla="*/ 7 w 10"/>
                <a:gd name="T21" fmla="*/ 7 h 9"/>
                <a:gd name="T22" fmla="*/ 10 w 10"/>
                <a:gd name="T23" fmla="*/ 5 h 9"/>
                <a:gd name="T24" fmla="*/ 10 w 10"/>
                <a:gd name="T25" fmla="*/ 2 h 9"/>
                <a:gd name="T26" fmla="*/ 7 w 10"/>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9">
                  <a:moveTo>
                    <a:pt x="7" y="0"/>
                  </a:moveTo>
                  <a:lnTo>
                    <a:pt x="5" y="0"/>
                  </a:lnTo>
                  <a:lnTo>
                    <a:pt x="3" y="0"/>
                  </a:lnTo>
                  <a:lnTo>
                    <a:pt x="0" y="0"/>
                  </a:lnTo>
                  <a:lnTo>
                    <a:pt x="0" y="2"/>
                  </a:lnTo>
                  <a:lnTo>
                    <a:pt x="0" y="5"/>
                  </a:lnTo>
                  <a:lnTo>
                    <a:pt x="0" y="7"/>
                  </a:lnTo>
                  <a:lnTo>
                    <a:pt x="3" y="9"/>
                  </a:lnTo>
                  <a:lnTo>
                    <a:pt x="5" y="9"/>
                  </a:lnTo>
                  <a:lnTo>
                    <a:pt x="7" y="7"/>
                  </a:lnTo>
                  <a:lnTo>
                    <a:pt x="10" y="5"/>
                  </a:lnTo>
                  <a:lnTo>
                    <a:pt x="10" y="2"/>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799" name="Freeform 309">
              <a:extLst>
                <a:ext uri="{FF2B5EF4-FFF2-40B4-BE49-F238E27FC236}">
                  <a16:creationId xmlns:a16="http://schemas.microsoft.com/office/drawing/2014/main" id="{C0F91956-86AB-4A08-8E05-13662BBB7A5F}"/>
                </a:ext>
              </a:extLst>
            </p:cNvPr>
            <p:cNvSpPr>
              <a:spLocks/>
            </p:cNvSpPr>
            <p:nvPr/>
          </p:nvSpPr>
          <p:spPr bwMode="auto">
            <a:xfrm>
              <a:off x="3810" y="2501"/>
              <a:ext cx="9" cy="10"/>
            </a:xfrm>
            <a:custGeom>
              <a:avLst/>
              <a:gdLst>
                <a:gd name="T0" fmla="*/ 7 w 9"/>
                <a:gd name="T1" fmla="*/ 0 h 10"/>
                <a:gd name="T2" fmla="*/ 5 w 9"/>
                <a:gd name="T3" fmla="*/ 0 h 10"/>
                <a:gd name="T4" fmla="*/ 3 w 9"/>
                <a:gd name="T5" fmla="*/ 0 h 10"/>
                <a:gd name="T6" fmla="*/ 0 w 9"/>
                <a:gd name="T7" fmla="*/ 0 h 10"/>
                <a:gd name="T8" fmla="*/ 0 w 9"/>
                <a:gd name="T9" fmla="*/ 2 h 10"/>
                <a:gd name="T10" fmla="*/ 0 w 9"/>
                <a:gd name="T11" fmla="*/ 5 h 10"/>
                <a:gd name="T12" fmla="*/ 0 w 9"/>
                <a:gd name="T13" fmla="*/ 7 h 10"/>
                <a:gd name="T14" fmla="*/ 0 w 9"/>
                <a:gd name="T15" fmla="*/ 7 h 10"/>
                <a:gd name="T16" fmla="*/ 3 w 9"/>
                <a:gd name="T17" fmla="*/ 10 h 10"/>
                <a:gd name="T18" fmla="*/ 5 w 9"/>
                <a:gd name="T19" fmla="*/ 10 h 10"/>
                <a:gd name="T20" fmla="*/ 7 w 9"/>
                <a:gd name="T21" fmla="*/ 7 h 10"/>
                <a:gd name="T22" fmla="*/ 9 w 9"/>
                <a:gd name="T23" fmla="*/ 5 h 10"/>
                <a:gd name="T24" fmla="*/ 9 w 9"/>
                <a:gd name="T25" fmla="*/ 2 h 10"/>
                <a:gd name="T26" fmla="*/ 7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7" y="0"/>
                  </a:moveTo>
                  <a:lnTo>
                    <a:pt x="5" y="0"/>
                  </a:lnTo>
                  <a:lnTo>
                    <a:pt x="3" y="0"/>
                  </a:lnTo>
                  <a:lnTo>
                    <a:pt x="0" y="0"/>
                  </a:lnTo>
                  <a:lnTo>
                    <a:pt x="0" y="2"/>
                  </a:lnTo>
                  <a:lnTo>
                    <a:pt x="0" y="5"/>
                  </a:lnTo>
                  <a:lnTo>
                    <a:pt x="0" y="7"/>
                  </a:lnTo>
                  <a:lnTo>
                    <a:pt x="3" y="10"/>
                  </a:lnTo>
                  <a:lnTo>
                    <a:pt x="5" y="10"/>
                  </a:lnTo>
                  <a:lnTo>
                    <a:pt x="7" y="7"/>
                  </a:lnTo>
                  <a:lnTo>
                    <a:pt x="9" y="5"/>
                  </a:lnTo>
                  <a:lnTo>
                    <a:pt x="9" y="2"/>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800" name="Freeform 310">
              <a:extLst>
                <a:ext uri="{FF2B5EF4-FFF2-40B4-BE49-F238E27FC236}">
                  <a16:creationId xmlns:a16="http://schemas.microsoft.com/office/drawing/2014/main" id="{753398A7-6B7E-4A4C-BE22-8721195CC976}"/>
                </a:ext>
              </a:extLst>
            </p:cNvPr>
            <p:cNvSpPr>
              <a:spLocks/>
            </p:cNvSpPr>
            <p:nvPr/>
          </p:nvSpPr>
          <p:spPr bwMode="auto">
            <a:xfrm>
              <a:off x="3824" y="2513"/>
              <a:ext cx="9" cy="10"/>
            </a:xfrm>
            <a:custGeom>
              <a:avLst/>
              <a:gdLst>
                <a:gd name="T0" fmla="*/ 9 w 9"/>
                <a:gd name="T1" fmla="*/ 0 h 10"/>
                <a:gd name="T2" fmla="*/ 7 w 9"/>
                <a:gd name="T3" fmla="*/ 0 h 10"/>
                <a:gd name="T4" fmla="*/ 5 w 9"/>
                <a:gd name="T5" fmla="*/ 0 h 10"/>
                <a:gd name="T6" fmla="*/ 2 w 9"/>
                <a:gd name="T7" fmla="*/ 0 h 10"/>
                <a:gd name="T8" fmla="*/ 0 w 9"/>
                <a:gd name="T9" fmla="*/ 2 h 10"/>
                <a:gd name="T10" fmla="*/ 0 w 9"/>
                <a:gd name="T11" fmla="*/ 5 h 10"/>
                <a:gd name="T12" fmla="*/ 2 w 9"/>
                <a:gd name="T13" fmla="*/ 7 h 10"/>
                <a:gd name="T14" fmla="*/ 2 w 9"/>
                <a:gd name="T15" fmla="*/ 7 h 10"/>
                <a:gd name="T16" fmla="*/ 5 w 9"/>
                <a:gd name="T17" fmla="*/ 10 h 10"/>
                <a:gd name="T18" fmla="*/ 7 w 9"/>
                <a:gd name="T19" fmla="*/ 10 h 10"/>
                <a:gd name="T20" fmla="*/ 9 w 9"/>
                <a:gd name="T21" fmla="*/ 7 h 10"/>
                <a:gd name="T22" fmla="*/ 9 w 9"/>
                <a:gd name="T23" fmla="*/ 5 h 10"/>
                <a:gd name="T24" fmla="*/ 9 w 9"/>
                <a:gd name="T25" fmla="*/ 2 h 10"/>
                <a:gd name="T26" fmla="*/ 9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0"/>
                  </a:moveTo>
                  <a:lnTo>
                    <a:pt x="7" y="0"/>
                  </a:lnTo>
                  <a:lnTo>
                    <a:pt x="5" y="0"/>
                  </a:lnTo>
                  <a:lnTo>
                    <a:pt x="2" y="0"/>
                  </a:lnTo>
                  <a:lnTo>
                    <a:pt x="0" y="2"/>
                  </a:lnTo>
                  <a:lnTo>
                    <a:pt x="0" y="5"/>
                  </a:lnTo>
                  <a:lnTo>
                    <a:pt x="2" y="7"/>
                  </a:lnTo>
                  <a:lnTo>
                    <a:pt x="5" y="10"/>
                  </a:lnTo>
                  <a:lnTo>
                    <a:pt x="7" y="10"/>
                  </a:lnTo>
                  <a:lnTo>
                    <a:pt x="9" y="7"/>
                  </a:lnTo>
                  <a:lnTo>
                    <a:pt x="9" y="5"/>
                  </a:lnTo>
                  <a:lnTo>
                    <a:pt x="9" y="2"/>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801" name="Freeform 311">
              <a:extLst>
                <a:ext uri="{FF2B5EF4-FFF2-40B4-BE49-F238E27FC236}">
                  <a16:creationId xmlns:a16="http://schemas.microsoft.com/office/drawing/2014/main" id="{C90691EE-DCE3-44AF-85EC-08AC381CD9A7}"/>
                </a:ext>
              </a:extLst>
            </p:cNvPr>
            <p:cNvSpPr>
              <a:spLocks/>
            </p:cNvSpPr>
            <p:nvPr/>
          </p:nvSpPr>
          <p:spPr bwMode="auto">
            <a:xfrm>
              <a:off x="3838" y="2525"/>
              <a:ext cx="9" cy="10"/>
            </a:xfrm>
            <a:custGeom>
              <a:avLst/>
              <a:gdLst>
                <a:gd name="T0" fmla="*/ 9 w 9"/>
                <a:gd name="T1" fmla="*/ 0 h 10"/>
                <a:gd name="T2" fmla="*/ 7 w 9"/>
                <a:gd name="T3" fmla="*/ 0 h 10"/>
                <a:gd name="T4" fmla="*/ 5 w 9"/>
                <a:gd name="T5" fmla="*/ 0 h 10"/>
                <a:gd name="T6" fmla="*/ 2 w 9"/>
                <a:gd name="T7" fmla="*/ 0 h 10"/>
                <a:gd name="T8" fmla="*/ 0 w 9"/>
                <a:gd name="T9" fmla="*/ 2 h 10"/>
                <a:gd name="T10" fmla="*/ 0 w 9"/>
                <a:gd name="T11" fmla="*/ 5 h 10"/>
                <a:gd name="T12" fmla="*/ 2 w 9"/>
                <a:gd name="T13" fmla="*/ 7 h 10"/>
                <a:gd name="T14" fmla="*/ 2 w 9"/>
                <a:gd name="T15" fmla="*/ 7 h 10"/>
                <a:gd name="T16" fmla="*/ 5 w 9"/>
                <a:gd name="T17" fmla="*/ 10 h 10"/>
                <a:gd name="T18" fmla="*/ 7 w 9"/>
                <a:gd name="T19" fmla="*/ 10 h 10"/>
                <a:gd name="T20" fmla="*/ 9 w 9"/>
                <a:gd name="T21" fmla="*/ 7 h 10"/>
                <a:gd name="T22" fmla="*/ 9 w 9"/>
                <a:gd name="T23" fmla="*/ 5 h 10"/>
                <a:gd name="T24" fmla="*/ 9 w 9"/>
                <a:gd name="T25" fmla="*/ 2 h 10"/>
                <a:gd name="T26" fmla="*/ 9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0">
                  <a:moveTo>
                    <a:pt x="9" y="0"/>
                  </a:moveTo>
                  <a:lnTo>
                    <a:pt x="7" y="0"/>
                  </a:lnTo>
                  <a:lnTo>
                    <a:pt x="5" y="0"/>
                  </a:lnTo>
                  <a:lnTo>
                    <a:pt x="2" y="0"/>
                  </a:lnTo>
                  <a:lnTo>
                    <a:pt x="0" y="2"/>
                  </a:lnTo>
                  <a:lnTo>
                    <a:pt x="0" y="5"/>
                  </a:lnTo>
                  <a:lnTo>
                    <a:pt x="2" y="7"/>
                  </a:lnTo>
                  <a:lnTo>
                    <a:pt x="5" y="10"/>
                  </a:lnTo>
                  <a:lnTo>
                    <a:pt x="7" y="10"/>
                  </a:lnTo>
                  <a:lnTo>
                    <a:pt x="9" y="7"/>
                  </a:lnTo>
                  <a:lnTo>
                    <a:pt x="9" y="5"/>
                  </a:lnTo>
                  <a:lnTo>
                    <a:pt x="9" y="2"/>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802" name="Freeform 312">
              <a:extLst>
                <a:ext uri="{FF2B5EF4-FFF2-40B4-BE49-F238E27FC236}">
                  <a16:creationId xmlns:a16="http://schemas.microsoft.com/office/drawing/2014/main" id="{43F6F1D2-D7C2-4306-830F-366F6A66318C}"/>
                </a:ext>
              </a:extLst>
            </p:cNvPr>
            <p:cNvSpPr>
              <a:spLocks/>
            </p:cNvSpPr>
            <p:nvPr/>
          </p:nvSpPr>
          <p:spPr bwMode="auto">
            <a:xfrm>
              <a:off x="3854" y="2537"/>
              <a:ext cx="10" cy="10"/>
            </a:xfrm>
            <a:custGeom>
              <a:avLst/>
              <a:gdLst>
                <a:gd name="T0" fmla="*/ 7 w 10"/>
                <a:gd name="T1" fmla="*/ 0 h 10"/>
                <a:gd name="T2" fmla="*/ 5 w 10"/>
                <a:gd name="T3" fmla="*/ 0 h 10"/>
                <a:gd name="T4" fmla="*/ 3 w 10"/>
                <a:gd name="T5" fmla="*/ 0 h 10"/>
                <a:gd name="T6" fmla="*/ 0 w 10"/>
                <a:gd name="T7" fmla="*/ 0 h 10"/>
                <a:gd name="T8" fmla="*/ 0 w 10"/>
                <a:gd name="T9" fmla="*/ 3 h 10"/>
                <a:gd name="T10" fmla="*/ 0 w 10"/>
                <a:gd name="T11" fmla="*/ 5 h 10"/>
                <a:gd name="T12" fmla="*/ 0 w 10"/>
                <a:gd name="T13" fmla="*/ 7 h 10"/>
                <a:gd name="T14" fmla="*/ 0 w 10"/>
                <a:gd name="T15" fmla="*/ 7 h 10"/>
                <a:gd name="T16" fmla="*/ 3 w 10"/>
                <a:gd name="T17" fmla="*/ 10 h 10"/>
                <a:gd name="T18" fmla="*/ 5 w 10"/>
                <a:gd name="T19" fmla="*/ 10 h 10"/>
                <a:gd name="T20" fmla="*/ 7 w 10"/>
                <a:gd name="T21" fmla="*/ 7 h 10"/>
                <a:gd name="T22" fmla="*/ 10 w 10"/>
                <a:gd name="T23" fmla="*/ 5 h 10"/>
                <a:gd name="T24" fmla="*/ 10 w 10"/>
                <a:gd name="T25" fmla="*/ 3 h 10"/>
                <a:gd name="T26" fmla="*/ 7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7" y="0"/>
                  </a:moveTo>
                  <a:lnTo>
                    <a:pt x="5" y="0"/>
                  </a:lnTo>
                  <a:lnTo>
                    <a:pt x="3" y="0"/>
                  </a:lnTo>
                  <a:lnTo>
                    <a:pt x="0" y="0"/>
                  </a:lnTo>
                  <a:lnTo>
                    <a:pt x="0" y="3"/>
                  </a:lnTo>
                  <a:lnTo>
                    <a:pt x="0" y="5"/>
                  </a:lnTo>
                  <a:lnTo>
                    <a:pt x="0" y="7"/>
                  </a:lnTo>
                  <a:lnTo>
                    <a:pt x="3" y="10"/>
                  </a:lnTo>
                  <a:lnTo>
                    <a:pt x="5" y="10"/>
                  </a:lnTo>
                  <a:lnTo>
                    <a:pt x="7" y="7"/>
                  </a:lnTo>
                  <a:lnTo>
                    <a:pt x="10" y="5"/>
                  </a:lnTo>
                  <a:lnTo>
                    <a:pt x="10" y="3"/>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803" name="Freeform 313">
              <a:extLst>
                <a:ext uri="{FF2B5EF4-FFF2-40B4-BE49-F238E27FC236}">
                  <a16:creationId xmlns:a16="http://schemas.microsoft.com/office/drawing/2014/main" id="{CAAC27DC-25CD-4611-BFC5-FDA93F9A3AD4}"/>
                </a:ext>
              </a:extLst>
            </p:cNvPr>
            <p:cNvSpPr>
              <a:spLocks/>
            </p:cNvSpPr>
            <p:nvPr/>
          </p:nvSpPr>
          <p:spPr bwMode="auto">
            <a:xfrm>
              <a:off x="3868" y="2549"/>
              <a:ext cx="10" cy="10"/>
            </a:xfrm>
            <a:custGeom>
              <a:avLst/>
              <a:gdLst>
                <a:gd name="T0" fmla="*/ 7 w 10"/>
                <a:gd name="T1" fmla="*/ 0 h 10"/>
                <a:gd name="T2" fmla="*/ 5 w 10"/>
                <a:gd name="T3" fmla="*/ 0 h 10"/>
                <a:gd name="T4" fmla="*/ 3 w 10"/>
                <a:gd name="T5" fmla="*/ 0 h 10"/>
                <a:gd name="T6" fmla="*/ 0 w 10"/>
                <a:gd name="T7" fmla="*/ 0 h 10"/>
                <a:gd name="T8" fmla="*/ 0 w 10"/>
                <a:gd name="T9" fmla="*/ 3 h 10"/>
                <a:gd name="T10" fmla="*/ 0 w 10"/>
                <a:gd name="T11" fmla="*/ 5 h 10"/>
                <a:gd name="T12" fmla="*/ 0 w 10"/>
                <a:gd name="T13" fmla="*/ 8 h 10"/>
                <a:gd name="T14" fmla="*/ 0 w 10"/>
                <a:gd name="T15" fmla="*/ 8 h 10"/>
                <a:gd name="T16" fmla="*/ 3 w 10"/>
                <a:gd name="T17" fmla="*/ 10 h 10"/>
                <a:gd name="T18" fmla="*/ 5 w 10"/>
                <a:gd name="T19" fmla="*/ 10 h 10"/>
                <a:gd name="T20" fmla="*/ 7 w 10"/>
                <a:gd name="T21" fmla="*/ 8 h 10"/>
                <a:gd name="T22" fmla="*/ 10 w 10"/>
                <a:gd name="T23" fmla="*/ 5 h 10"/>
                <a:gd name="T24" fmla="*/ 10 w 10"/>
                <a:gd name="T25" fmla="*/ 3 h 10"/>
                <a:gd name="T26" fmla="*/ 7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7" y="0"/>
                  </a:moveTo>
                  <a:lnTo>
                    <a:pt x="5" y="0"/>
                  </a:lnTo>
                  <a:lnTo>
                    <a:pt x="3" y="0"/>
                  </a:lnTo>
                  <a:lnTo>
                    <a:pt x="0" y="0"/>
                  </a:lnTo>
                  <a:lnTo>
                    <a:pt x="0" y="3"/>
                  </a:lnTo>
                  <a:lnTo>
                    <a:pt x="0" y="5"/>
                  </a:lnTo>
                  <a:lnTo>
                    <a:pt x="0" y="8"/>
                  </a:lnTo>
                  <a:lnTo>
                    <a:pt x="3" y="10"/>
                  </a:lnTo>
                  <a:lnTo>
                    <a:pt x="5" y="10"/>
                  </a:lnTo>
                  <a:lnTo>
                    <a:pt x="7" y="8"/>
                  </a:lnTo>
                  <a:lnTo>
                    <a:pt x="10" y="5"/>
                  </a:lnTo>
                  <a:lnTo>
                    <a:pt x="10" y="3"/>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804" name="Freeform 314">
              <a:extLst>
                <a:ext uri="{FF2B5EF4-FFF2-40B4-BE49-F238E27FC236}">
                  <a16:creationId xmlns:a16="http://schemas.microsoft.com/office/drawing/2014/main" id="{270102C6-8572-4951-AE0B-E8532BDD1D94}"/>
                </a:ext>
              </a:extLst>
            </p:cNvPr>
            <p:cNvSpPr>
              <a:spLocks/>
            </p:cNvSpPr>
            <p:nvPr/>
          </p:nvSpPr>
          <p:spPr bwMode="auto">
            <a:xfrm>
              <a:off x="3882" y="2561"/>
              <a:ext cx="10" cy="10"/>
            </a:xfrm>
            <a:custGeom>
              <a:avLst/>
              <a:gdLst>
                <a:gd name="T0" fmla="*/ 7 w 10"/>
                <a:gd name="T1" fmla="*/ 0 h 10"/>
                <a:gd name="T2" fmla="*/ 5 w 10"/>
                <a:gd name="T3" fmla="*/ 0 h 10"/>
                <a:gd name="T4" fmla="*/ 3 w 10"/>
                <a:gd name="T5" fmla="*/ 0 h 10"/>
                <a:gd name="T6" fmla="*/ 0 w 10"/>
                <a:gd name="T7" fmla="*/ 0 h 10"/>
                <a:gd name="T8" fmla="*/ 0 w 10"/>
                <a:gd name="T9" fmla="*/ 3 h 10"/>
                <a:gd name="T10" fmla="*/ 0 w 10"/>
                <a:gd name="T11" fmla="*/ 5 h 10"/>
                <a:gd name="T12" fmla="*/ 0 w 10"/>
                <a:gd name="T13" fmla="*/ 8 h 10"/>
                <a:gd name="T14" fmla="*/ 3 w 10"/>
                <a:gd name="T15" fmla="*/ 8 h 10"/>
                <a:gd name="T16" fmla="*/ 5 w 10"/>
                <a:gd name="T17" fmla="*/ 10 h 10"/>
                <a:gd name="T18" fmla="*/ 7 w 10"/>
                <a:gd name="T19" fmla="*/ 10 h 10"/>
                <a:gd name="T20" fmla="*/ 10 w 10"/>
                <a:gd name="T21" fmla="*/ 8 h 10"/>
                <a:gd name="T22" fmla="*/ 10 w 10"/>
                <a:gd name="T23" fmla="*/ 5 h 10"/>
                <a:gd name="T24" fmla="*/ 10 w 10"/>
                <a:gd name="T25" fmla="*/ 3 h 10"/>
                <a:gd name="T26" fmla="*/ 10 w 10"/>
                <a:gd name="T27" fmla="*/ 0 h 10"/>
                <a:gd name="T28" fmla="*/ 7 w 10"/>
                <a:gd name="T29" fmla="*/ 0 h 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0" h="10">
                  <a:moveTo>
                    <a:pt x="7" y="0"/>
                  </a:moveTo>
                  <a:lnTo>
                    <a:pt x="5" y="0"/>
                  </a:lnTo>
                  <a:lnTo>
                    <a:pt x="3" y="0"/>
                  </a:lnTo>
                  <a:lnTo>
                    <a:pt x="0" y="0"/>
                  </a:lnTo>
                  <a:lnTo>
                    <a:pt x="0" y="3"/>
                  </a:lnTo>
                  <a:lnTo>
                    <a:pt x="0" y="5"/>
                  </a:lnTo>
                  <a:lnTo>
                    <a:pt x="0" y="8"/>
                  </a:lnTo>
                  <a:lnTo>
                    <a:pt x="3" y="8"/>
                  </a:lnTo>
                  <a:lnTo>
                    <a:pt x="5" y="10"/>
                  </a:lnTo>
                  <a:lnTo>
                    <a:pt x="7" y="10"/>
                  </a:lnTo>
                  <a:lnTo>
                    <a:pt x="10" y="8"/>
                  </a:lnTo>
                  <a:lnTo>
                    <a:pt x="10" y="5"/>
                  </a:lnTo>
                  <a:lnTo>
                    <a:pt x="10" y="3"/>
                  </a:lnTo>
                  <a:lnTo>
                    <a:pt x="10"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805" name="Freeform 315">
              <a:extLst>
                <a:ext uri="{FF2B5EF4-FFF2-40B4-BE49-F238E27FC236}">
                  <a16:creationId xmlns:a16="http://schemas.microsoft.com/office/drawing/2014/main" id="{0820F49B-A1A0-41F0-B079-B05F55E513F5}"/>
                </a:ext>
              </a:extLst>
            </p:cNvPr>
            <p:cNvSpPr>
              <a:spLocks/>
            </p:cNvSpPr>
            <p:nvPr/>
          </p:nvSpPr>
          <p:spPr bwMode="auto">
            <a:xfrm>
              <a:off x="3896" y="2573"/>
              <a:ext cx="10" cy="10"/>
            </a:xfrm>
            <a:custGeom>
              <a:avLst/>
              <a:gdLst>
                <a:gd name="T0" fmla="*/ 10 w 10"/>
                <a:gd name="T1" fmla="*/ 0 h 10"/>
                <a:gd name="T2" fmla="*/ 7 w 10"/>
                <a:gd name="T3" fmla="*/ 0 h 10"/>
                <a:gd name="T4" fmla="*/ 5 w 10"/>
                <a:gd name="T5" fmla="*/ 0 h 10"/>
                <a:gd name="T6" fmla="*/ 3 w 10"/>
                <a:gd name="T7" fmla="*/ 0 h 10"/>
                <a:gd name="T8" fmla="*/ 0 w 10"/>
                <a:gd name="T9" fmla="*/ 3 h 10"/>
                <a:gd name="T10" fmla="*/ 0 w 10"/>
                <a:gd name="T11" fmla="*/ 5 h 10"/>
                <a:gd name="T12" fmla="*/ 3 w 10"/>
                <a:gd name="T13" fmla="*/ 8 h 10"/>
                <a:gd name="T14" fmla="*/ 3 w 10"/>
                <a:gd name="T15" fmla="*/ 8 h 10"/>
                <a:gd name="T16" fmla="*/ 5 w 10"/>
                <a:gd name="T17" fmla="*/ 10 h 10"/>
                <a:gd name="T18" fmla="*/ 7 w 10"/>
                <a:gd name="T19" fmla="*/ 10 h 10"/>
                <a:gd name="T20" fmla="*/ 10 w 10"/>
                <a:gd name="T21" fmla="*/ 8 h 10"/>
                <a:gd name="T22" fmla="*/ 10 w 10"/>
                <a:gd name="T23" fmla="*/ 5 h 10"/>
                <a:gd name="T24" fmla="*/ 10 w 10"/>
                <a:gd name="T25" fmla="*/ 3 h 10"/>
                <a:gd name="T26" fmla="*/ 10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0"/>
                  </a:moveTo>
                  <a:lnTo>
                    <a:pt x="7" y="0"/>
                  </a:lnTo>
                  <a:lnTo>
                    <a:pt x="5" y="0"/>
                  </a:lnTo>
                  <a:lnTo>
                    <a:pt x="3" y="0"/>
                  </a:lnTo>
                  <a:lnTo>
                    <a:pt x="0" y="3"/>
                  </a:lnTo>
                  <a:lnTo>
                    <a:pt x="0" y="5"/>
                  </a:lnTo>
                  <a:lnTo>
                    <a:pt x="3" y="8"/>
                  </a:lnTo>
                  <a:lnTo>
                    <a:pt x="5" y="10"/>
                  </a:lnTo>
                  <a:lnTo>
                    <a:pt x="7" y="10"/>
                  </a:lnTo>
                  <a:lnTo>
                    <a:pt x="10" y="8"/>
                  </a:lnTo>
                  <a:lnTo>
                    <a:pt x="10" y="5"/>
                  </a:lnTo>
                  <a:lnTo>
                    <a:pt x="10" y="3"/>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806" name="Freeform 316">
              <a:extLst>
                <a:ext uri="{FF2B5EF4-FFF2-40B4-BE49-F238E27FC236}">
                  <a16:creationId xmlns:a16="http://schemas.microsoft.com/office/drawing/2014/main" id="{B63E9043-467D-41D8-8AA6-3CBCC91B7EA4}"/>
                </a:ext>
              </a:extLst>
            </p:cNvPr>
            <p:cNvSpPr>
              <a:spLocks/>
            </p:cNvSpPr>
            <p:nvPr/>
          </p:nvSpPr>
          <p:spPr bwMode="auto">
            <a:xfrm>
              <a:off x="3910" y="2586"/>
              <a:ext cx="9" cy="9"/>
            </a:xfrm>
            <a:custGeom>
              <a:avLst/>
              <a:gdLst>
                <a:gd name="T0" fmla="*/ 9 w 9"/>
                <a:gd name="T1" fmla="*/ 0 h 9"/>
                <a:gd name="T2" fmla="*/ 7 w 9"/>
                <a:gd name="T3" fmla="*/ 0 h 9"/>
                <a:gd name="T4" fmla="*/ 5 w 9"/>
                <a:gd name="T5" fmla="*/ 0 h 9"/>
                <a:gd name="T6" fmla="*/ 2 w 9"/>
                <a:gd name="T7" fmla="*/ 0 h 9"/>
                <a:gd name="T8" fmla="*/ 0 w 9"/>
                <a:gd name="T9" fmla="*/ 2 h 9"/>
                <a:gd name="T10" fmla="*/ 0 w 9"/>
                <a:gd name="T11" fmla="*/ 4 h 9"/>
                <a:gd name="T12" fmla="*/ 2 w 9"/>
                <a:gd name="T13" fmla="*/ 7 h 9"/>
                <a:gd name="T14" fmla="*/ 2 w 9"/>
                <a:gd name="T15" fmla="*/ 7 h 9"/>
                <a:gd name="T16" fmla="*/ 5 w 9"/>
                <a:gd name="T17" fmla="*/ 9 h 9"/>
                <a:gd name="T18" fmla="*/ 7 w 9"/>
                <a:gd name="T19" fmla="*/ 9 h 9"/>
                <a:gd name="T20" fmla="*/ 9 w 9"/>
                <a:gd name="T21" fmla="*/ 7 h 9"/>
                <a:gd name="T22" fmla="*/ 9 w 9"/>
                <a:gd name="T23" fmla="*/ 4 h 9"/>
                <a:gd name="T24" fmla="*/ 9 w 9"/>
                <a:gd name="T25" fmla="*/ 2 h 9"/>
                <a:gd name="T26" fmla="*/ 9 w 9"/>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9">
                  <a:moveTo>
                    <a:pt x="9" y="0"/>
                  </a:moveTo>
                  <a:lnTo>
                    <a:pt x="7" y="0"/>
                  </a:lnTo>
                  <a:lnTo>
                    <a:pt x="5" y="0"/>
                  </a:lnTo>
                  <a:lnTo>
                    <a:pt x="2" y="0"/>
                  </a:lnTo>
                  <a:lnTo>
                    <a:pt x="0" y="2"/>
                  </a:lnTo>
                  <a:lnTo>
                    <a:pt x="0" y="4"/>
                  </a:lnTo>
                  <a:lnTo>
                    <a:pt x="2" y="7"/>
                  </a:lnTo>
                  <a:lnTo>
                    <a:pt x="5" y="9"/>
                  </a:lnTo>
                  <a:lnTo>
                    <a:pt x="7" y="9"/>
                  </a:lnTo>
                  <a:lnTo>
                    <a:pt x="9" y="7"/>
                  </a:lnTo>
                  <a:lnTo>
                    <a:pt x="9" y="4"/>
                  </a:lnTo>
                  <a:lnTo>
                    <a:pt x="9" y="2"/>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807" name="Freeform 317">
              <a:extLst>
                <a:ext uri="{FF2B5EF4-FFF2-40B4-BE49-F238E27FC236}">
                  <a16:creationId xmlns:a16="http://schemas.microsoft.com/office/drawing/2014/main" id="{4F9B84A5-9B71-42C6-A571-6FFEDF143954}"/>
                </a:ext>
              </a:extLst>
            </p:cNvPr>
            <p:cNvSpPr>
              <a:spLocks/>
            </p:cNvSpPr>
            <p:nvPr/>
          </p:nvSpPr>
          <p:spPr bwMode="auto">
            <a:xfrm>
              <a:off x="3926" y="2598"/>
              <a:ext cx="10" cy="9"/>
            </a:xfrm>
            <a:custGeom>
              <a:avLst/>
              <a:gdLst>
                <a:gd name="T0" fmla="*/ 7 w 10"/>
                <a:gd name="T1" fmla="*/ 0 h 9"/>
                <a:gd name="T2" fmla="*/ 5 w 10"/>
                <a:gd name="T3" fmla="*/ 0 h 9"/>
                <a:gd name="T4" fmla="*/ 3 w 10"/>
                <a:gd name="T5" fmla="*/ 0 h 9"/>
                <a:gd name="T6" fmla="*/ 0 w 10"/>
                <a:gd name="T7" fmla="*/ 0 h 9"/>
                <a:gd name="T8" fmla="*/ 0 w 10"/>
                <a:gd name="T9" fmla="*/ 2 h 9"/>
                <a:gd name="T10" fmla="*/ 0 w 10"/>
                <a:gd name="T11" fmla="*/ 4 h 9"/>
                <a:gd name="T12" fmla="*/ 0 w 10"/>
                <a:gd name="T13" fmla="*/ 7 h 9"/>
                <a:gd name="T14" fmla="*/ 0 w 10"/>
                <a:gd name="T15" fmla="*/ 7 h 9"/>
                <a:gd name="T16" fmla="*/ 3 w 10"/>
                <a:gd name="T17" fmla="*/ 9 h 9"/>
                <a:gd name="T18" fmla="*/ 5 w 10"/>
                <a:gd name="T19" fmla="*/ 9 h 9"/>
                <a:gd name="T20" fmla="*/ 7 w 10"/>
                <a:gd name="T21" fmla="*/ 7 h 9"/>
                <a:gd name="T22" fmla="*/ 10 w 10"/>
                <a:gd name="T23" fmla="*/ 4 h 9"/>
                <a:gd name="T24" fmla="*/ 10 w 10"/>
                <a:gd name="T25" fmla="*/ 2 h 9"/>
                <a:gd name="T26" fmla="*/ 7 w 10"/>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9">
                  <a:moveTo>
                    <a:pt x="7" y="0"/>
                  </a:moveTo>
                  <a:lnTo>
                    <a:pt x="5" y="0"/>
                  </a:lnTo>
                  <a:lnTo>
                    <a:pt x="3" y="0"/>
                  </a:lnTo>
                  <a:lnTo>
                    <a:pt x="0" y="0"/>
                  </a:lnTo>
                  <a:lnTo>
                    <a:pt x="0" y="2"/>
                  </a:lnTo>
                  <a:lnTo>
                    <a:pt x="0" y="4"/>
                  </a:lnTo>
                  <a:lnTo>
                    <a:pt x="0" y="7"/>
                  </a:lnTo>
                  <a:lnTo>
                    <a:pt x="3" y="9"/>
                  </a:lnTo>
                  <a:lnTo>
                    <a:pt x="5" y="9"/>
                  </a:lnTo>
                  <a:lnTo>
                    <a:pt x="7" y="7"/>
                  </a:lnTo>
                  <a:lnTo>
                    <a:pt x="10" y="4"/>
                  </a:lnTo>
                  <a:lnTo>
                    <a:pt x="10" y="2"/>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808" name="Freeform 318">
              <a:extLst>
                <a:ext uri="{FF2B5EF4-FFF2-40B4-BE49-F238E27FC236}">
                  <a16:creationId xmlns:a16="http://schemas.microsoft.com/office/drawing/2014/main" id="{5F045D60-378C-4AAC-A2B8-671583BE6752}"/>
                </a:ext>
              </a:extLst>
            </p:cNvPr>
            <p:cNvSpPr>
              <a:spLocks/>
            </p:cNvSpPr>
            <p:nvPr/>
          </p:nvSpPr>
          <p:spPr bwMode="auto">
            <a:xfrm>
              <a:off x="3940" y="2610"/>
              <a:ext cx="10" cy="9"/>
            </a:xfrm>
            <a:custGeom>
              <a:avLst/>
              <a:gdLst>
                <a:gd name="T0" fmla="*/ 7 w 10"/>
                <a:gd name="T1" fmla="*/ 0 h 9"/>
                <a:gd name="T2" fmla="*/ 5 w 10"/>
                <a:gd name="T3" fmla="*/ 0 h 9"/>
                <a:gd name="T4" fmla="*/ 3 w 10"/>
                <a:gd name="T5" fmla="*/ 0 h 9"/>
                <a:gd name="T6" fmla="*/ 0 w 10"/>
                <a:gd name="T7" fmla="*/ 0 h 9"/>
                <a:gd name="T8" fmla="*/ 0 w 10"/>
                <a:gd name="T9" fmla="*/ 2 h 9"/>
                <a:gd name="T10" fmla="*/ 0 w 10"/>
                <a:gd name="T11" fmla="*/ 5 h 9"/>
                <a:gd name="T12" fmla="*/ 0 w 10"/>
                <a:gd name="T13" fmla="*/ 7 h 9"/>
                <a:gd name="T14" fmla="*/ 0 w 10"/>
                <a:gd name="T15" fmla="*/ 7 h 9"/>
                <a:gd name="T16" fmla="*/ 3 w 10"/>
                <a:gd name="T17" fmla="*/ 9 h 9"/>
                <a:gd name="T18" fmla="*/ 5 w 10"/>
                <a:gd name="T19" fmla="*/ 9 h 9"/>
                <a:gd name="T20" fmla="*/ 7 w 10"/>
                <a:gd name="T21" fmla="*/ 7 h 9"/>
                <a:gd name="T22" fmla="*/ 10 w 10"/>
                <a:gd name="T23" fmla="*/ 5 h 9"/>
                <a:gd name="T24" fmla="*/ 10 w 10"/>
                <a:gd name="T25" fmla="*/ 2 h 9"/>
                <a:gd name="T26" fmla="*/ 7 w 10"/>
                <a:gd name="T27" fmla="*/ 0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9">
                  <a:moveTo>
                    <a:pt x="7" y="0"/>
                  </a:moveTo>
                  <a:lnTo>
                    <a:pt x="5" y="0"/>
                  </a:lnTo>
                  <a:lnTo>
                    <a:pt x="3" y="0"/>
                  </a:lnTo>
                  <a:lnTo>
                    <a:pt x="0" y="0"/>
                  </a:lnTo>
                  <a:lnTo>
                    <a:pt x="0" y="2"/>
                  </a:lnTo>
                  <a:lnTo>
                    <a:pt x="0" y="5"/>
                  </a:lnTo>
                  <a:lnTo>
                    <a:pt x="0" y="7"/>
                  </a:lnTo>
                  <a:lnTo>
                    <a:pt x="3" y="9"/>
                  </a:lnTo>
                  <a:lnTo>
                    <a:pt x="5" y="9"/>
                  </a:lnTo>
                  <a:lnTo>
                    <a:pt x="7" y="7"/>
                  </a:lnTo>
                  <a:lnTo>
                    <a:pt x="10" y="5"/>
                  </a:lnTo>
                  <a:lnTo>
                    <a:pt x="10" y="2"/>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809" name="Freeform 319">
              <a:extLst>
                <a:ext uri="{FF2B5EF4-FFF2-40B4-BE49-F238E27FC236}">
                  <a16:creationId xmlns:a16="http://schemas.microsoft.com/office/drawing/2014/main" id="{E3A669B8-4057-4C48-B1D6-35AB31FDFDC4}"/>
                </a:ext>
              </a:extLst>
            </p:cNvPr>
            <p:cNvSpPr>
              <a:spLocks/>
            </p:cNvSpPr>
            <p:nvPr/>
          </p:nvSpPr>
          <p:spPr bwMode="auto">
            <a:xfrm>
              <a:off x="3954" y="2622"/>
              <a:ext cx="10" cy="10"/>
            </a:xfrm>
            <a:custGeom>
              <a:avLst/>
              <a:gdLst>
                <a:gd name="T0" fmla="*/ 10 w 10"/>
                <a:gd name="T1" fmla="*/ 0 h 10"/>
                <a:gd name="T2" fmla="*/ 7 w 10"/>
                <a:gd name="T3" fmla="*/ 0 h 10"/>
                <a:gd name="T4" fmla="*/ 5 w 10"/>
                <a:gd name="T5" fmla="*/ 0 h 10"/>
                <a:gd name="T6" fmla="*/ 3 w 10"/>
                <a:gd name="T7" fmla="*/ 0 h 10"/>
                <a:gd name="T8" fmla="*/ 0 w 10"/>
                <a:gd name="T9" fmla="*/ 2 h 10"/>
                <a:gd name="T10" fmla="*/ 0 w 10"/>
                <a:gd name="T11" fmla="*/ 5 h 10"/>
                <a:gd name="T12" fmla="*/ 3 w 10"/>
                <a:gd name="T13" fmla="*/ 7 h 10"/>
                <a:gd name="T14" fmla="*/ 3 w 10"/>
                <a:gd name="T15" fmla="*/ 7 h 10"/>
                <a:gd name="T16" fmla="*/ 5 w 10"/>
                <a:gd name="T17" fmla="*/ 10 h 10"/>
                <a:gd name="T18" fmla="*/ 7 w 10"/>
                <a:gd name="T19" fmla="*/ 10 h 10"/>
                <a:gd name="T20" fmla="*/ 10 w 10"/>
                <a:gd name="T21" fmla="*/ 7 h 10"/>
                <a:gd name="T22" fmla="*/ 10 w 10"/>
                <a:gd name="T23" fmla="*/ 5 h 10"/>
                <a:gd name="T24" fmla="*/ 10 w 10"/>
                <a:gd name="T25" fmla="*/ 2 h 10"/>
                <a:gd name="T26" fmla="*/ 10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0"/>
                  </a:moveTo>
                  <a:lnTo>
                    <a:pt x="7" y="0"/>
                  </a:lnTo>
                  <a:lnTo>
                    <a:pt x="5" y="0"/>
                  </a:lnTo>
                  <a:lnTo>
                    <a:pt x="3" y="0"/>
                  </a:lnTo>
                  <a:lnTo>
                    <a:pt x="0" y="2"/>
                  </a:lnTo>
                  <a:lnTo>
                    <a:pt x="0" y="5"/>
                  </a:lnTo>
                  <a:lnTo>
                    <a:pt x="3" y="7"/>
                  </a:lnTo>
                  <a:lnTo>
                    <a:pt x="5" y="10"/>
                  </a:lnTo>
                  <a:lnTo>
                    <a:pt x="7" y="10"/>
                  </a:lnTo>
                  <a:lnTo>
                    <a:pt x="10" y="7"/>
                  </a:lnTo>
                  <a:lnTo>
                    <a:pt x="10" y="5"/>
                  </a:lnTo>
                  <a:lnTo>
                    <a:pt x="10" y="2"/>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810" name="Freeform 320">
              <a:extLst>
                <a:ext uri="{FF2B5EF4-FFF2-40B4-BE49-F238E27FC236}">
                  <a16:creationId xmlns:a16="http://schemas.microsoft.com/office/drawing/2014/main" id="{3534D708-FC0A-4971-87EE-FD945DE7ED11}"/>
                </a:ext>
              </a:extLst>
            </p:cNvPr>
            <p:cNvSpPr>
              <a:spLocks/>
            </p:cNvSpPr>
            <p:nvPr/>
          </p:nvSpPr>
          <p:spPr bwMode="auto">
            <a:xfrm>
              <a:off x="3968" y="2634"/>
              <a:ext cx="10" cy="10"/>
            </a:xfrm>
            <a:custGeom>
              <a:avLst/>
              <a:gdLst>
                <a:gd name="T0" fmla="*/ 10 w 10"/>
                <a:gd name="T1" fmla="*/ 0 h 10"/>
                <a:gd name="T2" fmla="*/ 7 w 10"/>
                <a:gd name="T3" fmla="*/ 0 h 10"/>
                <a:gd name="T4" fmla="*/ 5 w 10"/>
                <a:gd name="T5" fmla="*/ 0 h 10"/>
                <a:gd name="T6" fmla="*/ 3 w 10"/>
                <a:gd name="T7" fmla="*/ 0 h 10"/>
                <a:gd name="T8" fmla="*/ 0 w 10"/>
                <a:gd name="T9" fmla="*/ 2 h 10"/>
                <a:gd name="T10" fmla="*/ 0 w 10"/>
                <a:gd name="T11" fmla="*/ 5 h 10"/>
                <a:gd name="T12" fmla="*/ 3 w 10"/>
                <a:gd name="T13" fmla="*/ 7 h 10"/>
                <a:gd name="T14" fmla="*/ 3 w 10"/>
                <a:gd name="T15" fmla="*/ 7 h 10"/>
                <a:gd name="T16" fmla="*/ 5 w 10"/>
                <a:gd name="T17" fmla="*/ 10 h 10"/>
                <a:gd name="T18" fmla="*/ 7 w 10"/>
                <a:gd name="T19" fmla="*/ 10 h 10"/>
                <a:gd name="T20" fmla="*/ 10 w 10"/>
                <a:gd name="T21" fmla="*/ 7 h 10"/>
                <a:gd name="T22" fmla="*/ 10 w 10"/>
                <a:gd name="T23" fmla="*/ 5 h 10"/>
                <a:gd name="T24" fmla="*/ 10 w 10"/>
                <a:gd name="T25" fmla="*/ 2 h 10"/>
                <a:gd name="T26" fmla="*/ 10 w 10"/>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 h="10">
                  <a:moveTo>
                    <a:pt x="10" y="0"/>
                  </a:moveTo>
                  <a:lnTo>
                    <a:pt x="7" y="0"/>
                  </a:lnTo>
                  <a:lnTo>
                    <a:pt x="5" y="0"/>
                  </a:lnTo>
                  <a:lnTo>
                    <a:pt x="3" y="0"/>
                  </a:lnTo>
                  <a:lnTo>
                    <a:pt x="0" y="2"/>
                  </a:lnTo>
                  <a:lnTo>
                    <a:pt x="0" y="5"/>
                  </a:lnTo>
                  <a:lnTo>
                    <a:pt x="3" y="7"/>
                  </a:lnTo>
                  <a:lnTo>
                    <a:pt x="5" y="10"/>
                  </a:lnTo>
                  <a:lnTo>
                    <a:pt x="7" y="10"/>
                  </a:lnTo>
                  <a:lnTo>
                    <a:pt x="10" y="7"/>
                  </a:lnTo>
                  <a:lnTo>
                    <a:pt x="10" y="5"/>
                  </a:lnTo>
                  <a:lnTo>
                    <a:pt x="10" y="2"/>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811" name="Freeform 321">
              <a:extLst>
                <a:ext uri="{FF2B5EF4-FFF2-40B4-BE49-F238E27FC236}">
                  <a16:creationId xmlns:a16="http://schemas.microsoft.com/office/drawing/2014/main" id="{F29E25CF-8F1E-48BD-B057-296F0FA6B893}"/>
                </a:ext>
              </a:extLst>
            </p:cNvPr>
            <p:cNvSpPr>
              <a:spLocks/>
            </p:cNvSpPr>
            <p:nvPr/>
          </p:nvSpPr>
          <p:spPr bwMode="auto">
            <a:xfrm>
              <a:off x="3957" y="2615"/>
              <a:ext cx="69" cy="65"/>
            </a:xfrm>
            <a:custGeom>
              <a:avLst/>
              <a:gdLst>
                <a:gd name="T0" fmla="*/ 0 w 69"/>
                <a:gd name="T1" fmla="*/ 48 h 65"/>
                <a:gd name="T2" fmla="*/ 69 w 69"/>
                <a:gd name="T3" fmla="*/ 65 h 65"/>
                <a:gd name="T4" fmla="*/ 37 w 69"/>
                <a:gd name="T5" fmla="*/ 0 h 65"/>
                <a:gd name="T6" fmla="*/ 0 w 69"/>
                <a:gd name="T7" fmla="*/ 48 h 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9" h="65">
                  <a:moveTo>
                    <a:pt x="0" y="48"/>
                  </a:moveTo>
                  <a:lnTo>
                    <a:pt x="69" y="65"/>
                  </a:lnTo>
                  <a:lnTo>
                    <a:pt x="37" y="0"/>
                  </a:lnTo>
                  <a:lnTo>
                    <a:pt x="0" y="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98381" name="Rectangle 322">
            <a:extLst>
              <a:ext uri="{FF2B5EF4-FFF2-40B4-BE49-F238E27FC236}">
                <a16:creationId xmlns:a16="http://schemas.microsoft.com/office/drawing/2014/main" id="{BFC534D0-4452-45A3-9883-2C4FB86B88F6}"/>
              </a:ext>
            </a:extLst>
          </p:cNvPr>
          <p:cNvSpPr>
            <a:spLocks noChangeArrowheads="1"/>
          </p:cNvSpPr>
          <p:nvPr/>
        </p:nvSpPr>
        <p:spPr bwMode="auto">
          <a:xfrm>
            <a:off x="3597275" y="4792663"/>
            <a:ext cx="21304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382" name="Rectangle 323">
            <a:extLst>
              <a:ext uri="{FF2B5EF4-FFF2-40B4-BE49-F238E27FC236}">
                <a16:creationId xmlns:a16="http://schemas.microsoft.com/office/drawing/2014/main" id="{E849D959-FBA6-460D-BC0B-96D4DB0A80AF}"/>
              </a:ext>
            </a:extLst>
          </p:cNvPr>
          <p:cNvSpPr>
            <a:spLocks noChangeArrowheads="1"/>
          </p:cNvSpPr>
          <p:nvPr/>
        </p:nvSpPr>
        <p:spPr bwMode="auto">
          <a:xfrm>
            <a:off x="3875088" y="4833938"/>
            <a:ext cx="1554162"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b="1">
                <a:solidFill>
                  <a:srgbClr val="000000"/>
                </a:solidFill>
              </a:rPr>
              <a:t>DESCRIBE AND ANALYZE THE </a:t>
            </a:r>
            <a:endParaRPr lang="sk-SK" altLang="en-US" sz="1800">
              <a:latin typeface="Arial" panose="020B0604020202020204" pitchFamily="34" charset="0"/>
            </a:endParaRPr>
          </a:p>
        </p:txBody>
      </p:sp>
      <p:sp>
        <p:nvSpPr>
          <p:cNvPr id="98383" name="Rectangle 324">
            <a:extLst>
              <a:ext uri="{FF2B5EF4-FFF2-40B4-BE49-F238E27FC236}">
                <a16:creationId xmlns:a16="http://schemas.microsoft.com/office/drawing/2014/main" id="{6AD5828E-58A5-4069-A7A5-154D1AF3F5A5}"/>
              </a:ext>
            </a:extLst>
          </p:cNvPr>
          <p:cNvSpPr>
            <a:spLocks noChangeArrowheads="1"/>
          </p:cNvSpPr>
          <p:nvPr/>
        </p:nvSpPr>
        <p:spPr bwMode="auto">
          <a:xfrm>
            <a:off x="4114800" y="4949825"/>
            <a:ext cx="10668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b="1">
                <a:solidFill>
                  <a:srgbClr val="000000"/>
                </a:solidFill>
              </a:rPr>
              <a:t>ENTITY AS A WHOLE</a:t>
            </a:r>
            <a:endParaRPr lang="sk-SK" altLang="en-US" sz="1800">
              <a:latin typeface="Arial" panose="020B0604020202020204" pitchFamily="34" charset="0"/>
            </a:endParaRPr>
          </a:p>
        </p:txBody>
      </p:sp>
      <p:sp>
        <p:nvSpPr>
          <p:cNvPr id="98384" name="Rectangle 325">
            <a:extLst>
              <a:ext uri="{FF2B5EF4-FFF2-40B4-BE49-F238E27FC236}">
                <a16:creationId xmlns:a16="http://schemas.microsoft.com/office/drawing/2014/main" id="{88A17C59-C9D9-4103-A9C2-CADA44D5D0D4}"/>
              </a:ext>
            </a:extLst>
          </p:cNvPr>
          <p:cNvSpPr>
            <a:spLocks noChangeArrowheads="1"/>
          </p:cNvSpPr>
          <p:nvPr/>
        </p:nvSpPr>
        <p:spPr bwMode="auto">
          <a:xfrm>
            <a:off x="5207000" y="4949825"/>
            <a:ext cx="254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b="1">
                <a:solidFill>
                  <a:srgbClr val="000000"/>
                </a:solidFill>
              </a:rPr>
              <a:t> </a:t>
            </a:r>
            <a:endParaRPr lang="sk-SK" altLang="en-US" sz="1800">
              <a:latin typeface="Arial" panose="020B0604020202020204" pitchFamily="34" charset="0"/>
            </a:endParaRPr>
          </a:p>
        </p:txBody>
      </p:sp>
      <p:sp>
        <p:nvSpPr>
          <p:cNvPr id="98385" name="Rectangle 326">
            <a:extLst>
              <a:ext uri="{FF2B5EF4-FFF2-40B4-BE49-F238E27FC236}">
                <a16:creationId xmlns:a16="http://schemas.microsoft.com/office/drawing/2014/main" id="{F3AB7E40-A314-4F5C-8A14-02427AD3CA0C}"/>
              </a:ext>
            </a:extLst>
          </p:cNvPr>
          <p:cNvSpPr>
            <a:spLocks noChangeArrowheads="1"/>
          </p:cNvSpPr>
          <p:nvPr/>
        </p:nvSpPr>
        <p:spPr bwMode="auto">
          <a:xfrm>
            <a:off x="5908675" y="4784725"/>
            <a:ext cx="2081213"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386" name="Rectangle 327">
            <a:extLst>
              <a:ext uri="{FF2B5EF4-FFF2-40B4-BE49-F238E27FC236}">
                <a16:creationId xmlns:a16="http://schemas.microsoft.com/office/drawing/2014/main" id="{E528C58B-97B2-4248-B229-5EA8024D9EAB}"/>
              </a:ext>
            </a:extLst>
          </p:cNvPr>
          <p:cNvSpPr>
            <a:spLocks noChangeArrowheads="1"/>
          </p:cNvSpPr>
          <p:nvPr/>
        </p:nvSpPr>
        <p:spPr bwMode="auto">
          <a:xfrm>
            <a:off x="5997575" y="4827588"/>
            <a:ext cx="18669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b="1">
                <a:solidFill>
                  <a:srgbClr val="000000"/>
                </a:solidFill>
              </a:rPr>
              <a:t>DESCRIBE AND ANALYZE IN DETAIL </a:t>
            </a:r>
            <a:endParaRPr lang="sk-SK" altLang="en-US" sz="1800">
              <a:latin typeface="Arial" panose="020B0604020202020204" pitchFamily="34" charset="0"/>
            </a:endParaRPr>
          </a:p>
        </p:txBody>
      </p:sp>
      <p:sp>
        <p:nvSpPr>
          <p:cNvPr id="98387" name="Rectangle 328">
            <a:extLst>
              <a:ext uri="{FF2B5EF4-FFF2-40B4-BE49-F238E27FC236}">
                <a16:creationId xmlns:a16="http://schemas.microsoft.com/office/drawing/2014/main" id="{01F16298-8721-467D-83D2-65A83084C59D}"/>
              </a:ext>
            </a:extLst>
          </p:cNvPr>
          <p:cNvSpPr>
            <a:spLocks noChangeArrowheads="1"/>
          </p:cNvSpPr>
          <p:nvPr/>
        </p:nvSpPr>
        <p:spPr bwMode="auto">
          <a:xfrm>
            <a:off x="7912100" y="4827588"/>
            <a:ext cx="254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b="1">
                <a:solidFill>
                  <a:srgbClr val="000000"/>
                </a:solidFill>
              </a:rPr>
              <a:t> </a:t>
            </a:r>
            <a:endParaRPr lang="sk-SK" altLang="en-US" sz="1800">
              <a:latin typeface="Arial" panose="020B0604020202020204" pitchFamily="34" charset="0"/>
            </a:endParaRPr>
          </a:p>
        </p:txBody>
      </p:sp>
      <p:sp>
        <p:nvSpPr>
          <p:cNvPr id="98388" name="Rectangle 329">
            <a:extLst>
              <a:ext uri="{FF2B5EF4-FFF2-40B4-BE49-F238E27FC236}">
                <a16:creationId xmlns:a16="http://schemas.microsoft.com/office/drawing/2014/main" id="{02B7349B-796C-4DED-AD3A-BDFEE07648F9}"/>
              </a:ext>
            </a:extLst>
          </p:cNvPr>
          <p:cNvSpPr>
            <a:spLocks noChangeArrowheads="1"/>
          </p:cNvSpPr>
          <p:nvPr/>
        </p:nvSpPr>
        <p:spPr bwMode="auto">
          <a:xfrm>
            <a:off x="6056313" y="4941888"/>
            <a:ext cx="1728787"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b="1">
                <a:solidFill>
                  <a:srgbClr val="000000"/>
                </a:solidFill>
              </a:rPr>
              <a:t>BY BUSINESS PROCESS (destination)</a:t>
            </a:r>
            <a:endParaRPr lang="sk-SK" altLang="en-US" sz="1800">
              <a:latin typeface="Arial" panose="020B0604020202020204" pitchFamily="34" charset="0"/>
            </a:endParaRPr>
          </a:p>
        </p:txBody>
      </p:sp>
      <p:sp>
        <p:nvSpPr>
          <p:cNvPr id="98389" name="Rectangle 330">
            <a:extLst>
              <a:ext uri="{FF2B5EF4-FFF2-40B4-BE49-F238E27FC236}">
                <a16:creationId xmlns:a16="http://schemas.microsoft.com/office/drawing/2014/main" id="{F00F908C-491F-4811-96EA-1818D808F565}"/>
              </a:ext>
            </a:extLst>
          </p:cNvPr>
          <p:cNvSpPr>
            <a:spLocks noChangeArrowheads="1"/>
          </p:cNvSpPr>
          <p:nvPr/>
        </p:nvSpPr>
        <p:spPr bwMode="auto">
          <a:xfrm>
            <a:off x="7827963" y="4941888"/>
            <a:ext cx="254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b="1">
                <a:solidFill>
                  <a:srgbClr val="000000"/>
                </a:solidFill>
              </a:rPr>
              <a:t> </a:t>
            </a:r>
            <a:endParaRPr lang="sk-SK" altLang="en-US" sz="1800">
              <a:latin typeface="Arial" panose="020B0604020202020204" pitchFamily="34" charset="0"/>
            </a:endParaRPr>
          </a:p>
        </p:txBody>
      </p:sp>
      <p:sp>
        <p:nvSpPr>
          <p:cNvPr id="98390" name="Rectangle 331">
            <a:extLst>
              <a:ext uri="{FF2B5EF4-FFF2-40B4-BE49-F238E27FC236}">
                <a16:creationId xmlns:a16="http://schemas.microsoft.com/office/drawing/2014/main" id="{CC1F525F-A38C-4ABA-84A2-548CA05858F1}"/>
              </a:ext>
            </a:extLst>
          </p:cNvPr>
          <p:cNvSpPr>
            <a:spLocks noChangeArrowheads="1"/>
          </p:cNvSpPr>
          <p:nvPr/>
        </p:nvSpPr>
        <p:spPr bwMode="auto">
          <a:xfrm>
            <a:off x="4852988" y="3367088"/>
            <a:ext cx="755650"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391" name="Rectangle 332">
            <a:extLst>
              <a:ext uri="{FF2B5EF4-FFF2-40B4-BE49-F238E27FC236}">
                <a16:creationId xmlns:a16="http://schemas.microsoft.com/office/drawing/2014/main" id="{516A939C-35CF-439C-AD91-B5A455506DC3}"/>
              </a:ext>
            </a:extLst>
          </p:cNvPr>
          <p:cNvSpPr>
            <a:spLocks noChangeArrowheads="1"/>
          </p:cNvSpPr>
          <p:nvPr/>
        </p:nvSpPr>
        <p:spPr bwMode="auto">
          <a:xfrm>
            <a:off x="4981575" y="3405188"/>
            <a:ext cx="474663"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Obligations</a:t>
            </a:r>
            <a:endParaRPr lang="sk-SK" altLang="en-US" sz="1800">
              <a:latin typeface="Arial" panose="020B0604020202020204" pitchFamily="34" charset="0"/>
            </a:endParaRPr>
          </a:p>
        </p:txBody>
      </p:sp>
      <p:sp>
        <p:nvSpPr>
          <p:cNvPr id="98392" name="Rectangle 333">
            <a:extLst>
              <a:ext uri="{FF2B5EF4-FFF2-40B4-BE49-F238E27FC236}">
                <a16:creationId xmlns:a16="http://schemas.microsoft.com/office/drawing/2014/main" id="{CF25FE25-FA9F-41FD-A668-36907734136D}"/>
              </a:ext>
            </a:extLst>
          </p:cNvPr>
          <p:cNvSpPr>
            <a:spLocks noChangeArrowheads="1"/>
          </p:cNvSpPr>
          <p:nvPr/>
        </p:nvSpPr>
        <p:spPr bwMode="auto">
          <a:xfrm>
            <a:off x="5465763" y="3405188"/>
            <a:ext cx="254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 </a:t>
            </a:r>
            <a:endParaRPr lang="sk-SK" altLang="en-US" sz="1800">
              <a:latin typeface="Arial" panose="020B0604020202020204" pitchFamily="34" charset="0"/>
            </a:endParaRPr>
          </a:p>
        </p:txBody>
      </p:sp>
      <p:sp>
        <p:nvSpPr>
          <p:cNvPr id="98393" name="Rectangle 334">
            <a:extLst>
              <a:ext uri="{FF2B5EF4-FFF2-40B4-BE49-F238E27FC236}">
                <a16:creationId xmlns:a16="http://schemas.microsoft.com/office/drawing/2014/main" id="{ABAB1730-751B-4425-9D61-2617231336A1}"/>
              </a:ext>
            </a:extLst>
          </p:cNvPr>
          <p:cNvSpPr>
            <a:spLocks noChangeArrowheads="1"/>
          </p:cNvSpPr>
          <p:nvPr/>
        </p:nvSpPr>
        <p:spPr bwMode="auto">
          <a:xfrm>
            <a:off x="4159250" y="3359150"/>
            <a:ext cx="6159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394" name="Rectangle 335">
            <a:extLst>
              <a:ext uri="{FF2B5EF4-FFF2-40B4-BE49-F238E27FC236}">
                <a16:creationId xmlns:a16="http://schemas.microsoft.com/office/drawing/2014/main" id="{766B2A2A-AB16-43E3-99E7-6146EBE269C5}"/>
              </a:ext>
            </a:extLst>
          </p:cNvPr>
          <p:cNvSpPr>
            <a:spLocks noChangeArrowheads="1"/>
          </p:cNvSpPr>
          <p:nvPr/>
        </p:nvSpPr>
        <p:spPr bwMode="auto">
          <a:xfrm>
            <a:off x="4329113" y="3397250"/>
            <a:ext cx="265112"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Assets</a:t>
            </a:r>
            <a:endParaRPr lang="sk-SK" altLang="en-US" sz="1800">
              <a:latin typeface="Arial" panose="020B0604020202020204" pitchFamily="34" charset="0"/>
            </a:endParaRPr>
          </a:p>
        </p:txBody>
      </p:sp>
      <p:sp>
        <p:nvSpPr>
          <p:cNvPr id="98395" name="Rectangle 336">
            <a:extLst>
              <a:ext uri="{FF2B5EF4-FFF2-40B4-BE49-F238E27FC236}">
                <a16:creationId xmlns:a16="http://schemas.microsoft.com/office/drawing/2014/main" id="{0AAE3C0C-77B5-44B1-8358-852D47153150}"/>
              </a:ext>
            </a:extLst>
          </p:cNvPr>
          <p:cNvSpPr>
            <a:spLocks noChangeArrowheads="1"/>
          </p:cNvSpPr>
          <p:nvPr/>
        </p:nvSpPr>
        <p:spPr bwMode="auto">
          <a:xfrm>
            <a:off x="4597400" y="3397250"/>
            <a:ext cx="254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 </a:t>
            </a:r>
            <a:endParaRPr lang="sk-SK" altLang="en-US" sz="1800">
              <a:latin typeface="Arial" panose="020B0604020202020204" pitchFamily="34" charset="0"/>
            </a:endParaRPr>
          </a:p>
        </p:txBody>
      </p:sp>
      <p:grpSp>
        <p:nvGrpSpPr>
          <p:cNvPr id="98396" name="Group 337">
            <a:extLst>
              <a:ext uri="{FF2B5EF4-FFF2-40B4-BE49-F238E27FC236}">
                <a16:creationId xmlns:a16="http://schemas.microsoft.com/office/drawing/2014/main" id="{26248006-CE61-4A31-9F84-EEA9AD38545C}"/>
              </a:ext>
            </a:extLst>
          </p:cNvPr>
          <p:cNvGrpSpPr>
            <a:grpSpLocks/>
          </p:cNvGrpSpPr>
          <p:nvPr/>
        </p:nvGrpSpPr>
        <p:grpSpPr bwMode="auto">
          <a:xfrm>
            <a:off x="6610350" y="3670300"/>
            <a:ext cx="139700" cy="1022350"/>
            <a:chOff x="4164" y="2312"/>
            <a:chExt cx="88" cy="644"/>
          </a:xfrm>
        </p:grpSpPr>
        <p:sp>
          <p:nvSpPr>
            <p:cNvPr id="98654" name="Line 338">
              <a:extLst>
                <a:ext uri="{FF2B5EF4-FFF2-40B4-BE49-F238E27FC236}">
                  <a16:creationId xmlns:a16="http://schemas.microsoft.com/office/drawing/2014/main" id="{B110C544-6A99-459A-8CB9-5CC7E52E7DEE}"/>
                </a:ext>
              </a:extLst>
            </p:cNvPr>
            <p:cNvSpPr>
              <a:spLocks noChangeShapeType="1"/>
            </p:cNvSpPr>
            <p:nvPr/>
          </p:nvSpPr>
          <p:spPr bwMode="auto">
            <a:xfrm>
              <a:off x="4164" y="2312"/>
              <a:ext cx="62" cy="59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8655" name="Freeform 339">
              <a:extLst>
                <a:ext uri="{FF2B5EF4-FFF2-40B4-BE49-F238E27FC236}">
                  <a16:creationId xmlns:a16="http://schemas.microsoft.com/office/drawing/2014/main" id="{BB1E0894-82AD-433D-ACDB-0E04B81F7C56}"/>
                </a:ext>
              </a:extLst>
            </p:cNvPr>
            <p:cNvSpPr>
              <a:spLocks/>
            </p:cNvSpPr>
            <p:nvPr/>
          </p:nvSpPr>
          <p:spPr bwMode="auto">
            <a:xfrm>
              <a:off x="4203" y="2900"/>
              <a:ext cx="49" cy="56"/>
            </a:xfrm>
            <a:custGeom>
              <a:avLst/>
              <a:gdLst>
                <a:gd name="T0" fmla="*/ 0 w 49"/>
                <a:gd name="T1" fmla="*/ 5 h 56"/>
                <a:gd name="T2" fmla="*/ 28 w 49"/>
                <a:gd name="T3" fmla="*/ 56 h 56"/>
                <a:gd name="T4" fmla="*/ 49 w 49"/>
                <a:gd name="T5" fmla="*/ 0 h 56"/>
                <a:gd name="T6" fmla="*/ 0 w 49"/>
                <a:gd name="T7" fmla="*/ 5 h 5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9" h="56">
                  <a:moveTo>
                    <a:pt x="0" y="5"/>
                  </a:moveTo>
                  <a:lnTo>
                    <a:pt x="28" y="56"/>
                  </a:lnTo>
                  <a:lnTo>
                    <a:pt x="49" y="0"/>
                  </a:lnTo>
                  <a:lnTo>
                    <a:pt x="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98397" name="Group 340">
            <a:extLst>
              <a:ext uri="{FF2B5EF4-FFF2-40B4-BE49-F238E27FC236}">
                <a16:creationId xmlns:a16="http://schemas.microsoft.com/office/drawing/2014/main" id="{0A44E14E-2858-41EA-AC46-5FF8777B067B}"/>
              </a:ext>
            </a:extLst>
          </p:cNvPr>
          <p:cNvGrpSpPr>
            <a:grpSpLocks/>
          </p:cNvGrpSpPr>
          <p:nvPr/>
        </p:nvGrpSpPr>
        <p:grpSpPr bwMode="auto">
          <a:xfrm>
            <a:off x="6440488" y="3678238"/>
            <a:ext cx="77787" cy="592137"/>
            <a:chOff x="4057" y="2317"/>
            <a:chExt cx="49" cy="373"/>
          </a:xfrm>
        </p:grpSpPr>
        <p:sp>
          <p:nvSpPr>
            <p:cNvPr id="98652" name="Line 341">
              <a:extLst>
                <a:ext uri="{FF2B5EF4-FFF2-40B4-BE49-F238E27FC236}">
                  <a16:creationId xmlns:a16="http://schemas.microsoft.com/office/drawing/2014/main" id="{84E689B3-EE4D-4CD1-BFF9-9F81CEAFA2EB}"/>
                </a:ext>
              </a:extLst>
            </p:cNvPr>
            <p:cNvSpPr>
              <a:spLocks noChangeShapeType="1"/>
            </p:cNvSpPr>
            <p:nvPr/>
          </p:nvSpPr>
          <p:spPr bwMode="auto">
            <a:xfrm flipH="1">
              <a:off x="4080" y="2317"/>
              <a:ext cx="23" cy="322"/>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98653" name="Freeform 342">
              <a:extLst>
                <a:ext uri="{FF2B5EF4-FFF2-40B4-BE49-F238E27FC236}">
                  <a16:creationId xmlns:a16="http://schemas.microsoft.com/office/drawing/2014/main" id="{FA1FFF64-F24A-4266-A13D-A551FFE38B90}"/>
                </a:ext>
              </a:extLst>
            </p:cNvPr>
            <p:cNvSpPr>
              <a:spLocks/>
            </p:cNvSpPr>
            <p:nvPr/>
          </p:nvSpPr>
          <p:spPr bwMode="auto">
            <a:xfrm>
              <a:off x="4057" y="2632"/>
              <a:ext cx="49" cy="58"/>
            </a:xfrm>
            <a:custGeom>
              <a:avLst/>
              <a:gdLst>
                <a:gd name="T0" fmla="*/ 0 w 49"/>
                <a:gd name="T1" fmla="*/ 0 h 58"/>
                <a:gd name="T2" fmla="*/ 21 w 49"/>
                <a:gd name="T3" fmla="*/ 58 h 58"/>
                <a:gd name="T4" fmla="*/ 49 w 49"/>
                <a:gd name="T5" fmla="*/ 4 h 58"/>
                <a:gd name="T6" fmla="*/ 0 w 49"/>
                <a:gd name="T7" fmla="*/ 0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9" h="58">
                  <a:moveTo>
                    <a:pt x="0" y="0"/>
                  </a:moveTo>
                  <a:lnTo>
                    <a:pt x="21" y="58"/>
                  </a:lnTo>
                  <a:lnTo>
                    <a:pt x="49" y="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98398" name="Freeform 343">
            <a:extLst>
              <a:ext uri="{FF2B5EF4-FFF2-40B4-BE49-F238E27FC236}">
                <a16:creationId xmlns:a16="http://schemas.microsoft.com/office/drawing/2014/main" id="{7241F82F-5693-4CE5-A482-BD50AD84F506}"/>
              </a:ext>
            </a:extLst>
          </p:cNvPr>
          <p:cNvSpPr>
            <a:spLocks/>
          </p:cNvSpPr>
          <p:nvPr/>
        </p:nvSpPr>
        <p:spPr bwMode="auto">
          <a:xfrm>
            <a:off x="3944938" y="307975"/>
            <a:ext cx="981075" cy="919163"/>
          </a:xfrm>
          <a:custGeom>
            <a:avLst/>
            <a:gdLst>
              <a:gd name="T0" fmla="*/ 2147483646 w 618"/>
              <a:gd name="T1" fmla="*/ 0 h 579"/>
              <a:gd name="T2" fmla="*/ 0 w 618"/>
              <a:gd name="T3" fmla="*/ 2147483646 h 579"/>
              <a:gd name="T4" fmla="*/ 0 w 618"/>
              <a:gd name="T5" fmla="*/ 2147483646 h 579"/>
              <a:gd name="T6" fmla="*/ 2147483646 w 618"/>
              <a:gd name="T7" fmla="*/ 2147483646 h 579"/>
              <a:gd name="T8" fmla="*/ 2147483646 w 618"/>
              <a:gd name="T9" fmla="*/ 2147483646 h 579"/>
              <a:gd name="T10" fmla="*/ 2147483646 w 618"/>
              <a:gd name="T11" fmla="*/ 2147483646 h 579"/>
              <a:gd name="T12" fmla="*/ 2147483646 w 618"/>
              <a:gd name="T13" fmla="*/ 2147483646 h 579"/>
              <a:gd name="T14" fmla="*/ 2147483646 w 618"/>
              <a:gd name="T15" fmla="*/ 0 h 579"/>
              <a:gd name="T16" fmla="*/ 2147483646 w 618"/>
              <a:gd name="T17" fmla="*/ 0 h 57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18" h="579">
                <a:moveTo>
                  <a:pt x="169" y="0"/>
                </a:moveTo>
                <a:lnTo>
                  <a:pt x="0" y="170"/>
                </a:lnTo>
                <a:lnTo>
                  <a:pt x="0" y="409"/>
                </a:lnTo>
                <a:lnTo>
                  <a:pt x="169" y="579"/>
                </a:lnTo>
                <a:lnTo>
                  <a:pt x="449" y="579"/>
                </a:lnTo>
                <a:lnTo>
                  <a:pt x="618" y="409"/>
                </a:lnTo>
                <a:lnTo>
                  <a:pt x="618" y="170"/>
                </a:lnTo>
                <a:lnTo>
                  <a:pt x="449" y="0"/>
                </a:lnTo>
                <a:lnTo>
                  <a:pt x="169" y="0"/>
                </a:lnTo>
                <a:close/>
              </a:path>
            </a:pathLst>
          </a:custGeom>
          <a:solidFill>
            <a:srgbClr val="FFFFFF"/>
          </a:solidFill>
          <a:ln w="7938">
            <a:solidFill>
              <a:srgbClr val="000000"/>
            </a:solidFill>
            <a:prstDash val="solid"/>
            <a:round/>
            <a:headEnd/>
            <a:tailEnd/>
          </a:ln>
        </p:spPr>
        <p:txBody>
          <a:bodyPr/>
          <a:lstStyle/>
          <a:p>
            <a:endParaRPr lang="sk-SK"/>
          </a:p>
        </p:txBody>
      </p:sp>
      <p:sp>
        <p:nvSpPr>
          <p:cNvPr id="98399" name="Rectangle 344">
            <a:extLst>
              <a:ext uri="{FF2B5EF4-FFF2-40B4-BE49-F238E27FC236}">
                <a16:creationId xmlns:a16="http://schemas.microsoft.com/office/drawing/2014/main" id="{966134A5-E8F0-4259-A799-E00F58255972}"/>
              </a:ext>
            </a:extLst>
          </p:cNvPr>
          <p:cNvSpPr>
            <a:spLocks noChangeArrowheads="1"/>
          </p:cNvSpPr>
          <p:nvPr/>
        </p:nvSpPr>
        <p:spPr bwMode="auto">
          <a:xfrm>
            <a:off x="4040188" y="588963"/>
            <a:ext cx="85725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00" name="Rectangle 345">
            <a:extLst>
              <a:ext uri="{FF2B5EF4-FFF2-40B4-BE49-F238E27FC236}">
                <a16:creationId xmlns:a16="http://schemas.microsoft.com/office/drawing/2014/main" id="{41371718-9B05-4B81-A6FE-4A479666772B}"/>
              </a:ext>
            </a:extLst>
          </p:cNvPr>
          <p:cNvSpPr>
            <a:spLocks noChangeArrowheads="1"/>
          </p:cNvSpPr>
          <p:nvPr/>
        </p:nvSpPr>
        <p:spPr bwMode="auto">
          <a:xfrm>
            <a:off x="4176713" y="631825"/>
            <a:ext cx="600075"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solidFill>
                  <a:srgbClr val="000000"/>
                </a:solidFill>
              </a:rPr>
              <a:t>CAPACITY </a:t>
            </a:r>
            <a:endParaRPr lang="sk-SK" altLang="en-US" sz="1800">
              <a:latin typeface="Arial" panose="020B0604020202020204" pitchFamily="34" charset="0"/>
            </a:endParaRPr>
          </a:p>
        </p:txBody>
      </p:sp>
      <p:sp>
        <p:nvSpPr>
          <p:cNvPr id="98401" name="Rectangle 346">
            <a:extLst>
              <a:ext uri="{FF2B5EF4-FFF2-40B4-BE49-F238E27FC236}">
                <a16:creationId xmlns:a16="http://schemas.microsoft.com/office/drawing/2014/main" id="{4CF3AC4C-41BB-4C65-96F1-6D62291BF641}"/>
              </a:ext>
            </a:extLst>
          </p:cNvPr>
          <p:cNvSpPr>
            <a:spLocks noChangeArrowheads="1"/>
          </p:cNvSpPr>
          <p:nvPr/>
        </p:nvSpPr>
        <p:spPr bwMode="auto">
          <a:xfrm>
            <a:off x="4132263" y="762000"/>
            <a:ext cx="20955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solidFill>
                  <a:srgbClr val="000000"/>
                </a:solidFill>
              </a:rPr>
              <a:t>RES</a:t>
            </a:r>
            <a:endParaRPr lang="sk-SK" altLang="en-US" sz="1800">
              <a:latin typeface="Arial" panose="020B0604020202020204" pitchFamily="34" charset="0"/>
            </a:endParaRPr>
          </a:p>
        </p:txBody>
      </p:sp>
      <p:sp>
        <p:nvSpPr>
          <p:cNvPr id="98402" name="Rectangle 347">
            <a:extLst>
              <a:ext uri="{FF2B5EF4-FFF2-40B4-BE49-F238E27FC236}">
                <a16:creationId xmlns:a16="http://schemas.microsoft.com/office/drawing/2014/main" id="{36FF064D-8E59-4C39-9A7C-332208FF7266}"/>
              </a:ext>
            </a:extLst>
          </p:cNvPr>
          <p:cNvSpPr>
            <a:spLocks noChangeArrowheads="1"/>
          </p:cNvSpPr>
          <p:nvPr/>
        </p:nvSpPr>
        <p:spPr bwMode="auto">
          <a:xfrm>
            <a:off x="4343400" y="762000"/>
            <a:ext cx="45085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solidFill>
                  <a:srgbClr val="000000"/>
                </a:solidFill>
              </a:rPr>
              <a:t>OURCES</a:t>
            </a:r>
            <a:endParaRPr lang="sk-SK" altLang="en-US" sz="1800">
              <a:latin typeface="Arial" panose="020B0604020202020204" pitchFamily="34" charset="0"/>
            </a:endParaRPr>
          </a:p>
        </p:txBody>
      </p:sp>
      <p:sp>
        <p:nvSpPr>
          <p:cNvPr id="98403" name="Rectangle 348">
            <a:extLst>
              <a:ext uri="{FF2B5EF4-FFF2-40B4-BE49-F238E27FC236}">
                <a16:creationId xmlns:a16="http://schemas.microsoft.com/office/drawing/2014/main" id="{9766DFC8-0B2C-47B6-AE3F-8A0CE6F8A238}"/>
              </a:ext>
            </a:extLst>
          </p:cNvPr>
          <p:cNvSpPr>
            <a:spLocks noChangeArrowheads="1"/>
          </p:cNvSpPr>
          <p:nvPr/>
        </p:nvSpPr>
        <p:spPr bwMode="auto">
          <a:xfrm>
            <a:off x="4794250" y="762000"/>
            <a:ext cx="28575"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solidFill>
                  <a:srgbClr val="000000"/>
                </a:solidFill>
              </a:rPr>
              <a:t> </a:t>
            </a:r>
            <a:endParaRPr lang="sk-SK" altLang="en-US" sz="1800">
              <a:latin typeface="Arial" panose="020B0604020202020204" pitchFamily="34" charset="0"/>
            </a:endParaRPr>
          </a:p>
        </p:txBody>
      </p:sp>
      <p:sp>
        <p:nvSpPr>
          <p:cNvPr id="98404" name="Freeform 349">
            <a:extLst>
              <a:ext uri="{FF2B5EF4-FFF2-40B4-BE49-F238E27FC236}">
                <a16:creationId xmlns:a16="http://schemas.microsoft.com/office/drawing/2014/main" id="{ACECCFB9-4A09-472F-938F-189B5CA3563C}"/>
              </a:ext>
            </a:extLst>
          </p:cNvPr>
          <p:cNvSpPr>
            <a:spLocks/>
          </p:cNvSpPr>
          <p:nvPr/>
        </p:nvSpPr>
        <p:spPr bwMode="auto">
          <a:xfrm>
            <a:off x="5727700" y="385763"/>
            <a:ext cx="1125538" cy="806450"/>
          </a:xfrm>
          <a:custGeom>
            <a:avLst/>
            <a:gdLst>
              <a:gd name="T0" fmla="*/ 2147483646 w 709"/>
              <a:gd name="T1" fmla="*/ 0 h 508"/>
              <a:gd name="T2" fmla="*/ 0 w 709"/>
              <a:gd name="T3" fmla="*/ 2147483646 h 508"/>
              <a:gd name="T4" fmla="*/ 0 w 709"/>
              <a:gd name="T5" fmla="*/ 2147483646 h 508"/>
              <a:gd name="T6" fmla="*/ 2147483646 w 709"/>
              <a:gd name="T7" fmla="*/ 2147483646 h 508"/>
              <a:gd name="T8" fmla="*/ 2147483646 w 709"/>
              <a:gd name="T9" fmla="*/ 2147483646 h 508"/>
              <a:gd name="T10" fmla="*/ 2147483646 w 709"/>
              <a:gd name="T11" fmla="*/ 2147483646 h 508"/>
              <a:gd name="T12" fmla="*/ 2147483646 w 709"/>
              <a:gd name="T13" fmla="*/ 2147483646 h 508"/>
              <a:gd name="T14" fmla="*/ 2147483646 w 709"/>
              <a:gd name="T15" fmla="*/ 0 h 508"/>
              <a:gd name="T16" fmla="*/ 2147483646 w 709"/>
              <a:gd name="T17" fmla="*/ 0 h 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09" h="508">
                <a:moveTo>
                  <a:pt x="149" y="0"/>
                </a:moveTo>
                <a:lnTo>
                  <a:pt x="0" y="147"/>
                </a:lnTo>
                <a:lnTo>
                  <a:pt x="0" y="358"/>
                </a:lnTo>
                <a:lnTo>
                  <a:pt x="149" y="508"/>
                </a:lnTo>
                <a:lnTo>
                  <a:pt x="560" y="508"/>
                </a:lnTo>
                <a:lnTo>
                  <a:pt x="709" y="358"/>
                </a:lnTo>
                <a:lnTo>
                  <a:pt x="709" y="147"/>
                </a:lnTo>
                <a:lnTo>
                  <a:pt x="560" y="0"/>
                </a:lnTo>
                <a:lnTo>
                  <a:pt x="149" y="0"/>
                </a:lnTo>
                <a:close/>
              </a:path>
            </a:pathLst>
          </a:custGeom>
          <a:solidFill>
            <a:srgbClr val="FFFFFF"/>
          </a:solidFill>
          <a:ln w="7938">
            <a:solidFill>
              <a:srgbClr val="000000"/>
            </a:solidFill>
            <a:prstDash val="solid"/>
            <a:round/>
            <a:headEnd/>
            <a:tailEnd/>
          </a:ln>
        </p:spPr>
        <p:txBody>
          <a:bodyPr/>
          <a:lstStyle/>
          <a:p>
            <a:endParaRPr lang="sk-SK"/>
          </a:p>
        </p:txBody>
      </p:sp>
      <p:sp>
        <p:nvSpPr>
          <p:cNvPr id="98405" name="Rectangle 350">
            <a:extLst>
              <a:ext uri="{FF2B5EF4-FFF2-40B4-BE49-F238E27FC236}">
                <a16:creationId xmlns:a16="http://schemas.microsoft.com/office/drawing/2014/main" id="{6C750149-846B-4257-A0F1-B4F6049D5BE2}"/>
              </a:ext>
            </a:extLst>
          </p:cNvPr>
          <p:cNvSpPr>
            <a:spLocks noChangeArrowheads="1"/>
          </p:cNvSpPr>
          <p:nvPr/>
        </p:nvSpPr>
        <p:spPr bwMode="auto">
          <a:xfrm>
            <a:off x="5705475" y="361950"/>
            <a:ext cx="1166813" cy="84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06" name="Rectangle 351">
            <a:extLst>
              <a:ext uri="{FF2B5EF4-FFF2-40B4-BE49-F238E27FC236}">
                <a16:creationId xmlns:a16="http://schemas.microsoft.com/office/drawing/2014/main" id="{B2CA85A9-674C-445D-A536-30878F316EC2}"/>
              </a:ext>
            </a:extLst>
          </p:cNvPr>
          <p:cNvSpPr>
            <a:spLocks noChangeArrowheads="1"/>
          </p:cNvSpPr>
          <p:nvPr/>
        </p:nvSpPr>
        <p:spPr bwMode="auto">
          <a:xfrm>
            <a:off x="6011863" y="404813"/>
            <a:ext cx="555625"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REVENUES </a:t>
            </a:r>
            <a:endParaRPr lang="sk-SK" altLang="en-US" sz="1800">
              <a:latin typeface="Arial" panose="020B0604020202020204" pitchFamily="34" charset="0"/>
            </a:endParaRPr>
          </a:p>
        </p:txBody>
      </p:sp>
      <p:sp>
        <p:nvSpPr>
          <p:cNvPr id="98407" name="Rectangle 352">
            <a:extLst>
              <a:ext uri="{FF2B5EF4-FFF2-40B4-BE49-F238E27FC236}">
                <a16:creationId xmlns:a16="http://schemas.microsoft.com/office/drawing/2014/main" id="{F98AC9C3-25F3-413B-8EFC-DBC171600FE8}"/>
              </a:ext>
            </a:extLst>
          </p:cNvPr>
          <p:cNvSpPr>
            <a:spLocks noChangeArrowheads="1"/>
          </p:cNvSpPr>
          <p:nvPr/>
        </p:nvSpPr>
        <p:spPr bwMode="auto">
          <a:xfrm>
            <a:off x="5845175" y="523875"/>
            <a:ext cx="877888"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GENERATED AND </a:t>
            </a:r>
            <a:endParaRPr lang="sk-SK" altLang="en-US" sz="1800">
              <a:latin typeface="Arial" panose="020B0604020202020204" pitchFamily="34" charset="0"/>
            </a:endParaRPr>
          </a:p>
        </p:txBody>
      </p:sp>
      <p:sp>
        <p:nvSpPr>
          <p:cNvPr id="98408" name="Rectangle 353">
            <a:extLst>
              <a:ext uri="{FF2B5EF4-FFF2-40B4-BE49-F238E27FC236}">
                <a16:creationId xmlns:a16="http://schemas.microsoft.com/office/drawing/2014/main" id="{7BD57916-93AF-4DD3-A3B1-AFC2CB70D626}"/>
              </a:ext>
            </a:extLst>
          </p:cNvPr>
          <p:cNvSpPr>
            <a:spLocks noChangeArrowheads="1"/>
          </p:cNvSpPr>
          <p:nvPr/>
        </p:nvSpPr>
        <p:spPr bwMode="auto">
          <a:xfrm>
            <a:off x="5981700" y="646113"/>
            <a:ext cx="614363"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RESOURCES </a:t>
            </a:r>
            <a:endParaRPr lang="sk-SK" altLang="en-US" sz="1800">
              <a:latin typeface="Arial" panose="020B0604020202020204" pitchFamily="34" charset="0"/>
            </a:endParaRPr>
          </a:p>
        </p:txBody>
      </p:sp>
      <p:sp>
        <p:nvSpPr>
          <p:cNvPr id="98409" name="Rectangle 354">
            <a:extLst>
              <a:ext uri="{FF2B5EF4-FFF2-40B4-BE49-F238E27FC236}">
                <a16:creationId xmlns:a16="http://schemas.microsoft.com/office/drawing/2014/main" id="{5711F14C-81BD-4493-94B1-2DEDE71D23EA}"/>
              </a:ext>
            </a:extLst>
          </p:cNvPr>
          <p:cNvSpPr>
            <a:spLocks noChangeArrowheads="1"/>
          </p:cNvSpPr>
          <p:nvPr/>
        </p:nvSpPr>
        <p:spPr bwMode="auto">
          <a:xfrm>
            <a:off x="5808663" y="765175"/>
            <a:ext cx="949325"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CONSUMED IN THE </a:t>
            </a:r>
            <a:endParaRPr lang="sk-SK" altLang="en-US" sz="1800">
              <a:latin typeface="Arial" panose="020B0604020202020204" pitchFamily="34" charset="0"/>
            </a:endParaRPr>
          </a:p>
        </p:txBody>
      </p:sp>
      <p:sp>
        <p:nvSpPr>
          <p:cNvPr id="98410" name="Rectangle 355">
            <a:extLst>
              <a:ext uri="{FF2B5EF4-FFF2-40B4-BE49-F238E27FC236}">
                <a16:creationId xmlns:a16="http://schemas.microsoft.com/office/drawing/2014/main" id="{D6EFA370-ECCE-43A7-B4F4-BCB8AF56B7E2}"/>
              </a:ext>
            </a:extLst>
          </p:cNvPr>
          <p:cNvSpPr>
            <a:spLocks noChangeArrowheads="1"/>
          </p:cNvSpPr>
          <p:nvPr/>
        </p:nvSpPr>
        <p:spPr bwMode="auto">
          <a:xfrm>
            <a:off x="5830888" y="884238"/>
            <a:ext cx="911225"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OPERATIONS OF A </a:t>
            </a:r>
            <a:endParaRPr lang="sk-SK" altLang="en-US" sz="1800">
              <a:latin typeface="Arial" panose="020B0604020202020204" pitchFamily="34" charset="0"/>
            </a:endParaRPr>
          </a:p>
        </p:txBody>
      </p:sp>
      <p:sp>
        <p:nvSpPr>
          <p:cNvPr id="98411" name="Rectangle 356">
            <a:extLst>
              <a:ext uri="{FF2B5EF4-FFF2-40B4-BE49-F238E27FC236}">
                <a16:creationId xmlns:a16="http://schemas.microsoft.com/office/drawing/2014/main" id="{1E5E20F4-8672-4695-AC27-4A32A8A21B89}"/>
              </a:ext>
            </a:extLst>
          </p:cNvPr>
          <p:cNvSpPr>
            <a:spLocks noChangeArrowheads="1"/>
          </p:cNvSpPr>
          <p:nvPr/>
        </p:nvSpPr>
        <p:spPr bwMode="auto">
          <a:xfrm>
            <a:off x="6096000" y="1003300"/>
            <a:ext cx="366713"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PERIOD</a:t>
            </a:r>
            <a:endParaRPr lang="sk-SK" altLang="en-US" sz="1800">
              <a:latin typeface="Arial" panose="020B0604020202020204" pitchFamily="34" charset="0"/>
            </a:endParaRPr>
          </a:p>
        </p:txBody>
      </p:sp>
      <p:sp>
        <p:nvSpPr>
          <p:cNvPr id="98412" name="Rectangle 357">
            <a:extLst>
              <a:ext uri="{FF2B5EF4-FFF2-40B4-BE49-F238E27FC236}">
                <a16:creationId xmlns:a16="http://schemas.microsoft.com/office/drawing/2014/main" id="{BC5BE1D4-3888-4297-B74F-58AC987C5479}"/>
              </a:ext>
            </a:extLst>
          </p:cNvPr>
          <p:cNvSpPr>
            <a:spLocks noChangeArrowheads="1"/>
          </p:cNvSpPr>
          <p:nvPr/>
        </p:nvSpPr>
        <p:spPr bwMode="auto">
          <a:xfrm>
            <a:off x="6469063" y="1003300"/>
            <a:ext cx="254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 </a:t>
            </a:r>
            <a:endParaRPr lang="sk-SK" altLang="en-US" sz="1800">
              <a:latin typeface="Arial" panose="020B0604020202020204" pitchFamily="34" charset="0"/>
            </a:endParaRPr>
          </a:p>
        </p:txBody>
      </p:sp>
      <p:sp>
        <p:nvSpPr>
          <p:cNvPr id="98413" name="Freeform 358">
            <a:extLst>
              <a:ext uri="{FF2B5EF4-FFF2-40B4-BE49-F238E27FC236}">
                <a16:creationId xmlns:a16="http://schemas.microsoft.com/office/drawing/2014/main" id="{1B0FE61B-53FC-426E-A700-03A95CC06681}"/>
              </a:ext>
            </a:extLst>
          </p:cNvPr>
          <p:cNvSpPr>
            <a:spLocks/>
          </p:cNvSpPr>
          <p:nvPr/>
        </p:nvSpPr>
        <p:spPr bwMode="auto">
          <a:xfrm>
            <a:off x="4926013" y="588963"/>
            <a:ext cx="804862" cy="403225"/>
          </a:xfrm>
          <a:custGeom>
            <a:avLst/>
            <a:gdLst>
              <a:gd name="T0" fmla="*/ 2147483646 w 507"/>
              <a:gd name="T1" fmla="*/ 0 h 254"/>
              <a:gd name="T2" fmla="*/ 2147483646 w 507"/>
              <a:gd name="T3" fmla="*/ 2147483646 h 254"/>
              <a:gd name="T4" fmla="*/ 0 w 507"/>
              <a:gd name="T5" fmla="*/ 2147483646 h 254"/>
              <a:gd name="T6" fmla="*/ 0 w 507"/>
              <a:gd name="T7" fmla="*/ 2147483646 h 254"/>
              <a:gd name="T8" fmla="*/ 2147483646 w 507"/>
              <a:gd name="T9" fmla="*/ 2147483646 h 254"/>
              <a:gd name="T10" fmla="*/ 2147483646 w 507"/>
              <a:gd name="T11" fmla="*/ 2147483646 h 254"/>
              <a:gd name="T12" fmla="*/ 2147483646 w 507"/>
              <a:gd name="T13" fmla="*/ 2147483646 h 254"/>
              <a:gd name="T14" fmla="*/ 2147483646 w 507"/>
              <a:gd name="T15" fmla="*/ 0 h 2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254">
                <a:moveTo>
                  <a:pt x="379" y="0"/>
                </a:moveTo>
                <a:lnTo>
                  <a:pt x="379" y="63"/>
                </a:lnTo>
                <a:lnTo>
                  <a:pt x="0" y="63"/>
                </a:lnTo>
                <a:lnTo>
                  <a:pt x="0" y="191"/>
                </a:lnTo>
                <a:lnTo>
                  <a:pt x="379" y="191"/>
                </a:lnTo>
                <a:lnTo>
                  <a:pt x="379" y="254"/>
                </a:lnTo>
                <a:lnTo>
                  <a:pt x="507" y="128"/>
                </a:lnTo>
                <a:lnTo>
                  <a:pt x="379" y="0"/>
                </a:lnTo>
                <a:close/>
              </a:path>
            </a:pathLst>
          </a:custGeom>
          <a:solidFill>
            <a:srgbClr val="FFFFFF"/>
          </a:solidFill>
          <a:ln w="7938">
            <a:solidFill>
              <a:srgbClr val="000000"/>
            </a:solidFill>
            <a:prstDash val="solid"/>
            <a:round/>
            <a:headEnd/>
            <a:tailEnd/>
          </a:ln>
        </p:spPr>
        <p:txBody>
          <a:bodyPr/>
          <a:lstStyle/>
          <a:p>
            <a:endParaRPr lang="sk-SK"/>
          </a:p>
        </p:txBody>
      </p:sp>
      <p:sp>
        <p:nvSpPr>
          <p:cNvPr id="98414" name="Rectangle 359">
            <a:extLst>
              <a:ext uri="{FF2B5EF4-FFF2-40B4-BE49-F238E27FC236}">
                <a16:creationId xmlns:a16="http://schemas.microsoft.com/office/drawing/2014/main" id="{EBEF2190-551F-4FE4-A8AE-67C093A429A6}"/>
              </a:ext>
            </a:extLst>
          </p:cNvPr>
          <p:cNvSpPr>
            <a:spLocks noChangeArrowheads="1"/>
          </p:cNvSpPr>
          <p:nvPr/>
        </p:nvSpPr>
        <p:spPr bwMode="auto">
          <a:xfrm>
            <a:off x="4841875" y="673100"/>
            <a:ext cx="985838"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15" name="Rectangle 360">
            <a:extLst>
              <a:ext uri="{FF2B5EF4-FFF2-40B4-BE49-F238E27FC236}">
                <a16:creationId xmlns:a16="http://schemas.microsoft.com/office/drawing/2014/main" id="{E933DF1C-7CD9-4E46-BDC7-22DA9C79A208}"/>
              </a:ext>
            </a:extLst>
          </p:cNvPr>
          <p:cNvSpPr>
            <a:spLocks noChangeArrowheads="1"/>
          </p:cNvSpPr>
          <p:nvPr/>
        </p:nvSpPr>
        <p:spPr bwMode="auto">
          <a:xfrm>
            <a:off x="4967288" y="712788"/>
            <a:ext cx="703262"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FACILITATION</a:t>
            </a:r>
            <a:endParaRPr lang="sk-SK" altLang="en-US" sz="1800">
              <a:latin typeface="Arial" panose="020B0604020202020204" pitchFamily="34" charset="0"/>
            </a:endParaRPr>
          </a:p>
        </p:txBody>
      </p:sp>
      <p:sp>
        <p:nvSpPr>
          <p:cNvPr id="98416" name="Rectangle 361">
            <a:extLst>
              <a:ext uri="{FF2B5EF4-FFF2-40B4-BE49-F238E27FC236}">
                <a16:creationId xmlns:a16="http://schemas.microsoft.com/office/drawing/2014/main" id="{7B47E973-B5F3-4289-8353-3DFAA4B22D51}"/>
              </a:ext>
            </a:extLst>
          </p:cNvPr>
          <p:cNvSpPr>
            <a:spLocks noChangeArrowheads="1"/>
          </p:cNvSpPr>
          <p:nvPr/>
        </p:nvSpPr>
        <p:spPr bwMode="auto">
          <a:xfrm>
            <a:off x="5691188" y="712788"/>
            <a:ext cx="254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 </a:t>
            </a:r>
            <a:endParaRPr lang="sk-SK" altLang="en-US" sz="1800">
              <a:latin typeface="Arial" panose="020B0604020202020204" pitchFamily="34" charset="0"/>
            </a:endParaRPr>
          </a:p>
        </p:txBody>
      </p:sp>
      <p:grpSp>
        <p:nvGrpSpPr>
          <p:cNvPr id="98417" name="Group 362">
            <a:extLst>
              <a:ext uri="{FF2B5EF4-FFF2-40B4-BE49-F238E27FC236}">
                <a16:creationId xmlns:a16="http://schemas.microsoft.com/office/drawing/2014/main" id="{0093838A-D5A5-4EE4-8C85-41E1C0559B0B}"/>
              </a:ext>
            </a:extLst>
          </p:cNvPr>
          <p:cNvGrpSpPr>
            <a:grpSpLocks/>
          </p:cNvGrpSpPr>
          <p:nvPr/>
        </p:nvGrpSpPr>
        <p:grpSpPr bwMode="auto">
          <a:xfrm>
            <a:off x="4387850" y="1235075"/>
            <a:ext cx="100013" cy="790575"/>
            <a:chOff x="2764" y="778"/>
            <a:chExt cx="63" cy="498"/>
          </a:xfrm>
        </p:grpSpPr>
        <p:sp>
          <p:nvSpPr>
            <p:cNvPr id="98649" name="Rectangle 363">
              <a:extLst>
                <a:ext uri="{FF2B5EF4-FFF2-40B4-BE49-F238E27FC236}">
                  <a16:creationId xmlns:a16="http://schemas.microsoft.com/office/drawing/2014/main" id="{43796713-3F42-4DDA-B0FB-AD162AABCFB7}"/>
                </a:ext>
              </a:extLst>
            </p:cNvPr>
            <p:cNvSpPr>
              <a:spLocks noChangeArrowheads="1"/>
            </p:cNvSpPr>
            <p:nvPr/>
          </p:nvSpPr>
          <p:spPr bwMode="auto">
            <a:xfrm>
              <a:off x="2789" y="838"/>
              <a:ext cx="10" cy="37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650" name="Freeform 364">
              <a:extLst>
                <a:ext uri="{FF2B5EF4-FFF2-40B4-BE49-F238E27FC236}">
                  <a16:creationId xmlns:a16="http://schemas.microsoft.com/office/drawing/2014/main" id="{DD4AA9D5-39DD-407C-9B38-49819F4FEA1A}"/>
                </a:ext>
              </a:extLst>
            </p:cNvPr>
            <p:cNvSpPr>
              <a:spLocks/>
            </p:cNvSpPr>
            <p:nvPr/>
          </p:nvSpPr>
          <p:spPr bwMode="auto">
            <a:xfrm>
              <a:off x="2764" y="778"/>
              <a:ext cx="63" cy="67"/>
            </a:xfrm>
            <a:custGeom>
              <a:avLst/>
              <a:gdLst>
                <a:gd name="T0" fmla="*/ 63 w 63"/>
                <a:gd name="T1" fmla="*/ 67 h 67"/>
                <a:gd name="T2" fmla="*/ 30 w 63"/>
                <a:gd name="T3" fmla="*/ 0 h 67"/>
                <a:gd name="T4" fmla="*/ 0 w 63"/>
                <a:gd name="T5" fmla="*/ 67 h 67"/>
                <a:gd name="T6" fmla="*/ 63 w 63"/>
                <a:gd name="T7" fmla="*/ 67 h 6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3" h="67">
                  <a:moveTo>
                    <a:pt x="63" y="67"/>
                  </a:moveTo>
                  <a:lnTo>
                    <a:pt x="30" y="0"/>
                  </a:lnTo>
                  <a:lnTo>
                    <a:pt x="0" y="67"/>
                  </a:lnTo>
                  <a:lnTo>
                    <a:pt x="63" y="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51" name="Freeform 365">
              <a:extLst>
                <a:ext uri="{FF2B5EF4-FFF2-40B4-BE49-F238E27FC236}">
                  <a16:creationId xmlns:a16="http://schemas.microsoft.com/office/drawing/2014/main" id="{E2B27883-32CF-43D3-8EA2-C59B0175CDAE}"/>
                </a:ext>
              </a:extLst>
            </p:cNvPr>
            <p:cNvSpPr>
              <a:spLocks/>
            </p:cNvSpPr>
            <p:nvPr/>
          </p:nvSpPr>
          <p:spPr bwMode="auto">
            <a:xfrm>
              <a:off x="2764" y="1211"/>
              <a:ext cx="63" cy="65"/>
            </a:xfrm>
            <a:custGeom>
              <a:avLst/>
              <a:gdLst>
                <a:gd name="T0" fmla="*/ 0 w 63"/>
                <a:gd name="T1" fmla="*/ 0 h 65"/>
                <a:gd name="T2" fmla="*/ 30 w 63"/>
                <a:gd name="T3" fmla="*/ 65 h 65"/>
                <a:gd name="T4" fmla="*/ 63 w 63"/>
                <a:gd name="T5" fmla="*/ 0 h 65"/>
                <a:gd name="T6" fmla="*/ 0 w 63"/>
                <a:gd name="T7" fmla="*/ 0 h 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3" h="65">
                  <a:moveTo>
                    <a:pt x="0" y="0"/>
                  </a:moveTo>
                  <a:lnTo>
                    <a:pt x="30" y="65"/>
                  </a:lnTo>
                  <a:lnTo>
                    <a:pt x="63"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98418" name="Group 366">
            <a:extLst>
              <a:ext uri="{FF2B5EF4-FFF2-40B4-BE49-F238E27FC236}">
                <a16:creationId xmlns:a16="http://schemas.microsoft.com/office/drawing/2014/main" id="{DF8F482B-2E89-4F23-ABD8-CAAA4B124D5B}"/>
              </a:ext>
            </a:extLst>
          </p:cNvPr>
          <p:cNvGrpSpPr>
            <a:grpSpLocks/>
          </p:cNvGrpSpPr>
          <p:nvPr/>
        </p:nvGrpSpPr>
        <p:grpSpPr bwMode="auto">
          <a:xfrm>
            <a:off x="6022975" y="1203325"/>
            <a:ext cx="220663" cy="277813"/>
            <a:chOff x="3794" y="758"/>
            <a:chExt cx="139" cy="175"/>
          </a:xfrm>
        </p:grpSpPr>
        <p:sp>
          <p:nvSpPr>
            <p:cNvPr id="98647" name="Freeform 367">
              <a:extLst>
                <a:ext uri="{FF2B5EF4-FFF2-40B4-BE49-F238E27FC236}">
                  <a16:creationId xmlns:a16="http://schemas.microsoft.com/office/drawing/2014/main" id="{9E33134D-406F-4FC6-9A18-CC83C8D9613E}"/>
                </a:ext>
              </a:extLst>
            </p:cNvPr>
            <p:cNvSpPr>
              <a:spLocks/>
            </p:cNvSpPr>
            <p:nvPr/>
          </p:nvSpPr>
          <p:spPr bwMode="auto">
            <a:xfrm>
              <a:off x="3824" y="758"/>
              <a:ext cx="109" cy="133"/>
            </a:xfrm>
            <a:custGeom>
              <a:avLst/>
              <a:gdLst>
                <a:gd name="T0" fmla="*/ 109 w 109"/>
                <a:gd name="T1" fmla="*/ 8 h 133"/>
                <a:gd name="T2" fmla="*/ 102 w 109"/>
                <a:gd name="T3" fmla="*/ 0 h 133"/>
                <a:gd name="T4" fmla="*/ 0 w 109"/>
                <a:gd name="T5" fmla="*/ 126 h 133"/>
                <a:gd name="T6" fmla="*/ 7 w 109"/>
                <a:gd name="T7" fmla="*/ 133 h 133"/>
                <a:gd name="T8" fmla="*/ 109 w 109"/>
                <a:gd name="T9" fmla="*/ 8 h 1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9" h="133">
                  <a:moveTo>
                    <a:pt x="109" y="8"/>
                  </a:moveTo>
                  <a:lnTo>
                    <a:pt x="102" y="0"/>
                  </a:lnTo>
                  <a:lnTo>
                    <a:pt x="0" y="126"/>
                  </a:lnTo>
                  <a:lnTo>
                    <a:pt x="7" y="133"/>
                  </a:lnTo>
                  <a:lnTo>
                    <a:pt x="109"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48" name="Freeform 368">
              <a:extLst>
                <a:ext uri="{FF2B5EF4-FFF2-40B4-BE49-F238E27FC236}">
                  <a16:creationId xmlns:a16="http://schemas.microsoft.com/office/drawing/2014/main" id="{FBC63832-E987-4D21-A433-4A41C3914E74}"/>
                </a:ext>
              </a:extLst>
            </p:cNvPr>
            <p:cNvSpPr>
              <a:spLocks/>
            </p:cNvSpPr>
            <p:nvPr/>
          </p:nvSpPr>
          <p:spPr bwMode="auto">
            <a:xfrm>
              <a:off x="3794" y="862"/>
              <a:ext cx="63" cy="71"/>
            </a:xfrm>
            <a:custGeom>
              <a:avLst/>
              <a:gdLst>
                <a:gd name="T0" fmla="*/ 16 w 63"/>
                <a:gd name="T1" fmla="*/ 0 h 71"/>
                <a:gd name="T2" fmla="*/ 0 w 63"/>
                <a:gd name="T3" fmla="*/ 71 h 71"/>
                <a:gd name="T4" fmla="*/ 63 w 63"/>
                <a:gd name="T5" fmla="*/ 39 h 71"/>
                <a:gd name="T6" fmla="*/ 16 w 63"/>
                <a:gd name="T7" fmla="*/ 0 h 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3" h="71">
                  <a:moveTo>
                    <a:pt x="16" y="0"/>
                  </a:moveTo>
                  <a:lnTo>
                    <a:pt x="0" y="71"/>
                  </a:lnTo>
                  <a:lnTo>
                    <a:pt x="63" y="39"/>
                  </a:lnTo>
                  <a:lnTo>
                    <a:pt x="1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98419" name="Group 369">
            <a:extLst>
              <a:ext uri="{FF2B5EF4-FFF2-40B4-BE49-F238E27FC236}">
                <a16:creationId xmlns:a16="http://schemas.microsoft.com/office/drawing/2014/main" id="{77D98632-DA5A-49B1-BBEB-C1E2156AD6C5}"/>
              </a:ext>
            </a:extLst>
          </p:cNvPr>
          <p:cNvGrpSpPr>
            <a:grpSpLocks/>
          </p:cNvGrpSpPr>
          <p:nvPr/>
        </p:nvGrpSpPr>
        <p:grpSpPr bwMode="auto">
          <a:xfrm>
            <a:off x="6421438" y="1181100"/>
            <a:ext cx="354012" cy="314325"/>
            <a:chOff x="4045" y="744"/>
            <a:chExt cx="223" cy="198"/>
          </a:xfrm>
        </p:grpSpPr>
        <p:sp>
          <p:nvSpPr>
            <p:cNvPr id="98645" name="Freeform 370">
              <a:extLst>
                <a:ext uri="{FF2B5EF4-FFF2-40B4-BE49-F238E27FC236}">
                  <a16:creationId xmlns:a16="http://schemas.microsoft.com/office/drawing/2014/main" id="{3388DB1B-7A4E-424A-ABED-FC36ACD949D5}"/>
                </a:ext>
              </a:extLst>
            </p:cNvPr>
            <p:cNvSpPr>
              <a:spLocks/>
            </p:cNvSpPr>
            <p:nvPr/>
          </p:nvSpPr>
          <p:spPr bwMode="auto">
            <a:xfrm>
              <a:off x="4045" y="744"/>
              <a:ext cx="184" cy="164"/>
            </a:xfrm>
            <a:custGeom>
              <a:avLst/>
              <a:gdLst>
                <a:gd name="T0" fmla="*/ 7 w 184"/>
                <a:gd name="T1" fmla="*/ 0 h 164"/>
                <a:gd name="T2" fmla="*/ 0 w 184"/>
                <a:gd name="T3" fmla="*/ 7 h 164"/>
                <a:gd name="T4" fmla="*/ 177 w 184"/>
                <a:gd name="T5" fmla="*/ 164 h 164"/>
                <a:gd name="T6" fmla="*/ 184 w 184"/>
                <a:gd name="T7" fmla="*/ 157 h 164"/>
                <a:gd name="T8" fmla="*/ 7 w 184"/>
                <a:gd name="T9" fmla="*/ 0 h 1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4" h="164">
                  <a:moveTo>
                    <a:pt x="7" y="0"/>
                  </a:moveTo>
                  <a:lnTo>
                    <a:pt x="0" y="7"/>
                  </a:lnTo>
                  <a:lnTo>
                    <a:pt x="177" y="164"/>
                  </a:lnTo>
                  <a:lnTo>
                    <a:pt x="184" y="157"/>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46" name="Freeform 371">
              <a:extLst>
                <a:ext uri="{FF2B5EF4-FFF2-40B4-BE49-F238E27FC236}">
                  <a16:creationId xmlns:a16="http://schemas.microsoft.com/office/drawing/2014/main" id="{EEAABC71-7347-4EA2-AE11-99B2D0666C86}"/>
                </a:ext>
              </a:extLst>
            </p:cNvPr>
            <p:cNvSpPr>
              <a:spLocks/>
            </p:cNvSpPr>
            <p:nvPr/>
          </p:nvSpPr>
          <p:spPr bwMode="auto">
            <a:xfrm>
              <a:off x="4201" y="874"/>
              <a:ext cx="67" cy="68"/>
            </a:xfrm>
            <a:custGeom>
              <a:avLst/>
              <a:gdLst>
                <a:gd name="T0" fmla="*/ 0 w 67"/>
                <a:gd name="T1" fmla="*/ 51 h 68"/>
                <a:gd name="T2" fmla="*/ 67 w 67"/>
                <a:gd name="T3" fmla="*/ 68 h 68"/>
                <a:gd name="T4" fmla="*/ 39 w 67"/>
                <a:gd name="T5" fmla="*/ 0 h 68"/>
                <a:gd name="T6" fmla="*/ 0 w 67"/>
                <a:gd name="T7" fmla="*/ 51 h 6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7" h="68">
                  <a:moveTo>
                    <a:pt x="0" y="51"/>
                  </a:moveTo>
                  <a:lnTo>
                    <a:pt x="67" y="68"/>
                  </a:lnTo>
                  <a:lnTo>
                    <a:pt x="39" y="0"/>
                  </a:lnTo>
                  <a:lnTo>
                    <a:pt x="0"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98420" name="Group 372">
            <a:extLst>
              <a:ext uri="{FF2B5EF4-FFF2-40B4-BE49-F238E27FC236}">
                <a16:creationId xmlns:a16="http://schemas.microsoft.com/office/drawing/2014/main" id="{3CCF38E1-DD0B-4DD5-B405-D08331F95772}"/>
              </a:ext>
            </a:extLst>
          </p:cNvPr>
          <p:cNvGrpSpPr>
            <a:grpSpLocks/>
          </p:cNvGrpSpPr>
          <p:nvPr/>
        </p:nvGrpSpPr>
        <p:grpSpPr bwMode="auto">
          <a:xfrm>
            <a:off x="5022850" y="1911350"/>
            <a:ext cx="763588" cy="2373313"/>
            <a:chOff x="3164" y="1204"/>
            <a:chExt cx="481" cy="1495"/>
          </a:xfrm>
        </p:grpSpPr>
        <p:sp>
          <p:nvSpPr>
            <p:cNvPr id="98643" name="Freeform 373">
              <a:extLst>
                <a:ext uri="{FF2B5EF4-FFF2-40B4-BE49-F238E27FC236}">
                  <a16:creationId xmlns:a16="http://schemas.microsoft.com/office/drawing/2014/main" id="{1CB4BF5F-F373-4926-A95F-4AF5E6E47C04}"/>
                </a:ext>
              </a:extLst>
            </p:cNvPr>
            <p:cNvSpPr>
              <a:spLocks/>
            </p:cNvSpPr>
            <p:nvPr/>
          </p:nvSpPr>
          <p:spPr bwMode="auto">
            <a:xfrm>
              <a:off x="3189" y="1204"/>
              <a:ext cx="456" cy="1428"/>
            </a:xfrm>
            <a:custGeom>
              <a:avLst/>
              <a:gdLst>
                <a:gd name="T0" fmla="*/ 456 w 456"/>
                <a:gd name="T1" fmla="*/ 2 h 1428"/>
                <a:gd name="T2" fmla="*/ 442 w 456"/>
                <a:gd name="T3" fmla="*/ 0 h 1428"/>
                <a:gd name="T4" fmla="*/ 0 w 456"/>
                <a:gd name="T5" fmla="*/ 1425 h 1428"/>
                <a:gd name="T6" fmla="*/ 14 w 456"/>
                <a:gd name="T7" fmla="*/ 1428 h 1428"/>
                <a:gd name="T8" fmla="*/ 456 w 456"/>
                <a:gd name="T9" fmla="*/ 2 h 14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6" h="1428">
                  <a:moveTo>
                    <a:pt x="456" y="2"/>
                  </a:moveTo>
                  <a:lnTo>
                    <a:pt x="442" y="0"/>
                  </a:lnTo>
                  <a:lnTo>
                    <a:pt x="0" y="1425"/>
                  </a:lnTo>
                  <a:lnTo>
                    <a:pt x="14" y="1428"/>
                  </a:lnTo>
                  <a:lnTo>
                    <a:pt x="456"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44" name="Freeform 374">
              <a:extLst>
                <a:ext uri="{FF2B5EF4-FFF2-40B4-BE49-F238E27FC236}">
                  <a16:creationId xmlns:a16="http://schemas.microsoft.com/office/drawing/2014/main" id="{403B9623-937B-4AF9-B0B3-15907CF0A05D}"/>
                </a:ext>
              </a:extLst>
            </p:cNvPr>
            <p:cNvSpPr>
              <a:spLocks/>
            </p:cNvSpPr>
            <p:nvPr/>
          </p:nvSpPr>
          <p:spPr bwMode="auto">
            <a:xfrm>
              <a:off x="3164" y="2610"/>
              <a:ext cx="69" cy="89"/>
            </a:xfrm>
            <a:custGeom>
              <a:avLst/>
              <a:gdLst>
                <a:gd name="T0" fmla="*/ 0 w 69"/>
                <a:gd name="T1" fmla="*/ 0 h 89"/>
                <a:gd name="T2" fmla="*/ 11 w 69"/>
                <a:gd name="T3" fmla="*/ 89 h 89"/>
                <a:gd name="T4" fmla="*/ 69 w 69"/>
                <a:gd name="T5" fmla="*/ 24 h 89"/>
                <a:gd name="T6" fmla="*/ 0 w 69"/>
                <a:gd name="T7" fmla="*/ 0 h 8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9" h="89">
                  <a:moveTo>
                    <a:pt x="0" y="0"/>
                  </a:moveTo>
                  <a:lnTo>
                    <a:pt x="11" y="89"/>
                  </a:lnTo>
                  <a:lnTo>
                    <a:pt x="69" y="2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98421" name="Group 375">
            <a:extLst>
              <a:ext uri="{FF2B5EF4-FFF2-40B4-BE49-F238E27FC236}">
                <a16:creationId xmlns:a16="http://schemas.microsoft.com/office/drawing/2014/main" id="{30C3326E-BE87-4149-AA6A-D8E4F4C481AB}"/>
              </a:ext>
            </a:extLst>
          </p:cNvPr>
          <p:cNvGrpSpPr>
            <a:grpSpLocks/>
          </p:cNvGrpSpPr>
          <p:nvPr/>
        </p:nvGrpSpPr>
        <p:grpSpPr bwMode="auto">
          <a:xfrm>
            <a:off x="5307013" y="1976438"/>
            <a:ext cx="1446212" cy="2278062"/>
            <a:chOff x="3343" y="1245"/>
            <a:chExt cx="911" cy="1435"/>
          </a:xfrm>
        </p:grpSpPr>
        <p:sp>
          <p:nvSpPr>
            <p:cNvPr id="98641" name="Freeform 376">
              <a:extLst>
                <a:ext uri="{FF2B5EF4-FFF2-40B4-BE49-F238E27FC236}">
                  <a16:creationId xmlns:a16="http://schemas.microsoft.com/office/drawing/2014/main" id="{2E4749EA-7388-48C8-85AC-E4D859DDC1C4}"/>
                </a:ext>
              </a:extLst>
            </p:cNvPr>
            <p:cNvSpPr>
              <a:spLocks/>
            </p:cNvSpPr>
            <p:nvPr/>
          </p:nvSpPr>
          <p:spPr bwMode="auto">
            <a:xfrm>
              <a:off x="3375" y="1245"/>
              <a:ext cx="879" cy="1379"/>
            </a:xfrm>
            <a:custGeom>
              <a:avLst/>
              <a:gdLst>
                <a:gd name="T0" fmla="*/ 879 w 879"/>
                <a:gd name="T1" fmla="*/ 7 h 1379"/>
                <a:gd name="T2" fmla="*/ 868 w 879"/>
                <a:gd name="T3" fmla="*/ 0 h 1379"/>
                <a:gd name="T4" fmla="*/ 0 w 879"/>
                <a:gd name="T5" fmla="*/ 1372 h 1379"/>
                <a:gd name="T6" fmla="*/ 12 w 879"/>
                <a:gd name="T7" fmla="*/ 1379 h 1379"/>
                <a:gd name="T8" fmla="*/ 879 w 879"/>
                <a:gd name="T9" fmla="*/ 7 h 13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79" h="1379">
                  <a:moveTo>
                    <a:pt x="879" y="7"/>
                  </a:moveTo>
                  <a:lnTo>
                    <a:pt x="868" y="0"/>
                  </a:lnTo>
                  <a:lnTo>
                    <a:pt x="0" y="1372"/>
                  </a:lnTo>
                  <a:lnTo>
                    <a:pt x="12" y="1379"/>
                  </a:lnTo>
                  <a:lnTo>
                    <a:pt x="879"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42" name="Freeform 377">
              <a:extLst>
                <a:ext uri="{FF2B5EF4-FFF2-40B4-BE49-F238E27FC236}">
                  <a16:creationId xmlns:a16="http://schemas.microsoft.com/office/drawing/2014/main" id="{129D1372-0F9F-4B8B-9A2C-20402D03D4CE}"/>
                </a:ext>
              </a:extLst>
            </p:cNvPr>
            <p:cNvSpPr>
              <a:spLocks/>
            </p:cNvSpPr>
            <p:nvPr/>
          </p:nvSpPr>
          <p:spPr bwMode="auto">
            <a:xfrm>
              <a:off x="3343" y="2593"/>
              <a:ext cx="74" cy="87"/>
            </a:xfrm>
            <a:custGeom>
              <a:avLst/>
              <a:gdLst>
                <a:gd name="T0" fmla="*/ 14 w 74"/>
                <a:gd name="T1" fmla="*/ 0 h 87"/>
                <a:gd name="T2" fmla="*/ 0 w 74"/>
                <a:gd name="T3" fmla="*/ 87 h 87"/>
                <a:gd name="T4" fmla="*/ 74 w 74"/>
                <a:gd name="T5" fmla="*/ 43 h 87"/>
                <a:gd name="T6" fmla="*/ 14 w 74"/>
                <a:gd name="T7" fmla="*/ 0 h 8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4" h="87">
                  <a:moveTo>
                    <a:pt x="14" y="0"/>
                  </a:moveTo>
                  <a:lnTo>
                    <a:pt x="0" y="87"/>
                  </a:lnTo>
                  <a:lnTo>
                    <a:pt x="74" y="43"/>
                  </a:lnTo>
                  <a:lnTo>
                    <a:pt x="1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98422" name="Oval 378">
            <a:extLst>
              <a:ext uri="{FF2B5EF4-FFF2-40B4-BE49-F238E27FC236}">
                <a16:creationId xmlns:a16="http://schemas.microsoft.com/office/drawing/2014/main" id="{63A8D9C4-C400-4754-9FFF-E2C03C60DB57}"/>
              </a:ext>
            </a:extLst>
          </p:cNvPr>
          <p:cNvSpPr>
            <a:spLocks noChangeArrowheads="1"/>
          </p:cNvSpPr>
          <p:nvPr/>
        </p:nvSpPr>
        <p:spPr bwMode="auto">
          <a:xfrm>
            <a:off x="6037263" y="3201988"/>
            <a:ext cx="846137" cy="476250"/>
          </a:xfrm>
          <a:prstGeom prst="ellipse">
            <a:avLst/>
          </a:prstGeom>
          <a:solidFill>
            <a:srgbClr val="FFFFFF"/>
          </a:solidFill>
          <a:ln w="7938">
            <a:solidFill>
              <a:srgbClr val="000000"/>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23" name="Rectangle 379">
            <a:extLst>
              <a:ext uri="{FF2B5EF4-FFF2-40B4-BE49-F238E27FC236}">
                <a16:creationId xmlns:a16="http://schemas.microsoft.com/office/drawing/2014/main" id="{CEAC68BA-474A-4CB6-AB5B-72446649B391}"/>
              </a:ext>
            </a:extLst>
          </p:cNvPr>
          <p:cNvSpPr>
            <a:spLocks noChangeArrowheads="1"/>
          </p:cNvSpPr>
          <p:nvPr/>
        </p:nvSpPr>
        <p:spPr bwMode="auto">
          <a:xfrm>
            <a:off x="6092825" y="3228975"/>
            <a:ext cx="757238"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24" name="Rectangle 380">
            <a:extLst>
              <a:ext uri="{FF2B5EF4-FFF2-40B4-BE49-F238E27FC236}">
                <a16:creationId xmlns:a16="http://schemas.microsoft.com/office/drawing/2014/main" id="{1C46A97A-BA62-4D2B-A8FD-B8715978638C}"/>
              </a:ext>
            </a:extLst>
          </p:cNvPr>
          <p:cNvSpPr>
            <a:spLocks noChangeArrowheads="1"/>
          </p:cNvSpPr>
          <p:nvPr/>
        </p:nvSpPr>
        <p:spPr bwMode="auto">
          <a:xfrm>
            <a:off x="6307138" y="3270250"/>
            <a:ext cx="3175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COSTS</a:t>
            </a:r>
            <a:endParaRPr lang="sk-SK" altLang="en-US" sz="1800">
              <a:latin typeface="Arial" panose="020B0604020202020204" pitchFamily="34" charset="0"/>
            </a:endParaRPr>
          </a:p>
        </p:txBody>
      </p:sp>
      <p:sp>
        <p:nvSpPr>
          <p:cNvPr id="98425" name="Rectangle 381">
            <a:extLst>
              <a:ext uri="{FF2B5EF4-FFF2-40B4-BE49-F238E27FC236}">
                <a16:creationId xmlns:a16="http://schemas.microsoft.com/office/drawing/2014/main" id="{F618D990-6C55-403D-899B-11A827EC757B}"/>
              </a:ext>
            </a:extLst>
          </p:cNvPr>
          <p:cNvSpPr>
            <a:spLocks noChangeArrowheads="1"/>
          </p:cNvSpPr>
          <p:nvPr/>
        </p:nvSpPr>
        <p:spPr bwMode="auto">
          <a:xfrm>
            <a:off x="6627813" y="3270250"/>
            <a:ext cx="254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 </a:t>
            </a:r>
            <a:endParaRPr lang="sk-SK" altLang="en-US" sz="1800">
              <a:latin typeface="Arial" panose="020B0604020202020204" pitchFamily="34" charset="0"/>
            </a:endParaRPr>
          </a:p>
        </p:txBody>
      </p:sp>
      <p:sp>
        <p:nvSpPr>
          <p:cNvPr id="98426" name="Rectangle 382">
            <a:extLst>
              <a:ext uri="{FF2B5EF4-FFF2-40B4-BE49-F238E27FC236}">
                <a16:creationId xmlns:a16="http://schemas.microsoft.com/office/drawing/2014/main" id="{9C31CED3-4B2E-4368-98F7-3E926DC377E7}"/>
              </a:ext>
            </a:extLst>
          </p:cNvPr>
          <p:cNvSpPr>
            <a:spLocks noChangeArrowheads="1"/>
          </p:cNvSpPr>
          <p:nvPr/>
        </p:nvSpPr>
        <p:spPr bwMode="auto">
          <a:xfrm>
            <a:off x="6218238" y="3394075"/>
            <a:ext cx="511175"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analyzed by </a:t>
            </a:r>
            <a:endParaRPr lang="sk-SK" altLang="en-US" sz="1800">
              <a:latin typeface="Arial" panose="020B0604020202020204" pitchFamily="34" charset="0"/>
            </a:endParaRPr>
          </a:p>
        </p:txBody>
      </p:sp>
      <p:sp>
        <p:nvSpPr>
          <p:cNvPr id="98427" name="Rectangle 383">
            <a:extLst>
              <a:ext uri="{FF2B5EF4-FFF2-40B4-BE49-F238E27FC236}">
                <a16:creationId xmlns:a16="http://schemas.microsoft.com/office/drawing/2014/main" id="{B1684E57-FF12-4C89-834A-2836A65FE052}"/>
              </a:ext>
            </a:extLst>
          </p:cNvPr>
          <p:cNvSpPr>
            <a:spLocks noChangeArrowheads="1"/>
          </p:cNvSpPr>
          <p:nvPr/>
        </p:nvSpPr>
        <p:spPr bwMode="auto">
          <a:xfrm>
            <a:off x="6337300" y="3513138"/>
            <a:ext cx="252413"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nature</a:t>
            </a:r>
            <a:endParaRPr lang="sk-SK" altLang="en-US" sz="1800">
              <a:latin typeface="Arial" panose="020B0604020202020204" pitchFamily="34" charset="0"/>
            </a:endParaRPr>
          </a:p>
        </p:txBody>
      </p:sp>
      <p:sp>
        <p:nvSpPr>
          <p:cNvPr id="98428" name="Rectangle 384">
            <a:extLst>
              <a:ext uri="{FF2B5EF4-FFF2-40B4-BE49-F238E27FC236}">
                <a16:creationId xmlns:a16="http://schemas.microsoft.com/office/drawing/2014/main" id="{90A39DAA-503E-4FB8-8B79-D6887790F1E3}"/>
              </a:ext>
            </a:extLst>
          </p:cNvPr>
          <p:cNvSpPr>
            <a:spLocks noChangeArrowheads="1"/>
          </p:cNvSpPr>
          <p:nvPr/>
        </p:nvSpPr>
        <p:spPr bwMode="auto">
          <a:xfrm>
            <a:off x="6594475" y="3513138"/>
            <a:ext cx="254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 </a:t>
            </a:r>
            <a:endParaRPr lang="sk-SK" altLang="en-US" sz="1800">
              <a:latin typeface="Arial" panose="020B0604020202020204" pitchFamily="34" charset="0"/>
            </a:endParaRPr>
          </a:p>
        </p:txBody>
      </p:sp>
      <p:grpSp>
        <p:nvGrpSpPr>
          <p:cNvPr id="98429" name="Group 385">
            <a:extLst>
              <a:ext uri="{FF2B5EF4-FFF2-40B4-BE49-F238E27FC236}">
                <a16:creationId xmlns:a16="http://schemas.microsoft.com/office/drawing/2014/main" id="{9B1E9751-1BC2-48C4-ACB4-1787BC463C69}"/>
              </a:ext>
            </a:extLst>
          </p:cNvPr>
          <p:cNvGrpSpPr>
            <a:grpSpLocks/>
          </p:cNvGrpSpPr>
          <p:nvPr/>
        </p:nvGrpSpPr>
        <p:grpSpPr bwMode="auto">
          <a:xfrm>
            <a:off x="5767388" y="1922463"/>
            <a:ext cx="601662" cy="1287462"/>
            <a:chOff x="3633" y="1211"/>
            <a:chExt cx="379" cy="811"/>
          </a:xfrm>
        </p:grpSpPr>
        <p:sp>
          <p:nvSpPr>
            <p:cNvPr id="98639" name="Freeform 386">
              <a:extLst>
                <a:ext uri="{FF2B5EF4-FFF2-40B4-BE49-F238E27FC236}">
                  <a16:creationId xmlns:a16="http://schemas.microsoft.com/office/drawing/2014/main" id="{DD7AB225-F9CE-40C6-96A0-9C6BC075ACBA}"/>
                </a:ext>
              </a:extLst>
            </p:cNvPr>
            <p:cNvSpPr>
              <a:spLocks/>
            </p:cNvSpPr>
            <p:nvPr/>
          </p:nvSpPr>
          <p:spPr bwMode="auto">
            <a:xfrm>
              <a:off x="3633" y="1211"/>
              <a:ext cx="354" cy="748"/>
            </a:xfrm>
            <a:custGeom>
              <a:avLst/>
              <a:gdLst>
                <a:gd name="T0" fmla="*/ 12 w 354"/>
                <a:gd name="T1" fmla="*/ 0 h 748"/>
                <a:gd name="T2" fmla="*/ 0 w 354"/>
                <a:gd name="T3" fmla="*/ 5 h 748"/>
                <a:gd name="T4" fmla="*/ 342 w 354"/>
                <a:gd name="T5" fmla="*/ 748 h 748"/>
                <a:gd name="T6" fmla="*/ 354 w 354"/>
                <a:gd name="T7" fmla="*/ 743 h 748"/>
                <a:gd name="T8" fmla="*/ 12 w 354"/>
                <a:gd name="T9" fmla="*/ 0 h 7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4" h="748">
                  <a:moveTo>
                    <a:pt x="12" y="0"/>
                  </a:moveTo>
                  <a:lnTo>
                    <a:pt x="0" y="5"/>
                  </a:lnTo>
                  <a:lnTo>
                    <a:pt x="342" y="748"/>
                  </a:lnTo>
                  <a:lnTo>
                    <a:pt x="354" y="743"/>
                  </a:lnTo>
                  <a:lnTo>
                    <a:pt x="1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40" name="Freeform 387">
              <a:extLst>
                <a:ext uri="{FF2B5EF4-FFF2-40B4-BE49-F238E27FC236}">
                  <a16:creationId xmlns:a16="http://schemas.microsoft.com/office/drawing/2014/main" id="{58587149-F303-49FB-9916-DF1EEF550286}"/>
                </a:ext>
              </a:extLst>
            </p:cNvPr>
            <p:cNvSpPr>
              <a:spLocks/>
            </p:cNvSpPr>
            <p:nvPr/>
          </p:nvSpPr>
          <p:spPr bwMode="auto">
            <a:xfrm>
              <a:off x="3947" y="1935"/>
              <a:ext cx="65" cy="87"/>
            </a:xfrm>
            <a:custGeom>
              <a:avLst/>
              <a:gdLst>
                <a:gd name="T0" fmla="*/ 0 w 65"/>
                <a:gd name="T1" fmla="*/ 33 h 87"/>
                <a:gd name="T2" fmla="*/ 65 w 65"/>
                <a:gd name="T3" fmla="*/ 87 h 87"/>
                <a:gd name="T4" fmla="*/ 65 w 65"/>
                <a:gd name="T5" fmla="*/ 0 h 87"/>
                <a:gd name="T6" fmla="*/ 0 w 65"/>
                <a:gd name="T7" fmla="*/ 33 h 8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5" h="87">
                  <a:moveTo>
                    <a:pt x="0" y="33"/>
                  </a:moveTo>
                  <a:lnTo>
                    <a:pt x="65" y="87"/>
                  </a:lnTo>
                  <a:lnTo>
                    <a:pt x="65" y="0"/>
                  </a:lnTo>
                  <a:lnTo>
                    <a:pt x="0"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98430" name="Oval 388">
            <a:extLst>
              <a:ext uri="{FF2B5EF4-FFF2-40B4-BE49-F238E27FC236}">
                <a16:creationId xmlns:a16="http://schemas.microsoft.com/office/drawing/2014/main" id="{1705CF8B-0678-4E62-9B90-D98FF9DB8990}"/>
              </a:ext>
            </a:extLst>
          </p:cNvPr>
          <p:cNvSpPr>
            <a:spLocks noChangeArrowheads="1"/>
          </p:cNvSpPr>
          <p:nvPr/>
        </p:nvSpPr>
        <p:spPr bwMode="auto">
          <a:xfrm>
            <a:off x="7037388" y="3048000"/>
            <a:ext cx="949325" cy="630238"/>
          </a:xfrm>
          <a:prstGeom prst="ellipse">
            <a:avLst/>
          </a:prstGeom>
          <a:solidFill>
            <a:srgbClr val="FFFFFF"/>
          </a:solidFill>
          <a:ln w="7938">
            <a:solidFill>
              <a:srgbClr val="000000"/>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31" name="Rectangle 389">
            <a:extLst>
              <a:ext uri="{FF2B5EF4-FFF2-40B4-BE49-F238E27FC236}">
                <a16:creationId xmlns:a16="http://schemas.microsoft.com/office/drawing/2014/main" id="{DAF92199-978E-4E75-8D41-F481A8A505CF}"/>
              </a:ext>
            </a:extLst>
          </p:cNvPr>
          <p:cNvSpPr>
            <a:spLocks noChangeArrowheads="1"/>
          </p:cNvSpPr>
          <p:nvPr/>
        </p:nvSpPr>
        <p:spPr bwMode="auto">
          <a:xfrm>
            <a:off x="7267575" y="3170238"/>
            <a:ext cx="498475"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REVENUE </a:t>
            </a:r>
            <a:endParaRPr lang="sk-SK" altLang="en-US" sz="1800">
              <a:latin typeface="Arial" panose="020B0604020202020204" pitchFamily="34" charset="0"/>
            </a:endParaRPr>
          </a:p>
        </p:txBody>
      </p:sp>
      <p:sp>
        <p:nvSpPr>
          <p:cNvPr id="98432" name="Rectangle 390">
            <a:extLst>
              <a:ext uri="{FF2B5EF4-FFF2-40B4-BE49-F238E27FC236}">
                <a16:creationId xmlns:a16="http://schemas.microsoft.com/office/drawing/2014/main" id="{656512E4-8D67-4934-9808-FB4BFCF15812}"/>
              </a:ext>
            </a:extLst>
          </p:cNvPr>
          <p:cNvSpPr>
            <a:spLocks noChangeArrowheads="1"/>
          </p:cNvSpPr>
          <p:nvPr/>
        </p:nvSpPr>
        <p:spPr bwMode="auto">
          <a:xfrm>
            <a:off x="7259638" y="3294063"/>
            <a:ext cx="511175"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analyzed by </a:t>
            </a:r>
            <a:endParaRPr lang="sk-SK" altLang="en-US" sz="1800">
              <a:latin typeface="Arial" panose="020B0604020202020204" pitchFamily="34" charset="0"/>
            </a:endParaRPr>
          </a:p>
        </p:txBody>
      </p:sp>
      <p:sp>
        <p:nvSpPr>
          <p:cNvPr id="98433" name="Rectangle 391">
            <a:extLst>
              <a:ext uri="{FF2B5EF4-FFF2-40B4-BE49-F238E27FC236}">
                <a16:creationId xmlns:a16="http://schemas.microsoft.com/office/drawing/2014/main" id="{196DA60A-323D-49FC-B64B-7DA0B1A3A454}"/>
              </a:ext>
            </a:extLst>
          </p:cNvPr>
          <p:cNvSpPr>
            <a:spLocks noChangeArrowheads="1"/>
          </p:cNvSpPr>
          <p:nvPr/>
        </p:nvSpPr>
        <p:spPr bwMode="auto">
          <a:xfrm>
            <a:off x="7296150" y="3408363"/>
            <a:ext cx="411163"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customers</a:t>
            </a:r>
            <a:endParaRPr lang="sk-SK" altLang="en-US" sz="1800">
              <a:latin typeface="Arial" panose="020B0604020202020204" pitchFamily="34" charset="0"/>
            </a:endParaRPr>
          </a:p>
        </p:txBody>
      </p:sp>
      <p:sp>
        <p:nvSpPr>
          <p:cNvPr id="98434" name="Rectangle 392">
            <a:extLst>
              <a:ext uri="{FF2B5EF4-FFF2-40B4-BE49-F238E27FC236}">
                <a16:creationId xmlns:a16="http://schemas.microsoft.com/office/drawing/2014/main" id="{B9097F1D-2F2B-4DC8-955C-FAE0BBBF0AC2}"/>
              </a:ext>
            </a:extLst>
          </p:cNvPr>
          <p:cNvSpPr>
            <a:spLocks noChangeArrowheads="1"/>
          </p:cNvSpPr>
          <p:nvPr/>
        </p:nvSpPr>
        <p:spPr bwMode="auto">
          <a:xfrm>
            <a:off x="7716838" y="3408363"/>
            <a:ext cx="254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 </a:t>
            </a:r>
            <a:endParaRPr lang="sk-SK" altLang="en-US" sz="1800">
              <a:latin typeface="Arial" panose="020B0604020202020204" pitchFamily="34" charset="0"/>
            </a:endParaRPr>
          </a:p>
        </p:txBody>
      </p:sp>
      <p:grpSp>
        <p:nvGrpSpPr>
          <p:cNvPr id="98435" name="Group 393">
            <a:extLst>
              <a:ext uri="{FF2B5EF4-FFF2-40B4-BE49-F238E27FC236}">
                <a16:creationId xmlns:a16="http://schemas.microsoft.com/office/drawing/2014/main" id="{E9916B83-E902-4BD9-89DB-E5903715AB3A}"/>
              </a:ext>
            </a:extLst>
          </p:cNvPr>
          <p:cNvGrpSpPr>
            <a:grpSpLocks/>
          </p:cNvGrpSpPr>
          <p:nvPr/>
        </p:nvGrpSpPr>
        <p:grpSpPr bwMode="auto">
          <a:xfrm>
            <a:off x="5746750" y="3697288"/>
            <a:ext cx="468313" cy="779462"/>
            <a:chOff x="3620" y="2329"/>
            <a:chExt cx="295" cy="491"/>
          </a:xfrm>
        </p:grpSpPr>
        <p:sp>
          <p:nvSpPr>
            <p:cNvPr id="98611" name="Freeform 394">
              <a:extLst>
                <a:ext uri="{FF2B5EF4-FFF2-40B4-BE49-F238E27FC236}">
                  <a16:creationId xmlns:a16="http://schemas.microsoft.com/office/drawing/2014/main" id="{3C9AFA41-49F0-4617-BA43-B4902EE4F104}"/>
                </a:ext>
              </a:extLst>
            </p:cNvPr>
            <p:cNvSpPr>
              <a:spLocks/>
            </p:cNvSpPr>
            <p:nvPr/>
          </p:nvSpPr>
          <p:spPr bwMode="auto">
            <a:xfrm>
              <a:off x="3620" y="2329"/>
              <a:ext cx="11" cy="12"/>
            </a:xfrm>
            <a:custGeom>
              <a:avLst/>
              <a:gdLst>
                <a:gd name="T0" fmla="*/ 6 w 11"/>
                <a:gd name="T1" fmla="*/ 0 h 12"/>
                <a:gd name="T2" fmla="*/ 0 w 11"/>
                <a:gd name="T3" fmla="*/ 5 h 12"/>
                <a:gd name="T4" fmla="*/ 4 w 11"/>
                <a:gd name="T5" fmla="*/ 12 h 12"/>
                <a:gd name="T6" fmla="*/ 11 w 11"/>
                <a:gd name="T7" fmla="*/ 7 h 12"/>
                <a:gd name="T8" fmla="*/ 6 w 11"/>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2">
                  <a:moveTo>
                    <a:pt x="6" y="0"/>
                  </a:moveTo>
                  <a:lnTo>
                    <a:pt x="0" y="5"/>
                  </a:lnTo>
                  <a:lnTo>
                    <a:pt x="4" y="12"/>
                  </a:lnTo>
                  <a:lnTo>
                    <a:pt x="11" y="7"/>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12" name="Freeform 395">
              <a:extLst>
                <a:ext uri="{FF2B5EF4-FFF2-40B4-BE49-F238E27FC236}">
                  <a16:creationId xmlns:a16="http://schemas.microsoft.com/office/drawing/2014/main" id="{8FB3BF21-45CA-460D-94F0-F8190B7A86A6}"/>
                </a:ext>
              </a:extLst>
            </p:cNvPr>
            <p:cNvSpPr>
              <a:spLocks/>
            </p:cNvSpPr>
            <p:nvPr/>
          </p:nvSpPr>
          <p:spPr bwMode="auto">
            <a:xfrm>
              <a:off x="3629" y="2346"/>
              <a:ext cx="11" cy="12"/>
            </a:xfrm>
            <a:custGeom>
              <a:avLst/>
              <a:gdLst>
                <a:gd name="T0" fmla="*/ 7 w 11"/>
                <a:gd name="T1" fmla="*/ 0 h 12"/>
                <a:gd name="T2" fmla="*/ 0 w 11"/>
                <a:gd name="T3" fmla="*/ 5 h 12"/>
                <a:gd name="T4" fmla="*/ 4 w 11"/>
                <a:gd name="T5" fmla="*/ 12 h 12"/>
                <a:gd name="T6" fmla="*/ 11 w 11"/>
                <a:gd name="T7" fmla="*/ 7 h 12"/>
                <a:gd name="T8" fmla="*/ 7 w 11"/>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2">
                  <a:moveTo>
                    <a:pt x="7" y="0"/>
                  </a:moveTo>
                  <a:lnTo>
                    <a:pt x="0" y="5"/>
                  </a:lnTo>
                  <a:lnTo>
                    <a:pt x="4" y="12"/>
                  </a:lnTo>
                  <a:lnTo>
                    <a:pt x="11" y="7"/>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13" name="Freeform 396">
              <a:extLst>
                <a:ext uri="{FF2B5EF4-FFF2-40B4-BE49-F238E27FC236}">
                  <a16:creationId xmlns:a16="http://schemas.microsoft.com/office/drawing/2014/main" id="{D9458067-CD9A-47B3-997F-FBC8F05A9D96}"/>
                </a:ext>
              </a:extLst>
            </p:cNvPr>
            <p:cNvSpPr>
              <a:spLocks/>
            </p:cNvSpPr>
            <p:nvPr/>
          </p:nvSpPr>
          <p:spPr bwMode="auto">
            <a:xfrm>
              <a:off x="3638" y="2363"/>
              <a:ext cx="12" cy="12"/>
            </a:xfrm>
            <a:custGeom>
              <a:avLst/>
              <a:gdLst>
                <a:gd name="T0" fmla="*/ 7 w 12"/>
                <a:gd name="T1" fmla="*/ 0 h 12"/>
                <a:gd name="T2" fmla="*/ 0 w 12"/>
                <a:gd name="T3" fmla="*/ 5 h 12"/>
                <a:gd name="T4" fmla="*/ 5 w 12"/>
                <a:gd name="T5" fmla="*/ 12 h 12"/>
                <a:gd name="T6" fmla="*/ 12 w 12"/>
                <a:gd name="T7" fmla="*/ 7 h 12"/>
                <a:gd name="T8" fmla="*/ 7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7" y="0"/>
                  </a:moveTo>
                  <a:lnTo>
                    <a:pt x="0" y="5"/>
                  </a:lnTo>
                  <a:lnTo>
                    <a:pt x="5" y="12"/>
                  </a:lnTo>
                  <a:lnTo>
                    <a:pt x="12" y="7"/>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14" name="Freeform 397">
              <a:extLst>
                <a:ext uri="{FF2B5EF4-FFF2-40B4-BE49-F238E27FC236}">
                  <a16:creationId xmlns:a16="http://schemas.microsoft.com/office/drawing/2014/main" id="{139402F7-93C4-4BF3-8E87-45C4EC393ACE}"/>
                </a:ext>
              </a:extLst>
            </p:cNvPr>
            <p:cNvSpPr>
              <a:spLocks/>
            </p:cNvSpPr>
            <p:nvPr/>
          </p:nvSpPr>
          <p:spPr bwMode="auto">
            <a:xfrm>
              <a:off x="3647" y="2377"/>
              <a:ext cx="12" cy="15"/>
            </a:xfrm>
            <a:custGeom>
              <a:avLst/>
              <a:gdLst>
                <a:gd name="T0" fmla="*/ 7 w 12"/>
                <a:gd name="T1" fmla="*/ 0 h 15"/>
                <a:gd name="T2" fmla="*/ 0 w 12"/>
                <a:gd name="T3" fmla="*/ 5 h 15"/>
                <a:gd name="T4" fmla="*/ 5 w 12"/>
                <a:gd name="T5" fmla="*/ 15 h 15"/>
                <a:gd name="T6" fmla="*/ 12 w 12"/>
                <a:gd name="T7" fmla="*/ 10 h 15"/>
                <a:gd name="T8" fmla="*/ 7 w 12"/>
                <a:gd name="T9" fmla="*/ 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5">
                  <a:moveTo>
                    <a:pt x="7" y="0"/>
                  </a:moveTo>
                  <a:lnTo>
                    <a:pt x="0" y="5"/>
                  </a:lnTo>
                  <a:lnTo>
                    <a:pt x="5" y="15"/>
                  </a:lnTo>
                  <a:lnTo>
                    <a:pt x="12" y="1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15" name="Freeform 398">
              <a:extLst>
                <a:ext uri="{FF2B5EF4-FFF2-40B4-BE49-F238E27FC236}">
                  <a16:creationId xmlns:a16="http://schemas.microsoft.com/office/drawing/2014/main" id="{FF09BDD5-2D43-457C-87F2-DA4CEA250E0B}"/>
                </a:ext>
              </a:extLst>
            </p:cNvPr>
            <p:cNvSpPr>
              <a:spLocks/>
            </p:cNvSpPr>
            <p:nvPr/>
          </p:nvSpPr>
          <p:spPr bwMode="auto">
            <a:xfrm>
              <a:off x="3659" y="2394"/>
              <a:ext cx="12" cy="12"/>
            </a:xfrm>
            <a:custGeom>
              <a:avLst/>
              <a:gdLst>
                <a:gd name="T0" fmla="*/ 7 w 12"/>
                <a:gd name="T1" fmla="*/ 0 h 12"/>
                <a:gd name="T2" fmla="*/ 0 w 12"/>
                <a:gd name="T3" fmla="*/ 5 h 12"/>
                <a:gd name="T4" fmla="*/ 5 w 12"/>
                <a:gd name="T5" fmla="*/ 12 h 12"/>
                <a:gd name="T6" fmla="*/ 12 w 12"/>
                <a:gd name="T7" fmla="*/ 8 h 12"/>
                <a:gd name="T8" fmla="*/ 7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7" y="0"/>
                  </a:moveTo>
                  <a:lnTo>
                    <a:pt x="0" y="5"/>
                  </a:lnTo>
                  <a:lnTo>
                    <a:pt x="5" y="12"/>
                  </a:lnTo>
                  <a:lnTo>
                    <a:pt x="12" y="8"/>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16" name="Freeform 399">
              <a:extLst>
                <a:ext uri="{FF2B5EF4-FFF2-40B4-BE49-F238E27FC236}">
                  <a16:creationId xmlns:a16="http://schemas.microsoft.com/office/drawing/2014/main" id="{8CE1080B-15A3-44E6-AC9F-EE6B2B4E7FE8}"/>
                </a:ext>
              </a:extLst>
            </p:cNvPr>
            <p:cNvSpPr>
              <a:spLocks/>
            </p:cNvSpPr>
            <p:nvPr/>
          </p:nvSpPr>
          <p:spPr bwMode="auto">
            <a:xfrm>
              <a:off x="3668" y="2411"/>
              <a:ext cx="12" cy="12"/>
            </a:xfrm>
            <a:custGeom>
              <a:avLst/>
              <a:gdLst>
                <a:gd name="T0" fmla="*/ 7 w 12"/>
                <a:gd name="T1" fmla="*/ 0 h 12"/>
                <a:gd name="T2" fmla="*/ 0 w 12"/>
                <a:gd name="T3" fmla="*/ 5 h 12"/>
                <a:gd name="T4" fmla="*/ 5 w 12"/>
                <a:gd name="T5" fmla="*/ 12 h 12"/>
                <a:gd name="T6" fmla="*/ 12 w 12"/>
                <a:gd name="T7" fmla="*/ 8 h 12"/>
                <a:gd name="T8" fmla="*/ 7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7" y="0"/>
                  </a:moveTo>
                  <a:lnTo>
                    <a:pt x="0" y="5"/>
                  </a:lnTo>
                  <a:lnTo>
                    <a:pt x="5" y="12"/>
                  </a:lnTo>
                  <a:lnTo>
                    <a:pt x="12" y="8"/>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17" name="Freeform 400">
              <a:extLst>
                <a:ext uri="{FF2B5EF4-FFF2-40B4-BE49-F238E27FC236}">
                  <a16:creationId xmlns:a16="http://schemas.microsoft.com/office/drawing/2014/main" id="{D1220136-B9B5-4142-8313-47FBC3EA3285}"/>
                </a:ext>
              </a:extLst>
            </p:cNvPr>
            <p:cNvSpPr>
              <a:spLocks/>
            </p:cNvSpPr>
            <p:nvPr/>
          </p:nvSpPr>
          <p:spPr bwMode="auto">
            <a:xfrm>
              <a:off x="3678" y="2428"/>
              <a:ext cx="11" cy="12"/>
            </a:xfrm>
            <a:custGeom>
              <a:avLst/>
              <a:gdLst>
                <a:gd name="T0" fmla="*/ 7 w 11"/>
                <a:gd name="T1" fmla="*/ 0 h 12"/>
                <a:gd name="T2" fmla="*/ 0 w 11"/>
                <a:gd name="T3" fmla="*/ 5 h 12"/>
                <a:gd name="T4" fmla="*/ 4 w 11"/>
                <a:gd name="T5" fmla="*/ 12 h 12"/>
                <a:gd name="T6" fmla="*/ 11 w 11"/>
                <a:gd name="T7" fmla="*/ 7 h 12"/>
                <a:gd name="T8" fmla="*/ 7 w 11"/>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2">
                  <a:moveTo>
                    <a:pt x="7" y="0"/>
                  </a:moveTo>
                  <a:lnTo>
                    <a:pt x="0" y="5"/>
                  </a:lnTo>
                  <a:lnTo>
                    <a:pt x="4" y="12"/>
                  </a:lnTo>
                  <a:lnTo>
                    <a:pt x="11" y="7"/>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18" name="Freeform 401">
              <a:extLst>
                <a:ext uri="{FF2B5EF4-FFF2-40B4-BE49-F238E27FC236}">
                  <a16:creationId xmlns:a16="http://schemas.microsoft.com/office/drawing/2014/main" id="{324D9466-1F79-460A-BCB9-68B4043FC287}"/>
                </a:ext>
              </a:extLst>
            </p:cNvPr>
            <p:cNvSpPr>
              <a:spLocks/>
            </p:cNvSpPr>
            <p:nvPr/>
          </p:nvSpPr>
          <p:spPr bwMode="auto">
            <a:xfrm>
              <a:off x="3687" y="2443"/>
              <a:ext cx="12" cy="14"/>
            </a:xfrm>
            <a:custGeom>
              <a:avLst/>
              <a:gdLst>
                <a:gd name="T0" fmla="*/ 7 w 12"/>
                <a:gd name="T1" fmla="*/ 0 h 14"/>
                <a:gd name="T2" fmla="*/ 0 w 12"/>
                <a:gd name="T3" fmla="*/ 5 h 14"/>
                <a:gd name="T4" fmla="*/ 5 w 12"/>
                <a:gd name="T5" fmla="*/ 14 h 14"/>
                <a:gd name="T6" fmla="*/ 12 w 12"/>
                <a:gd name="T7" fmla="*/ 9 h 14"/>
                <a:gd name="T8" fmla="*/ 7 w 12"/>
                <a:gd name="T9" fmla="*/ 0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4">
                  <a:moveTo>
                    <a:pt x="7" y="0"/>
                  </a:moveTo>
                  <a:lnTo>
                    <a:pt x="0" y="5"/>
                  </a:lnTo>
                  <a:lnTo>
                    <a:pt x="5" y="14"/>
                  </a:lnTo>
                  <a:lnTo>
                    <a:pt x="12" y="9"/>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19" name="Freeform 402">
              <a:extLst>
                <a:ext uri="{FF2B5EF4-FFF2-40B4-BE49-F238E27FC236}">
                  <a16:creationId xmlns:a16="http://schemas.microsoft.com/office/drawing/2014/main" id="{85C31755-593C-4776-8C45-F5FC967D6AB1}"/>
                </a:ext>
              </a:extLst>
            </p:cNvPr>
            <p:cNvSpPr>
              <a:spLocks/>
            </p:cNvSpPr>
            <p:nvPr/>
          </p:nvSpPr>
          <p:spPr bwMode="auto">
            <a:xfrm>
              <a:off x="3699" y="2460"/>
              <a:ext cx="11" cy="14"/>
            </a:xfrm>
            <a:custGeom>
              <a:avLst/>
              <a:gdLst>
                <a:gd name="T0" fmla="*/ 7 w 11"/>
                <a:gd name="T1" fmla="*/ 0 h 14"/>
                <a:gd name="T2" fmla="*/ 0 w 11"/>
                <a:gd name="T3" fmla="*/ 5 h 14"/>
                <a:gd name="T4" fmla="*/ 4 w 11"/>
                <a:gd name="T5" fmla="*/ 14 h 14"/>
                <a:gd name="T6" fmla="*/ 11 w 11"/>
                <a:gd name="T7" fmla="*/ 9 h 14"/>
                <a:gd name="T8" fmla="*/ 7 w 11"/>
                <a:gd name="T9" fmla="*/ 0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4">
                  <a:moveTo>
                    <a:pt x="7" y="0"/>
                  </a:moveTo>
                  <a:lnTo>
                    <a:pt x="0" y="5"/>
                  </a:lnTo>
                  <a:lnTo>
                    <a:pt x="4" y="14"/>
                  </a:lnTo>
                  <a:lnTo>
                    <a:pt x="11" y="9"/>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20" name="Freeform 403">
              <a:extLst>
                <a:ext uri="{FF2B5EF4-FFF2-40B4-BE49-F238E27FC236}">
                  <a16:creationId xmlns:a16="http://schemas.microsoft.com/office/drawing/2014/main" id="{A951E025-86D1-4AF4-94B6-5383B8D91F7D}"/>
                </a:ext>
              </a:extLst>
            </p:cNvPr>
            <p:cNvSpPr>
              <a:spLocks/>
            </p:cNvSpPr>
            <p:nvPr/>
          </p:nvSpPr>
          <p:spPr bwMode="auto">
            <a:xfrm>
              <a:off x="3708" y="2477"/>
              <a:ext cx="11" cy="12"/>
            </a:xfrm>
            <a:custGeom>
              <a:avLst/>
              <a:gdLst>
                <a:gd name="T0" fmla="*/ 7 w 11"/>
                <a:gd name="T1" fmla="*/ 0 h 12"/>
                <a:gd name="T2" fmla="*/ 0 w 11"/>
                <a:gd name="T3" fmla="*/ 4 h 12"/>
                <a:gd name="T4" fmla="*/ 5 w 11"/>
                <a:gd name="T5" fmla="*/ 12 h 12"/>
                <a:gd name="T6" fmla="*/ 11 w 11"/>
                <a:gd name="T7" fmla="*/ 7 h 12"/>
                <a:gd name="T8" fmla="*/ 7 w 11"/>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2">
                  <a:moveTo>
                    <a:pt x="7" y="0"/>
                  </a:moveTo>
                  <a:lnTo>
                    <a:pt x="0" y="4"/>
                  </a:lnTo>
                  <a:lnTo>
                    <a:pt x="5" y="12"/>
                  </a:lnTo>
                  <a:lnTo>
                    <a:pt x="11" y="7"/>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21" name="Freeform 404">
              <a:extLst>
                <a:ext uri="{FF2B5EF4-FFF2-40B4-BE49-F238E27FC236}">
                  <a16:creationId xmlns:a16="http://schemas.microsoft.com/office/drawing/2014/main" id="{0D2394AB-5AA3-4473-8B8E-E4C57608A632}"/>
                </a:ext>
              </a:extLst>
            </p:cNvPr>
            <p:cNvSpPr>
              <a:spLocks/>
            </p:cNvSpPr>
            <p:nvPr/>
          </p:nvSpPr>
          <p:spPr bwMode="auto">
            <a:xfrm>
              <a:off x="3717" y="2494"/>
              <a:ext cx="12" cy="12"/>
            </a:xfrm>
            <a:custGeom>
              <a:avLst/>
              <a:gdLst>
                <a:gd name="T0" fmla="*/ 7 w 12"/>
                <a:gd name="T1" fmla="*/ 0 h 12"/>
                <a:gd name="T2" fmla="*/ 0 w 12"/>
                <a:gd name="T3" fmla="*/ 4 h 12"/>
                <a:gd name="T4" fmla="*/ 5 w 12"/>
                <a:gd name="T5" fmla="*/ 12 h 12"/>
                <a:gd name="T6" fmla="*/ 12 w 12"/>
                <a:gd name="T7" fmla="*/ 7 h 12"/>
                <a:gd name="T8" fmla="*/ 7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7" y="0"/>
                  </a:moveTo>
                  <a:lnTo>
                    <a:pt x="0" y="4"/>
                  </a:lnTo>
                  <a:lnTo>
                    <a:pt x="5" y="12"/>
                  </a:lnTo>
                  <a:lnTo>
                    <a:pt x="12" y="7"/>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22" name="Freeform 405">
              <a:extLst>
                <a:ext uri="{FF2B5EF4-FFF2-40B4-BE49-F238E27FC236}">
                  <a16:creationId xmlns:a16="http://schemas.microsoft.com/office/drawing/2014/main" id="{943C50F9-4A41-4241-9F66-763924A39A50}"/>
                </a:ext>
              </a:extLst>
            </p:cNvPr>
            <p:cNvSpPr>
              <a:spLocks/>
            </p:cNvSpPr>
            <p:nvPr/>
          </p:nvSpPr>
          <p:spPr bwMode="auto">
            <a:xfrm>
              <a:off x="3726" y="2511"/>
              <a:ext cx="12" cy="12"/>
            </a:xfrm>
            <a:custGeom>
              <a:avLst/>
              <a:gdLst>
                <a:gd name="T0" fmla="*/ 7 w 12"/>
                <a:gd name="T1" fmla="*/ 0 h 12"/>
                <a:gd name="T2" fmla="*/ 0 w 12"/>
                <a:gd name="T3" fmla="*/ 4 h 12"/>
                <a:gd name="T4" fmla="*/ 5 w 12"/>
                <a:gd name="T5" fmla="*/ 12 h 12"/>
                <a:gd name="T6" fmla="*/ 12 w 12"/>
                <a:gd name="T7" fmla="*/ 7 h 12"/>
                <a:gd name="T8" fmla="*/ 7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7" y="0"/>
                  </a:moveTo>
                  <a:lnTo>
                    <a:pt x="0" y="4"/>
                  </a:lnTo>
                  <a:lnTo>
                    <a:pt x="5" y="12"/>
                  </a:lnTo>
                  <a:lnTo>
                    <a:pt x="12" y="7"/>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23" name="Freeform 406">
              <a:extLst>
                <a:ext uri="{FF2B5EF4-FFF2-40B4-BE49-F238E27FC236}">
                  <a16:creationId xmlns:a16="http://schemas.microsoft.com/office/drawing/2014/main" id="{CAA91262-D6AA-4F35-A318-E19955433C64}"/>
                </a:ext>
              </a:extLst>
            </p:cNvPr>
            <p:cNvSpPr>
              <a:spLocks/>
            </p:cNvSpPr>
            <p:nvPr/>
          </p:nvSpPr>
          <p:spPr bwMode="auto">
            <a:xfrm>
              <a:off x="3738" y="2525"/>
              <a:ext cx="12" cy="15"/>
            </a:xfrm>
            <a:custGeom>
              <a:avLst/>
              <a:gdLst>
                <a:gd name="T0" fmla="*/ 7 w 12"/>
                <a:gd name="T1" fmla="*/ 0 h 15"/>
                <a:gd name="T2" fmla="*/ 0 w 12"/>
                <a:gd name="T3" fmla="*/ 5 h 15"/>
                <a:gd name="T4" fmla="*/ 5 w 12"/>
                <a:gd name="T5" fmla="*/ 15 h 15"/>
                <a:gd name="T6" fmla="*/ 12 w 12"/>
                <a:gd name="T7" fmla="*/ 10 h 15"/>
                <a:gd name="T8" fmla="*/ 7 w 12"/>
                <a:gd name="T9" fmla="*/ 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5">
                  <a:moveTo>
                    <a:pt x="7" y="0"/>
                  </a:moveTo>
                  <a:lnTo>
                    <a:pt x="0" y="5"/>
                  </a:lnTo>
                  <a:lnTo>
                    <a:pt x="5" y="15"/>
                  </a:lnTo>
                  <a:lnTo>
                    <a:pt x="12" y="1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24" name="Freeform 407">
              <a:extLst>
                <a:ext uri="{FF2B5EF4-FFF2-40B4-BE49-F238E27FC236}">
                  <a16:creationId xmlns:a16="http://schemas.microsoft.com/office/drawing/2014/main" id="{E7A6760A-1523-42D9-B232-499526822397}"/>
                </a:ext>
              </a:extLst>
            </p:cNvPr>
            <p:cNvSpPr>
              <a:spLocks/>
            </p:cNvSpPr>
            <p:nvPr/>
          </p:nvSpPr>
          <p:spPr bwMode="auto">
            <a:xfrm>
              <a:off x="3747" y="2542"/>
              <a:ext cx="12" cy="12"/>
            </a:xfrm>
            <a:custGeom>
              <a:avLst/>
              <a:gdLst>
                <a:gd name="T0" fmla="*/ 7 w 12"/>
                <a:gd name="T1" fmla="*/ 0 h 12"/>
                <a:gd name="T2" fmla="*/ 0 w 12"/>
                <a:gd name="T3" fmla="*/ 5 h 12"/>
                <a:gd name="T4" fmla="*/ 5 w 12"/>
                <a:gd name="T5" fmla="*/ 12 h 12"/>
                <a:gd name="T6" fmla="*/ 12 w 12"/>
                <a:gd name="T7" fmla="*/ 7 h 12"/>
                <a:gd name="T8" fmla="*/ 7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7" y="0"/>
                  </a:moveTo>
                  <a:lnTo>
                    <a:pt x="0" y="5"/>
                  </a:lnTo>
                  <a:lnTo>
                    <a:pt x="5" y="12"/>
                  </a:lnTo>
                  <a:lnTo>
                    <a:pt x="12" y="7"/>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25" name="Freeform 408">
              <a:extLst>
                <a:ext uri="{FF2B5EF4-FFF2-40B4-BE49-F238E27FC236}">
                  <a16:creationId xmlns:a16="http://schemas.microsoft.com/office/drawing/2014/main" id="{9A998764-50C5-4FB1-8659-835FF4EF1A56}"/>
                </a:ext>
              </a:extLst>
            </p:cNvPr>
            <p:cNvSpPr>
              <a:spLocks/>
            </p:cNvSpPr>
            <p:nvPr/>
          </p:nvSpPr>
          <p:spPr bwMode="auto">
            <a:xfrm>
              <a:off x="3757" y="2559"/>
              <a:ext cx="11" cy="12"/>
            </a:xfrm>
            <a:custGeom>
              <a:avLst/>
              <a:gdLst>
                <a:gd name="T0" fmla="*/ 7 w 11"/>
                <a:gd name="T1" fmla="*/ 0 h 12"/>
                <a:gd name="T2" fmla="*/ 0 w 11"/>
                <a:gd name="T3" fmla="*/ 5 h 12"/>
                <a:gd name="T4" fmla="*/ 4 w 11"/>
                <a:gd name="T5" fmla="*/ 12 h 12"/>
                <a:gd name="T6" fmla="*/ 11 w 11"/>
                <a:gd name="T7" fmla="*/ 7 h 12"/>
                <a:gd name="T8" fmla="*/ 7 w 11"/>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2">
                  <a:moveTo>
                    <a:pt x="7" y="0"/>
                  </a:moveTo>
                  <a:lnTo>
                    <a:pt x="0" y="5"/>
                  </a:lnTo>
                  <a:lnTo>
                    <a:pt x="4" y="12"/>
                  </a:lnTo>
                  <a:lnTo>
                    <a:pt x="11" y="7"/>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26" name="Freeform 409">
              <a:extLst>
                <a:ext uri="{FF2B5EF4-FFF2-40B4-BE49-F238E27FC236}">
                  <a16:creationId xmlns:a16="http://schemas.microsoft.com/office/drawing/2014/main" id="{D6B87696-CE5B-493E-8919-D5217606DC67}"/>
                </a:ext>
              </a:extLst>
            </p:cNvPr>
            <p:cNvSpPr>
              <a:spLocks/>
            </p:cNvSpPr>
            <p:nvPr/>
          </p:nvSpPr>
          <p:spPr bwMode="auto">
            <a:xfrm>
              <a:off x="3766" y="2576"/>
              <a:ext cx="12" cy="12"/>
            </a:xfrm>
            <a:custGeom>
              <a:avLst/>
              <a:gdLst>
                <a:gd name="T0" fmla="*/ 7 w 12"/>
                <a:gd name="T1" fmla="*/ 0 h 12"/>
                <a:gd name="T2" fmla="*/ 0 w 12"/>
                <a:gd name="T3" fmla="*/ 5 h 12"/>
                <a:gd name="T4" fmla="*/ 5 w 12"/>
                <a:gd name="T5" fmla="*/ 12 h 12"/>
                <a:gd name="T6" fmla="*/ 12 w 12"/>
                <a:gd name="T7" fmla="*/ 7 h 12"/>
                <a:gd name="T8" fmla="*/ 7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7" y="0"/>
                  </a:moveTo>
                  <a:lnTo>
                    <a:pt x="0" y="5"/>
                  </a:lnTo>
                  <a:lnTo>
                    <a:pt x="5" y="12"/>
                  </a:lnTo>
                  <a:lnTo>
                    <a:pt x="12" y="7"/>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27" name="Freeform 410">
              <a:extLst>
                <a:ext uri="{FF2B5EF4-FFF2-40B4-BE49-F238E27FC236}">
                  <a16:creationId xmlns:a16="http://schemas.microsoft.com/office/drawing/2014/main" id="{20DD6833-2FB7-474D-B274-7D8F2BA39C88}"/>
                </a:ext>
              </a:extLst>
            </p:cNvPr>
            <p:cNvSpPr>
              <a:spLocks/>
            </p:cNvSpPr>
            <p:nvPr/>
          </p:nvSpPr>
          <p:spPr bwMode="auto">
            <a:xfrm>
              <a:off x="3778" y="2590"/>
              <a:ext cx="11" cy="15"/>
            </a:xfrm>
            <a:custGeom>
              <a:avLst/>
              <a:gdLst>
                <a:gd name="T0" fmla="*/ 7 w 11"/>
                <a:gd name="T1" fmla="*/ 0 h 15"/>
                <a:gd name="T2" fmla="*/ 0 w 11"/>
                <a:gd name="T3" fmla="*/ 5 h 15"/>
                <a:gd name="T4" fmla="*/ 4 w 11"/>
                <a:gd name="T5" fmla="*/ 15 h 15"/>
                <a:gd name="T6" fmla="*/ 11 w 11"/>
                <a:gd name="T7" fmla="*/ 10 h 15"/>
                <a:gd name="T8" fmla="*/ 7 w 11"/>
                <a:gd name="T9" fmla="*/ 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5">
                  <a:moveTo>
                    <a:pt x="7" y="0"/>
                  </a:moveTo>
                  <a:lnTo>
                    <a:pt x="0" y="5"/>
                  </a:lnTo>
                  <a:lnTo>
                    <a:pt x="4" y="15"/>
                  </a:lnTo>
                  <a:lnTo>
                    <a:pt x="11" y="1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28" name="Freeform 411">
              <a:extLst>
                <a:ext uri="{FF2B5EF4-FFF2-40B4-BE49-F238E27FC236}">
                  <a16:creationId xmlns:a16="http://schemas.microsoft.com/office/drawing/2014/main" id="{E97A6F30-4316-4B9A-AAA5-D6E1BA8F4A38}"/>
                </a:ext>
              </a:extLst>
            </p:cNvPr>
            <p:cNvSpPr>
              <a:spLocks/>
            </p:cNvSpPr>
            <p:nvPr/>
          </p:nvSpPr>
          <p:spPr bwMode="auto">
            <a:xfrm>
              <a:off x="3787" y="2607"/>
              <a:ext cx="12" cy="15"/>
            </a:xfrm>
            <a:custGeom>
              <a:avLst/>
              <a:gdLst>
                <a:gd name="T0" fmla="*/ 7 w 12"/>
                <a:gd name="T1" fmla="*/ 0 h 15"/>
                <a:gd name="T2" fmla="*/ 0 w 12"/>
                <a:gd name="T3" fmla="*/ 5 h 15"/>
                <a:gd name="T4" fmla="*/ 5 w 12"/>
                <a:gd name="T5" fmla="*/ 15 h 15"/>
                <a:gd name="T6" fmla="*/ 12 w 12"/>
                <a:gd name="T7" fmla="*/ 10 h 15"/>
                <a:gd name="T8" fmla="*/ 7 w 12"/>
                <a:gd name="T9" fmla="*/ 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5">
                  <a:moveTo>
                    <a:pt x="7" y="0"/>
                  </a:moveTo>
                  <a:lnTo>
                    <a:pt x="0" y="5"/>
                  </a:lnTo>
                  <a:lnTo>
                    <a:pt x="5" y="15"/>
                  </a:lnTo>
                  <a:lnTo>
                    <a:pt x="12" y="1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29" name="Freeform 412">
              <a:extLst>
                <a:ext uri="{FF2B5EF4-FFF2-40B4-BE49-F238E27FC236}">
                  <a16:creationId xmlns:a16="http://schemas.microsoft.com/office/drawing/2014/main" id="{7EBF9216-DD58-4A1A-8B1D-F333C4CC10A6}"/>
                </a:ext>
              </a:extLst>
            </p:cNvPr>
            <p:cNvSpPr>
              <a:spLocks/>
            </p:cNvSpPr>
            <p:nvPr/>
          </p:nvSpPr>
          <p:spPr bwMode="auto">
            <a:xfrm>
              <a:off x="3796" y="2624"/>
              <a:ext cx="12" cy="12"/>
            </a:xfrm>
            <a:custGeom>
              <a:avLst/>
              <a:gdLst>
                <a:gd name="T0" fmla="*/ 7 w 12"/>
                <a:gd name="T1" fmla="*/ 0 h 12"/>
                <a:gd name="T2" fmla="*/ 0 w 12"/>
                <a:gd name="T3" fmla="*/ 5 h 12"/>
                <a:gd name="T4" fmla="*/ 5 w 12"/>
                <a:gd name="T5" fmla="*/ 12 h 12"/>
                <a:gd name="T6" fmla="*/ 12 w 12"/>
                <a:gd name="T7" fmla="*/ 8 h 12"/>
                <a:gd name="T8" fmla="*/ 7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7" y="0"/>
                  </a:moveTo>
                  <a:lnTo>
                    <a:pt x="0" y="5"/>
                  </a:lnTo>
                  <a:lnTo>
                    <a:pt x="5" y="12"/>
                  </a:lnTo>
                  <a:lnTo>
                    <a:pt x="12" y="8"/>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30" name="Freeform 413">
              <a:extLst>
                <a:ext uri="{FF2B5EF4-FFF2-40B4-BE49-F238E27FC236}">
                  <a16:creationId xmlns:a16="http://schemas.microsoft.com/office/drawing/2014/main" id="{52160EF7-1F95-4A15-825C-1933BE3A3D3B}"/>
                </a:ext>
              </a:extLst>
            </p:cNvPr>
            <p:cNvSpPr>
              <a:spLocks/>
            </p:cNvSpPr>
            <p:nvPr/>
          </p:nvSpPr>
          <p:spPr bwMode="auto">
            <a:xfrm>
              <a:off x="3806" y="2641"/>
              <a:ext cx="11" cy="12"/>
            </a:xfrm>
            <a:custGeom>
              <a:avLst/>
              <a:gdLst>
                <a:gd name="T0" fmla="*/ 7 w 11"/>
                <a:gd name="T1" fmla="*/ 0 h 12"/>
                <a:gd name="T2" fmla="*/ 0 w 11"/>
                <a:gd name="T3" fmla="*/ 5 h 12"/>
                <a:gd name="T4" fmla="*/ 4 w 11"/>
                <a:gd name="T5" fmla="*/ 12 h 12"/>
                <a:gd name="T6" fmla="*/ 11 w 11"/>
                <a:gd name="T7" fmla="*/ 7 h 12"/>
                <a:gd name="T8" fmla="*/ 7 w 11"/>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2">
                  <a:moveTo>
                    <a:pt x="7" y="0"/>
                  </a:moveTo>
                  <a:lnTo>
                    <a:pt x="0" y="5"/>
                  </a:lnTo>
                  <a:lnTo>
                    <a:pt x="4" y="12"/>
                  </a:lnTo>
                  <a:lnTo>
                    <a:pt x="11" y="7"/>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31" name="Freeform 414">
              <a:extLst>
                <a:ext uri="{FF2B5EF4-FFF2-40B4-BE49-F238E27FC236}">
                  <a16:creationId xmlns:a16="http://schemas.microsoft.com/office/drawing/2014/main" id="{2F3FD84C-A12E-457A-BEC1-9D025E603E4A}"/>
                </a:ext>
              </a:extLst>
            </p:cNvPr>
            <p:cNvSpPr>
              <a:spLocks/>
            </p:cNvSpPr>
            <p:nvPr/>
          </p:nvSpPr>
          <p:spPr bwMode="auto">
            <a:xfrm>
              <a:off x="3817" y="2658"/>
              <a:ext cx="12" cy="12"/>
            </a:xfrm>
            <a:custGeom>
              <a:avLst/>
              <a:gdLst>
                <a:gd name="T0" fmla="*/ 7 w 12"/>
                <a:gd name="T1" fmla="*/ 0 h 12"/>
                <a:gd name="T2" fmla="*/ 0 w 12"/>
                <a:gd name="T3" fmla="*/ 5 h 12"/>
                <a:gd name="T4" fmla="*/ 5 w 12"/>
                <a:gd name="T5" fmla="*/ 12 h 12"/>
                <a:gd name="T6" fmla="*/ 12 w 12"/>
                <a:gd name="T7" fmla="*/ 7 h 12"/>
                <a:gd name="T8" fmla="*/ 7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7" y="0"/>
                  </a:moveTo>
                  <a:lnTo>
                    <a:pt x="0" y="5"/>
                  </a:lnTo>
                  <a:lnTo>
                    <a:pt x="5" y="12"/>
                  </a:lnTo>
                  <a:lnTo>
                    <a:pt x="12" y="7"/>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32" name="Freeform 415">
              <a:extLst>
                <a:ext uri="{FF2B5EF4-FFF2-40B4-BE49-F238E27FC236}">
                  <a16:creationId xmlns:a16="http://schemas.microsoft.com/office/drawing/2014/main" id="{B212EE55-8BC3-4D20-A5AE-485EC66BAC5D}"/>
                </a:ext>
              </a:extLst>
            </p:cNvPr>
            <p:cNvSpPr>
              <a:spLocks/>
            </p:cNvSpPr>
            <p:nvPr/>
          </p:nvSpPr>
          <p:spPr bwMode="auto">
            <a:xfrm>
              <a:off x="3826" y="2673"/>
              <a:ext cx="12" cy="14"/>
            </a:xfrm>
            <a:custGeom>
              <a:avLst/>
              <a:gdLst>
                <a:gd name="T0" fmla="*/ 7 w 12"/>
                <a:gd name="T1" fmla="*/ 0 h 14"/>
                <a:gd name="T2" fmla="*/ 0 w 12"/>
                <a:gd name="T3" fmla="*/ 5 h 14"/>
                <a:gd name="T4" fmla="*/ 5 w 12"/>
                <a:gd name="T5" fmla="*/ 14 h 14"/>
                <a:gd name="T6" fmla="*/ 12 w 12"/>
                <a:gd name="T7" fmla="*/ 9 h 14"/>
                <a:gd name="T8" fmla="*/ 7 w 12"/>
                <a:gd name="T9" fmla="*/ 0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4">
                  <a:moveTo>
                    <a:pt x="7" y="0"/>
                  </a:moveTo>
                  <a:lnTo>
                    <a:pt x="0" y="5"/>
                  </a:lnTo>
                  <a:lnTo>
                    <a:pt x="5" y="14"/>
                  </a:lnTo>
                  <a:lnTo>
                    <a:pt x="12" y="9"/>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33" name="Freeform 416">
              <a:extLst>
                <a:ext uri="{FF2B5EF4-FFF2-40B4-BE49-F238E27FC236}">
                  <a16:creationId xmlns:a16="http://schemas.microsoft.com/office/drawing/2014/main" id="{497A0A6F-6EC8-4C3C-9064-43721BF545D7}"/>
                </a:ext>
              </a:extLst>
            </p:cNvPr>
            <p:cNvSpPr>
              <a:spLocks/>
            </p:cNvSpPr>
            <p:nvPr/>
          </p:nvSpPr>
          <p:spPr bwMode="auto">
            <a:xfrm>
              <a:off x="3836" y="2690"/>
              <a:ext cx="11" cy="12"/>
            </a:xfrm>
            <a:custGeom>
              <a:avLst/>
              <a:gdLst>
                <a:gd name="T0" fmla="*/ 7 w 11"/>
                <a:gd name="T1" fmla="*/ 0 h 12"/>
                <a:gd name="T2" fmla="*/ 0 w 11"/>
                <a:gd name="T3" fmla="*/ 4 h 12"/>
                <a:gd name="T4" fmla="*/ 4 w 11"/>
                <a:gd name="T5" fmla="*/ 12 h 12"/>
                <a:gd name="T6" fmla="*/ 11 w 11"/>
                <a:gd name="T7" fmla="*/ 7 h 12"/>
                <a:gd name="T8" fmla="*/ 7 w 11"/>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2">
                  <a:moveTo>
                    <a:pt x="7" y="0"/>
                  </a:moveTo>
                  <a:lnTo>
                    <a:pt x="0" y="4"/>
                  </a:lnTo>
                  <a:lnTo>
                    <a:pt x="4" y="12"/>
                  </a:lnTo>
                  <a:lnTo>
                    <a:pt x="11" y="7"/>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34" name="Freeform 417">
              <a:extLst>
                <a:ext uri="{FF2B5EF4-FFF2-40B4-BE49-F238E27FC236}">
                  <a16:creationId xmlns:a16="http://schemas.microsoft.com/office/drawing/2014/main" id="{5BC5FB0B-7CE7-409D-8EA5-6F283D2CB67E}"/>
                </a:ext>
              </a:extLst>
            </p:cNvPr>
            <p:cNvSpPr>
              <a:spLocks/>
            </p:cNvSpPr>
            <p:nvPr/>
          </p:nvSpPr>
          <p:spPr bwMode="auto">
            <a:xfrm>
              <a:off x="3845" y="2707"/>
              <a:ext cx="12" cy="12"/>
            </a:xfrm>
            <a:custGeom>
              <a:avLst/>
              <a:gdLst>
                <a:gd name="T0" fmla="*/ 7 w 12"/>
                <a:gd name="T1" fmla="*/ 0 h 12"/>
                <a:gd name="T2" fmla="*/ 0 w 12"/>
                <a:gd name="T3" fmla="*/ 4 h 12"/>
                <a:gd name="T4" fmla="*/ 5 w 12"/>
                <a:gd name="T5" fmla="*/ 12 h 12"/>
                <a:gd name="T6" fmla="*/ 12 w 12"/>
                <a:gd name="T7" fmla="*/ 7 h 12"/>
                <a:gd name="T8" fmla="*/ 7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7" y="0"/>
                  </a:moveTo>
                  <a:lnTo>
                    <a:pt x="0" y="4"/>
                  </a:lnTo>
                  <a:lnTo>
                    <a:pt x="5" y="12"/>
                  </a:lnTo>
                  <a:lnTo>
                    <a:pt x="12" y="7"/>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35" name="Freeform 418">
              <a:extLst>
                <a:ext uri="{FF2B5EF4-FFF2-40B4-BE49-F238E27FC236}">
                  <a16:creationId xmlns:a16="http://schemas.microsoft.com/office/drawing/2014/main" id="{7E6B7AD7-0E79-46F1-97FD-82111EA70195}"/>
                </a:ext>
              </a:extLst>
            </p:cNvPr>
            <p:cNvSpPr>
              <a:spLocks/>
            </p:cNvSpPr>
            <p:nvPr/>
          </p:nvSpPr>
          <p:spPr bwMode="auto">
            <a:xfrm>
              <a:off x="3857" y="2723"/>
              <a:ext cx="11" cy="13"/>
            </a:xfrm>
            <a:custGeom>
              <a:avLst/>
              <a:gdLst>
                <a:gd name="T0" fmla="*/ 7 w 11"/>
                <a:gd name="T1" fmla="*/ 0 h 13"/>
                <a:gd name="T2" fmla="*/ 0 w 11"/>
                <a:gd name="T3" fmla="*/ 5 h 13"/>
                <a:gd name="T4" fmla="*/ 4 w 11"/>
                <a:gd name="T5" fmla="*/ 13 h 13"/>
                <a:gd name="T6" fmla="*/ 11 w 11"/>
                <a:gd name="T7" fmla="*/ 8 h 13"/>
                <a:gd name="T8" fmla="*/ 7 w 11"/>
                <a:gd name="T9" fmla="*/ 0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3">
                  <a:moveTo>
                    <a:pt x="7" y="0"/>
                  </a:moveTo>
                  <a:lnTo>
                    <a:pt x="0" y="5"/>
                  </a:lnTo>
                  <a:lnTo>
                    <a:pt x="4" y="13"/>
                  </a:lnTo>
                  <a:lnTo>
                    <a:pt x="11" y="8"/>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36" name="Freeform 419">
              <a:extLst>
                <a:ext uri="{FF2B5EF4-FFF2-40B4-BE49-F238E27FC236}">
                  <a16:creationId xmlns:a16="http://schemas.microsoft.com/office/drawing/2014/main" id="{50D9F2F9-3CDB-42E3-B33A-2A37D8B529FB}"/>
                </a:ext>
              </a:extLst>
            </p:cNvPr>
            <p:cNvSpPr>
              <a:spLocks/>
            </p:cNvSpPr>
            <p:nvPr/>
          </p:nvSpPr>
          <p:spPr bwMode="auto">
            <a:xfrm>
              <a:off x="3866" y="2738"/>
              <a:ext cx="12" cy="15"/>
            </a:xfrm>
            <a:custGeom>
              <a:avLst/>
              <a:gdLst>
                <a:gd name="T0" fmla="*/ 7 w 12"/>
                <a:gd name="T1" fmla="*/ 0 h 15"/>
                <a:gd name="T2" fmla="*/ 0 w 12"/>
                <a:gd name="T3" fmla="*/ 5 h 15"/>
                <a:gd name="T4" fmla="*/ 5 w 12"/>
                <a:gd name="T5" fmla="*/ 15 h 15"/>
                <a:gd name="T6" fmla="*/ 12 w 12"/>
                <a:gd name="T7" fmla="*/ 10 h 15"/>
                <a:gd name="T8" fmla="*/ 7 w 12"/>
                <a:gd name="T9" fmla="*/ 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5">
                  <a:moveTo>
                    <a:pt x="7" y="0"/>
                  </a:moveTo>
                  <a:lnTo>
                    <a:pt x="0" y="5"/>
                  </a:lnTo>
                  <a:lnTo>
                    <a:pt x="5" y="15"/>
                  </a:lnTo>
                  <a:lnTo>
                    <a:pt x="12" y="1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37" name="Freeform 420">
              <a:extLst>
                <a:ext uri="{FF2B5EF4-FFF2-40B4-BE49-F238E27FC236}">
                  <a16:creationId xmlns:a16="http://schemas.microsoft.com/office/drawing/2014/main" id="{004883AB-B91E-4F65-986D-E9E5F0737BE1}"/>
                </a:ext>
              </a:extLst>
            </p:cNvPr>
            <p:cNvSpPr>
              <a:spLocks/>
            </p:cNvSpPr>
            <p:nvPr/>
          </p:nvSpPr>
          <p:spPr bwMode="auto">
            <a:xfrm>
              <a:off x="3875" y="2755"/>
              <a:ext cx="12" cy="14"/>
            </a:xfrm>
            <a:custGeom>
              <a:avLst/>
              <a:gdLst>
                <a:gd name="T0" fmla="*/ 7 w 12"/>
                <a:gd name="T1" fmla="*/ 0 h 14"/>
                <a:gd name="T2" fmla="*/ 0 w 12"/>
                <a:gd name="T3" fmla="*/ 5 h 14"/>
                <a:gd name="T4" fmla="*/ 5 w 12"/>
                <a:gd name="T5" fmla="*/ 14 h 14"/>
                <a:gd name="T6" fmla="*/ 12 w 12"/>
                <a:gd name="T7" fmla="*/ 10 h 14"/>
                <a:gd name="T8" fmla="*/ 7 w 12"/>
                <a:gd name="T9" fmla="*/ 0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4">
                  <a:moveTo>
                    <a:pt x="7" y="0"/>
                  </a:moveTo>
                  <a:lnTo>
                    <a:pt x="0" y="5"/>
                  </a:lnTo>
                  <a:lnTo>
                    <a:pt x="5" y="14"/>
                  </a:lnTo>
                  <a:lnTo>
                    <a:pt x="12" y="1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38" name="Freeform 421">
              <a:extLst>
                <a:ext uri="{FF2B5EF4-FFF2-40B4-BE49-F238E27FC236}">
                  <a16:creationId xmlns:a16="http://schemas.microsoft.com/office/drawing/2014/main" id="{903B22D4-B93D-442A-8DED-BDF580C13BC4}"/>
                </a:ext>
              </a:extLst>
            </p:cNvPr>
            <p:cNvSpPr>
              <a:spLocks/>
            </p:cNvSpPr>
            <p:nvPr/>
          </p:nvSpPr>
          <p:spPr bwMode="auto">
            <a:xfrm>
              <a:off x="3854" y="2745"/>
              <a:ext cx="61" cy="75"/>
            </a:xfrm>
            <a:custGeom>
              <a:avLst/>
              <a:gdLst>
                <a:gd name="T0" fmla="*/ 0 w 61"/>
                <a:gd name="T1" fmla="*/ 34 h 75"/>
                <a:gd name="T2" fmla="*/ 61 w 61"/>
                <a:gd name="T3" fmla="*/ 75 h 75"/>
                <a:gd name="T4" fmla="*/ 52 w 61"/>
                <a:gd name="T5" fmla="*/ 0 h 75"/>
                <a:gd name="T6" fmla="*/ 0 w 61"/>
                <a:gd name="T7" fmla="*/ 34 h 7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1" h="75">
                  <a:moveTo>
                    <a:pt x="0" y="34"/>
                  </a:moveTo>
                  <a:lnTo>
                    <a:pt x="61" y="75"/>
                  </a:lnTo>
                  <a:lnTo>
                    <a:pt x="52" y="0"/>
                  </a:lnTo>
                  <a:lnTo>
                    <a:pt x="0"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98436" name="Group 422">
            <a:extLst>
              <a:ext uri="{FF2B5EF4-FFF2-40B4-BE49-F238E27FC236}">
                <a16:creationId xmlns:a16="http://schemas.microsoft.com/office/drawing/2014/main" id="{77E0AAAB-5EA9-4995-B31A-13AC6D668EF7}"/>
              </a:ext>
            </a:extLst>
          </p:cNvPr>
          <p:cNvGrpSpPr>
            <a:grpSpLocks/>
          </p:cNvGrpSpPr>
          <p:nvPr/>
        </p:nvGrpSpPr>
        <p:grpSpPr bwMode="auto">
          <a:xfrm>
            <a:off x="5735638" y="3700463"/>
            <a:ext cx="312737" cy="1000125"/>
            <a:chOff x="3613" y="2331"/>
            <a:chExt cx="197" cy="630"/>
          </a:xfrm>
        </p:grpSpPr>
        <p:sp>
          <p:nvSpPr>
            <p:cNvPr id="98579" name="Freeform 423">
              <a:extLst>
                <a:ext uri="{FF2B5EF4-FFF2-40B4-BE49-F238E27FC236}">
                  <a16:creationId xmlns:a16="http://schemas.microsoft.com/office/drawing/2014/main" id="{789140C4-932D-4376-9B29-A78B42E722FE}"/>
                </a:ext>
              </a:extLst>
            </p:cNvPr>
            <p:cNvSpPr>
              <a:spLocks/>
            </p:cNvSpPr>
            <p:nvPr/>
          </p:nvSpPr>
          <p:spPr bwMode="auto">
            <a:xfrm>
              <a:off x="3613" y="2331"/>
              <a:ext cx="11" cy="10"/>
            </a:xfrm>
            <a:custGeom>
              <a:avLst/>
              <a:gdLst>
                <a:gd name="T0" fmla="*/ 9 w 11"/>
                <a:gd name="T1" fmla="*/ 0 h 10"/>
                <a:gd name="T2" fmla="*/ 0 w 11"/>
                <a:gd name="T3" fmla="*/ 3 h 10"/>
                <a:gd name="T4" fmla="*/ 2 w 11"/>
                <a:gd name="T5" fmla="*/ 10 h 10"/>
                <a:gd name="T6" fmla="*/ 11 w 11"/>
                <a:gd name="T7" fmla="*/ 8 h 10"/>
                <a:gd name="T8" fmla="*/ 9 w 11"/>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0">
                  <a:moveTo>
                    <a:pt x="9" y="0"/>
                  </a:moveTo>
                  <a:lnTo>
                    <a:pt x="0" y="3"/>
                  </a:lnTo>
                  <a:lnTo>
                    <a:pt x="2" y="10"/>
                  </a:lnTo>
                  <a:lnTo>
                    <a:pt x="11" y="8"/>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580" name="Freeform 424">
              <a:extLst>
                <a:ext uri="{FF2B5EF4-FFF2-40B4-BE49-F238E27FC236}">
                  <a16:creationId xmlns:a16="http://schemas.microsoft.com/office/drawing/2014/main" id="{E3D39D55-081B-4D1D-B6E8-FD21FC07E4FF}"/>
                </a:ext>
              </a:extLst>
            </p:cNvPr>
            <p:cNvSpPr>
              <a:spLocks/>
            </p:cNvSpPr>
            <p:nvPr/>
          </p:nvSpPr>
          <p:spPr bwMode="auto">
            <a:xfrm>
              <a:off x="3617" y="2348"/>
              <a:ext cx="12" cy="12"/>
            </a:xfrm>
            <a:custGeom>
              <a:avLst/>
              <a:gdLst>
                <a:gd name="T0" fmla="*/ 9 w 12"/>
                <a:gd name="T1" fmla="*/ 0 h 12"/>
                <a:gd name="T2" fmla="*/ 0 w 12"/>
                <a:gd name="T3" fmla="*/ 3 h 12"/>
                <a:gd name="T4" fmla="*/ 3 w 12"/>
                <a:gd name="T5" fmla="*/ 12 h 12"/>
                <a:gd name="T6" fmla="*/ 12 w 12"/>
                <a:gd name="T7" fmla="*/ 10 h 12"/>
                <a:gd name="T8" fmla="*/ 9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9" y="0"/>
                  </a:moveTo>
                  <a:lnTo>
                    <a:pt x="0" y="3"/>
                  </a:lnTo>
                  <a:lnTo>
                    <a:pt x="3" y="12"/>
                  </a:lnTo>
                  <a:lnTo>
                    <a:pt x="12" y="10"/>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581" name="Freeform 425">
              <a:extLst>
                <a:ext uri="{FF2B5EF4-FFF2-40B4-BE49-F238E27FC236}">
                  <a16:creationId xmlns:a16="http://schemas.microsoft.com/office/drawing/2014/main" id="{3BECF234-4B6A-4D5B-A2CD-35B168674479}"/>
                </a:ext>
              </a:extLst>
            </p:cNvPr>
            <p:cNvSpPr>
              <a:spLocks/>
            </p:cNvSpPr>
            <p:nvPr/>
          </p:nvSpPr>
          <p:spPr bwMode="auto">
            <a:xfrm>
              <a:off x="3624" y="2368"/>
              <a:ext cx="12" cy="12"/>
            </a:xfrm>
            <a:custGeom>
              <a:avLst/>
              <a:gdLst>
                <a:gd name="T0" fmla="*/ 9 w 12"/>
                <a:gd name="T1" fmla="*/ 0 h 12"/>
                <a:gd name="T2" fmla="*/ 0 w 12"/>
                <a:gd name="T3" fmla="*/ 2 h 12"/>
                <a:gd name="T4" fmla="*/ 2 w 12"/>
                <a:gd name="T5" fmla="*/ 12 h 12"/>
                <a:gd name="T6" fmla="*/ 12 w 12"/>
                <a:gd name="T7" fmla="*/ 9 h 12"/>
                <a:gd name="T8" fmla="*/ 9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9" y="0"/>
                  </a:moveTo>
                  <a:lnTo>
                    <a:pt x="0" y="2"/>
                  </a:lnTo>
                  <a:lnTo>
                    <a:pt x="2" y="12"/>
                  </a:lnTo>
                  <a:lnTo>
                    <a:pt x="12" y="9"/>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582" name="Freeform 426">
              <a:extLst>
                <a:ext uri="{FF2B5EF4-FFF2-40B4-BE49-F238E27FC236}">
                  <a16:creationId xmlns:a16="http://schemas.microsoft.com/office/drawing/2014/main" id="{F496431F-0ECC-4587-983D-10420C71863C}"/>
                </a:ext>
              </a:extLst>
            </p:cNvPr>
            <p:cNvSpPr>
              <a:spLocks/>
            </p:cNvSpPr>
            <p:nvPr/>
          </p:nvSpPr>
          <p:spPr bwMode="auto">
            <a:xfrm>
              <a:off x="3629" y="2387"/>
              <a:ext cx="11" cy="10"/>
            </a:xfrm>
            <a:custGeom>
              <a:avLst/>
              <a:gdLst>
                <a:gd name="T0" fmla="*/ 9 w 11"/>
                <a:gd name="T1" fmla="*/ 0 h 10"/>
                <a:gd name="T2" fmla="*/ 0 w 11"/>
                <a:gd name="T3" fmla="*/ 3 h 10"/>
                <a:gd name="T4" fmla="*/ 2 w 11"/>
                <a:gd name="T5" fmla="*/ 10 h 10"/>
                <a:gd name="T6" fmla="*/ 11 w 11"/>
                <a:gd name="T7" fmla="*/ 7 h 10"/>
                <a:gd name="T8" fmla="*/ 9 w 11"/>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0">
                  <a:moveTo>
                    <a:pt x="9" y="0"/>
                  </a:moveTo>
                  <a:lnTo>
                    <a:pt x="0" y="3"/>
                  </a:lnTo>
                  <a:lnTo>
                    <a:pt x="2" y="10"/>
                  </a:lnTo>
                  <a:lnTo>
                    <a:pt x="11" y="7"/>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583" name="Freeform 427">
              <a:extLst>
                <a:ext uri="{FF2B5EF4-FFF2-40B4-BE49-F238E27FC236}">
                  <a16:creationId xmlns:a16="http://schemas.microsoft.com/office/drawing/2014/main" id="{20F6B8C5-06AC-4503-AF7A-073BE7F7142A}"/>
                </a:ext>
              </a:extLst>
            </p:cNvPr>
            <p:cNvSpPr>
              <a:spLocks/>
            </p:cNvSpPr>
            <p:nvPr/>
          </p:nvSpPr>
          <p:spPr bwMode="auto">
            <a:xfrm>
              <a:off x="3633" y="2404"/>
              <a:ext cx="12" cy="12"/>
            </a:xfrm>
            <a:custGeom>
              <a:avLst/>
              <a:gdLst>
                <a:gd name="T0" fmla="*/ 10 w 12"/>
                <a:gd name="T1" fmla="*/ 0 h 12"/>
                <a:gd name="T2" fmla="*/ 0 w 12"/>
                <a:gd name="T3" fmla="*/ 2 h 12"/>
                <a:gd name="T4" fmla="*/ 3 w 12"/>
                <a:gd name="T5" fmla="*/ 12 h 12"/>
                <a:gd name="T6" fmla="*/ 12 w 12"/>
                <a:gd name="T7" fmla="*/ 10 h 12"/>
                <a:gd name="T8" fmla="*/ 10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10" y="0"/>
                  </a:moveTo>
                  <a:lnTo>
                    <a:pt x="0" y="2"/>
                  </a:lnTo>
                  <a:lnTo>
                    <a:pt x="3" y="12"/>
                  </a:lnTo>
                  <a:lnTo>
                    <a:pt x="12" y="10"/>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584" name="Freeform 428">
              <a:extLst>
                <a:ext uri="{FF2B5EF4-FFF2-40B4-BE49-F238E27FC236}">
                  <a16:creationId xmlns:a16="http://schemas.microsoft.com/office/drawing/2014/main" id="{E756940D-B1D6-4F34-B370-4CD6FA092DCF}"/>
                </a:ext>
              </a:extLst>
            </p:cNvPr>
            <p:cNvSpPr>
              <a:spLocks/>
            </p:cNvSpPr>
            <p:nvPr/>
          </p:nvSpPr>
          <p:spPr bwMode="auto">
            <a:xfrm>
              <a:off x="3638" y="2423"/>
              <a:ext cx="14" cy="12"/>
            </a:xfrm>
            <a:custGeom>
              <a:avLst/>
              <a:gdLst>
                <a:gd name="T0" fmla="*/ 9 w 14"/>
                <a:gd name="T1" fmla="*/ 0 h 12"/>
                <a:gd name="T2" fmla="*/ 0 w 14"/>
                <a:gd name="T3" fmla="*/ 3 h 12"/>
                <a:gd name="T4" fmla="*/ 5 w 14"/>
                <a:gd name="T5" fmla="*/ 12 h 12"/>
                <a:gd name="T6" fmla="*/ 14 w 14"/>
                <a:gd name="T7" fmla="*/ 10 h 12"/>
                <a:gd name="T8" fmla="*/ 9 w 14"/>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12">
                  <a:moveTo>
                    <a:pt x="9" y="0"/>
                  </a:moveTo>
                  <a:lnTo>
                    <a:pt x="0" y="3"/>
                  </a:lnTo>
                  <a:lnTo>
                    <a:pt x="5" y="12"/>
                  </a:lnTo>
                  <a:lnTo>
                    <a:pt x="14" y="10"/>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585" name="Freeform 429">
              <a:extLst>
                <a:ext uri="{FF2B5EF4-FFF2-40B4-BE49-F238E27FC236}">
                  <a16:creationId xmlns:a16="http://schemas.microsoft.com/office/drawing/2014/main" id="{8B65F420-8A85-4FF5-9EE9-42A0FCE51164}"/>
                </a:ext>
              </a:extLst>
            </p:cNvPr>
            <p:cNvSpPr>
              <a:spLocks/>
            </p:cNvSpPr>
            <p:nvPr/>
          </p:nvSpPr>
          <p:spPr bwMode="auto">
            <a:xfrm>
              <a:off x="3645" y="2443"/>
              <a:ext cx="12" cy="9"/>
            </a:xfrm>
            <a:custGeom>
              <a:avLst/>
              <a:gdLst>
                <a:gd name="T0" fmla="*/ 9 w 12"/>
                <a:gd name="T1" fmla="*/ 0 h 9"/>
                <a:gd name="T2" fmla="*/ 0 w 12"/>
                <a:gd name="T3" fmla="*/ 2 h 9"/>
                <a:gd name="T4" fmla="*/ 2 w 12"/>
                <a:gd name="T5" fmla="*/ 9 h 9"/>
                <a:gd name="T6" fmla="*/ 12 w 12"/>
                <a:gd name="T7" fmla="*/ 7 h 9"/>
                <a:gd name="T8" fmla="*/ 9 w 12"/>
                <a:gd name="T9" fmla="*/ 0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9">
                  <a:moveTo>
                    <a:pt x="9" y="0"/>
                  </a:moveTo>
                  <a:lnTo>
                    <a:pt x="0" y="2"/>
                  </a:lnTo>
                  <a:lnTo>
                    <a:pt x="2" y="9"/>
                  </a:lnTo>
                  <a:lnTo>
                    <a:pt x="12" y="7"/>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586" name="Freeform 430">
              <a:extLst>
                <a:ext uri="{FF2B5EF4-FFF2-40B4-BE49-F238E27FC236}">
                  <a16:creationId xmlns:a16="http://schemas.microsoft.com/office/drawing/2014/main" id="{CB3B3C4B-892F-4539-95A5-B4BD833967E2}"/>
                </a:ext>
              </a:extLst>
            </p:cNvPr>
            <p:cNvSpPr>
              <a:spLocks/>
            </p:cNvSpPr>
            <p:nvPr/>
          </p:nvSpPr>
          <p:spPr bwMode="auto">
            <a:xfrm>
              <a:off x="3650" y="2460"/>
              <a:ext cx="11" cy="12"/>
            </a:xfrm>
            <a:custGeom>
              <a:avLst/>
              <a:gdLst>
                <a:gd name="T0" fmla="*/ 9 w 11"/>
                <a:gd name="T1" fmla="*/ 0 h 12"/>
                <a:gd name="T2" fmla="*/ 0 w 11"/>
                <a:gd name="T3" fmla="*/ 2 h 12"/>
                <a:gd name="T4" fmla="*/ 2 w 11"/>
                <a:gd name="T5" fmla="*/ 12 h 12"/>
                <a:gd name="T6" fmla="*/ 11 w 11"/>
                <a:gd name="T7" fmla="*/ 9 h 12"/>
                <a:gd name="T8" fmla="*/ 9 w 11"/>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2">
                  <a:moveTo>
                    <a:pt x="9" y="0"/>
                  </a:moveTo>
                  <a:lnTo>
                    <a:pt x="0" y="2"/>
                  </a:lnTo>
                  <a:lnTo>
                    <a:pt x="2" y="12"/>
                  </a:lnTo>
                  <a:lnTo>
                    <a:pt x="11" y="9"/>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587" name="Freeform 431">
              <a:extLst>
                <a:ext uri="{FF2B5EF4-FFF2-40B4-BE49-F238E27FC236}">
                  <a16:creationId xmlns:a16="http://schemas.microsoft.com/office/drawing/2014/main" id="{322D65E3-AEB3-41A8-B833-D9768AD02484}"/>
                </a:ext>
              </a:extLst>
            </p:cNvPr>
            <p:cNvSpPr>
              <a:spLocks/>
            </p:cNvSpPr>
            <p:nvPr/>
          </p:nvSpPr>
          <p:spPr bwMode="auto">
            <a:xfrm>
              <a:off x="3654" y="2479"/>
              <a:ext cx="12" cy="12"/>
            </a:xfrm>
            <a:custGeom>
              <a:avLst/>
              <a:gdLst>
                <a:gd name="T0" fmla="*/ 10 w 12"/>
                <a:gd name="T1" fmla="*/ 0 h 12"/>
                <a:gd name="T2" fmla="*/ 0 w 12"/>
                <a:gd name="T3" fmla="*/ 2 h 12"/>
                <a:gd name="T4" fmla="*/ 3 w 12"/>
                <a:gd name="T5" fmla="*/ 12 h 12"/>
                <a:gd name="T6" fmla="*/ 12 w 12"/>
                <a:gd name="T7" fmla="*/ 10 h 12"/>
                <a:gd name="T8" fmla="*/ 10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10" y="0"/>
                  </a:moveTo>
                  <a:lnTo>
                    <a:pt x="0" y="2"/>
                  </a:lnTo>
                  <a:lnTo>
                    <a:pt x="3" y="12"/>
                  </a:lnTo>
                  <a:lnTo>
                    <a:pt x="12" y="10"/>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588" name="Freeform 432">
              <a:extLst>
                <a:ext uri="{FF2B5EF4-FFF2-40B4-BE49-F238E27FC236}">
                  <a16:creationId xmlns:a16="http://schemas.microsoft.com/office/drawing/2014/main" id="{76DE10DD-00F7-4C49-AD7A-CD9D9C2E78B2}"/>
                </a:ext>
              </a:extLst>
            </p:cNvPr>
            <p:cNvSpPr>
              <a:spLocks/>
            </p:cNvSpPr>
            <p:nvPr/>
          </p:nvSpPr>
          <p:spPr bwMode="auto">
            <a:xfrm>
              <a:off x="3659" y="2498"/>
              <a:ext cx="14" cy="10"/>
            </a:xfrm>
            <a:custGeom>
              <a:avLst/>
              <a:gdLst>
                <a:gd name="T0" fmla="*/ 9 w 14"/>
                <a:gd name="T1" fmla="*/ 0 h 10"/>
                <a:gd name="T2" fmla="*/ 0 w 14"/>
                <a:gd name="T3" fmla="*/ 3 h 10"/>
                <a:gd name="T4" fmla="*/ 5 w 14"/>
                <a:gd name="T5" fmla="*/ 10 h 10"/>
                <a:gd name="T6" fmla="*/ 14 w 14"/>
                <a:gd name="T7" fmla="*/ 8 h 10"/>
                <a:gd name="T8" fmla="*/ 9 w 14"/>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10">
                  <a:moveTo>
                    <a:pt x="9" y="0"/>
                  </a:moveTo>
                  <a:lnTo>
                    <a:pt x="0" y="3"/>
                  </a:lnTo>
                  <a:lnTo>
                    <a:pt x="5" y="10"/>
                  </a:lnTo>
                  <a:lnTo>
                    <a:pt x="14" y="8"/>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589" name="Freeform 433">
              <a:extLst>
                <a:ext uri="{FF2B5EF4-FFF2-40B4-BE49-F238E27FC236}">
                  <a16:creationId xmlns:a16="http://schemas.microsoft.com/office/drawing/2014/main" id="{CE05C928-178B-47F8-BC7F-3B8808705585}"/>
                </a:ext>
              </a:extLst>
            </p:cNvPr>
            <p:cNvSpPr>
              <a:spLocks/>
            </p:cNvSpPr>
            <p:nvPr/>
          </p:nvSpPr>
          <p:spPr bwMode="auto">
            <a:xfrm>
              <a:off x="3666" y="2515"/>
              <a:ext cx="12" cy="12"/>
            </a:xfrm>
            <a:custGeom>
              <a:avLst/>
              <a:gdLst>
                <a:gd name="T0" fmla="*/ 9 w 12"/>
                <a:gd name="T1" fmla="*/ 0 h 12"/>
                <a:gd name="T2" fmla="*/ 0 w 12"/>
                <a:gd name="T3" fmla="*/ 3 h 12"/>
                <a:gd name="T4" fmla="*/ 2 w 12"/>
                <a:gd name="T5" fmla="*/ 12 h 12"/>
                <a:gd name="T6" fmla="*/ 12 w 12"/>
                <a:gd name="T7" fmla="*/ 10 h 12"/>
                <a:gd name="T8" fmla="*/ 9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9" y="0"/>
                  </a:moveTo>
                  <a:lnTo>
                    <a:pt x="0" y="3"/>
                  </a:lnTo>
                  <a:lnTo>
                    <a:pt x="2" y="12"/>
                  </a:lnTo>
                  <a:lnTo>
                    <a:pt x="12" y="10"/>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590" name="Freeform 434">
              <a:extLst>
                <a:ext uri="{FF2B5EF4-FFF2-40B4-BE49-F238E27FC236}">
                  <a16:creationId xmlns:a16="http://schemas.microsoft.com/office/drawing/2014/main" id="{BE8068F0-111F-453A-8375-0E87EFF91008}"/>
                </a:ext>
              </a:extLst>
            </p:cNvPr>
            <p:cNvSpPr>
              <a:spLocks/>
            </p:cNvSpPr>
            <p:nvPr/>
          </p:nvSpPr>
          <p:spPr bwMode="auto">
            <a:xfrm>
              <a:off x="3671" y="2535"/>
              <a:ext cx="11" cy="12"/>
            </a:xfrm>
            <a:custGeom>
              <a:avLst/>
              <a:gdLst>
                <a:gd name="T0" fmla="*/ 9 w 11"/>
                <a:gd name="T1" fmla="*/ 0 h 12"/>
                <a:gd name="T2" fmla="*/ 0 w 11"/>
                <a:gd name="T3" fmla="*/ 2 h 12"/>
                <a:gd name="T4" fmla="*/ 2 w 11"/>
                <a:gd name="T5" fmla="*/ 12 h 12"/>
                <a:gd name="T6" fmla="*/ 11 w 11"/>
                <a:gd name="T7" fmla="*/ 9 h 12"/>
                <a:gd name="T8" fmla="*/ 9 w 11"/>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2">
                  <a:moveTo>
                    <a:pt x="9" y="0"/>
                  </a:moveTo>
                  <a:lnTo>
                    <a:pt x="0" y="2"/>
                  </a:lnTo>
                  <a:lnTo>
                    <a:pt x="2" y="12"/>
                  </a:lnTo>
                  <a:lnTo>
                    <a:pt x="11" y="9"/>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591" name="Freeform 435">
              <a:extLst>
                <a:ext uri="{FF2B5EF4-FFF2-40B4-BE49-F238E27FC236}">
                  <a16:creationId xmlns:a16="http://schemas.microsoft.com/office/drawing/2014/main" id="{D092F4F7-817E-4178-90C4-7D06C7859424}"/>
                </a:ext>
              </a:extLst>
            </p:cNvPr>
            <p:cNvSpPr>
              <a:spLocks/>
            </p:cNvSpPr>
            <p:nvPr/>
          </p:nvSpPr>
          <p:spPr bwMode="auto">
            <a:xfrm>
              <a:off x="3675" y="2554"/>
              <a:ext cx="12" cy="10"/>
            </a:xfrm>
            <a:custGeom>
              <a:avLst/>
              <a:gdLst>
                <a:gd name="T0" fmla="*/ 10 w 12"/>
                <a:gd name="T1" fmla="*/ 0 h 10"/>
                <a:gd name="T2" fmla="*/ 0 w 12"/>
                <a:gd name="T3" fmla="*/ 3 h 10"/>
                <a:gd name="T4" fmla="*/ 3 w 12"/>
                <a:gd name="T5" fmla="*/ 10 h 10"/>
                <a:gd name="T6" fmla="*/ 12 w 12"/>
                <a:gd name="T7" fmla="*/ 7 h 10"/>
                <a:gd name="T8" fmla="*/ 10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10" y="0"/>
                  </a:moveTo>
                  <a:lnTo>
                    <a:pt x="0" y="3"/>
                  </a:lnTo>
                  <a:lnTo>
                    <a:pt x="3" y="10"/>
                  </a:lnTo>
                  <a:lnTo>
                    <a:pt x="12" y="7"/>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592" name="Freeform 436">
              <a:extLst>
                <a:ext uri="{FF2B5EF4-FFF2-40B4-BE49-F238E27FC236}">
                  <a16:creationId xmlns:a16="http://schemas.microsoft.com/office/drawing/2014/main" id="{B3712C5F-1E62-4FB6-926F-3C4DD46154D2}"/>
                </a:ext>
              </a:extLst>
            </p:cNvPr>
            <p:cNvSpPr>
              <a:spLocks/>
            </p:cNvSpPr>
            <p:nvPr/>
          </p:nvSpPr>
          <p:spPr bwMode="auto">
            <a:xfrm>
              <a:off x="3682" y="2571"/>
              <a:ext cx="12" cy="12"/>
            </a:xfrm>
            <a:custGeom>
              <a:avLst/>
              <a:gdLst>
                <a:gd name="T0" fmla="*/ 10 w 12"/>
                <a:gd name="T1" fmla="*/ 0 h 12"/>
                <a:gd name="T2" fmla="*/ 0 w 12"/>
                <a:gd name="T3" fmla="*/ 2 h 12"/>
                <a:gd name="T4" fmla="*/ 3 w 12"/>
                <a:gd name="T5" fmla="*/ 12 h 12"/>
                <a:gd name="T6" fmla="*/ 12 w 12"/>
                <a:gd name="T7" fmla="*/ 10 h 12"/>
                <a:gd name="T8" fmla="*/ 10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10" y="0"/>
                  </a:moveTo>
                  <a:lnTo>
                    <a:pt x="0" y="2"/>
                  </a:lnTo>
                  <a:lnTo>
                    <a:pt x="3" y="12"/>
                  </a:lnTo>
                  <a:lnTo>
                    <a:pt x="12" y="10"/>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593" name="Freeform 437">
              <a:extLst>
                <a:ext uri="{FF2B5EF4-FFF2-40B4-BE49-F238E27FC236}">
                  <a16:creationId xmlns:a16="http://schemas.microsoft.com/office/drawing/2014/main" id="{E6F8557F-8F07-4C30-BA94-98502577CE06}"/>
                </a:ext>
              </a:extLst>
            </p:cNvPr>
            <p:cNvSpPr>
              <a:spLocks/>
            </p:cNvSpPr>
            <p:nvPr/>
          </p:nvSpPr>
          <p:spPr bwMode="auto">
            <a:xfrm>
              <a:off x="3687" y="2590"/>
              <a:ext cx="12" cy="12"/>
            </a:xfrm>
            <a:custGeom>
              <a:avLst/>
              <a:gdLst>
                <a:gd name="T0" fmla="*/ 9 w 12"/>
                <a:gd name="T1" fmla="*/ 0 h 12"/>
                <a:gd name="T2" fmla="*/ 0 w 12"/>
                <a:gd name="T3" fmla="*/ 3 h 12"/>
                <a:gd name="T4" fmla="*/ 2 w 12"/>
                <a:gd name="T5" fmla="*/ 12 h 12"/>
                <a:gd name="T6" fmla="*/ 12 w 12"/>
                <a:gd name="T7" fmla="*/ 10 h 12"/>
                <a:gd name="T8" fmla="*/ 9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9" y="0"/>
                  </a:moveTo>
                  <a:lnTo>
                    <a:pt x="0" y="3"/>
                  </a:lnTo>
                  <a:lnTo>
                    <a:pt x="2" y="12"/>
                  </a:lnTo>
                  <a:lnTo>
                    <a:pt x="12" y="10"/>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594" name="Freeform 438">
              <a:extLst>
                <a:ext uri="{FF2B5EF4-FFF2-40B4-BE49-F238E27FC236}">
                  <a16:creationId xmlns:a16="http://schemas.microsoft.com/office/drawing/2014/main" id="{236C3609-DB63-4CC8-97EC-54C0F0A13D87}"/>
                </a:ext>
              </a:extLst>
            </p:cNvPr>
            <p:cNvSpPr>
              <a:spLocks/>
            </p:cNvSpPr>
            <p:nvPr/>
          </p:nvSpPr>
          <p:spPr bwMode="auto">
            <a:xfrm>
              <a:off x="3692" y="2610"/>
              <a:ext cx="11" cy="9"/>
            </a:xfrm>
            <a:custGeom>
              <a:avLst/>
              <a:gdLst>
                <a:gd name="T0" fmla="*/ 9 w 11"/>
                <a:gd name="T1" fmla="*/ 0 h 9"/>
                <a:gd name="T2" fmla="*/ 0 w 11"/>
                <a:gd name="T3" fmla="*/ 2 h 9"/>
                <a:gd name="T4" fmla="*/ 2 w 11"/>
                <a:gd name="T5" fmla="*/ 9 h 9"/>
                <a:gd name="T6" fmla="*/ 11 w 11"/>
                <a:gd name="T7" fmla="*/ 7 h 9"/>
                <a:gd name="T8" fmla="*/ 9 w 11"/>
                <a:gd name="T9" fmla="*/ 0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9">
                  <a:moveTo>
                    <a:pt x="9" y="0"/>
                  </a:moveTo>
                  <a:lnTo>
                    <a:pt x="0" y="2"/>
                  </a:lnTo>
                  <a:lnTo>
                    <a:pt x="2" y="9"/>
                  </a:lnTo>
                  <a:lnTo>
                    <a:pt x="11" y="7"/>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595" name="Freeform 439">
              <a:extLst>
                <a:ext uri="{FF2B5EF4-FFF2-40B4-BE49-F238E27FC236}">
                  <a16:creationId xmlns:a16="http://schemas.microsoft.com/office/drawing/2014/main" id="{4C879EA4-8EDC-4C2D-BF42-6F59F538F5D6}"/>
                </a:ext>
              </a:extLst>
            </p:cNvPr>
            <p:cNvSpPr>
              <a:spLocks/>
            </p:cNvSpPr>
            <p:nvPr/>
          </p:nvSpPr>
          <p:spPr bwMode="auto">
            <a:xfrm>
              <a:off x="3696" y="2627"/>
              <a:ext cx="14" cy="12"/>
            </a:xfrm>
            <a:custGeom>
              <a:avLst/>
              <a:gdLst>
                <a:gd name="T0" fmla="*/ 10 w 14"/>
                <a:gd name="T1" fmla="*/ 0 h 12"/>
                <a:gd name="T2" fmla="*/ 0 w 14"/>
                <a:gd name="T3" fmla="*/ 2 h 12"/>
                <a:gd name="T4" fmla="*/ 5 w 14"/>
                <a:gd name="T5" fmla="*/ 12 h 12"/>
                <a:gd name="T6" fmla="*/ 14 w 14"/>
                <a:gd name="T7" fmla="*/ 9 h 12"/>
                <a:gd name="T8" fmla="*/ 10 w 14"/>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12">
                  <a:moveTo>
                    <a:pt x="10" y="0"/>
                  </a:moveTo>
                  <a:lnTo>
                    <a:pt x="0" y="2"/>
                  </a:lnTo>
                  <a:lnTo>
                    <a:pt x="5" y="12"/>
                  </a:lnTo>
                  <a:lnTo>
                    <a:pt x="14" y="9"/>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596" name="Freeform 440">
              <a:extLst>
                <a:ext uri="{FF2B5EF4-FFF2-40B4-BE49-F238E27FC236}">
                  <a16:creationId xmlns:a16="http://schemas.microsoft.com/office/drawing/2014/main" id="{2639CC82-B1CD-4FE1-BC03-F463FC29E797}"/>
                </a:ext>
              </a:extLst>
            </p:cNvPr>
            <p:cNvSpPr>
              <a:spLocks/>
            </p:cNvSpPr>
            <p:nvPr/>
          </p:nvSpPr>
          <p:spPr bwMode="auto">
            <a:xfrm>
              <a:off x="3703" y="2646"/>
              <a:ext cx="12" cy="12"/>
            </a:xfrm>
            <a:custGeom>
              <a:avLst/>
              <a:gdLst>
                <a:gd name="T0" fmla="*/ 10 w 12"/>
                <a:gd name="T1" fmla="*/ 0 h 12"/>
                <a:gd name="T2" fmla="*/ 0 w 12"/>
                <a:gd name="T3" fmla="*/ 2 h 12"/>
                <a:gd name="T4" fmla="*/ 3 w 12"/>
                <a:gd name="T5" fmla="*/ 12 h 12"/>
                <a:gd name="T6" fmla="*/ 12 w 12"/>
                <a:gd name="T7" fmla="*/ 10 h 12"/>
                <a:gd name="T8" fmla="*/ 10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10" y="0"/>
                  </a:moveTo>
                  <a:lnTo>
                    <a:pt x="0" y="2"/>
                  </a:lnTo>
                  <a:lnTo>
                    <a:pt x="3" y="12"/>
                  </a:lnTo>
                  <a:lnTo>
                    <a:pt x="12" y="10"/>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597" name="Freeform 441">
              <a:extLst>
                <a:ext uri="{FF2B5EF4-FFF2-40B4-BE49-F238E27FC236}">
                  <a16:creationId xmlns:a16="http://schemas.microsoft.com/office/drawing/2014/main" id="{D01D7706-EDB3-4D46-8813-95F1EE843E60}"/>
                </a:ext>
              </a:extLst>
            </p:cNvPr>
            <p:cNvSpPr>
              <a:spLocks/>
            </p:cNvSpPr>
            <p:nvPr/>
          </p:nvSpPr>
          <p:spPr bwMode="auto">
            <a:xfrm>
              <a:off x="3708" y="2665"/>
              <a:ext cx="11" cy="10"/>
            </a:xfrm>
            <a:custGeom>
              <a:avLst/>
              <a:gdLst>
                <a:gd name="T0" fmla="*/ 9 w 11"/>
                <a:gd name="T1" fmla="*/ 0 h 10"/>
                <a:gd name="T2" fmla="*/ 0 w 11"/>
                <a:gd name="T3" fmla="*/ 3 h 10"/>
                <a:gd name="T4" fmla="*/ 2 w 11"/>
                <a:gd name="T5" fmla="*/ 10 h 10"/>
                <a:gd name="T6" fmla="*/ 11 w 11"/>
                <a:gd name="T7" fmla="*/ 8 h 10"/>
                <a:gd name="T8" fmla="*/ 9 w 11"/>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0">
                  <a:moveTo>
                    <a:pt x="9" y="0"/>
                  </a:moveTo>
                  <a:lnTo>
                    <a:pt x="0" y="3"/>
                  </a:lnTo>
                  <a:lnTo>
                    <a:pt x="2" y="10"/>
                  </a:lnTo>
                  <a:lnTo>
                    <a:pt x="11" y="8"/>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598" name="Freeform 442">
              <a:extLst>
                <a:ext uri="{FF2B5EF4-FFF2-40B4-BE49-F238E27FC236}">
                  <a16:creationId xmlns:a16="http://schemas.microsoft.com/office/drawing/2014/main" id="{D068A9C6-6FDF-45AC-8D9E-3FAFEEB75F20}"/>
                </a:ext>
              </a:extLst>
            </p:cNvPr>
            <p:cNvSpPr>
              <a:spLocks/>
            </p:cNvSpPr>
            <p:nvPr/>
          </p:nvSpPr>
          <p:spPr bwMode="auto">
            <a:xfrm>
              <a:off x="3713" y="2682"/>
              <a:ext cx="11" cy="12"/>
            </a:xfrm>
            <a:custGeom>
              <a:avLst/>
              <a:gdLst>
                <a:gd name="T0" fmla="*/ 9 w 11"/>
                <a:gd name="T1" fmla="*/ 0 h 12"/>
                <a:gd name="T2" fmla="*/ 0 w 11"/>
                <a:gd name="T3" fmla="*/ 3 h 12"/>
                <a:gd name="T4" fmla="*/ 2 w 11"/>
                <a:gd name="T5" fmla="*/ 12 h 12"/>
                <a:gd name="T6" fmla="*/ 11 w 11"/>
                <a:gd name="T7" fmla="*/ 10 h 12"/>
                <a:gd name="T8" fmla="*/ 9 w 11"/>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2">
                  <a:moveTo>
                    <a:pt x="9" y="0"/>
                  </a:moveTo>
                  <a:lnTo>
                    <a:pt x="0" y="3"/>
                  </a:lnTo>
                  <a:lnTo>
                    <a:pt x="2" y="12"/>
                  </a:lnTo>
                  <a:lnTo>
                    <a:pt x="11" y="10"/>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599" name="Freeform 443">
              <a:extLst>
                <a:ext uri="{FF2B5EF4-FFF2-40B4-BE49-F238E27FC236}">
                  <a16:creationId xmlns:a16="http://schemas.microsoft.com/office/drawing/2014/main" id="{CBD9A5DB-4829-49AB-8CDF-B63CC7D38027}"/>
                </a:ext>
              </a:extLst>
            </p:cNvPr>
            <p:cNvSpPr>
              <a:spLocks/>
            </p:cNvSpPr>
            <p:nvPr/>
          </p:nvSpPr>
          <p:spPr bwMode="auto">
            <a:xfrm>
              <a:off x="3717" y="2702"/>
              <a:ext cx="14" cy="12"/>
            </a:xfrm>
            <a:custGeom>
              <a:avLst/>
              <a:gdLst>
                <a:gd name="T0" fmla="*/ 9 w 14"/>
                <a:gd name="T1" fmla="*/ 0 h 12"/>
                <a:gd name="T2" fmla="*/ 0 w 14"/>
                <a:gd name="T3" fmla="*/ 2 h 12"/>
                <a:gd name="T4" fmla="*/ 5 w 14"/>
                <a:gd name="T5" fmla="*/ 12 h 12"/>
                <a:gd name="T6" fmla="*/ 14 w 14"/>
                <a:gd name="T7" fmla="*/ 9 h 12"/>
                <a:gd name="T8" fmla="*/ 9 w 14"/>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12">
                  <a:moveTo>
                    <a:pt x="9" y="0"/>
                  </a:moveTo>
                  <a:lnTo>
                    <a:pt x="0" y="2"/>
                  </a:lnTo>
                  <a:lnTo>
                    <a:pt x="5" y="12"/>
                  </a:lnTo>
                  <a:lnTo>
                    <a:pt x="14" y="9"/>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00" name="Freeform 444">
              <a:extLst>
                <a:ext uri="{FF2B5EF4-FFF2-40B4-BE49-F238E27FC236}">
                  <a16:creationId xmlns:a16="http://schemas.microsoft.com/office/drawing/2014/main" id="{0A0DA931-079D-482A-AB2C-9675526447FA}"/>
                </a:ext>
              </a:extLst>
            </p:cNvPr>
            <p:cNvSpPr>
              <a:spLocks/>
            </p:cNvSpPr>
            <p:nvPr/>
          </p:nvSpPr>
          <p:spPr bwMode="auto">
            <a:xfrm>
              <a:off x="3724" y="2721"/>
              <a:ext cx="12" cy="10"/>
            </a:xfrm>
            <a:custGeom>
              <a:avLst/>
              <a:gdLst>
                <a:gd name="T0" fmla="*/ 9 w 12"/>
                <a:gd name="T1" fmla="*/ 0 h 10"/>
                <a:gd name="T2" fmla="*/ 0 w 12"/>
                <a:gd name="T3" fmla="*/ 2 h 10"/>
                <a:gd name="T4" fmla="*/ 2 w 12"/>
                <a:gd name="T5" fmla="*/ 10 h 10"/>
                <a:gd name="T6" fmla="*/ 12 w 12"/>
                <a:gd name="T7" fmla="*/ 7 h 10"/>
                <a:gd name="T8" fmla="*/ 9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9" y="0"/>
                  </a:moveTo>
                  <a:lnTo>
                    <a:pt x="0" y="2"/>
                  </a:lnTo>
                  <a:lnTo>
                    <a:pt x="2" y="10"/>
                  </a:lnTo>
                  <a:lnTo>
                    <a:pt x="12" y="7"/>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01" name="Freeform 445">
              <a:extLst>
                <a:ext uri="{FF2B5EF4-FFF2-40B4-BE49-F238E27FC236}">
                  <a16:creationId xmlns:a16="http://schemas.microsoft.com/office/drawing/2014/main" id="{5695F192-E0A0-4DA3-899A-3D3C774487A1}"/>
                </a:ext>
              </a:extLst>
            </p:cNvPr>
            <p:cNvSpPr>
              <a:spLocks/>
            </p:cNvSpPr>
            <p:nvPr/>
          </p:nvSpPr>
          <p:spPr bwMode="auto">
            <a:xfrm>
              <a:off x="3729" y="2738"/>
              <a:ext cx="11" cy="12"/>
            </a:xfrm>
            <a:custGeom>
              <a:avLst/>
              <a:gdLst>
                <a:gd name="T0" fmla="*/ 9 w 11"/>
                <a:gd name="T1" fmla="*/ 0 h 12"/>
                <a:gd name="T2" fmla="*/ 0 w 11"/>
                <a:gd name="T3" fmla="*/ 2 h 12"/>
                <a:gd name="T4" fmla="*/ 2 w 11"/>
                <a:gd name="T5" fmla="*/ 12 h 12"/>
                <a:gd name="T6" fmla="*/ 11 w 11"/>
                <a:gd name="T7" fmla="*/ 10 h 12"/>
                <a:gd name="T8" fmla="*/ 9 w 11"/>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2">
                  <a:moveTo>
                    <a:pt x="9" y="0"/>
                  </a:moveTo>
                  <a:lnTo>
                    <a:pt x="0" y="2"/>
                  </a:lnTo>
                  <a:lnTo>
                    <a:pt x="2" y="12"/>
                  </a:lnTo>
                  <a:lnTo>
                    <a:pt x="11" y="10"/>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02" name="Freeform 446">
              <a:extLst>
                <a:ext uri="{FF2B5EF4-FFF2-40B4-BE49-F238E27FC236}">
                  <a16:creationId xmlns:a16="http://schemas.microsoft.com/office/drawing/2014/main" id="{F6BA256B-2654-4C34-94BA-14CC5943BE73}"/>
                </a:ext>
              </a:extLst>
            </p:cNvPr>
            <p:cNvSpPr>
              <a:spLocks/>
            </p:cNvSpPr>
            <p:nvPr/>
          </p:nvSpPr>
          <p:spPr bwMode="auto">
            <a:xfrm>
              <a:off x="3733" y="2757"/>
              <a:ext cx="12" cy="12"/>
            </a:xfrm>
            <a:custGeom>
              <a:avLst/>
              <a:gdLst>
                <a:gd name="T0" fmla="*/ 10 w 12"/>
                <a:gd name="T1" fmla="*/ 0 h 12"/>
                <a:gd name="T2" fmla="*/ 0 w 12"/>
                <a:gd name="T3" fmla="*/ 3 h 12"/>
                <a:gd name="T4" fmla="*/ 3 w 12"/>
                <a:gd name="T5" fmla="*/ 12 h 12"/>
                <a:gd name="T6" fmla="*/ 12 w 12"/>
                <a:gd name="T7" fmla="*/ 10 h 12"/>
                <a:gd name="T8" fmla="*/ 10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10" y="0"/>
                  </a:moveTo>
                  <a:lnTo>
                    <a:pt x="0" y="3"/>
                  </a:lnTo>
                  <a:lnTo>
                    <a:pt x="3" y="12"/>
                  </a:lnTo>
                  <a:lnTo>
                    <a:pt x="12" y="10"/>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03" name="Freeform 447">
              <a:extLst>
                <a:ext uri="{FF2B5EF4-FFF2-40B4-BE49-F238E27FC236}">
                  <a16:creationId xmlns:a16="http://schemas.microsoft.com/office/drawing/2014/main" id="{9DAF68FB-4583-44C4-84C2-55F914243730}"/>
                </a:ext>
              </a:extLst>
            </p:cNvPr>
            <p:cNvSpPr>
              <a:spLocks/>
            </p:cNvSpPr>
            <p:nvPr/>
          </p:nvSpPr>
          <p:spPr bwMode="auto">
            <a:xfrm>
              <a:off x="3740" y="2777"/>
              <a:ext cx="12" cy="9"/>
            </a:xfrm>
            <a:custGeom>
              <a:avLst/>
              <a:gdLst>
                <a:gd name="T0" fmla="*/ 10 w 12"/>
                <a:gd name="T1" fmla="*/ 0 h 9"/>
                <a:gd name="T2" fmla="*/ 0 w 12"/>
                <a:gd name="T3" fmla="*/ 2 h 9"/>
                <a:gd name="T4" fmla="*/ 3 w 12"/>
                <a:gd name="T5" fmla="*/ 9 h 9"/>
                <a:gd name="T6" fmla="*/ 12 w 12"/>
                <a:gd name="T7" fmla="*/ 7 h 9"/>
                <a:gd name="T8" fmla="*/ 10 w 12"/>
                <a:gd name="T9" fmla="*/ 0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9">
                  <a:moveTo>
                    <a:pt x="10" y="0"/>
                  </a:moveTo>
                  <a:lnTo>
                    <a:pt x="0" y="2"/>
                  </a:lnTo>
                  <a:lnTo>
                    <a:pt x="3" y="9"/>
                  </a:lnTo>
                  <a:lnTo>
                    <a:pt x="12" y="7"/>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04" name="Freeform 448">
              <a:extLst>
                <a:ext uri="{FF2B5EF4-FFF2-40B4-BE49-F238E27FC236}">
                  <a16:creationId xmlns:a16="http://schemas.microsoft.com/office/drawing/2014/main" id="{AE205E3A-4B2E-42B2-A864-B93D553414E6}"/>
                </a:ext>
              </a:extLst>
            </p:cNvPr>
            <p:cNvSpPr>
              <a:spLocks/>
            </p:cNvSpPr>
            <p:nvPr/>
          </p:nvSpPr>
          <p:spPr bwMode="auto">
            <a:xfrm>
              <a:off x="3745" y="2794"/>
              <a:ext cx="12" cy="12"/>
            </a:xfrm>
            <a:custGeom>
              <a:avLst/>
              <a:gdLst>
                <a:gd name="T0" fmla="*/ 9 w 12"/>
                <a:gd name="T1" fmla="*/ 0 h 12"/>
                <a:gd name="T2" fmla="*/ 0 w 12"/>
                <a:gd name="T3" fmla="*/ 2 h 12"/>
                <a:gd name="T4" fmla="*/ 2 w 12"/>
                <a:gd name="T5" fmla="*/ 12 h 12"/>
                <a:gd name="T6" fmla="*/ 12 w 12"/>
                <a:gd name="T7" fmla="*/ 9 h 12"/>
                <a:gd name="T8" fmla="*/ 9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9" y="0"/>
                  </a:moveTo>
                  <a:lnTo>
                    <a:pt x="0" y="2"/>
                  </a:lnTo>
                  <a:lnTo>
                    <a:pt x="2" y="12"/>
                  </a:lnTo>
                  <a:lnTo>
                    <a:pt x="12" y="9"/>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05" name="Freeform 449">
              <a:extLst>
                <a:ext uri="{FF2B5EF4-FFF2-40B4-BE49-F238E27FC236}">
                  <a16:creationId xmlns:a16="http://schemas.microsoft.com/office/drawing/2014/main" id="{E02D464F-009E-476A-BE70-513EAC61A85F}"/>
                </a:ext>
              </a:extLst>
            </p:cNvPr>
            <p:cNvSpPr>
              <a:spLocks/>
            </p:cNvSpPr>
            <p:nvPr/>
          </p:nvSpPr>
          <p:spPr bwMode="auto">
            <a:xfrm>
              <a:off x="3750" y="2813"/>
              <a:ext cx="11" cy="12"/>
            </a:xfrm>
            <a:custGeom>
              <a:avLst/>
              <a:gdLst>
                <a:gd name="T0" fmla="*/ 9 w 11"/>
                <a:gd name="T1" fmla="*/ 0 h 12"/>
                <a:gd name="T2" fmla="*/ 0 w 11"/>
                <a:gd name="T3" fmla="*/ 2 h 12"/>
                <a:gd name="T4" fmla="*/ 2 w 11"/>
                <a:gd name="T5" fmla="*/ 12 h 12"/>
                <a:gd name="T6" fmla="*/ 11 w 11"/>
                <a:gd name="T7" fmla="*/ 10 h 12"/>
                <a:gd name="T8" fmla="*/ 9 w 11"/>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2">
                  <a:moveTo>
                    <a:pt x="9" y="0"/>
                  </a:moveTo>
                  <a:lnTo>
                    <a:pt x="0" y="2"/>
                  </a:lnTo>
                  <a:lnTo>
                    <a:pt x="2" y="12"/>
                  </a:lnTo>
                  <a:lnTo>
                    <a:pt x="11" y="10"/>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06" name="Freeform 450">
              <a:extLst>
                <a:ext uri="{FF2B5EF4-FFF2-40B4-BE49-F238E27FC236}">
                  <a16:creationId xmlns:a16="http://schemas.microsoft.com/office/drawing/2014/main" id="{F0023370-43DB-4E38-B006-770C345EA41B}"/>
                </a:ext>
              </a:extLst>
            </p:cNvPr>
            <p:cNvSpPr>
              <a:spLocks/>
            </p:cNvSpPr>
            <p:nvPr/>
          </p:nvSpPr>
          <p:spPr bwMode="auto">
            <a:xfrm>
              <a:off x="3754" y="2832"/>
              <a:ext cx="14" cy="10"/>
            </a:xfrm>
            <a:custGeom>
              <a:avLst/>
              <a:gdLst>
                <a:gd name="T0" fmla="*/ 10 w 14"/>
                <a:gd name="T1" fmla="*/ 0 h 10"/>
                <a:gd name="T2" fmla="*/ 0 w 14"/>
                <a:gd name="T3" fmla="*/ 3 h 10"/>
                <a:gd name="T4" fmla="*/ 5 w 14"/>
                <a:gd name="T5" fmla="*/ 10 h 10"/>
                <a:gd name="T6" fmla="*/ 14 w 14"/>
                <a:gd name="T7" fmla="*/ 8 h 10"/>
                <a:gd name="T8" fmla="*/ 10 w 14"/>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10">
                  <a:moveTo>
                    <a:pt x="10" y="0"/>
                  </a:moveTo>
                  <a:lnTo>
                    <a:pt x="0" y="3"/>
                  </a:lnTo>
                  <a:lnTo>
                    <a:pt x="5" y="10"/>
                  </a:lnTo>
                  <a:lnTo>
                    <a:pt x="14" y="8"/>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07" name="Freeform 451">
              <a:extLst>
                <a:ext uri="{FF2B5EF4-FFF2-40B4-BE49-F238E27FC236}">
                  <a16:creationId xmlns:a16="http://schemas.microsoft.com/office/drawing/2014/main" id="{20BF7035-D32F-4857-A9B3-D8D09F016A68}"/>
                </a:ext>
              </a:extLst>
            </p:cNvPr>
            <p:cNvSpPr>
              <a:spLocks/>
            </p:cNvSpPr>
            <p:nvPr/>
          </p:nvSpPr>
          <p:spPr bwMode="auto">
            <a:xfrm>
              <a:off x="3761" y="2849"/>
              <a:ext cx="12" cy="12"/>
            </a:xfrm>
            <a:custGeom>
              <a:avLst/>
              <a:gdLst>
                <a:gd name="T0" fmla="*/ 10 w 12"/>
                <a:gd name="T1" fmla="*/ 0 h 12"/>
                <a:gd name="T2" fmla="*/ 0 w 12"/>
                <a:gd name="T3" fmla="*/ 3 h 12"/>
                <a:gd name="T4" fmla="*/ 3 w 12"/>
                <a:gd name="T5" fmla="*/ 12 h 12"/>
                <a:gd name="T6" fmla="*/ 12 w 12"/>
                <a:gd name="T7" fmla="*/ 10 h 12"/>
                <a:gd name="T8" fmla="*/ 10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10" y="0"/>
                  </a:moveTo>
                  <a:lnTo>
                    <a:pt x="0" y="3"/>
                  </a:lnTo>
                  <a:lnTo>
                    <a:pt x="3" y="12"/>
                  </a:lnTo>
                  <a:lnTo>
                    <a:pt x="12" y="10"/>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08" name="Freeform 452">
              <a:extLst>
                <a:ext uri="{FF2B5EF4-FFF2-40B4-BE49-F238E27FC236}">
                  <a16:creationId xmlns:a16="http://schemas.microsoft.com/office/drawing/2014/main" id="{820FC842-4DB8-4742-81A2-5D649F90F43E}"/>
                </a:ext>
              </a:extLst>
            </p:cNvPr>
            <p:cNvSpPr>
              <a:spLocks/>
            </p:cNvSpPr>
            <p:nvPr/>
          </p:nvSpPr>
          <p:spPr bwMode="auto">
            <a:xfrm>
              <a:off x="3766" y="2869"/>
              <a:ext cx="12" cy="12"/>
            </a:xfrm>
            <a:custGeom>
              <a:avLst/>
              <a:gdLst>
                <a:gd name="T0" fmla="*/ 9 w 12"/>
                <a:gd name="T1" fmla="*/ 0 h 12"/>
                <a:gd name="T2" fmla="*/ 0 w 12"/>
                <a:gd name="T3" fmla="*/ 2 h 12"/>
                <a:gd name="T4" fmla="*/ 2 w 12"/>
                <a:gd name="T5" fmla="*/ 12 h 12"/>
                <a:gd name="T6" fmla="*/ 12 w 12"/>
                <a:gd name="T7" fmla="*/ 9 h 12"/>
                <a:gd name="T8" fmla="*/ 9 w 12"/>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9" y="0"/>
                  </a:moveTo>
                  <a:lnTo>
                    <a:pt x="0" y="2"/>
                  </a:lnTo>
                  <a:lnTo>
                    <a:pt x="2" y="12"/>
                  </a:lnTo>
                  <a:lnTo>
                    <a:pt x="12" y="9"/>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09" name="Freeform 453">
              <a:extLst>
                <a:ext uri="{FF2B5EF4-FFF2-40B4-BE49-F238E27FC236}">
                  <a16:creationId xmlns:a16="http://schemas.microsoft.com/office/drawing/2014/main" id="{2125C3D1-DF5E-4EE2-9037-DA633778B8ED}"/>
                </a:ext>
              </a:extLst>
            </p:cNvPr>
            <p:cNvSpPr>
              <a:spLocks/>
            </p:cNvSpPr>
            <p:nvPr/>
          </p:nvSpPr>
          <p:spPr bwMode="auto">
            <a:xfrm>
              <a:off x="3771" y="2888"/>
              <a:ext cx="11" cy="10"/>
            </a:xfrm>
            <a:custGeom>
              <a:avLst/>
              <a:gdLst>
                <a:gd name="T0" fmla="*/ 9 w 11"/>
                <a:gd name="T1" fmla="*/ 0 h 10"/>
                <a:gd name="T2" fmla="*/ 0 w 11"/>
                <a:gd name="T3" fmla="*/ 2 h 10"/>
                <a:gd name="T4" fmla="*/ 2 w 11"/>
                <a:gd name="T5" fmla="*/ 10 h 10"/>
                <a:gd name="T6" fmla="*/ 11 w 11"/>
                <a:gd name="T7" fmla="*/ 7 h 10"/>
                <a:gd name="T8" fmla="*/ 9 w 11"/>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0">
                  <a:moveTo>
                    <a:pt x="9" y="0"/>
                  </a:moveTo>
                  <a:lnTo>
                    <a:pt x="0" y="2"/>
                  </a:lnTo>
                  <a:lnTo>
                    <a:pt x="2" y="10"/>
                  </a:lnTo>
                  <a:lnTo>
                    <a:pt x="11" y="7"/>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610" name="Freeform 454">
              <a:extLst>
                <a:ext uri="{FF2B5EF4-FFF2-40B4-BE49-F238E27FC236}">
                  <a16:creationId xmlns:a16="http://schemas.microsoft.com/office/drawing/2014/main" id="{03C5CBAF-4668-4E01-B0A2-9B2EC4581CC6}"/>
                </a:ext>
              </a:extLst>
            </p:cNvPr>
            <p:cNvSpPr>
              <a:spLocks/>
            </p:cNvSpPr>
            <p:nvPr/>
          </p:nvSpPr>
          <p:spPr bwMode="auto">
            <a:xfrm>
              <a:off x="3752" y="2888"/>
              <a:ext cx="58" cy="73"/>
            </a:xfrm>
            <a:custGeom>
              <a:avLst/>
              <a:gdLst>
                <a:gd name="T0" fmla="*/ 0 w 58"/>
                <a:gd name="T1" fmla="*/ 19 h 73"/>
                <a:gd name="T2" fmla="*/ 47 w 58"/>
                <a:gd name="T3" fmla="*/ 73 h 73"/>
                <a:gd name="T4" fmla="*/ 58 w 58"/>
                <a:gd name="T5" fmla="*/ 0 h 73"/>
                <a:gd name="T6" fmla="*/ 0 w 58"/>
                <a:gd name="T7" fmla="*/ 19 h 7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8" h="73">
                  <a:moveTo>
                    <a:pt x="0" y="19"/>
                  </a:moveTo>
                  <a:lnTo>
                    <a:pt x="47" y="73"/>
                  </a:lnTo>
                  <a:lnTo>
                    <a:pt x="58" y="0"/>
                  </a:lnTo>
                  <a:lnTo>
                    <a:pt x="0"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98437" name="Rectangle 455">
            <a:extLst>
              <a:ext uri="{FF2B5EF4-FFF2-40B4-BE49-F238E27FC236}">
                <a16:creationId xmlns:a16="http://schemas.microsoft.com/office/drawing/2014/main" id="{FA51163F-0862-4602-90AC-F70B863EC4F9}"/>
              </a:ext>
            </a:extLst>
          </p:cNvPr>
          <p:cNvSpPr>
            <a:spLocks noChangeArrowheads="1"/>
          </p:cNvSpPr>
          <p:nvPr/>
        </p:nvSpPr>
        <p:spPr bwMode="auto">
          <a:xfrm>
            <a:off x="4552950" y="2566988"/>
            <a:ext cx="804863"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38" name="Rectangle 456">
            <a:extLst>
              <a:ext uri="{FF2B5EF4-FFF2-40B4-BE49-F238E27FC236}">
                <a16:creationId xmlns:a16="http://schemas.microsoft.com/office/drawing/2014/main" id="{2ED484F9-0E49-4737-A442-58AE0210A9DA}"/>
              </a:ext>
            </a:extLst>
          </p:cNvPr>
          <p:cNvSpPr>
            <a:spLocks noChangeArrowheads="1"/>
          </p:cNvSpPr>
          <p:nvPr/>
        </p:nvSpPr>
        <p:spPr bwMode="auto">
          <a:xfrm>
            <a:off x="4716463" y="2609850"/>
            <a:ext cx="574675"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Consumption </a:t>
            </a:r>
            <a:endParaRPr lang="sk-SK" altLang="en-US" sz="1800">
              <a:latin typeface="Arial" panose="020B0604020202020204" pitchFamily="34" charset="0"/>
            </a:endParaRPr>
          </a:p>
        </p:txBody>
      </p:sp>
      <p:sp>
        <p:nvSpPr>
          <p:cNvPr id="98439" name="Rectangle 457">
            <a:extLst>
              <a:ext uri="{FF2B5EF4-FFF2-40B4-BE49-F238E27FC236}">
                <a16:creationId xmlns:a16="http://schemas.microsoft.com/office/drawing/2014/main" id="{5818F939-DBF6-4B95-A59C-BB527516273C}"/>
              </a:ext>
            </a:extLst>
          </p:cNvPr>
          <p:cNvSpPr>
            <a:spLocks noChangeArrowheads="1"/>
          </p:cNvSpPr>
          <p:nvPr/>
        </p:nvSpPr>
        <p:spPr bwMode="auto">
          <a:xfrm>
            <a:off x="5302250" y="2609850"/>
            <a:ext cx="254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 </a:t>
            </a:r>
            <a:endParaRPr lang="sk-SK" altLang="en-US" sz="1800">
              <a:latin typeface="Arial" panose="020B0604020202020204" pitchFamily="34" charset="0"/>
            </a:endParaRPr>
          </a:p>
        </p:txBody>
      </p:sp>
      <p:sp>
        <p:nvSpPr>
          <p:cNvPr id="98440" name="Rectangle 458">
            <a:extLst>
              <a:ext uri="{FF2B5EF4-FFF2-40B4-BE49-F238E27FC236}">
                <a16:creationId xmlns:a16="http://schemas.microsoft.com/office/drawing/2014/main" id="{BCCA838B-8F41-4D06-877A-859142072834}"/>
              </a:ext>
            </a:extLst>
          </p:cNvPr>
          <p:cNvSpPr>
            <a:spLocks noChangeArrowheads="1"/>
          </p:cNvSpPr>
          <p:nvPr/>
        </p:nvSpPr>
        <p:spPr bwMode="auto">
          <a:xfrm>
            <a:off x="4819650" y="2725738"/>
            <a:ext cx="446088"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of capacity</a:t>
            </a:r>
            <a:endParaRPr lang="sk-SK" altLang="en-US" sz="1800">
              <a:latin typeface="Arial" panose="020B0604020202020204" pitchFamily="34" charset="0"/>
            </a:endParaRPr>
          </a:p>
        </p:txBody>
      </p:sp>
      <p:sp>
        <p:nvSpPr>
          <p:cNvPr id="98441" name="Rectangle 459">
            <a:extLst>
              <a:ext uri="{FF2B5EF4-FFF2-40B4-BE49-F238E27FC236}">
                <a16:creationId xmlns:a16="http://schemas.microsoft.com/office/drawing/2014/main" id="{F998679A-B3E7-45CF-8F2E-403982EC84AD}"/>
              </a:ext>
            </a:extLst>
          </p:cNvPr>
          <p:cNvSpPr>
            <a:spLocks noChangeArrowheads="1"/>
          </p:cNvSpPr>
          <p:nvPr/>
        </p:nvSpPr>
        <p:spPr bwMode="auto">
          <a:xfrm>
            <a:off x="5276850" y="2725738"/>
            <a:ext cx="254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800">
                <a:solidFill>
                  <a:srgbClr val="000000"/>
                </a:solidFill>
              </a:rPr>
              <a:t> </a:t>
            </a:r>
            <a:endParaRPr lang="sk-SK" altLang="en-US" sz="1800">
              <a:latin typeface="Arial" panose="020B0604020202020204" pitchFamily="34" charset="0"/>
            </a:endParaRPr>
          </a:p>
        </p:txBody>
      </p:sp>
      <p:grpSp>
        <p:nvGrpSpPr>
          <p:cNvPr id="98442" name="Group 460">
            <a:extLst>
              <a:ext uri="{FF2B5EF4-FFF2-40B4-BE49-F238E27FC236}">
                <a16:creationId xmlns:a16="http://schemas.microsoft.com/office/drawing/2014/main" id="{8BBA112B-9EA4-461D-90F4-51F3573C50F5}"/>
              </a:ext>
            </a:extLst>
          </p:cNvPr>
          <p:cNvGrpSpPr>
            <a:grpSpLocks/>
          </p:cNvGrpSpPr>
          <p:nvPr/>
        </p:nvGrpSpPr>
        <p:grpSpPr bwMode="auto">
          <a:xfrm>
            <a:off x="6742113" y="1984375"/>
            <a:ext cx="698500" cy="1217613"/>
            <a:chOff x="4247" y="1250"/>
            <a:chExt cx="440" cy="767"/>
          </a:xfrm>
        </p:grpSpPr>
        <p:sp>
          <p:nvSpPr>
            <p:cNvPr id="98577" name="Freeform 461">
              <a:extLst>
                <a:ext uri="{FF2B5EF4-FFF2-40B4-BE49-F238E27FC236}">
                  <a16:creationId xmlns:a16="http://schemas.microsoft.com/office/drawing/2014/main" id="{12731188-5143-4F0D-B497-C178C6033463}"/>
                </a:ext>
              </a:extLst>
            </p:cNvPr>
            <p:cNvSpPr>
              <a:spLocks/>
            </p:cNvSpPr>
            <p:nvPr/>
          </p:nvSpPr>
          <p:spPr bwMode="auto">
            <a:xfrm>
              <a:off x="4247" y="1250"/>
              <a:ext cx="414" cy="706"/>
            </a:xfrm>
            <a:custGeom>
              <a:avLst/>
              <a:gdLst>
                <a:gd name="T0" fmla="*/ 12 w 414"/>
                <a:gd name="T1" fmla="*/ 0 h 706"/>
                <a:gd name="T2" fmla="*/ 0 w 414"/>
                <a:gd name="T3" fmla="*/ 4 h 706"/>
                <a:gd name="T4" fmla="*/ 403 w 414"/>
                <a:gd name="T5" fmla="*/ 706 h 706"/>
                <a:gd name="T6" fmla="*/ 414 w 414"/>
                <a:gd name="T7" fmla="*/ 701 h 706"/>
                <a:gd name="T8" fmla="*/ 12 w 414"/>
                <a:gd name="T9" fmla="*/ 0 h 7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4" h="706">
                  <a:moveTo>
                    <a:pt x="12" y="0"/>
                  </a:moveTo>
                  <a:lnTo>
                    <a:pt x="0" y="4"/>
                  </a:lnTo>
                  <a:lnTo>
                    <a:pt x="403" y="706"/>
                  </a:lnTo>
                  <a:lnTo>
                    <a:pt x="414" y="701"/>
                  </a:lnTo>
                  <a:lnTo>
                    <a:pt x="1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98578" name="Freeform 462">
              <a:extLst>
                <a:ext uri="{FF2B5EF4-FFF2-40B4-BE49-F238E27FC236}">
                  <a16:creationId xmlns:a16="http://schemas.microsoft.com/office/drawing/2014/main" id="{A260C951-3887-43ED-BBF6-5BC879E6BEBB}"/>
                </a:ext>
              </a:extLst>
            </p:cNvPr>
            <p:cNvSpPr>
              <a:spLocks/>
            </p:cNvSpPr>
            <p:nvPr/>
          </p:nvSpPr>
          <p:spPr bwMode="auto">
            <a:xfrm>
              <a:off x="4617" y="1930"/>
              <a:ext cx="70" cy="87"/>
            </a:xfrm>
            <a:custGeom>
              <a:avLst/>
              <a:gdLst>
                <a:gd name="T0" fmla="*/ 0 w 70"/>
                <a:gd name="T1" fmla="*/ 38 h 87"/>
                <a:gd name="T2" fmla="*/ 70 w 70"/>
                <a:gd name="T3" fmla="*/ 87 h 87"/>
                <a:gd name="T4" fmla="*/ 65 w 70"/>
                <a:gd name="T5" fmla="*/ 0 h 87"/>
                <a:gd name="T6" fmla="*/ 0 w 70"/>
                <a:gd name="T7" fmla="*/ 38 h 8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0" h="87">
                  <a:moveTo>
                    <a:pt x="0" y="38"/>
                  </a:moveTo>
                  <a:lnTo>
                    <a:pt x="70" y="87"/>
                  </a:lnTo>
                  <a:lnTo>
                    <a:pt x="65" y="0"/>
                  </a:lnTo>
                  <a:lnTo>
                    <a:pt x="0"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98443" name="Rectangle 463">
            <a:extLst>
              <a:ext uri="{FF2B5EF4-FFF2-40B4-BE49-F238E27FC236}">
                <a16:creationId xmlns:a16="http://schemas.microsoft.com/office/drawing/2014/main" id="{24C44333-7D0C-4E44-A462-10E8985E1173}"/>
              </a:ext>
            </a:extLst>
          </p:cNvPr>
          <p:cNvSpPr>
            <a:spLocks noChangeArrowheads="1"/>
          </p:cNvSpPr>
          <p:nvPr/>
        </p:nvSpPr>
        <p:spPr bwMode="auto">
          <a:xfrm>
            <a:off x="6407150" y="3997325"/>
            <a:ext cx="86042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44" name="Rectangle 464">
            <a:extLst>
              <a:ext uri="{FF2B5EF4-FFF2-40B4-BE49-F238E27FC236}">
                <a16:creationId xmlns:a16="http://schemas.microsoft.com/office/drawing/2014/main" id="{229281CA-2BD5-4042-A6E6-EAFA1E402223}"/>
              </a:ext>
            </a:extLst>
          </p:cNvPr>
          <p:cNvSpPr>
            <a:spLocks noChangeArrowheads="1"/>
          </p:cNvSpPr>
          <p:nvPr/>
        </p:nvSpPr>
        <p:spPr bwMode="auto">
          <a:xfrm>
            <a:off x="6480175" y="4035425"/>
            <a:ext cx="674688" cy="10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700">
                <a:solidFill>
                  <a:srgbClr val="000000"/>
                </a:solidFill>
              </a:rPr>
              <a:t>Business process 1</a:t>
            </a:r>
            <a:endParaRPr lang="sk-SK" altLang="en-US" sz="1800">
              <a:latin typeface="Arial" panose="020B0604020202020204" pitchFamily="34" charset="0"/>
            </a:endParaRPr>
          </a:p>
        </p:txBody>
      </p:sp>
      <p:sp>
        <p:nvSpPr>
          <p:cNvPr id="98445" name="Rectangle 465">
            <a:extLst>
              <a:ext uri="{FF2B5EF4-FFF2-40B4-BE49-F238E27FC236}">
                <a16:creationId xmlns:a16="http://schemas.microsoft.com/office/drawing/2014/main" id="{F604C3F5-882E-442C-948F-1E2FAF386EE7}"/>
              </a:ext>
            </a:extLst>
          </p:cNvPr>
          <p:cNvSpPr>
            <a:spLocks noChangeArrowheads="1"/>
          </p:cNvSpPr>
          <p:nvPr/>
        </p:nvSpPr>
        <p:spPr bwMode="auto">
          <a:xfrm>
            <a:off x="7112000" y="4035425"/>
            <a:ext cx="22225" cy="10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700">
                <a:solidFill>
                  <a:srgbClr val="000000"/>
                </a:solidFill>
              </a:rPr>
              <a:t> </a:t>
            </a:r>
            <a:endParaRPr lang="sk-SK" altLang="en-US" sz="1800">
              <a:latin typeface="Arial" panose="020B0604020202020204" pitchFamily="34" charset="0"/>
            </a:endParaRPr>
          </a:p>
        </p:txBody>
      </p:sp>
      <p:sp>
        <p:nvSpPr>
          <p:cNvPr id="98446" name="Rectangle 466">
            <a:extLst>
              <a:ext uri="{FF2B5EF4-FFF2-40B4-BE49-F238E27FC236}">
                <a16:creationId xmlns:a16="http://schemas.microsoft.com/office/drawing/2014/main" id="{D8533DC2-8785-4903-9F3E-772B376514E9}"/>
              </a:ext>
            </a:extLst>
          </p:cNvPr>
          <p:cNvSpPr>
            <a:spLocks noChangeArrowheads="1"/>
          </p:cNvSpPr>
          <p:nvPr/>
        </p:nvSpPr>
        <p:spPr bwMode="auto">
          <a:xfrm>
            <a:off x="6557963" y="4227513"/>
            <a:ext cx="86042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47" name="Rectangle 467">
            <a:extLst>
              <a:ext uri="{FF2B5EF4-FFF2-40B4-BE49-F238E27FC236}">
                <a16:creationId xmlns:a16="http://schemas.microsoft.com/office/drawing/2014/main" id="{B179D7E2-3F2E-4F63-BB1D-13AF62B76556}"/>
              </a:ext>
            </a:extLst>
          </p:cNvPr>
          <p:cNvSpPr>
            <a:spLocks noChangeArrowheads="1"/>
          </p:cNvSpPr>
          <p:nvPr/>
        </p:nvSpPr>
        <p:spPr bwMode="auto">
          <a:xfrm>
            <a:off x="6632575" y="4265613"/>
            <a:ext cx="674688" cy="10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700">
                <a:solidFill>
                  <a:srgbClr val="000000"/>
                </a:solidFill>
              </a:rPr>
              <a:t>Business process 2</a:t>
            </a:r>
            <a:endParaRPr lang="sk-SK" altLang="en-US" sz="1800">
              <a:latin typeface="Arial" panose="020B0604020202020204" pitchFamily="34" charset="0"/>
            </a:endParaRPr>
          </a:p>
        </p:txBody>
      </p:sp>
      <p:sp>
        <p:nvSpPr>
          <p:cNvPr id="98448" name="Rectangle 468">
            <a:extLst>
              <a:ext uri="{FF2B5EF4-FFF2-40B4-BE49-F238E27FC236}">
                <a16:creationId xmlns:a16="http://schemas.microsoft.com/office/drawing/2014/main" id="{C9965D67-76C0-4A14-976F-C6B278687CE1}"/>
              </a:ext>
            </a:extLst>
          </p:cNvPr>
          <p:cNvSpPr>
            <a:spLocks noChangeArrowheads="1"/>
          </p:cNvSpPr>
          <p:nvPr/>
        </p:nvSpPr>
        <p:spPr bwMode="auto">
          <a:xfrm>
            <a:off x="7262813" y="4265613"/>
            <a:ext cx="22225" cy="10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700">
                <a:solidFill>
                  <a:srgbClr val="000000"/>
                </a:solidFill>
              </a:rPr>
              <a:t> </a:t>
            </a:r>
            <a:endParaRPr lang="sk-SK" altLang="en-US" sz="1800">
              <a:latin typeface="Arial" panose="020B0604020202020204" pitchFamily="34" charset="0"/>
            </a:endParaRPr>
          </a:p>
        </p:txBody>
      </p:sp>
      <p:sp>
        <p:nvSpPr>
          <p:cNvPr id="98449" name="Rectangle 469">
            <a:extLst>
              <a:ext uri="{FF2B5EF4-FFF2-40B4-BE49-F238E27FC236}">
                <a16:creationId xmlns:a16="http://schemas.microsoft.com/office/drawing/2014/main" id="{A2905CFA-2891-416A-8FFA-249448158F01}"/>
              </a:ext>
            </a:extLst>
          </p:cNvPr>
          <p:cNvSpPr>
            <a:spLocks noChangeArrowheads="1"/>
          </p:cNvSpPr>
          <p:nvPr/>
        </p:nvSpPr>
        <p:spPr bwMode="auto">
          <a:xfrm>
            <a:off x="6757988" y="4468813"/>
            <a:ext cx="863600" cy="23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50" name="Rectangle 470">
            <a:extLst>
              <a:ext uri="{FF2B5EF4-FFF2-40B4-BE49-F238E27FC236}">
                <a16:creationId xmlns:a16="http://schemas.microsoft.com/office/drawing/2014/main" id="{8A07C506-74F2-48AB-8BA8-35E35497A990}"/>
              </a:ext>
            </a:extLst>
          </p:cNvPr>
          <p:cNvSpPr>
            <a:spLocks noChangeArrowheads="1"/>
          </p:cNvSpPr>
          <p:nvPr/>
        </p:nvSpPr>
        <p:spPr bwMode="auto">
          <a:xfrm>
            <a:off x="6831013" y="4508500"/>
            <a:ext cx="674687" cy="10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700">
                <a:solidFill>
                  <a:srgbClr val="000000"/>
                </a:solidFill>
              </a:rPr>
              <a:t>Business process 3</a:t>
            </a:r>
            <a:endParaRPr lang="sk-SK" altLang="en-US" sz="1800">
              <a:latin typeface="Arial" panose="020B0604020202020204" pitchFamily="34" charset="0"/>
            </a:endParaRPr>
          </a:p>
        </p:txBody>
      </p:sp>
      <p:sp>
        <p:nvSpPr>
          <p:cNvPr id="98451" name="Rectangle 471">
            <a:extLst>
              <a:ext uri="{FF2B5EF4-FFF2-40B4-BE49-F238E27FC236}">
                <a16:creationId xmlns:a16="http://schemas.microsoft.com/office/drawing/2014/main" id="{1D9564D6-97C8-4E1B-87BA-C5CD11E59C0A}"/>
              </a:ext>
            </a:extLst>
          </p:cNvPr>
          <p:cNvSpPr>
            <a:spLocks noChangeArrowheads="1"/>
          </p:cNvSpPr>
          <p:nvPr/>
        </p:nvSpPr>
        <p:spPr bwMode="auto">
          <a:xfrm>
            <a:off x="7462838" y="4508500"/>
            <a:ext cx="22225" cy="10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700">
                <a:solidFill>
                  <a:srgbClr val="000000"/>
                </a:solidFill>
              </a:rPr>
              <a:t> </a:t>
            </a:r>
            <a:endParaRPr lang="sk-SK" altLang="en-US" sz="1800">
              <a:latin typeface="Arial" panose="020B0604020202020204" pitchFamily="34" charset="0"/>
            </a:endParaRPr>
          </a:p>
        </p:txBody>
      </p:sp>
      <p:grpSp>
        <p:nvGrpSpPr>
          <p:cNvPr id="98452" name="Group 472">
            <a:extLst>
              <a:ext uri="{FF2B5EF4-FFF2-40B4-BE49-F238E27FC236}">
                <a16:creationId xmlns:a16="http://schemas.microsoft.com/office/drawing/2014/main" id="{2C9EF522-E148-402E-BB49-DBC4E95E05BD}"/>
              </a:ext>
            </a:extLst>
          </p:cNvPr>
          <p:cNvGrpSpPr>
            <a:grpSpLocks/>
          </p:cNvGrpSpPr>
          <p:nvPr/>
        </p:nvGrpSpPr>
        <p:grpSpPr bwMode="auto">
          <a:xfrm>
            <a:off x="4476750" y="2955925"/>
            <a:ext cx="2546350" cy="22225"/>
            <a:chOff x="2820" y="1862"/>
            <a:chExt cx="1604" cy="14"/>
          </a:xfrm>
        </p:grpSpPr>
        <p:sp>
          <p:nvSpPr>
            <p:cNvPr id="98519" name="Rectangle 473">
              <a:extLst>
                <a:ext uri="{FF2B5EF4-FFF2-40B4-BE49-F238E27FC236}">
                  <a16:creationId xmlns:a16="http://schemas.microsoft.com/office/drawing/2014/main" id="{7EBB4033-20D8-4E63-A401-A53E72D3A47F}"/>
                </a:ext>
              </a:extLst>
            </p:cNvPr>
            <p:cNvSpPr>
              <a:spLocks noChangeArrowheads="1"/>
            </p:cNvSpPr>
            <p:nvPr/>
          </p:nvSpPr>
          <p:spPr bwMode="auto">
            <a:xfrm>
              <a:off x="2820"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20" name="Rectangle 474">
              <a:extLst>
                <a:ext uri="{FF2B5EF4-FFF2-40B4-BE49-F238E27FC236}">
                  <a16:creationId xmlns:a16="http://schemas.microsoft.com/office/drawing/2014/main" id="{E10DDE31-9535-4729-8761-B063DF6FACB1}"/>
                </a:ext>
              </a:extLst>
            </p:cNvPr>
            <p:cNvSpPr>
              <a:spLocks noChangeArrowheads="1"/>
            </p:cNvSpPr>
            <p:nvPr/>
          </p:nvSpPr>
          <p:spPr bwMode="auto">
            <a:xfrm>
              <a:off x="2847"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21" name="Rectangle 475">
              <a:extLst>
                <a:ext uri="{FF2B5EF4-FFF2-40B4-BE49-F238E27FC236}">
                  <a16:creationId xmlns:a16="http://schemas.microsoft.com/office/drawing/2014/main" id="{F23A0B6D-288E-4143-B920-2B99DEA8AC12}"/>
                </a:ext>
              </a:extLst>
            </p:cNvPr>
            <p:cNvSpPr>
              <a:spLocks noChangeArrowheads="1"/>
            </p:cNvSpPr>
            <p:nvPr/>
          </p:nvSpPr>
          <p:spPr bwMode="auto">
            <a:xfrm>
              <a:off x="2875"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22" name="Rectangle 476">
              <a:extLst>
                <a:ext uri="{FF2B5EF4-FFF2-40B4-BE49-F238E27FC236}">
                  <a16:creationId xmlns:a16="http://schemas.microsoft.com/office/drawing/2014/main" id="{F7EE0C1E-DD69-4259-90C8-C689B744265D}"/>
                </a:ext>
              </a:extLst>
            </p:cNvPr>
            <p:cNvSpPr>
              <a:spLocks noChangeArrowheads="1"/>
            </p:cNvSpPr>
            <p:nvPr/>
          </p:nvSpPr>
          <p:spPr bwMode="auto">
            <a:xfrm>
              <a:off x="2903"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23" name="Rectangle 477">
              <a:extLst>
                <a:ext uri="{FF2B5EF4-FFF2-40B4-BE49-F238E27FC236}">
                  <a16:creationId xmlns:a16="http://schemas.microsoft.com/office/drawing/2014/main" id="{1368C79A-9CEB-42C7-8C57-03EF80E2EE68}"/>
                </a:ext>
              </a:extLst>
            </p:cNvPr>
            <p:cNvSpPr>
              <a:spLocks noChangeArrowheads="1"/>
            </p:cNvSpPr>
            <p:nvPr/>
          </p:nvSpPr>
          <p:spPr bwMode="auto">
            <a:xfrm>
              <a:off x="2931"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24" name="Rectangle 478">
              <a:extLst>
                <a:ext uri="{FF2B5EF4-FFF2-40B4-BE49-F238E27FC236}">
                  <a16:creationId xmlns:a16="http://schemas.microsoft.com/office/drawing/2014/main" id="{019F973B-040C-4FA6-851D-32E2B5C188A8}"/>
                </a:ext>
              </a:extLst>
            </p:cNvPr>
            <p:cNvSpPr>
              <a:spLocks noChangeArrowheads="1"/>
            </p:cNvSpPr>
            <p:nvPr/>
          </p:nvSpPr>
          <p:spPr bwMode="auto">
            <a:xfrm>
              <a:off x="2959"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25" name="Rectangle 479">
              <a:extLst>
                <a:ext uri="{FF2B5EF4-FFF2-40B4-BE49-F238E27FC236}">
                  <a16:creationId xmlns:a16="http://schemas.microsoft.com/office/drawing/2014/main" id="{3D2630E7-94DF-4E03-8BCA-4E888A7654FD}"/>
                </a:ext>
              </a:extLst>
            </p:cNvPr>
            <p:cNvSpPr>
              <a:spLocks noChangeArrowheads="1"/>
            </p:cNvSpPr>
            <p:nvPr/>
          </p:nvSpPr>
          <p:spPr bwMode="auto">
            <a:xfrm>
              <a:off x="2987"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26" name="Rectangle 480">
              <a:extLst>
                <a:ext uri="{FF2B5EF4-FFF2-40B4-BE49-F238E27FC236}">
                  <a16:creationId xmlns:a16="http://schemas.microsoft.com/office/drawing/2014/main" id="{C1DA98A6-17EE-40E6-96A6-0B87B3A4F4AB}"/>
                </a:ext>
              </a:extLst>
            </p:cNvPr>
            <p:cNvSpPr>
              <a:spLocks noChangeArrowheads="1"/>
            </p:cNvSpPr>
            <p:nvPr/>
          </p:nvSpPr>
          <p:spPr bwMode="auto">
            <a:xfrm>
              <a:off x="3015"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27" name="Rectangle 481">
              <a:extLst>
                <a:ext uri="{FF2B5EF4-FFF2-40B4-BE49-F238E27FC236}">
                  <a16:creationId xmlns:a16="http://schemas.microsoft.com/office/drawing/2014/main" id="{AC9E25EA-C873-470A-B67A-EBA07A094EE5}"/>
                </a:ext>
              </a:extLst>
            </p:cNvPr>
            <p:cNvSpPr>
              <a:spLocks noChangeArrowheads="1"/>
            </p:cNvSpPr>
            <p:nvPr/>
          </p:nvSpPr>
          <p:spPr bwMode="auto">
            <a:xfrm>
              <a:off x="3043"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28" name="Rectangle 482">
              <a:extLst>
                <a:ext uri="{FF2B5EF4-FFF2-40B4-BE49-F238E27FC236}">
                  <a16:creationId xmlns:a16="http://schemas.microsoft.com/office/drawing/2014/main" id="{4A217E84-9658-45FB-8038-3ACB327B4429}"/>
                </a:ext>
              </a:extLst>
            </p:cNvPr>
            <p:cNvSpPr>
              <a:spLocks noChangeArrowheads="1"/>
            </p:cNvSpPr>
            <p:nvPr/>
          </p:nvSpPr>
          <p:spPr bwMode="auto">
            <a:xfrm>
              <a:off x="3071"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29" name="Rectangle 483">
              <a:extLst>
                <a:ext uri="{FF2B5EF4-FFF2-40B4-BE49-F238E27FC236}">
                  <a16:creationId xmlns:a16="http://schemas.microsoft.com/office/drawing/2014/main" id="{8D3D9708-66BA-463F-9536-2DC554CFCC05}"/>
                </a:ext>
              </a:extLst>
            </p:cNvPr>
            <p:cNvSpPr>
              <a:spLocks noChangeArrowheads="1"/>
            </p:cNvSpPr>
            <p:nvPr/>
          </p:nvSpPr>
          <p:spPr bwMode="auto">
            <a:xfrm>
              <a:off x="3099"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30" name="Rectangle 484">
              <a:extLst>
                <a:ext uri="{FF2B5EF4-FFF2-40B4-BE49-F238E27FC236}">
                  <a16:creationId xmlns:a16="http://schemas.microsoft.com/office/drawing/2014/main" id="{479C7C1D-9550-423D-997F-12C917A090DE}"/>
                </a:ext>
              </a:extLst>
            </p:cNvPr>
            <p:cNvSpPr>
              <a:spLocks noChangeArrowheads="1"/>
            </p:cNvSpPr>
            <p:nvPr/>
          </p:nvSpPr>
          <p:spPr bwMode="auto">
            <a:xfrm>
              <a:off x="3127" y="1862"/>
              <a:ext cx="13"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31" name="Rectangle 485">
              <a:extLst>
                <a:ext uri="{FF2B5EF4-FFF2-40B4-BE49-F238E27FC236}">
                  <a16:creationId xmlns:a16="http://schemas.microsoft.com/office/drawing/2014/main" id="{64ED303E-0C6B-4244-8824-2B6774C023DE}"/>
                </a:ext>
              </a:extLst>
            </p:cNvPr>
            <p:cNvSpPr>
              <a:spLocks noChangeArrowheads="1"/>
            </p:cNvSpPr>
            <p:nvPr/>
          </p:nvSpPr>
          <p:spPr bwMode="auto">
            <a:xfrm>
              <a:off x="3154"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32" name="Rectangle 486">
              <a:extLst>
                <a:ext uri="{FF2B5EF4-FFF2-40B4-BE49-F238E27FC236}">
                  <a16:creationId xmlns:a16="http://schemas.microsoft.com/office/drawing/2014/main" id="{2E5EE13E-0055-4F6D-9D0E-533D4A8726B0}"/>
                </a:ext>
              </a:extLst>
            </p:cNvPr>
            <p:cNvSpPr>
              <a:spLocks noChangeArrowheads="1"/>
            </p:cNvSpPr>
            <p:nvPr/>
          </p:nvSpPr>
          <p:spPr bwMode="auto">
            <a:xfrm>
              <a:off x="3182"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33" name="Rectangle 487">
              <a:extLst>
                <a:ext uri="{FF2B5EF4-FFF2-40B4-BE49-F238E27FC236}">
                  <a16:creationId xmlns:a16="http://schemas.microsoft.com/office/drawing/2014/main" id="{E4037E04-53EA-42E6-AF70-D4D008D6F97B}"/>
                </a:ext>
              </a:extLst>
            </p:cNvPr>
            <p:cNvSpPr>
              <a:spLocks noChangeArrowheads="1"/>
            </p:cNvSpPr>
            <p:nvPr/>
          </p:nvSpPr>
          <p:spPr bwMode="auto">
            <a:xfrm>
              <a:off x="3210"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34" name="Rectangle 488">
              <a:extLst>
                <a:ext uri="{FF2B5EF4-FFF2-40B4-BE49-F238E27FC236}">
                  <a16:creationId xmlns:a16="http://schemas.microsoft.com/office/drawing/2014/main" id="{1DD0845F-EB11-4279-A093-37FF51670115}"/>
                </a:ext>
              </a:extLst>
            </p:cNvPr>
            <p:cNvSpPr>
              <a:spLocks noChangeArrowheads="1"/>
            </p:cNvSpPr>
            <p:nvPr/>
          </p:nvSpPr>
          <p:spPr bwMode="auto">
            <a:xfrm>
              <a:off x="3238"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35" name="Rectangle 489">
              <a:extLst>
                <a:ext uri="{FF2B5EF4-FFF2-40B4-BE49-F238E27FC236}">
                  <a16:creationId xmlns:a16="http://schemas.microsoft.com/office/drawing/2014/main" id="{82FB83C0-6364-4A93-B0AE-E51FEFCA8D81}"/>
                </a:ext>
              </a:extLst>
            </p:cNvPr>
            <p:cNvSpPr>
              <a:spLocks noChangeArrowheads="1"/>
            </p:cNvSpPr>
            <p:nvPr/>
          </p:nvSpPr>
          <p:spPr bwMode="auto">
            <a:xfrm>
              <a:off x="3266"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36" name="Rectangle 490">
              <a:extLst>
                <a:ext uri="{FF2B5EF4-FFF2-40B4-BE49-F238E27FC236}">
                  <a16:creationId xmlns:a16="http://schemas.microsoft.com/office/drawing/2014/main" id="{94FF68B4-1804-4D6C-90C7-60399EEBBC96}"/>
                </a:ext>
              </a:extLst>
            </p:cNvPr>
            <p:cNvSpPr>
              <a:spLocks noChangeArrowheads="1"/>
            </p:cNvSpPr>
            <p:nvPr/>
          </p:nvSpPr>
          <p:spPr bwMode="auto">
            <a:xfrm>
              <a:off x="3294"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37" name="Rectangle 491">
              <a:extLst>
                <a:ext uri="{FF2B5EF4-FFF2-40B4-BE49-F238E27FC236}">
                  <a16:creationId xmlns:a16="http://schemas.microsoft.com/office/drawing/2014/main" id="{74B43545-E4AD-43AA-99BC-E13A3B5F907D}"/>
                </a:ext>
              </a:extLst>
            </p:cNvPr>
            <p:cNvSpPr>
              <a:spLocks noChangeArrowheads="1"/>
            </p:cNvSpPr>
            <p:nvPr/>
          </p:nvSpPr>
          <p:spPr bwMode="auto">
            <a:xfrm>
              <a:off x="3322"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38" name="Rectangle 492">
              <a:extLst>
                <a:ext uri="{FF2B5EF4-FFF2-40B4-BE49-F238E27FC236}">
                  <a16:creationId xmlns:a16="http://schemas.microsoft.com/office/drawing/2014/main" id="{5EF52266-DCD4-475A-A7BD-FE74C7D6DF73}"/>
                </a:ext>
              </a:extLst>
            </p:cNvPr>
            <p:cNvSpPr>
              <a:spLocks noChangeArrowheads="1"/>
            </p:cNvSpPr>
            <p:nvPr/>
          </p:nvSpPr>
          <p:spPr bwMode="auto">
            <a:xfrm>
              <a:off x="3350"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39" name="Rectangle 493">
              <a:extLst>
                <a:ext uri="{FF2B5EF4-FFF2-40B4-BE49-F238E27FC236}">
                  <a16:creationId xmlns:a16="http://schemas.microsoft.com/office/drawing/2014/main" id="{83D110AB-C7EF-4274-B563-9110F6A9D98A}"/>
                </a:ext>
              </a:extLst>
            </p:cNvPr>
            <p:cNvSpPr>
              <a:spLocks noChangeArrowheads="1"/>
            </p:cNvSpPr>
            <p:nvPr/>
          </p:nvSpPr>
          <p:spPr bwMode="auto">
            <a:xfrm>
              <a:off x="3378"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40" name="Rectangle 494">
              <a:extLst>
                <a:ext uri="{FF2B5EF4-FFF2-40B4-BE49-F238E27FC236}">
                  <a16:creationId xmlns:a16="http://schemas.microsoft.com/office/drawing/2014/main" id="{C757B5B3-41C3-4A62-8FC4-565614109C61}"/>
                </a:ext>
              </a:extLst>
            </p:cNvPr>
            <p:cNvSpPr>
              <a:spLocks noChangeArrowheads="1"/>
            </p:cNvSpPr>
            <p:nvPr/>
          </p:nvSpPr>
          <p:spPr bwMode="auto">
            <a:xfrm>
              <a:off x="3406"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41" name="Rectangle 495">
              <a:extLst>
                <a:ext uri="{FF2B5EF4-FFF2-40B4-BE49-F238E27FC236}">
                  <a16:creationId xmlns:a16="http://schemas.microsoft.com/office/drawing/2014/main" id="{D1B81E00-AF1B-42DD-9040-302A88815FBA}"/>
                </a:ext>
              </a:extLst>
            </p:cNvPr>
            <p:cNvSpPr>
              <a:spLocks noChangeArrowheads="1"/>
            </p:cNvSpPr>
            <p:nvPr/>
          </p:nvSpPr>
          <p:spPr bwMode="auto">
            <a:xfrm>
              <a:off x="3433"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42" name="Rectangle 496">
              <a:extLst>
                <a:ext uri="{FF2B5EF4-FFF2-40B4-BE49-F238E27FC236}">
                  <a16:creationId xmlns:a16="http://schemas.microsoft.com/office/drawing/2014/main" id="{4B8D08AA-1DC9-4AE6-A218-974C81DD02CB}"/>
                </a:ext>
              </a:extLst>
            </p:cNvPr>
            <p:cNvSpPr>
              <a:spLocks noChangeArrowheads="1"/>
            </p:cNvSpPr>
            <p:nvPr/>
          </p:nvSpPr>
          <p:spPr bwMode="auto">
            <a:xfrm>
              <a:off x="3461"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43" name="Rectangle 497">
              <a:extLst>
                <a:ext uri="{FF2B5EF4-FFF2-40B4-BE49-F238E27FC236}">
                  <a16:creationId xmlns:a16="http://schemas.microsoft.com/office/drawing/2014/main" id="{C6C17EC2-5108-4E5D-B947-5496BC802C22}"/>
                </a:ext>
              </a:extLst>
            </p:cNvPr>
            <p:cNvSpPr>
              <a:spLocks noChangeArrowheads="1"/>
            </p:cNvSpPr>
            <p:nvPr/>
          </p:nvSpPr>
          <p:spPr bwMode="auto">
            <a:xfrm>
              <a:off x="3489"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44" name="Rectangle 498">
              <a:extLst>
                <a:ext uri="{FF2B5EF4-FFF2-40B4-BE49-F238E27FC236}">
                  <a16:creationId xmlns:a16="http://schemas.microsoft.com/office/drawing/2014/main" id="{B526CB89-C4B4-4E93-8525-D4A354E62C0D}"/>
                </a:ext>
              </a:extLst>
            </p:cNvPr>
            <p:cNvSpPr>
              <a:spLocks noChangeArrowheads="1"/>
            </p:cNvSpPr>
            <p:nvPr/>
          </p:nvSpPr>
          <p:spPr bwMode="auto">
            <a:xfrm>
              <a:off x="3517"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45" name="Rectangle 499">
              <a:extLst>
                <a:ext uri="{FF2B5EF4-FFF2-40B4-BE49-F238E27FC236}">
                  <a16:creationId xmlns:a16="http://schemas.microsoft.com/office/drawing/2014/main" id="{7CAA0201-8C04-4FE1-B8DF-35755E50E58E}"/>
                </a:ext>
              </a:extLst>
            </p:cNvPr>
            <p:cNvSpPr>
              <a:spLocks noChangeArrowheads="1"/>
            </p:cNvSpPr>
            <p:nvPr/>
          </p:nvSpPr>
          <p:spPr bwMode="auto">
            <a:xfrm>
              <a:off x="3545"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46" name="Rectangle 500">
              <a:extLst>
                <a:ext uri="{FF2B5EF4-FFF2-40B4-BE49-F238E27FC236}">
                  <a16:creationId xmlns:a16="http://schemas.microsoft.com/office/drawing/2014/main" id="{C120D0B5-98DC-40C9-AB80-042F1D62BD9E}"/>
                </a:ext>
              </a:extLst>
            </p:cNvPr>
            <p:cNvSpPr>
              <a:spLocks noChangeArrowheads="1"/>
            </p:cNvSpPr>
            <p:nvPr/>
          </p:nvSpPr>
          <p:spPr bwMode="auto">
            <a:xfrm>
              <a:off x="3573"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47" name="Rectangle 501">
              <a:extLst>
                <a:ext uri="{FF2B5EF4-FFF2-40B4-BE49-F238E27FC236}">
                  <a16:creationId xmlns:a16="http://schemas.microsoft.com/office/drawing/2014/main" id="{C95389AD-A90D-49A2-8C33-C9F3CE514BB0}"/>
                </a:ext>
              </a:extLst>
            </p:cNvPr>
            <p:cNvSpPr>
              <a:spLocks noChangeArrowheads="1"/>
            </p:cNvSpPr>
            <p:nvPr/>
          </p:nvSpPr>
          <p:spPr bwMode="auto">
            <a:xfrm>
              <a:off x="3601"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48" name="Rectangle 502">
              <a:extLst>
                <a:ext uri="{FF2B5EF4-FFF2-40B4-BE49-F238E27FC236}">
                  <a16:creationId xmlns:a16="http://schemas.microsoft.com/office/drawing/2014/main" id="{8643492D-6E15-4AF0-858B-A044F7BA3C92}"/>
                </a:ext>
              </a:extLst>
            </p:cNvPr>
            <p:cNvSpPr>
              <a:spLocks noChangeArrowheads="1"/>
            </p:cNvSpPr>
            <p:nvPr/>
          </p:nvSpPr>
          <p:spPr bwMode="auto">
            <a:xfrm>
              <a:off x="3629"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49" name="Rectangle 503">
              <a:extLst>
                <a:ext uri="{FF2B5EF4-FFF2-40B4-BE49-F238E27FC236}">
                  <a16:creationId xmlns:a16="http://schemas.microsoft.com/office/drawing/2014/main" id="{0175B5F6-F2E9-400F-8896-02162A8D553A}"/>
                </a:ext>
              </a:extLst>
            </p:cNvPr>
            <p:cNvSpPr>
              <a:spLocks noChangeArrowheads="1"/>
            </p:cNvSpPr>
            <p:nvPr/>
          </p:nvSpPr>
          <p:spPr bwMode="auto">
            <a:xfrm>
              <a:off x="3657"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50" name="Rectangle 504">
              <a:extLst>
                <a:ext uri="{FF2B5EF4-FFF2-40B4-BE49-F238E27FC236}">
                  <a16:creationId xmlns:a16="http://schemas.microsoft.com/office/drawing/2014/main" id="{64E2A387-3CF6-47E6-8B42-C196E142D706}"/>
                </a:ext>
              </a:extLst>
            </p:cNvPr>
            <p:cNvSpPr>
              <a:spLocks noChangeArrowheads="1"/>
            </p:cNvSpPr>
            <p:nvPr/>
          </p:nvSpPr>
          <p:spPr bwMode="auto">
            <a:xfrm>
              <a:off x="3685"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51" name="Rectangle 505">
              <a:extLst>
                <a:ext uri="{FF2B5EF4-FFF2-40B4-BE49-F238E27FC236}">
                  <a16:creationId xmlns:a16="http://schemas.microsoft.com/office/drawing/2014/main" id="{F7E7D808-E15F-4E2C-AE7B-34D1E78F89AF}"/>
                </a:ext>
              </a:extLst>
            </p:cNvPr>
            <p:cNvSpPr>
              <a:spLocks noChangeArrowheads="1"/>
            </p:cNvSpPr>
            <p:nvPr/>
          </p:nvSpPr>
          <p:spPr bwMode="auto">
            <a:xfrm>
              <a:off x="3713" y="1862"/>
              <a:ext cx="13"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52" name="Rectangle 506">
              <a:extLst>
                <a:ext uri="{FF2B5EF4-FFF2-40B4-BE49-F238E27FC236}">
                  <a16:creationId xmlns:a16="http://schemas.microsoft.com/office/drawing/2014/main" id="{B3CFFE26-697E-4D63-905E-F1585F2D1A4D}"/>
                </a:ext>
              </a:extLst>
            </p:cNvPr>
            <p:cNvSpPr>
              <a:spLocks noChangeArrowheads="1"/>
            </p:cNvSpPr>
            <p:nvPr/>
          </p:nvSpPr>
          <p:spPr bwMode="auto">
            <a:xfrm>
              <a:off x="3740"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53" name="Rectangle 507">
              <a:extLst>
                <a:ext uri="{FF2B5EF4-FFF2-40B4-BE49-F238E27FC236}">
                  <a16:creationId xmlns:a16="http://schemas.microsoft.com/office/drawing/2014/main" id="{537A0386-EFF9-495F-9E48-A6EACCA149F4}"/>
                </a:ext>
              </a:extLst>
            </p:cNvPr>
            <p:cNvSpPr>
              <a:spLocks noChangeArrowheads="1"/>
            </p:cNvSpPr>
            <p:nvPr/>
          </p:nvSpPr>
          <p:spPr bwMode="auto">
            <a:xfrm>
              <a:off x="3768"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54" name="Rectangle 508">
              <a:extLst>
                <a:ext uri="{FF2B5EF4-FFF2-40B4-BE49-F238E27FC236}">
                  <a16:creationId xmlns:a16="http://schemas.microsoft.com/office/drawing/2014/main" id="{6362273C-E934-4E6F-AB9F-CC0BEF713E00}"/>
                </a:ext>
              </a:extLst>
            </p:cNvPr>
            <p:cNvSpPr>
              <a:spLocks noChangeArrowheads="1"/>
            </p:cNvSpPr>
            <p:nvPr/>
          </p:nvSpPr>
          <p:spPr bwMode="auto">
            <a:xfrm>
              <a:off x="3796"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55" name="Rectangle 509">
              <a:extLst>
                <a:ext uri="{FF2B5EF4-FFF2-40B4-BE49-F238E27FC236}">
                  <a16:creationId xmlns:a16="http://schemas.microsoft.com/office/drawing/2014/main" id="{E5765EBC-8A34-4D61-B9F3-05C33BD15BCD}"/>
                </a:ext>
              </a:extLst>
            </p:cNvPr>
            <p:cNvSpPr>
              <a:spLocks noChangeArrowheads="1"/>
            </p:cNvSpPr>
            <p:nvPr/>
          </p:nvSpPr>
          <p:spPr bwMode="auto">
            <a:xfrm>
              <a:off x="3824"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56" name="Rectangle 510">
              <a:extLst>
                <a:ext uri="{FF2B5EF4-FFF2-40B4-BE49-F238E27FC236}">
                  <a16:creationId xmlns:a16="http://schemas.microsoft.com/office/drawing/2014/main" id="{B5AB4538-9B34-4861-91D0-26E8872848C5}"/>
                </a:ext>
              </a:extLst>
            </p:cNvPr>
            <p:cNvSpPr>
              <a:spLocks noChangeArrowheads="1"/>
            </p:cNvSpPr>
            <p:nvPr/>
          </p:nvSpPr>
          <p:spPr bwMode="auto">
            <a:xfrm>
              <a:off x="3852"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57" name="Rectangle 511">
              <a:extLst>
                <a:ext uri="{FF2B5EF4-FFF2-40B4-BE49-F238E27FC236}">
                  <a16:creationId xmlns:a16="http://schemas.microsoft.com/office/drawing/2014/main" id="{5AF9DF3F-18A5-48C8-B184-BE7BE5D09DE0}"/>
                </a:ext>
              </a:extLst>
            </p:cNvPr>
            <p:cNvSpPr>
              <a:spLocks noChangeArrowheads="1"/>
            </p:cNvSpPr>
            <p:nvPr/>
          </p:nvSpPr>
          <p:spPr bwMode="auto">
            <a:xfrm>
              <a:off x="3880"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58" name="Rectangle 512">
              <a:extLst>
                <a:ext uri="{FF2B5EF4-FFF2-40B4-BE49-F238E27FC236}">
                  <a16:creationId xmlns:a16="http://schemas.microsoft.com/office/drawing/2014/main" id="{50168F2D-1DFA-4325-8175-184411FC9662}"/>
                </a:ext>
              </a:extLst>
            </p:cNvPr>
            <p:cNvSpPr>
              <a:spLocks noChangeArrowheads="1"/>
            </p:cNvSpPr>
            <p:nvPr/>
          </p:nvSpPr>
          <p:spPr bwMode="auto">
            <a:xfrm>
              <a:off x="3908"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59" name="Rectangle 513">
              <a:extLst>
                <a:ext uri="{FF2B5EF4-FFF2-40B4-BE49-F238E27FC236}">
                  <a16:creationId xmlns:a16="http://schemas.microsoft.com/office/drawing/2014/main" id="{F9AE8EB7-422D-41DE-BC41-6555928BE54B}"/>
                </a:ext>
              </a:extLst>
            </p:cNvPr>
            <p:cNvSpPr>
              <a:spLocks noChangeArrowheads="1"/>
            </p:cNvSpPr>
            <p:nvPr/>
          </p:nvSpPr>
          <p:spPr bwMode="auto">
            <a:xfrm>
              <a:off x="3936"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60" name="Rectangle 514">
              <a:extLst>
                <a:ext uri="{FF2B5EF4-FFF2-40B4-BE49-F238E27FC236}">
                  <a16:creationId xmlns:a16="http://schemas.microsoft.com/office/drawing/2014/main" id="{83DFCE9A-3A87-4D08-AA04-8D27E35B495D}"/>
                </a:ext>
              </a:extLst>
            </p:cNvPr>
            <p:cNvSpPr>
              <a:spLocks noChangeArrowheads="1"/>
            </p:cNvSpPr>
            <p:nvPr/>
          </p:nvSpPr>
          <p:spPr bwMode="auto">
            <a:xfrm>
              <a:off x="3964"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61" name="Rectangle 515">
              <a:extLst>
                <a:ext uri="{FF2B5EF4-FFF2-40B4-BE49-F238E27FC236}">
                  <a16:creationId xmlns:a16="http://schemas.microsoft.com/office/drawing/2014/main" id="{5584B676-C67C-4FC9-8A9A-EB8EA5F6F8BC}"/>
                </a:ext>
              </a:extLst>
            </p:cNvPr>
            <p:cNvSpPr>
              <a:spLocks noChangeArrowheads="1"/>
            </p:cNvSpPr>
            <p:nvPr/>
          </p:nvSpPr>
          <p:spPr bwMode="auto">
            <a:xfrm>
              <a:off x="3992"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62" name="Rectangle 516">
              <a:extLst>
                <a:ext uri="{FF2B5EF4-FFF2-40B4-BE49-F238E27FC236}">
                  <a16:creationId xmlns:a16="http://schemas.microsoft.com/office/drawing/2014/main" id="{70B136C3-88FA-4AA3-841A-74CA63B0FEB9}"/>
                </a:ext>
              </a:extLst>
            </p:cNvPr>
            <p:cNvSpPr>
              <a:spLocks noChangeArrowheads="1"/>
            </p:cNvSpPr>
            <p:nvPr/>
          </p:nvSpPr>
          <p:spPr bwMode="auto">
            <a:xfrm>
              <a:off x="4019"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63" name="Rectangle 517">
              <a:extLst>
                <a:ext uri="{FF2B5EF4-FFF2-40B4-BE49-F238E27FC236}">
                  <a16:creationId xmlns:a16="http://schemas.microsoft.com/office/drawing/2014/main" id="{E6EA9EFC-8F5C-43C8-9AA1-6EC1595FDBDF}"/>
                </a:ext>
              </a:extLst>
            </p:cNvPr>
            <p:cNvSpPr>
              <a:spLocks noChangeArrowheads="1"/>
            </p:cNvSpPr>
            <p:nvPr/>
          </p:nvSpPr>
          <p:spPr bwMode="auto">
            <a:xfrm>
              <a:off x="4047"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64" name="Rectangle 518">
              <a:extLst>
                <a:ext uri="{FF2B5EF4-FFF2-40B4-BE49-F238E27FC236}">
                  <a16:creationId xmlns:a16="http://schemas.microsoft.com/office/drawing/2014/main" id="{4A760FB1-1E8D-4E9D-8B27-5908ABE64DDC}"/>
                </a:ext>
              </a:extLst>
            </p:cNvPr>
            <p:cNvSpPr>
              <a:spLocks noChangeArrowheads="1"/>
            </p:cNvSpPr>
            <p:nvPr/>
          </p:nvSpPr>
          <p:spPr bwMode="auto">
            <a:xfrm>
              <a:off x="4075"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65" name="Rectangle 519">
              <a:extLst>
                <a:ext uri="{FF2B5EF4-FFF2-40B4-BE49-F238E27FC236}">
                  <a16:creationId xmlns:a16="http://schemas.microsoft.com/office/drawing/2014/main" id="{3EB2F74C-A949-477E-9968-F0CCC84ACD32}"/>
                </a:ext>
              </a:extLst>
            </p:cNvPr>
            <p:cNvSpPr>
              <a:spLocks noChangeArrowheads="1"/>
            </p:cNvSpPr>
            <p:nvPr/>
          </p:nvSpPr>
          <p:spPr bwMode="auto">
            <a:xfrm>
              <a:off x="4103"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66" name="Rectangle 520">
              <a:extLst>
                <a:ext uri="{FF2B5EF4-FFF2-40B4-BE49-F238E27FC236}">
                  <a16:creationId xmlns:a16="http://schemas.microsoft.com/office/drawing/2014/main" id="{D82B86B9-4514-465B-95DE-EDBDBD800E80}"/>
                </a:ext>
              </a:extLst>
            </p:cNvPr>
            <p:cNvSpPr>
              <a:spLocks noChangeArrowheads="1"/>
            </p:cNvSpPr>
            <p:nvPr/>
          </p:nvSpPr>
          <p:spPr bwMode="auto">
            <a:xfrm>
              <a:off x="4131"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67" name="Rectangle 521">
              <a:extLst>
                <a:ext uri="{FF2B5EF4-FFF2-40B4-BE49-F238E27FC236}">
                  <a16:creationId xmlns:a16="http://schemas.microsoft.com/office/drawing/2014/main" id="{8318F8BA-109A-4646-BC85-0236DDBC5749}"/>
                </a:ext>
              </a:extLst>
            </p:cNvPr>
            <p:cNvSpPr>
              <a:spLocks noChangeArrowheads="1"/>
            </p:cNvSpPr>
            <p:nvPr/>
          </p:nvSpPr>
          <p:spPr bwMode="auto">
            <a:xfrm>
              <a:off x="4159"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68" name="Rectangle 522">
              <a:extLst>
                <a:ext uri="{FF2B5EF4-FFF2-40B4-BE49-F238E27FC236}">
                  <a16:creationId xmlns:a16="http://schemas.microsoft.com/office/drawing/2014/main" id="{7DEF41A2-3307-4D15-A7AB-4D0064F4BDB1}"/>
                </a:ext>
              </a:extLst>
            </p:cNvPr>
            <p:cNvSpPr>
              <a:spLocks noChangeArrowheads="1"/>
            </p:cNvSpPr>
            <p:nvPr/>
          </p:nvSpPr>
          <p:spPr bwMode="auto">
            <a:xfrm>
              <a:off x="4187"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69" name="Rectangle 523">
              <a:extLst>
                <a:ext uri="{FF2B5EF4-FFF2-40B4-BE49-F238E27FC236}">
                  <a16:creationId xmlns:a16="http://schemas.microsoft.com/office/drawing/2014/main" id="{168274EB-DD1E-407C-9372-AED433D3AFCC}"/>
                </a:ext>
              </a:extLst>
            </p:cNvPr>
            <p:cNvSpPr>
              <a:spLocks noChangeArrowheads="1"/>
            </p:cNvSpPr>
            <p:nvPr/>
          </p:nvSpPr>
          <p:spPr bwMode="auto">
            <a:xfrm>
              <a:off x="4215"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70" name="Rectangle 524">
              <a:extLst>
                <a:ext uri="{FF2B5EF4-FFF2-40B4-BE49-F238E27FC236}">
                  <a16:creationId xmlns:a16="http://schemas.microsoft.com/office/drawing/2014/main" id="{A0D6AA58-E7FA-4BBF-99ED-689C4A91C28E}"/>
                </a:ext>
              </a:extLst>
            </p:cNvPr>
            <p:cNvSpPr>
              <a:spLocks noChangeArrowheads="1"/>
            </p:cNvSpPr>
            <p:nvPr/>
          </p:nvSpPr>
          <p:spPr bwMode="auto">
            <a:xfrm>
              <a:off x="4243"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71" name="Rectangle 525">
              <a:extLst>
                <a:ext uri="{FF2B5EF4-FFF2-40B4-BE49-F238E27FC236}">
                  <a16:creationId xmlns:a16="http://schemas.microsoft.com/office/drawing/2014/main" id="{4DF46F3F-3F84-44AB-AA61-55F6FC5D9F09}"/>
                </a:ext>
              </a:extLst>
            </p:cNvPr>
            <p:cNvSpPr>
              <a:spLocks noChangeArrowheads="1"/>
            </p:cNvSpPr>
            <p:nvPr/>
          </p:nvSpPr>
          <p:spPr bwMode="auto">
            <a:xfrm>
              <a:off x="4271"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72" name="Rectangle 526">
              <a:extLst>
                <a:ext uri="{FF2B5EF4-FFF2-40B4-BE49-F238E27FC236}">
                  <a16:creationId xmlns:a16="http://schemas.microsoft.com/office/drawing/2014/main" id="{3A19284B-07AE-44BB-90D9-FCC1A02A8998}"/>
                </a:ext>
              </a:extLst>
            </p:cNvPr>
            <p:cNvSpPr>
              <a:spLocks noChangeArrowheads="1"/>
            </p:cNvSpPr>
            <p:nvPr/>
          </p:nvSpPr>
          <p:spPr bwMode="auto">
            <a:xfrm>
              <a:off x="4299" y="1862"/>
              <a:ext cx="13"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73" name="Rectangle 527">
              <a:extLst>
                <a:ext uri="{FF2B5EF4-FFF2-40B4-BE49-F238E27FC236}">
                  <a16:creationId xmlns:a16="http://schemas.microsoft.com/office/drawing/2014/main" id="{331A6A2B-2FC5-4F2A-9046-6EAB10C1FABB}"/>
                </a:ext>
              </a:extLst>
            </p:cNvPr>
            <p:cNvSpPr>
              <a:spLocks noChangeArrowheads="1"/>
            </p:cNvSpPr>
            <p:nvPr/>
          </p:nvSpPr>
          <p:spPr bwMode="auto">
            <a:xfrm>
              <a:off x="4326"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74" name="Rectangle 528">
              <a:extLst>
                <a:ext uri="{FF2B5EF4-FFF2-40B4-BE49-F238E27FC236}">
                  <a16:creationId xmlns:a16="http://schemas.microsoft.com/office/drawing/2014/main" id="{279EB8FC-F4FD-460B-80EF-45D8E5DFBE9F}"/>
                </a:ext>
              </a:extLst>
            </p:cNvPr>
            <p:cNvSpPr>
              <a:spLocks noChangeArrowheads="1"/>
            </p:cNvSpPr>
            <p:nvPr/>
          </p:nvSpPr>
          <p:spPr bwMode="auto">
            <a:xfrm>
              <a:off x="4354"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75" name="Rectangle 529">
              <a:extLst>
                <a:ext uri="{FF2B5EF4-FFF2-40B4-BE49-F238E27FC236}">
                  <a16:creationId xmlns:a16="http://schemas.microsoft.com/office/drawing/2014/main" id="{406761C6-2882-49DF-BAAA-36AEB864A46E}"/>
                </a:ext>
              </a:extLst>
            </p:cNvPr>
            <p:cNvSpPr>
              <a:spLocks noChangeArrowheads="1"/>
            </p:cNvSpPr>
            <p:nvPr/>
          </p:nvSpPr>
          <p:spPr bwMode="auto">
            <a:xfrm>
              <a:off x="4382"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76" name="Rectangle 530">
              <a:extLst>
                <a:ext uri="{FF2B5EF4-FFF2-40B4-BE49-F238E27FC236}">
                  <a16:creationId xmlns:a16="http://schemas.microsoft.com/office/drawing/2014/main" id="{7A856CB1-52C9-4CD0-B3FF-432853481A38}"/>
                </a:ext>
              </a:extLst>
            </p:cNvPr>
            <p:cNvSpPr>
              <a:spLocks noChangeArrowheads="1"/>
            </p:cNvSpPr>
            <p:nvPr/>
          </p:nvSpPr>
          <p:spPr bwMode="auto">
            <a:xfrm>
              <a:off x="4410" y="1862"/>
              <a:ext cx="14" cy="1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grpSp>
      <p:sp>
        <p:nvSpPr>
          <p:cNvPr id="98453" name="Rectangle 531">
            <a:extLst>
              <a:ext uri="{FF2B5EF4-FFF2-40B4-BE49-F238E27FC236}">
                <a16:creationId xmlns:a16="http://schemas.microsoft.com/office/drawing/2014/main" id="{21C57EAD-2881-4D75-A2E7-4B49536FC8E5}"/>
              </a:ext>
            </a:extLst>
          </p:cNvPr>
          <p:cNvSpPr>
            <a:spLocks noChangeArrowheads="1"/>
          </p:cNvSpPr>
          <p:nvPr/>
        </p:nvSpPr>
        <p:spPr bwMode="auto">
          <a:xfrm>
            <a:off x="7610475" y="447675"/>
            <a:ext cx="276225" cy="2235200"/>
          </a:xfrm>
          <a:prstGeom prst="rect">
            <a:avLst/>
          </a:prstGeom>
          <a:noFill/>
          <a:ln w="79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54" name="Rectangle 532">
            <a:extLst>
              <a:ext uri="{FF2B5EF4-FFF2-40B4-BE49-F238E27FC236}">
                <a16:creationId xmlns:a16="http://schemas.microsoft.com/office/drawing/2014/main" id="{B5D9E0D8-5A34-41C0-B481-35A2EF8873A1}"/>
              </a:ext>
            </a:extLst>
          </p:cNvPr>
          <p:cNvSpPr>
            <a:spLocks noChangeArrowheads="1"/>
          </p:cNvSpPr>
          <p:nvPr/>
        </p:nvSpPr>
        <p:spPr bwMode="auto">
          <a:xfrm rot="5400000">
            <a:off x="7651750" y="1068388"/>
            <a:ext cx="1841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000"/>
              <a:t>DA</a:t>
            </a:r>
            <a:endParaRPr lang="sk-SK" altLang="en-US" sz="1800">
              <a:latin typeface="Arial" panose="020B0604020202020204" pitchFamily="34" charset="0"/>
            </a:endParaRPr>
          </a:p>
        </p:txBody>
      </p:sp>
      <p:sp>
        <p:nvSpPr>
          <p:cNvPr id="98455" name="Rectangle 533">
            <a:extLst>
              <a:ext uri="{FF2B5EF4-FFF2-40B4-BE49-F238E27FC236}">
                <a16:creationId xmlns:a16="http://schemas.microsoft.com/office/drawing/2014/main" id="{193AA7AA-3B1A-4BD4-9D90-DA5D05E5D35E}"/>
              </a:ext>
            </a:extLst>
          </p:cNvPr>
          <p:cNvSpPr>
            <a:spLocks noChangeArrowheads="1"/>
          </p:cNvSpPr>
          <p:nvPr/>
        </p:nvSpPr>
        <p:spPr bwMode="auto">
          <a:xfrm rot="5400000">
            <a:off x="7266781" y="1670844"/>
            <a:ext cx="954088"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000"/>
              <a:t>TA</a:t>
            </a:r>
            <a:r>
              <a:rPr lang="sk-SK" altLang="en-US" sz="1000">
                <a:solidFill>
                  <a:srgbClr val="00FF00"/>
                </a:solidFill>
              </a:rPr>
              <a:t>  </a:t>
            </a:r>
            <a:r>
              <a:rPr lang="sk-SK" altLang="en-US" sz="1000"/>
              <a:t>COLECTION</a:t>
            </a:r>
            <a:endParaRPr lang="sk-SK" altLang="en-US" sz="1800">
              <a:latin typeface="Arial" panose="020B0604020202020204" pitchFamily="34" charset="0"/>
            </a:endParaRPr>
          </a:p>
        </p:txBody>
      </p:sp>
      <p:sp>
        <p:nvSpPr>
          <p:cNvPr id="98456" name="Rectangle 534">
            <a:extLst>
              <a:ext uri="{FF2B5EF4-FFF2-40B4-BE49-F238E27FC236}">
                <a16:creationId xmlns:a16="http://schemas.microsoft.com/office/drawing/2014/main" id="{CE76E936-5924-461F-8AF1-4916220A90CA}"/>
              </a:ext>
            </a:extLst>
          </p:cNvPr>
          <p:cNvSpPr>
            <a:spLocks noChangeArrowheads="1"/>
          </p:cNvSpPr>
          <p:nvPr/>
        </p:nvSpPr>
        <p:spPr bwMode="auto">
          <a:xfrm rot="5400000">
            <a:off x="7556500" y="2058988"/>
            <a:ext cx="317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000">
                <a:solidFill>
                  <a:srgbClr val="00FF00"/>
                </a:solidFill>
              </a:rPr>
              <a:t> </a:t>
            </a:r>
            <a:endParaRPr lang="sk-SK" altLang="en-US" sz="1800">
              <a:latin typeface="Arial" panose="020B0604020202020204" pitchFamily="34" charset="0"/>
            </a:endParaRPr>
          </a:p>
        </p:txBody>
      </p:sp>
      <p:sp>
        <p:nvSpPr>
          <p:cNvPr id="98457" name="Rectangle 535">
            <a:extLst>
              <a:ext uri="{FF2B5EF4-FFF2-40B4-BE49-F238E27FC236}">
                <a16:creationId xmlns:a16="http://schemas.microsoft.com/office/drawing/2014/main" id="{B5F4034A-440B-4717-B7B3-0D312D2232EB}"/>
              </a:ext>
            </a:extLst>
          </p:cNvPr>
          <p:cNvSpPr>
            <a:spLocks noChangeArrowheads="1"/>
          </p:cNvSpPr>
          <p:nvPr/>
        </p:nvSpPr>
        <p:spPr bwMode="auto">
          <a:xfrm>
            <a:off x="3508375" y="3005138"/>
            <a:ext cx="277813" cy="2232025"/>
          </a:xfrm>
          <a:prstGeom prst="rect">
            <a:avLst/>
          </a:prstGeom>
          <a:noFill/>
          <a:ln w="79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58" name="Rectangle 536">
            <a:extLst>
              <a:ext uri="{FF2B5EF4-FFF2-40B4-BE49-F238E27FC236}">
                <a16:creationId xmlns:a16="http://schemas.microsoft.com/office/drawing/2014/main" id="{DA00C0CF-6C7B-460E-BAD9-A2172AE27290}"/>
              </a:ext>
            </a:extLst>
          </p:cNvPr>
          <p:cNvSpPr>
            <a:spLocks noChangeArrowheads="1"/>
          </p:cNvSpPr>
          <p:nvPr/>
        </p:nvSpPr>
        <p:spPr bwMode="auto">
          <a:xfrm rot="5400000">
            <a:off x="3120231" y="4164807"/>
            <a:ext cx="1014413"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000"/>
              <a:t>DATA ANALYSIS</a:t>
            </a:r>
            <a:endParaRPr lang="sk-SK" altLang="en-US" sz="1800">
              <a:latin typeface="Arial" panose="020B0604020202020204" pitchFamily="34" charset="0"/>
            </a:endParaRPr>
          </a:p>
        </p:txBody>
      </p:sp>
      <p:sp>
        <p:nvSpPr>
          <p:cNvPr id="98459" name="Rectangle 537">
            <a:extLst>
              <a:ext uri="{FF2B5EF4-FFF2-40B4-BE49-F238E27FC236}">
                <a16:creationId xmlns:a16="http://schemas.microsoft.com/office/drawing/2014/main" id="{CDAEE708-332F-4DEF-B80F-9F94FEB5E773}"/>
              </a:ext>
            </a:extLst>
          </p:cNvPr>
          <p:cNvSpPr>
            <a:spLocks noChangeArrowheads="1"/>
          </p:cNvSpPr>
          <p:nvPr/>
        </p:nvSpPr>
        <p:spPr bwMode="auto">
          <a:xfrm rot="5400000">
            <a:off x="3611563" y="4675188"/>
            <a:ext cx="317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000">
                <a:solidFill>
                  <a:srgbClr val="00FF00"/>
                </a:solidFill>
              </a:rPr>
              <a:t> </a:t>
            </a:r>
            <a:endParaRPr lang="sk-SK" altLang="en-US" sz="1800">
              <a:latin typeface="Arial" panose="020B0604020202020204" pitchFamily="34" charset="0"/>
            </a:endParaRPr>
          </a:p>
        </p:txBody>
      </p:sp>
      <p:grpSp>
        <p:nvGrpSpPr>
          <p:cNvPr id="98460" name="Group 538">
            <a:extLst>
              <a:ext uri="{FF2B5EF4-FFF2-40B4-BE49-F238E27FC236}">
                <a16:creationId xmlns:a16="http://schemas.microsoft.com/office/drawing/2014/main" id="{7377B415-C4AF-4904-8482-1126823C56F1}"/>
              </a:ext>
            </a:extLst>
          </p:cNvPr>
          <p:cNvGrpSpPr>
            <a:grpSpLocks/>
          </p:cNvGrpSpPr>
          <p:nvPr/>
        </p:nvGrpSpPr>
        <p:grpSpPr bwMode="auto">
          <a:xfrm>
            <a:off x="4635500" y="5629275"/>
            <a:ext cx="2546350" cy="23813"/>
            <a:chOff x="2920" y="3546"/>
            <a:chExt cx="1604" cy="15"/>
          </a:xfrm>
        </p:grpSpPr>
        <p:sp>
          <p:nvSpPr>
            <p:cNvPr id="98461" name="Rectangle 539">
              <a:extLst>
                <a:ext uri="{FF2B5EF4-FFF2-40B4-BE49-F238E27FC236}">
                  <a16:creationId xmlns:a16="http://schemas.microsoft.com/office/drawing/2014/main" id="{671F4A39-6F52-4919-8B32-5100CCF5E4E9}"/>
                </a:ext>
              </a:extLst>
            </p:cNvPr>
            <p:cNvSpPr>
              <a:spLocks noChangeArrowheads="1"/>
            </p:cNvSpPr>
            <p:nvPr/>
          </p:nvSpPr>
          <p:spPr bwMode="auto">
            <a:xfrm>
              <a:off x="2920"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62" name="Rectangle 540">
              <a:extLst>
                <a:ext uri="{FF2B5EF4-FFF2-40B4-BE49-F238E27FC236}">
                  <a16:creationId xmlns:a16="http://schemas.microsoft.com/office/drawing/2014/main" id="{B793C64E-BBE6-4CDA-BD7A-F50BE3447C5D}"/>
                </a:ext>
              </a:extLst>
            </p:cNvPr>
            <p:cNvSpPr>
              <a:spLocks noChangeArrowheads="1"/>
            </p:cNvSpPr>
            <p:nvPr/>
          </p:nvSpPr>
          <p:spPr bwMode="auto">
            <a:xfrm>
              <a:off x="2947"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63" name="Rectangle 541">
              <a:extLst>
                <a:ext uri="{FF2B5EF4-FFF2-40B4-BE49-F238E27FC236}">
                  <a16:creationId xmlns:a16="http://schemas.microsoft.com/office/drawing/2014/main" id="{AB03A6F0-0983-4A20-8FB7-3D7F2DB4EB7E}"/>
                </a:ext>
              </a:extLst>
            </p:cNvPr>
            <p:cNvSpPr>
              <a:spLocks noChangeArrowheads="1"/>
            </p:cNvSpPr>
            <p:nvPr/>
          </p:nvSpPr>
          <p:spPr bwMode="auto">
            <a:xfrm>
              <a:off x="2975"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64" name="Rectangle 542">
              <a:extLst>
                <a:ext uri="{FF2B5EF4-FFF2-40B4-BE49-F238E27FC236}">
                  <a16:creationId xmlns:a16="http://schemas.microsoft.com/office/drawing/2014/main" id="{A364002B-F7AC-4F5C-AF96-F5EF6F8D5BFA}"/>
                </a:ext>
              </a:extLst>
            </p:cNvPr>
            <p:cNvSpPr>
              <a:spLocks noChangeArrowheads="1"/>
            </p:cNvSpPr>
            <p:nvPr/>
          </p:nvSpPr>
          <p:spPr bwMode="auto">
            <a:xfrm>
              <a:off x="3003"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65" name="Rectangle 543">
              <a:extLst>
                <a:ext uri="{FF2B5EF4-FFF2-40B4-BE49-F238E27FC236}">
                  <a16:creationId xmlns:a16="http://schemas.microsoft.com/office/drawing/2014/main" id="{A615B868-40F2-42F9-944B-3CFAAC3C753A}"/>
                </a:ext>
              </a:extLst>
            </p:cNvPr>
            <p:cNvSpPr>
              <a:spLocks noChangeArrowheads="1"/>
            </p:cNvSpPr>
            <p:nvPr/>
          </p:nvSpPr>
          <p:spPr bwMode="auto">
            <a:xfrm>
              <a:off x="3031"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66" name="Rectangle 544">
              <a:extLst>
                <a:ext uri="{FF2B5EF4-FFF2-40B4-BE49-F238E27FC236}">
                  <a16:creationId xmlns:a16="http://schemas.microsoft.com/office/drawing/2014/main" id="{A8A21D36-3C59-44AF-956D-82B6256A660C}"/>
                </a:ext>
              </a:extLst>
            </p:cNvPr>
            <p:cNvSpPr>
              <a:spLocks noChangeArrowheads="1"/>
            </p:cNvSpPr>
            <p:nvPr/>
          </p:nvSpPr>
          <p:spPr bwMode="auto">
            <a:xfrm>
              <a:off x="3059"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67" name="Rectangle 545">
              <a:extLst>
                <a:ext uri="{FF2B5EF4-FFF2-40B4-BE49-F238E27FC236}">
                  <a16:creationId xmlns:a16="http://schemas.microsoft.com/office/drawing/2014/main" id="{D113D255-2145-44A7-898B-97E88D100C04}"/>
                </a:ext>
              </a:extLst>
            </p:cNvPr>
            <p:cNvSpPr>
              <a:spLocks noChangeArrowheads="1"/>
            </p:cNvSpPr>
            <p:nvPr/>
          </p:nvSpPr>
          <p:spPr bwMode="auto">
            <a:xfrm>
              <a:off x="3087"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68" name="Rectangle 546">
              <a:extLst>
                <a:ext uri="{FF2B5EF4-FFF2-40B4-BE49-F238E27FC236}">
                  <a16:creationId xmlns:a16="http://schemas.microsoft.com/office/drawing/2014/main" id="{EBCF1EAB-9FD8-4E73-92B7-581D00D62891}"/>
                </a:ext>
              </a:extLst>
            </p:cNvPr>
            <p:cNvSpPr>
              <a:spLocks noChangeArrowheads="1"/>
            </p:cNvSpPr>
            <p:nvPr/>
          </p:nvSpPr>
          <p:spPr bwMode="auto">
            <a:xfrm>
              <a:off x="3115"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69" name="Rectangle 547">
              <a:extLst>
                <a:ext uri="{FF2B5EF4-FFF2-40B4-BE49-F238E27FC236}">
                  <a16:creationId xmlns:a16="http://schemas.microsoft.com/office/drawing/2014/main" id="{AA540A68-0B2B-4536-8439-9CF6F5058926}"/>
                </a:ext>
              </a:extLst>
            </p:cNvPr>
            <p:cNvSpPr>
              <a:spLocks noChangeArrowheads="1"/>
            </p:cNvSpPr>
            <p:nvPr/>
          </p:nvSpPr>
          <p:spPr bwMode="auto">
            <a:xfrm>
              <a:off x="3143"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70" name="Rectangle 548">
              <a:extLst>
                <a:ext uri="{FF2B5EF4-FFF2-40B4-BE49-F238E27FC236}">
                  <a16:creationId xmlns:a16="http://schemas.microsoft.com/office/drawing/2014/main" id="{47ACD59B-1219-49D3-A0F2-899FCFC35B4D}"/>
                </a:ext>
              </a:extLst>
            </p:cNvPr>
            <p:cNvSpPr>
              <a:spLocks noChangeArrowheads="1"/>
            </p:cNvSpPr>
            <p:nvPr/>
          </p:nvSpPr>
          <p:spPr bwMode="auto">
            <a:xfrm>
              <a:off x="3171"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71" name="Rectangle 549">
              <a:extLst>
                <a:ext uri="{FF2B5EF4-FFF2-40B4-BE49-F238E27FC236}">
                  <a16:creationId xmlns:a16="http://schemas.microsoft.com/office/drawing/2014/main" id="{B4840FAE-6AA0-4989-A155-82E09C589D21}"/>
                </a:ext>
              </a:extLst>
            </p:cNvPr>
            <p:cNvSpPr>
              <a:spLocks noChangeArrowheads="1"/>
            </p:cNvSpPr>
            <p:nvPr/>
          </p:nvSpPr>
          <p:spPr bwMode="auto">
            <a:xfrm>
              <a:off x="3199"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72" name="Rectangle 550">
              <a:extLst>
                <a:ext uri="{FF2B5EF4-FFF2-40B4-BE49-F238E27FC236}">
                  <a16:creationId xmlns:a16="http://schemas.microsoft.com/office/drawing/2014/main" id="{16B3741B-8DA2-454F-B916-E35407AF66AF}"/>
                </a:ext>
              </a:extLst>
            </p:cNvPr>
            <p:cNvSpPr>
              <a:spLocks noChangeArrowheads="1"/>
            </p:cNvSpPr>
            <p:nvPr/>
          </p:nvSpPr>
          <p:spPr bwMode="auto">
            <a:xfrm>
              <a:off x="3227" y="3546"/>
              <a:ext cx="13"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73" name="Rectangle 551">
              <a:extLst>
                <a:ext uri="{FF2B5EF4-FFF2-40B4-BE49-F238E27FC236}">
                  <a16:creationId xmlns:a16="http://schemas.microsoft.com/office/drawing/2014/main" id="{34022E18-F1EA-48D9-8103-4A7DF0281C5E}"/>
                </a:ext>
              </a:extLst>
            </p:cNvPr>
            <p:cNvSpPr>
              <a:spLocks noChangeArrowheads="1"/>
            </p:cNvSpPr>
            <p:nvPr/>
          </p:nvSpPr>
          <p:spPr bwMode="auto">
            <a:xfrm>
              <a:off x="3254"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74" name="Rectangle 552">
              <a:extLst>
                <a:ext uri="{FF2B5EF4-FFF2-40B4-BE49-F238E27FC236}">
                  <a16:creationId xmlns:a16="http://schemas.microsoft.com/office/drawing/2014/main" id="{5BE333BF-31DA-4509-B10E-9CA23BFF0807}"/>
                </a:ext>
              </a:extLst>
            </p:cNvPr>
            <p:cNvSpPr>
              <a:spLocks noChangeArrowheads="1"/>
            </p:cNvSpPr>
            <p:nvPr/>
          </p:nvSpPr>
          <p:spPr bwMode="auto">
            <a:xfrm>
              <a:off x="3282"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75" name="Rectangle 553">
              <a:extLst>
                <a:ext uri="{FF2B5EF4-FFF2-40B4-BE49-F238E27FC236}">
                  <a16:creationId xmlns:a16="http://schemas.microsoft.com/office/drawing/2014/main" id="{FDCB33AD-8DF9-4DA3-BD80-372F05BC62FD}"/>
                </a:ext>
              </a:extLst>
            </p:cNvPr>
            <p:cNvSpPr>
              <a:spLocks noChangeArrowheads="1"/>
            </p:cNvSpPr>
            <p:nvPr/>
          </p:nvSpPr>
          <p:spPr bwMode="auto">
            <a:xfrm>
              <a:off x="3310"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76" name="Rectangle 554">
              <a:extLst>
                <a:ext uri="{FF2B5EF4-FFF2-40B4-BE49-F238E27FC236}">
                  <a16:creationId xmlns:a16="http://schemas.microsoft.com/office/drawing/2014/main" id="{AD064FA3-3CC9-46C3-9A32-359AEC6BDF91}"/>
                </a:ext>
              </a:extLst>
            </p:cNvPr>
            <p:cNvSpPr>
              <a:spLocks noChangeArrowheads="1"/>
            </p:cNvSpPr>
            <p:nvPr/>
          </p:nvSpPr>
          <p:spPr bwMode="auto">
            <a:xfrm>
              <a:off x="3338"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77" name="Rectangle 555">
              <a:extLst>
                <a:ext uri="{FF2B5EF4-FFF2-40B4-BE49-F238E27FC236}">
                  <a16:creationId xmlns:a16="http://schemas.microsoft.com/office/drawing/2014/main" id="{EB7D8825-2A1A-43D9-9341-2EF15E38CF19}"/>
                </a:ext>
              </a:extLst>
            </p:cNvPr>
            <p:cNvSpPr>
              <a:spLocks noChangeArrowheads="1"/>
            </p:cNvSpPr>
            <p:nvPr/>
          </p:nvSpPr>
          <p:spPr bwMode="auto">
            <a:xfrm>
              <a:off x="3366"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78" name="Rectangle 556">
              <a:extLst>
                <a:ext uri="{FF2B5EF4-FFF2-40B4-BE49-F238E27FC236}">
                  <a16:creationId xmlns:a16="http://schemas.microsoft.com/office/drawing/2014/main" id="{5CFAA007-B8AA-4AA4-B161-AB50007A94CB}"/>
                </a:ext>
              </a:extLst>
            </p:cNvPr>
            <p:cNvSpPr>
              <a:spLocks noChangeArrowheads="1"/>
            </p:cNvSpPr>
            <p:nvPr/>
          </p:nvSpPr>
          <p:spPr bwMode="auto">
            <a:xfrm>
              <a:off x="3394"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79" name="Rectangle 557">
              <a:extLst>
                <a:ext uri="{FF2B5EF4-FFF2-40B4-BE49-F238E27FC236}">
                  <a16:creationId xmlns:a16="http://schemas.microsoft.com/office/drawing/2014/main" id="{F4AC9FDD-A78D-4B71-91B8-6D892FF7CB3A}"/>
                </a:ext>
              </a:extLst>
            </p:cNvPr>
            <p:cNvSpPr>
              <a:spLocks noChangeArrowheads="1"/>
            </p:cNvSpPr>
            <p:nvPr/>
          </p:nvSpPr>
          <p:spPr bwMode="auto">
            <a:xfrm>
              <a:off x="3422"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80" name="Rectangle 558">
              <a:extLst>
                <a:ext uri="{FF2B5EF4-FFF2-40B4-BE49-F238E27FC236}">
                  <a16:creationId xmlns:a16="http://schemas.microsoft.com/office/drawing/2014/main" id="{0B621199-C09B-4707-BE02-297D776F0DAC}"/>
                </a:ext>
              </a:extLst>
            </p:cNvPr>
            <p:cNvSpPr>
              <a:spLocks noChangeArrowheads="1"/>
            </p:cNvSpPr>
            <p:nvPr/>
          </p:nvSpPr>
          <p:spPr bwMode="auto">
            <a:xfrm>
              <a:off x="3450"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81" name="Rectangle 559">
              <a:extLst>
                <a:ext uri="{FF2B5EF4-FFF2-40B4-BE49-F238E27FC236}">
                  <a16:creationId xmlns:a16="http://schemas.microsoft.com/office/drawing/2014/main" id="{D8644FAB-94FC-4106-BE9C-8872B0EA89E2}"/>
                </a:ext>
              </a:extLst>
            </p:cNvPr>
            <p:cNvSpPr>
              <a:spLocks noChangeArrowheads="1"/>
            </p:cNvSpPr>
            <p:nvPr/>
          </p:nvSpPr>
          <p:spPr bwMode="auto">
            <a:xfrm>
              <a:off x="3478"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82" name="Rectangle 560">
              <a:extLst>
                <a:ext uri="{FF2B5EF4-FFF2-40B4-BE49-F238E27FC236}">
                  <a16:creationId xmlns:a16="http://schemas.microsoft.com/office/drawing/2014/main" id="{8BC50E5E-95D6-4C14-B20C-362A3773DB2A}"/>
                </a:ext>
              </a:extLst>
            </p:cNvPr>
            <p:cNvSpPr>
              <a:spLocks noChangeArrowheads="1"/>
            </p:cNvSpPr>
            <p:nvPr/>
          </p:nvSpPr>
          <p:spPr bwMode="auto">
            <a:xfrm>
              <a:off x="3506"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83" name="Rectangle 561">
              <a:extLst>
                <a:ext uri="{FF2B5EF4-FFF2-40B4-BE49-F238E27FC236}">
                  <a16:creationId xmlns:a16="http://schemas.microsoft.com/office/drawing/2014/main" id="{5D5617E3-E760-4657-964F-075C56E601CB}"/>
                </a:ext>
              </a:extLst>
            </p:cNvPr>
            <p:cNvSpPr>
              <a:spLocks noChangeArrowheads="1"/>
            </p:cNvSpPr>
            <p:nvPr/>
          </p:nvSpPr>
          <p:spPr bwMode="auto">
            <a:xfrm>
              <a:off x="3533"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84" name="Rectangle 562">
              <a:extLst>
                <a:ext uri="{FF2B5EF4-FFF2-40B4-BE49-F238E27FC236}">
                  <a16:creationId xmlns:a16="http://schemas.microsoft.com/office/drawing/2014/main" id="{2E444E3F-0757-4F01-8C8D-AB75F1004D8B}"/>
                </a:ext>
              </a:extLst>
            </p:cNvPr>
            <p:cNvSpPr>
              <a:spLocks noChangeArrowheads="1"/>
            </p:cNvSpPr>
            <p:nvPr/>
          </p:nvSpPr>
          <p:spPr bwMode="auto">
            <a:xfrm>
              <a:off x="3561"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85" name="Rectangle 563">
              <a:extLst>
                <a:ext uri="{FF2B5EF4-FFF2-40B4-BE49-F238E27FC236}">
                  <a16:creationId xmlns:a16="http://schemas.microsoft.com/office/drawing/2014/main" id="{2D54C995-5D23-44CA-8443-66B4FA39CC56}"/>
                </a:ext>
              </a:extLst>
            </p:cNvPr>
            <p:cNvSpPr>
              <a:spLocks noChangeArrowheads="1"/>
            </p:cNvSpPr>
            <p:nvPr/>
          </p:nvSpPr>
          <p:spPr bwMode="auto">
            <a:xfrm>
              <a:off x="3589"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86" name="Rectangle 564">
              <a:extLst>
                <a:ext uri="{FF2B5EF4-FFF2-40B4-BE49-F238E27FC236}">
                  <a16:creationId xmlns:a16="http://schemas.microsoft.com/office/drawing/2014/main" id="{16698BA5-B6CB-45B6-BADD-A380F997069D}"/>
                </a:ext>
              </a:extLst>
            </p:cNvPr>
            <p:cNvSpPr>
              <a:spLocks noChangeArrowheads="1"/>
            </p:cNvSpPr>
            <p:nvPr/>
          </p:nvSpPr>
          <p:spPr bwMode="auto">
            <a:xfrm>
              <a:off x="3617"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87" name="Rectangle 565">
              <a:extLst>
                <a:ext uri="{FF2B5EF4-FFF2-40B4-BE49-F238E27FC236}">
                  <a16:creationId xmlns:a16="http://schemas.microsoft.com/office/drawing/2014/main" id="{545725B3-26BF-4775-994F-1296308E0E7C}"/>
                </a:ext>
              </a:extLst>
            </p:cNvPr>
            <p:cNvSpPr>
              <a:spLocks noChangeArrowheads="1"/>
            </p:cNvSpPr>
            <p:nvPr/>
          </p:nvSpPr>
          <p:spPr bwMode="auto">
            <a:xfrm>
              <a:off x="3645"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88" name="Rectangle 566">
              <a:extLst>
                <a:ext uri="{FF2B5EF4-FFF2-40B4-BE49-F238E27FC236}">
                  <a16:creationId xmlns:a16="http://schemas.microsoft.com/office/drawing/2014/main" id="{38D050FB-7403-4B13-B17A-8B7D85E42460}"/>
                </a:ext>
              </a:extLst>
            </p:cNvPr>
            <p:cNvSpPr>
              <a:spLocks noChangeArrowheads="1"/>
            </p:cNvSpPr>
            <p:nvPr/>
          </p:nvSpPr>
          <p:spPr bwMode="auto">
            <a:xfrm>
              <a:off x="3673"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89" name="Rectangle 567">
              <a:extLst>
                <a:ext uri="{FF2B5EF4-FFF2-40B4-BE49-F238E27FC236}">
                  <a16:creationId xmlns:a16="http://schemas.microsoft.com/office/drawing/2014/main" id="{DAEE0966-C2D7-486C-A659-83828FE06EBC}"/>
                </a:ext>
              </a:extLst>
            </p:cNvPr>
            <p:cNvSpPr>
              <a:spLocks noChangeArrowheads="1"/>
            </p:cNvSpPr>
            <p:nvPr/>
          </p:nvSpPr>
          <p:spPr bwMode="auto">
            <a:xfrm>
              <a:off x="3701"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90" name="Rectangle 568">
              <a:extLst>
                <a:ext uri="{FF2B5EF4-FFF2-40B4-BE49-F238E27FC236}">
                  <a16:creationId xmlns:a16="http://schemas.microsoft.com/office/drawing/2014/main" id="{06CACD16-EFA0-41F3-9181-90EA4CBA5194}"/>
                </a:ext>
              </a:extLst>
            </p:cNvPr>
            <p:cNvSpPr>
              <a:spLocks noChangeArrowheads="1"/>
            </p:cNvSpPr>
            <p:nvPr/>
          </p:nvSpPr>
          <p:spPr bwMode="auto">
            <a:xfrm>
              <a:off x="3729"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91" name="Rectangle 569">
              <a:extLst>
                <a:ext uri="{FF2B5EF4-FFF2-40B4-BE49-F238E27FC236}">
                  <a16:creationId xmlns:a16="http://schemas.microsoft.com/office/drawing/2014/main" id="{F80E3FD5-14C4-486B-939B-2C74B089EBB5}"/>
                </a:ext>
              </a:extLst>
            </p:cNvPr>
            <p:cNvSpPr>
              <a:spLocks noChangeArrowheads="1"/>
            </p:cNvSpPr>
            <p:nvPr/>
          </p:nvSpPr>
          <p:spPr bwMode="auto">
            <a:xfrm>
              <a:off x="3757"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92" name="Rectangle 570">
              <a:extLst>
                <a:ext uri="{FF2B5EF4-FFF2-40B4-BE49-F238E27FC236}">
                  <a16:creationId xmlns:a16="http://schemas.microsoft.com/office/drawing/2014/main" id="{8961EFE7-DFF1-40DC-A5A1-7A28D847BA7A}"/>
                </a:ext>
              </a:extLst>
            </p:cNvPr>
            <p:cNvSpPr>
              <a:spLocks noChangeArrowheads="1"/>
            </p:cNvSpPr>
            <p:nvPr/>
          </p:nvSpPr>
          <p:spPr bwMode="auto">
            <a:xfrm>
              <a:off x="3785"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93" name="Rectangle 571">
              <a:extLst>
                <a:ext uri="{FF2B5EF4-FFF2-40B4-BE49-F238E27FC236}">
                  <a16:creationId xmlns:a16="http://schemas.microsoft.com/office/drawing/2014/main" id="{D63907FB-EF45-4FAC-8F24-6A8AE069AF14}"/>
                </a:ext>
              </a:extLst>
            </p:cNvPr>
            <p:cNvSpPr>
              <a:spLocks noChangeArrowheads="1"/>
            </p:cNvSpPr>
            <p:nvPr/>
          </p:nvSpPr>
          <p:spPr bwMode="auto">
            <a:xfrm>
              <a:off x="3813" y="3546"/>
              <a:ext cx="13"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94" name="Rectangle 572">
              <a:extLst>
                <a:ext uri="{FF2B5EF4-FFF2-40B4-BE49-F238E27FC236}">
                  <a16:creationId xmlns:a16="http://schemas.microsoft.com/office/drawing/2014/main" id="{4C4C751E-4A82-4AF3-B912-7D8AE3E1C335}"/>
                </a:ext>
              </a:extLst>
            </p:cNvPr>
            <p:cNvSpPr>
              <a:spLocks noChangeArrowheads="1"/>
            </p:cNvSpPr>
            <p:nvPr/>
          </p:nvSpPr>
          <p:spPr bwMode="auto">
            <a:xfrm>
              <a:off x="3840"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95" name="Rectangle 573">
              <a:extLst>
                <a:ext uri="{FF2B5EF4-FFF2-40B4-BE49-F238E27FC236}">
                  <a16:creationId xmlns:a16="http://schemas.microsoft.com/office/drawing/2014/main" id="{EFC4D59B-DD65-4019-BD81-327F23294070}"/>
                </a:ext>
              </a:extLst>
            </p:cNvPr>
            <p:cNvSpPr>
              <a:spLocks noChangeArrowheads="1"/>
            </p:cNvSpPr>
            <p:nvPr/>
          </p:nvSpPr>
          <p:spPr bwMode="auto">
            <a:xfrm>
              <a:off x="3868"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96" name="Rectangle 574">
              <a:extLst>
                <a:ext uri="{FF2B5EF4-FFF2-40B4-BE49-F238E27FC236}">
                  <a16:creationId xmlns:a16="http://schemas.microsoft.com/office/drawing/2014/main" id="{8D42356C-EFF8-443C-9D6D-6D0A5D93D455}"/>
                </a:ext>
              </a:extLst>
            </p:cNvPr>
            <p:cNvSpPr>
              <a:spLocks noChangeArrowheads="1"/>
            </p:cNvSpPr>
            <p:nvPr/>
          </p:nvSpPr>
          <p:spPr bwMode="auto">
            <a:xfrm>
              <a:off x="3896"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97" name="Rectangle 575">
              <a:extLst>
                <a:ext uri="{FF2B5EF4-FFF2-40B4-BE49-F238E27FC236}">
                  <a16:creationId xmlns:a16="http://schemas.microsoft.com/office/drawing/2014/main" id="{0D36F9CC-BFD4-4ED1-B686-7BEEED785298}"/>
                </a:ext>
              </a:extLst>
            </p:cNvPr>
            <p:cNvSpPr>
              <a:spLocks noChangeArrowheads="1"/>
            </p:cNvSpPr>
            <p:nvPr/>
          </p:nvSpPr>
          <p:spPr bwMode="auto">
            <a:xfrm>
              <a:off x="3924"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98" name="Rectangle 576">
              <a:extLst>
                <a:ext uri="{FF2B5EF4-FFF2-40B4-BE49-F238E27FC236}">
                  <a16:creationId xmlns:a16="http://schemas.microsoft.com/office/drawing/2014/main" id="{2F1231A1-681D-4B16-A567-B99F484ADA5F}"/>
                </a:ext>
              </a:extLst>
            </p:cNvPr>
            <p:cNvSpPr>
              <a:spLocks noChangeArrowheads="1"/>
            </p:cNvSpPr>
            <p:nvPr/>
          </p:nvSpPr>
          <p:spPr bwMode="auto">
            <a:xfrm>
              <a:off x="3952"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499" name="Rectangle 577">
              <a:extLst>
                <a:ext uri="{FF2B5EF4-FFF2-40B4-BE49-F238E27FC236}">
                  <a16:creationId xmlns:a16="http://schemas.microsoft.com/office/drawing/2014/main" id="{16A08050-29A2-46E9-8B1E-FAAB7E017668}"/>
                </a:ext>
              </a:extLst>
            </p:cNvPr>
            <p:cNvSpPr>
              <a:spLocks noChangeArrowheads="1"/>
            </p:cNvSpPr>
            <p:nvPr/>
          </p:nvSpPr>
          <p:spPr bwMode="auto">
            <a:xfrm>
              <a:off x="3980"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00" name="Rectangle 578">
              <a:extLst>
                <a:ext uri="{FF2B5EF4-FFF2-40B4-BE49-F238E27FC236}">
                  <a16:creationId xmlns:a16="http://schemas.microsoft.com/office/drawing/2014/main" id="{16E1BDF3-FDBC-40A6-8E53-92EAC7033E96}"/>
                </a:ext>
              </a:extLst>
            </p:cNvPr>
            <p:cNvSpPr>
              <a:spLocks noChangeArrowheads="1"/>
            </p:cNvSpPr>
            <p:nvPr/>
          </p:nvSpPr>
          <p:spPr bwMode="auto">
            <a:xfrm>
              <a:off x="4008"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01" name="Rectangle 579">
              <a:extLst>
                <a:ext uri="{FF2B5EF4-FFF2-40B4-BE49-F238E27FC236}">
                  <a16:creationId xmlns:a16="http://schemas.microsoft.com/office/drawing/2014/main" id="{31F52776-54A3-4238-BAD3-51862E607E33}"/>
                </a:ext>
              </a:extLst>
            </p:cNvPr>
            <p:cNvSpPr>
              <a:spLocks noChangeArrowheads="1"/>
            </p:cNvSpPr>
            <p:nvPr/>
          </p:nvSpPr>
          <p:spPr bwMode="auto">
            <a:xfrm>
              <a:off x="4036"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02" name="Rectangle 580">
              <a:extLst>
                <a:ext uri="{FF2B5EF4-FFF2-40B4-BE49-F238E27FC236}">
                  <a16:creationId xmlns:a16="http://schemas.microsoft.com/office/drawing/2014/main" id="{9C48AD40-D242-4B91-9B51-3C298A53D102}"/>
                </a:ext>
              </a:extLst>
            </p:cNvPr>
            <p:cNvSpPr>
              <a:spLocks noChangeArrowheads="1"/>
            </p:cNvSpPr>
            <p:nvPr/>
          </p:nvSpPr>
          <p:spPr bwMode="auto">
            <a:xfrm>
              <a:off x="4064"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03" name="Rectangle 581">
              <a:extLst>
                <a:ext uri="{FF2B5EF4-FFF2-40B4-BE49-F238E27FC236}">
                  <a16:creationId xmlns:a16="http://schemas.microsoft.com/office/drawing/2014/main" id="{0C5A73AC-DE4D-4321-96CF-9569ADEAEB53}"/>
                </a:ext>
              </a:extLst>
            </p:cNvPr>
            <p:cNvSpPr>
              <a:spLocks noChangeArrowheads="1"/>
            </p:cNvSpPr>
            <p:nvPr/>
          </p:nvSpPr>
          <p:spPr bwMode="auto">
            <a:xfrm>
              <a:off x="4092"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04" name="Rectangle 582">
              <a:extLst>
                <a:ext uri="{FF2B5EF4-FFF2-40B4-BE49-F238E27FC236}">
                  <a16:creationId xmlns:a16="http://schemas.microsoft.com/office/drawing/2014/main" id="{B0DEE741-434C-4449-897F-7A9919FD8F37}"/>
                </a:ext>
              </a:extLst>
            </p:cNvPr>
            <p:cNvSpPr>
              <a:spLocks noChangeArrowheads="1"/>
            </p:cNvSpPr>
            <p:nvPr/>
          </p:nvSpPr>
          <p:spPr bwMode="auto">
            <a:xfrm>
              <a:off x="4119"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05" name="Rectangle 583">
              <a:extLst>
                <a:ext uri="{FF2B5EF4-FFF2-40B4-BE49-F238E27FC236}">
                  <a16:creationId xmlns:a16="http://schemas.microsoft.com/office/drawing/2014/main" id="{695D1917-BC10-468E-A4B5-298F2FBFB0CE}"/>
                </a:ext>
              </a:extLst>
            </p:cNvPr>
            <p:cNvSpPr>
              <a:spLocks noChangeArrowheads="1"/>
            </p:cNvSpPr>
            <p:nvPr/>
          </p:nvSpPr>
          <p:spPr bwMode="auto">
            <a:xfrm>
              <a:off x="4147"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06" name="Rectangle 584">
              <a:extLst>
                <a:ext uri="{FF2B5EF4-FFF2-40B4-BE49-F238E27FC236}">
                  <a16:creationId xmlns:a16="http://schemas.microsoft.com/office/drawing/2014/main" id="{A9F8E70F-7912-4006-81AB-25FF3886A29B}"/>
                </a:ext>
              </a:extLst>
            </p:cNvPr>
            <p:cNvSpPr>
              <a:spLocks noChangeArrowheads="1"/>
            </p:cNvSpPr>
            <p:nvPr/>
          </p:nvSpPr>
          <p:spPr bwMode="auto">
            <a:xfrm>
              <a:off x="4175"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07" name="Rectangle 585">
              <a:extLst>
                <a:ext uri="{FF2B5EF4-FFF2-40B4-BE49-F238E27FC236}">
                  <a16:creationId xmlns:a16="http://schemas.microsoft.com/office/drawing/2014/main" id="{D86023A7-4765-43ED-B0C4-A6BF37B28B2E}"/>
                </a:ext>
              </a:extLst>
            </p:cNvPr>
            <p:cNvSpPr>
              <a:spLocks noChangeArrowheads="1"/>
            </p:cNvSpPr>
            <p:nvPr/>
          </p:nvSpPr>
          <p:spPr bwMode="auto">
            <a:xfrm>
              <a:off x="4203"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08" name="Rectangle 586">
              <a:extLst>
                <a:ext uri="{FF2B5EF4-FFF2-40B4-BE49-F238E27FC236}">
                  <a16:creationId xmlns:a16="http://schemas.microsoft.com/office/drawing/2014/main" id="{4A7DBD43-EEA3-4C59-98D7-6C1174A125D4}"/>
                </a:ext>
              </a:extLst>
            </p:cNvPr>
            <p:cNvSpPr>
              <a:spLocks noChangeArrowheads="1"/>
            </p:cNvSpPr>
            <p:nvPr/>
          </p:nvSpPr>
          <p:spPr bwMode="auto">
            <a:xfrm>
              <a:off x="4231"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09" name="Rectangle 587">
              <a:extLst>
                <a:ext uri="{FF2B5EF4-FFF2-40B4-BE49-F238E27FC236}">
                  <a16:creationId xmlns:a16="http://schemas.microsoft.com/office/drawing/2014/main" id="{BB1CEA4A-5D41-4673-8370-7B93E092D387}"/>
                </a:ext>
              </a:extLst>
            </p:cNvPr>
            <p:cNvSpPr>
              <a:spLocks noChangeArrowheads="1"/>
            </p:cNvSpPr>
            <p:nvPr/>
          </p:nvSpPr>
          <p:spPr bwMode="auto">
            <a:xfrm>
              <a:off x="4259"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10" name="Rectangle 588">
              <a:extLst>
                <a:ext uri="{FF2B5EF4-FFF2-40B4-BE49-F238E27FC236}">
                  <a16:creationId xmlns:a16="http://schemas.microsoft.com/office/drawing/2014/main" id="{0FFD6F97-732E-4C03-BD04-F7E9C39828A8}"/>
                </a:ext>
              </a:extLst>
            </p:cNvPr>
            <p:cNvSpPr>
              <a:spLocks noChangeArrowheads="1"/>
            </p:cNvSpPr>
            <p:nvPr/>
          </p:nvSpPr>
          <p:spPr bwMode="auto">
            <a:xfrm>
              <a:off x="4287"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11" name="Rectangle 589">
              <a:extLst>
                <a:ext uri="{FF2B5EF4-FFF2-40B4-BE49-F238E27FC236}">
                  <a16:creationId xmlns:a16="http://schemas.microsoft.com/office/drawing/2014/main" id="{8C14C3ED-BB2B-4C2C-84A7-F79CEA6635F1}"/>
                </a:ext>
              </a:extLst>
            </p:cNvPr>
            <p:cNvSpPr>
              <a:spLocks noChangeArrowheads="1"/>
            </p:cNvSpPr>
            <p:nvPr/>
          </p:nvSpPr>
          <p:spPr bwMode="auto">
            <a:xfrm>
              <a:off x="4315"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12" name="Rectangle 590">
              <a:extLst>
                <a:ext uri="{FF2B5EF4-FFF2-40B4-BE49-F238E27FC236}">
                  <a16:creationId xmlns:a16="http://schemas.microsoft.com/office/drawing/2014/main" id="{2CF0183D-AC07-4E73-B2B9-D26781915F17}"/>
                </a:ext>
              </a:extLst>
            </p:cNvPr>
            <p:cNvSpPr>
              <a:spLocks noChangeArrowheads="1"/>
            </p:cNvSpPr>
            <p:nvPr/>
          </p:nvSpPr>
          <p:spPr bwMode="auto">
            <a:xfrm>
              <a:off x="4343"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13" name="Rectangle 591">
              <a:extLst>
                <a:ext uri="{FF2B5EF4-FFF2-40B4-BE49-F238E27FC236}">
                  <a16:creationId xmlns:a16="http://schemas.microsoft.com/office/drawing/2014/main" id="{7466FE48-7907-4274-99C4-1644A3895FBC}"/>
                </a:ext>
              </a:extLst>
            </p:cNvPr>
            <p:cNvSpPr>
              <a:spLocks noChangeArrowheads="1"/>
            </p:cNvSpPr>
            <p:nvPr/>
          </p:nvSpPr>
          <p:spPr bwMode="auto">
            <a:xfrm>
              <a:off x="4371"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14" name="Rectangle 592">
              <a:extLst>
                <a:ext uri="{FF2B5EF4-FFF2-40B4-BE49-F238E27FC236}">
                  <a16:creationId xmlns:a16="http://schemas.microsoft.com/office/drawing/2014/main" id="{B0DD1F35-C4EE-4CAF-BA7C-23592647E89D}"/>
                </a:ext>
              </a:extLst>
            </p:cNvPr>
            <p:cNvSpPr>
              <a:spLocks noChangeArrowheads="1"/>
            </p:cNvSpPr>
            <p:nvPr/>
          </p:nvSpPr>
          <p:spPr bwMode="auto">
            <a:xfrm>
              <a:off x="4398"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15" name="Rectangle 593">
              <a:extLst>
                <a:ext uri="{FF2B5EF4-FFF2-40B4-BE49-F238E27FC236}">
                  <a16:creationId xmlns:a16="http://schemas.microsoft.com/office/drawing/2014/main" id="{75371A62-0D00-42AB-A992-38D489EFC35C}"/>
                </a:ext>
              </a:extLst>
            </p:cNvPr>
            <p:cNvSpPr>
              <a:spLocks noChangeArrowheads="1"/>
            </p:cNvSpPr>
            <p:nvPr/>
          </p:nvSpPr>
          <p:spPr bwMode="auto">
            <a:xfrm>
              <a:off x="4426"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16" name="Rectangle 594">
              <a:extLst>
                <a:ext uri="{FF2B5EF4-FFF2-40B4-BE49-F238E27FC236}">
                  <a16:creationId xmlns:a16="http://schemas.microsoft.com/office/drawing/2014/main" id="{73BE8103-66BD-427B-9603-CA96291BD810}"/>
                </a:ext>
              </a:extLst>
            </p:cNvPr>
            <p:cNvSpPr>
              <a:spLocks noChangeArrowheads="1"/>
            </p:cNvSpPr>
            <p:nvPr/>
          </p:nvSpPr>
          <p:spPr bwMode="auto">
            <a:xfrm>
              <a:off x="4454"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17" name="Rectangle 595">
              <a:extLst>
                <a:ext uri="{FF2B5EF4-FFF2-40B4-BE49-F238E27FC236}">
                  <a16:creationId xmlns:a16="http://schemas.microsoft.com/office/drawing/2014/main" id="{DC86AACE-2F92-4469-B32A-034450373FDE}"/>
                </a:ext>
              </a:extLst>
            </p:cNvPr>
            <p:cNvSpPr>
              <a:spLocks noChangeArrowheads="1"/>
            </p:cNvSpPr>
            <p:nvPr/>
          </p:nvSpPr>
          <p:spPr bwMode="auto">
            <a:xfrm>
              <a:off x="4482"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98518" name="Rectangle 596">
              <a:extLst>
                <a:ext uri="{FF2B5EF4-FFF2-40B4-BE49-F238E27FC236}">
                  <a16:creationId xmlns:a16="http://schemas.microsoft.com/office/drawing/2014/main" id="{7D8FC5A9-8A76-4E84-985B-864AC06DB170}"/>
                </a:ext>
              </a:extLst>
            </p:cNvPr>
            <p:cNvSpPr>
              <a:spLocks noChangeArrowheads="1"/>
            </p:cNvSpPr>
            <p:nvPr/>
          </p:nvSpPr>
          <p:spPr bwMode="auto">
            <a:xfrm>
              <a:off x="4510" y="3546"/>
              <a:ext cx="14"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54D12421-3F1C-4C6A-B393-C7270E9AF309}"/>
              </a:ext>
            </a:extLst>
          </p:cNvPr>
          <p:cNvSpPr>
            <a:spLocks noGrp="1"/>
          </p:cNvSpPr>
          <p:nvPr>
            <p:ph type="ftr" sz="quarter" idx="11"/>
          </p:nvPr>
        </p:nvSpPr>
        <p:spPr/>
        <p:txBody>
          <a:bodyPr/>
          <a:lstStyle/>
          <a:p>
            <a:pPr>
              <a:defRPr/>
            </a:pPr>
            <a:r>
              <a:rPr lang="sk-SK"/>
              <a:t>Princípy účtovníctva</a:t>
            </a:r>
          </a:p>
        </p:txBody>
      </p:sp>
      <p:sp>
        <p:nvSpPr>
          <p:cNvPr id="100355" name="Zástupný symbol čísla snímky 5">
            <a:extLst>
              <a:ext uri="{FF2B5EF4-FFF2-40B4-BE49-F238E27FC236}">
                <a16:creationId xmlns:a16="http://schemas.microsoft.com/office/drawing/2014/main" id="{8E6C5757-65C2-4B6E-8895-BB9EE3F2AB6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1-48</a:t>
            </a:r>
          </a:p>
        </p:txBody>
      </p:sp>
      <p:sp>
        <p:nvSpPr>
          <p:cNvPr id="100356" name="Rectangle 2">
            <a:extLst>
              <a:ext uri="{FF2B5EF4-FFF2-40B4-BE49-F238E27FC236}">
                <a16:creationId xmlns:a16="http://schemas.microsoft.com/office/drawing/2014/main" id="{2B7CDD79-3000-4940-AA1C-E29C07E1E755}"/>
              </a:ext>
            </a:extLst>
          </p:cNvPr>
          <p:cNvSpPr>
            <a:spLocks noGrp="1" noChangeArrowheads="1"/>
          </p:cNvSpPr>
          <p:nvPr>
            <p:ph type="title"/>
          </p:nvPr>
        </p:nvSpPr>
        <p:spPr/>
        <p:txBody>
          <a:bodyPr/>
          <a:lstStyle/>
          <a:p>
            <a:pPr eaLnBrk="1" hangingPunct="1"/>
            <a:r>
              <a:rPr lang="sk-SK" altLang="en-US" sz="3200" b="1">
                <a:solidFill>
                  <a:srgbClr val="3D1FD3"/>
                </a:solidFill>
              </a:rPr>
              <a:t>Kvalitatívne charakteristiky finančných výkazov (IASB)</a:t>
            </a:r>
            <a:endParaRPr lang="en-US" altLang="en-US" sz="3200">
              <a:solidFill>
                <a:srgbClr val="3D1FD3"/>
              </a:solidFill>
            </a:endParaRPr>
          </a:p>
        </p:txBody>
      </p:sp>
      <p:sp>
        <p:nvSpPr>
          <p:cNvPr id="100357" name="Rectangle 3">
            <a:extLst>
              <a:ext uri="{FF2B5EF4-FFF2-40B4-BE49-F238E27FC236}">
                <a16:creationId xmlns:a16="http://schemas.microsoft.com/office/drawing/2014/main" id="{758D10F9-FF12-40AB-8BE4-2BD791906B03}"/>
              </a:ext>
            </a:extLst>
          </p:cNvPr>
          <p:cNvSpPr>
            <a:spLocks noGrp="1" noChangeArrowheads="1"/>
          </p:cNvSpPr>
          <p:nvPr>
            <p:ph type="body" idx="1"/>
          </p:nvPr>
        </p:nvSpPr>
        <p:spPr>
          <a:xfrm>
            <a:off x="457200" y="1600200"/>
            <a:ext cx="8229600" cy="4205288"/>
          </a:xfrm>
        </p:spPr>
        <p:txBody>
          <a:bodyPr/>
          <a:lstStyle/>
          <a:p>
            <a:pPr eaLnBrk="1" hangingPunct="1">
              <a:lnSpc>
                <a:spcPct val="80000"/>
              </a:lnSpc>
            </a:pPr>
            <a:r>
              <a:rPr lang="sk-SK" altLang="en-US" sz="2400"/>
              <a:t>Kvalitatívnymi charakteristikami finančných výkazov sú „</a:t>
            </a:r>
            <a:r>
              <a:rPr lang="sk-SK" altLang="en-US" sz="2400" i="1"/>
              <a:t>vlastnosti, ktoré zabezpečujú, že informácie poskytnuté finančnými výkazmi sú užitočné pre používateľa</a:t>
            </a:r>
            <a:r>
              <a:rPr lang="sk-SK" altLang="en-US" sz="2400"/>
              <a:t>“ (Koncepčný rámec IASB)</a:t>
            </a:r>
            <a:endParaRPr lang="en-US" altLang="en-US" sz="2400"/>
          </a:p>
          <a:p>
            <a:pPr eaLnBrk="1" hangingPunct="1">
              <a:lnSpc>
                <a:spcPct val="80000"/>
              </a:lnSpc>
            </a:pPr>
            <a:r>
              <a:rPr lang="sk-SK" altLang="en-US" sz="2400"/>
              <a:t>Štyri základné kvalitatívne charakteristiky sú</a:t>
            </a:r>
            <a:r>
              <a:rPr lang="sk-SK" altLang="en-US" sz="2800"/>
              <a:t> </a:t>
            </a:r>
          </a:p>
          <a:p>
            <a:pPr marL="819150" lvl="1" eaLnBrk="1" hangingPunct="1">
              <a:lnSpc>
                <a:spcPct val="80000"/>
              </a:lnSpc>
            </a:pPr>
            <a:r>
              <a:rPr lang="sk-SK" altLang="en-US" sz="2000"/>
              <a:t>zrozumiteľnosť (understandability)</a:t>
            </a:r>
          </a:p>
          <a:p>
            <a:pPr marL="819150" lvl="1" eaLnBrk="1" hangingPunct="1">
              <a:lnSpc>
                <a:spcPct val="80000"/>
              </a:lnSpc>
            </a:pPr>
            <a:r>
              <a:rPr lang="sk-SK" altLang="en-US" sz="2000"/>
              <a:t>relevantnosť (relevance)</a:t>
            </a:r>
          </a:p>
          <a:p>
            <a:pPr marL="819150" lvl="1" eaLnBrk="1" hangingPunct="1">
              <a:lnSpc>
                <a:spcPct val="80000"/>
              </a:lnSpc>
            </a:pPr>
            <a:r>
              <a:rPr lang="sk-SK" altLang="en-US" sz="2000"/>
              <a:t>spoľahlivosť (reliability)</a:t>
            </a:r>
          </a:p>
          <a:p>
            <a:pPr marL="819150" lvl="1" eaLnBrk="1" hangingPunct="1">
              <a:lnSpc>
                <a:spcPct val="80000"/>
              </a:lnSpc>
            </a:pPr>
            <a:r>
              <a:rPr lang="sk-SK" altLang="en-US" sz="2000"/>
              <a:t>porovnateľnosť (comparability)</a:t>
            </a:r>
          </a:p>
          <a:p>
            <a:pPr eaLnBrk="1" hangingPunct="1">
              <a:lnSpc>
                <a:spcPct val="80000"/>
              </a:lnSpc>
            </a:pPr>
            <a:r>
              <a:rPr lang="sk-SK" altLang="en-US" sz="2400"/>
              <a:t>Z uvedených charakteristík vyplývajú princípy (zásady), ktorými sa musia riadiť účtovné postupy, aby výkazy spĺňali uvedené charakteristiky</a:t>
            </a:r>
          </a:p>
          <a:p>
            <a:pPr eaLnBrk="1" hangingPunct="1">
              <a:lnSpc>
                <a:spcPct val="80000"/>
              </a:lnSpc>
            </a:pPr>
            <a:endParaRPr lang="en-US" altLang="en-US" sz="28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D5D73C78-0E88-435F-B103-2E61FB0DA6EC}"/>
              </a:ext>
            </a:extLst>
          </p:cNvPr>
          <p:cNvSpPr>
            <a:spLocks noGrp="1"/>
          </p:cNvSpPr>
          <p:nvPr>
            <p:ph type="ftr" sz="quarter" idx="11"/>
          </p:nvPr>
        </p:nvSpPr>
        <p:spPr/>
        <p:txBody>
          <a:bodyPr/>
          <a:lstStyle/>
          <a:p>
            <a:pPr>
              <a:defRPr/>
            </a:pPr>
            <a:r>
              <a:rPr lang="sk-SK"/>
              <a:t>Princípy účtovníctva</a:t>
            </a:r>
          </a:p>
        </p:txBody>
      </p:sp>
      <p:sp>
        <p:nvSpPr>
          <p:cNvPr id="102403" name="Zástupný symbol čísla snímky 5">
            <a:extLst>
              <a:ext uri="{FF2B5EF4-FFF2-40B4-BE49-F238E27FC236}">
                <a16:creationId xmlns:a16="http://schemas.microsoft.com/office/drawing/2014/main" id="{D7FAE61F-5105-464D-B001-41D539BD48B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1-49</a:t>
            </a:r>
          </a:p>
        </p:txBody>
      </p:sp>
      <p:sp>
        <p:nvSpPr>
          <p:cNvPr id="102404" name="Rectangle 2">
            <a:extLst>
              <a:ext uri="{FF2B5EF4-FFF2-40B4-BE49-F238E27FC236}">
                <a16:creationId xmlns:a16="http://schemas.microsoft.com/office/drawing/2014/main" id="{C502130F-D86F-4365-9951-C35D2CC59D36}"/>
              </a:ext>
            </a:extLst>
          </p:cNvPr>
          <p:cNvSpPr>
            <a:spLocks noGrp="1" noChangeArrowheads="1"/>
          </p:cNvSpPr>
          <p:nvPr>
            <p:ph type="title"/>
          </p:nvPr>
        </p:nvSpPr>
        <p:spPr/>
        <p:txBody>
          <a:bodyPr/>
          <a:lstStyle/>
          <a:p>
            <a:pPr eaLnBrk="1" hangingPunct="1"/>
            <a:r>
              <a:rPr lang="sk-SK" altLang="en-US" sz="3200" b="1">
                <a:solidFill>
                  <a:srgbClr val="3D1FD3"/>
                </a:solidFill>
              </a:rPr>
              <a:t>Kvalitatívne charakteristiky finančných výkazov </a:t>
            </a:r>
            <a:r>
              <a:rPr lang="sk-SK" altLang="en-US" sz="1800">
                <a:solidFill>
                  <a:srgbClr val="3D1FD3"/>
                </a:solidFill>
              </a:rPr>
              <a:t>(2)</a:t>
            </a:r>
          </a:p>
        </p:txBody>
      </p:sp>
      <p:sp>
        <p:nvSpPr>
          <p:cNvPr id="102405" name="Rectangle 3">
            <a:extLst>
              <a:ext uri="{FF2B5EF4-FFF2-40B4-BE49-F238E27FC236}">
                <a16:creationId xmlns:a16="http://schemas.microsoft.com/office/drawing/2014/main" id="{43604EE0-C610-4B5D-815C-F4B9400EFBA7}"/>
              </a:ext>
            </a:extLst>
          </p:cNvPr>
          <p:cNvSpPr>
            <a:spLocks noGrp="1" noChangeArrowheads="1"/>
          </p:cNvSpPr>
          <p:nvPr>
            <p:ph type="body" idx="1"/>
          </p:nvPr>
        </p:nvSpPr>
        <p:spPr/>
        <p:txBody>
          <a:bodyPr/>
          <a:lstStyle/>
          <a:p>
            <a:pPr eaLnBrk="1" hangingPunct="1">
              <a:lnSpc>
                <a:spcPct val="90000"/>
              </a:lnSpc>
            </a:pPr>
            <a:r>
              <a:rPr lang="sk-SK" altLang="en-US" sz="2400"/>
              <a:t>Zrozumiteľnosť – informácie musia byť zrozumiteľné pre používateľov, predpokladá sa však že používateľ má náležité vedomosti a je ochotný vynaložiť náležité úsilie na štúdium výkazov</a:t>
            </a:r>
          </a:p>
          <a:p>
            <a:pPr eaLnBrk="1" hangingPunct="1">
              <a:lnSpc>
                <a:spcPct val="90000"/>
              </a:lnSpc>
            </a:pPr>
            <a:r>
              <a:rPr lang="sk-SK" altLang="en-US" sz="2400"/>
              <a:t>Relevantnosť – informácie sú relevantné, ak môžu ovplyvniť ekonomické rozhodnutia používateľov tým, že im pomôžu vyhodnotiť minulé, súčasné a budúce udalosti a potvrdiť alebo korigovať minulé vyhodnotenia (RELEVANT implies a traceable, significant, logical connection = „k veci“)</a:t>
            </a:r>
          </a:p>
          <a:p>
            <a:pPr lvl="1" eaLnBrk="1" hangingPunct="1">
              <a:lnSpc>
                <a:spcPct val="90000"/>
              </a:lnSpc>
            </a:pPr>
            <a:r>
              <a:rPr lang="sk-SK" altLang="en-US" sz="2000"/>
              <a:t>Súvislosť s významnosťou (materiality)</a:t>
            </a:r>
            <a:r>
              <a:rPr lang="sk-SK" altLang="en-US" sz="2000" b="1"/>
              <a:t>   </a:t>
            </a:r>
            <a:r>
              <a:rPr lang="sk-SK" altLang="en-US" sz="2000"/>
              <a:t>Relevantnosť informácií je ovplyvnená ich charakterom a významnosťou. Informácia je významná, ak by jej vynechanie alebo nesprávnosť mohlo ovplyvniť ekonomické rozhodnutia používateľov</a:t>
            </a:r>
            <a:endParaRPr lang="sk-SK" altLang="en-US" sz="2000" i="1"/>
          </a:p>
          <a:p>
            <a:pPr eaLnBrk="1" hangingPunct="1">
              <a:lnSpc>
                <a:spcPct val="90000"/>
              </a:lnSpc>
            </a:pPr>
            <a:endParaRPr lang="sk-SK" altLang="en-US" sz="24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89B3B91B-06C5-496E-8C54-C7E1867C5146}"/>
              </a:ext>
            </a:extLst>
          </p:cNvPr>
          <p:cNvSpPr>
            <a:spLocks noGrp="1"/>
          </p:cNvSpPr>
          <p:nvPr>
            <p:ph type="ftr" sz="quarter" idx="11"/>
          </p:nvPr>
        </p:nvSpPr>
        <p:spPr/>
        <p:txBody>
          <a:bodyPr/>
          <a:lstStyle/>
          <a:p>
            <a:pPr>
              <a:defRPr/>
            </a:pPr>
            <a:r>
              <a:rPr lang="sk-SK"/>
              <a:t>Princípy účtovníctva</a:t>
            </a:r>
          </a:p>
        </p:txBody>
      </p:sp>
      <p:sp>
        <p:nvSpPr>
          <p:cNvPr id="104451" name="Zástupný symbol čísla snímky 5">
            <a:extLst>
              <a:ext uri="{FF2B5EF4-FFF2-40B4-BE49-F238E27FC236}">
                <a16:creationId xmlns:a16="http://schemas.microsoft.com/office/drawing/2014/main" id="{8DC58A56-27CC-4ECC-95F4-3F818B09CC4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1-50</a:t>
            </a:r>
          </a:p>
        </p:txBody>
      </p:sp>
      <p:sp>
        <p:nvSpPr>
          <p:cNvPr id="104452" name="Rectangle 2">
            <a:extLst>
              <a:ext uri="{FF2B5EF4-FFF2-40B4-BE49-F238E27FC236}">
                <a16:creationId xmlns:a16="http://schemas.microsoft.com/office/drawing/2014/main" id="{78E6FBA2-DBD8-4957-9608-D8091DB12B3F}"/>
              </a:ext>
            </a:extLst>
          </p:cNvPr>
          <p:cNvSpPr>
            <a:spLocks noGrp="1" noChangeArrowheads="1"/>
          </p:cNvSpPr>
          <p:nvPr>
            <p:ph type="title"/>
          </p:nvPr>
        </p:nvSpPr>
        <p:spPr>
          <a:xfrm>
            <a:off x="468313" y="115888"/>
            <a:ext cx="8229600" cy="1012825"/>
          </a:xfrm>
        </p:spPr>
        <p:txBody>
          <a:bodyPr/>
          <a:lstStyle/>
          <a:p>
            <a:pPr eaLnBrk="1" hangingPunct="1"/>
            <a:r>
              <a:rPr lang="sk-SK" altLang="en-US" sz="3200" b="1">
                <a:solidFill>
                  <a:srgbClr val="3D1FD3"/>
                </a:solidFill>
              </a:rPr>
              <a:t>Kvalitatívne charakteristiky finančných výkazov </a:t>
            </a:r>
            <a:r>
              <a:rPr lang="sk-SK" altLang="en-US" sz="1800">
                <a:solidFill>
                  <a:srgbClr val="3D1FD3"/>
                </a:solidFill>
              </a:rPr>
              <a:t>(3)</a:t>
            </a:r>
          </a:p>
        </p:txBody>
      </p:sp>
      <p:sp>
        <p:nvSpPr>
          <p:cNvPr id="104453" name="Rectangle 3">
            <a:extLst>
              <a:ext uri="{FF2B5EF4-FFF2-40B4-BE49-F238E27FC236}">
                <a16:creationId xmlns:a16="http://schemas.microsoft.com/office/drawing/2014/main" id="{CC0E444E-959B-4344-8BFA-6FE1BA623751}"/>
              </a:ext>
            </a:extLst>
          </p:cNvPr>
          <p:cNvSpPr>
            <a:spLocks noGrp="1" noChangeArrowheads="1"/>
          </p:cNvSpPr>
          <p:nvPr>
            <p:ph type="body" idx="1"/>
          </p:nvPr>
        </p:nvSpPr>
        <p:spPr>
          <a:xfrm>
            <a:off x="457200" y="1196975"/>
            <a:ext cx="8229600" cy="4929188"/>
          </a:xfrm>
        </p:spPr>
        <p:txBody>
          <a:bodyPr/>
          <a:lstStyle/>
          <a:p>
            <a:pPr eaLnBrk="1" hangingPunct="1">
              <a:lnSpc>
                <a:spcPct val="80000"/>
              </a:lnSpc>
            </a:pPr>
            <a:r>
              <a:rPr lang="sk-SK" altLang="en-US" sz="2400"/>
              <a:t>Spoľahlivosť – informácie musia byť spoľahlivé v tom zmysle, že finančné výkazy verne zobrazujú finančnú situáciu, finančnú výnosnosť a peňažné toky subjektu, odrážajú ekonomickú podstatu transakcií, ostatných udalostí a podmienok a nie iba ich právnu formu, sú neutrálne, t. j. bez posunov alebo zaujatosti, sú opatrné, sú úplne po všetkých dôležitých stránkach</a:t>
            </a:r>
            <a:endParaRPr lang="sk-SK" altLang="en-US" sz="2400" i="1"/>
          </a:p>
          <a:p>
            <a:pPr eaLnBrk="1" hangingPunct="1">
              <a:lnSpc>
                <a:spcPct val="80000"/>
              </a:lnSpc>
            </a:pPr>
            <a:r>
              <a:rPr lang="sk-SK" altLang="en-US" sz="2400"/>
              <a:t>Porovnateľnosť – používatelia musia byť schopní porovnávať finančnú výnosnosť podniku v priebehu času, preto zobrazovanie podobných transakcií sa musí vykonávať konzistentným spôsobom v rámci celého podniku a aj v priebehu času. Používatelia chcú porovnávať aj finančné výkazy rôznych podnikov. Porovnateľnosť je však často v rozpore s požiadavkou relevantnosti </a:t>
            </a:r>
          </a:p>
          <a:p>
            <a:pPr eaLnBrk="1" hangingPunct="1">
              <a:lnSpc>
                <a:spcPct val="80000"/>
              </a:lnSpc>
            </a:pPr>
            <a:r>
              <a:rPr lang="sk-SK" altLang="en-US" sz="2400"/>
              <a:t>Prediktívna a potvrdzujúca hodnota (predictive and feedback value) – účtovné informácie sú užitočné na doloženie toho, čo sa urobilo, a tiež na predvídanie budúcich rozhodnutí</a:t>
            </a:r>
          </a:p>
          <a:p>
            <a:pPr eaLnBrk="1" hangingPunct="1">
              <a:lnSpc>
                <a:spcPct val="80000"/>
              </a:lnSpc>
            </a:pPr>
            <a:endParaRPr lang="sk-SK" altLang="en-US" sz="24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F639361C-1414-47E7-AE3C-4F7052DB7316}"/>
              </a:ext>
            </a:extLst>
          </p:cNvPr>
          <p:cNvSpPr>
            <a:spLocks noGrp="1"/>
          </p:cNvSpPr>
          <p:nvPr>
            <p:ph type="ftr" sz="quarter" idx="11"/>
          </p:nvPr>
        </p:nvSpPr>
        <p:spPr/>
        <p:txBody>
          <a:bodyPr/>
          <a:lstStyle/>
          <a:p>
            <a:pPr>
              <a:defRPr/>
            </a:pPr>
            <a:r>
              <a:rPr lang="sk-SK"/>
              <a:t>Princípy účtovníctva</a:t>
            </a:r>
          </a:p>
        </p:txBody>
      </p:sp>
      <p:sp>
        <p:nvSpPr>
          <p:cNvPr id="106499" name="Zástupný symbol čísla snímky 5">
            <a:extLst>
              <a:ext uri="{FF2B5EF4-FFF2-40B4-BE49-F238E27FC236}">
                <a16:creationId xmlns:a16="http://schemas.microsoft.com/office/drawing/2014/main" id="{4D34E984-EB6D-486B-AA9F-9388415849D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1-51</a:t>
            </a:r>
          </a:p>
        </p:txBody>
      </p:sp>
      <p:sp>
        <p:nvSpPr>
          <p:cNvPr id="106500" name="Rectangle 2">
            <a:extLst>
              <a:ext uri="{FF2B5EF4-FFF2-40B4-BE49-F238E27FC236}">
                <a16:creationId xmlns:a16="http://schemas.microsoft.com/office/drawing/2014/main" id="{1F47624E-CBE5-44FA-8373-EF5A7DFCEC92}"/>
              </a:ext>
            </a:extLst>
          </p:cNvPr>
          <p:cNvSpPr>
            <a:spLocks noGrp="1" noChangeArrowheads="1"/>
          </p:cNvSpPr>
          <p:nvPr>
            <p:ph type="title"/>
          </p:nvPr>
        </p:nvSpPr>
        <p:spPr/>
        <p:txBody>
          <a:bodyPr/>
          <a:lstStyle/>
          <a:p>
            <a:pPr eaLnBrk="1" hangingPunct="1"/>
            <a:r>
              <a:rPr lang="sk-SK" altLang="en-US" sz="3200" b="1">
                <a:solidFill>
                  <a:srgbClr val="3D1FD3"/>
                </a:solidFill>
              </a:rPr>
              <a:t>Kvalitatívne charakteristiky finančných výkazov </a:t>
            </a:r>
            <a:r>
              <a:rPr lang="sk-SK" altLang="en-US" sz="1800">
                <a:solidFill>
                  <a:srgbClr val="3D1FD3"/>
                </a:solidFill>
              </a:rPr>
              <a:t>(4)</a:t>
            </a:r>
          </a:p>
        </p:txBody>
      </p:sp>
      <p:sp>
        <p:nvSpPr>
          <p:cNvPr id="106501" name="Rectangle 3">
            <a:extLst>
              <a:ext uri="{FF2B5EF4-FFF2-40B4-BE49-F238E27FC236}">
                <a16:creationId xmlns:a16="http://schemas.microsoft.com/office/drawing/2014/main" id="{CF8283B7-8F55-4BD8-B184-6ABCCEC0325C}"/>
              </a:ext>
            </a:extLst>
          </p:cNvPr>
          <p:cNvSpPr>
            <a:spLocks noGrp="1" noChangeArrowheads="1"/>
          </p:cNvSpPr>
          <p:nvPr>
            <p:ph type="body" idx="1"/>
          </p:nvPr>
        </p:nvSpPr>
        <p:spPr/>
        <p:txBody>
          <a:bodyPr/>
          <a:lstStyle/>
          <a:p>
            <a:pPr eaLnBrk="1" hangingPunct="1">
              <a:lnSpc>
                <a:spcPct val="80000"/>
              </a:lnSpc>
            </a:pPr>
            <a:r>
              <a:rPr lang="sk-SK" altLang="en-US" sz="2400"/>
              <a:t>Obmedzenia užitočnosti informácií – užitočnosť informácií môže byť obmedzená ich oneskorením a tiež neprimeranými nákladmi potrebnými na ich získanie</a:t>
            </a:r>
            <a:endParaRPr lang="sk-SK" altLang="en-US" sz="2400" b="1"/>
          </a:p>
          <a:p>
            <a:pPr eaLnBrk="1" hangingPunct="1">
              <a:lnSpc>
                <a:spcPct val="80000"/>
              </a:lnSpc>
            </a:pPr>
            <a:r>
              <a:rPr lang="sk-SK" altLang="en-US" sz="2400"/>
              <a:t>Včasnosť (timeliness) – oneskorením môže informácia stratiť relevantnosť. Manažment musí často hľadať kompromis medzi včasnosťou a spoľahlivosťou. Otázka znie: Čo je lepšie? Včasná informácia, ktorá však nemusí byť spoľahlivá, alebo spoľahlivá informácia, ktorá nemusí už byť aktuálna</a:t>
            </a:r>
          </a:p>
          <a:p>
            <a:pPr eaLnBrk="1" hangingPunct="1">
              <a:lnSpc>
                <a:spcPct val="80000"/>
              </a:lnSpc>
            </a:pPr>
            <a:r>
              <a:rPr lang="sk-SK" altLang="en-US" sz="2400"/>
              <a:t>Vzťah náklady-úžitok (cost/benefit) – úžitok z informácie by mal byť väčší ako náklady potrebné na jej poskytnutie</a:t>
            </a:r>
            <a:endParaRPr lang="sk-SK" altLang="en-US" sz="2400" i="1"/>
          </a:p>
          <a:p>
            <a:pPr eaLnBrk="1" hangingPunct="1">
              <a:lnSpc>
                <a:spcPct val="80000"/>
              </a:lnSpc>
            </a:pPr>
            <a:r>
              <a:rPr lang="sk-SK" altLang="en-US" sz="2400"/>
              <a:t>Vyváženosť medzi kvalitatívnymi charakteristikami – často vzniká problém vyváženosti medzi kvalitatívnymi charakteristikami, cieľom musí byť vyváženosť zabezpečujúca užitočnosť finančných výkazov</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Zástupný symbol päty 3">
            <a:extLst>
              <a:ext uri="{FF2B5EF4-FFF2-40B4-BE49-F238E27FC236}">
                <a16:creationId xmlns:a16="http://schemas.microsoft.com/office/drawing/2014/main" id="{027F0ACB-474F-406A-97D5-C23594F84966}"/>
              </a:ext>
            </a:extLst>
          </p:cNvPr>
          <p:cNvSpPr>
            <a:spLocks noGrp="1"/>
          </p:cNvSpPr>
          <p:nvPr>
            <p:ph type="ftr" sz="quarter" idx="11"/>
          </p:nvPr>
        </p:nvSpPr>
        <p:spPr/>
        <p:txBody>
          <a:bodyPr/>
          <a:lstStyle/>
          <a:p>
            <a:pPr>
              <a:defRPr/>
            </a:pPr>
            <a:r>
              <a:rPr lang="sk-SK"/>
              <a:t>Princípy účtovníctva</a:t>
            </a:r>
          </a:p>
        </p:txBody>
      </p:sp>
      <p:sp>
        <p:nvSpPr>
          <p:cNvPr id="108547" name="Zástupný symbol čísla snímky 4">
            <a:extLst>
              <a:ext uri="{FF2B5EF4-FFF2-40B4-BE49-F238E27FC236}">
                <a16:creationId xmlns:a16="http://schemas.microsoft.com/office/drawing/2014/main" id="{BD6ADA3C-C919-4DA0-BCB7-AC2694071C5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1-52</a:t>
            </a:r>
          </a:p>
        </p:txBody>
      </p:sp>
      <p:sp>
        <p:nvSpPr>
          <p:cNvPr id="108548" name="Rectangle 2">
            <a:extLst>
              <a:ext uri="{FF2B5EF4-FFF2-40B4-BE49-F238E27FC236}">
                <a16:creationId xmlns:a16="http://schemas.microsoft.com/office/drawing/2014/main" id="{287FFC15-324A-49FA-B4EA-20DFD0F2FB12}"/>
              </a:ext>
            </a:extLst>
          </p:cNvPr>
          <p:cNvSpPr>
            <a:spLocks noGrp="1" noChangeArrowheads="1"/>
          </p:cNvSpPr>
          <p:nvPr>
            <p:ph type="title"/>
          </p:nvPr>
        </p:nvSpPr>
        <p:spPr>
          <a:xfrm>
            <a:off x="890588" y="274638"/>
            <a:ext cx="7362825" cy="685800"/>
          </a:xfrm>
        </p:spPr>
        <p:txBody>
          <a:bodyPr/>
          <a:lstStyle/>
          <a:p>
            <a:pPr eaLnBrk="1" hangingPunct="1"/>
            <a:r>
              <a:rPr lang="sk-SK" altLang="en-US" sz="3200" b="1">
                <a:solidFill>
                  <a:srgbClr val="3D1FD3"/>
                </a:solidFill>
              </a:rPr>
              <a:t>Obr.</a:t>
            </a:r>
            <a:r>
              <a:rPr lang="en-US" altLang="en-US" sz="3200" b="1">
                <a:solidFill>
                  <a:srgbClr val="3D1FD3"/>
                </a:solidFill>
              </a:rPr>
              <a:t> 1.7</a:t>
            </a:r>
            <a:r>
              <a:rPr lang="en-US" altLang="en-US" sz="3200">
                <a:solidFill>
                  <a:srgbClr val="3D1FD3"/>
                </a:solidFill>
              </a:rPr>
              <a:t> </a:t>
            </a:r>
            <a:r>
              <a:rPr lang="sk-SK" altLang="en-US" sz="3200">
                <a:solidFill>
                  <a:srgbClr val="3D1FD3"/>
                </a:solidFill>
              </a:rPr>
              <a:t>Vlastnosti užitočných informácií</a:t>
            </a:r>
            <a:endParaRPr lang="en-US" altLang="en-US" sz="3200">
              <a:solidFill>
                <a:srgbClr val="3D1FD3"/>
              </a:solidFill>
            </a:endParaRPr>
          </a:p>
        </p:txBody>
      </p:sp>
      <p:sp>
        <p:nvSpPr>
          <p:cNvPr id="108549" name="AutoShape 3">
            <a:extLst>
              <a:ext uri="{FF2B5EF4-FFF2-40B4-BE49-F238E27FC236}">
                <a16:creationId xmlns:a16="http://schemas.microsoft.com/office/drawing/2014/main" id="{697A3A87-ACA1-441B-B878-64945A02B3E5}"/>
              </a:ext>
            </a:extLst>
          </p:cNvPr>
          <p:cNvSpPr>
            <a:spLocks noChangeAspect="1" noChangeArrowheads="1" noTextEdit="1"/>
          </p:cNvSpPr>
          <p:nvPr/>
        </p:nvSpPr>
        <p:spPr bwMode="auto">
          <a:xfrm>
            <a:off x="611188" y="981075"/>
            <a:ext cx="8153400"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k-SK"/>
          </a:p>
        </p:txBody>
      </p:sp>
      <p:sp>
        <p:nvSpPr>
          <p:cNvPr id="108550" name="Rectangle 4">
            <a:extLst>
              <a:ext uri="{FF2B5EF4-FFF2-40B4-BE49-F238E27FC236}">
                <a16:creationId xmlns:a16="http://schemas.microsoft.com/office/drawing/2014/main" id="{2AB1AAB8-BCB8-4745-BD6A-4CAECC079ECF}"/>
              </a:ext>
            </a:extLst>
          </p:cNvPr>
          <p:cNvSpPr>
            <a:spLocks noChangeArrowheads="1"/>
          </p:cNvSpPr>
          <p:nvPr/>
        </p:nvSpPr>
        <p:spPr bwMode="auto">
          <a:xfrm>
            <a:off x="2535238" y="1125538"/>
            <a:ext cx="4987925" cy="379412"/>
          </a:xfrm>
          <a:prstGeom prst="rect">
            <a:avLst/>
          </a:prstGeom>
          <a:solidFill>
            <a:srgbClr val="00FF00"/>
          </a:solidFill>
          <a:ln w="12700">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108551" name="Rectangle 5">
            <a:extLst>
              <a:ext uri="{FF2B5EF4-FFF2-40B4-BE49-F238E27FC236}">
                <a16:creationId xmlns:a16="http://schemas.microsoft.com/office/drawing/2014/main" id="{8BFBEEEA-D4C8-4627-9C6C-0CFD9DC9BD3D}"/>
              </a:ext>
            </a:extLst>
          </p:cNvPr>
          <p:cNvSpPr>
            <a:spLocks noChangeArrowheads="1"/>
          </p:cNvSpPr>
          <p:nvPr/>
        </p:nvSpPr>
        <p:spPr bwMode="auto">
          <a:xfrm>
            <a:off x="3132138" y="1196975"/>
            <a:ext cx="37401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b="1">
                <a:solidFill>
                  <a:srgbClr val="000000"/>
                </a:solidFill>
              </a:rPr>
              <a:t>Kvalitatívne charakteristiky finančných výkazov </a:t>
            </a:r>
            <a:endParaRPr lang="sk-SK" altLang="en-US" sz="1800">
              <a:latin typeface="Arial" panose="020B0604020202020204" pitchFamily="34" charset="0"/>
            </a:endParaRPr>
          </a:p>
        </p:txBody>
      </p:sp>
      <p:sp>
        <p:nvSpPr>
          <p:cNvPr id="108552" name="Freeform 6">
            <a:extLst>
              <a:ext uri="{FF2B5EF4-FFF2-40B4-BE49-F238E27FC236}">
                <a16:creationId xmlns:a16="http://schemas.microsoft.com/office/drawing/2014/main" id="{6368DEC4-C0C1-4B68-84D7-F06665559B69}"/>
              </a:ext>
            </a:extLst>
          </p:cNvPr>
          <p:cNvSpPr>
            <a:spLocks/>
          </p:cNvSpPr>
          <p:nvPr/>
        </p:nvSpPr>
        <p:spPr bwMode="auto">
          <a:xfrm>
            <a:off x="5475288" y="4438650"/>
            <a:ext cx="1277937" cy="384175"/>
          </a:xfrm>
          <a:custGeom>
            <a:avLst/>
            <a:gdLst>
              <a:gd name="T0" fmla="*/ 2147483646 w 1611"/>
              <a:gd name="T1" fmla="*/ 0 h 484"/>
              <a:gd name="T2" fmla="*/ 2147483646 w 1611"/>
              <a:gd name="T3" fmla="*/ 2147483646 h 484"/>
              <a:gd name="T4" fmla="*/ 2147483646 w 1611"/>
              <a:gd name="T5" fmla="*/ 2147483646 h 484"/>
              <a:gd name="T6" fmla="*/ 2147483646 w 1611"/>
              <a:gd name="T7" fmla="*/ 2147483646 h 484"/>
              <a:gd name="T8" fmla="*/ 2147483646 w 1611"/>
              <a:gd name="T9" fmla="*/ 2147483646 h 484"/>
              <a:gd name="T10" fmla="*/ 2147483646 w 1611"/>
              <a:gd name="T11" fmla="*/ 2147483646 h 484"/>
              <a:gd name="T12" fmla="*/ 2147483646 w 1611"/>
              <a:gd name="T13" fmla="*/ 2147483646 h 484"/>
              <a:gd name="T14" fmla="*/ 2147483646 w 1611"/>
              <a:gd name="T15" fmla="*/ 2147483646 h 484"/>
              <a:gd name="T16" fmla="*/ 0 w 1611"/>
              <a:gd name="T17" fmla="*/ 2147483646 h 484"/>
              <a:gd name="T18" fmla="*/ 0 w 1611"/>
              <a:gd name="T19" fmla="*/ 2147483646 h 484"/>
              <a:gd name="T20" fmla="*/ 2147483646 w 1611"/>
              <a:gd name="T21" fmla="*/ 2147483646 h 484"/>
              <a:gd name="T22" fmla="*/ 2147483646 w 1611"/>
              <a:gd name="T23" fmla="*/ 2147483646 h 484"/>
              <a:gd name="T24" fmla="*/ 2147483646 w 1611"/>
              <a:gd name="T25" fmla="*/ 2147483646 h 484"/>
              <a:gd name="T26" fmla="*/ 2147483646 w 1611"/>
              <a:gd name="T27" fmla="*/ 2147483646 h 484"/>
              <a:gd name="T28" fmla="*/ 2147483646 w 1611"/>
              <a:gd name="T29" fmla="*/ 2147483646 h 484"/>
              <a:gd name="T30" fmla="*/ 2147483646 w 1611"/>
              <a:gd name="T31" fmla="*/ 2147483646 h 484"/>
              <a:gd name="T32" fmla="*/ 2147483646 w 1611"/>
              <a:gd name="T33" fmla="*/ 2147483646 h 484"/>
              <a:gd name="T34" fmla="*/ 2147483646 w 1611"/>
              <a:gd name="T35" fmla="*/ 2147483646 h 484"/>
              <a:gd name="T36" fmla="*/ 2147483646 w 1611"/>
              <a:gd name="T37" fmla="*/ 2147483646 h 484"/>
              <a:gd name="T38" fmla="*/ 2147483646 w 1611"/>
              <a:gd name="T39" fmla="*/ 2147483646 h 484"/>
              <a:gd name="T40" fmla="*/ 2147483646 w 1611"/>
              <a:gd name="T41" fmla="*/ 2147483646 h 484"/>
              <a:gd name="T42" fmla="*/ 2147483646 w 1611"/>
              <a:gd name="T43" fmla="*/ 2147483646 h 484"/>
              <a:gd name="T44" fmla="*/ 2147483646 w 1611"/>
              <a:gd name="T45" fmla="*/ 2147483646 h 484"/>
              <a:gd name="T46" fmla="*/ 2147483646 w 1611"/>
              <a:gd name="T47" fmla="*/ 2147483646 h 484"/>
              <a:gd name="T48" fmla="*/ 2147483646 w 1611"/>
              <a:gd name="T49" fmla="*/ 2147483646 h 484"/>
              <a:gd name="T50" fmla="*/ 2147483646 w 1611"/>
              <a:gd name="T51" fmla="*/ 2147483646 h 484"/>
              <a:gd name="T52" fmla="*/ 2147483646 w 1611"/>
              <a:gd name="T53" fmla="*/ 2147483646 h 484"/>
              <a:gd name="T54" fmla="*/ 2147483646 w 1611"/>
              <a:gd name="T55" fmla="*/ 2147483646 h 484"/>
              <a:gd name="T56" fmla="*/ 2147483646 w 1611"/>
              <a:gd name="T57" fmla="*/ 2147483646 h 484"/>
              <a:gd name="T58" fmla="*/ 2147483646 w 1611"/>
              <a:gd name="T59" fmla="*/ 2147483646 h 484"/>
              <a:gd name="T60" fmla="*/ 2147483646 w 1611"/>
              <a:gd name="T61" fmla="*/ 2147483646 h 484"/>
              <a:gd name="T62" fmla="*/ 2147483646 w 1611"/>
              <a:gd name="T63" fmla="*/ 2147483646 h 484"/>
              <a:gd name="T64" fmla="*/ 2147483646 w 1611"/>
              <a:gd name="T65" fmla="*/ 2147483646 h 484"/>
              <a:gd name="T66" fmla="*/ 2147483646 w 1611"/>
              <a:gd name="T67" fmla="*/ 2147483646 h 484"/>
              <a:gd name="T68" fmla="*/ 2147483646 w 1611"/>
              <a:gd name="T69" fmla="*/ 2147483646 h 484"/>
              <a:gd name="T70" fmla="*/ 2147483646 w 1611"/>
              <a:gd name="T71" fmla="*/ 0 h 484"/>
              <a:gd name="T72" fmla="*/ 2147483646 w 1611"/>
              <a:gd name="T73" fmla="*/ 0 h 48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611" h="484">
                <a:moveTo>
                  <a:pt x="81" y="0"/>
                </a:moveTo>
                <a:lnTo>
                  <a:pt x="65" y="2"/>
                </a:lnTo>
                <a:lnTo>
                  <a:pt x="50" y="7"/>
                </a:lnTo>
                <a:lnTo>
                  <a:pt x="37" y="14"/>
                </a:lnTo>
                <a:lnTo>
                  <a:pt x="25" y="24"/>
                </a:lnTo>
                <a:lnTo>
                  <a:pt x="14" y="37"/>
                </a:lnTo>
                <a:lnTo>
                  <a:pt x="7" y="50"/>
                </a:lnTo>
                <a:lnTo>
                  <a:pt x="2" y="65"/>
                </a:lnTo>
                <a:lnTo>
                  <a:pt x="0" y="81"/>
                </a:lnTo>
                <a:lnTo>
                  <a:pt x="0" y="403"/>
                </a:lnTo>
                <a:lnTo>
                  <a:pt x="2" y="419"/>
                </a:lnTo>
                <a:lnTo>
                  <a:pt x="7" y="434"/>
                </a:lnTo>
                <a:lnTo>
                  <a:pt x="14" y="449"/>
                </a:lnTo>
                <a:lnTo>
                  <a:pt x="25" y="460"/>
                </a:lnTo>
                <a:lnTo>
                  <a:pt x="37" y="470"/>
                </a:lnTo>
                <a:lnTo>
                  <a:pt x="50" y="477"/>
                </a:lnTo>
                <a:lnTo>
                  <a:pt x="65" y="482"/>
                </a:lnTo>
                <a:lnTo>
                  <a:pt x="81" y="484"/>
                </a:lnTo>
                <a:lnTo>
                  <a:pt x="1531" y="484"/>
                </a:lnTo>
                <a:lnTo>
                  <a:pt x="1547" y="482"/>
                </a:lnTo>
                <a:lnTo>
                  <a:pt x="1563" y="477"/>
                </a:lnTo>
                <a:lnTo>
                  <a:pt x="1576" y="470"/>
                </a:lnTo>
                <a:lnTo>
                  <a:pt x="1588" y="460"/>
                </a:lnTo>
                <a:lnTo>
                  <a:pt x="1598" y="449"/>
                </a:lnTo>
                <a:lnTo>
                  <a:pt x="1605" y="434"/>
                </a:lnTo>
                <a:lnTo>
                  <a:pt x="1610" y="419"/>
                </a:lnTo>
                <a:lnTo>
                  <a:pt x="1611" y="403"/>
                </a:lnTo>
                <a:lnTo>
                  <a:pt x="1611" y="81"/>
                </a:lnTo>
                <a:lnTo>
                  <a:pt x="1610" y="65"/>
                </a:lnTo>
                <a:lnTo>
                  <a:pt x="1605" y="50"/>
                </a:lnTo>
                <a:lnTo>
                  <a:pt x="1598" y="37"/>
                </a:lnTo>
                <a:lnTo>
                  <a:pt x="1588" y="24"/>
                </a:lnTo>
                <a:lnTo>
                  <a:pt x="1576" y="14"/>
                </a:lnTo>
                <a:lnTo>
                  <a:pt x="1563" y="7"/>
                </a:lnTo>
                <a:lnTo>
                  <a:pt x="1547" y="2"/>
                </a:lnTo>
                <a:lnTo>
                  <a:pt x="1531" y="0"/>
                </a:lnTo>
                <a:lnTo>
                  <a:pt x="81" y="0"/>
                </a:lnTo>
                <a:close/>
              </a:path>
            </a:pathLst>
          </a:custGeom>
          <a:solidFill>
            <a:srgbClr val="FFFFFF"/>
          </a:solidFill>
          <a:ln w="12700">
            <a:solidFill>
              <a:srgbClr val="000000"/>
            </a:solidFill>
            <a:prstDash val="solid"/>
            <a:round/>
            <a:headEnd/>
            <a:tailEnd/>
          </a:ln>
        </p:spPr>
        <p:txBody>
          <a:bodyPr/>
          <a:lstStyle/>
          <a:p>
            <a:endParaRPr lang="sk-SK"/>
          </a:p>
        </p:txBody>
      </p:sp>
      <p:sp>
        <p:nvSpPr>
          <p:cNvPr id="108553" name="Rectangle 7">
            <a:extLst>
              <a:ext uri="{FF2B5EF4-FFF2-40B4-BE49-F238E27FC236}">
                <a16:creationId xmlns:a16="http://schemas.microsoft.com/office/drawing/2014/main" id="{88E364DA-65D1-407E-859A-74CD6AA9BD29}"/>
              </a:ext>
            </a:extLst>
          </p:cNvPr>
          <p:cNvSpPr>
            <a:spLocks noChangeArrowheads="1"/>
          </p:cNvSpPr>
          <p:nvPr/>
        </p:nvSpPr>
        <p:spPr bwMode="auto">
          <a:xfrm>
            <a:off x="5719763" y="4525963"/>
            <a:ext cx="9271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Významnosť</a:t>
            </a:r>
            <a:endParaRPr lang="sk-SK" altLang="en-US" sz="1800">
              <a:latin typeface="Arial" panose="020B0604020202020204" pitchFamily="34" charset="0"/>
            </a:endParaRPr>
          </a:p>
        </p:txBody>
      </p:sp>
      <p:sp>
        <p:nvSpPr>
          <p:cNvPr id="108554" name="Freeform 8">
            <a:extLst>
              <a:ext uri="{FF2B5EF4-FFF2-40B4-BE49-F238E27FC236}">
                <a16:creationId xmlns:a16="http://schemas.microsoft.com/office/drawing/2014/main" id="{CD47398C-31DC-4178-B32C-91654C340B4A}"/>
              </a:ext>
            </a:extLst>
          </p:cNvPr>
          <p:cNvSpPr>
            <a:spLocks/>
          </p:cNvSpPr>
          <p:nvPr/>
        </p:nvSpPr>
        <p:spPr bwMode="auto">
          <a:xfrm>
            <a:off x="615950" y="2263775"/>
            <a:ext cx="1277938" cy="768350"/>
          </a:xfrm>
          <a:custGeom>
            <a:avLst/>
            <a:gdLst>
              <a:gd name="T0" fmla="*/ 2147483646 w 1611"/>
              <a:gd name="T1" fmla="*/ 0 h 967"/>
              <a:gd name="T2" fmla="*/ 2147483646 w 1611"/>
              <a:gd name="T3" fmla="*/ 2147483646 h 967"/>
              <a:gd name="T4" fmla="*/ 2147483646 w 1611"/>
              <a:gd name="T5" fmla="*/ 2147483646 h 967"/>
              <a:gd name="T6" fmla="*/ 2147483646 w 1611"/>
              <a:gd name="T7" fmla="*/ 2147483646 h 967"/>
              <a:gd name="T8" fmla="*/ 2147483646 w 1611"/>
              <a:gd name="T9" fmla="*/ 2147483646 h 967"/>
              <a:gd name="T10" fmla="*/ 2147483646 w 1611"/>
              <a:gd name="T11" fmla="*/ 2147483646 h 967"/>
              <a:gd name="T12" fmla="*/ 2147483646 w 1611"/>
              <a:gd name="T13" fmla="*/ 2147483646 h 967"/>
              <a:gd name="T14" fmla="*/ 2147483646 w 1611"/>
              <a:gd name="T15" fmla="*/ 2147483646 h 967"/>
              <a:gd name="T16" fmla="*/ 2147483646 w 1611"/>
              <a:gd name="T17" fmla="*/ 2147483646 h 967"/>
              <a:gd name="T18" fmla="*/ 2147483646 w 1611"/>
              <a:gd name="T19" fmla="*/ 2147483646 h 967"/>
              <a:gd name="T20" fmla="*/ 2147483646 w 1611"/>
              <a:gd name="T21" fmla="*/ 2147483646 h 967"/>
              <a:gd name="T22" fmla="*/ 2147483646 w 1611"/>
              <a:gd name="T23" fmla="*/ 2147483646 h 967"/>
              <a:gd name="T24" fmla="*/ 2147483646 w 1611"/>
              <a:gd name="T25" fmla="*/ 2147483646 h 967"/>
              <a:gd name="T26" fmla="*/ 2147483646 w 1611"/>
              <a:gd name="T27" fmla="*/ 2147483646 h 967"/>
              <a:gd name="T28" fmla="*/ 0 w 1611"/>
              <a:gd name="T29" fmla="*/ 2147483646 h 967"/>
              <a:gd name="T30" fmla="*/ 0 w 1611"/>
              <a:gd name="T31" fmla="*/ 2147483646 h 967"/>
              <a:gd name="T32" fmla="*/ 2147483646 w 1611"/>
              <a:gd name="T33" fmla="*/ 2147483646 h 967"/>
              <a:gd name="T34" fmla="*/ 2147483646 w 1611"/>
              <a:gd name="T35" fmla="*/ 2147483646 h 967"/>
              <a:gd name="T36" fmla="*/ 2147483646 w 1611"/>
              <a:gd name="T37" fmla="*/ 2147483646 h 967"/>
              <a:gd name="T38" fmla="*/ 2147483646 w 1611"/>
              <a:gd name="T39" fmla="*/ 2147483646 h 967"/>
              <a:gd name="T40" fmla="*/ 2147483646 w 1611"/>
              <a:gd name="T41" fmla="*/ 2147483646 h 967"/>
              <a:gd name="T42" fmla="*/ 2147483646 w 1611"/>
              <a:gd name="T43" fmla="*/ 2147483646 h 967"/>
              <a:gd name="T44" fmla="*/ 2147483646 w 1611"/>
              <a:gd name="T45" fmla="*/ 2147483646 h 967"/>
              <a:gd name="T46" fmla="*/ 2147483646 w 1611"/>
              <a:gd name="T47" fmla="*/ 2147483646 h 967"/>
              <a:gd name="T48" fmla="*/ 2147483646 w 1611"/>
              <a:gd name="T49" fmla="*/ 2147483646 h 967"/>
              <a:gd name="T50" fmla="*/ 2147483646 w 1611"/>
              <a:gd name="T51" fmla="*/ 2147483646 h 967"/>
              <a:gd name="T52" fmla="*/ 2147483646 w 1611"/>
              <a:gd name="T53" fmla="*/ 2147483646 h 967"/>
              <a:gd name="T54" fmla="*/ 2147483646 w 1611"/>
              <a:gd name="T55" fmla="*/ 2147483646 h 967"/>
              <a:gd name="T56" fmla="*/ 2147483646 w 1611"/>
              <a:gd name="T57" fmla="*/ 2147483646 h 967"/>
              <a:gd name="T58" fmla="*/ 2147483646 w 1611"/>
              <a:gd name="T59" fmla="*/ 2147483646 h 967"/>
              <a:gd name="T60" fmla="*/ 2147483646 w 1611"/>
              <a:gd name="T61" fmla="*/ 2147483646 h 967"/>
              <a:gd name="T62" fmla="*/ 2147483646 w 1611"/>
              <a:gd name="T63" fmla="*/ 2147483646 h 967"/>
              <a:gd name="T64" fmla="*/ 2147483646 w 1611"/>
              <a:gd name="T65" fmla="*/ 2147483646 h 967"/>
              <a:gd name="T66" fmla="*/ 2147483646 w 1611"/>
              <a:gd name="T67" fmla="*/ 2147483646 h 967"/>
              <a:gd name="T68" fmla="*/ 2147483646 w 1611"/>
              <a:gd name="T69" fmla="*/ 2147483646 h 967"/>
              <a:gd name="T70" fmla="*/ 2147483646 w 1611"/>
              <a:gd name="T71" fmla="*/ 2147483646 h 967"/>
              <a:gd name="T72" fmla="*/ 2147483646 w 1611"/>
              <a:gd name="T73" fmla="*/ 2147483646 h 967"/>
              <a:gd name="T74" fmla="*/ 2147483646 w 1611"/>
              <a:gd name="T75" fmla="*/ 2147483646 h 967"/>
              <a:gd name="T76" fmla="*/ 2147483646 w 1611"/>
              <a:gd name="T77" fmla="*/ 2147483646 h 967"/>
              <a:gd name="T78" fmla="*/ 2147483646 w 1611"/>
              <a:gd name="T79" fmla="*/ 2147483646 h 967"/>
              <a:gd name="T80" fmla="*/ 2147483646 w 1611"/>
              <a:gd name="T81" fmla="*/ 2147483646 h 967"/>
              <a:gd name="T82" fmla="*/ 2147483646 w 1611"/>
              <a:gd name="T83" fmla="*/ 2147483646 h 967"/>
              <a:gd name="T84" fmla="*/ 2147483646 w 1611"/>
              <a:gd name="T85" fmla="*/ 2147483646 h 967"/>
              <a:gd name="T86" fmla="*/ 2147483646 w 1611"/>
              <a:gd name="T87" fmla="*/ 2147483646 h 967"/>
              <a:gd name="T88" fmla="*/ 2147483646 w 1611"/>
              <a:gd name="T89" fmla="*/ 2147483646 h 967"/>
              <a:gd name="T90" fmla="*/ 2147483646 w 1611"/>
              <a:gd name="T91" fmla="*/ 2147483646 h 967"/>
              <a:gd name="T92" fmla="*/ 2147483646 w 1611"/>
              <a:gd name="T93" fmla="*/ 2147483646 h 967"/>
              <a:gd name="T94" fmla="*/ 2147483646 w 1611"/>
              <a:gd name="T95" fmla="*/ 2147483646 h 967"/>
              <a:gd name="T96" fmla="*/ 2147483646 w 1611"/>
              <a:gd name="T97" fmla="*/ 2147483646 h 967"/>
              <a:gd name="T98" fmla="*/ 2147483646 w 1611"/>
              <a:gd name="T99" fmla="*/ 2147483646 h 967"/>
              <a:gd name="T100" fmla="*/ 2147483646 w 1611"/>
              <a:gd name="T101" fmla="*/ 2147483646 h 967"/>
              <a:gd name="T102" fmla="*/ 2147483646 w 1611"/>
              <a:gd name="T103" fmla="*/ 2147483646 h 967"/>
              <a:gd name="T104" fmla="*/ 2147483646 w 1611"/>
              <a:gd name="T105" fmla="*/ 2147483646 h 967"/>
              <a:gd name="T106" fmla="*/ 2147483646 w 1611"/>
              <a:gd name="T107" fmla="*/ 2147483646 h 967"/>
              <a:gd name="T108" fmla="*/ 2147483646 w 1611"/>
              <a:gd name="T109" fmla="*/ 2147483646 h 967"/>
              <a:gd name="T110" fmla="*/ 2147483646 w 1611"/>
              <a:gd name="T111" fmla="*/ 2147483646 h 967"/>
              <a:gd name="T112" fmla="*/ 2147483646 w 1611"/>
              <a:gd name="T113" fmla="*/ 2147483646 h 967"/>
              <a:gd name="T114" fmla="*/ 2147483646 w 1611"/>
              <a:gd name="T115" fmla="*/ 2147483646 h 967"/>
              <a:gd name="T116" fmla="*/ 2147483646 w 1611"/>
              <a:gd name="T117" fmla="*/ 2147483646 h 967"/>
              <a:gd name="T118" fmla="*/ 2147483646 w 1611"/>
              <a:gd name="T119" fmla="*/ 0 h 967"/>
              <a:gd name="T120" fmla="*/ 2147483646 w 1611"/>
              <a:gd name="T121" fmla="*/ 0 h 96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11" h="967">
                <a:moveTo>
                  <a:pt x="161" y="0"/>
                </a:moveTo>
                <a:lnTo>
                  <a:pt x="145" y="1"/>
                </a:lnTo>
                <a:lnTo>
                  <a:pt x="129" y="2"/>
                </a:lnTo>
                <a:lnTo>
                  <a:pt x="113" y="6"/>
                </a:lnTo>
                <a:lnTo>
                  <a:pt x="98" y="13"/>
                </a:lnTo>
                <a:lnTo>
                  <a:pt x="85" y="20"/>
                </a:lnTo>
                <a:lnTo>
                  <a:pt x="71" y="28"/>
                </a:lnTo>
                <a:lnTo>
                  <a:pt x="47" y="47"/>
                </a:lnTo>
                <a:lnTo>
                  <a:pt x="28" y="71"/>
                </a:lnTo>
                <a:lnTo>
                  <a:pt x="20" y="84"/>
                </a:lnTo>
                <a:lnTo>
                  <a:pt x="13" y="98"/>
                </a:lnTo>
                <a:lnTo>
                  <a:pt x="7" y="113"/>
                </a:lnTo>
                <a:lnTo>
                  <a:pt x="3" y="129"/>
                </a:lnTo>
                <a:lnTo>
                  <a:pt x="1" y="145"/>
                </a:lnTo>
                <a:lnTo>
                  <a:pt x="0" y="161"/>
                </a:lnTo>
                <a:lnTo>
                  <a:pt x="0" y="805"/>
                </a:lnTo>
                <a:lnTo>
                  <a:pt x="1" y="822"/>
                </a:lnTo>
                <a:lnTo>
                  <a:pt x="3" y="838"/>
                </a:lnTo>
                <a:lnTo>
                  <a:pt x="7" y="854"/>
                </a:lnTo>
                <a:lnTo>
                  <a:pt x="13" y="869"/>
                </a:lnTo>
                <a:lnTo>
                  <a:pt x="20" y="882"/>
                </a:lnTo>
                <a:lnTo>
                  <a:pt x="28" y="895"/>
                </a:lnTo>
                <a:lnTo>
                  <a:pt x="47" y="920"/>
                </a:lnTo>
                <a:lnTo>
                  <a:pt x="71" y="938"/>
                </a:lnTo>
                <a:lnTo>
                  <a:pt x="85" y="946"/>
                </a:lnTo>
                <a:lnTo>
                  <a:pt x="98" y="955"/>
                </a:lnTo>
                <a:lnTo>
                  <a:pt x="113" y="960"/>
                </a:lnTo>
                <a:lnTo>
                  <a:pt x="129" y="964"/>
                </a:lnTo>
                <a:lnTo>
                  <a:pt x="145" y="965"/>
                </a:lnTo>
                <a:lnTo>
                  <a:pt x="161" y="967"/>
                </a:lnTo>
                <a:lnTo>
                  <a:pt x="1450" y="967"/>
                </a:lnTo>
                <a:lnTo>
                  <a:pt x="1466" y="965"/>
                </a:lnTo>
                <a:lnTo>
                  <a:pt x="1482" y="964"/>
                </a:lnTo>
                <a:lnTo>
                  <a:pt x="1498" y="960"/>
                </a:lnTo>
                <a:lnTo>
                  <a:pt x="1513" y="955"/>
                </a:lnTo>
                <a:lnTo>
                  <a:pt x="1528" y="946"/>
                </a:lnTo>
                <a:lnTo>
                  <a:pt x="1540" y="938"/>
                </a:lnTo>
                <a:lnTo>
                  <a:pt x="1564" y="920"/>
                </a:lnTo>
                <a:lnTo>
                  <a:pt x="1584" y="895"/>
                </a:lnTo>
                <a:lnTo>
                  <a:pt x="1592" y="882"/>
                </a:lnTo>
                <a:lnTo>
                  <a:pt x="1599" y="869"/>
                </a:lnTo>
                <a:lnTo>
                  <a:pt x="1604" y="854"/>
                </a:lnTo>
                <a:lnTo>
                  <a:pt x="1608" y="838"/>
                </a:lnTo>
                <a:lnTo>
                  <a:pt x="1610" y="822"/>
                </a:lnTo>
                <a:lnTo>
                  <a:pt x="1611" y="805"/>
                </a:lnTo>
                <a:lnTo>
                  <a:pt x="1611" y="161"/>
                </a:lnTo>
                <a:lnTo>
                  <a:pt x="1610" y="145"/>
                </a:lnTo>
                <a:lnTo>
                  <a:pt x="1608" y="129"/>
                </a:lnTo>
                <a:lnTo>
                  <a:pt x="1604" y="113"/>
                </a:lnTo>
                <a:lnTo>
                  <a:pt x="1599" y="98"/>
                </a:lnTo>
                <a:lnTo>
                  <a:pt x="1592" y="84"/>
                </a:lnTo>
                <a:lnTo>
                  <a:pt x="1584" y="71"/>
                </a:lnTo>
                <a:lnTo>
                  <a:pt x="1564" y="47"/>
                </a:lnTo>
                <a:lnTo>
                  <a:pt x="1540" y="28"/>
                </a:lnTo>
                <a:lnTo>
                  <a:pt x="1528" y="20"/>
                </a:lnTo>
                <a:lnTo>
                  <a:pt x="1513" y="13"/>
                </a:lnTo>
                <a:lnTo>
                  <a:pt x="1498" y="6"/>
                </a:lnTo>
                <a:lnTo>
                  <a:pt x="1482" y="2"/>
                </a:lnTo>
                <a:lnTo>
                  <a:pt x="1466" y="1"/>
                </a:lnTo>
                <a:lnTo>
                  <a:pt x="1450" y="0"/>
                </a:lnTo>
                <a:lnTo>
                  <a:pt x="161" y="0"/>
                </a:lnTo>
                <a:close/>
              </a:path>
            </a:pathLst>
          </a:custGeom>
          <a:solidFill>
            <a:srgbClr val="FFFFFF"/>
          </a:solidFill>
          <a:ln w="12700">
            <a:solidFill>
              <a:srgbClr val="000000"/>
            </a:solidFill>
            <a:prstDash val="solid"/>
            <a:round/>
            <a:headEnd/>
            <a:tailEnd/>
          </a:ln>
        </p:spPr>
        <p:txBody>
          <a:bodyPr/>
          <a:lstStyle/>
          <a:p>
            <a:endParaRPr lang="sk-SK"/>
          </a:p>
        </p:txBody>
      </p:sp>
      <p:sp>
        <p:nvSpPr>
          <p:cNvPr id="108555" name="Rectangle 9">
            <a:extLst>
              <a:ext uri="{FF2B5EF4-FFF2-40B4-BE49-F238E27FC236}">
                <a16:creationId xmlns:a16="http://schemas.microsoft.com/office/drawing/2014/main" id="{D4363EF3-F101-407F-9B85-523F784EF4F8}"/>
              </a:ext>
            </a:extLst>
          </p:cNvPr>
          <p:cNvSpPr>
            <a:spLocks noChangeArrowheads="1"/>
          </p:cNvSpPr>
          <p:nvPr/>
        </p:nvSpPr>
        <p:spPr bwMode="auto">
          <a:xfrm>
            <a:off x="827088" y="2420938"/>
            <a:ext cx="771525"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1400">
                <a:solidFill>
                  <a:srgbClr val="000000"/>
                </a:solidFill>
              </a:rPr>
              <a:t>Verné </a:t>
            </a:r>
          </a:p>
          <a:p>
            <a:pPr algn="ctr" eaLnBrk="1" hangingPunct="1">
              <a:spcBef>
                <a:spcPct val="0"/>
              </a:spcBef>
              <a:buFontTx/>
              <a:buNone/>
            </a:pPr>
            <a:r>
              <a:rPr lang="sk-SK" altLang="en-US" sz="1400">
                <a:solidFill>
                  <a:srgbClr val="000000"/>
                </a:solidFill>
              </a:rPr>
              <a:t>zobrazenie</a:t>
            </a:r>
            <a:endParaRPr lang="sk-SK" altLang="en-US" sz="1800">
              <a:latin typeface="Arial" panose="020B0604020202020204" pitchFamily="34" charset="0"/>
            </a:endParaRPr>
          </a:p>
        </p:txBody>
      </p:sp>
      <p:sp>
        <p:nvSpPr>
          <p:cNvPr id="108556" name="Freeform 10">
            <a:extLst>
              <a:ext uri="{FF2B5EF4-FFF2-40B4-BE49-F238E27FC236}">
                <a16:creationId xmlns:a16="http://schemas.microsoft.com/office/drawing/2014/main" id="{47E89F3D-03CD-4D1E-B0DD-564E3EBCC998}"/>
              </a:ext>
            </a:extLst>
          </p:cNvPr>
          <p:cNvSpPr>
            <a:spLocks/>
          </p:cNvSpPr>
          <p:nvPr/>
        </p:nvSpPr>
        <p:spPr bwMode="auto">
          <a:xfrm>
            <a:off x="615950" y="3287713"/>
            <a:ext cx="1150938" cy="639762"/>
          </a:xfrm>
          <a:custGeom>
            <a:avLst/>
            <a:gdLst>
              <a:gd name="T0" fmla="*/ 2147483646 w 1450"/>
              <a:gd name="T1" fmla="*/ 0 h 806"/>
              <a:gd name="T2" fmla="*/ 2147483646 w 1450"/>
              <a:gd name="T3" fmla="*/ 2147483646 h 806"/>
              <a:gd name="T4" fmla="*/ 2147483646 w 1450"/>
              <a:gd name="T5" fmla="*/ 2147483646 h 806"/>
              <a:gd name="T6" fmla="*/ 2147483646 w 1450"/>
              <a:gd name="T7" fmla="*/ 2147483646 h 806"/>
              <a:gd name="T8" fmla="*/ 2147483646 w 1450"/>
              <a:gd name="T9" fmla="*/ 2147483646 h 806"/>
              <a:gd name="T10" fmla="*/ 2147483646 w 1450"/>
              <a:gd name="T11" fmla="*/ 2147483646 h 806"/>
              <a:gd name="T12" fmla="*/ 2147483646 w 1450"/>
              <a:gd name="T13" fmla="*/ 2147483646 h 806"/>
              <a:gd name="T14" fmla="*/ 2147483646 w 1450"/>
              <a:gd name="T15" fmla="*/ 2147483646 h 806"/>
              <a:gd name="T16" fmla="*/ 2147483646 w 1450"/>
              <a:gd name="T17" fmla="*/ 2147483646 h 806"/>
              <a:gd name="T18" fmla="*/ 2147483646 w 1450"/>
              <a:gd name="T19" fmla="*/ 2147483646 h 806"/>
              <a:gd name="T20" fmla="*/ 0 w 1450"/>
              <a:gd name="T21" fmla="*/ 2147483646 h 806"/>
              <a:gd name="T22" fmla="*/ 0 w 1450"/>
              <a:gd name="T23" fmla="*/ 2147483646 h 806"/>
              <a:gd name="T24" fmla="*/ 2147483646 w 1450"/>
              <a:gd name="T25" fmla="*/ 2147483646 h 806"/>
              <a:gd name="T26" fmla="*/ 2147483646 w 1450"/>
              <a:gd name="T27" fmla="*/ 2147483646 h 806"/>
              <a:gd name="T28" fmla="*/ 2147483646 w 1450"/>
              <a:gd name="T29" fmla="*/ 2147483646 h 806"/>
              <a:gd name="T30" fmla="*/ 2147483646 w 1450"/>
              <a:gd name="T31" fmla="*/ 2147483646 h 806"/>
              <a:gd name="T32" fmla="*/ 2147483646 w 1450"/>
              <a:gd name="T33" fmla="*/ 2147483646 h 806"/>
              <a:gd name="T34" fmla="*/ 2147483646 w 1450"/>
              <a:gd name="T35" fmla="*/ 2147483646 h 806"/>
              <a:gd name="T36" fmla="*/ 2147483646 w 1450"/>
              <a:gd name="T37" fmla="*/ 2147483646 h 806"/>
              <a:gd name="T38" fmla="*/ 2147483646 w 1450"/>
              <a:gd name="T39" fmla="*/ 2147483646 h 806"/>
              <a:gd name="T40" fmla="*/ 2147483646 w 1450"/>
              <a:gd name="T41" fmla="*/ 2147483646 h 806"/>
              <a:gd name="T42" fmla="*/ 2147483646 w 1450"/>
              <a:gd name="T43" fmla="*/ 2147483646 h 806"/>
              <a:gd name="T44" fmla="*/ 2147483646 w 1450"/>
              <a:gd name="T45" fmla="*/ 2147483646 h 806"/>
              <a:gd name="T46" fmla="*/ 2147483646 w 1450"/>
              <a:gd name="T47" fmla="*/ 2147483646 h 806"/>
              <a:gd name="T48" fmla="*/ 2147483646 w 1450"/>
              <a:gd name="T49" fmla="*/ 2147483646 h 806"/>
              <a:gd name="T50" fmla="*/ 2147483646 w 1450"/>
              <a:gd name="T51" fmla="*/ 2147483646 h 806"/>
              <a:gd name="T52" fmla="*/ 2147483646 w 1450"/>
              <a:gd name="T53" fmla="*/ 2147483646 h 806"/>
              <a:gd name="T54" fmla="*/ 2147483646 w 1450"/>
              <a:gd name="T55" fmla="*/ 2147483646 h 806"/>
              <a:gd name="T56" fmla="*/ 2147483646 w 1450"/>
              <a:gd name="T57" fmla="*/ 2147483646 h 806"/>
              <a:gd name="T58" fmla="*/ 2147483646 w 1450"/>
              <a:gd name="T59" fmla="*/ 2147483646 h 806"/>
              <a:gd name="T60" fmla="*/ 2147483646 w 1450"/>
              <a:gd name="T61" fmla="*/ 2147483646 h 806"/>
              <a:gd name="T62" fmla="*/ 2147483646 w 1450"/>
              <a:gd name="T63" fmla="*/ 2147483646 h 806"/>
              <a:gd name="T64" fmla="*/ 2147483646 w 1450"/>
              <a:gd name="T65" fmla="*/ 2147483646 h 806"/>
              <a:gd name="T66" fmla="*/ 2147483646 w 1450"/>
              <a:gd name="T67" fmla="*/ 2147483646 h 806"/>
              <a:gd name="T68" fmla="*/ 2147483646 w 1450"/>
              <a:gd name="T69" fmla="*/ 2147483646 h 806"/>
              <a:gd name="T70" fmla="*/ 2147483646 w 1450"/>
              <a:gd name="T71" fmla="*/ 2147483646 h 806"/>
              <a:gd name="T72" fmla="*/ 2147483646 w 1450"/>
              <a:gd name="T73" fmla="*/ 2147483646 h 806"/>
              <a:gd name="T74" fmla="*/ 2147483646 w 1450"/>
              <a:gd name="T75" fmla="*/ 2147483646 h 806"/>
              <a:gd name="T76" fmla="*/ 2147483646 w 1450"/>
              <a:gd name="T77" fmla="*/ 2147483646 h 806"/>
              <a:gd name="T78" fmla="*/ 2147483646 w 1450"/>
              <a:gd name="T79" fmla="*/ 2147483646 h 806"/>
              <a:gd name="T80" fmla="*/ 2147483646 w 1450"/>
              <a:gd name="T81" fmla="*/ 2147483646 h 806"/>
              <a:gd name="T82" fmla="*/ 2147483646 w 1450"/>
              <a:gd name="T83" fmla="*/ 2147483646 h 806"/>
              <a:gd name="T84" fmla="*/ 2147483646 w 1450"/>
              <a:gd name="T85" fmla="*/ 2147483646 h 806"/>
              <a:gd name="T86" fmla="*/ 2147483646 w 1450"/>
              <a:gd name="T87" fmla="*/ 0 h 806"/>
              <a:gd name="T88" fmla="*/ 2147483646 w 1450"/>
              <a:gd name="T89" fmla="*/ 0 h 80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450" h="806">
                <a:moveTo>
                  <a:pt x="134" y="0"/>
                </a:moveTo>
                <a:lnTo>
                  <a:pt x="121" y="1"/>
                </a:lnTo>
                <a:lnTo>
                  <a:pt x="107" y="3"/>
                </a:lnTo>
                <a:lnTo>
                  <a:pt x="82" y="11"/>
                </a:lnTo>
                <a:lnTo>
                  <a:pt x="59" y="23"/>
                </a:lnTo>
                <a:lnTo>
                  <a:pt x="39" y="39"/>
                </a:lnTo>
                <a:lnTo>
                  <a:pt x="23" y="59"/>
                </a:lnTo>
                <a:lnTo>
                  <a:pt x="11" y="82"/>
                </a:lnTo>
                <a:lnTo>
                  <a:pt x="3" y="107"/>
                </a:lnTo>
                <a:lnTo>
                  <a:pt x="1" y="121"/>
                </a:lnTo>
                <a:lnTo>
                  <a:pt x="0" y="134"/>
                </a:lnTo>
                <a:lnTo>
                  <a:pt x="0" y="671"/>
                </a:lnTo>
                <a:lnTo>
                  <a:pt x="1" y="685"/>
                </a:lnTo>
                <a:lnTo>
                  <a:pt x="3" y="698"/>
                </a:lnTo>
                <a:lnTo>
                  <a:pt x="11" y="724"/>
                </a:lnTo>
                <a:lnTo>
                  <a:pt x="23" y="747"/>
                </a:lnTo>
                <a:lnTo>
                  <a:pt x="39" y="767"/>
                </a:lnTo>
                <a:lnTo>
                  <a:pt x="59" y="783"/>
                </a:lnTo>
                <a:lnTo>
                  <a:pt x="82" y="795"/>
                </a:lnTo>
                <a:lnTo>
                  <a:pt x="107" y="803"/>
                </a:lnTo>
                <a:lnTo>
                  <a:pt x="121" y="806"/>
                </a:lnTo>
                <a:lnTo>
                  <a:pt x="134" y="806"/>
                </a:lnTo>
                <a:lnTo>
                  <a:pt x="1316" y="806"/>
                </a:lnTo>
                <a:lnTo>
                  <a:pt x="1329" y="806"/>
                </a:lnTo>
                <a:lnTo>
                  <a:pt x="1342" y="803"/>
                </a:lnTo>
                <a:lnTo>
                  <a:pt x="1368" y="795"/>
                </a:lnTo>
                <a:lnTo>
                  <a:pt x="1391" y="783"/>
                </a:lnTo>
                <a:lnTo>
                  <a:pt x="1411" y="767"/>
                </a:lnTo>
                <a:lnTo>
                  <a:pt x="1427" y="747"/>
                </a:lnTo>
                <a:lnTo>
                  <a:pt x="1439" y="724"/>
                </a:lnTo>
                <a:lnTo>
                  <a:pt x="1447" y="698"/>
                </a:lnTo>
                <a:lnTo>
                  <a:pt x="1450" y="685"/>
                </a:lnTo>
                <a:lnTo>
                  <a:pt x="1450" y="671"/>
                </a:lnTo>
                <a:lnTo>
                  <a:pt x="1450" y="134"/>
                </a:lnTo>
                <a:lnTo>
                  <a:pt x="1450" y="121"/>
                </a:lnTo>
                <a:lnTo>
                  <a:pt x="1447" y="107"/>
                </a:lnTo>
                <a:lnTo>
                  <a:pt x="1439" y="82"/>
                </a:lnTo>
                <a:lnTo>
                  <a:pt x="1427" y="59"/>
                </a:lnTo>
                <a:lnTo>
                  <a:pt x="1411" y="39"/>
                </a:lnTo>
                <a:lnTo>
                  <a:pt x="1391" y="23"/>
                </a:lnTo>
                <a:lnTo>
                  <a:pt x="1368" y="11"/>
                </a:lnTo>
                <a:lnTo>
                  <a:pt x="1342" y="3"/>
                </a:lnTo>
                <a:lnTo>
                  <a:pt x="1329" y="1"/>
                </a:lnTo>
                <a:lnTo>
                  <a:pt x="1316" y="0"/>
                </a:lnTo>
                <a:lnTo>
                  <a:pt x="134" y="0"/>
                </a:lnTo>
                <a:close/>
              </a:path>
            </a:pathLst>
          </a:custGeom>
          <a:solidFill>
            <a:srgbClr val="FFFFFF"/>
          </a:solidFill>
          <a:ln w="12700">
            <a:solidFill>
              <a:srgbClr val="000000"/>
            </a:solidFill>
            <a:prstDash val="solid"/>
            <a:round/>
            <a:headEnd/>
            <a:tailEnd/>
          </a:ln>
        </p:spPr>
        <p:txBody>
          <a:bodyPr/>
          <a:lstStyle/>
          <a:p>
            <a:endParaRPr lang="sk-SK"/>
          </a:p>
        </p:txBody>
      </p:sp>
      <p:sp>
        <p:nvSpPr>
          <p:cNvPr id="108557" name="Rectangle 11">
            <a:extLst>
              <a:ext uri="{FF2B5EF4-FFF2-40B4-BE49-F238E27FC236}">
                <a16:creationId xmlns:a16="http://schemas.microsoft.com/office/drawing/2014/main" id="{6FEC6749-31CA-475F-A70F-06B4CAEE1B66}"/>
              </a:ext>
            </a:extLst>
          </p:cNvPr>
          <p:cNvSpPr>
            <a:spLocks noChangeArrowheads="1"/>
          </p:cNvSpPr>
          <p:nvPr/>
        </p:nvSpPr>
        <p:spPr bwMode="auto">
          <a:xfrm>
            <a:off x="803275" y="3384550"/>
            <a:ext cx="88265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1400">
                <a:solidFill>
                  <a:srgbClr val="000000"/>
                </a:solidFill>
              </a:rPr>
              <a:t>Podstata</a:t>
            </a:r>
          </a:p>
          <a:p>
            <a:pPr algn="ctr" eaLnBrk="1" hangingPunct="1">
              <a:spcBef>
                <a:spcPct val="0"/>
              </a:spcBef>
              <a:buFontTx/>
              <a:buNone/>
            </a:pPr>
            <a:r>
              <a:rPr lang="sk-SK" altLang="en-US" sz="1400">
                <a:solidFill>
                  <a:srgbClr val="000000"/>
                </a:solidFill>
              </a:rPr>
              <a:t>pred formou</a:t>
            </a:r>
            <a:endParaRPr lang="sk-SK" altLang="en-US" sz="1800">
              <a:latin typeface="Arial" panose="020B0604020202020204" pitchFamily="34" charset="0"/>
            </a:endParaRPr>
          </a:p>
        </p:txBody>
      </p:sp>
      <p:sp>
        <p:nvSpPr>
          <p:cNvPr id="108558" name="Freeform 12">
            <a:extLst>
              <a:ext uri="{FF2B5EF4-FFF2-40B4-BE49-F238E27FC236}">
                <a16:creationId xmlns:a16="http://schemas.microsoft.com/office/drawing/2014/main" id="{C2A7DA0C-C0BB-42CF-A457-E2396E0A1B7A}"/>
              </a:ext>
            </a:extLst>
          </p:cNvPr>
          <p:cNvSpPr>
            <a:spLocks/>
          </p:cNvSpPr>
          <p:nvPr/>
        </p:nvSpPr>
        <p:spPr bwMode="auto">
          <a:xfrm>
            <a:off x="617538" y="4438650"/>
            <a:ext cx="1404937" cy="384175"/>
          </a:xfrm>
          <a:custGeom>
            <a:avLst/>
            <a:gdLst>
              <a:gd name="T0" fmla="*/ 2147483646 w 1771"/>
              <a:gd name="T1" fmla="*/ 0 h 484"/>
              <a:gd name="T2" fmla="*/ 2147483646 w 1771"/>
              <a:gd name="T3" fmla="*/ 2147483646 h 484"/>
              <a:gd name="T4" fmla="*/ 2147483646 w 1771"/>
              <a:gd name="T5" fmla="*/ 2147483646 h 484"/>
              <a:gd name="T6" fmla="*/ 2147483646 w 1771"/>
              <a:gd name="T7" fmla="*/ 2147483646 h 484"/>
              <a:gd name="T8" fmla="*/ 2147483646 w 1771"/>
              <a:gd name="T9" fmla="*/ 2147483646 h 484"/>
              <a:gd name="T10" fmla="*/ 2147483646 w 1771"/>
              <a:gd name="T11" fmla="*/ 2147483646 h 484"/>
              <a:gd name="T12" fmla="*/ 2147483646 w 1771"/>
              <a:gd name="T13" fmla="*/ 2147483646 h 484"/>
              <a:gd name="T14" fmla="*/ 2147483646 w 1771"/>
              <a:gd name="T15" fmla="*/ 2147483646 h 484"/>
              <a:gd name="T16" fmla="*/ 0 w 1771"/>
              <a:gd name="T17" fmla="*/ 2147483646 h 484"/>
              <a:gd name="T18" fmla="*/ 0 w 1771"/>
              <a:gd name="T19" fmla="*/ 2147483646 h 484"/>
              <a:gd name="T20" fmla="*/ 2147483646 w 1771"/>
              <a:gd name="T21" fmla="*/ 2147483646 h 484"/>
              <a:gd name="T22" fmla="*/ 2147483646 w 1771"/>
              <a:gd name="T23" fmla="*/ 2147483646 h 484"/>
              <a:gd name="T24" fmla="*/ 2147483646 w 1771"/>
              <a:gd name="T25" fmla="*/ 2147483646 h 484"/>
              <a:gd name="T26" fmla="*/ 2147483646 w 1771"/>
              <a:gd name="T27" fmla="*/ 2147483646 h 484"/>
              <a:gd name="T28" fmla="*/ 2147483646 w 1771"/>
              <a:gd name="T29" fmla="*/ 2147483646 h 484"/>
              <a:gd name="T30" fmla="*/ 2147483646 w 1771"/>
              <a:gd name="T31" fmla="*/ 2147483646 h 484"/>
              <a:gd name="T32" fmla="*/ 2147483646 w 1771"/>
              <a:gd name="T33" fmla="*/ 2147483646 h 484"/>
              <a:gd name="T34" fmla="*/ 2147483646 w 1771"/>
              <a:gd name="T35" fmla="*/ 2147483646 h 484"/>
              <a:gd name="T36" fmla="*/ 2147483646 w 1771"/>
              <a:gd name="T37" fmla="*/ 2147483646 h 484"/>
              <a:gd name="T38" fmla="*/ 2147483646 w 1771"/>
              <a:gd name="T39" fmla="*/ 2147483646 h 484"/>
              <a:gd name="T40" fmla="*/ 2147483646 w 1771"/>
              <a:gd name="T41" fmla="*/ 2147483646 h 484"/>
              <a:gd name="T42" fmla="*/ 2147483646 w 1771"/>
              <a:gd name="T43" fmla="*/ 2147483646 h 484"/>
              <a:gd name="T44" fmla="*/ 2147483646 w 1771"/>
              <a:gd name="T45" fmla="*/ 2147483646 h 484"/>
              <a:gd name="T46" fmla="*/ 2147483646 w 1771"/>
              <a:gd name="T47" fmla="*/ 2147483646 h 484"/>
              <a:gd name="T48" fmla="*/ 2147483646 w 1771"/>
              <a:gd name="T49" fmla="*/ 2147483646 h 484"/>
              <a:gd name="T50" fmla="*/ 2147483646 w 1771"/>
              <a:gd name="T51" fmla="*/ 2147483646 h 484"/>
              <a:gd name="T52" fmla="*/ 2147483646 w 1771"/>
              <a:gd name="T53" fmla="*/ 2147483646 h 484"/>
              <a:gd name="T54" fmla="*/ 2147483646 w 1771"/>
              <a:gd name="T55" fmla="*/ 2147483646 h 484"/>
              <a:gd name="T56" fmla="*/ 2147483646 w 1771"/>
              <a:gd name="T57" fmla="*/ 2147483646 h 484"/>
              <a:gd name="T58" fmla="*/ 2147483646 w 1771"/>
              <a:gd name="T59" fmla="*/ 2147483646 h 484"/>
              <a:gd name="T60" fmla="*/ 2147483646 w 1771"/>
              <a:gd name="T61" fmla="*/ 2147483646 h 484"/>
              <a:gd name="T62" fmla="*/ 2147483646 w 1771"/>
              <a:gd name="T63" fmla="*/ 2147483646 h 484"/>
              <a:gd name="T64" fmla="*/ 2147483646 w 1771"/>
              <a:gd name="T65" fmla="*/ 2147483646 h 484"/>
              <a:gd name="T66" fmla="*/ 2147483646 w 1771"/>
              <a:gd name="T67" fmla="*/ 2147483646 h 484"/>
              <a:gd name="T68" fmla="*/ 2147483646 w 1771"/>
              <a:gd name="T69" fmla="*/ 2147483646 h 484"/>
              <a:gd name="T70" fmla="*/ 2147483646 w 1771"/>
              <a:gd name="T71" fmla="*/ 0 h 484"/>
              <a:gd name="T72" fmla="*/ 2147483646 w 1771"/>
              <a:gd name="T73" fmla="*/ 0 h 48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771" h="484">
                <a:moveTo>
                  <a:pt x="80" y="0"/>
                </a:moveTo>
                <a:lnTo>
                  <a:pt x="63" y="2"/>
                </a:lnTo>
                <a:lnTo>
                  <a:pt x="49" y="7"/>
                </a:lnTo>
                <a:lnTo>
                  <a:pt x="35" y="14"/>
                </a:lnTo>
                <a:lnTo>
                  <a:pt x="23" y="24"/>
                </a:lnTo>
                <a:lnTo>
                  <a:pt x="14" y="37"/>
                </a:lnTo>
                <a:lnTo>
                  <a:pt x="7" y="50"/>
                </a:lnTo>
                <a:lnTo>
                  <a:pt x="2" y="65"/>
                </a:lnTo>
                <a:lnTo>
                  <a:pt x="0" y="81"/>
                </a:lnTo>
                <a:lnTo>
                  <a:pt x="0" y="403"/>
                </a:lnTo>
                <a:lnTo>
                  <a:pt x="2" y="419"/>
                </a:lnTo>
                <a:lnTo>
                  <a:pt x="7" y="434"/>
                </a:lnTo>
                <a:lnTo>
                  <a:pt x="14" y="449"/>
                </a:lnTo>
                <a:lnTo>
                  <a:pt x="23" y="460"/>
                </a:lnTo>
                <a:lnTo>
                  <a:pt x="35" y="470"/>
                </a:lnTo>
                <a:lnTo>
                  <a:pt x="49" y="477"/>
                </a:lnTo>
                <a:lnTo>
                  <a:pt x="63" y="482"/>
                </a:lnTo>
                <a:lnTo>
                  <a:pt x="80" y="484"/>
                </a:lnTo>
                <a:lnTo>
                  <a:pt x="1690" y="484"/>
                </a:lnTo>
                <a:lnTo>
                  <a:pt x="1707" y="482"/>
                </a:lnTo>
                <a:lnTo>
                  <a:pt x="1723" y="477"/>
                </a:lnTo>
                <a:lnTo>
                  <a:pt x="1736" y="470"/>
                </a:lnTo>
                <a:lnTo>
                  <a:pt x="1748" y="460"/>
                </a:lnTo>
                <a:lnTo>
                  <a:pt x="1758" y="449"/>
                </a:lnTo>
                <a:lnTo>
                  <a:pt x="1764" y="434"/>
                </a:lnTo>
                <a:lnTo>
                  <a:pt x="1770" y="419"/>
                </a:lnTo>
                <a:lnTo>
                  <a:pt x="1771" y="403"/>
                </a:lnTo>
                <a:lnTo>
                  <a:pt x="1771" y="81"/>
                </a:lnTo>
                <a:lnTo>
                  <a:pt x="1770" y="65"/>
                </a:lnTo>
                <a:lnTo>
                  <a:pt x="1764" y="50"/>
                </a:lnTo>
                <a:lnTo>
                  <a:pt x="1758" y="37"/>
                </a:lnTo>
                <a:lnTo>
                  <a:pt x="1748" y="24"/>
                </a:lnTo>
                <a:lnTo>
                  <a:pt x="1736" y="14"/>
                </a:lnTo>
                <a:lnTo>
                  <a:pt x="1723" y="7"/>
                </a:lnTo>
                <a:lnTo>
                  <a:pt x="1707" y="2"/>
                </a:lnTo>
                <a:lnTo>
                  <a:pt x="1690" y="0"/>
                </a:lnTo>
                <a:lnTo>
                  <a:pt x="80" y="0"/>
                </a:lnTo>
                <a:close/>
              </a:path>
            </a:pathLst>
          </a:custGeom>
          <a:solidFill>
            <a:srgbClr val="FFFFFF"/>
          </a:solidFill>
          <a:ln w="12700">
            <a:solidFill>
              <a:srgbClr val="000000"/>
            </a:solidFill>
            <a:prstDash val="solid"/>
            <a:round/>
            <a:headEnd/>
            <a:tailEnd/>
          </a:ln>
        </p:spPr>
        <p:txBody>
          <a:bodyPr/>
          <a:lstStyle/>
          <a:p>
            <a:endParaRPr lang="sk-SK"/>
          </a:p>
        </p:txBody>
      </p:sp>
      <p:sp>
        <p:nvSpPr>
          <p:cNvPr id="108559" name="Rectangle 13">
            <a:extLst>
              <a:ext uri="{FF2B5EF4-FFF2-40B4-BE49-F238E27FC236}">
                <a16:creationId xmlns:a16="http://schemas.microsoft.com/office/drawing/2014/main" id="{97C7BFD9-9E5F-448B-B38F-C123EDAEA2E8}"/>
              </a:ext>
            </a:extLst>
          </p:cNvPr>
          <p:cNvSpPr>
            <a:spLocks noChangeArrowheads="1"/>
          </p:cNvSpPr>
          <p:nvPr/>
        </p:nvSpPr>
        <p:spPr bwMode="auto">
          <a:xfrm>
            <a:off x="989013" y="4525963"/>
            <a:ext cx="72866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Opatrnosť</a:t>
            </a:r>
            <a:endParaRPr lang="sk-SK" altLang="en-US" sz="1800">
              <a:latin typeface="Arial" panose="020B0604020202020204" pitchFamily="34" charset="0"/>
            </a:endParaRPr>
          </a:p>
        </p:txBody>
      </p:sp>
      <p:sp>
        <p:nvSpPr>
          <p:cNvPr id="108560" name="Freeform 14">
            <a:extLst>
              <a:ext uri="{FF2B5EF4-FFF2-40B4-BE49-F238E27FC236}">
                <a16:creationId xmlns:a16="http://schemas.microsoft.com/office/drawing/2014/main" id="{DB3CCBD6-BA9E-40AF-A480-E1C4EFC19AEF}"/>
              </a:ext>
            </a:extLst>
          </p:cNvPr>
          <p:cNvSpPr>
            <a:spLocks/>
          </p:cNvSpPr>
          <p:nvPr/>
        </p:nvSpPr>
        <p:spPr bwMode="auto">
          <a:xfrm>
            <a:off x="2278063" y="1881188"/>
            <a:ext cx="1790700" cy="511175"/>
          </a:xfrm>
          <a:custGeom>
            <a:avLst/>
            <a:gdLst>
              <a:gd name="T0" fmla="*/ 2147483646 w 2255"/>
              <a:gd name="T1" fmla="*/ 0 h 645"/>
              <a:gd name="T2" fmla="*/ 0 w 2255"/>
              <a:gd name="T3" fmla="*/ 2147483646 h 645"/>
              <a:gd name="T4" fmla="*/ 0 w 2255"/>
              <a:gd name="T5" fmla="*/ 2147483646 h 645"/>
              <a:gd name="T6" fmla="*/ 2147483646 w 2255"/>
              <a:gd name="T7" fmla="*/ 2147483646 h 645"/>
              <a:gd name="T8" fmla="*/ 2147483646 w 2255"/>
              <a:gd name="T9" fmla="*/ 2147483646 h 645"/>
              <a:gd name="T10" fmla="*/ 2147483646 w 2255"/>
              <a:gd name="T11" fmla="*/ 2147483646 h 645"/>
              <a:gd name="T12" fmla="*/ 2147483646 w 2255"/>
              <a:gd name="T13" fmla="*/ 2147483646 h 645"/>
              <a:gd name="T14" fmla="*/ 2147483646 w 2255"/>
              <a:gd name="T15" fmla="*/ 0 h 645"/>
              <a:gd name="T16" fmla="*/ 2147483646 w 2255"/>
              <a:gd name="T17" fmla="*/ 0 h 6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55" h="645">
                <a:moveTo>
                  <a:pt x="189" y="0"/>
                </a:moveTo>
                <a:lnTo>
                  <a:pt x="0" y="190"/>
                </a:lnTo>
                <a:lnTo>
                  <a:pt x="0" y="457"/>
                </a:lnTo>
                <a:lnTo>
                  <a:pt x="189" y="645"/>
                </a:lnTo>
                <a:lnTo>
                  <a:pt x="2067" y="645"/>
                </a:lnTo>
                <a:lnTo>
                  <a:pt x="2255" y="457"/>
                </a:lnTo>
                <a:lnTo>
                  <a:pt x="2255" y="190"/>
                </a:lnTo>
                <a:lnTo>
                  <a:pt x="2067" y="0"/>
                </a:lnTo>
                <a:lnTo>
                  <a:pt x="189" y="0"/>
                </a:lnTo>
                <a:close/>
              </a:path>
            </a:pathLst>
          </a:custGeom>
          <a:solidFill>
            <a:srgbClr val="CCFFCC"/>
          </a:solidFill>
          <a:ln w="12700">
            <a:solidFill>
              <a:srgbClr val="000000"/>
            </a:solidFill>
            <a:prstDash val="solid"/>
            <a:round/>
            <a:headEnd/>
            <a:tailEnd/>
          </a:ln>
        </p:spPr>
        <p:txBody>
          <a:bodyPr/>
          <a:lstStyle/>
          <a:p>
            <a:endParaRPr lang="sk-SK"/>
          </a:p>
        </p:txBody>
      </p:sp>
      <p:sp>
        <p:nvSpPr>
          <p:cNvPr id="108561" name="Rectangle 15">
            <a:extLst>
              <a:ext uri="{FF2B5EF4-FFF2-40B4-BE49-F238E27FC236}">
                <a16:creationId xmlns:a16="http://schemas.microsoft.com/office/drawing/2014/main" id="{8DF4C7AB-55C1-4D62-AD88-F698558D45DE}"/>
              </a:ext>
            </a:extLst>
          </p:cNvPr>
          <p:cNvSpPr>
            <a:spLocks noChangeArrowheads="1"/>
          </p:cNvSpPr>
          <p:nvPr/>
        </p:nvSpPr>
        <p:spPr bwMode="auto">
          <a:xfrm>
            <a:off x="2536825" y="2009775"/>
            <a:ext cx="11366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Zrozumiteľnosť</a:t>
            </a:r>
            <a:endParaRPr lang="sk-SK" altLang="en-US" sz="1800">
              <a:latin typeface="Arial" panose="020B0604020202020204" pitchFamily="34" charset="0"/>
            </a:endParaRPr>
          </a:p>
        </p:txBody>
      </p:sp>
      <p:sp>
        <p:nvSpPr>
          <p:cNvPr id="108562" name="Freeform 16">
            <a:extLst>
              <a:ext uri="{FF2B5EF4-FFF2-40B4-BE49-F238E27FC236}">
                <a16:creationId xmlns:a16="http://schemas.microsoft.com/office/drawing/2014/main" id="{A64BD219-0590-48C7-90F3-A211CFB5D64B}"/>
              </a:ext>
            </a:extLst>
          </p:cNvPr>
          <p:cNvSpPr>
            <a:spLocks/>
          </p:cNvSpPr>
          <p:nvPr/>
        </p:nvSpPr>
        <p:spPr bwMode="auto">
          <a:xfrm>
            <a:off x="3429000" y="4438650"/>
            <a:ext cx="1535113" cy="384175"/>
          </a:xfrm>
          <a:custGeom>
            <a:avLst/>
            <a:gdLst>
              <a:gd name="T0" fmla="*/ 2147483646 w 1933"/>
              <a:gd name="T1" fmla="*/ 0 h 484"/>
              <a:gd name="T2" fmla="*/ 2147483646 w 1933"/>
              <a:gd name="T3" fmla="*/ 2147483646 h 484"/>
              <a:gd name="T4" fmla="*/ 2147483646 w 1933"/>
              <a:gd name="T5" fmla="*/ 2147483646 h 484"/>
              <a:gd name="T6" fmla="*/ 2147483646 w 1933"/>
              <a:gd name="T7" fmla="*/ 2147483646 h 484"/>
              <a:gd name="T8" fmla="*/ 2147483646 w 1933"/>
              <a:gd name="T9" fmla="*/ 2147483646 h 484"/>
              <a:gd name="T10" fmla="*/ 2147483646 w 1933"/>
              <a:gd name="T11" fmla="*/ 2147483646 h 484"/>
              <a:gd name="T12" fmla="*/ 2147483646 w 1933"/>
              <a:gd name="T13" fmla="*/ 2147483646 h 484"/>
              <a:gd name="T14" fmla="*/ 2147483646 w 1933"/>
              <a:gd name="T15" fmla="*/ 2147483646 h 484"/>
              <a:gd name="T16" fmla="*/ 0 w 1933"/>
              <a:gd name="T17" fmla="*/ 2147483646 h 484"/>
              <a:gd name="T18" fmla="*/ 0 w 1933"/>
              <a:gd name="T19" fmla="*/ 2147483646 h 484"/>
              <a:gd name="T20" fmla="*/ 2147483646 w 1933"/>
              <a:gd name="T21" fmla="*/ 2147483646 h 484"/>
              <a:gd name="T22" fmla="*/ 2147483646 w 1933"/>
              <a:gd name="T23" fmla="*/ 2147483646 h 484"/>
              <a:gd name="T24" fmla="*/ 2147483646 w 1933"/>
              <a:gd name="T25" fmla="*/ 2147483646 h 484"/>
              <a:gd name="T26" fmla="*/ 2147483646 w 1933"/>
              <a:gd name="T27" fmla="*/ 2147483646 h 484"/>
              <a:gd name="T28" fmla="*/ 2147483646 w 1933"/>
              <a:gd name="T29" fmla="*/ 2147483646 h 484"/>
              <a:gd name="T30" fmla="*/ 2147483646 w 1933"/>
              <a:gd name="T31" fmla="*/ 2147483646 h 484"/>
              <a:gd name="T32" fmla="*/ 2147483646 w 1933"/>
              <a:gd name="T33" fmla="*/ 2147483646 h 484"/>
              <a:gd name="T34" fmla="*/ 2147483646 w 1933"/>
              <a:gd name="T35" fmla="*/ 2147483646 h 484"/>
              <a:gd name="T36" fmla="*/ 2147483646 w 1933"/>
              <a:gd name="T37" fmla="*/ 2147483646 h 484"/>
              <a:gd name="T38" fmla="*/ 2147483646 w 1933"/>
              <a:gd name="T39" fmla="*/ 2147483646 h 484"/>
              <a:gd name="T40" fmla="*/ 2147483646 w 1933"/>
              <a:gd name="T41" fmla="*/ 2147483646 h 484"/>
              <a:gd name="T42" fmla="*/ 2147483646 w 1933"/>
              <a:gd name="T43" fmla="*/ 2147483646 h 484"/>
              <a:gd name="T44" fmla="*/ 2147483646 w 1933"/>
              <a:gd name="T45" fmla="*/ 2147483646 h 484"/>
              <a:gd name="T46" fmla="*/ 2147483646 w 1933"/>
              <a:gd name="T47" fmla="*/ 2147483646 h 484"/>
              <a:gd name="T48" fmla="*/ 2147483646 w 1933"/>
              <a:gd name="T49" fmla="*/ 2147483646 h 484"/>
              <a:gd name="T50" fmla="*/ 2147483646 w 1933"/>
              <a:gd name="T51" fmla="*/ 2147483646 h 484"/>
              <a:gd name="T52" fmla="*/ 2147483646 w 1933"/>
              <a:gd name="T53" fmla="*/ 2147483646 h 484"/>
              <a:gd name="T54" fmla="*/ 2147483646 w 1933"/>
              <a:gd name="T55" fmla="*/ 2147483646 h 484"/>
              <a:gd name="T56" fmla="*/ 2147483646 w 1933"/>
              <a:gd name="T57" fmla="*/ 2147483646 h 484"/>
              <a:gd name="T58" fmla="*/ 2147483646 w 1933"/>
              <a:gd name="T59" fmla="*/ 2147483646 h 484"/>
              <a:gd name="T60" fmla="*/ 2147483646 w 1933"/>
              <a:gd name="T61" fmla="*/ 2147483646 h 484"/>
              <a:gd name="T62" fmla="*/ 2147483646 w 1933"/>
              <a:gd name="T63" fmla="*/ 2147483646 h 484"/>
              <a:gd name="T64" fmla="*/ 2147483646 w 1933"/>
              <a:gd name="T65" fmla="*/ 2147483646 h 484"/>
              <a:gd name="T66" fmla="*/ 2147483646 w 1933"/>
              <a:gd name="T67" fmla="*/ 2147483646 h 484"/>
              <a:gd name="T68" fmla="*/ 2147483646 w 1933"/>
              <a:gd name="T69" fmla="*/ 2147483646 h 484"/>
              <a:gd name="T70" fmla="*/ 2147483646 w 1933"/>
              <a:gd name="T71" fmla="*/ 0 h 484"/>
              <a:gd name="T72" fmla="*/ 2147483646 w 1933"/>
              <a:gd name="T73" fmla="*/ 0 h 48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933" h="484">
                <a:moveTo>
                  <a:pt x="81" y="0"/>
                </a:moveTo>
                <a:lnTo>
                  <a:pt x="64" y="2"/>
                </a:lnTo>
                <a:lnTo>
                  <a:pt x="50" y="7"/>
                </a:lnTo>
                <a:lnTo>
                  <a:pt x="36" y="14"/>
                </a:lnTo>
                <a:lnTo>
                  <a:pt x="24" y="24"/>
                </a:lnTo>
                <a:lnTo>
                  <a:pt x="13" y="37"/>
                </a:lnTo>
                <a:lnTo>
                  <a:pt x="7" y="50"/>
                </a:lnTo>
                <a:lnTo>
                  <a:pt x="1" y="65"/>
                </a:lnTo>
                <a:lnTo>
                  <a:pt x="0" y="81"/>
                </a:lnTo>
                <a:lnTo>
                  <a:pt x="0" y="403"/>
                </a:lnTo>
                <a:lnTo>
                  <a:pt x="1" y="419"/>
                </a:lnTo>
                <a:lnTo>
                  <a:pt x="7" y="434"/>
                </a:lnTo>
                <a:lnTo>
                  <a:pt x="13" y="449"/>
                </a:lnTo>
                <a:lnTo>
                  <a:pt x="24" y="460"/>
                </a:lnTo>
                <a:lnTo>
                  <a:pt x="36" y="470"/>
                </a:lnTo>
                <a:lnTo>
                  <a:pt x="50" y="477"/>
                </a:lnTo>
                <a:lnTo>
                  <a:pt x="64" y="482"/>
                </a:lnTo>
                <a:lnTo>
                  <a:pt x="81" y="484"/>
                </a:lnTo>
                <a:lnTo>
                  <a:pt x="1852" y="484"/>
                </a:lnTo>
                <a:lnTo>
                  <a:pt x="1869" y="482"/>
                </a:lnTo>
                <a:lnTo>
                  <a:pt x="1885" y="477"/>
                </a:lnTo>
                <a:lnTo>
                  <a:pt x="1898" y="470"/>
                </a:lnTo>
                <a:lnTo>
                  <a:pt x="1910" y="460"/>
                </a:lnTo>
                <a:lnTo>
                  <a:pt x="1920" y="449"/>
                </a:lnTo>
                <a:lnTo>
                  <a:pt x="1926" y="434"/>
                </a:lnTo>
                <a:lnTo>
                  <a:pt x="1932" y="419"/>
                </a:lnTo>
                <a:lnTo>
                  <a:pt x="1933" y="403"/>
                </a:lnTo>
                <a:lnTo>
                  <a:pt x="1933" y="81"/>
                </a:lnTo>
                <a:lnTo>
                  <a:pt x="1932" y="65"/>
                </a:lnTo>
                <a:lnTo>
                  <a:pt x="1926" y="50"/>
                </a:lnTo>
                <a:lnTo>
                  <a:pt x="1920" y="37"/>
                </a:lnTo>
                <a:lnTo>
                  <a:pt x="1910" y="24"/>
                </a:lnTo>
                <a:lnTo>
                  <a:pt x="1898" y="14"/>
                </a:lnTo>
                <a:lnTo>
                  <a:pt x="1885" y="7"/>
                </a:lnTo>
                <a:lnTo>
                  <a:pt x="1869" y="2"/>
                </a:lnTo>
                <a:lnTo>
                  <a:pt x="1852" y="0"/>
                </a:lnTo>
                <a:lnTo>
                  <a:pt x="81" y="0"/>
                </a:lnTo>
                <a:close/>
              </a:path>
            </a:pathLst>
          </a:custGeom>
          <a:solidFill>
            <a:srgbClr val="FFFFFF"/>
          </a:solidFill>
          <a:ln w="12700">
            <a:solidFill>
              <a:srgbClr val="000000"/>
            </a:solidFill>
            <a:prstDash val="solid"/>
            <a:round/>
            <a:headEnd/>
            <a:tailEnd/>
          </a:ln>
        </p:spPr>
        <p:txBody>
          <a:bodyPr/>
          <a:lstStyle/>
          <a:p>
            <a:endParaRPr lang="sk-SK"/>
          </a:p>
        </p:txBody>
      </p:sp>
      <p:sp>
        <p:nvSpPr>
          <p:cNvPr id="108563" name="Rectangle 17">
            <a:extLst>
              <a:ext uri="{FF2B5EF4-FFF2-40B4-BE49-F238E27FC236}">
                <a16:creationId xmlns:a16="http://schemas.microsoft.com/office/drawing/2014/main" id="{DD4B5C77-AC9E-479C-87B9-54D862E9FE75}"/>
              </a:ext>
            </a:extLst>
          </p:cNvPr>
          <p:cNvSpPr>
            <a:spLocks noChangeArrowheads="1"/>
          </p:cNvSpPr>
          <p:nvPr/>
        </p:nvSpPr>
        <p:spPr bwMode="auto">
          <a:xfrm>
            <a:off x="3924300" y="4508500"/>
            <a:ext cx="5905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Úplnosť</a:t>
            </a:r>
            <a:endParaRPr lang="sk-SK" altLang="en-US" sz="1800">
              <a:latin typeface="Arial" panose="020B0604020202020204" pitchFamily="34" charset="0"/>
            </a:endParaRPr>
          </a:p>
        </p:txBody>
      </p:sp>
      <p:sp>
        <p:nvSpPr>
          <p:cNvPr id="108564" name="Freeform 18">
            <a:extLst>
              <a:ext uri="{FF2B5EF4-FFF2-40B4-BE49-F238E27FC236}">
                <a16:creationId xmlns:a16="http://schemas.microsoft.com/office/drawing/2014/main" id="{3A045A1B-8FF7-4633-8CC2-0B5C629FC59A}"/>
              </a:ext>
            </a:extLst>
          </p:cNvPr>
          <p:cNvSpPr>
            <a:spLocks/>
          </p:cNvSpPr>
          <p:nvPr/>
        </p:nvSpPr>
        <p:spPr bwMode="auto">
          <a:xfrm>
            <a:off x="2151063" y="4438650"/>
            <a:ext cx="1149350" cy="384175"/>
          </a:xfrm>
          <a:custGeom>
            <a:avLst/>
            <a:gdLst>
              <a:gd name="T0" fmla="*/ 2147483646 w 1450"/>
              <a:gd name="T1" fmla="*/ 0 h 484"/>
              <a:gd name="T2" fmla="*/ 2147483646 w 1450"/>
              <a:gd name="T3" fmla="*/ 2147483646 h 484"/>
              <a:gd name="T4" fmla="*/ 2147483646 w 1450"/>
              <a:gd name="T5" fmla="*/ 2147483646 h 484"/>
              <a:gd name="T6" fmla="*/ 2147483646 w 1450"/>
              <a:gd name="T7" fmla="*/ 2147483646 h 484"/>
              <a:gd name="T8" fmla="*/ 2147483646 w 1450"/>
              <a:gd name="T9" fmla="*/ 2147483646 h 484"/>
              <a:gd name="T10" fmla="*/ 2147483646 w 1450"/>
              <a:gd name="T11" fmla="*/ 2147483646 h 484"/>
              <a:gd name="T12" fmla="*/ 2147483646 w 1450"/>
              <a:gd name="T13" fmla="*/ 2147483646 h 484"/>
              <a:gd name="T14" fmla="*/ 2147483646 w 1450"/>
              <a:gd name="T15" fmla="*/ 2147483646 h 484"/>
              <a:gd name="T16" fmla="*/ 0 w 1450"/>
              <a:gd name="T17" fmla="*/ 2147483646 h 484"/>
              <a:gd name="T18" fmla="*/ 0 w 1450"/>
              <a:gd name="T19" fmla="*/ 2147483646 h 484"/>
              <a:gd name="T20" fmla="*/ 2147483646 w 1450"/>
              <a:gd name="T21" fmla="*/ 2147483646 h 484"/>
              <a:gd name="T22" fmla="*/ 2147483646 w 1450"/>
              <a:gd name="T23" fmla="*/ 2147483646 h 484"/>
              <a:gd name="T24" fmla="*/ 2147483646 w 1450"/>
              <a:gd name="T25" fmla="*/ 2147483646 h 484"/>
              <a:gd name="T26" fmla="*/ 2147483646 w 1450"/>
              <a:gd name="T27" fmla="*/ 2147483646 h 484"/>
              <a:gd name="T28" fmla="*/ 2147483646 w 1450"/>
              <a:gd name="T29" fmla="*/ 2147483646 h 484"/>
              <a:gd name="T30" fmla="*/ 2147483646 w 1450"/>
              <a:gd name="T31" fmla="*/ 2147483646 h 484"/>
              <a:gd name="T32" fmla="*/ 2147483646 w 1450"/>
              <a:gd name="T33" fmla="*/ 2147483646 h 484"/>
              <a:gd name="T34" fmla="*/ 2147483646 w 1450"/>
              <a:gd name="T35" fmla="*/ 2147483646 h 484"/>
              <a:gd name="T36" fmla="*/ 2147483646 w 1450"/>
              <a:gd name="T37" fmla="*/ 2147483646 h 484"/>
              <a:gd name="T38" fmla="*/ 2147483646 w 1450"/>
              <a:gd name="T39" fmla="*/ 2147483646 h 484"/>
              <a:gd name="T40" fmla="*/ 2147483646 w 1450"/>
              <a:gd name="T41" fmla="*/ 2147483646 h 484"/>
              <a:gd name="T42" fmla="*/ 2147483646 w 1450"/>
              <a:gd name="T43" fmla="*/ 2147483646 h 484"/>
              <a:gd name="T44" fmla="*/ 2147483646 w 1450"/>
              <a:gd name="T45" fmla="*/ 2147483646 h 484"/>
              <a:gd name="T46" fmla="*/ 2147483646 w 1450"/>
              <a:gd name="T47" fmla="*/ 2147483646 h 484"/>
              <a:gd name="T48" fmla="*/ 2147483646 w 1450"/>
              <a:gd name="T49" fmla="*/ 2147483646 h 484"/>
              <a:gd name="T50" fmla="*/ 2147483646 w 1450"/>
              <a:gd name="T51" fmla="*/ 2147483646 h 484"/>
              <a:gd name="T52" fmla="*/ 2147483646 w 1450"/>
              <a:gd name="T53" fmla="*/ 2147483646 h 484"/>
              <a:gd name="T54" fmla="*/ 2147483646 w 1450"/>
              <a:gd name="T55" fmla="*/ 2147483646 h 484"/>
              <a:gd name="T56" fmla="*/ 2147483646 w 1450"/>
              <a:gd name="T57" fmla="*/ 2147483646 h 484"/>
              <a:gd name="T58" fmla="*/ 2147483646 w 1450"/>
              <a:gd name="T59" fmla="*/ 2147483646 h 484"/>
              <a:gd name="T60" fmla="*/ 2147483646 w 1450"/>
              <a:gd name="T61" fmla="*/ 2147483646 h 484"/>
              <a:gd name="T62" fmla="*/ 2147483646 w 1450"/>
              <a:gd name="T63" fmla="*/ 2147483646 h 484"/>
              <a:gd name="T64" fmla="*/ 2147483646 w 1450"/>
              <a:gd name="T65" fmla="*/ 2147483646 h 484"/>
              <a:gd name="T66" fmla="*/ 2147483646 w 1450"/>
              <a:gd name="T67" fmla="*/ 2147483646 h 484"/>
              <a:gd name="T68" fmla="*/ 2147483646 w 1450"/>
              <a:gd name="T69" fmla="*/ 2147483646 h 484"/>
              <a:gd name="T70" fmla="*/ 2147483646 w 1450"/>
              <a:gd name="T71" fmla="*/ 0 h 484"/>
              <a:gd name="T72" fmla="*/ 2147483646 w 1450"/>
              <a:gd name="T73" fmla="*/ 0 h 48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450" h="484">
                <a:moveTo>
                  <a:pt x="81" y="0"/>
                </a:moveTo>
                <a:lnTo>
                  <a:pt x="65" y="2"/>
                </a:lnTo>
                <a:lnTo>
                  <a:pt x="50" y="7"/>
                </a:lnTo>
                <a:lnTo>
                  <a:pt x="36" y="14"/>
                </a:lnTo>
                <a:lnTo>
                  <a:pt x="24" y="24"/>
                </a:lnTo>
                <a:lnTo>
                  <a:pt x="14" y="37"/>
                </a:lnTo>
                <a:lnTo>
                  <a:pt x="7" y="50"/>
                </a:lnTo>
                <a:lnTo>
                  <a:pt x="1" y="65"/>
                </a:lnTo>
                <a:lnTo>
                  <a:pt x="0" y="81"/>
                </a:lnTo>
                <a:lnTo>
                  <a:pt x="0" y="403"/>
                </a:lnTo>
                <a:lnTo>
                  <a:pt x="1" y="419"/>
                </a:lnTo>
                <a:lnTo>
                  <a:pt x="7" y="434"/>
                </a:lnTo>
                <a:lnTo>
                  <a:pt x="14" y="449"/>
                </a:lnTo>
                <a:lnTo>
                  <a:pt x="24" y="460"/>
                </a:lnTo>
                <a:lnTo>
                  <a:pt x="36" y="470"/>
                </a:lnTo>
                <a:lnTo>
                  <a:pt x="50" y="477"/>
                </a:lnTo>
                <a:lnTo>
                  <a:pt x="65" y="482"/>
                </a:lnTo>
                <a:lnTo>
                  <a:pt x="81" y="484"/>
                </a:lnTo>
                <a:lnTo>
                  <a:pt x="1369" y="484"/>
                </a:lnTo>
                <a:lnTo>
                  <a:pt x="1385" y="482"/>
                </a:lnTo>
                <a:lnTo>
                  <a:pt x="1402" y="477"/>
                </a:lnTo>
                <a:lnTo>
                  <a:pt x="1415" y="470"/>
                </a:lnTo>
                <a:lnTo>
                  <a:pt x="1427" y="460"/>
                </a:lnTo>
                <a:lnTo>
                  <a:pt x="1436" y="449"/>
                </a:lnTo>
                <a:lnTo>
                  <a:pt x="1443" y="434"/>
                </a:lnTo>
                <a:lnTo>
                  <a:pt x="1449" y="419"/>
                </a:lnTo>
                <a:lnTo>
                  <a:pt x="1450" y="403"/>
                </a:lnTo>
                <a:lnTo>
                  <a:pt x="1450" y="81"/>
                </a:lnTo>
                <a:lnTo>
                  <a:pt x="1449" y="65"/>
                </a:lnTo>
                <a:lnTo>
                  <a:pt x="1443" y="50"/>
                </a:lnTo>
                <a:lnTo>
                  <a:pt x="1436" y="37"/>
                </a:lnTo>
                <a:lnTo>
                  <a:pt x="1427" y="24"/>
                </a:lnTo>
                <a:lnTo>
                  <a:pt x="1415" y="14"/>
                </a:lnTo>
                <a:lnTo>
                  <a:pt x="1402" y="7"/>
                </a:lnTo>
                <a:lnTo>
                  <a:pt x="1385" y="2"/>
                </a:lnTo>
                <a:lnTo>
                  <a:pt x="1369" y="0"/>
                </a:lnTo>
                <a:lnTo>
                  <a:pt x="81" y="0"/>
                </a:lnTo>
                <a:close/>
              </a:path>
            </a:pathLst>
          </a:custGeom>
          <a:solidFill>
            <a:srgbClr val="FFFFFF"/>
          </a:solidFill>
          <a:ln w="12700">
            <a:solidFill>
              <a:srgbClr val="000000"/>
            </a:solidFill>
            <a:prstDash val="solid"/>
            <a:round/>
            <a:headEnd/>
            <a:tailEnd/>
          </a:ln>
        </p:spPr>
        <p:txBody>
          <a:bodyPr/>
          <a:lstStyle/>
          <a:p>
            <a:endParaRPr lang="sk-SK"/>
          </a:p>
        </p:txBody>
      </p:sp>
      <p:sp>
        <p:nvSpPr>
          <p:cNvPr id="108565" name="Rectangle 19">
            <a:extLst>
              <a:ext uri="{FF2B5EF4-FFF2-40B4-BE49-F238E27FC236}">
                <a16:creationId xmlns:a16="http://schemas.microsoft.com/office/drawing/2014/main" id="{93938434-AC50-4B19-A6CF-21307DA55079}"/>
              </a:ext>
            </a:extLst>
          </p:cNvPr>
          <p:cNvSpPr>
            <a:spLocks noChangeArrowheads="1"/>
          </p:cNvSpPr>
          <p:nvPr/>
        </p:nvSpPr>
        <p:spPr bwMode="auto">
          <a:xfrm>
            <a:off x="2365375" y="4525963"/>
            <a:ext cx="7112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Neutralita</a:t>
            </a:r>
            <a:endParaRPr lang="sk-SK" altLang="en-US" sz="1800">
              <a:latin typeface="Arial" panose="020B0604020202020204" pitchFamily="34" charset="0"/>
            </a:endParaRPr>
          </a:p>
        </p:txBody>
      </p:sp>
      <p:sp>
        <p:nvSpPr>
          <p:cNvPr id="108566" name="Freeform 20">
            <a:extLst>
              <a:ext uri="{FF2B5EF4-FFF2-40B4-BE49-F238E27FC236}">
                <a16:creationId xmlns:a16="http://schemas.microsoft.com/office/drawing/2014/main" id="{AEEAFB16-75E8-4596-94A5-18E2BD222B92}"/>
              </a:ext>
            </a:extLst>
          </p:cNvPr>
          <p:cNvSpPr>
            <a:spLocks/>
          </p:cNvSpPr>
          <p:nvPr/>
        </p:nvSpPr>
        <p:spPr bwMode="auto">
          <a:xfrm>
            <a:off x="4068763" y="3287713"/>
            <a:ext cx="1277937" cy="511175"/>
          </a:xfrm>
          <a:custGeom>
            <a:avLst/>
            <a:gdLst>
              <a:gd name="T0" fmla="*/ 2147483646 w 1611"/>
              <a:gd name="T1" fmla="*/ 0 h 645"/>
              <a:gd name="T2" fmla="*/ 0 w 1611"/>
              <a:gd name="T3" fmla="*/ 2147483646 h 645"/>
              <a:gd name="T4" fmla="*/ 0 w 1611"/>
              <a:gd name="T5" fmla="*/ 2147483646 h 645"/>
              <a:gd name="T6" fmla="*/ 2147483646 w 1611"/>
              <a:gd name="T7" fmla="*/ 2147483646 h 645"/>
              <a:gd name="T8" fmla="*/ 2147483646 w 1611"/>
              <a:gd name="T9" fmla="*/ 2147483646 h 645"/>
              <a:gd name="T10" fmla="*/ 2147483646 w 1611"/>
              <a:gd name="T11" fmla="*/ 2147483646 h 645"/>
              <a:gd name="T12" fmla="*/ 2147483646 w 1611"/>
              <a:gd name="T13" fmla="*/ 2147483646 h 645"/>
              <a:gd name="T14" fmla="*/ 2147483646 w 1611"/>
              <a:gd name="T15" fmla="*/ 0 h 645"/>
              <a:gd name="T16" fmla="*/ 2147483646 w 1611"/>
              <a:gd name="T17" fmla="*/ 0 h 6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1" h="645">
                <a:moveTo>
                  <a:pt x="190" y="0"/>
                </a:moveTo>
                <a:lnTo>
                  <a:pt x="0" y="189"/>
                </a:lnTo>
                <a:lnTo>
                  <a:pt x="0" y="457"/>
                </a:lnTo>
                <a:lnTo>
                  <a:pt x="190" y="645"/>
                </a:lnTo>
                <a:lnTo>
                  <a:pt x="1423" y="645"/>
                </a:lnTo>
                <a:lnTo>
                  <a:pt x="1611" y="457"/>
                </a:lnTo>
                <a:lnTo>
                  <a:pt x="1611" y="189"/>
                </a:lnTo>
                <a:lnTo>
                  <a:pt x="1423" y="0"/>
                </a:lnTo>
                <a:lnTo>
                  <a:pt x="190" y="0"/>
                </a:lnTo>
                <a:close/>
              </a:path>
            </a:pathLst>
          </a:custGeom>
          <a:solidFill>
            <a:srgbClr val="CCFFCC"/>
          </a:solidFill>
          <a:ln w="12700">
            <a:solidFill>
              <a:srgbClr val="000000"/>
            </a:solidFill>
            <a:prstDash val="solid"/>
            <a:round/>
            <a:headEnd/>
            <a:tailEnd/>
          </a:ln>
        </p:spPr>
        <p:txBody>
          <a:bodyPr/>
          <a:lstStyle/>
          <a:p>
            <a:endParaRPr lang="sk-SK"/>
          </a:p>
        </p:txBody>
      </p:sp>
      <p:sp>
        <p:nvSpPr>
          <p:cNvPr id="108567" name="Rectangle 21">
            <a:extLst>
              <a:ext uri="{FF2B5EF4-FFF2-40B4-BE49-F238E27FC236}">
                <a16:creationId xmlns:a16="http://schemas.microsoft.com/office/drawing/2014/main" id="{8F8C7C28-D631-4FAC-B389-6794B9C4479A}"/>
              </a:ext>
            </a:extLst>
          </p:cNvPr>
          <p:cNvSpPr>
            <a:spLocks noChangeArrowheads="1"/>
          </p:cNvSpPr>
          <p:nvPr/>
        </p:nvSpPr>
        <p:spPr bwMode="auto">
          <a:xfrm>
            <a:off x="4333875" y="3416300"/>
            <a:ext cx="9398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Spoľahlivosť</a:t>
            </a:r>
            <a:endParaRPr lang="sk-SK" altLang="en-US" sz="1800">
              <a:latin typeface="Arial" panose="020B0604020202020204" pitchFamily="34" charset="0"/>
            </a:endParaRPr>
          </a:p>
        </p:txBody>
      </p:sp>
      <p:sp>
        <p:nvSpPr>
          <p:cNvPr id="108568" name="Freeform 22">
            <a:extLst>
              <a:ext uri="{FF2B5EF4-FFF2-40B4-BE49-F238E27FC236}">
                <a16:creationId xmlns:a16="http://schemas.microsoft.com/office/drawing/2014/main" id="{C8E06F9D-14CC-4450-841C-6E14893823CA}"/>
              </a:ext>
            </a:extLst>
          </p:cNvPr>
          <p:cNvSpPr>
            <a:spLocks/>
          </p:cNvSpPr>
          <p:nvPr/>
        </p:nvSpPr>
        <p:spPr bwMode="auto">
          <a:xfrm>
            <a:off x="6369050" y="3287713"/>
            <a:ext cx="1790700" cy="542925"/>
          </a:xfrm>
          <a:custGeom>
            <a:avLst/>
            <a:gdLst>
              <a:gd name="T0" fmla="*/ 2147483646 w 2255"/>
              <a:gd name="T1" fmla="*/ 0 h 685"/>
              <a:gd name="T2" fmla="*/ 0 w 2255"/>
              <a:gd name="T3" fmla="*/ 2147483646 h 685"/>
              <a:gd name="T4" fmla="*/ 0 w 2255"/>
              <a:gd name="T5" fmla="*/ 2147483646 h 685"/>
              <a:gd name="T6" fmla="*/ 2147483646 w 2255"/>
              <a:gd name="T7" fmla="*/ 2147483646 h 685"/>
              <a:gd name="T8" fmla="*/ 2147483646 w 2255"/>
              <a:gd name="T9" fmla="*/ 2147483646 h 685"/>
              <a:gd name="T10" fmla="*/ 2147483646 w 2255"/>
              <a:gd name="T11" fmla="*/ 2147483646 h 685"/>
              <a:gd name="T12" fmla="*/ 2147483646 w 2255"/>
              <a:gd name="T13" fmla="*/ 2147483646 h 685"/>
              <a:gd name="T14" fmla="*/ 2147483646 w 2255"/>
              <a:gd name="T15" fmla="*/ 0 h 685"/>
              <a:gd name="T16" fmla="*/ 2147483646 w 2255"/>
              <a:gd name="T17" fmla="*/ 0 h 6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55" h="685">
                <a:moveTo>
                  <a:pt x="201" y="0"/>
                </a:moveTo>
                <a:lnTo>
                  <a:pt x="0" y="201"/>
                </a:lnTo>
                <a:lnTo>
                  <a:pt x="0" y="485"/>
                </a:lnTo>
                <a:lnTo>
                  <a:pt x="201" y="685"/>
                </a:lnTo>
                <a:lnTo>
                  <a:pt x="2055" y="685"/>
                </a:lnTo>
                <a:lnTo>
                  <a:pt x="2255" y="485"/>
                </a:lnTo>
                <a:lnTo>
                  <a:pt x="2255" y="201"/>
                </a:lnTo>
                <a:lnTo>
                  <a:pt x="2055" y="0"/>
                </a:lnTo>
                <a:lnTo>
                  <a:pt x="201" y="0"/>
                </a:lnTo>
                <a:close/>
              </a:path>
            </a:pathLst>
          </a:custGeom>
          <a:solidFill>
            <a:srgbClr val="CCFFCC"/>
          </a:solidFill>
          <a:ln w="12700">
            <a:solidFill>
              <a:srgbClr val="000000"/>
            </a:solidFill>
            <a:prstDash val="solid"/>
            <a:round/>
            <a:headEnd/>
            <a:tailEnd/>
          </a:ln>
        </p:spPr>
        <p:txBody>
          <a:bodyPr/>
          <a:lstStyle/>
          <a:p>
            <a:endParaRPr lang="sk-SK"/>
          </a:p>
        </p:txBody>
      </p:sp>
      <p:sp>
        <p:nvSpPr>
          <p:cNvPr id="108569" name="Rectangle 23">
            <a:extLst>
              <a:ext uri="{FF2B5EF4-FFF2-40B4-BE49-F238E27FC236}">
                <a16:creationId xmlns:a16="http://schemas.microsoft.com/office/drawing/2014/main" id="{EB708061-6530-43AF-BEE4-B2ACF7A1E9C6}"/>
              </a:ext>
            </a:extLst>
          </p:cNvPr>
          <p:cNvSpPr>
            <a:spLocks noChangeArrowheads="1"/>
          </p:cNvSpPr>
          <p:nvPr/>
        </p:nvSpPr>
        <p:spPr bwMode="auto">
          <a:xfrm>
            <a:off x="6751638" y="3421063"/>
            <a:ext cx="11176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Porovnateľnosť</a:t>
            </a:r>
            <a:endParaRPr lang="sk-SK" altLang="en-US" sz="1800">
              <a:latin typeface="Arial" panose="020B0604020202020204" pitchFamily="34" charset="0"/>
            </a:endParaRPr>
          </a:p>
        </p:txBody>
      </p:sp>
      <p:grpSp>
        <p:nvGrpSpPr>
          <p:cNvPr id="108570" name="Group 24">
            <a:extLst>
              <a:ext uri="{FF2B5EF4-FFF2-40B4-BE49-F238E27FC236}">
                <a16:creationId xmlns:a16="http://schemas.microsoft.com/office/drawing/2014/main" id="{103304F2-1029-44FF-A2FC-EBB24CB679B4}"/>
              </a:ext>
            </a:extLst>
          </p:cNvPr>
          <p:cNvGrpSpPr>
            <a:grpSpLocks/>
          </p:cNvGrpSpPr>
          <p:nvPr/>
        </p:nvGrpSpPr>
        <p:grpSpPr bwMode="auto">
          <a:xfrm>
            <a:off x="3103563" y="1508125"/>
            <a:ext cx="139700" cy="357188"/>
            <a:chOff x="1955" y="950"/>
            <a:chExt cx="88" cy="225"/>
          </a:xfrm>
        </p:grpSpPr>
        <p:sp>
          <p:nvSpPr>
            <p:cNvPr id="108632" name="Line 25">
              <a:extLst>
                <a:ext uri="{FF2B5EF4-FFF2-40B4-BE49-F238E27FC236}">
                  <a16:creationId xmlns:a16="http://schemas.microsoft.com/office/drawing/2014/main" id="{13A33F12-39AF-4866-B946-0FA5DBA59FDC}"/>
                </a:ext>
              </a:extLst>
            </p:cNvPr>
            <p:cNvSpPr>
              <a:spLocks noChangeShapeType="1"/>
            </p:cNvSpPr>
            <p:nvPr/>
          </p:nvSpPr>
          <p:spPr bwMode="auto">
            <a:xfrm>
              <a:off x="1999" y="950"/>
              <a:ext cx="1" cy="1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08633" name="Freeform 26">
              <a:extLst>
                <a:ext uri="{FF2B5EF4-FFF2-40B4-BE49-F238E27FC236}">
                  <a16:creationId xmlns:a16="http://schemas.microsoft.com/office/drawing/2014/main" id="{361F8F7F-8629-4BE5-B61D-70618E5A90D2}"/>
                </a:ext>
              </a:extLst>
            </p:cNvPr>
            <p:cNvSpPr>
              <a:spLocks/>
            </p:cNvSpPr>
            <p:nvPr/>
          </p:nvSpPr>
          <p:spPr bwMode="auto">
            <a:xfrm>
              <a:off x="1955" y="1087"/>
              <a:ext cx="88" cy="88"/>
            </a:xfrm>
            <a:custGeom>
              <a:avLst/>
              <a:gdLst>
                <a:gd name="T0" fmla="*/ 0 w 175"/>
                <a:gd name="T1" fmla="*/ 0 h 176"/>
                <a:gd name="T2" fmla="*/ 1 w 175"/>
                <a:gd name="T3" fmla="*/ 1 h 176"/>
                <a:gd name="T4" fmla="*/ 1 w 175"/>
                <a:gd name="T5" fmla="*/ 0 h 176"/>
                <a:gd name="T6" fmla="*/ 0 w 175"/>
                <a:gd name="T7" fmla="*/ 0 h 1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5" h="176">
                  <a:moveTo>
                    <a:pt x="0" y="0"/>
                  </a:moveTo>
                  <a:lnTo>
                    <a:pt x="88" y="176"/>
                  </a:lnTo>
                  <a:lnTo>
                    <a:pt x="175"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108571" name="Freeform 27">
            <a:extLst>
              <a:ext uri="{FF2B5EF4-FFF2-40B4-BE49-F238E27FC236}">
                <a16:creationId xmlns:a16="http://schemas.microsoft.com/office/drawing/2014/main" id="{E96DEBA2-F003-47AC-B239-BC43AA397015}"/>
              </a:ext>
            </a:extLst>
          </p:cNvPr>
          <p:cNvSpPr>
            <a:spLocks/>
          </p:cNvSpPr>
          <p:nvPr/>
        </p:nvSpPr>
        <p:spPr bwMode="auto">
          <a:xfrm>
            <a:off x="1000125" y="5089525"/>
            <a:ext cx="1406525" cy="601663"/>
          </a:xfrm>
          <a:custGeom>
            <a:avLst/>
            <a:gdLst>
              <a:gd name="T0" fmla="*/ 2147483646 w 1770"/>
              <a:gd name="T1" fmla="*/ 0 h 757"/>
              <a:gd name="T2" fmla="*/ 0 w 1770"/>
              <a:gd name="T3" fmla="*/ 2147483646 h 757"/>
              <a:gd name="T4" fmla="*/ 0 w 1770"/>
              <a:gd name="T5" fmla="*/ 2147483646 h 757"/>
              <a:gd name="T6" fmla="*/ 2147483646 w 1770"/>
              <a:gd name="T7" fmla="*/ 2147483646 h 757"/>
              <a:gd name="T8" fmla="*/ 2147483646 w 1770"/>
              <a:gd name="T9" fmla="*/ 2147483646 h 757"/>
              <a:gd name="T10" fmla="*/ 2147483646 w 1770"/>
              <a:gd name="T11" fmla="*/ 2147483646 h 757"/>
              <a:gd name="T12" fmla="*/ 2147483646 w 1770"/>
              <a:gd name="T13" fmla="*/ 2147483646 h 757"/>
              <a:gd name="T14" fmla="*/ 2147483646 w 1770"/>
              <a:gd name="T15" fmla="*/ 0 h 757"/>
              <a:gd name="T16" fmla="*/ 2147483646 w 1770"/>
              <a:gd name="T17" fmla="*/ 0 h 7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770" h="757">
                <a:moveTo>
                  <a:pt x="221" y="0"/>
                </a:moveTo>
                <a:lnTo>
                  <a:pt x="0" y="221"/>
                </a:lnTo>
                <a:lnTo>
                  <a:pt x="0" y="536"/>
                </a:lnTo>
                <a:lnTo>
                  <a:pt x="221" y="757"/>
                </a:lnTo>
                <a:lnTo>
                  <a:pt x="1549" y="757"/>
                </a:lnTo>
                <a:lnTo>
                  <a:pt x="1770" y="536"/>
                </a:lnTo>
                <a:lnTo>
                  <a:pt x="1770" y="221"/>
                </a:lnTo>
                <a:lnTo>
                  <a:pt x="1549" y="0"/>
                </a:lnTo>
                <a:lnTo>
                  <a:pt x="221" y="0"/>
                </a:lnTo>
                <a:close/>
              </a:path>
            </a:pathLst>
          </a:custGeom>
          <a:solidFill>
            <a:srgbClr val="FFFFFF"/>
          </a:solidFill>
          <a:ln w="12700">
            <a:solidFill>
              <a:srgbClr val="000000"/>
            </a:solidFill>
            <a:prstDash val="solid"/>
            <a:round/>
            <a:headEnd/>
            <a:tailEnd/>
          </a:ln>
        </p:spPr>
        <p:txBody>
          <a:bodyPr/>
          <a:lstStyle/>
          <a:p>
            <a:endParaRPr lang="sk-SK"/>
          </a:p>
        </p:txBody>
      </p:sp>
      <p:sp>
        <p:nvSpPr>
          <p:cNvPr id="108572" name="Rectangle 28">
            <a:extLst>
              <a:ext uri="{FF2B5EF4-FFF2-40B4-BE49-F238E27FC236}">
                <a16:creationId xmlns:a16="http://schemas.microsoft.com/office/drawing/2014/main" id="{E313EDE3-44FE-4541-88B8-1CE8B4A17B2D}"/>
              </a:ext>
            </a:extLst>
          </p:cNvPr>
          <p:cNvSpPr>
            <a:spLocks noChangeArrowheads="1"/>
          </p:cNvSpPr>
          <p:nvPr/>
        </p:nvSpPr>
        <p:spPr bwMode="auto">
          <a:xfrm>
            <a:off x="1314450" y="5230813"/>
            <a:ext cx="68103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Včasnosť</a:t>
            </a:r>
            <a:endParaRPr lang="sk-SK" altLang="en-US" sz="1800">
              <a:latin typeface="Arial" panose="020B0604020202020204" pitchFamily="34" charset="0"/>
            </a:endParaRPr>
          </a:p>
        </p:txBody>
      </p:sp>
      <p:sp>
        <p:nvSpPr>
          <p:cNvPr id="108573" name="Freeform 29">
            <a:extLst>
              <a:ext uri="{FF2B5EF4-FFF2-40B4-BE49-F238E27FC236}">
                <a16:creationId xmlns:a16="http://schemas.microsoft.com/office/drawing/2014/main" id="{CA76F971-187E-47DB-8827-B31579F01791}"/>
              </a:ext>
            </a:extLst>
          </p:cNvPr>
          <p:cNvSpPr>
            <a:spLocks/>
          </p:cNvSpPr>
          <p:nvPr/>
        </p:nvSpPr>
        <p:spPr bwMode="auto">
          <a:xfrm>
            <a:off x="5219700" y="1881188"/>
            <a:ext cx="1789113" cy="477837"/>
          </a:xfrm>
          <a:custGeom>
            <a:avLst/>
            <a:gdLst>
              <a:gd name="T0" fmla="*/ 2147483646 w 2255"/>
              <a:gd name="T1" fmla="*/ 0 h 603"/>
              <a:gd name="T2" fmla="*/ 0 w 2255"/>
              <a:gd name="T3" fmla="*/ 2147483646 h 603"/>
              <a:gd name="T4" fmla="*/ 0 w 2255"/>
              <a:gd name="T5" fmla="*/ 2147483646 h 603"/>
              <a:gd name="T6" fmla="*/ 2147483646 w 2255"/>
              <a:gd name="T7" fmla="*/ 2147483646 h 603"/>
              <a:gd name="T8" fmla="*/ 2147483646 w 2255"/>
              <a:gd name="T9" fmla="*/ 2147483646 h 603"/>
              <a:gd name="T10" fmla="*/ 2147483646 w 2255"/>
              <a:gd name="T11" fmla="*/ 2147483646 h 603"/>
              <a:gd name="T12" fmla="*/ 2147483646 w 2255"/>
              <a:gd name="T13" fmla="*/ 2147483646 h 603"/>
              <a:gd name="T14" fmla="*/ 2147483646 w 2255"/>
              <a:gd name="T15" fmla="*/ 0 h 603"/>
              <a:gd name="T16" fmla="*/ 2147483646 w 2255"/>
              <a:gd name="T17" fmla="*/ 0 h 60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55" h="603">
                <a:moveTo>
                  <a:pt x="177" y="0"/>
                </a:moveTo>
                <a:lnTo>
                  <a:pt x="0" y="178"/>
                </a:lnTo>
                <a:lnTo>
                  <a:pt x="0" y="427"/>
                </a:lnTo>
                <a:lnTo>
                  <a:pt x="177" y="603"/>
                </a:lnTo>
                <a:lnTo>
                  <a:pt x="2080" y="603"/>
                </a:lnTo>
                <a:lnTo>
                  <a:pt x="2255" y="427"/>
                </a:lnTo>
                <a:lnTo>
                  <a:pt x="2255" y="178"/>
                </a:lnTo>
                <a:lnTo>
                  <a:pt x="2080" y="0"/>
                </a:lnTo>
                <a:lnTo>
                  <a:pt x="177" y="0"/>
                </a:lnTo>
                <a:close/>
              </a:path>
            </a:pathLst>
          </a:custGeom>
          <a:solidFill>
            <a:srgbClr val="CCFFCC"/>
          </a:solidFill>
          <a:ln w="12700">
            <a:solidFill>
              <a:srgbClr val="000000"/>
            </a:solidFill>
            <a:prstDash val="solid"/>
            <a:round/>
            <a:headEnd/>
            <a:tailEnd/>
          </a:ln>
        </p:spPr>
        <p:txBody>
          <a:bodyPr/>
          <a:lstStyle/>
          <a:p>
            <a:endParaRPr lang="sk-SK"/>
          </a:p>
        </p:txBody>
      </p:sp>
      <p:sp>
        <p:nvSpPr>
          <p:cNvPr id="108574" name="Rectangle 30">
            <a:extLst>
              <a:ext uri="{FF2B5EF4-FFF2-40B4-BE49-F238E27FC236}">
                <a16:creationId xmlns:a16="http://schemas.microsoft.com/office/drawing/2014/main" id="{06D33719-B3CA-42C6-8981-B75AC58D5419}"/>
              </a:ext>
            </a:extLst>
          </p:cNvPr>
          <p:cNvSpPr>
            <a:spLocks noChangeArrowheads="1"/>
          </p:cNvSpPr>
          <p:nvPr/>
        </p:nvSpPr>
        <p:spPr bwMode="auto">
          <a:xfrm>
            <a:off x="5743575" y="2005013"/>
            <a:ext cx="957263"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Relevantnosť</a:t>
            </a:r>
            <a:endParaRPr lang="sk-SK" altLang="en-US" sz="1800">
              <a:latin typeface="Arial" panose="020B0604020202020204" pitchFamily="34" charset="0"/>
            </a:endParaRPr>
          </a:p>
        </p:txBody>
      </p:sp>
      <p:sp>
        <p:nvSpPr>
          <p:cNvPr id="108575" name="Rectangle 31">
            <a:extLst>
              <a:ext uri="{FF2B5EF4-FFF2-40B4-BE49-F238E27FC236}">
                <a16:creationId xmlns:a16="http://schemas.microsoft.com/office/drawing/2014/main" id="{0A0F90D3-4285-4737-AF32-09EE126B70C7}"/>
              </a:ext>
            </a:extLst>
          </p:cNvPr>
          <p:cNvSpPr>
            <a:spLocks noChangeArrowheads="1"/>
          </p:cNvSpPr>
          <p:nvPr/>
        </p:nvSpPr>
        <p:spPr bwMode="auto">
          <a:xfrm>
            <a:off x="2024063" y="5857875"/>
            <a:ext cx="4987925" cy="379413"/>
          </a:xfrm>
          <a:prstGeom prst="rect">
            <a:avLst/>
          </a:prstGeom>
          <a:solidFill>
            <a:srgbClr val="00FF00"/>
          </a:solidFill>
          <a:ln w="12700">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108576" name="Rectangle 32">
            <a:extLst>
              <a:ext uri="{FF2B5EF4-FFF2-40B4-BE49-F238E27FC236}">
                <a16:creationId xmlns:a16="http://schemas.microsoft.com/office/drawing/2014/main" id="{FCDB9CAA-F817-4958-8631-8EE8E5D1BAA8}"/>
              </a:ext>
            </a:extLst>
          </p:cNvPr>
          <p:cNvSpPr>
            <a:spLocks noChangeArrowheads="1"/>
          </p:cNvSpPr>
          <p:nvPr/>
        </p:nvSpPr>
        <p:spPr bwMode="auto">
          <a:xfrm>
            <a:off x="2987675" y="5949950"/>
            <a:ext cx="26543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b="1">
                <a:solidFill>
                  <a:srgbClr val="000000"/>
                </a:solidFill>
              </a:rPr>
              <a:t>Obmedzenia užitočnosti informácií</a:t>
            </a:r>
            <a:endParaRPr lang="sk-SK" altLang="en-US" sz="1800">
              <a:latin typeface="Arial" panose="020B0604020202020204" pitchFamily="34" charset="0"/>
            </a:endParaRPr>
          </a:p>
        </p:txBody>
      </p:sp>
      <p:sp>
        <p:nvSpPr>
          <p:cNvPr id="108577" name="Freeform 33">
            <a:extLst>
              <a:ext uri="{FF2B5EF4-FFF2-40B4-BE49-F238E27FC236}">
                <a16:creationId xmlns:a16="http://schemas.microsoft.com/office/drawing/2014/main" id="{878C5F68-2B7A-480A-9E3E-12D4F8A8DB35}"/>
              </a:ext>
            </a:extLst>
          </p:cNvPr>
          <p:cNvSpPr>
            <a:spLocks/>
          </p:cNvSpPr>
          <p:nvPr/>
        </p:nvSpPr>
        <p:spPr bwMode="auto">
          <a:xfrm>
            <a:off x="6113463" y="5173663"/>
            <a:ext cx="2430462" cy="511175"/>
          </a:xfrm>
          <a:custGeom>
            <a:avLst/>
            <a:gdLst>
              <a:gd name="T0" fmla="*/ 2147483646 w 3060"/>
              <a:gd name="T1" fmla="*/ 0 h 644"/>
              <a:gd name="T2" fmla="*/ 0 w 3060"/>
              <a:gd name="T3" fmla="*/ 2147483646 h 644"/>
              <a:gd name="T4" fmla="*/ 0 w 3060"/>
              <a:gd name="T5" fmla="*/ 2147483646 h 644"/>
              <a:gd name="T6" fmla="*/ 2147483646 w 3060"/>
              <a:gd name="T7" fmla="*/ 2147483646 h 644"/>
              <a:gd name="T8" fmla="*/ 2147483646 w 3060"/>
              <a:gd name="T9" fmla="*/ 2147483646 h 644"/>
              <a:gd name="T10" fmla="*/ 2147483646 w 3060"/>
              <a:gd name="T11" fmla="*/ 2147483646 h 644"/>
              <a:gd name="T12" fmla="*/ 2147483646 w 3060"/>
              <a:gd name="T13" fmla="*/ 2147483646 h 644"/>
              <a:gd name="T14" fmla="*/ 2147483646 w 3060"/>
              <a:gd name="T15" fmla="*/ 0 h 644"/>
              <a:gd name="T16" fmla="*/ 2147483646 w 3060"/>
              <a:gd name="T17" fmla="*/ 0 h 6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060" h="644">
                <a:moveTo>
                  <a:pt x="188" y="0"/>
                </a:moveTo>
                <a:lnTo>
                  <a:pt x="0" y="189"/>
                </a:lnTo>
                <a:lnTo>
                  <a:pt x="0" y="456"/>
                </a:lnTo>
                <a:lnTo>
                  <a:pt x="188" y="644"/>
                </a:lnTo>
                <a:lnTo>
                  <a:pt x="2871" y="644"/>
                </a:lnTo>
                <a:lnTo>
                  <a:pt x="3060" y="456"/>
                </a:lnTo>
                <a:lnTo>
                  <a:pt x="3060" y="189"/>
                </a:lnTo>
                <a:lnTo>
                  <a:pt x="2871" y="0"/>
                </a:lnTo>
                <a:lnTo>
                  <a:pt x="188" y="0"/>
                </a:lnTo>
                <a:close/>
              </a:path>
            </a:pathLst>
          </a:custGeom>
          <a:solidFill>
            <a:srgbClr val="FFFFFF"/>
          </a:solidFill>
          <a:ln w="12700">
            <a:solidFill>
              <a:srgbClr val="000000"/>
            </a:solidFill>
            <a:prstDash val="solid"/>
            <a:round/>
            <a:headEnd/>
            <a:tailEnd/>
          </a:ln>
        </p:spPr>
        <p:txBody>
          <a:bodyPr/>
          <a:lstStyle/>
          <a:p>
            <a:endParaRPr lang="sk-SK"/>
          </a:p>
        </p:txBody>
      </p:sp>
      <p:sp>
        <p:nvSpPr>
          <p:cNvPr id="108578" name="Rectangle 34">
            <a:extLst>
              <a:ext uri="{FF2B5EF4-FFF2-40B4-BE49-F238E27FC236}">
                <a16:creationId xmlns:a16="http://schemas.microsoft.com/office/drawing/2014/main" id="{9A32A565-97E6-4802-8524-0D54E0DAE3A8}"/>
              </a:ext>
            </a:extLst>
          </p:cNvPr>
          <p:cNvSpPr>
            <a:spLocks noChangeArrowheads="1"/>
          </p:cNvSpPr>
          <p:nvPr/>
        </p:nvSpPr>
        <p:spPr bwMode="auto">
          <a:xfrm>
            <a:off x="6300788" y="5300663"/>
            <a:ext cx="21780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Vyváženosť nákladov a úžitku</a:t>
            </a:r>
            <a:endParaRPr lang="sk-SK" altLang="en-US" sz="1800">
              <a:latin typeface="Arial" panose="020B0604020202020204" pitchFamily="34" charset="0"/>
            </a:endParaRPr>
          </a:p>
        </p:txBody>
      </p:sp>
      <p:grpSp>
        <p:nvGrpSpPr>
          <p:cNvPr id="108579" name="Group 35">
            <a:extLst>
              <a:ext uri="{FF2B5EF4-FFF2-40B4-BE49-F238E27FC236}">
                <a16:creationId xmlns:a16="http://schemas.microsoft.com/office/drawing/2014/main" id="{B7805AF8-DB2E-4196-B96D-4DD0819C0A3F}"/>
              </a:ext>
            </a:extLst>
          </p:cNvPr>
          <p:cNvGrpSpPr>
            <a:grpSpLocks/>
          </p:cNvGrpSpPr>
          <p:nvPr/>
        </p:nvGrpSpPr>
        <p:grpSpPr bwMode="auto">
          <a:xfrm>
            <a:off x="4637088" y="1508125"/>
            <a:ext cx="139700" cy="1746250"/>
            <a:chOff x="2921" y="950"/>
            <a:chExt cx="88" cy="1100"/>
          </a:xfrm>
        </p:grpSpPr>
        <p:sp>
          <p:nvSpPr>
            <p:cNvPr id="108630" name="Line 36">
              <a:extLst>
                <a:ext uri="{FF2B5EF4-FFF2-40B4-BE49-F238E27FC236}">
                  <a16:creationId xmlns:a16="http://schemas.microsoft.com/office/drawing/2014/main" id="{ECA627BF-21F4-47E5-A32C-B396FEF99B1C}"/>
                </a:ext>
              </a:extLst>
            </p:cNvPr>
            <p:cNvSpPr>
              <a:spLocks noChangeShapeType="1"/>
            </p:cNvSpPr>
            <p:nvPr/>
          </p:nvSpPr>
          <p:spPr bwMode="auto">
            <a:xfrm>
              <a:off x="2965" y="950"/>
              <a:ext cx="1" cy="101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08631" name="Freeform 37">
              <a:extLst>
                <a:ext uri="{FF2B5EF4-FFF2-40B4-BE49-F238E27FC236}">
                  <a16:creationId xmlns:a16="http://schemas.microsoft.com/office/drawing/2014/main" id="{48E5640C-C9AC-4FDB-9D8E-AA3D2188303A}"/>
                </a:ext>
              </a:extLst>
            </p:cNvPr>
            <p:cNvSpPr>
              <a:spLocks/>
            </p:cNvSpPr>
            <p:nvPr/>
          </p:nvSpPr>
          <p:spPr bwMode="auto">
            <a:xfrm>
              <a:off x="2921" y="1962"/>
              <a:ext cx="88" cy="88"/>
            </a:xfrm>
            <a:custGeom>
              <a:avLst/>
              <a:gdLst>
                <a:gd name="T0" fmla="*/ 0 w 176"/>
                <a:gd name="T1" fmla="*/ 0 h 176"/>
                <a:gd name="T2" fmla="*/ 1 w 176"/>
                <a:gd name="T3" fmla="*/ 1 h 176"/>
                <a:gd name="T4" fmla="*/ 1 w 176"/>
                <a:gd name="T5" fmla="*/ 0 h 176"/>
                <a:gd name="T6" fmla="*/ 0 w 176"/>
                <a:gd name="T7" fmla="*/ 0 h 1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6" h="176">
                  <a:moveTo>
                    <a:pt x="0" y="0"/>
                  </a:moveTo>
                  <a:lnTo>
                    <a:pt x="89" y="176"/>
                  </a:lnTo>
                  <a:lnTo>
                    <a:pt x="176"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08580" name="Group 38">
            <a:extLst>
              <a:ext uri="{FF2B5EF4-FFF2-40B4-BE49-F238E27FC236}">
                <a16:creationId xmlns:a16="http://schemas.microsoft.com/office/drawing/2014/main" id="{3AC6A497-F129-494D-AD1D-ACA7EA8CF8F3}"/>
              </a:ext>
            </a:extLst>
          </p:cNvPr>
          <p:cNvGrpSpPr>
            <a:grpSpLocks/>
          </p:cNvGrpSpPr>
          <p:nvPr/>
        </p:nvGrpSpPr>
        <p:grpSpPr bwMode="auto">
          <a:xfrm>
            <a:off x="7194550" y="1504950"/>
            <a:ext cx="139700" cy="1762125"/>
            <a:chOff x="4532" y="948"/>
            <a:chExt cx="88" cy="1110"/>
          </a:xfrm>
        </p:grpSpPr>
        <p:sp>
          <p:nvSpPr>
            <p:cNvPr id="108628" name="Line 39">
              <a:extLst>
                <a:ext uri="{FF2B5EF4-FFF2-40B4-BE49-F238E27FC236}">
                  <a16:creationId xmlns:a16="http://schemas.microsoft.com/office/drawing/2014/main" id="{3A6A285E-4B30-4B6F-B972-B64955F47A57}"/>
                </a:ext>
              </a:extLst>
            </p:cNvPr>
            <p:cNvSpPr>
              <a:spLocks noChangeShapeType="1"/>
            </p:cNvSpPr>
            <p:nvPr/>
          </p:nvSpPr>
          <p:spPr bwMode="auto">
            <a:xfrm flipH="1">
              <a:off x="4576" y="948"/>
              <a:ext cx="4" cy="102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08629" name="Freeform 40">
              <a:extLst>
                <a:ext uri="{FF2B5EF4-FFF2-40B4-BE49-F238E27FC236}">
                  <a16:creationId xmlns:a16="http://schemas.microsoft.com/office/drawing/2014/main" id="{5DA801EB-A15D-4405-A49C-B911B713C50F}"/>
                </a:ext>
              </a:extLst>
            </p:cNvPr>
            <p:cNvSpPr>
              <a:spLocks/>
            </p:cNvSpPr>
            <p:nvPr/>
          </p:nvSpPr>
          <p:spPr bwMode="auto">
            <a:xfrm>
              <a:off x="4532" y="1970"/>
              <a:ext cx="88" cy="88"/>
            </a:xfrm>
            <a:custGeom>
              <a:avLst/>
              <a:gdLst>
                <a:gd name="T0" fmla="*/ 0 w 176"/>
                <a:gd name="T1" fmla="*/ 0 h 176"/>
                <a:gd name="T2" fmla="*/ 1 w 176"/>
                <a:gd name="T3" fmla="*/ 1 h 176"/>
                <a:gd name="T4" fmla="*/ 1 w 176"/>
                <a:gd name="T5" fmla="*/ 0 h 176"/>
                <a:gd name="T6" fmla="*/ 0 w 176"/>
                <a:gd name="T7" fmla="*/ 0 h 1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6" h="176">
                  <a:moveTo>
                    <a:pt x="0" y="0"/>
                  </a:moveTo>
                  <a:lnTo>
                    <a:pt x="89" y="176"/>
                  </a:lnTo>
                  <a:lnTo>
                    <a:pt x="176"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08581" name="Group 41">
            <a:extLst>
              <a:ext uri="{FF2B5EF4-FFF2-40B4-BE49-F238E27FC236}">
                <a16:creationId xmlns:a16="http://schemas.microsoft.com/office/drawing/2014/main" id="{399C8934-FCE5-422A-9AED-FEE8B8BDCFCE}"/>
              </a:ext>
            </a:extLst>
          </p:cNvPr>
          <p:cNvGrpSpPr>
            <a:grpSpLocks/>
          </p:cNvGrpSpPr>
          <p:nvPr/>
        </p:nvGrpSpPr>
        <p:grpSpPr bwMode="auto">
          <a:xfrm>
            <a:off x="6043613" y="1508125"/>
            <a:ext cx="139700" cy="384175"/>
            <a:chOff x="3807" y="950"/>
            <a:chExt cx="88" cy="242"/>
          </a:xfrm>
        </p:grpSpPr>
        <p:sp>
          <p:nvSpPr>
            <p:cNvPr id="108626" name="Line 42">
              <a:extLst>
                <a:ext uri="{FF2B5EF4-FFF2-40B4-BE49-F238E27FC236}">
                  <a16:creationId xmlns:a16="http://schemas.microsoft.com/office/drawing/2014/main" id="{25ED6C46-A25E-4D1D-97AB-FCF4913DB524}"/>
                </a:ext>
              </a:extLst>
            </p:cNvPr>
            <p:cNvSpPr>
              <a:spLocks noChangeShapeType="1"/>
            </p:cNvSpPr>
            <p:nvPr/>
          </p:nvSpPr>
          <p:spPr bwMode="auto">
            <a:xfrm flipH="1">
              <a:off x="3851" y="950"/>
              <a:ext cx="1" cy="15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08627" name="Freeform 43">
              <a:extLst>
                <a:ext uri="{FF2B5EF4-FFF2-40B4-BE49-F238E27FC236}">
                  <a16:creationId xmlns:a16="http://schemas.microsoft.com/office/drawing/2014/main" id="{2365ED85-A265-4A55-8DAC-1048D227EA7D}"/>
                </a:ext>
              </a:extLst>
            </p:cNvPr>
            <p:cNvSpPr>
              <a:spLocks/>
            </p:cNvSpPr>
            <p:nvPr/>
          </p:nvSpPr>
          <p:spPr bwMode="auto">
            <a:xfrm>
              <a:off x="3807" y="1104"/>
              <a:ext cx="88" cy="88"/>
            </a:xfrm>
            <a:custGeom>
              <a:avLst/>
              <a:gdLst>
                <a:gd name="T0" fmla="*/ 0 w 176"/>
                <a:gd name="T1" fmla="*/ 0 h 176"/>
                <a:gd name="T2" fmla="*/ 1 w 176"/>
                <a:gd name="T3" fmla="*/ 1 h 176"/>
                <a:gd name="T4" fmla="*/ 1 w 176"/>
                <a:gd name="T5" fmla="*/ 0 h 176"/>
                <a:gd name="T6" fmla="*/ 0 w 176"/>
                <a:gd name="T7" fmla="*/ 0 h 1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6" h="176">
                  <a:moveTo>
                    <a:pt x="0" y="0"/>
                  </a:moveTo>
                  <a:lnTo>
                    <a:pt x="89" y="176"/>
                  </a:lnTo>
                  <a:lnTo>
                    <a:pt x="176"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08582" name="Group 44">
            <a:extLst>
              <a:ext uri="{FF2B5EF4-FFF2-40B4-BE49-F238E27FC236}">
                <a16:creationId xmlns:a16="http://schemas.microsoft.com/office/drawing/2014/main" id="{C071E3BD-6267-4F01-8690-BFA0D84E1708}"/>
              </a:ext>
            </a:extLst>
          </p:cNvPr>
          <p:cNvGrpSpPr>
            <a:grpSpLocks/>
          </p:cNvGrpSpPr>
          <p:nvPr/>
        </p:nvGrpSpPr>
        <p:grpSpPr bwMode="auto">
          <a:xfrm>
            <a:off x="1893888" y="2636838"/>
            <a:ext cx="2174875" cy="906462"/>
            <a:chOff x="1193" y="1661"/>
            <a:chExt cx="1370" cy="571"/>
          </a:xfrm>
        </p:grpSpPr>
        <p:sp>
          <p:nvSpPr>
            <p:cNvPr id="108624" name="Line 45">
              <a:extLst>
                <a:ext uri="{FF2B5EF4-FFF2-40B4-BE49-F238E27FC236}">
                  <a16:creationId xmlns:a16="http://schemas.microsoft.com/office/drawing/2014/main" id="{631B4087-90C9-4819-B323-65B25FDF815B}"/>
                </a:ext>
              </a:extLst>
            </p:cNvPr>
            <p:cNvSpPr>
              <a:spLocks noChangeShapeType="1"/>
            </p:cNvSpPr>
            <p:nvPr/>
          </p:nvSpPr>
          <p:spPr bwMode="auto">
            <a:xfrm flipH="1" flipV="1">
              <a:off x="1273" y="1702"/>
              <a:ext cx="1290" cy="53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08625" name="Freeform 46">
              <a:extLst>
                <a:ext uri="{FF2B5EF4-FFF2-40B4-BE49-F238E27FC236}">
                  <a16:creationId xmlns:a16="http://schemas.microsoft.com/office/drawing/2014/main" id="{DC0F7189-0596-403B-B398-4A8E0DBBA6F6}"/>
                </a:ext>
              </a:extLst>
            </p:cNvPr>
            <p:cNvSpPr>
              <a:spLocks/>
            </p:cNvSpPr>
            <p:nvPr/>
          </p:nvSpPr>
          <p:spPr bwMode="auto">
            <a:xfrm>
              <a:off x="1193" y="1661"/>
              <a:ext cx="98" cy="81"/>
            </a:xfrm>
            <a:custGeom>
              <a:avLst/>
              <a:gdLst>
                <a:gd name="T0" fmla="*/ 1 w 196"/>
                <a:gd name="T1" fmla="*/ 0 h 163"/>
                <a:gd name="T2" fmla="*/ 0 w 196"/>
                <a:gd name="T3" fmla="*/ 0 h 163"/>
                <a:gd name="T4" fmla="*/ 1 w 196"/>
                <a:gd name="T5" fmla="*/ 0 h 163"/>
                <a:gd name="T6" fmla="*/ 1 w 196"/>
                <a:gd name="T7" fmla="*/ 0 h 1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 h="163">
                  <a:moveTo>
                    <a:pt x="196" y="0"/>
                  </a:moveTo>
                  <a:lnTo>
                    <a:pt x="0" y="15"/>
                  </a:lnTo>
                  <a:lnTo>
                    <a:pt x="129" y="163"/>
                  </a:lnTo>
                  <a:lnTo>
                    <a:pt x="19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08583" name="Group 47">
            <a:extLst>
              <a:ext uri="{FF2B5EF4-FFF2-40B4-BE49-F238E27FC236}">
                <a16:creationId xmlns:a16="http://schemas.microsoft.com/office/drawing/2014/main" id="{98DB7234-5BC9-40CD-A746-A9A8D03F2AA7}"/>
              </a:ext>
            </a:extLst>
          </p:cNvPr>
          <p:cNvGrpSpPr>
            <a:grpSpLocks/>
          </p:cNvGrpSpPr>
          <p:nvPr/>
        </p:nvGrpSpPr>
        <p:grpSpPr bwMode="auto">
          <a:xfrm>
            <a:off x="1766888" y="3600450"/>
            <a:ext cx="2301875" cy="139700"/>
            <a:chOff x="1113" y="2268"/>
            <a:chExt cx="1450" cy="88"/>
          </a:xfrm>
        </p:grpSpPr>
        <p:sp>
          <p:nvSpPr>
            <p:cNvPr id="108622" name="Line 48">
              <a:extLst>
                <a:ext uri="{FF2B5EF4-FFF2-40B4-BE49-F238E27FC236}">
                  <a16:creationId xmlns:a16="http://schemas.microsoft.com/office/drawing/2014/main" id="{CAFFC890-D47B-4394-B23B-EB394DFFF760}"/>
                </a:ext>
              </a:extLst>
            </p:cNvPr>
            <p:cNvSpPr>
              <a:spLocks noChangeShapeType="1"/>
            </p:cNvSpPr>
            <p:nvPr/>
          </p:nvSpPr>
          <p:spPr bwMode="auto">
            <a:xfrm flipH="1">
              <a:off x="1200" y="2313"/>
              <a:ext cx="1363"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08623" name="Freeform 49">
              <a:extLst>
                <a:ext uri="{FF2B5EF4-FFF2-40B4-BE49-F238E27FC236}">
                  <a16:creationId xmlns:a16="http://schemas.microsoft.com/office/drawing/2014/main" id="{F4F3952D-3F78-4569-A62C-2707F4A28394}"/>
                </a:ext>
              </a:extLst>
            </p:cNvPr>
            <p:cNvSpPr>
              <a:spLocks/>
            </p:cNvSpPr>
            <p:nvPr/>
          </p:nvSpPr>
          <p:spPr bwMode="auto">
            <a:xfrm>
              <a:off x="1113" y="2268"/>
              <a:ext cx="88" cy="88"/>
            </a:xfrm>
            <a:custGeom>
              <a:avLst/>
              <a:gdLst>
                <a:gd name="T0" fmla="*/ 1 w 176"/>
                <a:gd name="T1" fmla="*/ 0 h 176"/>
                <a:gd name="T2" fmla="*/ 0 w 176"/>
                <a:gd name="T3" fmla="*/ 1 h 176"/>
                <a:gd name="T4" fmla="*/ 1 w 176"/>
                <a:gd name="T5" fmla="*/ 1 h 176"/>
                <a:gd name="T6" fmla="*/ 1 w 176"/>
                <a:gd name="T7" fmla="*/ 0 h 1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6" h="176">
                  <a:moveTo>
                    <a:pt x="176" y="0"/>
                  </a:moveTo>
                  <a:lnTo>
                    <a:pt x="0" y="88"/>
                  </a:lnTo>
                  <a:lnTo>
                    <a:pt x="176" y="176"/>
                  </a:lnTo>
                  <a:lnTo>
                    <a:pt x="17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08584" name="Group 50">
            <a:extLst>
              <a:ext uri="{FF2B5EF4-FFF2-40B4-BE49-F238E27FC236}">
                <a16:creationId xmlns:a16="http://schemas.microsoft.com/office/drawing/2014/main" id="{6ED08248-EBA1-44C5-AEED-668F2AB4E496}"/>
              </a:ext>
            </a:extLst>
          </p:cNvPr>
          <p:cNvGrpSpPr>
            <a:grpSpLocks/>
          </p:cNvGrpSpPr>
          <p:nvPr/>
        </p:nvGrpSpPr>
        <p:grpSpPr bwMode="auto">
          <a:xfrm>
            <a:off x="1255713" y="3798888"/>
            <a:ext cx="2940050" cy="677862"/>
            <a:chOff x="791" y="2393"/>
            <a:chExt cx="1852" cy="427"/>
          </a:xfrm>
        </p:grpSpPr>
        <p:sp>
          <p:nvSpPr>
            <p:cNvPr id="108620" name="Line 51">
              <a:extLst>
                <a:ext uri="{FF2B5EF4-FFF2-40B4-BE49-F238E27FC236}">
                  <a16:creationId xmlns:a16="http://schemas.microsoft.com/office/drawing/2014/main" id="{3A4F1F02-3814-43D2-AA54-1BDF445C5018}"/>
                </a:ext>
              </a:extLst>
            </p:cNvPr>
            <p:cNvSpPr>
              <a:spLocks noChangeShapeType="1"/>
            </p:cNvSpPr>
            <p:nvPr/>
          </p:nvSpPr>
          <p:spPr bwMode="auto">
            <a:xfrm flipH="1">
              <a:off x="875" y="2393"/>
              <a:ext cx="1768" cy="38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08621" name="Freeform 52">
              <a:extLst>
                <a:ext uri="{FF2B5EF4-FFF2-40B4-BE49-F238E27FC236}">
                  <a16:creationId xmlns:a16="http://schemas.microsoft.com/office/drawing/2014/main" id="{1F2B6E7F-AD4C-499A-8172-016BEBD0FCB2}"/>
                </a:ext>
              </a:extLst>
            </p:cNvPr>
            <p:cNvSpPr>
              <a:spLocks/>
            </p:cNvSpPr>
            <p:nvPr/>
          </p:nvSpPr>
          <p:spPr bwMode="auto">
            <a:xfrm>
              <a:off x="791" y="2734"/>
              <a:ext cx="95" cy="86"/>
            </a:xfrm>
            <a:custGeom>
              <a:avLst/>
              <a:gdLst>
                <a:gd name="T0" fmla="*/ 0 w 191"/>
                <a:gd name="T1" fmla="*/ 0 h 172"/>
                <a:gd name="T2" fmla="*/ 0 w 191"/>
                <a:gd name="T3" fmla="*/ 1 h 172"/>
                <a:gd name="T4" fmla="*/ 0 w 191"/>
                <a:gd name="T5" fmla="*/ 1 h 172"/>
                <a:gd name="T6" fmla="*/ 0 w 191"/>
                <a:gd name="T7" fmla="*/ 0 h 1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1" h="172">
                  <a:moveTo>
                    <a:pt x="154" y="0"/>
                  </a:moveTo>
                  <a:lnTo>
                    <a:pt x="0" y="123"/>
                  </a:lnTo>
                  <a:lnTo>
                    <a:pt x="191" y="172"/>
                  </a:lnTo>
                  <a:lnTo>
                    <a:pt x="15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08585" name="Group 53">
            <a:extLst>
              <a:ext uri="{FF2B5EF4-FFF2-40B4-BE49-F238E27FC236}">
                <a16:creationId xmlns:a16="http://schemas.microsoft.com/office/drawing/2014/main" id="{AF5BFE38-653E-4F3A-8F82-AEEE08F80497}"/>
              </a:ext>
            </a:extLst>
          </p:cNvPr>
          <p:cNvGrpSpPr>
            <a:grpSpLocks/>
          </p:cNvGrpSpPr>
          <p:nvPr/>
        </p:nvGrpSpPr>
        <p:grpSpPr bwMode="auto">
          <a:xfrm>
            <a:off x="3044825" y="3798888"/>
            <a:ext cx="1535113" cy="650875"/>
            <a:chOff x="1918" y="2393"/>
            <a:chExt cx="967" cy="410"/>
          </a:xfrm>
        </p:grpSpPr>
        <p:sp>
          <p:nvSpPr>
            <p:cNvPr id="108618" name="Line 54">
              <a:extLst>
                <a:ext uri="{FF2B5EF4-FFF2-40B4-BE49-F238E27FC236}">
                  <a16:creationId xmlns:a16="http://schemas.microsoft.com/office/drawing/2014/main" id="{57221F4A-BF22-4AB5-9F97-E821926A3130}"/>
                </a:ext>
              </a:extLst>
            </p:cNvPr>
            <p:cNvSpPr>
              <a:spLocks noChangeShapeType="1"/>
            </p:cNvSpPr>
            <p:nvPr/>
          </p:nvSpPr>
          <p:spPr bwMode="auto">
            <a:xfrm flipH="1">
              <a:off x="1998" y="2393"/>
              <a:ext cx="887" cy="37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08619" name="Freeform 55">
              <a:extLst>
                <a:ext uri="{FF2B5EF4-FFF2-40B4-BE49-F238E27FC236}">
                  <a16:creationId xmlns:a16="http://schemas.microsoft.com/office/drawing/2014/main" id="{A2FC81CC-3CDB-4E96-934B-415CA7E37EC7}"/>
                </a:ext>
              </a:extLst>
            </p:cNvPr>
            <p:cNvSpPr>
              <a:spLocks/>
            </p:cNvSpPr>
            <p:nvPr/>
          </p:nvSpPr>
          <p:spPr bwMode="auto">
            <a:xfrm>
              <a:off x="1918" y="2722"/>
              <a:ext cx="98" cy="81"/>
            </a:xfrm>
            <a:custGeom>
              <a:avLst/>
              <a:gdLst>
                <a:gd name="T0" fmla="*/ 1 w 196"/>
                <a:gd name="T1" fmla="*/ 0 h 163"/>
                <a:gd name="T2" fmla="*/ 0 w 196"/>
                <a:gd name="T3" fmla="*/ 0 h 163"/>
                <a:gd name="T4" fmla="*/ 1 w 196"/>
                <a:gd name="T5" fmla="*/ 0 h 163"/>
                <a:gd name="T6" fmla="*/ 1 w 196"/>
                <a:gd name="T7" fmla="*/ 0 h 1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 h="163">
                  <a:moveTo>
                    <a:pt x="129" y="0"/>
                  </a:moveTo>
                  <a:lnTo>
                    <a:pt x="0" y="149"/>
                  </a:lnTo>
                  <a:lnTo>
                    <a:pt x="196" y="163"/>
                  </a:lnTo>
                  <a:lnTo>
                    <a:pt x="12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08586" name="Group 56">
            <a:extLst>
              <a:ext uri="{FF2B5EF4-FFF2-40B4-BE49-F238E27FC236}">
                <a16:creationId xmlns:a16="http://schemas.microsoft.com/office/drawing/2014/main" id="{0C7BC3F3-EFDC-4E6D-9C96-7086CD510604}"/>
              </a:ext>
            </a:extLst>
          </p:cNvPr>
          <p:cNvGrpSpPr>
            <a:grpSpLocks/>
          </p:cNvGrpSpPr>
          <p:nvPr/>
        </p:nvGrpSpPr>
        <p:grpSpPr bwMode="auto">
          <a:xfrm>
            <a:off x="4068763" y="3798888"/>
            <a:ext cx="895350" cy="639762"/>
            <a:chOff x="2563" y="2393"/>
            <a:chExt cx="564" cy="403"/>
          </a:xfrm>
        </p:grpSpPr>
        <p:sp>
          <p:nvSpPr>
            <p:cNvPr id="108616" name="Line 57">
              <a:extLst>
                <a:ext uri="{FF2B5EF4-FFF2-40B4-BE49-F238E27FC236}">
                  <a16:creationId xmlns:a16="http://schemas.microsoft.com/office/drawing/2014/main" id="{0C5141E9-76B9-4F96-AB79-5CF19190E139}"/>
                </a:ext>
              </a:extLst>
            </p:cNvPr>
            <p:cNvSpPr>
              <a:spLocks noChangeShapeType="1"/>
            </p:cNvSpPr>
            <p:nvPr/>
          </p:nvSpPr>
          <p:spPr bwMode="auto">
            <a:xfrm flipH="1">
              <a:off x="2633" y="2393"/>
              <a:ext cx="494" cy="35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08617" name="Freeform 58">
              <a:extLst>
                <a:ext uri="{FF2B5EF4-FFF2-40B4-BE49-F238E27FC236}">
                  <a16:creationId xmlns:a16="http://schemas.microsoft.com/office/drawing/2014/main" id="{F627D9CB-8AD6-4335-86A4-D9226D712696}"/>
                </a:ext>
              </a:extLst>
            </p:cNvPr>
            <p:cNvSpPr>
              <a:spLocks/>
            </p:cNvSpPr>
            <p:nvPr/>
          </p:nvSpPr>
          <p:spPr bwMode="auto">
            <a:xfrm>
              <a:off x="2563" y="2709"/>
              <a:ext cx="96" cy="87"/>
            </a:xfrm>
            <a:custGeom>
              <a:avLst/>
              <a:gdLst>
                <a:gd name="T0" fmla="*/ 0 w 194"/>
                <a:gd name="T1" fmla="*/ 0 h 174"/>
                <a:gd name="T2" fmla="*/ 0 w 194"/>
                <a:gd name="T3" fmla="*/ 1 h 174"/>
                <a:gd name="T4" fmla="*/ 0 w 194"/>
                <a:gd name="T5" fmla="*/ 1 h 174"/>
                <a:gd name="T6" fmla="*/ 0 w 194"/>
                <a:gd name="T7" fmla="*/ 0 h 17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4" h="174">
                  <a:moveTo>
                    <a:pt x="93" y="0"/>
                  </a:moveTo>
                  <a:lnTo>
                    <a:pt x="0" y="174"/>
                  </a:lnTo>
                  <a:lnTo>
                    <a:pt x="194" y="143"/>
                  </a:lnTo>
                  <a:lnTo>
                    <a:pt x="9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08587" name="Group 59">
            <a:extLst>
              <a:ext uri="{FF2B5EF4-FFF2-40B4-BE49-F238E27FC236}">
                <a16:creationId xmlns:a16="http://schemas.microsoft.com/office/drawing/2014/main" id="{2CCAFFE0-27F9-4C57-8C3A-7D8F224E996E}"/>
              </a:ext>
            </a:extLst>
          </p:cNvPr>
          <p:cNvGrpSpPr>
            <a:grpSpLocks/>
          </p:cNvGrpSpPr>
          <p:nvPr/>
        </p:nvGrpSpPr>
        <p:grpSpPr bwMode="auto">
          <a:xfrm>
            <a:off x="4964113" y="4497388"/>
            <a:ext cx="511175" cy="139700"/>
            <a:chOff x="3127" y="2833"/>
            <a:chExt cx="322" cy="88"/>
          </a:xfrm>
        </p:grpSpPr>
        <p:sp>
          <p:nvSpPr>
            <p:cNvPr id="108614" name="Line 60">
              <a:extLst>
                <a:ext uri="{FF2B5EF4-FFF2-40B4-BE49-F238E27FC236}">
                  <a16:creationId xmlns:a16="http://schemas.microsoft.com/office/drawing/2014/main" id="{F8FA2F19-9C7E-4063-821A-0BFD0C855E95}"/>
                </a:ext>
              </a:extLst>
            </p:cNvPr>
            <p:cNvSpPr>
              <a:spLocks noChangeShapeType="1"/>
            </p:cNvSpPr>
            <p:nvPr/>
          </p:nvSpPr>
          <p:spPr bwMode="auto">
            <a:xfrm>
              <a:off x="3127" y="2877"/>
              <a:ext cx="235"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08615" name="Freeform 61">
              <a:extLst>
                <a:ext uri="{FF2B5EF4-FFF2-40B4-BE49-F238E27FC236}">
                  <a16:creationId xmlns:a16="http://schemas.microsoft.com/office/drawing/2014/main" id="{627D5B1D-A9F8-4718-8FE8-EFEFCD44D2C7}"/>
                </a:ext>
              </a:extLst>
            </p:cNvPr>
            <p:cNvSpPr>
              <a:spLocks/>
            </p:cNvSpPr>
            <p:nvPr/>
          </p:nvSpPr>
          <p:spPr bwMode="auto">
            <a:xfrm>
              <a:off x="3361" y="2833"/>
              <a:ext cx="88" cy="88"/>
            </a:xfrm>
            <a:custGeom>
              <a:avLst/>
              <a:gdLst>
                <a:gd name="T0" fmla="*/ 0 w 175"/>
                <a:gd name="T1" fmla="*/ 1 h 176"/>
                <a:gd name="T2" fmla="*/ 1 w 175"/>
                <a:gd name="T3" fmla="*/ 1 h 176"/>
                <a:gd name="T4" fmla="*/ 0 w 175"/>
                <a:gd name="T5" fmla="*/ 0 h 176"/>
                <a:gd name="T6" fmla="*/ 0 w 175"/>
                <a:gd name="T7" fmla="*/ 1 h 1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5" h="176">
                  <a:moveTo>
                    <a:pt x="0" y="176"/>
                  </a:moveTo>
                  <a:lnTo>
                    <a:pt x="175" y="87"/>
                  </a:lnTo>
                  <a:lnTo>
                    <a:pt x="0" y="0"/>
                  </a:lnTo>
                  <a:lnTo>
                    <a:pt x="0" y="1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08588" name="Group 62">
            <a:extLst>
              <a:ext uri="{FF2B5EF4-FFF2-40B4-BE49-F238E27FC236}">
                <a16:creationId xmlns:a16="http://schemas.microsoft.com/office/drawing/2014/main" id="{21053ED7-C5F5-489C-8985-129B569A1DDF}"/>
              </a:ext>
            </a:extLst>
          </p:cNvPr>
          <p:cNvGrpSpPr>
            <a:grpSpLocks/>
          </p:cNvGrpSpPr>
          <p:nvPr/>
        </p:nvGrpSpPr>
        <p:grpSpPr bwMode="auto">
          <a:xfrm>
            <a:off x="6043613" y="2359025"/>
            <a:ext cx="139700" cy="2046288"/>
            <a:chOff x="3807" y="1486"/>
            <a:chExt cx="88" cy="1289"/>
          </a:xfrm>
        </p:grpSpPr>
        <p:sp>
          <p:nvSpPr>
            <p:cNvPr id="108612" name="Line 63">
              <a:extLst>
                <a:ext uri="{FF2B5EF4-FFF2-40B4-BE49-F238E27FC236}">
                  <a16:creationId xmlns:a16="http://schemas.microsoft.com/office/drawing/2014/main" id="{7AB54C1F-CB90-45F7-B35B-7C320CE0DF4A}"/>
                </a:ext>
              </a:extLst>
            </p:cNvPr>
            <p:cNvSpPr>
              <a:spLocks noChangeShapeType="1"/>
            </p:cNvSpPr>
            <p:nvPr/>
          </p:nvSpPr>
          <p:spPr bwMode="auto">
            <a:xfrm>
              <a:off x="3851" y="1486"/>
              <a:ext cx="1" cy="120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08613" name="Freeform 64">
              <a:extLst>
                <a:ext uri="{FF2B5EF4-FFF2-40B4-BE49-F238E27FC236}">
                  <a16:creationId xmlns:a16="http://schemas.microsoft.com/office/drawing/2014/main" id="{C2588D15-E2A7-48E6-9008-E31D0397EBE8}"/>
                </a:ext>
              </a:extLst>
            </p:cNvPr>
            <p:cNvSpPr>
              <a:spLocks/>
            </p:cNvSpPr>
            <p:nvPr/>
          </p:nvSpPr>
          <p:spPr bwMode="auto">
            <a:xfrm>
              <a:off x="3807" y="2687"/>
              <a:ext cx="88" cy="88"/>
            </a:xfrm>
            <a:custGeom>
              <a:avLst/>
              <a:gdLst>
                <a:gd name="T0" fmla="*/ 0 w 176"/>
                <a:gd name="T1" fmla="*/ 0 h 176"/>
                <a:gd name="T2" fmla="*/ 1 w 176"/>
                <a:gd name="T3" fmla="*/ 1 h 176"/>
                <a:gd name="T4" fmla="*/ 1 w 176"/>
                <a:gd name="T5" fmla="*/ 0 h 176"/>
                <a:gd name="T6" fmla="*/ 0 w 176"/>
                <a:gd name="T7" fmla="*/ 0 h 1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6" h="176">
                  <a:moveTo>
                    <a:pt x="0" y="0"/>
                  </a:moveTo>
                  <a:lnTo>
                    <a:pt x="89" y="176"/>
                  </a:lnTo>
                  <a:lnTo>
                    <a:pt x="176"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108589" name="Freeform 65">
            <a:extLst>
              <a:ext uri="{FF2B5EF4-FFF2-40B4-BE49-F238E27FC236}">
                <a16:creationId xmlns:a16="http://schemas.microsoft.com/office/drawing/2014/main" id="{6EF5151E-FFEA-450C-8E09-18BA7F299715}"/>
              </a:ext>
            </a:extLst>
          </p:cNvPr>
          <p:cNvSpPr>
            <a:spLocks/>
          </p:cNvSpPr>
          <p:nvPr/>
        </p:nvSpPr>
        <p:spPr bwMode="auto">
          <a:xfrm>
            <a:off x="7042150" y="4256088"/>
            <a:ext cx="1712913" cy="574675"/>
          </a:xfrm>
          <a:custGeom>
            <a:avLst/>
            <a:gdLst>
              <a:gd name="T0" fmla="*/ 2147483646 w 2159"/>
              <a:gd name="T1" fmla="*/ 0 h 723"/>
              <a:gd name="T2" fmla="*/ 2147483646 w 2159"/>
              <a:gd name="T3" fmla="*/ 2147483646 h 723"/>
              <a:gd name="T4" fmla="*/ 2147483646 w 2159"/>
              <a:gd name="T5" fmla="*/ 2147483646 h 723"/>
              <a:gd name="T6" fmla="*/ 2147483646 w 2159"/>
              <a:gd name="T7" fmla="*/ 2147483646 h 723"/>
              <a:gd name="T8" fmla="*/ 2147483646 w 2159"/>
              <a:gd name="T9" fmla="*/ 2147483646 h 723"/>
              <a:gd name="T10" fmla="*/ 2147483646 w 2159"/>
              <a:gd name="T11" fmla="*/ 2147483646 h 723"/>
              <a:gd name="T12" fmla="*/ 2147483646 w 2159"/>
              <a:gd name="T13" fmla="*/ 2147483646 h 723"/>
              <a:gd name="T14" fmla="*/ 2147483646 w 2159"/>
              <a:gd name="T15" fmla="*/ 2147483646 h 723"/>
              <a:gd name="T16" fmla="*/ 0 w 2159"/>
              <a:gd name="T17" fmla="*/ 2147483646 h 723"/>
              <a:gd name="T18" fmla="*/ 0 w 2159"/>
              <a:gd name="T19" fmla="*/ 2147483646 h 723"/>
              <a:gd name="T20" fmla="*/ 2147483646 w 2159"/>
              <a:gd name="T21" fmla="*/ 2147483646 h 723"/>
              <a:gd name="T22" fmla="*/ 2147483646 w 2159"/>
              <a:gd name="T23" fmla="*/ 2147483646 h 723"/>
              <a:gd name="T24" fmla="*/ 2147483646 w 2159"/>
              <a:gd name="T25" fmla="*/ 2147483646 h 723"/>
              <a:gd name="T26" fmla="*/ 2147483646 w 2159"/>
              <a:gd name="T27" fmla="*/ 2147483646 h 723"/>
              <a:gd name="T28" fmla="*/ 2147483646 w 2159"/>
              <a:gd name="T29" fmla="*/ 2147483646 h 723"/>
              <a:gd name="T30" fmla="*/ 2147483646 w 2159"/>
              <a:gd name="T31" fmla="*/ 2147483646 h 723"/>
              <a:gd name="T32" fmla="*/ 2147483646 w 2159"/>
              <a:gd name="T33" fmla="*/ 2147483646 h 723"/>
              <a:gd name="T34" fmla="*/ 2147483646 w 2159"/>
              <a:gd name="T35" fmla="*/ 2147483646 h 723"/>
              <a:gd name="T36" fmla="*/ 2147483646 w 2159"/>
              <a:gd name="T37" fmla="*/ 2147483646 h 723"/>
              <a:gd name="T38" fmla="*/ 2147483646 w 2159"/>
              <a:gd name="T39" fmla="*/ 2147483646 h 723"/>
              <a:gd name="T40" fmla="*/ 2147483646 w 2159"/>
              <a:gd name="T41" fmla="*/ 2147483646 h 723"/>
              <a:gd name="T42" fmla="*/ 2147483646 w 2159"/>
              <a:gd name="T43" fmla="*/ 2147483646 h 723"/>
              <a:gd name="T44" fmla="*/ 2147483646 w 2159"/>
              <a:gd name="T45" fmla="*/ 2147483646 h 723"/>
              <a:gd name="T46" fmla="*/ 2147483646 w 2159"/>
              <a:gd name="T47" fmla="*/ 2147483646 h 723"/>
              <a:gd name="T48" fmla="*/ 2147483646 w 2159"/>
              <a:gd name="T49" fmla="*/ 2147483646 h 723"/>
              <a:gd name="T50" fmla="*/ 2147483646 w 2159"/>
              <a:gd name="T51" fmla="*/ 2147483646 h 723"/>
              <a:gd name="T52" fmla="*/ 2147483646 w 2159"/>
              <a:gd name="T53" fmla="*/ 2147483646 h 723"/>
              <a:gd name="T54" fmla="*/ 2147483646 w 2159"/>
              <a:gd name="T55" fmla="*/ 2147483646 h 723"/>
              <a:gd name="T56" fmla="*/ 2147483646 w 2159"/>
              <a:gd name="T57" fmla="*/ 2147483646 h 723"/>
              <a:gd name="T58" fmla="*/ 2147483646 w 2159"/>
              <a:gd name="T59" fmla="*/ 2147483646 h 723"/>
              <a:gd name="T60" fmla="*/ 2147483646 w 2159"/>
              <a:gd name="T61" fmla="*/ 2147483646 h 723"/>
              <a:gd name="T62" fmla="*/ 2147483646 w 2159"/>
              <a:gd name="T63" fmla="*/ 2147483646 h 723"/>
              <a:gd name="T64" fmla="*/ 2147483646 w 2159"/>
              <a:gd name="T65" fmla="*/ 2147483646 h 723"/>
              <a:gd name="T66" fmla="*/ 2147483646 w 2159"/>
              <a:gd name="T67" fmla="*/ 2147483646 h 723"/>
              <a:gd name="T68" fmla="*/ 2147483646 w 2159"/>
              <a:gd name="T69" fmla="*/ 2147483646 h 723"/>
              <a:gd name="T70" fmla="*/ 2147483646 w 2159"/>
              <a:gd name="T71" fmla="*/ 0 h 723"/>
              <a:gd name="T72" fmla="*/ 2147483646 w 2159"/>
              <a:gd name="T73" fmla="*/ 0 h 72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159" h="723">
                <a:moveTo>
                  <a:pt x="121" y="0"/>
                </a:moveTo>
                <a:lnTo>
                  <a:pt x="97" y="2"/>
                </a:lnTo>
                <a:lnTo>
                  <a:pt x="74" y="9"/>
                </a:lnTo>
                <a:lnTo>
                  <a:pt x="54" y="21"/>
                </a:lnTo>
                <a:lnTo>
                  <a:pt x="36" y="36"/>
                </a:lnTo>
                <a:lnTo>
                  <a:pt x="22" y="53"/>
                </a:lnTo>
                <a:lnTo>
                  <a:pt x="9" y="73"/>
                </a:lnTo>
                <a:lnTo>
                  <a:pt x="3" y="96"/>
                </a:lnTo>
                <a:lnTo>
                  <a:pt x="0" y="120"/>
                </a:lnTo>
                <a:lnTo>
                  <a:pt x="0" y="604"/>
                </a:lnTo>
                <a:lnTo>
                  <a:pt x="3" y="628"/>
                </a:lnTo>
                <a:lnTo>
                  <a:pt x="9" y="651"/>
                </a:lnTo>
                <a:lnTo>
                  <a:pt x="22" y="671"/>
                </a:lnTo>
                <a:lnTo>
                  <a:pt x="36" y="689"/>
                </a:lnTo>
                <a:lnTo>
                  <a:pt x="54" y="703"/>
                </a:lnTo>
                <a:lnTo>
                  <a:pt x="74" y="714"/>
                </a:lnTo>
                <a:lnTo>
                  <a:pt x="97" y="721"/>
                </a:lnTo>
                <a:lnTo>
                  <a:pt x="121" y="723"/>
                </a:lnTo>
                <a:lnTo>
                  <a:pt x="2038" y="723"/>
                </a:lnTo>
                <a:lnTo>
                  <a:pt x="2062" y="721"/>
                </a:lnTo>
                <a:lnTo>
                  <a:pt x="2085" y="714"/>
                </a:lnTo>
                <a:lnTo>
                  <a:pt x="2105" y="703"/>
                </a:lnTo>
                <a:lnTo>
                  <a:pt x="2124" y="689"/>
                </a:lnTo>
                <a:lnTo>
                  <a:pt x="2138" y="671"/>
                </a:lnTo>
                <a:lnTo>
                  <a:pt x="2149" y="651"/>
                </a:lnTo>
                <a:lnTo>
                  <a:pt x="2156" y="628"/>
                </a:lnTo>
                <a:lnTo>
                  <a:pt x="2159" y="604"/>
                </a:lnTo>
                <a:lnTo>
                  <a:pt x="2159" y="120"/>
                </a:lnTo>
                <a:lnTo>
                  <a:pt x="2156" y="96"/>
                </a:lnTo>
                <a:lnTo>
                  <a:pt x="2149" y="73"/>
                </a:lnTo>
                <a:lnTo>
                  <a:pt x="2138" y="53"/>
                </a:lnTo>
                <a:lnTo>
                  <a:pt x="2124" y="36"/>
                </a:lnTo>
                <a:lnTo>
                  <a:pt x="2105" y="21"/>
                </a:lnTo>
                <a:lnTo>
                  <a:pt x="2085" y="9"/>
                </a:lnTo>
                <a:lnTo>
                  <a:pt x="2062" y="2"/>
                </a:lnTo>
                <a:lnTo>
                  <a:pt x="2038" y="0"/>
                </a:lnTo>
                <a:lnTo>
                  <a:pt x="121" y="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k-SK"/>
          </a:p>
        </p:txBody>
      </p:sp>
      <p:sp>
        <p:nvSpPr>
          <p:cNvPr id="108590" name="Rectangle 66">
            <a:extLst>
              <a:ext uri="{FF2B5EF4-FFF2-40B4-BE49-F238E27FC236}">
                <a16:creationId xmlns:a16="http://schemas.microsoft.com/office/drawing/2014/main" id="{8565105E-22F3-42F2-A12C-06B10B6C14C2}"/>
              </a:ext>
            </a:extLst>
          </p:cNvPr>
          <p:cNvSpPr>
            <a:spLocks noChangeArrowheads="1"/>
          </p:cNvSpPr>
          <p:nvPr/>
        </p:nvSpPr>
        <p:spPr bwMode="auto">
          <a:xfrm>
            <a:off x="7196138" y="4291013"/>
            <a:ext cx="1419225"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108591" name="Rectangle 67">
            <a:extLst>
              <a:ext uri="{FF2B5EF4-FFF2-40B4-BE49-F238E27FC236}">
                <a16:creationId xmlns:a16="http://schemas.microsoft.com/office/drawing/2014/main" id="{DD5C0B77-36E3-49AB-9B06-8DD94722D203}"/>
              </a:ext>
            </a:extLst>
          </p:cNvPr>
          <p:cNvSpPr>
            <a:spLocks noChangeArrowheads="1"/>
          </p:cNvSpPr>
          <p:nvPr/>
        </p:nvSpPr>
        <p:spPr bwMode="auto">
          <a:xfrm>
            <a:off x="7135813" y="4292600"/>
            <a:ext cx="1546225"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1400">
                <a:solidFill>
                  <a:srgbClr val="000000"/>
                </a:solidFill>
              </a:rPr>
              <a:t>Prediktívna a</a:t>
            </a:r>
          </a:p>
          <a:p>
            <a:pPr algn="ctr" eaLnBrk="1" hangingPunct="1">
              <a:spcBef>
                <a:spcPct val="0"/>
              </a:spcBef>
              <a:buFontTx/>
              <a:buNone/>
            </a:pPr>
            <a:r>
              <a:rPr lang="sk-SK" altLang="en-US" sz="1400">
                <a:solidFill>
                  <a:srgbClr val="000000"/>
                </a:solidFill>
              </a:rPr>
              <a:t>potvrdzujúca hodnota</a:t>
            </a:r>
            <a:endParaRPr lang="sk-SK" altLang="en-US" sz="1800">
              <a:latin typeface="Arial" panose="020B0604020202020204" pitchFamily="34" charset="0"/>
            </a:endParaRPr>
          </a:p>
        </p:txBody>
      </p:sp>
      <p:grpSp>
        <p:nvGrpSpPr>
          <p:cNvPr id="108592" name="Group 68">
            <a:extLst>
              <a:ext uri="{FF2B5EF4-FFF2-40B4-BE49-F238E27FC236}">
                <a16:creationId xmlns:a16="http://schemas.microsoft.com/office/drawing/2014/main" id="{D4BA335C-F297-4D44-B3E8-1F5ACEC3735E}"/>
              </a:ext>
            </a:extLst>
          </p:cNvPr>
          <p:cNvGrpSpPr>
            <a:grpSpLocks/>
          </p:cNvGrpSpPr>
          <p:nvPr/>
        </p:nvGrpSpPr>
        <p:grpSpPr bwMode="auto">
          <a:xfrm>
            <a:off x="5364163" y="3694113"/>
            <a:ext cx="1676400" cy="779462"/>
            <a:chOff x="3379" y="2327"/>
            <a:chExt cx="1056" cy="491"/>
          </a:xfrm>
        </p:grpSpPr>
        <p:sp>
          <p:nvSpPr>
            <p:cNvPr id="108610" name="Line 69">
              <a:extLst>
                <a:ext uri="{FF2B5EF4-FFF2-40B4-BE49-F238E27FC236}">
                  <a16:creationId xmlns:a16="http://schemas.microsoft.com/office/drawing/2014/main" id="{4A6C0063-3715-4A1F-92AB-88CBE1DC2228}"/>
                </a:ext>
              </a:extLst>
            </p:cNvPr>
            <p:cNvSpPr>
              <a:spLocks noChangeShapeType="1"/>
            </p:cNvSpPr>
            <p:nvPr/>
          </p:nvSpPr>
          <p:spPr bwMode="auto">
            <a:xfrm>
              <a:off x="3379" y="2327"/>
              <a:ext cx="978" cy="45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08611" name="Freeform 70">
              <a:extLst>
                <a:ext uri="{FF2B5EF4-FFF2-40B4-BE49-F238E27FC236}">
                  <a16:creationId xmlns:a16="http://schemas.microsoft.com/office/drawing/2014/main" id="{5FB836A0-E3FB-45E4-93DB-54400EDB534C}"/>
                </a:ext>
              </a:extLst>
            </p:cNvPr>
            <p:cNvSpPr>
              <a:spLocks/>
            </p:cNvSpPr>
            <p:nvPr/>
          </p:nvSpPr>
          <p:spPr bwMode="auto">
            <a:xfrm>
              <a:off x="4337" y="2738"/>
              <a:ext cx="98" cy="80"/>
            </a:xfrm>
            <a:custGeom>
              <a:avLst/>
              <a:gdLst>
                <a:gd name="T0" fmla="*/ 0 w 198"/>
                <a:gd name="T1" fmla="*/ 1 h 160"/>
                <a:gd name="T2" fmla="*/ 0 w 198"/>
                <a:gd name="T3" fmla="*/ 1 h 160"/>
                <a:gd name="T4" fmla="*/ 0 w 198"/>
                <a:gd name="T5" fmla="*/ 0 h 160"/>
                <a:gd name="T6" fmla="*/ 0 w 198"/>
                <a:gd name="T7" fmla="*/ 1 h 1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8" h="160">
                  <a:moveTo>
                    <a:pt x="0" y="160"/>
                  </a:moveTo>
                  <a:lnTo>
                    <a:pt x="198" y="153"/>
                  </a:lnTo>
                  <a:lnTo>
                    <a:pt x="74" y="0"/>
                  </a:lnTo>
                  <a:lnTo>
                    <a:pt x="0" y="1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08593" name="Group 71">
            <a:extLst>
              <a:ext uri="{FF2B5EF4-FFF2-40B4-BE49-F238E27FC236}">
                <a16:creationId xmlns:a16="http://schemas.microsoft.com/office/drawing/2014/main" id="{7881D121-6B82-4ED6-BC60-CF75A8E13E92}"/>
              </a:ext>
            </a:extLst>
          </p:cNvPr>
          <p:cNvGrpSpPr>
            <a:grpSpLocks/>
          </p:cNvGrpSpPr>
          <p:nvPr/>
        </p:nvGrpSpPr>
        <p:grpSpPr bwMode="auto">
          <a:xfrm>
            <a:off x="6126163" y="2403475"/>
            <a:ext cx="1044575" cy="1878013"/>
            <a:chOff x="3859" y="1514"/>
            <a:chExt cx="658" cy="1183"/>
          </a:xfrm>
        </p:grpSpPr>
        <p:sp>
          <p:nvSpPr>
            <p:cNvPr id="108608" name="Line 72">
              <a:extLst>
                <a:ext uri="{FF2B5EF4-FFF2-40B4-BE49-F238E27FC236}">
                  <a16:creationId xmlns:a16="http://schemas.microsoft.com/office/drawing/2014/main" id="{2F8073EE-257E-420F-AE05-EF09227E4CD7}"/>
                </a:ext>
              </a:extLst>
            </p:cNvPr>
            <p:cNvSpPr>
              <a:spLocks noChangeShapeType="1"/>
            </p:cNvSpPr>
            <p:nvPr/>
          </p:nvSpPr>
          <p:spPr bwMode="auto">
            <a:xfrm>
              <a:off x="3859" y="1514"/>
              <a:ext cx="616" cy="110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08609" name="Freeform 73">
              <a:extLst>
                <a:ext uri="{FF2B5EF4-FFF2-40B4-BE49-F238E27FC236}">
                  <a16:creationId xmlns:a16="http://schemas.microsoft.com/office/drawing/2014/main" id="{099BF5A8-FCE3-43C9-8AC1-8EDCFBDD38A2}"/>
                </a:ext>
              </a:extLst>
            </p:cNvPr>
            <p:cNvSpPr>
              <a:spLocks/>
            </p:cNvSpPr>
            <p:nvPr/>
          </p:nvSpPr>
          <p:spPr bwMode="auto">
            <a:xfrm>
              <a:off x="4435" y="2599"/>
              <a:ext cx="82" cy="98"/>
            </a:xfrm>
            <a:custGeom>
              <a:avLst/>
              <a:gdLst>
                <a:gd name="T0" fmla="*/ 0 w 162"/>
                <a:gd name="T1" fmla="*/ 0 h 197"/>
                <a:gd name="T2" fmla="*/ 1 w 162"/>
                <a:gd name="T3" fmla="*/ 0 h 197"/>
                <a:gd name="T4" fmla="*/ 1 w 162"/>
                <a:gd name="T5" fmla="*/ 0 h 197"/>
                <a:gd name="T6" fmla="*/ 0 w 162"/>
                <a:gd name="T7" fmla="*/ 0 h 19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2" h="197">
                  <a:moveTo>
                    <a:pt x="0" y="86"/>
                  </a:moveTo>
                  <a:lnTo>
                    <a:pt x="162" y="197"/>
                  </a:lnTo>
                  <a:lnTo>
                    <a:pt x="153" y="0"/>
                  </a:lnTo>
                  <a:lnTo>
                    <a:pt x="0" y="8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08594" name="Group 74">
            <a:extLst>
              <a:ext uri="{FF2B5EF4-FFF2-40B4-BE49-F238E27FC236}">
                <a16:creationId xmlns:a16="http://schemas.microsoft.com/office/drawing/2014/main" id="{5BE04728-2D75-4A61-AA20-4F6362BCB0D3}"/>
              </a:ext>
            </a:extLst>
          </p:cNvPr>
          <p:cNvGrpSpPr>
            <a:grpSpLocks/>
          </p:cNvGrpSpPr>
          <p:nvPr/>
        </p:nvGrpSpPr>
        <p:grpSpPr bwMode="auto">
          <a:xfrm>
            <a:off x="7358063" y="3870325"/>
            <a:ext cx="269875" cy="398463"/>
            <a:chOff x="4635" y="2438"/>
            <a:chExt cx="170" cy="251"/>
          </a:xfrm>
        </p:grpSpPr>
        <p:sp>
          <p:nvSpPr>
            <p:cNvPr id="108606" name="Line 75">
              <a:extLst>
                <a:ext uri="{FF2B5EF4-FFF2-40B4-BE49-F238E27FC236}">
                  <a16:creationId xmlns:a16="http://schemas.microsoft.com/office/drawing/2014/main" id="{5EAF1763-8100-4B38-ACF3-A2FC00A4F515}"/>
                </a:ext>
              </a:extLst>
            </p:cNvPr>
            <p:cNvSpPr>
              <a:spLocks noChangeShapeType="1"/>
            </p:cNvSpPr>
            <p:nvPr/>
          </p:nvSpPr>
          <p:spPr bwMode="auto">
            <a:xfrm>
              <a:off x="4635" y="2438"/>
              <a:ext cx="123" cy="1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08607" name="Freeform 76">
              <a:extLst>
                <a:ext uri="{FF2B5EF4-FFF2-40B4-BE49-F238E27FC236}">
                  <a16:creationId xmlns:a16="http://schemas.microsoft.com/office/drawing/2014/main" id="{3C6A0DAD-ACFF-45B0-A1E3-4ED716F7C509}"/>
                </a:ext>
              </a:extLst>
            </p:cNvPr>
            <p:cNvSpPr>
              <a:spLocks/>
            </p:cNvSpPr>
            <p:nvPr/>
          </p:nvSpPr>
          <p:spPr bwMode="auto">
            <a:xfrm>
              <a:off x="4719" y="2592"/>
              <a:ext cx="86" cy="97"/>
            </a:xfrm>
            <a:custGeom>
              <a:avLst/>
              <a:gdLst>
                <a:gd name="T0" fmla="*/ 0 w 171"/>
                <a:gd name="T1" fmla="*/ 0 h 195"/>
                <a:gd name="T2" fmla="*/ 1 w 171"/>
                <a:gd name="T3" fmla="*/ 0 h 195"/>
                <a:gd name="T4" fmla="*/ 1 w 171"/>
                <a:gd name="T5" fmla="*/ 0 h 195"/>
                <a:gd name="T6" fmla="*/ 0 w 171"/>
                <a:gd name="T7" fmla="*/ 0 h 19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195">
                  <a:moveTo>
                    <a:pt x="0" y="98"/>
                  </a:moveTo>
                  <a:lnTo>
                    <a:pt x="171" y="195"/>
                  </a:lnTo>
                  <a:lnTo>
                    <a:pt x="146" y="0"/>
                  </a:lnTo>
                  <a:lnTo>
                    <a:pt x="0" y="9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08595" name="Group 77">
            <a:extLst>
              <a:ext uri="{FF2B5EF4-FFF2-40B4-BE49-F238E27FC236}">
                <a16:creationId xmlns:a16="http://schemas.microsoft.com/office/drawing/2014/main" id="{C4CE31F7-1936-4C48-8E0E-AF2A656A01AE}"/>
              </a:ext>
            </a:extLst>
          </p:cNvPr>
          <p:cNvGrpSpPr>
            <a:grpSpLocks/>
          </p:cNvGrpSpPr>
          <p:nvPr/>
        </p:nvGrpSpPr>
        <p:grpSpPr bwMode="auto">
          <a:xfrm>
            <a:off x="4003675" y="2344738"/>
            <a:ext cx="3049588" cy="1970087"/>
            <a:chOff x="2522" y="1477"/>
            <a:chExt cx="1921" cy="1241"/>
          </a:xfrm>
        </p:grpSpPr>
        <p:sp>
          <p:nvSpPr>
            <p:cNvPr id="108604" name="Line 78">
              <a:extLst>
                <a:ext uri="{FF2B5EF4-FFF2-40B4-BE49-F238E27FC236}">
                  <a16:creationId xmlns:a16="http://schemas.microsoft.com/office/drawing/2014/main" id="{288A4127-0969-467E-B7AF-5AF1F9786C15}"/>
                </a:ext>
              </a:extLst>
            </p:cNvPr>
            <p:cNvSpPr>
              <a:spLocks noChangeShapeType="1"/>
            </p:cNvSpPr>
            <p:nvPr/>
          </p:nvSpPr>
          <p:spPr bwMode="auto">
            <a:xfrm>
              <a:off x="2522" y="1477"/>
              <a:ext cx="1848" cy="119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08605" name="Freeform 79">
              <a:extLst>
                <a:ext uri="{FF2B5EF4-FFF2-40B4-BE49-F238E27FC236}">
                  <a16:creationId xmlns:a16="http://schemas.microsoft.com/office/drawing/2014/main" id="{03876998-CA29-4689-BFBB-B0B43CBF9C94}"/>
                </a:ext>
              </a:extLst>
            </p:cNvPr>
            <p:cNvSpPr>
              <a:spLocks/>
            </p:cNvSpPr>
            <p:nvPr/>
          </p:nvSpPr>
          <p:spPr bwMode="auto">
            <a:xfrm>
              <a:off x="4345" y="2634"/>
              <a:ext cx="98" cy="84"/>
            </a:xfrm>
            <a:custGeom>
              <a:avLst/>
              <a:gdLst>
                <a:gd name="T0" fmla="*/ 0 w 196"/>
                <a:gd name="T1" fmla="*/ 0 h 169"/>
                <a:gd name="T2" fmla="*/ 1 w 196"/>
                <a:gd name="T3" fmla="*/ 0 h 169"/>
                <a:gd name="T4" fmla="*/ 1 w 196"/>
                <a:gd name="T5" fmla="*/ 0 h 169"/>
                <a:gd name="T6" fmla="*/ 0 w 196"/>
                <a:gd name="T7" fmla="*/ 0 h 16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 h="169">
                  <a:moveTo>
                    <a:pt x="0" y="148"/>
                  </a:moveTo>
                  <a:lnTo>
                    <a:pt x="196" y="169"/>
                  </a:lnTo>
                  <a:lnTo>
                    <a:pt x="96" y="0"/>
                  </a:lnTo>
                  <a:lnTo>
                    <a:pt x="0" y="1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108596" name="Line 80">
            <a:extLst>
              <a:ext uri="{FF2B5EF4-FFF2-40B4-BE49-F238E27FC236}">
                <a16:creationId xmlns:a16="http://schemas.microsoft.com/office/drawing/2014/main" id="{EE746697-6679-45D1-B6F6-CA4D40B34502}"/>
              </a:ext>
            </a:extLst>
          </p:cNvPr>
          <p:cNvSpPr>
            <a:spLocks noChangeShapeType="1"/>
          </p:cNvSpPr>
          <p:nvPr/>
        </p:nvSpPr>
        <p:spPr bwMode="auto">
          <a:xfrm>
            <a:off x="7008813" y="6113463"/>
            <a:ext cx="384175"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108597" name="Group 81">
            <a:extLst>
              <a:ext uri="{FF2B5EF4-FFF2-40B4-BE49-F238E27FC236}">
                <a16:creationId xmlns:a16="http://schemas.microsoft.com/office/drawing/2014/main" id="{2A77A1C8-CAD2-4508-AECD-F47595E78A8A}"/>
              </a:ext>
            </a:extLst>
          </p:cNvPr>
          <p:cNvGrpSpPr>
            <a:grpSpLocks/>
          </p:cNvGrpSpPr>
          <p:nvPr/>
        </p:nvGrpSpPr>
        <p:grpSpPr bwMode="auto">
          <a:xfrm>
            <a:off x="7324725" y="5729288"/>
            <a:ext cx="139700" cy="384175"/>
            <a:chOff x="4614" y="3609"/>
            <a:chExt cx="88" cy="242"/>
          </a:xfrm>
        </p:grpSpPr>
        <p:sp>
          <p:nvSpPr>
            <p:cNvPr id="108602" name="Line 82">
              <a:extLst>
                <a:ext uri="{FF2B5EF4-FFF2-40B4-BE49-F238E27FC236}">
                  <a16:creationId xmlns:a16="http://schemas.microsoft.com/office/drawing/2014/main" id="{158ED87E-1988-4413-BB3A-04ED19B419EC}"/>
                </a:ext>
              </a:extLst>
            </p:cNvPr>
            <p:cNvSpPr>
              <a:spLocks noChangeShapeType="1"/>
            </p:cNvSpPr>
            <p:nvPr/>
          </p:nvSpPr>
          <p:spPr bwMode="auto">
            <a:xfrm flipV="1">
              <a:off x="4657" y="3696"/>
              <a:ext cx="1" cy="15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08603" name="Freeform 83">
              <a:extLst>
                <a:ext uri="{FF2B5EF4-FFF2-40B4-BE49-F238E27FC236}">
                  <a16:creationId xmlns:a16="http://schemas.microsoft.com/office/drawing/2014/main" id="{A56527C8-C759-493E-A216-AA82DEBDC115}"/>
                </a:ext>
              </a:extLst>
            </p:cNvPr>
            <p:cNvSpPr>
              <a:spLocks/>
            </p:cNvSpPr>
            <p:nvPr/>
          </p:nvSpPr>
          <p:spPr bwMode="auto">
            <a:xfrm>
              <a:off x="4614" y="3609"/>
              <a:ext cx="88" cy="88"/>
            </a:xfrm>
            <a:custGeom>
              <a:avLst/>
              <a:gdLst>
                <a:gd name="T0" fmla="*/ 1 w 176"/>
                <a:gd name="T1" fmla="*/ 1 h 176"/>
                <a:gd name="T2" fmla="*/ 1 w 176"/>
                <a:gd name="T3" fmla="*/ 0 h 176"/>
                <a:gd name="T4" fmla="*/ 0 w 176"/>
                <a:gd name="T5" fmla="*/ 1 h 176"/>
                <a:gd name="T6" fmla="*/ 1 w 176"/>
                <a:gd name="T7" fmla="*/ 1 h 1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6" h="176">
                  <a:moveTo>
                    <a:pt x="176" y="176"/>
                  </a:moveTo>
                  <a:lnTo>
                    <a:pt x="87" y="0"/>
                  </a:lnTo>
                  <a:lnTo>
                    <a:pt x="0" y="176"/>
                  </a:lnTo>
                  <a:lnTo>
                    <a:pt x="176" y="1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108598" name="Line 84">
            <a:extLst>
              <a:ext uri="{FF2B5EF4-FFF2-40B4-BE49-F238E27FC236}">
                <a16:creationId xmlns:a16="http://schemas.microsoft.com/office/drawing/2014/main" id="{1E344308-0391-485F-9844-67E00FB1B3F8}"/>
              </a:ext>
            </a:extLst>
          </p:cNvPr>
          <p:cNvSpPr>
            <a:spLocks noChangeShapeType="1"/>
          </p:cNvSpPr>
          <p:nvPr/>
        </p:nvSpPr>
        <p:spPr bwMode="auto">
          <a:xfrm flipH="1">
            <a:off x="1766888" y="6113463"/>
            <a:ext cx="255587"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108599" name="Group 85">
            <a:extLst>
              <a:ext uri="{FF2B5EF4-FFF2-40B4-BE49-F238E27FC236}">
                <a16:creationId xmlns:a16="http://schemas.microsoft.com/office/drawing/2014/main" id="{95D13B00-9233-4271-8F18-221D34DA5B44}"/>
              </a:ext>
            </a:extLst>
          </p:cNvPr>
          <p:cNvGrpSpPr>
            <a:grpSpLocks/>
          </p:cNvGrpSpPr>
          <p:nvPr/>
        </p:nvGrpSpPr>
        <p:grpSpPr bwMode="auto">
          <a:xfrm>
            <a:off x="1698625" y="5729288"/>
            <a:ext cx="139700" cy="384175"/>
            <a:chOff x="1070" y="3609"/>
            <a:chExt cx="88" cy="242"/>
          </a:xfrm>
        </p:grpSpPr>
        <p:sp>
          <p:nvSpPr>
            <p:cNvPr id="108600" name="Line 86">
              <a:extLst>
                <a:ext uri="{FF2B5EF4-FFF2-40B4-BE49-F238E27FC236}">
                  <a16:creationId xmlns:a16="http://schemas.microsoft.com/office/drawing/2014/main" id="{3E70F55D-DB9A-4021-9845-98F61EA43F88}"/>
                </a:ext>
              </a:extLst>
            </p:cNvPr>
            <p:cNvSpPr>
              <a:spLocks noChangeShapeType="1"/>
            </p:cNvSpPr>
            <p:nvPr/>
          </p:nvSpPr>
          <p:spPr bwMode="auto">
            <a:xfrm flipV="1">
              <a:off x="1113" y="3696"/>
              <a:ext cx="1" cy="15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08601" name="Freeform 87">
              <a:extLst>
                <a:ext uri="{FF2B5EF4-FFF2-40B4-BE49-F238E27FC236}">
                  <a16:creationId xmlns:a16="http://schemas.microsoft.com/office/drawing/2014/main" id="{991DCEC6-A08E-4C4C-879B-C4351889762F}"/>
                </a:ext>
              </a:extLst>
            </p:cNvPr>
            <p:cNvSpPr>
              <a:spLocks/>
            </p:cNvSpPr>
            <p:nvPr/>
          </p:nvSpPr>
          <p:spPr bwMode="auto">
            <a:xfrm>
              <a:off x="1070" y="3609"/>
              <a:ext cx="88" cy="88"/>
            </a:xfrm>
            <a:custGeom>
              <a:avLst/>
              <a:gdLst>
                <a:gd name="T0" fmla="*/ 1 w 176"/>
                <a:gd name="T1" fmla="*/ 1 h 176"/>
                <a:gd name="T2" fmla="*/ 1 w 176"/>
                <a:gd name="T3" fmla="*/ 0 h 176"/>
                <a:gd name="T4" fmla="*/ 0 w 176"/>
                <a:gd name="T5" fmla="*/ 1 h 176"/>
                <a:gd name="T6" fmla="*/ 1 w 176"/>
                <a:gd name="T7" fmla="*/ 1 h 1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6" h="176">
                  <a:moveTo>
                    <a:pt x="176" y="176"/>
                  </a:moveTo>
                  <a:lnTo>
                    <a:pt x="87" y="0"/>
                  </a:lnTo>
                  <a:lnTo>
                    <a:pt x="0" y="176"/>
                  </a:lnTo>
                  <a:lnTo>
                    <a:pt x="176" y="1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Zástupný symbol päty 3">
            <a:extLst>
              <a:ext uri="{FF2B5EF4-FFF2-40B4-BE49-F238E27FC236}">
                <a16:creationId xmlns:a16="http://schemas.microsoft.com/office/drawing/2014/main" id="{7C67FC0B-F2D1-461C-A360-5BC05B0748BE}"/>
              </a:ext>
            </a:extLst>
          </p:cNvPr>
          <p:cNvSpPr>
            <a:spLocks noGrp="1"/>
          </p:cNvSpPr>
          <p:nvPr>
            <p:ph type="ftr" sz="quarter" idx="11"/>
          </p:nvPr>
        </p:nvSpPr>
        <p:spPr/>
        <p:txBody>
          <a:bodyPr/>
          <a:lstStyle/>
          <a:p>
            <a:pPr>
              <a:defRPr/>
            </a:pPr>
            <a:r>
              <a:rPr lang="sk-SK"/>
              <a:t>Princípy účtovníctva</a:t>
            </a:r>
          </a:p>
        </p:txBody>
      </p:sp>
      <p:sp>
        <p:nvSpPr>
          <p:cNvPr id="110595" name="Zástupný symbol čísla snímky 4">
            <a:extLst>
              <a:ext uri="{FF2B5EF4-FFF2-40B4-BE49-F238E27FC236}">
                <a16:creationId xmlns:a16="http://schemas.microsoft.com/office/drawing/2014/main" id="{93F49D38-CB62-46EE-A507-0BD8499C0E2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1-53</a:t>
            </a:r>
          </a:p>
        </p:txBody>
      </p:sp>
      <p:sp>
        <p:nvSpPr>
          <p:cNvPr id="110596" name="Rectangle 2">
            <a:extLst>
              <a:ext uri="{FF2B5EF4-FFF2-40B4-BE49-F238E27FC236}">
                <a16:creationId xmlns:a16="http://schemas.microsoft.com/office/drawing/2014/main" id="{DA7335CE-4D6D-40C4-BD98-B7FD8F452B7F}"/>
              </a:ext>
            </a:extLst>
          </p:cNvPr>
          <p:cNvSpPr>
            <a:spLocks noGrp="1" noChangeArrowheads="1"/>
          </p:cNvSpPr>
          <p:nvPr>
            <p:ph type="title"/>
          </p:nvPr>
        </p:nvSpPr>
        <p:spPr>
          <a:xfrm>
            <a:off x="890588" y="274638"/>
            <a:ext cx="7362825" cy="685800"/>
          </a:xfrm>
        </p:spPr>
        <p:txBody>
          <a:bodyPr/>
          <a:lstStyle/>
          <a:p>
            <a:pPr eaLnBrk="1" hangingPunct="1"/>
            <a:r>
              <a:rPr lang="en-US" altLang="en-US" sz="3200" b="1">
                <a:solidFill>
                  <a:srgbClr val="3D1FD3"/>
                </a:solidFill>
              </a:rPr>
              <a:t>Figure 1.7</a:t>
            </a:r>
            <a:r>
              <a:rPr lang="en-US" altLang="en-US" sz="3200">
                <a:solidFill>
                  <a:srgbClr val="3D1FD3"/>
                </a:solidFill>
              </a:rPr>
              <a:t> Useful information</a:t>
            </a:r>
          </a:p>
        </p:txBody>
      </p:sp>
      <p:sp>
        <p:nvSpPr>
          <p:cNvPr id="110597" name="AutoShape 3">
            <a:extLst>
              <a:ext uri="{FF2B5EF4-FFF2-40B4-BE49-F238E27FC236}">
                <a16:creationId xmlns:a16="http://schemas.microsoft.com/office/drawing/2014/main" id="{EC3C352B-A251-4A5C-A95E-AC19623DE98C}"/>
              </a:ext>
            </a:extLst>
          </p:cNvPr>
          <p:cNvSpPr>
            <a:spLocks noChangeAspect="1" noChangeArrowheads="1" noTextEdit="1"/>
          </p:cNvSpPr>
          <p:nvPr/>
        </p:nvSpPr>
        <p:spPr bwMode="auto">
          <a:xfrm>
            <a:off x="609600" y="990600"/>
            <a:ext cx="8153400"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k-SK"/>
          </a:p>
        </p:txBody>
      </p:sp>
      <p:sp>
        <p:nvSpPr>
          <p:cNvPr id="110598" name="Rectangle 4">
            <a:extLst>
              <a:ext uri="{FF2B5EF4-FFF2-40B4-BE49-F238E27FC236}">
                <a16:creationId xmlns:a16="http://schemas.microsoft.com/office/drawing/2014/main" id="{C0365124-30E6-4631-96A9-477CC3B21EBD}"/>
              </a:ext>
            </a:extLst>
          </p:cNvPr>
          <p:cNvSpPr>
            <a:spLocks noChangeArrowheads="1"/>
          </p:cNvSpPr>
          <p:nvPr/>
        </p:nvSpPr>
        <p:spPr bwMode="auto">
          <a:xfrm>
            <a:off x="2535238" y="996950"/>
            <a:ext cx="4987925" cy="508000"/>
          </a:xfrm>
          <a:prstGeom prst="rect">
            <a:avLst/>
          </a:prstGeom>
          <a:solidFill>
            <a:srgbClr val="00FF00"/>
          </a:solidFill>
          <a:ln w="12700">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110599" name="Rectangle 5">
            <a:extLst>
              <a:ext uri="{FF2B5EF4-FFF2-40B4-BE49-F238E27FC236}">
                <a16:creationId xmlns:a16="http://schemas.microsoft.com/office/drawing/2014/main" id="{4F7448A0-D4A7-4F39-A3FE-4A5542F3F1D8}"/>
              </a:ext>
            </a:extLst>
          </p:cNvPr>
          <p:cNvSpPr>
            <a:spLocks noChangeArrowheads="1"/>
          </p:cNvSpPr>
          <p:nvPr/>
        </p:nvSpPr>
        <p:spPr bwMode="auto">
          <a:xfrm>
            <a:off x="3103563" y="1069975"/>
            <a:ext cx="375126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b="1">
                <a:solidFill>
                  <a:srgbClr val="000000"/>
                </a:solidFill>
              </a:rPr>
              <a:t>Qualitative characteristics of financial statements</a:t>
            </a:r>
            <a:endParaRPr lang="sk-SK" altLang="en-US" sz="1800">
              <a:latin typeface="Arial" panose="020B0604020202020204" pitchFamily="34" charset="0"/>
            </a:endParaRPr>
          </a:p>
        </p:txBody>
      </p:sp>
      <p:sp>
        <p:nvSpPr>
          <p:cNvPr id="110600" name="Freeform 6">
            <a:extLst>
              <a:ext uri="{FF2B5EF4-FFF2-40B4-BE49-F238E27FC236}">
                <a16:creationId xmlns:a16="http://schemas.microsoft.com/office/drawing/2014/main" id="{68818C3C-3211-425C-BDB8-D9C196797187}"/>
              </a:ext>
            </a:extLst>
          </p:cNvPr>
          <p:cNvSpPr>
            <a:spLocks/>
          </p:cNvSpPr>
          <p:nvPr/>
        </p:nvSpPr>
        <p:spPr bwMode="auto">
          <a:xfrm>
            <a:off x="5475288" y="4438650"/>
            <a:ext cx="1277937" cy="384175"/>
          </a:xfrm>
          <a:custGeom>
            <a:avLst/>
            <a:gdLst>
              <a:gd name="T0" fmla="*/ 2147483646 w 1611"/>
              <a:gd name="T1" fmla="*/ 0 h 484"/>
              <a:gd name="T2" fmla="*/ 2147483646 w 1611"/>
              <a:gd name="T3" fmla="*/ 2147483646 h 484"/>
              <a:gd name="T4" fmla="*/ 2147483646 w 1611"/>
              <a:gd name="T5" fmla="*/ 2147483646 h 484"/>
              <a:gd name="T6" fmla="*/ 2147483646 w 1611"/>
              <a:gd name="T7" fmla="*/ 2147483646 h 484"/>
              <a:gd name="T8" fmla="*/ 2147483646 w 1611"/>
              <a:gd name="T9" fmla="*/ 2147483646 h 484"/>
              <a:gd name="T10" fmla="*/ 2147483646 w 1611"/>
              <a:gd name="T11" fmla="*/ 2147483646 h 484"/>
              <a:gd name="T12" fmla="*/ 2147483646 w 1611"/>
              <a:gd name="T13" fmla="*/ 2147483646 h 484"/>
              <a:gd name="T14" fmla="*/ 2147483646 w 1611"/>
              <a:gd name="T15" fmla="*/ 2147483646 h 484"/>
              <a:gd name="T16" fmla="*/ 0 w 1611"/>
              <a:gd name="T17" fmla="*/ 2147483646 h 484"/>
              <a:gd name="T18" fmla="*/ 0 w 1611"/>
              <a:gd name="T19" fmla="*/ 2147483646 h 484"/>
              <a:gd name="T20" fmla="*/ 2147483646 w 1611"/>
              <a:gd name="T21" fmla="*/ 2147483646 h 484"/>
              <a:gd name="T22" fmla="*/ 2147483646 w 1611"/>
              <a:gd name="T23" fmla="*/ 2147483646 h 484"/>
              <a:gd name="T24" fmla="*/ 2147483646 w 1611"/>
              <a:gd name="T25" fmla="*/ 2147483646 h 484"/>
              <a:gd name="T26" fmla="*/ 2147483646 w 1611"/>
              <a:gd name="T27" fmla="*/ 2147483646 h 484"/>
              <a:gd name="T28" fmla="*/ 2147483646 w 1611"/>
              <a:gd name="T29" fmla="*/ 2147483646 h 484"/>
              <a:gd name="T30" fmla="*/ 2147483646 w 1611"/>
              <a:gd name="T31" fmla="*/ 2147483646 h 484"/>
              <a:gd name="T32" fmla="*/ 2147483646 w 1611"/>
              <a:gd name="T33" fmla="*/ 2147483646 h 484"/>
              <a:gd name="T34" fmla="*/ 2147483646 w 1611"/>
              <a:gd name="T35" fmla="*/ 2147483646 h 484"/>
              <a:gd name="T36" fmla="*/ 2147483646 w 1611"/>
              <a:gd name="T37" fmla="*/ 2147483646 h 484"/>
              <a:gd name="T38" fmla="*/ 2147483646 w 1611"/>
              <a:gd name="T39" fmla="*/ 2147483646 h 484"/>
              <a:gd name="T40" fmla="*/ 2147483646 w 1611"/>
              <a:gd name="T41" fmla="*/ 2147483646 h 484"/>
              <a:gd name="T42" fmla="*/ 2147483646 w 1611"/>
              <a:gd name="T43" fmla="*/ 2147483646 h 484"/>
              <a:gd name="T44" fmla="*/ 2147483646 w 1611"/>
              <a:gd name="T45" fmla="*/ 2147483646 h 484"/>
              <a:gd name="T46" fmla="*/ 2147483646 w 1611"/>
              <a:gd name="T47" fmla="*/ 2147483646 h 484"/>
              <a:gd name="T48" fmla="*/ 2147483646 w 1611"/>
              <a:gd name="T49" fmla="*/ 2147483646 h 484"/>
              <a:gd name="T50" fmla="*/ 2147483646 w 1611"/>
              <a:gd name="T51" fmla="*/ 2147483646 h 484"/>
              <a:gd name="T52" fmla="*/ 2147483646 w 1611"/>
              <a:gd name="T53" fmla="*/ 2147483646 h 484"/>
              <a:gd name="T54" fmla="*/ 2147483646 w 1611"/>
              <a:gd name="T55" fmla="*/ 2147483646 h 484"/>
              <a:gd name="T56" fmla="*/ 2147483646 w 1611"/>
              <a:gd name="T57" fmla="*/ 2147483646 h 484"/>
              <a:gd name="T58" fmla="*/ 2147483646 w 1611"/>
              <a:gd name="T59" fmla="*/ 2147483646 h 484"/>
              <a:gd name="T60" fmla="*/ 2147483646 w 1611"/>
              <a:gd name="T61" fmla="*/ 2147483646 h 484"/>
              <a:gd name="T62" fmla="*/ 2147483646 w 1611"/>
              <a:gd name="T63" fmla="*/ 2147483646 h 484"/>
              <a:gd name="T64" fmla="*/ 2147483646 w 1611"/>
              <a:gd name="T65" fmla="*/ 2147483646 h 484"/>
              <a:gd name="T66" fmla="*/ 2147483646 w 1611"/>
              <a:gd name="T67" fmla="*/ 2147483646 h 484"/>
              <a:gd name="T68" fmla="*/ 2147483646 w 1611"/>
              <a:gd name="T69" fmla="*/ 2147483646 h 484"/>
              <a:gd name="T70" fmla="*/ 2147483646 w 1611"/>
              <a:gd name="T71" fmla="*/ 0 h 484"/>
              <a:gd name="T72" fmla="*/ 2147483646 w 1611"/>
              <a:gd name="T73" fmla="*/ 0 h 48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611" h="484">
                <a:moveTo>
                  <a:pt x="81" y="0"/>
                </a:moveTo>
                <a:lnTo>
                  <a:pt x="65" y="2"/>
                </a:lnTo>
                <a:lnTo>
                  <a:pt x="50" y="7"/>
                </a:lnTo>
                <a:lnTo>
                  <a:pt x="37" y="14"/>
                </a:lnTo>
                <a:lnTo>
                  <a:pt x="25" y="24"/>
                </a:lnTo>
                <a:lnTo>
                  <a:pt x="14" y="37"/>
                </a:lnTo>
                <a:lnTo>
                  <a:pt x="7" y="50"/>
                </a:lnTo>
                <a:lnTo>
                  <a:pt x="2" y="65"/>
                </a:lnTo>
                <a:lnTo>
                  <a:pt x="0" y="81"/>
                </a:lnTo>
                <a:lnTo>
                  <a:pt x="0" y="403"/>
                </a:lnTo>
                <a:lnTo>
                  <a:pt x="2" y="419"/>
                </a:lnTo>
                <a:lnTo>
                  <a:pt x="7" y="434"/>
                </a:lnTo>
                <a:lnTo>
                  <a:pt x="14" y="449"/>
                </a:lnTo>
                <a:lnTo>
                  <a:pt x="25" y="460"/>
                </a:lnTo>
                <a:lnTo>
                  <a:pt x="37" y="470"/>
                </a:lnTo>
                <a:lnTo>
                  <a:pt x="50" y="477"/>
                </a:lnTo>
                <a:lnTo>
                  <a:pt x="65" y="482"/>
                </a:lnTo>
                <a:lnTo>
                  <a:pt x="81" y="484"/>
                </a:lnTo>
                <a:lnTo>
                  <a:pt x="1531" y="484"/>
                </a:lnTo>
                <a:lnTo>
                  <a:pt x="1547" y="482"/>
                </a:lnTo>
                <a:lnTo>
                  <a:pt x="1563" y="477"/>
                </a:lnTo>
                <a:lnTo>
                  <a:pt x="1576" y="470"/>
                </a:lnTo>
                <a:lnTo>
                  <a:pt x="1588" y="460"/>
                </a:lnTo>
                <a:lnTo>
                  <a:pt x="1598" y="449"/>
                </a:lnTo>
                <a:lnTo>
                  <a:pt x="1605" y="434"/>
                </a:lnTo>
                <a:lnTo>
                  <a:pt x="1610" y="419"/>
                </a:lnTo>
                <a:lnTo>
                  <a:pt x="1611" y="403"/>
                </a:lnTo>
                <a:lnTo>
                  <a:pt x="1611" y="81"/>
                </a:lnTo>
                <a:lnTo>
                  <a:pt x="1610" y="65"/>
                </a:lnTo>
                <a:lnTo>
                  <a:pt x="1605" y="50"/>
                </a:lnTo>
                <a:lnTo>
                  <a:pt x="1598" y="37"/>
                </a:lnTo>
                <a:lnTo>
                  <a:pt x="1588" y="24"/>
                </a:lnTo>
                <a:lnTo>
                  <a:pt x="1576" y="14"/>
                </a:lnTo>
                <a:lnTo>
                  <a:pt x="1563" y="7"/>
                </a:lnTo>
                <a:lnTo>
                  <a:pt x="1547" y="2"/>
                </a:lnTo>
                <a:lnTo>
                  <a:pt x="1531" y="0"/>
                </a:lnTo>
                <a:lnTo>
                  <a:pt x="81" y="0"/>
                </a:lnTo>
                <a:close/>
              </a:path>
            </a:pathLst>
          </a:custGeom>
          <a:solidFill>
            <a:srgbClr val="FFFFFF"/>
          </a:solidFill>
          <a:ln w="12700">
            <a:solidFill>
              <a:srgbClr val="000000"/>
            </a:solidFill>
            <a:prstDash val="solid"/>
            <a:round/>
            <a:headEnd/>
            <a:tailEnd/>
          </a:ln>
        </p:spPr>
        <p:txBody>
          <a:bodyPr/>
          <a:lstStyle/>
          <a:p>
            <a:endParaRPr lang="sk-SK"/>
          </a:p>
        </p:txBody>
      </p:sp>
      <p:sp>
        <p:nvSpPr>
          <p:cNvPr id="110601" name="Rectangle 7">
            <a:extLst>
              <a:ext uri="{FF2B5EF4-FFF2-40B4-BE49-F238E27FC236}">
                <a16:creationId xmlns:a16="http://schemas.microsoft.com/office/drawing/2014/main" id="{72CEDA21-6EC6-4F79-8865-4C3FA8B7834F}"/>
              </a:ext>
            </a:extLst>
          </p:cNvPr>
          <p:cNvSpPr>
            <a:spLocks noChangeArrowheads="1"/>
          </p:cNvSpPr>
          <p:nvPr/>
        </p:nvSpPr>
        <p:spPr bwMode="auto">
          <a:xfrm>
            <a:off x="5719763" y="4525963"/>
            <a:ext cx="7905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Materiality</a:t>
            </a:r>
            <a:endParaRPr lang="sk-SK" altLang="en-US" sz="1800">
              <a:latin typeface="Arial" panose="020B0604020202020204" pitchFamily="34" charset="0"/>
            </a:endParaRPr>
          </a:p>
        </p:txBody>
      </p:sp>
      <p:sp>
        <p:nvSpPr>
          <p:cNvPr id="110602" name="Freeform 8">
            <a:extLst>
              <a:ext uri="{FF2B5EF4-FFF2-40B4-BE49-F238E27FC236}">
                <a16:creationId xmlns:a16="http://schemas.microsoft.com/office/drawing/2014/main" id="{DF5CFA20-01AB-47F8-94C6-EB43D35CF692}"/>
              </a:ext>
            </a:extLst>
          </p:cNvPr>
          <p:cNvSpPr>
            <a:spLocks/>
          </p:cNvSpPr>
          <p:nvPr/>
        </p:nvSpPr>
        <p:spPr bwMode="auto">
          <a:xfrm>
            <a:off x="615950" y="2263775"/>
            <a:ext cx="1277938" cy="768350"/>
          </a:xfrm>
          <a:custGeom>
            <a:avLst/>
            <a:gdLst>
              <a:gd name="T0" fmla="*/ 2147483646 w 1611"/>
              <a:gd name="T1" fmla="*/ 0 h 967"/>
              <a:gd name="T2" fmla="*/ 2147483646 w 1611"/>
              <a:gd name="T3" fmla="*/ 2147483646 h 967"/>
              <a:gd name="T4" fmla="*/ 2147483646 w 1611"/>
              <a:gd name="T5" fmla="*/ 2147483646 h 967"/>
              <a:gd name="T6" fmla="*/ 2147483646 w 1611"/>
              <a:gd name="T7" fmla="*/ 2147483646 h 967"/>
              <a:gd name="T8" fmla="*/ 2147483646 w 1611"/>
              <a:gd name="T9" fmla="*/ 2147483646 h 967"/>
              <a:gd name="T10" fmla="*/ 2147483646 w 1611"/>
              <a:gd name="T11" fmla="*/ 2147483646 h 967"/>
              <a:gd name="T12" fmla="*/ 2147483646 w 1611"/>
              <a:gd name="T13" fmla="*/ 2147483646 h 967"/>
              <a:gd name="T14" fmla="*/ 2147483646 w 1611"/>
              <a:gd name="T15" fmla="*/ 2147483646 h 967"/>
              <a:gd name="T16" fmla="*/ 2147483646 w 1611"/>
              <a:gd name="T17" fmla="*/ 2147483646 h 967"/>
              <a:gd name="T18" fmla="*/ 2147483646 w 1611"/>
              <a:gd name="T19" fmla="*/ 2147483646 h 967"/>
              <a:gd name="T20" fmla="*/ 2147483646 w 1611"/>
              <a:gd name="T21" fmla="*/ 2147483646 h 967"/>
              <a:gd name="T22" fmla="*/ 2147483646 w 1611"/>
              <a:gd name="T23" fmla="*/ 2147483646 h 967"/>
              <a:gd name="T24" fmla="*/ 2147483646 w 1611"/>
              <a:gd name="T25" fmla="*/ 2147483646 h 967"/>
              <a:gd name="T26" fmla="*/ 2147483646 w 1611"/>
              <a:gd name="T27" fmla="*/ 2147483646 h 967"/>
              <a:gd name="T28" fmla="*/ 0 w 1611"/>
              <a:gd name="T29" fmla="*/ 2147483646 h 967"/>
              <a:gd name="T30" fmla="*/ 0 w 1611"/>
              <a:gd name="T31" fmla="*/ 2147483646 h 967"/>
              <a:gd name="T32" fmla="*/ 2147483646 w 1611"/>
              <a:gd name="T33" fmla="*/ 2147483646 h 967"/>
              <a:gd name="T34" fmla="*/ 2147483646 w 1611"/>
              <a:gd name="T35" fmla="*/ 2147483646 h 967"/>
              <a:gd name="T36" fmla="*/ 2147483646 w 1611"/>
              <a:gd name="T37" fmla="*/ 2147483646 h 967"/>
              <a:gd name="T38" fmla="*/ 2147483646 w 1611"/>
              <a:gd name="T39" fmla="*/ 2147483646 h 967"/>
              <a:gd name="T40" fmla="*/ 2147483646 w 1611"/>
              <a:gd name="T41" fmla="*/ 2147483646 h 967"/>
              <a:gd name="T42" fmla="*/ 2147483646 w 1611"/>
              <a:gd name="T43" fmla="*/ 2147483646 h 967"/>
              <a:gd name="T44" fmla="*/ 2147483646 w 1611"/>
              <a:gd name="T45" fmla="*/ 2147483646 h 967"/>
              <a:gd name="T46" fmla="*/ 2147483646 w 1611"/>
              <a:gd name="T47" fmla="*/ 2147483646 h 967"/>
              <a:gd name="T48" fmla="*/ 2147483646 w 1611"/>
              <a:gd name="T49" fmla="*/ 2147483646 h 967"/>
              <a:gd name="T50" fmla="*/ 2147483646 w 1611"/>
              <a:gd name="T51" fmla="*/ 2147483646 h 967"/>
              <a:gd name="T52" fmla="*/ 2147483646 w 1611"/>
              <a:gd name="T53" fmla="*/ 2147483646 h 967"/>
              <a:gd name="T54" fmla="*/ 2147483646 w 1611"/>
              <a:gd name="T55" fmla="*/ 2147483646 h 967"/>
              <a:gd name="T56" fmla="*/ 2147483646 w 1611"/>
              <a:gd name="T57" fmla="*/ 2147483646 h 967"/>
              <a:gd name="T58" fmla="*/ 2147483646 w 1611"/>
              <a:gd name="T59" fmla="*/ 2147483646 h 967"/>
              <a:gd name="T60" fmla="*/ 2147483646 w 1611"/>
              <a:gd name="T61" fmla="*/ 2147483646 h 967"/>
              <a:gd name="T62" fmla="*/ 2147483646 w 1611"/>
              <a:gd name="T63" fmla="*/ 2147483646 h 967"/>
              <a:gd name="T64" fmla="*/ 2147483646 w 1611"/>
              <a:gd name="T65" fmla="*/ 2147483646 h 967"/>
              <a:gd name="T66" fmla="*/ 2147483646 w 1611"/>
              <a:gd name="T67" fmla="*/ 2147483646 h 967"/>
              <a:gd name="T68" fmla="*/ 2147483646 w 1611"/>
              <a:gd name="T69" fmla="*/ 2147483646 h 967"/>
              <a:gd name="T70" fmla="*/ 2147483646 w 1611"/>
              <a:gd name="T71" fmla="*/ 2147483646 h 967"/>
              <a:gd name="T72" fmla="*/ 2147483646 w 1611"/>
              <a:gd name="T73" fmla="*/ 2147483646 h 967"/>
              <a:gd name="T74" fmla="*/ 2147483646 w 1611"/>
              <a:gd name="T75" fmla="*/ 2147483646 h 967"/>
              <a:gd name="T76" fmla="*/ 2147483646 w 1611"/>
              <a:gd name="T77" fmla="*/ 2147483646 h 967"/>
              <a:gd name="T78" fmla="*/ 2147483646 w 1611"/>
              <a:gd name="T79" fmla="*/ 2147483646 h 967"/>
              <a:gd name="T80" fmla="*/ 2147483646 w 1611"/>
              <a:gd name="T81" fmla="*/ 2147483646 h 967"/>
              <a:gd name="T82" fmla="*/ 2147483646 w 1611"/>
              <a:gd name="T83" fmla="*/ 2147483646 h 967"/>
              <a:gd name="T84" fmla="*/ 2147483646 w 1611"/>
              <a:gd name="T85" fmla="*/ 2147483646 h 967"/>
              <a:gd name="T86" fmla="*/ 2147483646 w 1611"/>
              <a:gd name="T87" fmla="*/ 2147483646 h 967"/>
              <a:gd name="T88" fmla="*/ 2147483646 w 1611"/>
              <a:gd name="T89" fmla="*/ 2147483646 h 967"/>
              <a:gd name="T90" fmla="*/ 2147483646 w 1611"/>
              <a:gd name="T91" fmla="*/ 2147483646 h 967"/>
              <a:gd name="T92" fmla="*/ 2147483646 w 1611"/>
              <a:gd name="T93" fmla="*/ 2147483646 h 967"/>
              <a:gd name="T94" fmla="*/ 2147483646 w 1611"/>
              <a:gd name="T95" fmla="*/ 2147483646 h 967"/>
              <a:gd name="T96" fmla="*/ 2147483646 w 1611"/>
              <a:gd name="T97" fmla="*/ 2147483646 h 967"/>
              <a:gd name="T98" fmla="*/ 2147483646 w 1611"/>
              <a:gd name="T99" fmla="*/ 2147483646 h 967"/>
              <a:gd name="T100" fmla="*/ 2147483646 w 1611"/>
              <a:gd name="T101" fmla="*/ 2147483646 h 967"/>
              <a:gd name="T102" fmla="*/ 2147483646 w 1611"/>
              <a:gd name="T103" fmla="*/ 2147483646 h 967"/>
              <a:gd name="T104" fmla="*/ 2147483646 w 1611"/>
              <a:gd name="T105" fmla="*/ 2147483646 h 967"/>
              <a:gd name="T106" fmla="*/ 2147483646 w 1611"/>
              <a:gd name="T107" fmla="*/ 2147483646 h 967"/>
              <a:gd name="T108" fmla="*/ 2147483646 w 1611"/>
              <a:gd name="T109" fmla="*/ 2147483646 h 967"/>
              <a:gd name="T110" fmla="*/ 2147483646 w 1611"/>
              <a:gd name="T111" fmla="*/ 2147483646 h 967"/>
              <a:gd name="T112" fmla="*/ 2147483646 w 1611"/>
              <a:gd name="T113" fmla="*/ 2147483646 h 967"/>
              <a:gd name="T114" fmla="*/ 2147483646 w 1611"/>
              <a:gd name="T115" fmla="*/ 2147483646 h 967"/>
              <a:gd name="T116" fmla="*/ 2147483646 w 1611"/>
              <a:gd name="T117" fmla="*/ 2147483646 h 967"/>
              <a:gd name="T118" fmla="*/ 2147483646 w 1611"/>
              <a:gd name="T119" fmla="*/ 0 h 967"/>
              <a:gd name="T120" fmla="*/ 2147483646 w 1611"/>
              <a:gd name="T121" fmla="*/ 0 h 96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11" h="967">
                <a:moveTo>
                  <a:pt x="161" y="0"/>
                </a:moveTo>
                <a:lnTo>
                  <a:pt x="145" y="1"/>
                </a:lnTo>
                <a:lnTo>
                  <a:pt x="129" y="2"/>
                </a:lnTo>
                <a:lnTo>
                  <a:pt x="113" y="6"/>
                </a:lnTo>
                <a:lnTo>
                  <a:pt x="98" y="13"/>
                </a:lnTo>
                <a:lnTo>
                  <a:pt x="85" y="20"/>
                </a:lnTo>
                <a:lnTo>
                  <a:pt x="71" y="28"/>
                </a:lnTo>
                <a:lnTo>
                  <a:pt x="47" y="47"/>
                </a:lnTo>
                <a:lnTo>
                  <a:pt x="28" y="71"/>
                </a:lnTo>
                <a:lnTo>
                  <a:pt x="20" y="84"/>
                </a:lnTo>
                <a:lnTo>
                  <a:pt x="13" y="98"/>
                </a:lnTo>
                <a:lnTo>
                  <a:pt x="7" y="113"/>
                </a:lnTo>
                <a:lnTo>
                  <a:pt x="3" y="129"/>
                </a:lnTo>
                <a:lnTo>
                  <a:pt x="1" y="145"/>
                </a:lnTo>
                <a:lnTo>
                  <a:pt x="0" y="161"/>
                </a:lnTo>
                <a:lnTo>
                  <a:pt x="0" y="805"/>
                </a:lnTo>
                <a:lnTo>
                  <a:pt x="1" y="822"/>
                </a:lnTo>
                <a:lnTo>
                  <a:pt x="3" y="838"/>
                </a:lnTo>
                <a:lnTo>
                  <a:pt x="7" y="854"/>
                </a:lnTo>
                <a:lnTo>
                  <a:pt x="13" y="869"/>
                </a:lnTo>
                <a:lnTo>
                  <a:pt x="20" y="882"/>
                </a:lnTo>
                <a:lnTo>
                  <a:pt x="28" y="895"/>
                </a:lnTo>
                <a:lnTo>
                  <a:pt x="47" y="920"/>
                </a:lnTo>
                <a:lnTo>
                  <a:pt x="71" y="938"/>
                </a:lnTo>
                <a:lnTo>
                  <a:pt x="85" y="946"/>
                </a:lnTo>
                <a:lnTo>
                  <a:pt x="98" y="955"/>
                </a:lnTo>
                <a:lnTo>
                  <a:pt x="113" y="960"/>
                </a:lnTo>
                <a:lnTo>
                  <a:pt x="129" y="964"/>
                </a:lnTo>
                <a:lnTo>
                  <a:pt x="145" y="965"/>
                </a:lnTo>
                <a:lnTo>
                  <a:pt x="161" y="967"/>
                </a:lnTo>
                <a:lnTo>
                  <a:pt x="1450" y="967"/>
                </a:lnTo>
                <a:lnTo>
                  <a:pt x="1466" y="965"/>
                </a:lnTo>
                <a:lnTo>
                  <a:pt x="1482" y="964"/>
                </a:lnTo>
                <a:lnTo>
                  <a:pt x="1498" y="960"/>
                </a:lnTo>
                <a:lnTo>
                  <a:pt x="1513" y="955"/>
                </a:lnTo>
                <a:lnTo>
                  <a:pt x="1528" y="946"/>
                </a:lnTo>
                <a:lnTo>
                  <a:pt x="1540" y="938"/>
                </a:lnTo>
                <a:lnTo>
                  <a:pt x="1564" y="920"/>
                </a:lnTo>
                <a:lnTo>
                  <a:pt x="1584" y="895"/>
                </a:lnTo>
                <a:lnTo>
                  <a:pt x="1592" y="882"/>
                </a:lnTo>
                <a:lnTo>
                  <a:pt x="1599" y="869"/>
                </a:lnTo>
                <a:lnTo>
                  <a:pt x="1604" y="854"/>
                </a:lnTo>
                <a:lnTo>
                  <a:pt x="1608" y="838"/>
                </a:lnTo>
                <a:lnTo>
                  <a:pt x="1610" y="822"/>
                </a:lnTo>
                <a:lnTo>
                  <a:pt x="1611" y="805"/>
                </a:lnTo>
                <a:lnTo>
                  <a:pt x="1611" y="161"/>
                </a:lnTo>
                <a:lnTo>
                  <a:pt x="1610" y="145"/>
                </a:lnTo>
                <a:lnTo>
                  <a:pt x="1608" y="129"/>
                </a:lnTo>
                <a:lnTo>
                  <a:pt x="1604" y="113"/>
                </a:lnTo>
                <a:lnTo>
                  <a:pt x="1599" y="98"/>
                </a:lnTo>
                <a:lnTo>
                  <a:pt x="1592" y="84"/>
                </a:lnTo>
                <a:lnTo>
                  <a:pt x="1584" y="71"/>
                </a:lnTo>
                <a:lnTo>
                  <a:pt x="1564" y="47"/>
                </a:lnTo>
                <a:lnTo>
                  <a:pt x="1540" y="28"/>
                </a:lnTo>
                <a:lnTo>
                  <a:pt x="1528" y="20"/>
                </a:lnTo>
                <a:lnTo>
                  <a:pt x="1513" y="13"/>
                </a:lnTo>
                <a:lnTo>
                  <a:pt x="1498" y="6"/>
                </a:lnTo>
                <a:lnTo>
                  <a:pt x="1482" y="2"/>
                </a:lnTo>
                <a:lnTo>
                  <a:pt x="1466" y="1"/>
                </a:lnTo>
                <a:lnTo>
                  <a:pt x="1450" y="0"/>
                </a:lnTo>
                <a:lnTo>
                  <a:pt x="161" y="0"/>
                </a:lnTo>
                <a:close/>
              </a:path>
            </a:pathLst>
          </a:custGeom>
          <a:solidFill>
            <a:srgbClr val="FFFFFF"/>
          </a:solidFill>
          <a:ln w="12700">
            <a:solidFill>
              <a:srgbClr val="000000"/>
            </a:solidFill>
            <a:prstDash val="solid"/>
            <a:round/>
            <a:headEnd/>
            <a:tailEnd/>
          </a:ln>
        </p:spPr>
        <p:txBody>
          <a:bodyPr/>
          <a:lstStyle/>
          <a:p>
            <a:endParaRPr lang="sk-SK"/>
          </a:p>
        </p:txBody>
      </p:sp>
      <p:sp>
        <p:nvSpPr>
          <p:cNvPr id="110603" name="Rectangle 9">
            <a:extLst>
              <a:ext uri="{FF2B5EF4-FFF2-40B4-BE49-F238E27FC236}">
                <a16:creationId xmlns:a16="http://schemas.microsoft.com/office/drawing/2014/main" id="{7A21803F-5A68-47A2-8F5C-CBCA34FAB3D8}"/>
              </a:ext>
            </a:extLst>
          </p:cNvPr>
          <p:cNvSpPr>
            <a:spLocks noChangeArrowheads="1"/>
          </p:cNvSpPr>
          <p:nvPr/>
        </p:nvSpPr>
        <p:spPr bwMode="auto">
          <a:xfrm>
            <a:off x="974725" y="2368550"/>
            <a:ext cx="5619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Faithful</a:t>
            </a:r>
            <a:endParaRPr lang="sk-SK" altLang="en-US" sz="1800">
              <a:latin typeface="Arial" panose="020B0604020202020204" pitchFamily="34" charset="0"/>
            </a:endParaRPr>
          </a:p>
        </p:txBody>
      </p:sp>
      <p:sp>
        <p:nvSpPr>
          <p:cNvPr id="110604" name="Rectangle 10">
            <a:extLst>
              <a:ext uri="{FF2B5EF4-FFF2-40B4-BE49-F238E27FC236}">
                <a16:creationId xmlns:a16="http://schemas.microsoft.com/office/drawing/2014/main" id="{A914BF72-86D5-41AB-BC0F-9D3420213351}"/>
              </a:ext>
            </a:extLst>
          </p:cNvPr>
          <p:cNvSpPr>
            <a:spLocks noChangeArrowheads="1"/>
          </p:cNvSpPr>
          <p:nvPr/>
        </p:nvSpPr>
        <p:spPr bwMode="auto">
          <a:xfrm>
            <a:off x="820738" y="2573338"/>
            <a:ext cx="8699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presentation</a:t>
            </a:r>
            <a:endParaRPr lang="sk-SK" altLang="en-US" sz="1800">
              <a:latin typeface="Arial" panose="020B0604020202020204" pitchFamily="34" charset="0"/>
            </a:endParaRPr>
          </a:p>
        </p:txBody>
      </p:sp>
      <p:sp>
        <p:nvSpPr>
          <p:cNvPr id="110605" name="Freeform 11">
            <a:extLst>
              <a:ext uri="{FF2B5EF4-FFF2-40B4-BE49-F238E27FC236}">
                <a16:creationId xmlns:a16="http://schemas.microsoft.com/office/drawing/2014/main" id="{D912B85B-DAA8-4638-A2FC-16C72D35D654}"/>
              </a:ext>
            </a:extLst>
          </p:cNvPr>
          <p:cNvSpPr>
            <a:spLocks/>
          </p:cNvSpPr>
          <p:nvPr/>
        </p:nvSpPr>
        <p:spPr bwMode="auto">
          <a:xfrm>
            <a:off x="615950" y="3287713"/>
            <a:ext cx="1150938" cy="639762"/>
          </a:xfrm>
          <a:custGeom>
            <a:avLst/>
            <a:gdLst>
              <a:gd name="T0" fmla="*/ 2147483646 w 1450"/>
              <a:gd name="T1" fmla="*/ 0 h 806"/>
              <a:gd name="T2" fmla="*/ 2147483646 w 1450"/>
              <a:gd name="T3" fmla="*/ 2147483646 h 806"/>
              <a:gd name="T4" fmla="*/ 2147483646 w 1450"/>
              <a:gd name="T5" fmla="*/ 2147483646 h 806"/>
              <a:gd name="T6" fmla="*/ 2147483646 w 1450"/>
              <a:gd name="T7" fmla="*/ 2147483646 h 806"/>
              <a:gd name="T8" fmla="*/ 2147483646 w 1450"/>
              <a:gd name="T9" fmla="*/ 2147483646 h 806"/>
              <a:gd name="T10" fmla="*/ 2147483646 w 1450"/>
              <a:gd name="T11" fmla="*/ 2147483646 h 806"/>
              <a:gd name="T12" fmla="*/ 2147483646 w 1450"/>
              <a:gd name="T13" fmla="*/ 2147483646 h 806"/>
              <a:gd name="T14" fmla="*/ 2147483646 w 1450"/>
              <a:gd name="T15" fmla="*/ 2147483646 h 806"/>
              <a:gd name="T16" fmla="*/ 2147483646 w 1450"/>
              <a:gd name="T17" fmla="*/ 2147483646 h 806"/>
              <a:gd name="T18" fmla="*/ 2147483646 w 1450"/>
              <a:gd name="T19" fmla="*/ 2147483646 h 806"/>
              <a:gd name="T20" fmla="*/ 0 w 1450"/>
              <a:gd name="T21" fmla="*/ 2147483646 h 806"/>
              <a:gd name="T22" fmla="*/ 0 w 1450"/>
              <a:gd name="T23" fmla="*/ 2147483646 h 806"/>
              <a:gd name="T24" fmla="*/ 2147483646 w 1450"/>
              <a:gd name="T25" fmla="*/ 2147483646 h 806"/>
              <a:gd name="T26" fmla="*/ 2147483646 w 1450"/>
              <a:gd name="T27" fmla="*/ 2147483646 h 806"/>
              <a:gd name="T28" fmla="*/ 2147483646 w 1450"/>
              <a:gd name="T29" fmla="*/ 2147483646 h 806"/>
              <a:gd name="T30" fmla="*/ 2147483646 w 1450"/>
              <a:gd name="T31" fmla="*/ 2147483646 h 806"/>
              <a:gd name="T32" fmla="*/ 2147483646 w 1450"/>
              <a:gd name="T33" fmla="*/ 2147483646 h 806"/>
              <a:gd name="T34" fmla="*/ 2147483646 w 1450"/>
              <a:gd name="T35" fmla="*/ 2147483646 h 806"/>
              <a:gd name="T36" fmla="*/ 2147483646 w 1450"/>
              <a:gd name="T37" fmla="*/ 2147483646 h 806"/>
              <a:gd name="T38" fmla="*/ 2147483646 w 1450"/>
              <a:gd name="T39" fmla="*/ 2147483646 h 806"/>
              <a:gd name="T40" fmla="*/ 2147483646 w 1450"/>
              <a:gd name="T41" fmla="*/ 2147483646 h 806"/>
              <a:gd name="T42" fmla="*/ 2147483646 w 1450"/>
              <a:gd name="T43" fmla="*/ 2147483646 h 806"/>
              <a:gd name="T44" fmla="*/ 2147483646 w 1450"/>
              <a:gd name="T45" fmla="*/ 2147483646 h 806"/>
              <a:gd name="T46" fmla="*/ 2147483646 w 1450"/>
              <a:gd name="T47" fmla="*/ 2147483646 h 806"/>
              <a:gd name="T48" fmla="*/ 2147483646 w 1450"/>
              <a:gd name="T49" fmla="*/ 2147483646 h 806"/>
              <a:gd name="T50" fmla="*/ 2147483646 w 1450"/>
              <a:gd name="T51" fmla="*/ 2147483646 h 806"/>
              <a:gd name="T52" fmla="*/ 2147483646 w 1450"/>
              <a:gd name="T53" fmla="*/ 2147483646 h 806"/>
              <a:gd name="T54" fmla="*/ 2147483646 w 1450"/>
              <a:gd name="T55" fmla="*/ 2147483646 h 806"/>
              <a:gd name="T56" fmla="*/ 2147483646 w 1450"/>
              <a:gd name="T57" fmla="*/ 2147483646 h 806"/>
              <a:gd name="T58" fmla="*/ 2147483646 w 1450"/>
              <a:gd name="T59" fmla="*/ 2147483646 h 806"/>
              <a:gd name="T60" fmla="*/ 2147483646 w 1450"/>
              <a:gd name="T61" fmla="*/ 2147483646 h 806"/>
              <a:gd name="T62" fmla="*/ 2147483646 w 1450"/>
              <a:gd name="T63" fmla="*/ 2147483646 h 806"/>
              <a:gd name="T64" fmla="*/ 2147483646 w 1450"/>
              <a:gd name="T65" fmla="*/ 2147483646 h 806"/>
              <a:gd name="T66" fmla="*/ 2147483646 w 1450"/>
              <a:gd name="T67" fmla="*/ 2147483646 h 806"/>
              <a:gd name="T68" fmla="*/ 2147483646 w 1450"/>
              <a:gd name="T69" fmla="*/ 2147483646 h 806"/>
              <a:gd name="T70" fmla="*/ 2147483646 w 1450"/>
              <a:gd name="T71" fmla="*/ 2147483646 h 806"/>
              <a:gd name="T72" fmla="*/ 2147483646 w 1450"/>
              <a:gd name="T73" fmla="*/ 2147483646 h 806"/>
              <a:gd name="T74" fmla="*/ 2147483646 w 1450"/>
              <a:gd name="T75" fmla="*/ 2147483646 h 806"/>
              <a:gd name="T76" fmla="*/ 2147483646 w 1450"/>
              <a:gd name="T77" fmla="*/ 2147483646 h 806"/>
              <a:gd name="T78" fmla="*/ 2147483646 w 1450"/>
              <a:gd name="T79" fmla="*/ 2147483646 h 806"/>
              <a:gd name="T80" fmla="*/ 2147483646 w 1450"/>
              <a:gd name="T81" fmla="*/ 2147483646 h 806"/>
              <a:gd name="T82" fmla="*/ 2147483646 w 1450"/>
              <a:gd name="T83" fmla="*/ 2147483646 h 806"/>
              <a:gd name="T84" fmla="*/ 2147483646 w 1450"/>
              <a:gd name="T85" fmla="*/ 2147483646 h 806"/>
              <a:gd name="T86" fmla="*/ 2147483646 w 1450"/>
              <a:gd name="T87" fmla="*/ 0 h 806"/>
              <a:gd name="T88" fmla="*/ 2147483646 w 1450"/>
              <a:gd name="T89" fmla="*/ 0 h 80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450" h="806">
                <a:moveTo>
                  <a:pt x="134" y="0"/>
                </a:moveTo>
                <a:lnTo>
                  <a:pt x="121" y="1"/>
                </a:lnTo>
                <a:lnTo>
                  <a:pt x="107" y="3"/>
                </a:lnTo>
                <a:lnTo>
                  <a:pt x="82" y="11"/>
                </a:lnTo>
                <a:lnTo>
                  <a:pt x="59" y="23"/>
                </a:lnTo>
                <a:lnTo>
                  <a:pt x="39" y="39"/>
                </a:lnTo>
                <a:lnTo>
                  <a:pt x="23" y="59"/>
                </a:lnTo>
                <a:lnTo>
                  <a:pt x="11" y="82"/>
                </a:lnTo>
                <a:lnTo>
                  <a:pt x="3" y="107"/>
                </a:lnTo>
                <a:lnTo>
                  <a:pt x="1" y="121"/>
                </a:lnTo>
                <a:lnTo>
                  <a:pt x="0" y="134"/>
                </a:lnTo>
                <a:lnTo>
                  <a:pt x="0" y="671"/>
                </a:lnTo>
                <a:lnTo>
                  <a:pt x="1" y="685"/>
                </a:lnTo>
                <a:lnTo>
                  <a:pt x="3" y="698"/>
                </a:lnTo>
                <a:lnTo>
                  <a:pt x="11" y="724"/>
                </a:lnTo>
                <a:lnTo>
                  <a:pt x="23" y="747"/>
                </a:lnTo>
                <a:lnTo>
                  <a:pt x="39" y="767"/>
                </a:lnTo>
                <a:lnTo>
                  <a:pt x="59" y="783"/>
                </a:lnTo>
                <a:lnTo>
                  <a:pt x="82" y="795"/>
                </a:lnTo>
                <a:lnTo>
                  <a:pt x="107" y="803"/>
                </a:lnTo>
                <a:lnTo>
                  <a:pt x="121" y="806"/>
                </a:lnTo>
                <a:lnTo>
                  <a:pt x="134" y="806"/>
                </a:lnTo>
                <a:lnTo>
                  <a:pt x="1316" y="806"/>
                </a:lnTo>
                <a:lnTo>
                  <a:pt x="1329" y="806"/>
                </a:lnTo>
                <a:lnTo>
                  <a:pt x="1342" y="803"/>
                </a:lnTo>
                <a:lnTo>
                  <a:pt x="1368" y="795"/>
                </a:lnTo>
                <a:lnTo>
                  <a:pt x="1391" y="783"/>
                </a:lnTo>
                <a:lnTo>
                  <a:pt x="1411" y="767"/>
                </a:lnTo>
                <a:lnTo>
                  <a:pt x="1427" y="747"/>
                </a:lnTo>
                <a:lnTo>
                  <a:pt x="1439" y="724"/>
                </a:lnTo>
                <a:lnTo>
                  <a:pt x="1447" y="698"/>
                </a:lnTo>
                <a:lnTo>
                  <a:pt x="1450" y="685"/>
                </a:lnTo>
                <a:lnTo>
                  <a:pt x="1450" y="671"/>
                </a:lnTo>
                <a:lnTo>
                  <a:pt x="1450" y="134"/>
                </a:lnTo>
                <a:lnTo>
                  <a:pt x="1450" y="121"/>
                </a:lnTo>
                <a:lnTo>
                  <a:pt x="1447" y="107"/>
                </a:lnTo>
                <a:lnTo>
                  <a:pt x="1439" y="82"/>
                </a:lnTo>
                <a:lnTo>
                  <a:pt x="1427" y="59"/>
                </a:lnTo>
                <a:lnTo>
                  <a:pt x="1411" y="39"/>
                </a:lnTo>
                <a:lnTo>
                  <a:pt x="1391" y="23"/>
                </a:lnTo>
                <a:lnTo>
                  <a:pt x="1368" y="11"/>
                </a:lnTo>
                <a:lnTo>
                  <a:pt x="1342" y="3"/>
                </a:lnTo>
                <a:lnTo>
                  <a:pt x="1329" y="1"/>
                </a:lnTo>
                <a:lnTo>
                  <a:pt x="1316" y="0"/>
                </a:lnTo>
                <a:lnTo>
                  <a:pt x="134" y="0"/>
                </a:lnTo>
                <a:close/>
              </a:path>
            </a:pathLst>
          </a:custGeom>
          <a:solidFill>
            <a:srgbClr val="FFFFFF"/>
          </a:solidFill>
          <a:ln w="12700">
            <a:solidFill>
              <a:srgbClr val="000000"/>
            </a:solidFill>
            <a:prstDash val="solid"/>
            <a:round/>
            <a:headEnd/>
            <a:tailEnd/>
          </a:ln>
        </p:spPr>
        <p:txBody>
          <a:bodyPr/>
          <a:lstStyle/>
          <a:p>
            <a:endParaRPr lang="sk-SK"/>
          </a:p>
        </p:txBody>
      </p:sp>
      <p:sp>
        <p:nvSpPr>
          <p:cNvPr id="110606" name="Rectangle 12">
            <a:extLst>
              <a:ext uri="{FF2B5EF4-FFF2-40B4-BE49-F238E27FC236}">
                <a16:creationId xmlns:a16="http://schemas.microsoft.com/office/drawing/2014/main" id="{ADBA59CA-68E9-44A4-AEB5-B3629DA0FF5A}"/>
              </a:ext>
            </a:extLst>
          </p:cNvPr>
          <p:cNvSpPr>
            <a:spLocks noChangeArrowheads="1"/>
          </p:cNvSpPr>
          <p:nvPr/>
        </p:nvSpPr>
        <p:spPr bwMode="auto">
          <a:xfrm>
            <a:off x="831850" y="3384550"/>
            <a:ext cx="722313"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Substance</a:t>
            </a:r>
            <a:endParaRPr lang="sk-SK" altLang="en-US" sz="1800">
              <a:latin typeface="Arial" panose="020B0604020202020204" pitchFamily="34" charset="0"/>
            </a:endParaRPr>
          </a:p>
        </p:txBody>
      </p:sp>
      <p:sp>
        <p:nvSpPr>
          <p:cNvPr id="110607" name="Rectangle 13">
            <a:extLst>
              <a:ext uri="{FF2B5EF4-FFF2-40B4-BE49-F238E27FC236}">
                <a16:creationId xmlns:a16="http://schemas.microsoft.com/office/drawing/2014/main" id="{05E344E8-26F1-4785-A230-60952158B7A9}"/>
              </a:ext>
            </a:extLst>
          </p:cNvPr>
          <p:cNvSpPr>
            <a:spLocks noChangeArrowheads="1"/>
          </p:cNvSpPr>
          <p:nvPr/>
        </p:nvSpPr>
        <p:spPr bwMode="auto">
          <a:xfrm>
            <a:off x="838200" y="3590925"/>
            <a:ext cx="7048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over form</a:t>
            </a:r>
            <a:endParaRPr lang="sk-SK" altLang="en-US" sz="1800">
              <a:latin typeface="Arial" panose="020B0604020202020204" pitchFamily="34" charset="0"/>
            </a:endParaRPr>
          </a:p>
        </p:txBody>
      </p:sp>
      <p:sp>
        <p:nvSpPr>
          <p:cNvPr id="110608" name="Freeform 14">
            <a:extLst>
              <a:ext uri="{FF2B5EF4-FFF2-40B4-BE49-F238E27FC236}">
                <a16:creationId xmlns:a16="http://schemas.microsoft.com/office/drawing/2014/main" id="{F39BB787-7528-4035-B0AF-862858469CD5}"/>
              </a:ext>
            </a:extLst>
          </p:cNvPr>
          <p:cNvSpPr>
            <a:spLocks/>
          </p:cNvSpPr>
          <p:nvPr/>
        </p:nvSpPr>
        <p:spPr bwMode="auto">
          <a:xfrm>
            <a:off x="617538" y="4438650"/>
            <a:ext cx="1404937" cy="384175"/>
          </a:xfrm>
          <a:custGeom>
            <a:avLst/>
            <a:gdLst>
              <a:gd name="T0" fmla="*/ 2147483646 w 1771"/>
              <a:gd name="T1" fmla="*/ 0 h 484"/>
              <a:gd name="T2" fmla="*/ 2147483646 w 1771"/>
              <a:gd name="T3" fmla="*/ 2147483646 h 484"/>
              <a:gd name="T4" fmla="*/ 2147483646 w 1771"/>
              <a:gd name="T5" fmla="*/ 2147483646 h 484"/>
              <a:gd name="T6" fmla="*/ 2147483646 w 1771"/>
              <a:gd name="T7" fmla="*/ 2147483646 h 484"/>
              <a:gd name="T8" fmla="*/ 2147483646 w 1771"/>
              <a:gd name="T9" fmla="*/ 2147483646 h 484"/>
              <a:gd name="T10" fmla="*/ 2147483646 w 1771"/>
              <a:gd name="T11" fmla="*/ 2147483646 h 484"/>
              <a:gd name="T12" fmla="*/ 2147483646 w 1771"/>
              <a:gd name="T13" fmla="*/ 2147483646 h 484"/>
              <a:gd name="T14" fmla="*/ 2147483646 w 1771"/>
              <a:gd name="T15" fmla="*/ 2147483646 h 484"/>
              <a:gd name="T16" fmla="*/ 0 w 1771"/>
              <a:gd name="T17" fmla="*/ 2147483646 h 484"/>
              <a:gd name="T18" fmla="*/ 0 w 1771"/>
              <a:gd name="T19" fmla="*/ 2147483646 h 484"/>
              <a:gd name="T20" fmla="*/ 2147483646 w 1771"/>
              <a:gd name="T21" fmla="*/ 2147483646 h 484"/>
              <a:gd name="T22" fmla="*/ 2147483646 w 1771"/>
              <a:gd name="T23" fmla="*/ 2147483646 h 484"/>
              <a:gd name="T24" fmla="*/ 2147483646 w 1771"/>
              <a:gd name="T25" fmla="*/ 2147483646 h 484"/>
              <a:gd name="T26" fmla="*/ 2147483646 w 1771"/>
              <a:gd name="T27" fmla="*/ 2147483646 h 484"/>
              <a:gd name="T28" fmla="*/ 2147483646 w 1771"/>
              <a:gd name="T29" fmla="*/ 2147483646 h 484"/>
              <a:gd name="T30" fmla="*/ 2147483646 w 1771"/>
              <a:gd name="T31" fmla="*/ 2147483646 h 484"/>
              <a:gd name="T32" fmla="*/ 2147483646 w 1771"/>
              <a:gd name="T33" fmla="*/ 2147483646 h 484"/>
              <a:gd name="T34" fmla="*/ 2147483646 w 1771"/>
              <a:gd name="T35" fmla="*/ 2147483646 h 484"/>
              <a:gd name="T36" fmla="*/ 2147483646 w 1771"/>
              <a:gd name="T37" fmla="*/ 2147483646 h 484"/>
              <a:gd name="T38" fmla="*/ 2147483646 w 1771"/>
              <a:gd name="T39" fmla="*/ 2147483646 h 484"/>
              <a:gd name="T40" fmla="*/ 2147483646 w 1771"/>
              <a:gd name="T41" fmla="*/ 2147483646 h 484"/>
              <a:gd name="T42" fmla="*/ 2147483646 w 1771"/>
              <a:gd name="T43" fmla="*/ 2147483646 h 484"/>
              <a:gd name="T44" fmla="*/ 2147483646 w 1771"/>
              <a:gd name="T45" fmla="*/ 2147483646 h 484"/>
              <a:gd name="T46" fmla="*/ 2147483646 w 1771"/>
              <a:gd name="T47" fmla="*/ 2147483646 h 484"/>
              <a:gd name="T48" fmla="*/ 2147483646 w 1771"/>
              <a:gd name="T49" fmla="*/ 2147483646 h 484"/>
              <a:gd name="T50" fmla="*/ 2147483646 w 1771"/>
              <a:gd name="T51" fmla="*/ 2147483646 h 484"/>
              <a:gd name="T52" fmla="*/ 2147483646 w 1771"/>
              <a:gd name="T53" fmla="*/ 2147483646 h 484"/>
              <a:gd name="T54" fmla="*/ 2147483646 w 1771"/>
              <a:gd name="T55" fmla="*/ 2147483646 h 484"/>
              <a:gd name="T56" fmla="*/ 2147483646 w 1771"/>
              <a:gd name="T57" fmla="*/ 2147483646 h 484"/>
              <a:gd name="T58" fmla="*/ 2147483646 w 1771"/>
              <a:gd name="T59" fmla="*/ 2147483646 h 484"/>
              <a:gd name="T60" fmla="*/ 2147483646 w 1771"/>
              <a:gd name="T61" fmla="*/ 2147483646 h 484"/>
              <a:gd name="T62" fmla="*/ 2147483646 w 1771"/>
              <a:gd name="T63" fmla="*/ 2147483646 h 484"/>
              <a:gd name="T64" fmla="*/ 2147483646 w 1771"/>
              <a:gd name="T65" fmla="*/ 2147483646 h 484"/>
              <a:gd name="T66" fmla="*/ 2147483646 w 1771"/>
              <a:gd name="T67" fmla="*/ 2147483646 h 484"/>
              <a:gd name="T68" fmla="*/ 2147483646 w 1771"/>
              <a:gd name="T69" fmla="*/ 2147483646 h 484"/>
              <a:gd name="T70" fmla="*/ 2147483646 w 1771"/>
              <a:gd name="T71" fmla="*/ 0 h 484"/>
              <a:gd name="T72" fmla="*/ 2147483646 w 1771"/>
              <a:gd name="T73" fmla="*/ 0 h 48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771" h="484">
                <a:moveTo>
                  <a:pt x="80" y="0"/>
                </a:moveTo>
                <a:lnTo>
                  <a:pt x="63" y="2"/>
                </a:lnTo>
                <a:lnTo>
                  <a:pt x="49" y="7"/>
                </a:lnTo>
                <a:lnTo>
                  <a:pt x="35" y="14"/>
                </a:lnTo>
                <a:lnTo>
                  <a:pt x="23" y="24"/>
                </a:lnTo>
                <a:lnTo>
                  <a:pt x="14" y="37"/>
                </a:lnTo>
                <a:lnTo>
                  <a:pt x="7" y="50"/>
                </a:lnTo>
                <a:lnTo>
                  <a:pt x="2" y="65"/>
                </a:lnTo>
                <a:lnTo>
                  <a:pt x="0" y="81"/>
                </a:lnTo>
                <a:lnTo>
                  <a:pt x="0" y="403"/>
                </a:lnTo>
                <a:lnTo>
                  <a:pt x="2" y="419"/>
                </a:lnTo>
                <a:lnTo>
                  <a:pt x="7" y="434"/>
                </a:lnTo>
                <a:lnTo>
                  <a:pt x="14" y="449"/>
                </a:lnTo>
                <a:lnTo>
                  <a:pt x="23" y="460"/>
                </a:lnTo>
                <a:lnTo>
                  <a:pt x="35" y="470"/>
                </a:lnTo>
                <a:lnTo>
                  <a:pt x="49" y="477"/>
                </a:lnTo>
                <a:lnTo>
                  <a:pt x="63" y="482"/>
                </a:lnTo>
                <a:lnTo>
                  <a:pt x="80" y="484"/>
                </a:lnTo>
                <a:lnTo>
                  <a:pt x="1690" y="484"/>
                </a:lnTo>
                <a:lnTo>
                  <a:pt x="1707" y="482"/>
                </a:lnTo>
                <a:lnTo>
                  <a:pt x="1723" y="477"/>
                </a:lnTo>
                <a:lnTo>
                  <a:pt x="1736" y="470"/>
                </a:lnTo>
                <a:lnTo>
                  <a:pt x="1748" y="460"/>
                </a:lnTo>
                <a:lnTo>
                  <a:pt x="1758" y="449"/>
                </a:lnTo>
                <a:lnTo>
                  <a:pt x="1764" y="434"/>
                </a:lnTo>
                <a:lnTo>
                  <a:pt x="1770" y="419"/>
                </a:lnTo>
                <a:lnTo>
                  <a:pt x="1771" y="403"/>
                </a:lnTo>
                <a:lnTo>
                  <a:pt x="1771" y="81"/>
                </a:lnTo>
                <a:lnTo>
                  <a:pt x="1770" y="65"/>
                </a:lnTo>
                <a:lnTo>
                  <a:pt x="1764" y="50"/>
                </a:lnTo>
                <a:lnTo>
                  <a:pt x="1758" y="37"/>
                </a:lnTo>
                <a:lnTo>
                  <a:pt x="1748" y="24"/>
                </a:lnTo>
                <a:lnTo>
                  <a:pt x="1736" y="14"/>
                </a:lnTo>
                <a:lnTo>
                  <a:pt x="1723" y="7"/>
                </a:lnTo>
                <a:lnTo>
                  <a:pt x="1707" y="2"/>
                </a:lnTo>
                <a:lnTo>
                  <a:pt x="1690" y="0"/>
                </a:lnTo>
                <a:lnTo>
                  <a:pt x="80" y="0"/>
                </a:lnTo>
                <a:close/>
              </a:path>
            </a:pathLst>
          </a:custGeom>
          <a:solidFill>
            <a:srgbClr val="FFFFFF"/>
          </a:solidFill>
          <a:ln w="12700">
            <a:solidFill>
              <a:srgbClr val="000000"/>
            </a:solidFill>
            <a:prstDash val="solid"/>
            <a:round/>
            <a:headEnd/>
            <a:tailEnd/>
          </a:ln>
        </p:spPr>
        <p:txBody>
          <a:bodyPr/>
          <a:lstStyle/>
          <a:p>
            <a:endParaRPr lang="sk-SK"/>
          </a:p>
        </p:txBody>
      </p:sp>
      <p:sp>
        <p:nvSpPr>
          <p:cNvPr id="110609" name="Rectangle 15">
            <a:extLst>
              <a:ext uri="{FF2B5EF4-FFF2-40B4-BE49-F238E27FC236}">
                <a16:creationId xmlns:a16="http://schemas.microsoft.com/office/drawing/2014/main" id="{4420ED6D-73E9-4338-B840-58DDC49DDF86}"/>
              </a:ext>
            </a:extLst>
          </p:cNvPr>
          <p:cNvSpPr>
            <a:spLocks noChangeArrowheads="1"/>
          </p:cNvSpPr>
          <p:nvPr/>
        </p:nvSpPr>
        <p:spPr bwMode="auto">
          <a:xfrm>
            <a:off x="989013" y="4525963"/>
            <a:ext cx="661987"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Prudence</a:t>
            </a:r>
            <a:endParaRPr lang="sk-SK" altLang="en-US" sz="1800">
              <a:latin typeface="Arial" panose="020B0604020202020204" pitchFamily="34" charset="0"/>
            </a:endParaRPr>
          </a:p>
        </p:txBody>
      </p:sp>
      <p:sp>
        <p:nvSpPr>
          <p:cNvPr id="110610" name="Freeform 16">
            <a:extLst>
              <a:ext uri="{FF2B5EF4-FFF2-40B4-BE49-F238E27FC236}">
                <a16:creationId xmlns:a16="http://schemas.microsoft.com/office/drawing/2014/main" id="{6B8072C0-9340-478F-94D0-53347C23BE4A}"/>
              </a:ext>
            </a:extLst>
          </p:cNvPr>
          <p:cNvSpPr>
            <a:spLocks/>
          </p:cNvSpPr>
          <p:nvPr/>
        </p:nvSpPr>
        <p:spPr bwMode="auto">
          <a:xfrm>
            <a:off x="2278063" y="1881188"/>
            <a:ext cx="1790700" cy="511175"/>
          </a:xfrm>
          <a:custGeom>
            <a:avLst/>
            <a:gdLst>
              <a:gd name="T0" fmla="*/ 2147483646 w 2255"/>
              <a:gd name="T1" fmla="*/ 0 h 645"/>
              <a:gd name="T2" fmla="*/ 0 w 2255"/>
              <a:gd name="T3" fmla="*/ 2147483646 h 645"/>
              <a:gd name="T4" fmla="*/ 0 w 2255"/>
              <a:gd name="T5" fmla="*/ 2147483646 h 645"/>
              <a:gd name="T6" fmla="*/ 2147483646 w 2255"/>
              <a:gd name="T7" fmla="*/ 2147483646 h 645"/>
              <a:gd name="T8" fmla="*/ 2147483646 w 2255"/>
              <a:gd name="T9" fmla="*/ 2147483646 h 645"/>
              <a:gd name="T10" fmla="*/ 2147483646 w 2255"/>
              <a:gd name="T11" fmla="*/ 2147483646 h 645"/>
              <a:gd name="T12" fmla="*/ 2147483646 w 2255"/>
              <a:gd name="T13" fmla="*/ 2147483646 h 645"/>
              <a:gd name="T14" fmla="*/ 2147483646 w 2255"/>
              <a:gd name="T15" fmla="*/ 0 h 645"/>
              <a:gd name="T16" fmla="*/ 2147483646 w 2255"/>
              <a:gd name="T17" fmla="*/ 0 h 6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55" h="645">
                <a:moveTo>
                  <a:pt x="189" y="0"/>
                </a:moveTo>
                <a:lnTo>
                  <a:pt x="0" y="190"/>
                </a:lnTo>
                <a:lnTo>
                  <a:pt x="0" y="457"/>
                </a:lnTo>
                <a:lnTo>
                  <a:pt x="189" y="645"/>
                </a:lnTo>
                <a:lnTo>
                  <a:pt x="2067" y="645"/>
                </a:lnTo>
                <a:lnTo>
                  <a:pt x="2255" y="457"/>
                </a:lnTo>
                <a:lnTo>
                  <a:pt x="2255" y="190"/>
                </a:lnTo>
                <a:lnTo>
                  <a:pt x="2067" y="0"/>
                </a:lnTo>
                <a:lnTo>
                  <a:pt x="189" y="0"/>
                </a:lnTo>
                <a:close/>
              </a:path>
            </a:pathLst>
          </a:custGeom>
          <a:solidFill>
            <a:srgbClr val="CCFFCC"/>
          </a:solidFill>
          <a:ln w="12700">
            <a:solidFill>
              <a:srgbClr val="000000"/>
            </a:solidFill>
            <a:prstDash val="solid"/>
            <a:round/>
            <a:headEnd/>
            <a:tailEnd/>
          </a:ln>
        </p:spPr>
        <p:txBody>
          <a:bodyPr/>
          <a:lstStyle/>
          <a:p>
            <a:endParaRPr lang="sk-SK"/>
          </a:p>
        </p:txBody>
      </p:sp>
      <p:sp>
        <p:nvSpPr>
          <p:cNvPr id="110611" name="Rectangle 17">
            <a:extLst>
              <a:ext uri="{FF2B5EF4-FFF2-40B4-BE49-F238E27FC236}">
                <a16:creationId xmlns:a16="http://schemas.microsoft.com/office/drawing/2014/main" id="{9E9F9525-C1F9-4174-99B4-6644E459108D}"/>
              </a:ext>
            </a:extLst>
          </p:cNvPr>
          <p:cNvSpPr>
            <a:spLocks noChangeArrowheads="1"/>
          </p:cNvSpPr>
          <p:nvPr/>
        </p:nvSpPr>
        <p:spPr bwMode="auto">
          <a:xfrm>
            <a:off x="2536825" y="2009775"/>
            <a:ext cx="1274763"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Understandability</a:t>
            </a:r>
            <a:endParaRPr lang="sk-SK" altLang="en-US" sz="1800">
              <a:latin typeface="Arial" panose="020B0604020202020204" pitchFamily="34" charset="0"/>
            </a:endParaRPr>
          </a:p>
        </p:txBody>
      </p:sp>
      <p:sp>
        <p:nvSpPr>
          <p:cNvPr id="110612" name="Freeform 18">
            <a:extLst>
              <a:ext uri="{FF2B5EF4-FFF2-40B4-BE49-F238E27FC236}">
                <a16:creationId xmlns:a16="http://schemas.microsoft.com/office/drawing/2014/main" id="{C2E87307-B3D5-427D-BC99-3525C6514F95}"/>
              </a:ext>
            </a:extLst>
          </p:cNvPr>
          <p:cNvSpPr>
            <a:spLocks/>
          </p:cNvSpPr>
          <p:nvPr/>
        </p:nvSpPr>
        <p:spPr bwMode="auto">
          <a:xfrm>
            <a:off x="3429000" y="4438650"/>
            <a:ext cx="1535113" cy="384175"/>
          </a:xfrm>
          <a:custGeom>
            <a:avLst/>
            <a:gdLst>
              <a:gd name="T0" fmla="*/ 2147483646 w 1933"/>
              <a:gd name="T1" fmla="*/ 0 h 484"/>
              <a:gd name="T2" fmla="*/ 2147483646 w 1933"/>
              <a:gd name="T3" fmla="*/ 2147483646 h 484"/>
              <a:gd name="T4" fmla="*/ 2147483646 w 1933"/>
              <a:gd name="T5" fmla="*/ 2147483646 h 484"/>
              <a:gd name="T6" fmla="*/ 2147483646 w 1933"/>
              <a:gd name="T7" fmla="*/ 2147483646 h 484"/>
              <a:gd name="T8" fmla="*/ 2147483646 w 1933"/>
              <a:gd name="T9" fmla="*/ 2147483646 h 484"/>
              <a:gd name="T10" fmla="*/ 2147483646 w 1933"/>
              <a:gd name="T11" fmla="*/ 2147483646 h 484"/>
              <a:gd name="T12" fmla="*/ 2147483646 w 1933"/>
              <a:gd name="T13" fmla="*/ 2147483646 h 484"/>
              <a:gd name="T14" fmla="*/ 2147483646 w 1933"/>
              <a:gd name="T15" fmla="*/ 2147483646 h 484"/>
              <a:gd name="T16" fmla="*/ 0 w 1933"/>
              <a:gd name="T17" fmla="*/ 2147483646 h 484"/>
              <a:gd name="T18" fmla="*/ 0 w 1933"/>
              <a:gd name="T19" fmla="*/ 2147483646 h 484"/>
              <a:gd name="T20" fmla="*/ 2147483646 w 1933"/>
              <a:gd name="T21" fmla="*/ 2147483646 h 484"/>
              <a:gd name="T22" fmla="*/ 2147483646 w 1933"/>
              <a:gd name="T23" fmla="*/ 2147483646 h 484"/>
              <a:gd name="T24" fmla="*/ 2147483646 w 1933"/>
              <a:gd name="T25" fmla="*/ 2147483646 h 484"/>
              <a:gd name="T26" fmla="*/ 2147483646 w 1933"/>
              <a:gd name="T27" fmla="*/ 2147483646 h 484"/>
              <a:gd name="T28" fmla="*/ 2147483646 w 1933"/>
              <a:gd name="T29" fmla="*/ 2147483646 h 484"/>
              <a:gd name="T30" fmla="*/ 2147483646 w 1933"/>
              <a:gd name="T31" fmla="*/ 2147483646 h 484"/>
              <a:gd name="T32" fmla="*/ 2147483646 w 1933"/>
              <a:gd name="T33" fmla="*/ 2147483646 h 484"/>
              <a:gd name="T34" fmla="*/ 2147483646 w 1933"/>
              <a:gd name="T35" fmla="*/ 2147483646 h 484"/>
              <a:gd name="T36" fmla="*/ 2147483646 w 1933"/>
              <a:gd name="T37" fmla="*/ 2147483646 h 484"/>
              <a:gd name="T38" fmla="*/ 2147483646 w 1933"/>
              <a:gd name="T39" fmla="*/ 2147483646 h 484"/>
              <a:gd name="T40" fmla="*/ 2147483646 w 1933"/>
              <a:gd name="T41" fmla="*/ 2147483646 h 484"/>
              <a:gd name="T42" fmla="*/ 2147483646 w 1933"/>
              <a:gd name="T43" fmla="*/ 2147483646 h 484"/>
              <a:gd name="T44" fmla="*/ 2147483646 w 1933"/>
              <a:gd name="T45" fmla="*/ 2147483646 h 484"/>
              <a:gd name="T46" fmla="*/ 2147483646 w 1933"/>
              <a:gd name="T47" fmla="*/ 2147483646 h 484"/>
              <a:gd name="T48" fmla="*/ 2147483646 w 1933"/>
              <a:gd name="T49" fmla="*/ 2147483646 h 484"/>
              <a:gd name="T50" fmla="*/ 2147483646 w 1933"/>
              <a:gd name="T51" fmla="*/ 2147483646 h 484"/>
              <a:gd name="T52" fmla="*/ 2147483646 w 1933"/>
              <a:gd name="T53" fmla="*/ 2147483646 h 484"/>
              <a:gd name="T54" fmla="*/ 2147483646 w 1933"/>
              <a:gd name="T55" fmla="*/ 2147483646 h 484"/>
              <a:gd name="T56" fmla="*/ 2147483646 w 1933"/>
              <a:gd name="T57" fmla="*/ 2147483646 h 484"/>
              <a:gd name="T58" fmla="*/ 2147483646 w 1933"/>
              <a:gd name="T59" fmla="*/ 2147483646 h 484"/>
              <a:gd name="T60" fmla="*/ 2147483646 w 1933"/>
              <a:gd name="T61" fmla="*/ 2147483646 h 484"/>
              <a:gd name="T62" fmla="*/ 2147483646 w 1933"/>
              <a:gd name="T63" fmla="*/ 2147483646 h 484"/>
              <a:gd name="T64" fmla="*/ 2147483646 w 1933"/>
              <a:gd name="T65" fmla="*/ 2147483646 h 484"/>
              <a:gd name="T66" fmla="*/ 2147483646 w 1933"/>
              <a:gd name="T67" fmla="*/ 2147483646 h 484"/>
              <a:gd name="T68" fmla="*/ 2147483646 w 1933"/>
              <a:gd name="T69" fmla="*/ 2147483646 h 484"/>
              <a:gd name="T70" fmla="*/ 2147483646 w 1933"/>
              <a:gd name="T71" fmla="*/ 0 h 484"/>
              <a:gd name="T72" fmla="*/ 2147483646 w 1933"/>
              <a:gd name="T73" fmla="*/ 0 h 48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933" h="484">
                <a:moveTo>
                  <a:pt x="81" y="0"/>
                </a:moveTo>
                <a:lnTo>
                  <a:pt x="64" y="2"/>
                </a:lnTo>
                <a:lnTo>
                  <a:pt x="50" y="7"/>
                </a:lnTo>
                <a:lnTo>
                  <a:pt x="36" y="14"/>
                </a:lnTo>
                <a:lnTo>
                  <a:pt x="24" y="24"/>
                </a:lnTo>
                <a:lnTo>
                  <a:pt x="13" y="37"/>
                </a:lnTo>
                <a:lnTo>
                  <a:pt x="7" y="50"/>
                </a:lnTo>
                <a:lnTo>
                  <a:pt x="1" y="65"/>
                </a:lnTo>
                <a:lnTo>
                  <a:pt x="0" y="81"/>
                </a:lnTo>
                <a:lnTo>
                  <a:pt x="0" y="403"/>
                </a:lnTo>
                <a:lnTo>
                  <a:pt x="1" y="419"/>
                </a:lnTo>
                <a:lnTo>
                  <a:pt x="7" y="434"/>
                </a:lnTo>
                <a:lnTo>
                  <a:pt x="13" y="449"/>
                </a:lnTo>
                <a:lnTo>
                  <a:pt x="24" y="460"/>
                </a:lnTo>
                <a:lnTo>
                  <a:pt x="36" y="470"/>
                </a:lnTo>
                <a:lnTo>
                  <a:pt x="50" y="477"/>
                </a:lnTo>
                <a:lnTo>
                  <a:pt x="64" y="482"/>
                </a:lnTo>
                <a:lnTo>
                  <a:pt x="81" y="484"/>
                </a:lnTo>
                <a:lnTo>
                  <a:pt x="1852" y="484"/>
                </a:lnTo>
                <a:lnTo>
                  <a:pt x="1869" y="482"/>
                </a:lnTo>
                <a:lnTo>
                  <a:pt x="1885" y="477"/>
                </a:lnTo>
                <a:lnTo>
                  <a:pt x="1898" y="470"/>
                </a:lnTo>
                <a:lnTo>
                  <a:pt x="1910" y="460"/>
                </a:lnTo>
                <a:lnTo>
                  <a:pt x="1920" y="449"/>
                </a:lnTo>
                <a:lnTo>
                  <a:pt x="1926" y="434"/>
                </a:lnTo>
                <a:lnTo>
                  <a:pt x="1932" y="419"/>
                </a:lnTo>
                <a:lnTo>
                  <a:pt x="1933" y="403"/>
                </a:lnTo>
                <a:lnTo>
                  <a:pt x="1933" y="81"/>
                </a:lnTo>
                <a:lnTo>
                  <a:pt x="1932" y="65"/>
                </a:lnTo>
                <a:lnTo>
                  <a:pt x="1926" y="50"/>
                </a:lnTo>
                <a:lnTo>
                  <a:pt x="1920" y="37"/>
                </a:lnTo>
                <a:lnTo>
                  <a:pt x="1910" y="24"/>
                </a:lnTo>
                <a:lnTo>
                  <a:pt x="1898" y="14"/>
                </a:lnTo>
                <a:lnTo>
                  <a:pt x="1885" y="7"/>
                </a:lnTo>
                <a:lnTo>
                  <a:pt x="1869" y="2"/>
                </a:lnTo>
                <a:lnTo>
                  <a:pt x="1852" y="0"/>
                </a:lnTo>
                <a:lnTo>
                  <a:pt x="81" y="0"/>
                </a:lnTo>
                <a:close/>
              </a:path>
            </a:pathLst>
          </a:custGeom>
          <a:solidFill>
            <a:srgbClr val="FFFFFF"/>
          </a:solidFill>
          <a:ln w="12700">
            <a:solidFill>
              <a:srgbClr val="000000"/>
            </a:solidFill>
            <a:prstDash val="solid"/>
            <a:round/>
            <a:headEnd/>
            <a:tailEnd/>
          </a:ln>
        </p:spPr>
        <p:txBody>
          <a:bodyPr/>
          <a:lstStyle/>
          <a:p>
            <a:endParaRPr lang="sk-SK"/>
          </a:p>
        </p:txBody>
      </p:sp>
      <p:sp>
        <p:nvSpPr>
          <p:cNvPr id="110613" name="Rectangle 19">
            <a:extLst>
              <a:ext uri="{FF2B5EF4-FFF2-40B4-BE49-F238E27FC236}">
                <a16:creationId xmlns:a16="http://schemas.microsoft.com/office/drawing/2014/main" id="{C3BEDDF1-5122-4FE5-BF17-07AF41BA206A}"/>
              </a:ext>
            </a:extLst>
          </p:cNvPr>
          <p:cNvSpPr>
            <a:spLocks noChangeArrowheads="1"/>
          </p:cNvSpPr>
          <p:nvPr/>
        </p:nvSpPr>
        <p:spPr bwMode="auto">
          <a:xfrm>
            <a:off x="3697288" y="4525963"/>
            <a:ext cx="10001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Completeness</a:t>
            </a:r>
            <a:endParaRPr lang="sk-SK" altLang="en-US" sz="1800">
              <a:latin typeface="Arial" panose="020B0604020202020204" pitchFamily="34" charset="0"/>
            </a:endParaRPr>
          </a:p>
        </p:txBody>
      </p:sp>
      <p:sp>
        <p:nvSpPr>
          <p:cNvPr id="110614" name="Freeform 20">
            <a:extLst>
              <a:ext uri="{FF2B5EF4-FFF2-40B4-BE49-F238E27FC236}">
                <a16:creationId xmlns:a16="http://schemas.microsoft.com/office/drawing/2014/main" id="{D2815355-8AAD-41AC-B21E-BB7805251CD1}"/>
              </a:ext>
            </a:extLst>
          </p:cNvPr>
          <p:cNvSpPr>
            <a:spLocks/>
          </p:cNvSpPr>
          <p:nvPr/>
        </p:nvSpPr>
        <p:spPr bwMode="auto">
          <a:xfrm>
            <a:off x="2151063" y="4438650"/>
            <a:ext cx="1149350" cy="384175"/>
          </a:xfrm>
          <a:custGeom>
            <a:avLst/>
            <a:gdLst>
              <a:gd name="T0" fmla="*/ 2147483646 w 1450"/>
              <a:gd name="T1" fmla="*/ 0 h 484"/>
              <a:gd name="T2" fmla="*/ 2147483646 w 1450"/>
              <a:gd name="T3" fmla="*/ 2147483646 h 484"/>
              <a:gd name="T4" fmla="*/ 2147483646 w 1450"/>
              <a:gd name="T5" fmla="*/ 2147483646 h 484"/>
              <a:gd name="T6" fmla="*/ 2147483646 w 1450"/>
              <a:gd name="T7" fmla="*/ 2147483646 h 484"/>
              <a:gd name="T8" fmla="*/ 2147483646 w 1450"/>
              <a:gd name="T9" fmla="*/ 2147483646 h 484"/>
              <a:gd name="T10" fmla="*/ 2147483646 w 1450"/>
              <a:gd name="T11" fmla="*/ 2147483646 h 484"/>
              <a:gd name="T12" fmla="*/ 2147483646 w 1450"/>
              <a:gd name="T13" fmla="*/ 2147483646 h 484"/>
              <a:gd name="T14" fmla="*/ 2147483646 w 1450"/>
              <a:gd name="T15" fmla="*/ 2147483646 h 484"/>
              <a:gd name="T16" fmla="*/ 0 w 1450"/>
              <a:gd name="T17" fmla="*/ 2147483646 h 484"/>
              <a:gd name="T18" fmla="*/ 0 w 1450"/>
              <a:gd name="T19" fmla="*/ 2147483646 h 484"/>
              <a:gd name="T20" fmla="*/ 2147483646 w 1450"/>
              <a:gd name="T21" fmla="*/ 2147483646 h 484"/>
              <a:gd name="T22" fmla="*/ 2147483646 w 1450"/>
              <a:gd name="T23" fmla="*/ 2147483646 h 484"/>
              <a:gd name="T24" fmla="*/ 2147483646 w 1450"/>
              <a:gd name="T25" fmla="*/ 2147483646 h 484"/>
              <a:gd name="T26" fmla="*/ 2147483646 w 1450"/>
              <a:gd name="T27" fmla="*/ 2147483646 h 484"/>
              <a:gd name="T28" fmla="*/ 2147483646 w 1450"/>
              <a:gd name="T29" fmla="*/ 2147483646 h 484"/>
              <a:gd name="T30" fmla="*/ 2147483646 w 1450"/>
              <a:gd name="T31" fmla="*/ 2147483646 h 484"/>
              <a:gd name="T32" fmla="*/ 2147483646 w 1450"/>
              <a:gd name="T33" fmla="*/ 2147483646 h 484"/>
              <a:gd name="T34" fmla="*/ 2147483646 w 1450"/>
              <a:gd name="T35" fmla="*/ 2147483646 h 484"/>
              <a:gd name="T36" fmla="*/ 2147483646 w 1450"/>
              <a:gd name="T37" fmla="*/ 2147483646 h 484"/>
              <a:gd name="T38" fmla="*/ 2147483646 w 1450"/>
              <a:gd name="T39" fmla="*/ 2147483646 h 484"/>
              <a:gd name="T40" fmla="*/ 2147483646 w 1450"/>
              <a:gd name="T41" fmla="*/ 2147483646 h 484"/>
              <a:gd name="T42" fmla="*/ 2147483646 w 1450"/>
              <a:gd name="T43" fmla="*/ 2147483646 h 484"/>
              <a:gd name="T44" fmla="*/ 2147483646 w 1450"/>
              <a:gd name="T45" fmla="*/ 2147483646 h 484"/>
              <a:gd name="T46" fmla="*/ 2147483646 w 1450"/>
              <a:gd name="T47" fmla="*/ 2147483646 h 484"/>
              <a:gd name="T48" fmla="*/ 2147483646 w 1450"/>
              <a:gd name="T49" fmla="*/ 2147483646 h 484"/>
              <a:gd name="T50" fmla="*/ 2147483646 w 1450"/>
              <a:gd name="T51" fmla="*/ 2147483646 h 484"/>
              <a:gd name="T52" fmla="*/ 2147483646 w 1450"/>
              <a:gd name="T53" fmla="*/ 2147483646 h 484"/>
              <a:gd name="T54" fmla="*/ 2147483646 w 1450"/>
              <a:gd name="T55" fmla="*/ 2147483646 h 484"/>
              <a:gd name="T56" fmla="*/ 2147483646 w 1450"/>
              <a:gd name="T57" fmla="*/ 2147483646 h 484"/>
              <a:gd name="T58" fmla="*/ 2147483646 w 1450"/>
              <a:gd name="T59" fmla="*/ 2147483646 h 484"/>
              <a:gd name="T60" fmla="*/ 2147483646 w 1450"/>
              <a:gd name="T61" fmla="*/ 2147483646 h 484"/>
              <a:gd name="T62" fmla="*/ 2147483646 w 1450"/>
              <a:gd name="T63" fmla="*/ 2147483646 h 484"/>
              <a:gd name="T64" fmla="*/ 2147483646 w 1450"/>
              <a:gd name="T65" fmla="*/ 2147483646 h 484"/>
              <a:gd name="T66" fmla="*/ 2147483646 w 1450"/>
              <a:gd name="T67" fmla="*/ 2147483646 h 484"/>
              <a:gd name="T68" fmla="*/ 2147483646 w 1450"/>
              <a:gd name="T69" fmla="*/ 2147483646 h 484"/>
              <a:gd name="T70" fmla="*/ 2147483646 w 1450"/>
              <a:gd name="T71" fmla="*/ 0 h 484"/>
              <a:gd name="T72" fmla="*/ 2147483646 w 1450"/>
              <a:gd name="T73" fmla="*/ 0 h 48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450" h="484">
                <a:moveTo>
                  <a:pt x="81" y="0"/>
                </a:moveTo>
                <a:lnTo>
                  <a:pt x="65" y="2"/>
                </a:lnTo>
                <a:lnTo>
                  <a:pt x="50" y="7"/>
                </a:lnTo>
                <a:lnTo>
                  <a:pt x="36" y="14"/>
                </a:lnTo>
                <a:lnTo>
                  <a:pt x="24" y="24"/>
                </a:lnTo>
                <a:lnTo>
                  <a:pt x="14" y="37"/>
                </a:lnTo>
                <a:lnTo>
                  <a:pt x="7" y="50"/>
                </a:lnTo>
                <a:lnTo>
                  <a:pt x="1" y="65"/>
                </a:lnTo>
                <a:lnTo>
                  <a:pt x="0" y="81"/>
                </a:lnTo>
                <a:lnTo>
                  <a:pt x="0" y="403"/>
                </a:lnTo>
                <a:lnTo>
                  <a:pt x="1" y="419"/>
                </a:lnTo>
                <a:lnTo>
                  <a:pt x="7" y="434"/>
                </a:lnTo>
                <a:lnTo>
                  <a:pt x="14" y="449"/>
                </a:lnTo>
                <a:lnTo>
                  <a:pt x="24" y="460"/>
                </a:lnTo>
                <a:lnTo>
                  <a:pt x="36" y="470"/>
                </a:lnTo>
                <a:lnTo>
                  <a:pt x="50" y="477"/>
                </a:lnTo>
                <a:lnTo>
                  <a:pt x="65" y="482"/>
                </a:lnTo>
                <a:lnTo>
                  <a:pt x="81" y="484"/>
                </a:lnTo>
                <a:lnTo>
                  <a:pt x="1369" y="484"/>
                </a:lnTo>
                <a:lnTo>
                  <a:pt x="1385" y="482"/>
                </a:lnTo>
                <a:lnTo>
                  <a:pt x="1402" y="477"/>
                </a:lnTo>
                <a:lnTo>
                  <a:pt x="1415" y="470"/>
                </a:lnTo>
                <a:lnTo>
                  <a:pt x="1427" y="460"/>
                </a:lnTo>
                <a:lnTo>
                  <a:pt x="1436" y="449"/>
                </a:lnTo>
                <a:lnTo>
                  <a:pt x="1443" y="434"/>
                </a:lnTo>
                <a:lnTo>
                  <a:pt x="1449" y="419"/>
                </a:lnTo>
                <a:lnTo>
                  <a:pt x="1450" y="403"/>
                </a:lnTo>
                <a:lnTo>
                  <a:pt x="1450" y="81"/>
                </a:lnTo>
                <a:lnTo>
                  <a:pt x="1449" y="65"/>
                </a:lnTo>
                <a:lnTo>
                  <a:pt x="1443" y="50"/>
                </a:lnTo>
                <a:lnTo>
                  <a:pt x="1436" y="37"/>
                </a:lnTo>
                <a:lnTo>
                  <a:pt x="1427" y="24"/>
                </a:lnTo>
                <a:lnTo>
                  <a:pt x="1415" y="14"/>
                </a:lnTo>
                <a:lnTo>
                  <a:pt x="1402" y="7"/>
                </a:lnTo>
                <a:lnTo>
                  <a:pt x="1385" y="2"/>
                </a:lnTo>
                <a:lnTo>
                  <a:pt x="1369" y="0"/>
                </a:lnTo>
                <a:lnTo>
                  <a:pt x="81" y="0"/>
                </a:lnTo>
                <a:close/>
              </a:path>
            </a:pathLst>
          </a:custGeom>
          <a:solidFill>
            <a:srgbClr val="FFFFFF"/>
          </a:solidFill>
          <a:ln w="12700">
            <a:solidFill>
              <a:srgbClr val="000000"/>
            </a:solidFill>
            <a:prstDash val="solid"/>
            <a:round/>
            <a:headEnd/>
            <a:tailEnd/>
          </a:ln>
        </p:spPr>
        <p:txBody>
          <a:bodyPr/>
          <a:lstStyle/>
          <a:p>
            <a:endParaRPr lang="sk-SK"/>
          </a:p>
        </p:txBody>
      </p:sp>
      <p:sp>
        <p:nvSpPr>
          <p:cNvPr id="110615" name="Rectangle 21">
            <a:extLst>
              <a:ext uri="{FF2B5EF4-FFF2-40B4-BE49-F238E27FC236}">
                <a16:creationId xmlns:a16="http://schemas.microsoft.com/office/drawing/2014/main" id="{623033FD-FEA1-47E4-BFB6-BE02CC25F3B3}"/>
              </a:ext>
            </a:extLst>
          </p:cNvPr>
          <p:cNvSpPr>
            <a:spLocks noChangeArrowheads="1"/>
          </p:cNvSpPr>
          <p:nvPr/>
        </p:nvSpPr>
        <p:spPr bwMode="auto">
          <a:xfrm>
            <a:off x="2365375" y="4525963"/>
            <a:ext cx="7207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Neutrality</a:t>
            </a:r>
            <a:endParaRPr lang="sk-SK" altLang="en-US" sz="1800">
              <a:latin typeface="Arial" panose="020B0604020202020204" pitchFamily="34" charset="0"/>
            </a:endParaRPr>
          </a:p>
        </p:txBody>
      </p:sp>
      <p:sp>
        <p:nvSpPr>
          <p:cNvPr id="110616" name="Freeform 22">
            <a:extLst>
              <a:ext uri="{FF2B5EF4-FFF2-40B4-BE49-F238E27FC236}">
                <a16:creationId xmlns:a16="http://schemas.microsoft.com/office/drawing/2014/main" id="{742514C9-F733-4F2A-AC92-BAD1B7D06B49}"/>
              </a:ext>
            </a:extLst>
          </p:cNvPr>
          <p:cNvSpPr>
            <a:spLocks/>
          </p:cNvSpPr>
          <p:nvPr/>
        </p:nvSpPr>
        <p:spPr bwMode="auto">
          <a:xfrm>
            <a:off x="4068763" y="3287713"/>
            <a:ext cx="1277937" cy="511175"/>
          </a:xfrm>
          <a:custGeom>
            <a:avLst/>
            <a:gdLst>
              <a:gd name="T0" fmla="*/ 2147483646 w 1611"/>
              <a:gd name="T1" fmla="*/ 0 h 645"/>
              <a:gd name="T2" fmla="*/ 0 w 1611"/>
              <a:gd name="T3" fmla="*/ 2147483646 h 645"/>
              <a:gd name="T4" fmla="*/ 0 w 1611"/>
              <a:gd name="T5" fmla="*/ 2147483646 h 645"/>
              <a:gd name="T6" fmla="*/ 2147483646 w 1611"/>
              <a:gd name="T7" fmla="*/ 2147483646 h 645"/>
              <a:gd name="T8" fmla="*/ 2147483646 w 1611"/>
              <a:gd name="T9" fmla="*/ 2147483646 h 645"/>
              <a:gd name="T10" fmla="*/ 2147483646 w 1611"/>
              <a:gd name="T11" fmla="*/ 2147483646 h 645"/>
              <a:gd name="T12" fmla="*/ 2147483646 w 1611"/>
              <a:gd name="T13" fmla="*/ 2147483646 h 645"/>
              <a:gd name="T14" fmla="*/ 2147483646 w 1611"/>
              <a:gd name="T15" fmla="*/ 0 h 645"/>
              <a:gd name="T16" fmla="*/ 2147483646 w 1611"/>
              <a:gd name="T17" fmla="*/ 0 h 6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1" h="645">
                <a:moveTo>
                  <a:pt x="190" y="0"/>
                </a:moveTo>
                <a:lnTo>
                  <a:pt x="0" y="189"/>
                </a:lnTo>
                <a:lnTo>
                  <a:pt x="0" y="457"/>
                </a:lnTo>
                <a:lnTo>
                  <a:pt x="190" y="645"/>
                </a:lnTo>
                <a:lnTo>
                  <a:pt x="1423" y="645"/>
                </a:lnTo>
                <a:lnTo>
                  <a:pt x="1611" y="457"/>
                </a:lnTo>
                <a:lnTo>
                  <a:pt x="1611" y="189"/>
                </a:lnTo>
                <a:lnTo>
                  <a:pt x="1423" y="0"/>
                </a:lnTo>
                <a:lnTo>
                  <a:pt x="190" y="0"/>
                </a:lnTo>
                <a:close/>
              </a:path>
            </a:pathLst>
          </a:custGeom>
          <a:solidFill>
            <a:srgbClr val="CCFFCC"/>
          </a:solidFill>
          <a:ln w="12700">
            <a:solidFill>
              <a:srgbClr val="000000"/>
            </a:solidFill>
            <a:prstDash val="solid"/>
            <a:round/>
            <a:headEnd/>
            <a:tailEnd/>
          </a:ln>
        </p:spPr>
        <p:txBody>
          <a:bodyPr/>
          <a:lstStyle/>
          <a:p>
            <a:endParaRPr lang="sk-SK"/>
          </a:p>
        </p:txBody>
      </p:sp>
      <p:sp>
        <p:nvSpPr>
          <p:cNvPr id="110617" name="Rectangle 23">
            <a:extLst>
              <a:ext uri="{FF2B5EF4-FFF2-40B4-BE49-F238E27FC236}">
                <a16:creationId xmlns:a16="http://schemas.microsoft.com/office/drawing/2014/main" id="{B04981E3-83BE-4811-987D-28C8AC779C1A}"/>
              </a:ext>
            </a:extLst>
          </p:cNvPr>
          <p:cNvSpPr>
            <a:spLocks noChangeArrowheads="1"/>
          </p:cNvSpPr>
          <p:nvPr/>
        </p:nvSpPr>
        <p:spPr bwMode="auto">
          <a:xfrm>
            <a:off x="4333875" y="3416300"/>
            <a:ext cx="75088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Reliability</a:t>
            </a:r>
            <a:endParaRPr lang="sk-SK" altLang="en-US" sz="1800">
              <a:latin typeface="Arial" panose="020B0604020202020204" pitchFamily="34" charset="0"/>
            </a:endParaRPr>
          </a:p>
        </p:txBody>
      </p:sp>
      <p:sp>
        <p:nvSpPr>
          <p:cNvPr id="110618" name="Freeform 24">
            <a:extLst>
              <a:ext uri="{FF2B5EF4-FFF2-40B4-BE49-F238E27FC236}">
                <a16:creationId xmlns:a16="http://schemas.microsoft.com/office/drawing/2014/main" id="{944E54AF-AB9D-4762-89FB-8963FD1CA212}"/>
              </a:ext>
            </a:extLst>
          </p:cNvPr>
          <p:cNvSpPr>
            <a:spLocks/>
          </p:cNvSpPr>
          <p:nvPr/>
        </p:nvSpPr>
        <p:spPr bwMode="auto">
          <a:xfrm>
            <a:off x="6369050" y="3287713"/>
            <a:ext cx="1790700" cy="542925"/>
          </a:xfrm>
          <a:custGeom>
            <a:avLst/>
            <a:gdLst>
              <a:gd name="T0" fmla="*/ 2147483646 w 2255"/>
              <a:gd name="T1" fmla="*/ 0 h 685"/>
              <a:gd name="T2" fmla="*/ 0 w 2255"/>
              <a:gd name="T3" fmla="*/ 2147483646 h 685"/>
              <a:gd name="T4" fmla="*/ 0 w 2255"/>
              <a:gd name="T5" fmla="*/ 2147483646 h 685"/>
              <a:gd name="T6" fmla="*/ 2147483646 w 2255"/>
              <a:gd name="T7" fmla="*/ 2147483646 h 685"/>
              <a:gd name="T8" fmla="*/ 2147483646 w 2255"/>
              <a:gd name="T9" fmla="*/ 2147483646 h 685"/>
              <a:gd name="T10" fmla="*/ 2147483646 w 2255"/>
              <a:gd name="T11" fmla="*/ 2147483646 h 685"/>
              <a:gd name="T12" fmla="*/ 2147483646 w 2255"/>
              <a:gd name="T13" fmla="*/ 2147483646 h 685"/>
              <a:gd name="T14" fmla="*/ 2147483646 w 2255"/>
              <a:gd name="T15" fmla="*/ 0 h 685"/>
              <a:gd name="T16" fmla="*/ 2147483646 w 2255"/>
              <a:gd name="T17" fmla="*/ 0 h 6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55" h="685">
                <a:moveTo>
                  <a:pt x="201" y="0"/>
                </a:moveTo>
                <a:lnTo>
                  <a:pt x="0" y="201"/>
                </a:lnTo>
                <a:lnTo>
                  <a:pt x="0" y="485"/>
                </a:lnTo>
                <a:lnTo>
                  <a:pt x="201" y="685"/>
                </a:lnTo>
                <a:lnTo>
                  <a:pt x="2055" y="685"/>
                </a:lnTo>
                <a:lnTo>
                  <a:pt x="2255" y="485"/>
                </a:lnTo>
                <a:lnTo>
                  <a:pt x="2255" y="201"/>
                </a:lnTo>
                <a:lnTo>
                  <a:pt x="2055" y="0"/>
                </a:lnTo>
                <a:lnTo>
                  <a:pt x="201" y="0"/>
                </a:lnTo>
                <a:close/>
              </a:path>
            </a:pathLst>
          </a:custGeom>
          <a:solidFill>
            <a:srgbClr val="CCFFCC"/>
          </a:solidFill>
          <a:ln w="12700">
            <a:solidFill>
              <a:srgbClr val="000000"/>
            </a:solidFill>
            <a:prstDash val="solid"/>
            <a:round/>
            <a:headEnd/>
            <a:tailEnd/>
          </a:ln>
        </p:spPr>
        <p:txBody>
          <a:bodyPr/>
          <a:lstStyle/>
          <a:p>
            <a:endParaRPr lang="sk-SK"/>
          </a:p>
        </p:txBody>
      </p:sp>
      <p:sp>
        <p:nvSpPr>
          <p:cNvPr id="110619" name="Rectangle 25">
            <a:extLst>
              <a:ext uri="{FF2B5EF4-FFF2-40B4-BE49-F238E27FC236}">
                <a16:creationId xmlns:a16="http://schemas.microsoft.com/office/drawing/2014/main" id="{D5F4C741-49E1-44C1-9C43-C2E37C2B222E}"/>
              </a:ext>
            </a:extLst>
          </p:cNvPr>
          <p:cNvSpPr>
            <a:spLocks noChangeArrowheads="1"/>
          </p:cNvSpPr>
          <p:nvPr/>
        </p:nvSpPr>
        <p:spPr bwMode="auto">
          <a:xfrm>
            <a:off x="6751638" y="3421063"/>
            <a:ext cx="102711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Comparability</a:t>
            </a:r>
            <a:endParaRPr lang="sk-SK" altLang="en-US" sz="1800">
              <a:latin typeface="Arial" panose="020B0604020202020204" pitchFamily="34" charset="0"/>
            </a:endParaRPr>
          </a:p>
        </p:txBody>
      </p:sp>
      <p:grpSp>
        <p:nvGrpSpPr>
          <p:cNvPr id="110620" name="Group 26">
            <a:extLst>
              <a:ext uri="{FF2B5EF4-FFF2-40B4-BE49-F238E27FC236}">
                <a16:creationId xmlns:a16="http://schemas.microsoft.com/office/drawing/2014/main" id="{6C916F4D-7244-41C4-9439-299E516A45B5}"/>
              </a:ext>
            </a:extLst>
          </p:cNvPr>
          <p:cNvGrpSpPr>
            <a:grpSpLocks/>
          </p:cNvGrpSpPr>
          <p:nvPr/>
        </p:nvGrpSpPr>
        <p:grpSpPr bwMode="auto">
          <a:xfrm>
            <a:off x="3103563" y="1508125"/>
            <a:ext cx="139700" cy="357188"/>
            <a:chOff x="1955" y="950"/>
            <a:chExt cx="88" cy="225"/>
          </a:xfrm>
        </p:grpSpPr>
        <p:sp>
          <p:nvSpPr>
            <p:cNvPr id="110684" name="Line 27">
              <a:extLst>
                <a:ext uri="{FF2B5EF4-FFF2-40B4-BE49-F238E27FC236}">
                  <a16:creationId xmlns:a16="http://schemas.microsoft.com/office/drawing/2014/main" id="{B492696C-22D2-4D10-B0AD-46AA1F8F8DC5}"/>
                </a:ext>
              </a:extLst>
            </p:cNvPr>
            <p:cNvSpPr>
              <a:spLocks noChangeShapeType="1"/>
            </p:cNvSpPr>
            <p:nvPr/>
          </p:nvSpPr>
          <p:spPr bwMode="auto">
            <a:xfrm>
              <a:off x="1999" y="950"/>
              <a:ext cx="1" cy="1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0685" name="Freeform 28">
              <a:extLst>
                <a:ext uri="{FF2B5EF4-FFF2-40B4-BE49-F238E27FC236}">
                  <a16:creationId xmlns:a16="http://schemas.microsoft.com/office/drawing/2014/main" id="{94F51118-C26A-4CB4-8451-20BDE5C2AE76}"/>
                </a:ext>
              </a:extLst>
            </p:cNvPr>
            <p:cNvSpPr>
              <a:spLocks/>
            </p:cNvSpPr>
            <p:nvPr/>
          </p:nvSpPr>
          <p:spPr bwMode="auto">
            <a:xfrm>
              <a:off x="1955" y="1087"/>
              <a:ext cx="88" cy="88"/>
            </a:xfrm>
            <a:custGeom>
              <a:avLst/>
              <a:gdLst>
                <a:gd name="T0" fmla="*/ 0 w 175"/>
                <a:gd name="T1" fmla="*/ 0 h 176"/>
                <a:gd name="T2" fmla="*/ 1 w 175"/>
                <a:gd name="T3" fmla="*/ 1 h 176"/>
                <a:gd name="T4" fmla="*/ 1 w 175"/>
                <a:gd name="T5" fmla="*/ 0 h 176"/>
                <a:gd name="T6" fmla="*/ 0 w 175"/>
                <a:gd name="T7" fmla="*/ 0 h 1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5" h="176">
                  <a:moveTo>
                    <a:pt x="0" y="0"/>
                  </a:moveTo>
                  <a:lnTo>
                    <a:pt x="88" y="176"/>
                  </a:lnTo>
                  <a:lnTo>
                    <a:pt x="175"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110621" name="Freeform 29">
            <a:extLst>
              <a:ext uri="{FF2B5EF4-FFF2-40B4-BE49-F238E27FC236}">
                <a16:creationId xmlns:a16="http://schemas.microsoft.com/office/drawing/2014/main" id="{154987EC-C0E5-4A63-BB1C-AF2C1FE2070C}"/>
              </a:ext>
            </a:extLst>
          </p:cNvPr>
          <p:cNvSpPr>
            <a:spLocks/>
          </p:cNvSpPr>
          <p:nvPr/>
        </p:nvSpPr>
        <p:spPr bwMode="auto">
          <a:xfrm>
            <a:off x="1000125" y="5089525"/>
            <a:ext cx="1406525" cy="601663"/>
          </a:xfrm>
          <a:custGeom>
            <a:avLst/>
            <a:gdLst>
              <a:gd name="T0" fmla="*/ 2147483646 w 1770"/>
              <a:gd name="T1" fmla="*/ 0 h 757"/>
              <a:gd name="T2" fmla="*/ 0 w 1770"/>
              <a:gd name="T3" fmla="*/ 2147483646 h 757"/>
              <a:gd name="T4" fmla="*/ 0 w 1770"/>
              <a:gd name="T5" fmla="*/ 2147483646 h 757"/>
              <a:gd name="T6" fmla="*/ 2147483646 w 1770"/>
              <a:gd name="T7" fmla="*/ 2147483646 h 757"/>
              <a:gd name="T8" fmla="*/ 2147483646 w 1770"/>
              <a:gd name="T9" fmla="*/ 2147483646 h 757"/>
              <a:gd name="T10" fmla="*/ 2147483646 w 1770"/>
              <a:gd name="T11" fmla="*/ 2147483646 h 757"/>
              <a:gd name="T12" fmla="*/ 2147483646 w 1770"/>
              <a:gd name="T13" fmla="*/ 2147483646 h 757"/>
              <a:gd name="T14" fmla="*/ 2147483646 w 1770"/>
              <a:gd name="T15" fmla="*/ 0 h 757"/>
              <a:gd name="T16" fmla="*/ 2147483646 w 1770"/>
              <a:gd name="T17" fmla="*/ 0 h 7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770" h="757">
                <a:moveTo>
                  <a:pt x="221" y="0"/>
                </a:moveTo>
                <a:lnTo>
                  <a:pt x="0" y="221"/>
                </a:lnTo>
                <a:lnTo>
                  <a:pt x="0" y="536"/>
                </a:lnTo>
                <a:lnTo>
                  <a:pt x="221" y="757"/>
                </a:lnTo>
                <a:lnTo>
                  <a:pt x="1549" y="757"/>
                </a:lnTo>
                <a:lnTo>
                  <a:pt x="1770" y="536"/>
                </a:lnTo>
                <a:lnTo>
                  <a:pt x="1770" y="221"/>
                </a:lnTo>
                <a:lnTo>
                  <a:pt x="1549" y="0"/>
                </a:lnTo>
                <a:lnTo>
                  <a:pt x="221" y="0"/>
                </a:lnTo>
                <a:close/>
              </a:path>
            </a:pathLst>
          </a:custGeom>
          <a:solidFill>
            <a:srgbClr val="FFFFFF"/>
          </a:solidFill>
          <a:ln w="12700">
            <a:solidFill>
              <a:srgbClr val="000000"/>
            </a:solidFill>
            <a:prstDash val="solid"/>
            <a:round/>
            <a:headEnd/>
            <a:tailEnd/>
          </a:ln>
        </p:spPr>
        <p:txBody>
          <a:bodyPr/>
          <a:lstStyle/>
          <a:p>
            <a:endParaRPr lang="sk-SK"/>
          </a:p>
        </p:txBody>
      </p:sp>
      <p:sp>
        <p:nvSpPr>
          <p:cNvPr id="110622" name="Rectangle 30">
            <a:extLst>
              <a:ext uri="{FF2B5EF4-FFF2-40B4-BE49-F238E27FC236}">
                <a16:creationId xmlns:a16="http://schemas.microsoft.com/office/drawing/2014/main" id="{14BF4975-6043-4E31-9033-AF470F1C47B6}"/>
              </a:ext>
            </a:extLst>
          </p:cNvPr>
          <p:cNvSpPr>
            <a:spLocks noChangeArrowheads="1"/>
          </p:cNvSpPr>
          <p:nvPr/>
        </p:nvSpPr>
        <p:spPr bwMode="auto">
          <a:xfrm>
            <a:off x="1314450" y="5230813"/>
            <a:ext cx="7810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Timeliness</a:t>
            </a:r>
            <a:endParaRPr lang="sk-SK" altLang="en-US" sz="1800">
              <a:latin typeface="Arial" panose="020B0604020202020204" pitchFamily="34" charset="0"/>
            </a:endParaRPr>
          </a:p>
        </p:txBody>
      </p:sp>
      <p:sp>
        <p:nvSpPr>
          <p:cNvPr id="110623" name="Freeform 31">
            <a:extLst>
              <a:ext uri="{FF2B5EF4-FFF2-40B4-BE49-F238E27FC236}">
                <a16:creationId xmlns:a16="http://schemas.microsoft.com/office/drawing/2014/main" id="{7E6BA162-32BC-4885-8DB5-F6D8CD24C4FA}"/>
              </a:ext>
            </a:extLst>
          </p:cNvPr>
          <p:cNvSpPr>
            <a:spLocks/>
          </p:cNvSpPr>
          <p:nvPr/>
        </p:nvSpPr>
        <p:spPr bwMode="auto">
          <a:xfrm>
            <a:off x="5219700" y="1881188"/>
            <a:ext cx="1789113" cy="477837"/>
          </a:xfrm>
          <a:custGeom>
            <a:avLst/>
            <a:gdLst>
              <a:gd name="T0" fmla="*/ 2147483646 w 2255"/>
              <a:gd name="T1" fmla="*/ 0 h 603"/>
              <a:gd name="T2" fmla="*/ 0 w 2255"/>
              <a:gd name="T3" fmla="*/ 2147483646 h 603"/>
              <a:gd name="T4" fmla="*/ 0 w 2255"/>
              <a:gd name="T5" fmla="*/ 2147483646 h 603"/>
              <a:gd name="T6" fmla="*/ 2147483646 w 2255"/>
              <a:gd name="T7" fmla="*/ 2147483646 h 603"/>
              <a:gd name="T8" fmla="*/ 2147483646 w 2255"/>
              <a:gd name="T9" fmla="*/ 2147483646 h 603"/>
              <a:gd name="T10" fmla="*/ 2147483646 w 2255"/>
              <a:gd name="T11" fmla="*/ 2147483646 h 603"/>
              <a:gd name="T12" fmla="*/ 2147483646 w 2255"/>
              <a:gd name="T13" fmla="*/ 2147483646 h 603"/>
              <a:gd name="T14" fmla="*/ 2147483646 w 2255"/>
              <a:gd name="T15" fmla="*/ 0 h 603"/>
              <a:gd name="T16" fmla="*/ 2147483646 w 2255"/>
              <a:gd name="T17" fmla="*/ 0 h 60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55" h="603">
                <a:moveTo>
                  <a:pt x="177" y="0"/>
                </a:moveTo>
                <a:lnTo>
                  <a:pt x="0" y="178"/>
                </a:lnTo>
                <a:lnTo>
                  <a:pt x="0" y="427"/>
                </a:lnTo>
                <a:lnTo>
                  <a:pt x="177" y="603"/>
                </a:lnTo>
                <a:lnTo>
                  <a:pt x="2080" y="603"/>
                </a:lnTo>
                <a:lnTo>
                  <a:pt x="2255" y="427"/>
                </a:lnTo>
                <a:lnTo>
                  <a:pt x="2255" y="178"/>
                </a:lnTo>
                <a:lnTo>
                  <a:pt x="2080" y="0"/>
                </a:lnTo>
                <a:lnTo>
                  <a:pt x="177" y="0"/>
                </a:lnTo>
                <a:close/>
              </a:path>
            </a:pathLst>
          </a:custGeom>
          <a:solidFill>
            <a:srgbClr val="CCFFCC"/>
          </a:solidFill>
          <a:ln w="12700">
            <a:solidFill>
              <a:srgbClr val="000000"/>
            </a:solidFill>
            <a:prstDash val="solid"/>
            <a:round/>
            <a:headEnd/>
            <a:tailEnd/>
          </a:ln>
        </p:spPr>
        <p:txBody>
          <a:bodyPr/>
          <a:lstStyle/>
          <a:p>
            <a:endParaRPr lang="sk-SK"/>
          </a:p>
        </p:txBody>
      </p:sp>
      <p:sp>
        <p:nvSpPr>
          <p:cNvPr id="110624" name="Rectangle 32">
            <a:extLst>
              <a:ext uri="{FF2B5EF4-FFF2-40B4-BE49-F238E27FC236}">
                <a16:creationId xmlns:a16="http://schemas.microsoft.com/office/drawing/2014/main" id="{C690ABB9-5ACB-4F3B-9D21-EFD45BD9EF22}"/>
              </a:ext>
            </a:extLst>
          </p:cNvPr>
          <p:cNvSpPr>
            <a:spLocks noChangeArrowheads="1"/>
          </p:cNvSpPr>
          <p:nvPr/>
        </p:nvSpPr>
        <p:spPr bwMode="auto">
          <a:xfrm>
            <a:off x="5743575" y="2005013"/>
            <a:ext cx="7429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Relevance</a:t>
            </a:r>
            <a:endParaRPr lang="sk-SK" altLang="en-US" sz="1800">
              <a:latin typeface="Arial" panose="020B0604020202020204" pitchFamily="34" charset="0"/>
            </a:endParaRPr>
          </a:p>
        </p:txBody>
      </p:sp>
      <p:sp>
        <p:nvSpPr>
          <p:cNvPr id="110625" name="Rectangle 33">
            <a:extLst>
              <a:ext uri="{FF2B5EF4-FFF2-40B4-BE49-F238E27FC236}">
                <a16:creationId xmlns:a16="http://schemas.microsoft.com/office/drawing/2014/main" id="{3C5D8971-A090-4198-A3CC-DD2B55B5EA06}"/>
              </a:ext>
            </a:extLst>
          </p:cNvPr>
          <p:cNvSpPr>
            <a:spLocks noChangeArrowheads="1"/>
          </p:cNvSpPr>
          <p:nvPr/>
        </p:nvSpPr>
        <p:spPr bwMode="auto">
          <a:xfrm>
            <a:off x="2024063" y="5857875"/>
            <a:ext cx="4987925" cy="479425"/>
          </a:xfrm>
          <a:prstGeom prst="rect">
            <a:avLst/>
          </a:prstGeom>
          <a:solidFill>
            <a:srgbClr val="00FF00"/>
          </a:solidFill>
          <a:ln w="12700">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110626" name="Rectangle 34">
            <a:extLst>
              <a:ext uri="{FF2B5EF4-FFF2-40B4-BE49-F238E27FC236}">
                <a16:creationId xmlns:a16="http://schemas.microsoft.com/office/drawing/2014/main" id="{986572A5-AA27-47AB-88BD-3F1C7D82331C}"/>
              </a:ext>
            </a:extLst>
          </p:cNvPr>
          <p:cNvSpPr>
            <a:spLocks noChangeArrowheads="1"/>
          </p:cNvSpPr>
          <p:nvPr/>
        </p:nvSpPr>
        <p:spPr bwMode="auto">
          <a:xfrm>
            <a:off x="2673350" y="5930900"/>
            <a:ext cx="30797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b="1">
                <a:solidFill>
                  <a:srgbClr val="000000"/>
                </a:solidFill>
              </a:rPr>
              <a:t>Constraints on usefulness of information</a:t>
            </a:r>
            <a:endParaRPr lang="sk-SK" altLang="en-US" sz="1800">
              <a:latin typeface="Arial" panose="020B0604020202020204" pitchFamily="34" charset="0"/>
            </a:endParaRPr>
          </a:p>
        </p:txBody>
      </p:sp>
      <p:sp>
        <p:nvSpPr>
          <p:cNvPr id="110627" name="Freeform 35">
            <a:extLst>
              <a:ext uri="{FF2B5EF4-FFF2-40B4-BE49-F238E27FC236}">
                <a16:creationId xmlns:a16="http://schemas.microsoft.com/office/drawing/2014/main" id="{E3206524-D93E-422F-891E-68F92BB966E0}"/>
              </a:ext>
            </a:extLst>
          </p:cNvPr>
          <p:cNvSpPr>
            <a:spLocks/>
          </p:cNvSpPr>
          <p:nvPr/>
        </p:nvSpPr>
        <p:spPr bwMode="auto">
          <a:xfrm>
            <a:off x="6113463" y="5173663"/>
            <a:ext cx="2430462" cy="511175"/>
          </a:xfrm>
          <a:custGeom>
            <a:avLst/>
            <a:gdLst>
              <a:gd name="T0" fmla="*/ 2147483646 w 3060"/>
              <a:gd name="T1" fmla="*/ 0 h 644"/>
              <a:gd name="T2" fmla="*/ 0 w 3060"/>
              <a:gd name="T3" fmla="*/ 2147483646 h 644"/>
              <a:gd name="T4" fmla="*/ 0 w 3060"/>
              <a:gd name="T5" fmla="*/ 2147483646 h 644"/>
              <a:gd name="T6" fmla="*/ 2147483646 w 3060"/>
              <a:gd name="T7" fmla="*/ 2147483646 h 644"/>
              <a:gd name="T8" fmla="*/ 2147483646 w 3060"/>
              <a:gd name="T9" fmla="*/ 2147483646 h 644"/>
              <a:gd name="T10" fmla="*/ 2147483646 w 3060"/>
              <a:gd name="T11" fmla="*/ 2147483646 h 644"/>
              <a:gd name="T12" fmla="*/ 2147483646 w 3060"/>
              <a:gd name="T13" fmla="*/ 2147483646 h 644"/>
              <a:gd name="T14" fmla="*/ 2147483646 w 3060"/>
              <a:gd name="T15" fmla="*/ 0 h 644"/>
              <a:gd name="T16" fmla="*/ 2147483646 w 3060"/>
              <a:gd name="T17" fmla="*/ 0 h 6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060" h="644">
                <a:moveTo>
                  <a:pt x="188" y="0"/>
                </a:moveTo>
                <a:lnTo>
                  <a:pt x="0" y="189"/>
                </a:lnTo>
                <a:lnTo>
                  <a:pt x="0" y="456"/>
                </a:lnTo>
                <a:lnTo>
                  <a:pt x="188" y="644"/>
                </a:lnTo>
                <a:lnTo>
                  <a:pt x="2871" y="644"/>
                </a:lnTo>
                <a:lnTo>
                  <a:pt x="3060" y="456"/>
                </a:lnTo>
                <a:lnTo>
                  <a:pt x="3060" y="189"/>
                </a:lnTo>
                <a:lnTo>
                  <a:pt x="2871" y="0"/>
                </a:lnTo>
                <a:lnTo>
                  <a:pt x="188" y="0"/>
                </a:lnTo>
                <a:close/>
              </a:path>
            </a:pathLst>
          </a:custGeom>
          <a:solidFill>
            <a:srgbClr val="FFFFFF"/>
          </a:solidFill>
          <a:ln w="12700">
            <a:solidFill>
              <a:srgbClr val="000000"/>
            </a:solidFill>
            <a:prstDash val="solid"/>
            <a:round/>
            <a:headEnd/>
            <a:tailEnd/>
          </a:ln>
        </p:spPr>
        <p:txBody>
          <a:bodyPr/>
          <a:lstStyle/>
          <a:p>
            <a:endParaRPr lang="sk-SK"/>
          </a:p>
        </p:txBody>
      </p:sp>
      <p:sp>
        <p:nvSpPr>
          <p:cNvPr id="110628" name="Rectangle 36">
            <a:extLst>
              <a:ext uri="{FF2B5EF4-FFF2-40B4-BE49-F238E27FC236}">
                <a16:creationId xmlns:a16="http://schemas.microsoft.com/office/drawing/2014/main" id="{A1621494-7932-469C-BF8A-17661D33C730}"/>
              </a:ext>
            </a:extLst>
          </p:cNvPr>
          <p:cNvSpPr>
            <a:spLocks noChangeArrowheads="1"/>
          </p:cNvSpPr>
          <p:nvPr/>
        </p:nvSpPr>
        <p:spPr bwMode="auto">
          <a:xfrm>
            <a:off x="6440488" y="5302250"/>
            <a:ext cx="17811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Balance of Benefits/Cost</a:t>
            </a:r>
            <a:endParaRPr lang="sk-SK" altLang="en-US" sz="1800">
              <a:latin typeface="Arial" panose="020B0604020202020204" pitchFamily="34" charset="0"/>
            </a:endParaRPr>
          </a:p>
        </p:txBody>
      </p:sp>
      <p:grpSp>
        <p:nvGrpSpPr>
          <p:cNvPr id="110629" name="Group 37">
            <a:extLst>
              <a:ext uri="{FF2B5EF4-FFF2-40B4-BE49-F238E27FC236}">
                <a16:creationId xmlns:a16="http://schemas.microsoft.com/office/drawing/2014/main" id="{AAEC85D1-162B-4991-A409-CDAC1A897512}"/>
              </a:ext>
            </a:extLst>
          </p:cNvPr>
          <p:cNvGrpSpPr>
            <a:grpSpLocks/>
          </p:cNvGrpSpPr>
          <p:nvPr/>
        </p:nvGrpSpPr>
        <p:grpSpPr bwMode="auto">
          <a:xfrm>
            <a:off x="4637088" y="1508125"/>
            <a:ext cx="139700" cy="1746250"/>
            <a:chOff x="2921" y="950"/>
            <a:chExt cx="88" cy="1100"/>
          </a:xfrm>
        </p:grpSpPr>
        <p:sp>
          <p:nvSpPr>
            <p:cNvPr id="110682" name="Line 38">
              <a:extLst>
                <a:ext uri="{FF2B5EF4-FFF2-40B4-BE49-F238E27FC236}">
                  <a16:creationId xmlns:a16="http://schemas.microsoft.com/office/drawing/2014/main" id="{C35A9957-1D31-44ED-ABD9-BD1932DDB0A5}"/>
                </a:ext>
              </a:extLst>
            </p:cNvPr>
            <p:cNvSpPr>
              <a:spLocks noChangeShapeType="1"/>
            </p:cNvSpPr>
            <p:nvPr/>
          </p:nvSpPr>
          <p:spPr bwMode="auto">
            <a:xfrm>
              <a:off x="2965" y="950"/>
              <a:ext cx="1" cy="101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0683" name="Freeform 39">
              <a:extLst>
                <a:ext uri="{FF2B5EF4-FFF2-40B4-BE49-F238E27FC236}">
                  <a16:creationId xmlns:a16="http://schemas.microsoft.com/office/drawing/2014/main" id="{8B24C212-AC15-4922-9150-75F48A5D4961}"/>
                </a:ext>
              </a:extLst>
            </p:cNvPr>
            <p:cNvSpPr>
              <a:spLocks/>
            </p:cNvSpPr>
            <p:nvPr/>
          </p:nvSpPr>
          <p:spPr bwMode="auto">
            <a:xfrm>
              <a:off x="2921" y="1962"/>
              <a:ext cx="88" cy="88"/>
            </a:xfrm>
            <a:custGeom>
              <a:avLst/>
              <a:gdLst>
                <a:gd name="T0" fmla="*/ 0 w 176"/>
                <a:gd name="T1" fmla="*/ 0 h 176"/>
                <a:gd name="T2" fmla="*/ 1 w 176"/>
                <a:gd name="T3" fmla="*/ 1 h 176"/>
                <a:gd name="T4" fmla="*/ 1 w 176"/>
                <a:gd name="T5" fmla="*/ 0 h 176"/>
                <a:gd name="T6" fmla="*/ 0 w 176"/>
                <a:gd name="T7" fmla="*/ 0 h 1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6" h="176">
                  <a:moveTo>
                    <a:pt x="0" y="0"/>
                  </a:moveTo>
                  <a:lnTo>
                    <a:pt x="89" y="176"/>
                  </a:lnTo>
                  <a:lnTo>
                    <a:pt x="176"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10630" name="Group 40">
            <a:extLst>
              <a:ext uri="{FF2B5EF4-FFF2-40B4-BE49-F238E27FC236}">
                <a16:creationId xmlns:a16="http://schemas.microsoft.com/office/drawing/2014/main" id="{58FE5AB4-CAB2-4775-A7CD-83F0E1A357D8}"/>
              </a:ext>
            </a:extLst>
          </p:cNvPr>
          <p:cNvGrpSpPr>
            <a:grpSpLocks/>
          </p:cNvGrpSpPr>
          <p:nvPr/>
        </p:nvGrpSpPr>
        <p:grpSpPr bwMode="auto">
          <a:xfrm>
            <a:off x="7194550" y="1504950"/>
            <a:ext cx="139700" cy="1762125"/>
            <a:chOff x="4532" y="948"/>
            <a:chExt cx="88" cy="1110"/>
          </a:xfrm>
        </p:grpSpPr>
        <p:sp>
          <p:nvSpPr>
            <p:cNvPr id="110680" name="Line 41">
              <a:extLst>
                <a:ext uri="{FF2B5EF4-FFF2-40B4-BE49-F238E27FC236}">
                  <a16:creationId xmlns:a16="http://schemas.microsoft.com/office/drawing/2014/main" id="{8E0E34A6-9C78-4308-871F-4341367C0FC5}"/>
                </a:ext>
              </a:extLst>
            </p:cNvPr>
            <p:cNvSpPr>
              <a:spLocks noChangeShapeType="1"/>
            </p:cNvSpPr>
            <p:nvPr/>
          </p:nvSpPr>
          <p:spPr bwMode="auto">
            <a:xfrm flipH="1">
              <a:off x="4576" y="948"/>
              <a:ext cx="4" cy="102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0681" name="Freeform 42">
              <a:extLst>
                <a:ext uri="{FF2B5EF4-FFF2-40B4-BE49-F238E27FC236}">
                  <a16:creationId xmlns:a16="http://schemas.microsoft.com/office/drawing/2014/main" id="{B16BCE84-88BF-4D66-885C-735FB400B2BE}"/>
                </a:ext>
              </a:extLst>
            </p:cNvPr>
            <p:cNvSpPr>
              <a:spLocks/>
            </p:cNvSpPr>
            <p:nvPr/>
          </p:nvSpPr>
          <p:spPr bwMode="auto">
            <a:xfrm>
              <a:off x="4532" y="1970"/>
              <a:ext cx="88" cy="88"/>
            </a:xfrm>
            <a:custGeom>
              <a:avLst/>
              <a:gdLst>
                <a:gd name="T0" fmla="*/ 0 w 176"/>
                <a:gd name="T1" fmla="*/ 0 h 176"/>
                <a:gd name="T2" fmla="*/ 1 w 176"/>
                <a:gd name="T3" fmla="*/ 1 h 176"/>
                <a:gd name="T4" fmla="*/ 1 w 176"/>
                <a:gd name="T5" fmla="*/ 0 h 176"/>
                <a:gd name="T6" fmla="*/ 0 w 176"/>
                <a:gd name="T7" fmla="*/ 0 h 1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6" h="176">
                  <a:moveTo>
                    <a:pt x="0" y="0"/>
                  </a:moveTo>
                  <a:lnTo>
                    <a:pt x="89" y="176"/>
                  </a:lnTo>
                  <a:lnTo>
                    <a:pt x="176"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10631" name="Group 43">
            <a:extLst>
              <a:ext uri="{FF2B5EF4-FFF2-40B4-BE49-F238E27FC236}">
                <a16:creationId xmlns:a16="http://schemas.microsoft.com/office/drawing/2014/main" id="{E86F49FC-47E4-42E4-8EA6-B3A983D49847}"/>
              </a:ext>
            </a:extLst>
          </p:cNvPr>
          <p:cNvGrpSpPr>
            <a:grpSpLocks/>
          </p:cNvGrpSpPr>
          <p:nvPr/>
        </p:nvGrpSpPr>
        <p:grpSpPr bwMode="auto">
          <a:xfrm>
            <a:off x="6043613" y="1508125"/>
            <a:ext cx="139700" cy="384175"/>
            <a:chOff x="3807" y="950"/>
            <a:chExt cx="88" cy="242"/>
          </a:xfrm>
        </p:grpSpPr>
        <p:sp>
          <p:nvSpPr>
            <p:cNvPr id="110678" name="Line 44">
              <a:extLst>
                <a:ext uri="{FF2B5EF4-FFF2-40B4-BE49-F238E27FC236}">
                  <a16:creationId xmlns:a16="http://schemas.microsoft.com/office/drawing/2014/main" id="{68E4BC6E-0724-4EE7-B103-A47903A8081E}"/>
                </a:ext>
              </a:extLst>
            </p:cNvPr>
            <p:cNvSpPr>
              <a:spLocks noChangeShapeType="1"/>
            </p:cNvSpPr>
            <p:nvPr/>
          </p:nvSpPr>
          <p:spPr bwMode="auto">
            <a:xfrm flipH="1">
              <a:off x="3851" y="950"/>
              <a:ext cx="1" cy="15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0679" name="Freeform 45">
              <a:extLst>
                <a:ext uri="{FF2B5EF4-FFF2-40B4-BE49-F238E27FC236}">
                  <a16:creationId xmlns:a16="http://schemas.microsoft.com/office/drawing/2014/main" id="{918BE0C8-DADA-4FD3-B5A5-46F172FDCEC0}"/>
                </a:ext>
              </a:extLst>
            </p:cNvPr>
            <p:cNvSpPr>
              <a:spLocks/>
            </p:cNvSpPr>
            <p:nvPr/>
          </p:nvSpPr>
          <p:spPr bwMode="auto">
            <a:xfrm>
              <a:off x="3807" y="1104"/>
              <a:ext cx="88" cy="88"/>
            </a:xfrm>
            <a:custGeom>
              <a:avLst/>
              <a:gdLst>
                <a:gd name="T0" fmla="*/ 0 w 176"/>
                <a:gd name="T1" fmla="*/ 0 h 176"/>
                <a:gd name="T2" fmla="*/ 1 w 176"/>
                <a:gd name="T3" fmla="*/ 1 h 176"/>
                <a:gd name="T4" fmla="*/ 1 w 176"/>
                <a:gd name="T5" fmla="*/ 0 h 176"/>
                <a:gd name="T6" fmla="*/ 0 w 176"/>
                <a:gd name="T7" fmla="*/ 0 h 1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6" h="176">
                  <a:moveTo>
                    <a:pt x="0" y="0"/>
                  </a:moveTo>
                  <a:lnTo>
                    <a:pt x="89" y="176"/>
                  </a:lnTo>
                  <a:lnTo>
                    <a:pt x="176"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10632" name="Group 46">
            <a:extLst>
              <a:ext uri="{FF2B5EF4-FFF2-40B4-BE49-F238E27FC236}">
                <a16:creationId xmlns:a16="http://schemas.microsoft.com/office/drawing/2014/main" id="{A9CC9A64-0FAD-4AD2-B48A-13CB2D0D2748}"/>
              </a:ext>
            </a:extLst>
          </p:cNvPr>
          <p:cNvGrpSpPr>
            <a:grpSpLocks/>
          </p:cNvGrpSpPr>
          <p:nvPr/>
        </p:nvGrpSpPr>
        <p:grpSpPr bwMode="auto">
          <a:xfrm>
            <a:off x="1893888" y="2636838"/>
            <a:ext cx="2174875" cy="906462"/>
            <a:chOff x="1193" y="1661"/>
            <a:chExt cx="1370" cy="571"/>
          </a:xfrm>
        </p:grpSpPr>
        <p:sp>
          <p:nvSpPr>
            <p:cNvPr id="110676" name="Line 47">
              <a:extLst>
                <a:ext uri="{FF2B5EF4-FFF2-40B4-BE49-F238E27FC236}">
                  <a16:creationId xmlns:a16="http://schemas.microsoft.com/office/drawing/2014/main" id="{A5B0B4E9-B404-445F-BA83-AD840F3C5A9C}"/>
                </a:ext>
              </a:extLst>
            </p:cNvPr>
            <p:cNvSpPr>
              <a:spLocks noChangeShapeType="1"/>
            </p:cNvSpPr>
            <p:nvPr/>
          </p:nvSpPr>
          <p:spPr bwMode="auto">
            <a:xfrm flipH="1" flipV="1">
              <a:off x="1273" y="1702"/>
              <a:ext cx="1290" cy="53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0677" name="Freeform 48">
              <a:extLst>
                <a:ext uri="{FF2B5EF4-FFF2-40B4-BE49-F238E27FC236}">
                  <a16:creationId xmlns:a16="http://schemas.microsoft.com/office/drawing/2014/main" id="{C7366D16-F828-44EC-B2F4-7B46CFB68B71}"/>
                </a:ext>
              </a:extLst>
            </p:cNvPr>
            <p:cNvSpPr>
              <a:spLocks/>
            </p:cNvSpPr>
            <p:nvPr/>
          </p:nvSpPr>
          <p:spPr bwMode="auto">
            <a:xfrm>
              <a:off x="1193" y="1661"/>
              <a:ext cx="98" cy="81"/>
            </a:xfrm>
            <a:custGeom>
              <a:avLst/>
              <a:gdLst>
                <a:gd name="T0" fmla="*/ 1 w 196"/>
                <a:gd name="T1" fmla="*/ 0 h 163"/>
                <a:gd name="T2" fmla="*/ 0 w 196"/>
                <a:gd name="T3" fmla="*/ 0 h 163"/>
                <a:gd name="T4" fmla="*/ 1 w 196"/>
                <a:gd name="T5" fmla="*/ 0 h 163"/>
                <a:gd name="T6" fmla="*/ 1 w 196"/>
                <a:gd name="T7" fmla="*/ 0 h 1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 h="163">
                  <a:moveTo>
                    <a:pt x="196" y="0"/>
                  </a:moveTo>
                  <a:lnTo>
                    <a:pt x="0" y="15"/>
                  </a:lnTo>
                  <a:lnTo>
                    <a:pt x="129" y="163"/>
                  </a:lnTo>
                  <a:lnTo>
                    <a:pt x="19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10633" name="Group 49">
            <a:extLst>
              <a:ext uri="{FF2B5EF4-FFF2-40B4-BE49-F238E27FC236}">
                <a16:creationId xmlns:a16="http://schemas.microsoft.com/office/drawing/2014/main" id="{E5E6A415-3B8C-4664-AA09-10B00AA81901}"/>
              </a:ext>
            </a:extLst>
          </p:cNvPr>
          <p:cNvGrpSpPr>
            <a:grpSpLocks/>
          </p:cNvGrpSpPr>
          <p:nvPr/>
        </p:nvGrpSpPr>
        <p:grpSpPr bwMode="auto">
          <a:xfrm>
            <a:off x="1766888" y="3600450"/>
            <a:ext cx="2301875" cy="139700"/>
            <a:chOff x="1113" y="2268"/>
            <a:chExt cx="1450" cy="88"/>
          </a:xfrm>
        </p:grpSpPr>
        <p:sp>
          <p:nvSpPr>
            <p:cNvPr id="110674" name="Line 50">
              <a:extLst>
                <a:ext uri="{FF2B5EF4-FFF2-40B4-BE49-F238E27FC236}">
                  <a16:creationId xmlns:a16="http://schemas.microsoft.com/office/drawing/2014/main" id="{3E4C8901-1179-4211-A6AC-492C613E1E43}"/>
                </a:ext>
              </a:extLst>
            </p:cNvPr>
            <p:cNvSpPr>
              <a:spLocks noChangeShapeType="1"/>
            </p:cNvSpPr>
            <p:nvPr/>
          </p:nvSpPr>
          <p:spPr bwMode="auto">
            <a:xfrm flipH="1">
              <a:off x="1200" y="2313"/>
              <a:ext cx="1363"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0675" name="Freeform 51">
              <a:extLst>
                <a:ext uri="{FF2B5EF4-FFF2-40B4-BE49-F238E27FC236}">
                  <a16:creationId xmlns:a16="http://schemas.microsoft.com/office/drawing/2014/main" id="{C00A877D-176F-4564-8C56-DDCB46B7F4F2}"/>
                </a:ext>
              </a:extLst>
            </p:cNvPr>
            <p:cNvSpPr>
              <a:spLocks/>
            </p:cNvSpPr>
            <p:nvPr/>
          </p:nvSpPr>
          <p:spPr bwMode="auto">
            <a:xfrm>
              <a:off x="1113" y="2268"/>
              <a:ext cx="88" cy="88"/>
            </a:xfrm>
            <a:custGeom>
              <a:avLst/>
              <a:gdLst>
                <a:gd name="T0" fmla="*/ 1 w 176"/>
                <a:gd name="T1" fmla="*/ 0 h 176"/>
                <a:gd name="T2" fmla="*/ 0 w 176"/>
                <a:gd name="T3" fmla="*/ 1 h 176"/>
                <a:gd name="T4" fmla="*/ 1 w 176"/>
                <a:gd name="T5" fmla="*/ 1 h 176"/>
                <a:gd name="T6" fmla="*/ 1 w 176"/>
                <a:gd name="T7" fmla="*/ 0 h 1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6" h="176">
                  <a:moveTo>
                    <a:pt x="176" y="0"/>
                  </a:moveTo>
                  <a:lnTo>
                    <a:pt x="0" y="88"/>
                  </a:lnTo>
                  <a:lnTo>
                    <a:pt x="176" y="176"/>
                  </a:lnTo>
                  <a:lnTo>
                    <a:pt x="17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10634" name="Group 52">
            <a:extLst>
              <a:ext uri="{FF2B5EF4-FFF2-40B4-BE49-F238E27FC236}">
                <a16:creationId xmlns:a16="http://schemas.microsoft.com/office/drawing/2014/main" id="{3260720F-3A19-4BD7-A15C-31E12C3DE9F1}"/>
              </a:ext>
            </a:extLst>
          </p:cNvPr>
          <p:cNvGrpSpPr>
            <a:grpSpLocks/>
          </p:cNvGrpSpPr>
          <p:nvPr/>
        </p:nvGrpSpPr>
        <p:grpSpPr bwMode="auto">
          <a:xfrm>
            <a:off x="1255713" y="3798888"/>
            <a:ext cx="2940050" cy="677862"/>
            <a:chOff x="791" y="2393"/>
            <a:chExt cx="1852" cy="427"/>
          </a:xfrm>
        </p:grpSpPr>
        <p:sp>
          <p:nvSpPr>
            <p:cNvPr id="110672" name="Line 53">
              <a:extLst>
                <a:ext uri="{FF2B5EF4-FFF2-40B4-BE49-F238E27FC236}">
                  <a16:creationId xmlns:a16="http://schemas.microsoft.com/office/drawing/2014/main" id="{5C4B4EBF-1118-4668-A851-117C128B629E}"/>
                </a:ext>
              </a:extLst>
            </p:cNvPr>
            <p:cNvSpPr>
              <a:spLocks noChangeShapeType="1"/>
            </p:cNvSpPr>
            <p:nvPr/>
          </p:nvSpPr>
          <p:spPr bwMode="auto">
            <a:xfrm flipH="1">
              <a:off x="875" y="2393"/>
              <a:ext cx="1768" cy="38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0673" name="Freeform 54">
              <a:extLst>
                <a:ext uri="{FF2B5EF4-FFF2-40B4-BE49-F238E27FC236}">
                  <a16:creationId xmlns:a16="http://schemas.microsoft.com/office/drawing/2014/main" id="{DE7CBFCC-AD42-4196-94F0-C3ECF5DCF271}"/>
                </a:ext>
              </a:extLst>
            </p:cNvPr>
            <p:cNvSpPr>
              <a:spLocks/>
            </p:cNvSpPr>
            <p:nvPr/>
          </p:nvSpPr>
          <p:spPr bwMode="auto">
            <a:xfrm>
              <a:off x="791" y="2734"/>
              <a:ext cx="95" cy="86"/>
            </a:xfrm>
            <a:custGeom>
              <a:avLst/>
              <a:gdLst>
                <a:gd name="T0" fmla="*/ 0 w 191"/>
                <a:gd name="T1" fmla="*/ 0 h 172"/>
                <a:gd name="T2" fmla="*/ 0 w 191"/>
                <a:gd name="T3" fmla="*/ 1 h 172"/>
                <a:gd name="T4" fmla="*/ 0 w 191"/>
                <a:gd name="T5" fmla="*/ 1 h 172"/>
                <a:gd name="T6" fmla="*/ 0 w 191"/>
                <a:gd name="T7" fmla="*/ 0 h 1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1" h="172">
                  <a:moveTo>
                    <a:pt x="154" y="0"/>
                  </a:moveTo>
                  <a:lnTo>
                    <a:pt x="0" y="123"/>
                  </a:lnTo>
                  <a:lnTo>
                    <a:pt x="191" y="172"/>
                  </a:lnTo>
                  <a:lnTo>
                    <a:pt x="15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10635" name="Group 55">
            <a:extLst>
              <a:ext uri="{FF2B5EF4-FFF2-40B4-BE49-F238E27FC236}">
                <a16:creationId xmlns:a16="http://schemas.microsoft.com/office/drawing/2014/main" id="{16BA12D1-A0AA-4F64-9C2E-D55540C027AA}"/>
              </a:ext>
            </a:extLst>
          </p:cNvPr>
          <p:cNvGrpSpPr>
            <a:grpSpLocks/>
          </p:cNvGrpSpPr>
          <p:nvPr/>
        </p:nvGrpSpPr>
        <p:grpSpPr bwMode="auto">
          <a:xfrm>
            <a:off x="3044825" y="3798888"/>
            <a:ext cx="1535113" cy="650875"/>
            <a:chOff x="1918" y="2393"/>
            <a:chExt cx="967" cy="410"/>
          </a:xfrm>
        </p:grpSpPr>
        <p:sp>
          <p:nvSpPr>
            <p:cNvPr id="110670" name="Line 56">
              <a:extLst>
                <a:ext uri="{FF2B5EF4-FFF2-40B4-BE49-F238E27FC236}">
                  <a16:creationId xmlns:a16="http://schemas.microsoft.com/office/drawing/2014/main" id="{6A79E399-DB93-4E1A-8999-CBAA665E0AC2}"/>
                </a:ext>
              </a:extLst>
            </p:cNvPr>
            <p:cNvSpPr>
              <a:spLocks noChangeShapeType="1"/>
            </p:cNvSpPr>
            <p:nvPr/>
          </p:nvSpPr>
          <p:spPr bwMode="auto">
            <a:xfrm flipH="1">
              <a:off x="1998" y="2393"/>
              <a:ext cx="887" cy="37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0671" name="Freeform 57">
              <a:extLst>
                <a:ext uri="{FF2B5EF4-FFF2-40B4-BE49-F238E27FC236}">
                  <a16:creationId xmlns:a16="http://schemas.microsoft.com/office/drawing/2014/main" id="{6D9133BA-1279-49C9-9355-715FC39BEDFE}"/>
                </a:ext>
              </a:extLst>
            </p:cNvPr>
            <p:cNvSpPr>
              <a:spLocks/>
            </p:cNvSpPr>
            <p:nvPr/>
          </p:nvSpPr>
          <p:spPr bwMode="auto">
            <a:xfrm>
              <a:off x="1918" y="2722"/>
              <a:ext cx="98" cy="81"/>
            </a:xfrm>
            <a:custGeom>
              <a:avLst/>
              <a:gdLst>
                <a:gd name="T0" fmla="*/ 1 w 196"/>
                <a:gd name="T1" fmla="*/ 0 h 163"/>
                <a:gd name="T2" fmla="*/ 0 w 196"/>
                <a:gd name="T3" fmla="*/ 0 h 163"/>
                <a:gd name="T4" fmla="*/ 1 w 196"/>
                <a:gd name="T5" fmla="*/ 0 h 163"/>
                <a:gd name="T6" fmla="*/ 1 w 196"/>
                <a:gd name="T7" fmla="*/ 0 h 1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 h="163">
                  <a:moveTo>
                    <a:pt x="129" y="0"/>
                  </a:moveTo>
                  <a:lnTo>
                    <a:pt x="0" y="149"/>
                  </a:lnTo>
                  <a:lnTo>
                    <a:pt x="196" y="163"/>
                  </a:lnTo>
                  <a:lnTo>
                    <a:pt x="12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10636" name="Group 58">
            <a:extLst>
              <a:ext uri="{FF2B5EF4-FFF2-40B4-BE49-F238E27FC236}">
                <a16:creationId xmlns:a16="http://schemas.microsoft.com/office/drawing/2014/main" id="{2192966E-CCA1-4674-A03D-047BB38D0B36}"/>
              </a:ext>
            </a:extLst>
          </p:cNvPr>
          <p:cNvGrpSpPr>
            <a:grpSpLocks/>
          </p:cNvGrpSpPr>
          <p:nvPr/>
        </p:nvGrpSpPr>
        <p:grpSpPr bwMode="auto">
          <a:xfrm>
            <a:off x="4068763" y="3798888"/>
            <a:ext cx="895350" cy="639762"/>
            <a:chOff x="2563" y="2393"/>
            <a:chExt cx="564" cy="403"/>
          </a:xfrm>
        </p:grpSpPr>
        <p:sp>
          <p:nvSpPr>
            <p:cNvPr id="110668" name="Line 59">
              <a:extLst>
                <a:ext uri="{FF2B5EF4-FFF2-40B4-BE49-F238E27FC236}">
                  <a16:creationId xmlns:a16="http://schemas.microsoft.com/office/drawing/2014/main" id="{655EAF58-DF68-413D-A5D8-8836408489D2}"/>
                </a:ext>
              </a:extLst>
            </p:cNvPr>
            <p:cNvSpPr>
              <a:spLocks noChangeShapeType="1"/>
            </p:cNvSpPr>
            <p:nvPr/>
          </p:nvSpPr>
          <p:spPr bwMode="auto">
            <a:xfrm flipH="1">
              <a:off x="2633" y="2393"/>
              <a:ext cx="494" cy="35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0669" name="Freeform 60">
              <a:extLst>
                <a:ext uri="{FF2B5EF4-FFF2-40B4-BE49-F238E27FC236}">
                  <a16:creationId xmlns:a16="http://schemas.microsoft.com/office/drawing/2014/main" id="{226084D4-D29D-4E5D-888F-DD30540CF098}"/>
                </a:ext>
              </a:extLst>
            </p:cNvPr>
            <p:cNvSpPr>
              <a:spLocks/>
            </p:cNvSpPr>
            <p:nvPr/>
          </p:nvSpPr>
          <p:spPr bwMode="auto">
            <a:xfrm>
              <a:off x="2563" y="2709"/>
              <a:ext cx="96" cy="87"/>
            </a:xfrm>
            <a:custGeom>
              <a:avLst/>
              <a:gdLst>
                <a:gd name="T0" fmla="*/ 0 w 194"/>
                <a:gd name="T1" fmla="*/ 0 h 174"/>
                <a:gd name="T2" fmla="*/ 0 w 194"/>
                <a:gd name="T3" fmla="*/ 1 h 174"/>
                <a:gd name="T4" fmla="*/ 0 w 194"/>
                <a:gd name="T5" fmla="*/ 1 h 174"/>
                <a:gd name="T6" fmla="*/ 0 w 194"/>
                <a:gd name="T7" fmla="*/ 0 h 17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4" h="174">
                  <a:moveTo>
                    <a:pt x="93" y="0"/>
                  </a:moveTo>
                  <a:lnTo>
                    <a:pt x="0" y="174"/>
                  </a:lnTo>
                  <a:lnTo>
                    <a:pt x="194" y="143"/>
                  </a:lnTo>
                  <a:lnTo>
                    <a:pt x="9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10637" name="Group 61">
            <a:extLst>
              <a:ext uri="{FF2B5EF4-FFF2-40B4-BE49-F238E27FC236}">
                <a16:creationId xmlns:a16="http://schemas.microsoft.com/office/drawing/2014/main" id="{E48803D9-2ECE-43F3-9D79-B4A395E38F1A}"/>
              </a:ext>
            </a:extLst>
          </p:cNvPr>
          <p:cNvGrpSpPr>
            <a:grpSpLocks/>
          </p:cNvGrpSpPr>
          <p:nvPr/>
        </p:nvGrpSpPr>
        <p:grpSpPr bwMode="auto">
          <a:xfrm>
            <a:off x="4964113" y="4497388"/>
            <a:ext cx="511175" cy="139700"/>
            <a:chOff x="3127" y="2833"/>
            <a:chExt cx="322" cy="88"/>
          </a:xfrm>
        </p:grpSpPr>
        <p:sp>
          <p:nvSpPr>
            <p:cNvPr id="110666" name="Line 62">
              <a:extLst>
                <a:ext uri="{FF2B5EF4-FFF2-40B4-BE49-F238E27FC236}">
                  <a16:creationId xmlns:a16="http://schemas.microsoft.com/office/drawing/2014/main" id="{EBF68341-356B-437D-B650-9D587E076F39}"/>
                </a:ext>
              </a:extLst>
            </p:cNvPr>
            <p:cNvSpPr>
              <a:spLocks noChangeShapeType="1"/>
            </p:cNvSpPr>
            <p:nvPr/>
          </p:nvSpPr>
          <p:spPr bwMode="auto">
            <a:xfrm>
              <a:off x="3127" y="2877"/>
              <a:ext cx="235"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0667" name="Freeform 63">
              <a:extLst>
                <a:ext uri="{FF2B5EF4-FFF2-40B4-BE49-F238E27FC236}">
                  <a16:creationId xmlns:a16="http://schemas.microsoft.com/office/drawing/2014/main" id="{E06714F0-3544-4A6B-A4BD-DD2002C45DEC}"/>
                </a:ext>
              </a:extLst>
            </p:cNvPr>
            <p:cNvSpPr>
              <a:spLocks/>
            </p:cNvSpPr>
            <p:nvPr/>
          </p:nvSpPr>
          <p:spPr bwMode="auto">
            <a:xfrm>
              <a:off x="3361" y="2833"/>
              <a:ext cx="88" cy="88"/>
            </a:xfrm>
            <a:custGeom>
              <a:avLst/>
              <a:gdLst>
                <a:gd name="T0" fmla="*/ 0 w 175"/>
                <a:gd name="T1" fmla="*/ 1 h 176"/>
                <a:gd name="T2" fmla="*/ 1 w 175"/>
                <a:gd name="T3" fmla="*/ 1 h 176"/>
                <a:gd name="T4" fmla="*/ 0 w 175"/>
                <a:gd name="T5" fmla="*/ 0 h 176"/>
                <a:gd name="T6" fmla="*/ 0 w 175"/>
                <a:gd name="T7" fmla="*/ 1 h 1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5" h="176">
                  <a:moveTo>
                    <a:pt x="0" y="176"/>
                  </a:moveTo>
                  <a:lnTo>
                    <a:pt x="175" y="87"/>
                  </a:lnTo>
                  <a:lnTo>
                    <a:pt x="0" y="0"/>
                  </a:lnTo>
                  <a:lnTo>
                    <a:pt x="0" y="1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10638" name="Group 64">
            <a:extLst>
              <a:ext uri="{FF2B5EF4-FFF2-40B4-BE49-F238E27FC236}">
                <a16:creationId xmlns:a16="http://schemas.microsoft.com/office/drawing/2014/main" id="{98B7BAB0-5F34-41A0-985D-C74E6723F6D8}"/>
              </a:ext>
            </a:extLst>
          </p:cNvPr>
          <p:cNvGrpSpPr>
            <a:grpSpLocks/>
          </p:cNvGrpSpPr>
          <p:nvPr/>
        </p:nvGrpSpPr>
        <p:grpSpPr bwMode="auto">
          <a:xfrm>
            <a:off x="6043613" y="2359025"/>
            <a:ext cx="139700" cy="2046288"/>
            <a:chOff x="3807" y="1486"/>
            <a:chExt cx="88" cy="1289"/>
          </a:xfrm>
        </p:grpSpPr>
        <p:sp>
          <p:nvSpPr>
            <p:cNvPr id="110664" name="Line 65">
              <a:extLst>
                <a:ext uri="{FF2B5EF4-FFF2-40B4-BE49-F238E27FC236}">
                  <a16:creationId xmlns:a16="http://schemas.microsoft.com/office/drawing/2014/main" id="{49FF478D-2D09-4252-9CEA-5F2DCAFA0B88}"/>
                </a:ext>
              </a:extLst>
            </p:cNvPr>
            <p:cNvSpPr>
              <a:spLocks noChangeShapeType="1"/>
            </p:cNvSpPr>
            <p:nvPr/>
          </p:nvSpPr>
          <p:spPr bwMode="auto">
            <a:xfrm>
              <a:off x="3851" y="1486"/>
              <a:ext cx="1" cy="120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0665" name="Freeform 66">
              <a:extLst>
                <a:ext uri="{FF2B5EF4-FFF2-40B4-BE49-F238E27FC236}">
                  <a16:creationId xmlns:a16="http://schemas.microsoft.com/office/drawing/2014/main" id="{7210F057-144B-480C-AA57-5ADCC2EFF28E}"/>
                </a:ext>
              </a:extLst>
            </p:cNvPr>
            <p:cNvSpPr>
              <a:spLocks/>
            </p:cNvSpPr>
            <p:nvPr/>
          </p:nvSpPr>
          <p:spPr bwMode="auto">
            <a:xfrm>
              <a:off x="3807" y="2687"/>
              <a:ext cx="88" cy="88"/>
            </a:xfrm>
            <a:custGeom>
              <a:avLst/>
              <a:gdLst>
                <a:gd name="T0" fmla="*/ 0 w 176"/>
                <a:gd name="T1" fmla="*/ 0 h 176"/>
                <a:gd name="T2" fmla="*/ 1 w 176"/>
                <a:gd name="T3" fmla="*/ 1 h 176"/>
                <a:gd name="T4" fmla="*/ 1 w 176"/>
                <a:gd name="T5" fmla="*/ 0 h 176"/>
                <a:gd name="T6" fmla="*/ 0 w 176"/>
                <a:gd name="T7" fmla="*/ 0 h 1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6" h="176">
                  <a:moveTo>
                    <a:pt x="0" y="0"/>
                  </a:moveTo>
                  <a:lnTo>
                    <a:pt x="89" y="176"/>
                  </a:lnTo>
                  <a:lnTo>
                    <a:pt x="176"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110639" name="Freeform 67">
            <a:extLst>
              <a:ext uri="{FF2B5EF4-FFF2-40B4-BE49-F238E27FC236}">
                <a16:creationId xmlns:a16="http://schemas.microsoft.com/office/drawing/2014/main" id="{A0F532B3-19B9-4CC0-8B67-CF87D418BD2D}"/>
              </a:ext>
            </a:extLst>
          </p:cNvPr>
          <p:cNvSpPr>
            <a:spLocks/>
          </p:cNvSpPr>
          <p:nvPr/>
        </p:nvSpPr>
        <p:spPr bwMode="auto">
          <a:xfrm>
            <a:off x="7042150" y="4256088"/>
            <a:ext cx="1712913" cy="574675"/>
          </a:xfrm>
          <a:custGeom>
            <a:avLst/>
            <a:gdLst>
              <a:gd name="T0" fmla="*/ 2147483646 w 2159"/>
              <a:gd name="T1" fmla="*/ 0 h 723"/>
              <a:gd name="T2" fmla="*/ 2147483646 w 2159"/>
              <a:gd name="T3" fmla="*/ 2147483646 h 723"/>
              <a:gd name="T4" fmla="*/ 2147483646 w 2159"/>
              <a:gd name="T5" fmla="*/ 2147483646 h 723"/>
              <a:gd name="T6" fmla="*/ 2147483646 w 2159"/>
              <a:gd name="T7" fmla="*/ 2147483646 h 723"/>
              <a:gd name="T8" fmla="*/ 2147483646 w 2159"/>
              <a:gd name="T9" fmla="*/ 2147483646 h 723"/>
              <a:gd name="T10" fmla="*/ 2147483646 w 2159"/>
              <a:gd name="T11" fmla="*/ 2147483646 h 723"/>
              <a:gd name="T12" fmla="*/ 2147483646 w 2159"/>
              <a:gd name="T13" fmla="*/ 2147483646 h 723"/>
              <a:gd name="T14" fmla="*/ 2147483646 w 2159"/>
              <a:gd name="T15" fmla="*/ 2147483646 h 723"/>
              <a:gd name="T16" fmla="*/ 0 w 2159"/>
              <a:gd name="T17" fmla="*/ 2147483646 h 723"/>
              <a:gd name="T18" fmla="*/ 0 w 2159"/>
              <a:gd name="T19" fmla="*/ 2147483646 h 723"/>
              <a:gd name="T20" fmla="*/ 2147483646 w 2159"/>
              <a:gd name="T21" fmla="*/ 2147483646 h 723"/>
              <a:gd name="T22" fmla="*/ 2147483646 w 2159"/>
              <a:gd name="T23" fmla="*/ 2147483646 h 723"/>
              <a:gd name="T24" fmla="*/ 2147483646 w 2159"/>
              <a:gd name="T25" fmla="*/ 2147483646 h 723"/>
              <a:gd name="T26" fmla="*/ 2147483646 w 2159"/>
              <a:gd name="T27" fmla="*/ 2147483646 h 723"/>
              <a:gd name="T28" fmla="*/ 2147483646 w 2159"/>
              <a:gd name="T29" fmla="*/ 2147483646 h 723"/>
              <a:gd name="T30" fmla="*/ 2147483646 w 2159"/>
              <a:gd name="T31" fmla="*/ 2147483646 h 723"/>
              <a:gd name="T32" fmla="*/ 2147483646 w 2159"/>
              <a:gd name="T33" fmla="*/ 2147483646 h 723"/>
              <a:gd name="T34" fmla="*/ 2147483646 w 2159"/>
              <a:gd name="T35" fmla="*/ 2147483646 h 723"/>
              <a:gd name="T36" fmla="*/ 2147483646 w 2159"/>
              <a:gd name="T37" fmla="*/ 2147483646 h 723"/>
              <a:gd name="T38" fmla="*/ 2147483646 w 2159"/>
              <a:gd name="T39" fmla="*/ 2147483646 h 723"/>
              <a:gd name="T40" fmla="*/ 2147483646 w 2159"/>
              <a:gd name="T41" fmla="*/ 2147483646 h 723"/>
              <a:gd name="T42" fmla="*/ 2147483646 w 2159"/>
              <a:gd name="T43" fmla="*/ 2147483646 h 723"/>
              <a:gd name="T44" fmla="*/ 2147483646 w 2159"/>
              <a:gd name="T45" fmla="*/ 2147483646 h 723"/>
              <a:gd name="T46" fmla="*/ 2147483646 w 2159"/>
              <a:gd name="T47" fmla="*/ 2147483646 h 723"/>
              <a:gd name="T48" fmla="*/ 2147483646 w 2159"/>
              <a:gd name="T49" fmla="*/ 2147483646 h 723"/>
              <a:gd name="T50" fmla="*/ 2147483646 w 2159"/>
              <a:gd name="T51" fmla="*/ 2147483646 h 723"/>
              <a:gd name="T52" fmla="*/ 2147483646 w 2159"/>
              <a:gd name="T53" fmla="*/ 2147483646 h 723"/>
              <a:gd name="T54" fmla="*/ 2147483646 w 2159"/>
              <a:gd name="T55" fmla="*/ 2147483646 h 723"/>
              <a:gd name="T56" fmla="*/ 2147483646 w 2159"/>
              <a:gd name="T57" fmla="*/ 2147483646 h 723"/>
              <a:gd name="T58" fmla="*/ 2147483646 w 2159"/>
              <a:gd name="T59" fmla="*/ 2147483646 h 723"/>
              <a:gd name="T60" fmla="*/ 2147483646 w 2159"/>
              <a:gd name="T61" fmla="*/ 2147483646 h 723"/>
              <a:gd name="T62" fmla="*/ 2147483646 w 2159"/>
              <a:gd name="T63" fmla="*/ 2147483646 h 723"/>
              <a:gd name="T64" fmla="*/ 2147483646 w 2159"/>
              <a:gd name="T65" fmla="*/ 2147483646 h 723"/>
              <a:gd name="T66" fmla="*/ 2147483646 w 2159"/>
              <a:gd name="T67" fmla="*/ 2147483646 h 723"/>
              <a:gd name="T68" fmla="*/ 2147483646 w 2159"/>
              <a:gd name="T69" fmla="*/ 2147483646 h 723"/>
              <a:gd name="T70" fmla="*/ 2147483646 w 2159"/>
              <a:gd name="T71" fmla="*/ 0 h 723"/>
              <a:gd name="T72" fmla="*/ 2147483646 w 2159"/>
              <a:gd name="T73" fmla="*/ 0 h 72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159" h="723">
                <a:moveTo>
                  <a:pt x="121" y="0"/>
                </a:moveTo>
                <a:lnTo>
                  <a:pt x="97" y="2"/>
                </a:lnTo>
                <a:lnTo>
                  <a:pt x="74" y="9"/>
                </a:lnTo>
                <a:lnTo>
                  <a:pt x="54" y="21"/>
                </a:lnTo>
                <a:lnTo>
                  <a:pt x="36" y="36"/>
                </a:lnTo>
                <a:lnTo>
                  <a:pt x="22" y="53"/>
                </a:lnTo>
                <a:lnTo>
                  <a:pt x="9" y="73"/>
                </a:lnTo>
                <a:lnTo>
                  <a:pt x="3" y="96"/>
                </a:lnTo>
                <a:lnTo>
                  <a:pt x="0" y="120"/>
                </a:lnTo>
                <a:lnTo>
                  <a:pt x="0" y="604"/>
                </a:lnTo>
                <a:lnTo>
                  <a:pt x="3" y="628"/>
                </a:lnTo>
                <a:lnTo>
                  <a:pt x="9" y="651"/>
                </a:lnTo>
                <a:lnTo>
                  <a:pt x="22" y="671"/>
                </a:lnTo>
                <a:lnTo>
                  <a:pt x="36" y="689"/>
                </a:lnTo>
                <a:lnTo>
                  <a:pt x="54" y="703"/>
                </a:lnTo>
                <a:lnTo>
                  <a:pt x="74" y="714"/>
                </a:lnTo>
                <a:lnTo>
                  <a:pt x="97" y="721"/>
                </a:lnTo>
                <a:lnTo>
                  <a:pt x="121" y="723"/>
                </a:lnTo>
                <a:lnTo>
                  <a:pt x="2038" y="723"/>
                </a:lnTo>
                <a:lnTo>
                  <a:pt x="2062" y="721"/>
                </a:lnTo>
                <a:lnTo>
                  <a:pt x="2085" y="714"/>
                </a:lnTo>
                <a:lnTo>
                  <a:pt x="2105" y="703"/>
                </a:lnTo>
                <a:lnTo>
                  <a:pt x="2124" y="689"/>
                </a:lnTo>
                <a:lnTo>
                  <a:pt x="2138" y="671"/>
                </a:lnTo>
                <a:lnTo>
                  <a:pt x="2149" y="651"/>
                </a:lnTo>
                <a:lnTo>
                  <a:pt x="2156" y="628"/>
                </a:lnTo>
                <a:lnTo>
                  <a:pt x="2159" y="604"/>
                </a:lnTo>
                <a:lnTo>
                  <a:pt x="2159" y="120"/>
                </a:lnTo>
                <a:lnTo>
                  <a:pt x="2156" y="96"/>
                </a:lnTo>
                <a:lnTo>
                  <a:pt x="2149" y="73"/>
                </a:lnTo>
                <a:lnTo>
                  <a:pt x="2138" y="53"/>
                </a:lnTo>
                <a:lnTo>
                  <a:pt x="2124" y="36"/>
                </a:lnTo>
                <a:lnTo>
                  <a:pt x="2105" y="21"/>
                </a:lnTo>
                <a:lnTo>
                  <a:pt x="2085" y="9"/>
                </a:lnTo>
                <a:lnTo>
                  <a:pt x="2062" y="2"/>
                </a:lnTo>
                <a:lnTo>
                  <a:pt x="2038" y="0"/>
                </a:lnTo>
                <a:lnTo>
                  <a:pt x="121" y="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k-SK"/>
          </a:p>
        </p:txBody>
      </p:sp>
      <p:sp>
        <p:nvSpPr>
          <p:cNvPr id="110640" name="Rectangle 68">
            <a:extLst>
              <a:ext uri="{FF2B5EF4-FFF2-40B4-BE49-F238E27FC236}">
                <a16:creationId xmlns:a16="http://schemas.microsoft.com/office/drawing/2014/main" id="{25310B07-1995-4FD2-BF14-12B82206C483}"/>
              </a:ext>
            </a:extLst>
          </p:cNvPr>
          <p:cNvSpPr>
            <a:spLocks noChangeArrowheads="1"/>
          </p:cNvSpPr>
          <p:nvPr/>
        </p:nvSpPr>
        <p:spPr bwMode="auto">
          <a:xfrm>
            <a:off x="7196138" y="4291013"/>
            <a:ext cx="1419225"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110641" name="Rectangle 69">
            <a:extLst>
              <a:ext uri="{FF2B5EF4-FFF2-40B4-BE49-F238E27FC236}">
                <a16:creationId xmlns:a16="http://schemas.microsoft.com/office/drawing/2014/main" id="{C0F36CA0-02D7-4E59-8951-A4CEF28DEAB4}"/>
              </a:ext>
            </a:extLst>
          </p:cNvPr>
          <p:cNvSpPr>
            <a:spLocks noChangeArrowheads="1"/>
          </p:cNvSpPr>
          <p:nvPr/>
        </p:nvSpPr>
        <p:spPr bwMode="auto">
          <a:xfrm>
            <a:off x="7394575" y="4356100"/>
            <a:ext cx="7651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Predictive </a:t>
            </a:r>
            <a:endParaRPr lang="sk-SK" altLang="en-US" sz="1800">
              <a:latin typeface="Arial" panose="020B0604020202020204" pitchFamily="34" charset="0"/>
            </a:endParaRPr>
          </a:p>
        </p:txBody>
      </p:sp>
      <p:sp>
        <p:nvSpPr>
          <p:cNvPr id="110642" name="Rectangle 70">
            <a:extLst>
              <a:ext uri="{FF2B5EF4-FFF2-40B4-BE49-F238E27FC236}">
                <a16:creationId xmlns:a16="http://schemas.microsoft.com/office/drawing/2014/main" id="{1D50F686-523C-462D-8270-A8935296EE1C}"/>
              </a:ext>
            </a:extLst>
          </p:cNvPr>
          <p:cNvSpPr>
            <a:spLocks noChangeArrowheads="1"/>
          </p:cNvSpPr>
          <p:nvPr/>
        </p:nvSpPr>
        <p:spPr bwMode="auto">
          <a:xfrm>
            <a:off x="8159750" y="4356100"/>
            <a:ext cx="2571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and</a:t>
            </a:r>
            <a:endParaRPr lang="sk-SK" altLang="en-US" sz="1800">
              <a:latin typeface="Arial" panose="020B0604020202020204" pitchFamily="34" charset="0"/>
            </a:endParaRPr>
          </a:p>
        </p:txBody>
      </p:sp>
      <p:sp>
        <p:nvSpPr>
          <p:cNvPr id="110643" name="Rectangle 71">
            <a:extLst>
              <a:ext uri="{FF2B5EF4-FFF2-40B4-BE49-F238E27FC236}">
                <a16:creationId xmlns:a16="http://schemas.microsoft.com/office/drawing/2014/main" id="{48F8707E-EE02-4D43-8A54-325352DEAEF4}"/>
              </a:ext>
            </a:extLst>
          </p:cNvPr>
          <p:cNvSpPr>
            <a:spLocks noChangeArrowheads="1"/>
          </p:cNvSpPr>
          <p:nvPr/>
        </p:nvSpPr>
        <p:spPr bwMode="auto">
          <a:xfrm>
            <a:off x="7348538" y="4560888"/>
            <a:ext cx="11176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feed back value</a:t>
            </a:r>
            <a:endParaRPr lang="sk-SK" altLang="en-US" sz="1800">
              <a:latin typeface="Arial" panose="020B0604020202020204" pitchFamily="34" charset="0"/>
            </a:endParaRPr>
          </a:p>
        </p:txBody>
      </p:sp>
      <p:grpSp>
        <p:nvGrpSpPr>
          <p:cNvPr id="110644" name="Group 72">
            <a:extLst>
              <a:ext uri="{FF2B5EF4-FFF2-40B4-BE49-F238E27FC236}">
                <a16:creationId xmlns:a16="http://schemas.microsoft.com/office/drawing/2014/main" id="{90FE61FA-8FE2-4CC7-B7EC-D53CF76746CD}"/>
              </a:ext>
            </a:extLst>
          </p:cNvPr>
          <p:cNvGrpSpPr>
            <a:grpSpLocks/>
          </p:cNvGrpSpPr>
          <p:nvPr/>
        </p:nvGrpSpPr>
        <p:grpSpPr bwMode="auto">
          <a:xfrm>
            <a:off x="5364163" y="3694113"/>
            <a:ext cx="1676400" cy="779462"/>
            <a:chOff x="3379" y="2327"/>
            <a:chExt cx="1056" cy="491"/>
          </a:xfrm>
        </p:grpSpPr>
        <p:sp>
          <p:nvSpPr>
            <p:cNvPr id="110662" name="Line 73">
              <a:extLst>
                <a:ext uri="{FF2B5EF4-FFF2-40B4-BE49-F238E27FC236}">
                  <a16:creationId xmlns:a16="http://schemas.microsoft.com/office/drawing/2014/main" id="{B15D3B53-DB16-4216-BB6F-1AF5E5DD1B29}"/>
                </a:ext>
              </a:extLst>
            </p:cNvPr>
            <p:cNvSpPr>
              <a:spLocks noChangeShapeType="1"/>
            </p:cNvSpPr>
            <p:nvPr/>
          </p:nvSpPr>
          <p:spPr bwMode="auto">
            <a:xfrm>
              <a:off x="3379" y="2327"/>
              <a:ext cx="978" cy="45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0663" name="Freeform 74">
              <a:extLst>
                <a:ext uri="{FF2B5EF4-FFF2-40B4-BE49-F238E27FC236}">
                  <a16:creationId xmlns:a16="http://schemas.microsoft.com/office/drawing/2014/main" id="{7E67AF20-AC5F-47C7-8855-B79BCF86C4B1}"/>
                </a:ext>
              </a:extLst>
            </p:cNvPr>
            <p:cNvSpPr>
              <a:spLocks/>
            </p:cNvSpPr>
            <p:nvPr/>
          </p:nvSpPr>
          <p:spPr bwMode="auto">
            <a:xfrm>
              <a:off x="4337" y="2738"/>
              <a:ext cx="98" cy="80"/>
            </a:xfrm>
            <a:custGeom>
              <a:avLst/>
              <a:gdLst>
                <a:gd name="T0" fmla="*/ 0 w 198"/>
                <a:gd name="T1" fmla="*/ 1 h 160"/>
                <a:gd name="T2" fmla="*/ 0 w 198"/>
                <a:gd name="T3" fmla="*/ 1 h 160"/>
                <a:gd name="T4" fmla="*/ 0 w 198"/>
                <a:gd name="T5" fmla="*/ 0 h 160"/>
                <a:gd name="T6" fmla="*/ 0 w 198"/>
                <a:gd name="T7" fmla="*/ 1 h 1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8" h="160">
                  <a:moveTo>
                    <a:pt x="0" y="160"/>
                  </a:moveTo>
                  <a:lnTo>
                    <a:pt x="198" y="153"/>
                  </a:lnTo>
                  <a:lnTo>
                    <a:pt x="74" y="0"/>
                  </a:lnTo>
                  <a:lnTo>
                    <a:pt x="0" y="1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10645" name="Group 75">
            <a:extLst>
              <a:ext uri="{FF2B5EF4-FFF2-40B4-BE49-F238E27FC236}">
                <a16:creationId xmlns:a16="http://schemas.microsoft.com/office/drawing/2014/main" id="{C867CE89-51DB-4758-9ED3-B0A21D7F5059}"/>
              </a:ext>
            </a:extLst>
          </p:cNvPr>
          <p:cNvGrpSpPr>
            <a:grpSpLocks/>
          </p:cNvGrpSpPr>
          <p:nvPr/>
        </p:nvGrpSpPr>
        <p:grpSpPr bwMode="auto">
          <a:xfrm>
            <a:off x="6126163" y="2403475"/>
            <a:ext cx="1044575" cy="1878013"/>
            <a:chOff x="3859" y="1514"/>
            <a:chExt cx="658" cy="1183"/>
          </a:xfrm>
        </p:grpSpPr>
        <p:sp>
          <p:nvSpPr>
            <p:cNvPr id="110660" name="Line 76">
              <a:extLst>
                <a:ext uri="{FF2B5EF4-FFF2-40B4-BE49-F238E27FC236}">
                  <a16:creationId xmlns:a16="http://schemas.microsoft.com/office/drawing/2014/main" id="{5CEB4D70-04E5-4CE1-A2C6-B4B53C33CD47}"/>
                </a:ext>
              </a:extLst>
            </p:cNvPr>
            <p:cNvSpPr>
              <a:spLocks noChangeShapeType="1"/>
            </p:cNvSpPr>
            <p:nvPr/>
          </p:nvSpPr>
          <p:spPr bwMode="auto">
            <a:xfrm>
              <a:off x="3859" y="1514"/>
              <a:ext cx="616" cy="110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0661" name="Freeform 77">
              <a:extLst>
                <a:ext uri="{FF2B5EF4-FFF2-40B4-BE49-F238E27FC236}">
                  <a16:creationId xmlns:a16="http://schemas.microsoft.com/office/drawing/2014/main" id="{F6CA299C-5C85-4036-BC01-35546607E698}"/>
                </a:ext>
              </a:extLst>
            </p:cNvPr>
            <p:cNvSpPr>
              <a:spLocks/>
            </p:cNvSpPr>
            <p:nvPr/>
          </p:nvSpPr>
          <p:spPr bwMode="auto">
            <a:xfrm>
              <a:off x="4435" y="2599"/>
              <a:ext cx="82" cy="98"/>
            </a:xfrm>
            <a:custGeom>
              <a:avLst/>
              <a:gdLst>
                <a:gd name="T0" fmla="*/ 0 w 162"/>
                <a:gd name="T1" fmla="*/ 0 h 197"/>
                <a:gd name="T2" fmla="*/ 1 w 162"/>
                <a:gd name="T3" fmla="*/ 0 h 197"/>
                <a:gd name="T4" fmla="*/ 1 w 162"/>
                <a:gd name="T5" fmla="*/ 0 h 197"/>
                <a:gd name="T6" fmla="*/ 0 w 162"/>
                <a:gd name="T7" fmla="*/ 0 h 19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2" h="197">
                  <a:moveTo>
                    <a:pt x="0" y="86"/>
                  </a:moveTo>
                  <a:lnTo>
                    <a:pt x="162" y="197"/>
                  </a:lnTo>
                  <a:lnTo>
                    <a:pt x="153" y="0"/>
                  </a:lnTo>
                  <a:lnTo>
                    <a:pt x="0" y="8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10646" name="Group 78">
            <a:extLst>
              <a:ext uri="{FF2B5EF4-FFF2-40B4-BE49-F238E27FC236}">
                <a16:creationId xmlns:a16="http://schemas.microsoft.com/office/drawing/2014/main" id="{548837B8-763A-4218-9930-201003316939}"/>
              </a:ext>
            </a:extLst>
          </p:cNvPr>
          <p:cNvGrpSpPr>
            <a:grpSpLocks/>
          </p:cNvGrpSpPr>
          <p:nvPr/>
        </p:nvGrpSpPr>
        <p:grpSpPr bwMode="auto">
          <a:xfrm>
            <a:off x="7358063" y="3870325"/>
            <a:ext cx="269875" cy="398463"/>
            <a:chOff x="4635" y="2438"/>
            <a:chExt cx="170" cy="251"/>
          </a:xfrm>
        </p:grpSpPr>
        <p:sp>
          <p:nvSpPr>
            <p:cNvPr id="110658" name="Line 79">
              <a:extLst>
                <a:ext uri="{FF2B5EF4-FFF2-40B4-BE49-F238E27FC236}">
                  <a16:creationId xmlns:a16="http://schemas.microsoft.com/office/drawing/2014/main" id="{5D2A438A-DF3B-4D67-BC46-C22547DE3322}"/>
                </a:ext>
              </a:extLst>
            </p:cNvPr>
            <p:cNvSpPr>
              <a:spLocks noChangeShapeType="1"/>
            </p:cNvSpPr>
            <p:nvPr/>
          </p:nvSpPr>
          <p:spPr bwMode="auto">
            <a:xfrm>
              <a:off x="4635" y="2438"/>
              <a:ext cx="123" cy="18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0659" name="Freeform 80">
              <a:extLst>
                <a:ext uri="{FF2B5EF4-FFF2-40B4-BE49-F238E27FC236}">
                  <a16:creationId xmlns:a16="http://schemas.microsoft.com/office/drawing/2014/main" id="{8B2AE904-0E38-434F-8B2E-FB3338BC1479}"/>
                </a:ext>
              </a:extLst>
            </p:cNvPr>
            <p:cNvSpPr>
              <a:spLocks/>
            </p:cNvSpPr>
            <p:nvPr/>
          </p:nvSpPr>
          <p:spPr bwMode="auto">
            <a:xfrm>
              <a:off x="4719" y="2592"/>
              <a:ext cx="86" cy="97"/>
            </a:xfrm>
            <a:custGeom>
              <a:avLst/>
              <a:gdLst>
                <a:gd name="T0" fmla="*/ 0 w 171"/>
                <a:gd name="T1" fmla="*/ 0 h 195"/>
                <a:gd name="T2" fmla="*/ 1 w 171"/>
                <a:gd name="T3" fmla="*/ 0 h 195"/>
                <a:gd name="T4" fmla="*/ 1 w 171"/>
                <a:gd name="T5" fmla="*/ 0 h 195"/>
                <a:gd name="T6" fmla="*/ 0 w 171"/>
                <a:gd name="T7" fmla="*/ 0 h 19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195">
                  <a:moveTo>
                    <a:pt x="0" y="98"/>
                  </a:moveTo>
                  <a:lnTo>
                    <a:pt x="171" y="195"/>
                  </a:lnTo>
                  <a:lnTo>
                    <a:pt x="146" y="0"/>
                  </a:lnTo>
                  <a:lnTo>
                    <a:pt x="0" y="9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10647" name="Group 81">
            <a:extLst>
              <a:ext uri="{FF2B5EF4-FFF2-40B4-BE49-F238E27FC236}">
                <a16:creationId xmlns:a16="http://schemas.microsoft.com/office/drawing/2014/main" id="{4C31581C-F078-4C20-B2F3-F4930B4DCD2A}"/>
              </a:ext>
            </a:extLst>
          </p:cNvPr>
          <p:cNvGrpSpPr>
            <a:grpSpLocks/>
          </p:cNvGrpSpPr>
          <p:nvPr/>
        </p:nvGrpSpPr>
        <p:grpSpPr bwMode="auto">
          <a:xfrm>
            <a:off x="4003675" y="2344738"/>
            <a:ext cx="3049588" cy="1970087"/>
            <a:chOff x="2522" y="1477"/>
            <a:chExt cx="1921" cy="1241"/>
          </a:xfrm>
        </p:grpSpPr>
        <p:sp>
          <p:nvSpPr>
            <p:cNvPr id="110656" name="Line 82">
              <a:extLst>
                <a:ext uri="{FF2B5EF4-FFF2-40B4-BE49-F238E27FC236}">
                  <a16:creationId xmlns:a16="http://schemas.microsoft.com/office/drawing/2014/main" id="{8E215D82-4C87-48F1-83EF-F1F4C321368A}"/>
                </a:ext>
              </a:extLst>
            </p:cNvPr>
            <p:cNvSpPr>
              <a:spLocks noChangeShapeType="1"/>
            </p:cNvSpPr>
            <p:nvPr/>
          </p:nvSpPr>
          <p:spPr bwMode="auto">
            <a:xfrm>
              <a:off x="2522" y="1477"/>
              <a:ext cx="1848" cy="119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0657" name="Freeform 83">
              <a:extLst>
                <a:ext uri="{FF2B5EF4-FFF2-40B4-BE49-F238E27FC236}">
                  <a16:creationId xmlns:a16="http://schemas.microsoft.com/office/drawing/2014/main" id="{0DC34C55-104E-430F-AD20-0360FA0E067E}"/>
                </a:ext>
              </a:extLst>
            </p:cNvPr>
            <p:cNvSpPr>
              <a:spLocks/>
            </p:cNvSpPr>
            <p:nvPr/>
          </p:nvSpPr>
          <p:spPr bwMode="auto">
            <a:xfrm>
              <a:off x="4345" y="2634"/>
              <a:ext cx="98" cy="84"/>
            </a:xfrm>
            <a:custGeom>
              <a:avLst/>
              <a:gdLst>
                <a:gd name="T0" fmla="*/ 0 w 196"/>
                <a:gd name="T1" fmla="*/ 0 h 169"/>
                <a:gd name="T2" fmla="*/ 1 w 196"/>
                <a:gd name="T3" fmla="*/ 0 h 169"/>
                <a:gd name="T4" fmla="*/ 1 w 196"/>
                <a:gd name="T5" fmla="*/ 0 h 169"/>
                <a:gd name="T6" fmla="*/ 0 w 196"/>
                <a:gd name="T7" fmla="*/ 0 h 16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 h="169">
                  <a:moveTo>
                    <a:pt x="0" y="148"/>
                  </a:moveTo>
                  <a:lnTo>
                    <a:pt x="196" y="169"/>
                  </a:lnTo>
                  <a:lnTo>
                    <a:pt x="96" y="0"/>
                  </a:lnTo>
                  <a:lnTo>
                    <a:pt x="0" y="1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110648" name="Line 84">
            <a:extLst>
              <a:ext uri="{FF2B5EF4-FFF2-40B4-BE49-F238E27FC236}">
                <a16:creationId xmlns:a16="http://schemas.microsoft.com/office/drawing/2014/main" id="{DFEE8986-348B-403D-BE40-3F48B87E5271}"/>
              </a:ext>
            </a:extLst>
          </p:cNvPr>
          <p:cNvSpPr>
            <a:spLocks noChangeShapeType="1"/>
          </p:cNvSpPr>
          <p:nvPr/>
        </p:nvSpPr>
        <p:spPr bwMode="auto">
          <a:xfrm>
            <a:off x="7008813" y="6113463"/>
            <a:ext cx="384175"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110649" name="Group 85">
            <a:extLst>
              <a:ext uri="{FF2B5EF4-FFF2-40B4-BE49-F238E27FC236}">
                <a16:creationId xmlns:a16="http://schemas.microsoft.com/office/drawing/2014/main" id="{73FA0BB9-7CCB-475A-BF8E-C3EDB2276D9F}"/>
              </a:ext>
            </a:extLst>
          </p:cNvPr>
          <p:cNvGrpSpPr>
            <a:grpSpLocks/>
          </p:cNvGrpSpPr>
          <p:nvPr/>
        </p:nvGrpSpPr>
        <p:grpSpPr bwMode="auto">
          <a:xfrm>
            <a:off x="7324725" y="5729288"/>
            <a:ext cx="139700" cy="384175"/>
            <a:chOff x="4614" y="3609"/>
            <a:chExt cx="88" cy="242"/>
          </a:xfrm>
        </p:grpSpPr>
        <p:sp>
          <p:nvSpPr>
            <p:cNvPr id="110654" name="Line 86">
              <a:extLst>
                <a:ext uri="{FF2B5EF4-FFF2-40B4-BE49-F238E27FC236}">
                  <a16:creationId xmlns:a16="http://schemas.microsoft.com/office/drawing/2014/main" id="{CFA3D6FE-7D50-4D80-96E6-6E72FCA58C62}"/>
                </a:ext>
              </a:extLst>
            </p:cNvPr>
            <p:cNvSpPr>
              <a:spLocks noChangeShapeType="1"/>
            </p:cNvSpPr>
            <p:nvPr/>
          </p:nvSpPr>
          <p:spPr bwMode="auto">
            <a:xfrm flipV="1">
              <a:off x="4657" y="3696"/>
              <a:ext cx="1" cy="15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0655" name="Freeform 87">
              <a:extLst>
                <a:ext uri="{FF2B5EF4-FFF2-40B4-BE49-F238E27FC236}">
                  <a16:creationId xmlns:a16="http://schemas.microsoft.com/office/drawing/2014/main" id="{599C1A69-42F1-4291-B6B2-D3589EC6C34C}"/>
                </a:ext>
              </a:extLst>
            </p:cNvPr>
            <p:cNvSpPr>
              <a:spLocks/>
            </p:cNvSpPr>
            <p:nvPr/>
          </p:nvSpPr>
          <p:spPr bwMode="auto">
            <a:xfrm>
              <a:off x="4614" y="3609"/>
              <a:ext cx="88" cy="88"/>
            </a:xfrm>
            <a:custGeom>
              <a:avLst/>
              <a:gdLst>
                <a:gd name="T0" fmla="*/ 1 w 176"/>
                <a:gd name="T1" fmla="*/ 1 h 176"/>
                <a:gd name="T2" fmla="*/ 1 w 176"/>
                <a:gd name="T3" fmla="*/ 0 h 176"/>
                <a:gd name="T4" fmla="*/ 0 w 176"/>
                <a:gd name="T5" fmla="*/ 1 h 176"/>
                <a:gd name="T6" fmla="*/ 1 w 176"/>
                <a:gd name="T7" fmla="*/ 1 h 1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6" h="176">
                  <a:moveTo>
                    <a:pt x="176" y="176"/>
                  </a:moveTo>
                  <a:lnTo>
                    <a:pt x="87" y="0"/>
                  </a:lnTo>
                  <a:lnTo>
                    <a:pt x="0" y="176"/>
                  </a:lnTo>
                  <a:lnTo>
                    <a:pt x="176" y="1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110650" name="Line 88">
            <a:extLst>
              <a:ext uri="{FF2B5EF4-FFF2-40B4-BE49-F238E27FC236}">
                <a16:creationId xmlns:a16="http://schemas.microsoft.com/office/drawing/2014/main" id="{FC4C67A5-49AB-466C-85FC-E35BADBF3AF5}"/>
              </a:ext>
            </a:extLst>
          </p:cNvPr>
          <p:cNvSpPr>
            <a:spLocks noChangeShapeType="1"/>
          </p:cNvSpPr>
          <p:nvPr/>
        </p:nvSpPr>
        <p:spPr bwMode="auto">
          <a:xfrm flipH="1">
            <a:off x="1766888" y="6113463"/>
            <a:ext cx="255587" cy="15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110651" name="Group 89">
            <a:extLst>
              <a:ext uri="{FF2B5EF4-FFF2-40B4-BE49-F238E27FC236}">
                <a16:creationId xmlns:a16="http://schemas.microsoft.com/office/drawing/2014/main" id="{9177C90B-AC3E-451C-8311-986B3C269971}"/>
              </a:ext>
            </a:extLst>
          </p:cNvPr>
          <p:cNvGrpSpPr>
            <a:grpSpLocks/>
          </p:cNvGrpSpPr>
          <p:nvPr/>
        </p:nvGrpSpPr>
        <p:grpSpPr bwMode="auto">
          <a:xfrm>
            <a:off x="1698625" y="5729288"/>
            <a:ext cx="139700" cy="384175"/>
            <a:chOff x="1070" y="3609"/>
            <a:chExt cx="88" cy="242"/>
          </a:xfrm>
        </p:grpSpPr>
        <p:sp>
          <p:nvSpPr>
            <p:cNvPr id="110652" name="Line 90">
              <a:extLst>
                <a:ext uri="{FF2B5EF4-FFF2-40B4-BE49-F238E27FC236}">
                  <a16:creationId xmlns:a16="http://schemas.microsoft.com/office/drawing/2014/main" id="{5A33ABD4-7B72-44DE-9464-02DA39B73B3C}"/>
                </a:ext>
              </a:extLst>
            </p:cNvPr>
            <p:cNvSpPr>
              <a:spLocks noChangeShapeType="1"/>
            </p:cNvSpPr>
            <p:nvPr/>
          </p:nvSpPr>
          <p:spPr bwMode="auto">
            <a:xfrm flipV="1">
              <a:off x="1113" y="3696"/>
              <a:ext cx="1" cy="155"/>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10653" name="Freeform 91">
              <a:extLst>
                <a:ext uri="{FF2B5EF4-FFF2-40B4-BE49-F238E27FC236}">
                  <a16:creationId xmlns:a16="http://schemas.microsoft.com/office/drawing/2014/main" id="{2C3D8155-2FAD-43B1-8948-2B1AA8CCA1ED}"/>
                </a:ext>
              </a:extLst>
            </p:cNvPr>
            <p:cNvSpPr>
              <a:spLocks/>
            </p:cNvSpPr>
            <p:nvPr/>
          </p:nvSpPr>
          <p:spPr bwMode="auto">
            <a:xfrm>
              <a:off x="1070" y="3609"/>
              <a:ext cx="88" cy="88"/>
            </a:xfrm>
            <a:custGeom>
              <a:avLst/>
              <a:gdLst>
                <a:gd name="T0" fmla="*/ 1 w 176"/>
                <a:gd name="T1" fmla="*/ 1 h 176"/>
                <a:gd name="T2" fmla="*/ 1 w 176"/>
                <a:gd name="T3" fmla="*/ 0 h 176"/>
                <a:gd name="T4" fmla="*/ 0 w 176"/>
                <a:gd name="T5" fmla="*/ 1 h 176"/>
                <a:gd name="T6" fmla="*/ 1 w 176"/>
                <a:gd name="T7" fmla="*/ 1 h 1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6" h="176">
                  <a:moveTo>
                    <a:pt x="176" y="176"/>
                  </a:moveTo>
                  <a:lnTo>
                    <a:pt x="87" y="0"/>
                  </a:lnTo>
                  <a:lnTo>
                    <a:pt x="0" y="176"/>
                  </a:lnTo>
                  <a:lnTo>
                    <a:pt x="176" y="1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6FE4EC97-190A-4457-8C89-34DC52ECF0C0}"/>
              </a:ext>
            </a:extLst>
          </p:cNvPr>
          <p:cNvSpPr>
            <a:spLocks noGrp="1"/>
          </p:cNvSpPr>
          <p:nvPr>
            <p:ph type="ftr" sz="quarter" idx="11"/>
          </p:nvPr>
        </p:nvSpPr>
        <p:spPr/>
        <p:txBody>
          <a:bodyPr/>
          <a:lstStyle/>
          <a:p>
            <a:pPr>
              <a:defRPr/>
            </a:pPr>
            <a:r>
              <a:rPr lang="sk-SK"/>
              <a:t>Princípy účtovníctva</a:t>
            </a:r>
          </a:p>
        </p:txBody>
      </p:sp>
      <p:sp>
        <p:nvSpPr>
          <p:cNvPr id="112643" name="Zástupný symbol čísla snímky 5">
            <a:extLst>
              <a:ext uri="{FF2B5EF4-FFF2-40B4-BE49-F238E27FC236}">
                <a16:creationId xmlns:a16="http://schemas.microsoft.com/office/drawing/2014/main" id="{245AF325-AA25-4BE2-8862-01C9CE599DF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1-54</a:t>
            </a:r>
          </a:p>
        </p:txBody>
      </p:sp>
      <p:sp>
        <p:nvSpPr>
          <p:cNvPr id="112644" name="Rectangle 2">
            <a:extLst>
              <a:ext uri="{FF2B5EF4-FFF2-40B4-BE49-F238E27FC236}">
                <a16:creationId xmlns:a16="http://schemas.microsoft.com/office/drawing/2014/main" id="{CFEA5B37-FCE4-49F4-9F8F-B53B882CBC58}"/>
              </a:ext>
            </a:extLst>
          </p:cNvPr>
          <p:cNvSpPr>
            <a:spLocks noGrp="1" noChangeArrowheads="1"/>
          </p:cNvSpPr>
          <p:nvPr>
            <p:ph type="title"/>
          </p:nvPr>
        </p:nvSpPr>
        <p:spPr>
          <a:xfrm>
            <a:off x="962025" y="274638"/>
            <a:ext cx="7364413" cy="633412"/>
          </a:xfrm>
        </p:spPr>
        <p:txBody>
          <a:bodyPr/>
          <a:lstStyle/>
          <a:p>
            <a:pPr eaLnBrk="1" hangingPunct="1"/>
            <a:r>
              <a:rPr lang="sk-SK" altLang="en-US" sz="3200" b="1">
                <a:solidFill>
                  <a:srgbClr val="3D1FD3"/>
                </a:solidFill>
              </a:rPr>
              <a:t>História účtovníctva</a:t>
            </a:r>
            <a:endParaRPr lang="en-US" altLang="en-US" sz="3200">
              <a:solidFill>
                <a:srgbClr val="3D1FD3"/>
              </a:solidFill>
            </a:endParaRPr>
          </a:p>
        </p:txBody>
      </p:sp>
      <p:sp>
        <p:nvSpPr>
          <p:cNvPr id="112645" name="Rectangle 3">
            <a:extLst>
              <a:ext uri="{FF2B5EF4-FFF2-40B4-BE49-F238E27FC236}">
                <a16:creationId xmlns:a16="http://schemas.microsoft.com/office/drawing/2014/main" id="{E0045FF2-B4FE-49D8-9428-3863BEE2DC5A}"/>
              </a:ext>
            </a:extLst>
          </p:cNvPr>
          <p:cNvSpPr>
            <a:spLocks noGrp="1" noChangeArrowheads="1"/>
          </p:cNvSpPr>
          <p:nvPr>
            <p:ph type="body" idx="1"/>
          </p:nvPr>
        </p:nvSpPr>
        <p:spPr>
          <a:xfrm>
            <a:off x="838200" y="908050"/>
            <a:ext cx="7772400" cy="5111750"/>
          </a:xfrm>
        </p:spPr>
        <p:txBody>
          <a:bodyPr/>
          <a:lstStyle/>
          <a:p>
            <a:pPr eaLnBrk="1" hangingPunct="1">
              <a:lnSpc>
                <a:spcPct val="80000"/>
              </a:lnSpc>
            </a:pPr>
            <a:r>
              <a:rPr lang="sk-SK" altLang="en-US" sz="2400"/>
              <a:t>Účtovníctvo je veľmi stará disciplína. Niektorí historici tvrdia, že už zárezy na kostiach spred 20 000 až 30 000 rokov boli istým druhom účtovných záznamov</a:t>
            </a:r>
            <a:endParaRPr lang="en-US" altLang="en-US" sz="2400"/>
          </a:p>
          <a:p>
            <a:pPr eaLnBrk="1" hangingPunct="1">
              <a:lnSpc>
                <a:spcPct val="80000"/>
              </a:lnSpc>
            </a:pPr>
            <a:r>
              <a:rPr lang="sk-SK" altLang="en-US" sz="2400"/>
              <a:t>Moderné účtovníctvo má svojich predchodcov v rôznych obdobiach histórie siahajúcich od čias starých Sumerov</a:t>
            </a:r>
            <a:endParaRPr lang="en-US" altLang="en-US" sz="2400"/>
          </a:p>
          <a:p>
            <a:pPr eaLnBrk="1" hangingPunct="1">
              <a:lnSpc>
                <a:spcPct val="80000"/>
              </a:lnSpc>
            </a:pPr>
            <a:r>
              <a:rPr lang="sk-SK" altLang="en-US" sz="2400"/>
              <a:t>V Mezopotámii začalo účtovníctvo v 4. tis. pred n.l. Záznamy boli na kamenných a hlinených tabuľkách (klinové písmo). Od 3. tis. pred n.l. záznamy obsahujú črty moderných účtov. O pravidlách účtovníctva sa možno dozvedieť z Chamurabiho zákonníka z 18. st. pred n.l.</a:t>
            </a:r>
            <a:endParaRPr lang="en-US" altLang="en-US" sz="2400"/>
          </a:p>
          <a:p>
            <a:pPr eaLnBrk="1" hangingPunct="1">
              <a:lnSpc>
                <a:spcPct val="80000"/>
              </a:lnSpc>
            </a:pPr>
            <a:r>
              <a:rPr lang="sk-SK" altLang="en-US" sz="2400"/>
              <a:t>V Egypte sa pre účtovné záznamy sa využíval papyrus. Pisári mali jednoduchšie písmo na ekonomiku ako hieroglyfy. Účty mali všetky charakteristiky „univerzálnych” účtov: meno účtu, dátum a množstvo. Transakcie sa zaznamenávali najprv predbežne (draft) a potom prepisovali do definitívnych chronologických záznamov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E439B9FF-77CC-4438-A521-0C4FFF6C96A6}"/>
              </a:ext>
            </a:extLst>
          </p:cNvPr>
          <p:cNvSpPr>
            <a:spLocks noGrp="1"/>
          </p:cNvSpPr>
          <p:nvPr>
            <p:ph type="ftr" sz="quarter" idx="11"/>
          </p:nvPr>
        </p:nvSpPr>
        <p:spPr/>
        <p:txBody>
          <a:bodyPr/>
          <a:lstStyle/>
          <a:p>
            <a:pPr>
              <a:defRPr/>
            </a:pPr>
            <a:r>
              <a:rPr lang="sk-SK"/>
              <a:t>Princípy účtovníctva</a:t>
            </a:r>
          </a:p>
        </p:txBody>
      </p:sp>
      <p:sp>
        <p:nvSpPr>
          <p:cNvPr id="114691" name="Zástupný symbol čísla snímky 5">
            <a:extLst>
              <a:ext uri="{FF2B5EF4-FFF2-40B4-BE49-F238E27FC236}">
                <a16:creationId xmlns:a16="http://schemas.microsoft.com/office/drawing/2014/main" id="{ECF7F6E2-1CCB-42E0-A6E6-6094E2C5182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1-55</a:t>
            </a:r>
          </a:p>
        </p:txBody>
      </p:sp>
      <p:sp>
        <p:nvSpPr>
          <p:cNvPr id="114692" name="Rectangle 2">
            <a:extLst>
              <a:ext uri="{FF2B5EF4-FFF2-40B4-BE49-F238E27FC236}">
                <a16:creationId xmlns:a16="http://schemas.microsoft.com/office/drawing/2014/main" id="{41825519-B4FF-4BA6-B0F0-613AB64D3918}"/>
              </a:ext>
            </a:extLst>
          </p:cNvPr>
          <p:cNvSpPr>
            <a:spLocks noGrp="1" noChangeArrowheads="1"/>
          </p:cNvSpPr>
          <p:nvPr>
            <p:ph type="title"/>
          </p:nvPr>
        </p:nvSpPr>
        <p:spPr>
          <a:xfrm>
            <a:off x="962025" y="274638"/>
            <a:ext cx="7364413" cy="1143000"/>
          </a:xfrm>
        </p:spPr>
        <p:txBody>
          <a:bodyPr/>
          <a:lstStyle/>
          <a:p>
            <a:pPr eaLnBrk="1" hangingPunct="1"/>
            <a:r>
              <a:rPr lang="sk-SK" altLang="en-US" sz="3200" b="1">
                <a:solidFill>
                  <a:srgbClr val="3D1FD3"/>
                </a:solidFill>
              </a:rPr>
              <a:t>História účtovníctva </a:t>
            </a:r>
            <a:r>
              <a:rPr lang="sk-SK" altLang="en-US" sz="2000">
                <a:solidFill>
                  <a:srgbClr val="3D1FD3"/>
                </a:solidFill>
              </a:rPr>
              <a:t>(2)</a:t>
            </a:r>
            <a:endParaRPr lang="en-US" altLang="en-US" sz="2000">
              <a:solidFill>
                <a:srgbClr val="3D1FD3"/>
              </a:solidFill>
            </a:endParaRPr>
          </a:p>
        </p:txBody>
      </p:sp>
      <p:sp>
        <p:nvSpPr>
          <p:cNvPr id="114693" name="Rectangle 3">
            <a:extLst>
              <a:ext uri="{FF2B5EF4-FFF2-40B4-BE49-F238E27FC236}">
                <a16:creationId xmlns:a16="http://schemas.microsoft.com/office/drawing/2014/main" id="{F8A872A5-8624-48FB-B016-D10628229A50}"/>
              </a:ext>
            </a:extLst>
          </p:cNvPr>
          <p:cNvSpPr>
            <a:spLocks noGrp="1" noChangeArrowheads="1"/>
          </p:cNvSpPr>
          <p:nvPr>
            <p:ph type="body" idx="1"/>
          </p:nvPr>
        </p:nvSpPr>
        <p:spPr>
          <a:xfrm>
            <a:off x="838200" y="1371600"/>
            <a:ext cx="7772400" cy="4648200"/>
          </a:xfrm>
        </p:spPr>
        <p:txBody>
          <a:bodyPr/>
          <a:lstStyle/>
          <a:p>
            <a:pPr eaLnBrk="1" hangingPunct="1">
              <a:lnSpc>
                <a:spcPct val="80000"/>
              </a:lnSpc>
            </a:pPr>
            <a:r>
              <a:rPr lang="sk-SK" altLang="en-US" sz="2400"/>
              <a:t>V Grécku bolo v antických časoch veľmi pokročilé účtovníctvo. Zložitosť gréckeho účtovníctva viedla k vývoju kontrolného systému, predchodcovi dnešného auditu. 300 rokov pre n.l. mali Atény auditový dvor pozostávajúci z 10 logistov, ktorých povinnosťou bolo kontrolovať účty. V praktických účtovných postupoch bola napríklad povinnosť skladať účty (accountability) a iné štandardné znaky demokracie. S demokraciou zmizlo aj účtovníctvo</a:t>
            </a:r>
            <a:endParaRPr lang="sk-SK" altLang="en-US" sz="2400" i="1"/>
          </a:p>
          <a:p>
            <a:pPr eaLnBrk="1" hangingPunct="1">
              <a:lnSpc>
                <a:spcPct val="80000"/>
              </a:lnSpc>
            </a:pPr>
            <a:r>
              <a:rPr lang="sk-SK" altLang="en-US" sz="2400"/>
              <a:t>V Ríme sa účtovné knihy viedli na úrovni rodín a viedla ich hlava rodiny – pater familias. Každá rodina v Ríme bola ekonomickou jednotkou s jej výrobným a obchodným systémom. Systém účtovných kníh popísal Cicero (143 – 106 pred n.l.). Účtovnícke zručnosti Rimanov sa stratili spolu s pádom Rímskej ríše</a:t>
            </a:r>
          </a:p>
          <a:p>
            <a:pPr eaLnBrk="1" hangingPunct="1">
              <a:lnSpc>
                <a:spcPct val="80000"/>
              </a:lnSpc>
            </a:pPr>
            <a:endParaRPr lang="en-US" altLang="en-US" sz="24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5E99A073-1695-4EA3-9652-337E2EC165B5}"/>
              </a:ext>
            </a:extLst>
          </p:cNvPr>
          <p:cNvSpPr>
            <a:spLocks noGrp="1"/>
          </p:cNvSpPr>
          <p:nvPr>
            <p:ph type="ftr" sz="quarter" idx="11"/>
          </p:nvPr>
        </p:nvSpPr>
        <p:spPr/>
        <p:txBody>
          <a:bodyPr/>
          <a:lstStyle/>
          <a:p>
            <a:pPr>
              <a:defRPr/>
            </a:pPr>
            <a:r>
              <a:rPr lang="sk-SK"/>
              <a:t>Princípy účtovníctva</a:t>
            </a:r>
          </a:p>
        </p:txBody>
      </p:sp>
      <p:sp>
        <p:nvSpPr>
          <p:cNvPr id="116739" name="Zástupný symbol čísla snímky 5">
            <a:extLst>
              <a:ext uri="{FF2B5EF4-FFF2-40B4-BE49-F238E27FC236}">
                <a16:creationId xmlns:a16="http://schemas.microsoft.com/office/drawing/2014/main" id="{C857E3CF-3C47-4FB5-897C-877001777F6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1-56</a:t>
            </a:r>
          </a:p>
        </p:txBody>
      </p:sp>
      <p:sp>
        <p:nvSpPr>
          <p:cNvPr id="116740" name="Rectangle 2">
            <a:extLst>
              <a:ext uri="{FF2B5EF4-FFF2-40B4-BE49-F238E27FC236}">
                <a16:creationId xmlns:a16="http://schemas.microsoft.com/office/drawing/2014/main" id="{867465DD-7A28-4F3A-8115-EF65B6D0F7E3}"/>
              </a:ext>
            </a:extLst>
          </p:cNvPr>
          <p:cNvSpPr>
            <a:spLocks noGrp="1" noChangeArrowheads="1"/>
          </p:cNvSpPr>
          <p:nvPr>
            <p:ph type="title"/>
          </p:nvPr>
        </p:nvSpPr>
        <p:spPr>
          <a:xfrm>
            <a:off x="962025" y="274638"/>
            <a:ext cx="7364413" cy="1143000"/>
          </a:xfrm>
        </p:spPr>
        <p:txBody>
          <a:bodyPr/>
          <a:lstStyle/>
          <a:p>
            <a:pPr eaLnBrk="1" hangingPunct="1"/>
            <a:r>
              <a:rPr lang="sk-SK" altLang="en-US" sz="3200" b="1">
                <a:solidFill>
                  <a:srgbClr val="3D1FD3"/>
                </a:solidFill>
              </a:rPr>
              <a:t>História účtovníctva </a:t>
            </a:r>
            <a:r>
              <a:rPr lang="sk-SK" altLang="en-US" sz="2000">
                <a:solidFill>
                  <a:srgbClr val="3D1FD3"/>
                </a:solidFill>
              </a:rPr>
              <a:t>(3)</a:t>
            </a:r>
            <a:endParaRPr lang="en-US" altLang="en-US" sz="2000">
              <a:solidFill>
                <a:srgbClr val="3D1FD3"/>
              </a:solidFill>
            </a:endParaRPr>
          </a:p>
        </p:txBody>
      </p:sp>
      <p:sp>
        <p:nvSpPr>
          <p:cNvPr id="116741" name="Rectangle 3">
            <a:extLst>
              <a:ext uri="{FF2B5EF4-FFF2-40B4-BE49-F238E27FC236}">
                <a16:creationId xmlns:a16="http://schemas.microsoft.com/office/drawing/2014/main" id="{8DE97A8F-AD84-4FDE-9C82-C3C3E783C177}"/>
              </a:ext>
            </a:extLst>
          </p:cNvPr>
          <p:cNvSpPr>
            <a:spLocks noGrp="1" noChangeArrowheads="1"/>
          </p:cNvSpPr>
          <p:nvPr>
            <p:ph type="body" idx="1"/>
          </p:nvPr>
        </p:nvSpPr>
        <p:spPr>
          <a:xfrm>
            <a:off x="838200" y="1371600"/>
            <a:ext cx="7772400" cy="4648200"/>
          </a:xfrm>
        </p:spPr>
        <p:txBody>
          <a:bodyPr/>
          <a:lstStyle/>
          <a:p>
            <a:pPr eaLnBrk="1" hangingPunct="1">
              <a:lnSpc>
                <a:spcPct val="90000"/>
              </a:lnSpc>
              <a:spcBef>
                <a:spcPct val="0"/>
              </a:spcBef>
            </a:pPr>
            <a:r>
              <a:rPr lang="sk-SK" altLang="en-US" sz="2400"/>
              <a:t>Účtovníctvo v stredoveku – západ Rímskej ríše bol zničený Barbarmi, ale jej východná časť, Byzancia, zostala zachovaná aj s gréckou účtovníckou skúsenosťou</a:t>
            </a:r>
          </a:p>
          <a:p>
            <a:pPr eaLnBrk="1" hangingPunct="1">
              <a:lnSpc>
                <a:spcPct val="90000"/>
              </a:lnSpc>
              <a:spcBef>
                <a:spcPct val="0"/>
              </a:spcBef>
            </a:pPr>
            <a:r>
              <a:rPr lang="sk-SK" altLang="en-US" sz="2400"/>
              <a:t>Arabská civilizácia profitovala na účtovníckych skúsenostiach v dobytých teritóriách, ktoré ešte vylepšili na základe svojich poznatkov z matematiky</a:t>
            </a:r>
          </a:p>
          <a:p>
            <a:pPr eaLnBrk="1" hangingPunct="1">
              <a:lnSpc>
                <a:spcPct val="90000"/>
              </a:lnSpc>
              <a:spcBef>
                <a:spcPct val="0"/>
              </a:spcBef>
            </a:pPr>
            <a:r>
              <a:rPr lang="sk-SK" altLang="en-US" sz="2400"/>
              <a:t>V západnej Európe, konkrétne v severnom Taliansku, Holandsku a Flámsku, sa účtovníctvo znovu zrodilo v 13. storočí</a:t>
            </a:r>
          </a:p>
          <a:p>
            <a:pPr eaLnBrk="1" hangingPunct="1">
              <a:lnSpc>
                <a:spcPct val="90000"/>
              </a:lnSpc>
              <a:spcBef>
                <a:spcPct val="0"/>
              </a:spcBef>
            </a:pPr>
            <a:r>
              <a:rPr lang="sk-SK" altLang="en-US" sz="2400"/>
              <a:t>V rozvoji účtovníctva v tomto období možno rozoznať tri za sebou nasledujúce etapy: memoriál (kronikový spôsob), jednoduché vedenie účtovných kníh a podvojné vedenie účtovných kníh</a:t>
            </a:r>
          </a:p>
          <a:p>
            <a:pPr eaLnBrk="1" hangingPunct="1">
              <a:lnSpc>
                <a:spcPct val="90000"/>
              </a:lnSpc>
              <a:spcBef>
                <a:spcPct val="0"/>
              </a:spcBef>
            </a:pPr>
            <a:endParaRPr lang="sk-SK" altLang="en-US" sz="2400"/>
          </a:p>
          <a:p>
            <a:pPr eaLnBrk="1" hangingPunct="1">
              <a:lnSpc>
                <a:spcPct val="90000"/>
              </a:lnSpc>
              <a:spcBef>
                <a:spcPct val="0"/>
              </a:spcBef>
            </a:pPr>
            <a:endParaRPr lang="en-US" altLang="en-US" sz="24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31F6D7A6-1A8D-4F11-98D1-314FC400F96E}"/>
              </a:ext>
            </a:extLst>
          </p:cNvPr>
          <p:cNvSpPr>
            <a:spLocks noGrp="1"/>
          </p:cNvSpPr>
          <p:nvPr>
            <p:ph type="ftr" sz="quarter" idx="11"/>
          </p:nvPr>
        </p:nvSpPr>
        <p:spPr/>
        <p:txBody>
          <a:bodyPr/>
          <a:lstStyle/>
          <a:p>
            <a:pPr>
              <a:defRPr/>
            </a:pPr>
            <a:r>
              <a:rPr lang="sk-SK"/>
              <a:t>Princípy účtovníctva</a:t>
            </a:r>
          </a:p>
        </p:txBody>
      </p:sp>
      <p:sp>
        <p:nvSpPr>
          <p:cNvPr id="118787" name="Zástupný symbol čísla snímky 5">
            <a:extLst>
              <a:ext uri="{FF2B5EF4-FFF2-40B4-BE49-F238E27FC236}">
                <a16:creationId xmlns:a16="http://schemas.microsoft.com/office/drawing/2014/main" id="{3118E32B-FC79-4C37-9A71-827E2A3EDE0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1-57</a:t>
            </a:r>
          </a:p>
        </p:txBody>
      </p:sp>
      <p:sp>
        <p:nvSpPr>
          <p:cNvPr id="118788" name="Rectangle 2">
            <a:extLst>
              <a:ext uri="{FF2B5EF4-FFF2-40B4-BE49-F238E27FC236}">
                <a16:creationId xmlns:a16="http://schemas.microsoft.com/office/drawing/2014/main" id="{BC5A6E83-3036-44B3-AAB0-A1124DC62898}"/>
              </a:ext>
            </a:extLst>
          </p:cNvPr>
          <p:cNvSpPr>
            <a:spLocks noGrp="1" noChangeArrowheads="1"/>
          </p:cNvSpPr>
          <p:nvPr>
            <p:ph type="title"/>
          </p:nvPr>
        </p:nvSpPr>
        <p:spPr>
          <a:xfrm>
            <a:off x="962025" y="274638"/>
            <a:ext cx="7364413" cy="633412"/>
          </a:xfrm>
        </p:spPr>
        <p:txBody>
          <a:bodyPr/>
          <a:lstStyle/>
          <a:p>
            <a:pPr eaLnBrk="1" hangingPunct="1"/>
            <a:r>
              <a:rPr lang="sk-SK" altLang="en-US" sz="3200" b="1">
                <a:solidFill>
                  <a:srgbClr val="3D1FD3"/>
                </a:solidFill>
              </a:rPr>
              <a:t>História účtovníctva </a:t>
            </a:r>
            <a:r>
              <a:rPr lang="sk-SK" altLang="en-US" sz="2000">
                <a:solidFill>
                  <a:srgbClr val="3D1FD3"/>
                </a:solidFill>
              </a:rPr>
              <a:t>(4)</a:t>
            </a:r>
            <a:endParaRPr lang="en-US" altLang="en-US" sz="2000">
              <a:solidFill>
                <a:srgbClr val="3D1FD3"/>
              </a:solidFill>
            </a:endParaRPr>
          </a:p>
        </p:txBody>
      </p:sp>
      <p:sp>
        <p:nvSpPr>
          <p:cNvPr id="118789" name="Rectangle 3">
            <a:extLst>
              <a:ext uri="{FF2B5EF4-FFF2-40B4-BE49-F238E27FC236}">
                <a16:creationId xmlns:a16="http://schemas.microsoft.com/office/drawing/2014/main" id="{85239935-4C5B-4973-83FB-A26B55C85141}"/>
              </a:ext>
            </a:extLst>
          </p:cNvPr>
          <p:cNvSpPr>
            <a:spLocks noGrp="1" noChangeArrowheads="1"/>
          </p:cNvSpPr>
          <p:nvPr>
            <p:ph type="body" idx="1"/>
          </p:nvPr>
        </p:nvSpPr>
        <p:spPr>
          <a:xfrm>
            <a:off x="838200" y="981075"/>
            <a:ext cx="7772400" cy="5038725"/>
          </a:xfrm>
        </p:spPr>
        <p:txBody>
          <a:bodyPr/>
          <a:lstStyle/>
          <a:p>
            <a:pPr eaLnBrk="1" hangingPunct="1">
              <a:lnSpc>
                <a:spcPct val="80000"/>
              </a:lnSpc>
            </a:pPr>
            <a:r>
              <a:rPr lang="sk-SK" altLang="en-US" sz="2400"/>
              <a:t>Kronikový spôsob – denník, v ktorom sa zaznamenávali transakcie bez zoskupovania transakcií podobnej povahy. Bol to návrat k praxi zo začiatku staroveku</a:t>
            </a:r>
          </a:p>
          <a:p>
            <a:pPr eaLnBrk="1" hangingPunct="1">
              <a:lnSpc>
                <a:spcPct val="80000"/>
              </a:lnSpc>
              <a:spcBef>
                <a:spcPct val="0"/>
              </a:spcBef>
            </a:pPr>
            <a:r>
              <a:rPr lang="sk-SK" altLang="en-US" sz="2400"/>
              <a:t>Jednoduché vedenie účtovných kníh – zdokonalenie kronikového spôsobu. Kronika sa rozdelila na oddelené účty na zaznamenávanie transakcií podobného charakteru</a:t>
            </a:r>
          </a:p>
          <a:p>
            <a:pPr eaLnBrk="1" hangingPunct="1">
              <a:lnSpc>
                <a:spcPct val="80000"/>
              </a:lnSpc>
              <a:spcBef>
                <a:spcPct val="0"/>
              </a:spcBef>
            </a:pPr>
            <a:r>
              <a:rPr lang="sk-SK" altLang="en-US" sz="2400"/>
              <a:t>Podvojné vedenie účtovných kníh – zrod moderného účtovníctva. Každá transakcia sa zaznamenáva na dvoch účtoch: na jednom na stranu MÁ DAŤ a na druhom na stranu DAL</a:t>
            </a:r>
          </a:p>
          <a:p>
            <a:pPr eaLnBrk="1" hangingPunct="1">
              <a:lnSpc>
                <a:spcPct val="80000"/>
              </a:lnSpc>
              <a:spcBef>
                <a:spcPct val="0"/>
              </a:spcBef>
            </a:pPr>
            <a:r>
              <a:rPr lang="sk-SK" altLang="en-US" sz="2400"/>
              <a:t>Prvé záznamy robené podvojným spôsobom sa nachádzajú v knihách pokladníka mesta Janov Massariho okolo r.1340</a:t>
            </a:r>
          </a:p>
          <a:p>
            <a:pPr eaLnBrk="1" hangingPunct="1">
              <a:lnSpc>
                <a:spcPct val="80000"/>
              </a:lnSpc>
              <a:spcBef>
                <a:spcPct val="0"/>
              </a:spcBef>
            </a:pPr>
            <a:r>
              <a:rPr lang="sk-SK" altLang="en-US" sz="2400"/>
              <a:t>Formalizáciu podvojného účtovania vypracoval františkán-sky mních Luca Pacioli v roku 1494, a to v matematickom texte Summa de arithmetica, geometria, proportioni et proportionalita (Všetko o aritmetike, geometrii a proporcionalite)</a:t>
            </a:r>
          </a:p>
          <a:p>
            <a:pPr eaLnBrk="1" hangingPunct="1">
              <a:lnSpc>
                <a:spcPct val="80000"/>
              </a:lnSpc>
              <a:spcBef>
                <a:spcPct val="0"/>
              </a:spcBef>
            </a:pPr>
            <a:r>
              <a:rPr lang="sk-SK" altLang="en-US" sz="2400"/>
              <a:t>Luca Pacioli sa pokladá za otca účtovníctva</a:t>
            </a:r>
          </a:p>
          <a:p>
            <a:pPr eaLnBrk="1" hangingPunct="1">
              <a:lnSpc>
                <a:spcPct val="80000"/>
              </a:lnSpc>
              <a:spcBef>
                <a:spcPct val="0"/>
              </a:spcBef>
            </a:pPr>
            <a:endParaRPr lang="en-US" altLang="en-US" sz="2400"/>
          </a:p>
        </p:txBody>
      </p:sp>
    </p:spTree>
  </p:cSld>
  <p:clrMapOvr>
    <a:masterClrMapping/>
  </p:clrMapOvr>
</p:sld>
</file>

<file path=ppt/theme/theme1.xml><?xml version="1.0" encoding="utf-8"?>
<a:theme xmlns:a="http://schemas.openxmlformats.org/drawingml/2006/main" name="Predvolený návrh">
  <a:themeElements>
    <a:clrScheme name="Predvolený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edvolený návrh">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edvolený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dvolený návrh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dvolený návrh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dvolený návrh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dvolený návrh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dvolený návrh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dvolený návrh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dvolený návrh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dvolený návrh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dvolený návrh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dvolený návrh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dvolený návrh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4866</TotalTime>
  <Words>6939</Words>
  <Application>Microsoft Office PowerPoint</Application>
  <PresentationFormat>Prezentácia na obrazovke (4:3)</PresentationFormat>
  <Paragraphs>451</Paragraphs>
  <Slides>29</Slides>
  <Notes>29</Notes>
  <HiddenSlides>0</HiddenSlides>
  <MMClips>0</MMClips>
  <ScaleCrop>false</ScaleCrop>
  <HeadingPairs>
    <vt:vector size="8" baseType="variant">
      <vt:variant>
        <vt:lpstr>Použité písma</vt:lpstr>
      </vt:variant>
      <vt:variant>
        <vt:i4>2</vt:i4>
      </vt:variant>
      <vt:variant>
        <vt:lpstr>Motív</vt:lpstr>
      </vt:variant>
      <vt:variant>
        <vt:i4>1</vt:i4>
      </vt:variant>
      <vt:variant>
        <vt:lpstr>Vložené servery OLE</vt:lpstr>
      </vt:variant>
      <vt:variant>
        <vt:i4>1</vt:i4>
      </vt:variant>
      <vt:variant>
        <vt:lpstr>Nadpisy snímok</vt:lpstr>
      </vt:variant>
      <vt:variant>
        <vt:i4>29</vt:i4>
      </vt:variant>
    </vt:vector>
  </HeadingPairs>
  <TitlesOfParts>
    <vt:vector size="33" baseType="lpstr">
      <vt:lpstr>Arial</vt:lpstr>
      <vt:lpstr>Times New Roman</vt:lpstr>
      <vt:lpstr>Predvolený návrh</vt:lpstr>
      <vt:lpstr>Dokument</vt:lpstr>
      <vt:lpstr>Úvod do vedenia účtovníctva</vt:lpstr>
      <vt:lpstr>Tab. 1.3 „Výkaz majetku“ podniku VM po prvom kroku</vt:lpstr>
      <vt:lpstr>Príbeh obchodníka Mantzarosa</vt:lpstr>
      <vt:lpstr>Tab. 1.4 „Výkaz majetku“ podniku VM po druhom kroku</vt:lpstr>
      <vt:lpstr>Príbeh obchodníka Mantzarosa (2)</vt:lpstr>
      <vt:lpstr>Tab. 1.5 „Výkaz majetku“ podniku VM po treťom kroku</vt:lpstr>
      <vt:lpstr>Príbeh obchodníka Mantzarosa (3)</vt:lpstr>
      <vt:lpstr>Príbeh obchodníka Mantzarosa (4)</vt:lpstr>
      <vt:lpstr>Tab. 1.6 Výkaz o aktivite podniku VM  za 4 roky jeho činnosti</vt:lpstr>
      <vt:lpstr>Tab. 1.7 Konečný zostatok peňažných prostriedkov</vt:lpstr>
      <vt:lpstr>Tab. 1.8 Výkaz peňažných tokov</vt:lpstr>
      <vt:lpstr>Tab. 1.9 „Výkaz majetku“ podniku VM po štvrtom kroku (po návrate expedície)</vt:lpstr>
      <vt:lpstr>Príbeh obchodníka Mantzarosa (5)</vt:lpstr>
      <vt:lpstr>Príbeh obchodníka Mantzarosa (6)</vt:lpstr>
      <vt:lpstr>Finančné účtovníctvo a manažérske účtovníctvo</vt:lpstr>
      <vt:lpstr>Tab. 1.10 Rozdiely medzi manažérskym a finančným účtovníctvom (1/2)</vt:lpstr>
      <vt:lpstr>Tab. 1.10 Rozdiely medzi manažérskym a finančným účtovníctvom (2/2)</vt:lpstr>
      <vt:lpstr>Obr. 1.6 Jednota účtovníctva: rôzne ale súvisiace prístupy</vt:lpstr>
      <vt:lpstr>Figure 1.6 The unity of accounting: different but coherent approaches</vt:lpstr>
      <vt:lpstr>Kvalitatívne charakteristiky finančných výkazov (IASB)</vt:lpstr>
      <vt:lpstr>Kvalitatívne charakteristiky finančných výkazov (2)</vt:lpstr>
      <vt:lpstr>Kvalitatívne charakteristiky finančných výkazov (3)</vt:lpstr>
      <vt:lpstr>Kvalitatívne charakteristiky finančných výkazov (4)</vt:lpstr>
      <vt:lpstr>Obr. 1.7 Vlastnosti užitočných informácií</vt:lpstr>
      <vt:lpstr>Figure 1.7 Useful information</vt:lpstr>
      <vt:lpstr>História účtovníctva</vt:lpstr>
      <vt:lpstr>História účtovníctva (2)</vt:lpstr>
      <vt:lpstr>História účtovníctva (3)</vt:lpstr>
      <vt:lpstr>História účtovníctva (4)</vt:lpstr>
    </vt:vector>
  </TitlesOfParts>
  <Company>BULLION MATHIEU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9: Inventories</dc:title>
  <dc:creator>bullion</dc:creator>
  <cp:lastModifiedBy>admin</cp:lastModifiedBy>
  <cp:revision>574</cp:revision>
  <cp:lastPrinted>2002-02-01T09:44:38Z</cp:lastPrinted>
  <dcterms:created xsi:type="dcterms:W3CDTF">2001-06-03T20:32:26Z</dcterms:created>
  <dcterms:modified xsi:type="dcterms:W3CDTF">2023-03-05T14:28:01Z</dcterms:modified>
</cp:coreProperties>
</file>