
<file path=[Content_Types].xml><?xml version="1.0" encoding="utf-8"?>
<Types xmlns="http://schemas.openxmlformats.org/package/2006/content-types">
  <Default Extension="bin" ContentType="application/vnd.openxmlformats-officedocument.oleObject"/>
  <Default Extension="doc" ContentType="application/msword"/>
  <Default Extension="emf" ContentType="image/x-emf"/>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15"/>
  </p:notesMasterIdLst>
  <p:handoutMasterIdLst>
    <p:handoutMasterId r:id="rId16"/>
  </p:handoutMasterIdLst>
  <p:sldIdLst>
    <p:sldId id="301" r:id="rId2"/>
    <p:sldId id="344" r:id="rId3"/>
    <p:sldId id="345" r:id="rId4"/>
    <p:sldId id="302" r:id="rId5"/>
    <p:sldId id="347" r:id="rId6"/>
    <p:sldId id="303" r:id="rId7"/>
    <p:sldId id="348" r:id="rId8"/>
    <p:sldId id="304" r:id="rId9"/>
    <p:sldId id="305" r:id="rId10"/>
    <p:sldId id="306" r:id="rId11"/>
    <p:sldId id="307" r:id="rId12"/>
    <p:sldId id="308" r:id="rId13"/>
    <p:sldId id="309" r:id="rId14"/>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19" autoAdjust="0"/>
  </p:normalViewPr>
  <p:slideViewPr>
    <p:cSldViewPr>
      <p:cViewPr varScale="1">
        <p:scale>
          <a:sx n="68" d="100"/>
          <a:sy n="68" d="100"/>
        </p:scale>
        <p:origin x="1234" y="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308"/>
    </p:cViewPr>
  </p:sorterViewPr>
  <p:notesViewPr>
    <p:cSldViewPr>
      <p:cViewPr>
        <p:scale>
          <a:sx n="80" d="100"/>
          <a:sy n="80" d="100"/>
        </p:scale>
        <p:origin x="2080" y="-124"/>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F560F9AE-DB77-4015-B89C-5F6BCBE3132D}"/>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977439D6-6DF2-499D-9E1B-293D22EE2FC7}"/>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A136459D-28E2-4162-9447-11FDD0344EEE}"/>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808AC7E5-C6A2-418B-B0EB-2FD73975E3C1}"/>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388DEE3A-C709-4CE0-935F-AD23DD3CE5EC}" type="slidenum">
              <a:rPr lang="en-US" altLang="sk-SK"/>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08D98E4-0EF4-4967-95F4-81A83CA39608}"/>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80C95968-E857-4CF6-98B8-38FD95330F56}"/>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7308CC1A-67E6-42D8-9F98-5902A13FD4F3}"/>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8B523D16-F0CD-43B3-81E1-DE91D7C42B0A}"/>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4B8BB403-FF89-4D6D-A8AD-97D12209F57A}"/>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655260B8-E1DC-45BC-B13D-B8DBE7474E9A}"/>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a:latin typeface="Times New Roman" panose="02020603050405020304" pitchFamily="18" charset="0"/>
              </a:defRPr>
            </a:lvl1pPr>
          </a:lstStyle>
          <a:p>
            <a:fld id="{BEAB77CA-D8F4-4365-AE90-C3AC9D211D3B}" type="slidenum">
              <a:rPr lang="en-US" altLang="sk-SK"/>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C0CB5FAB-3056-43C5-887E-B73125ED215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BAA2EF5-FE42-4BE1-A4D3-41E5DDC106F2}" type="slidenum">
              <a:rPr lang="en-US" altLang="en-US" sz="1300"/>
              <a:pPr>
                <a:spcBef>
                  <a:spcPct val="0"/>
                </a:spcBef>
              </a:pPr>
              <a:t>1</a:t>
            </a:fld>
            <a:endParaRPr lang="en-US" altLang="en-US" sz="1300"/>
          </a:p>
        </p:txBody>
      </p:sp>
      <p:sp>
        <p:nvSpPr>
          <p:cNvPr id="35843" name="Rectangle 2">
            <a:extLst>
              <a:ext uri="{FF2B5EF4-FFF2-40B4-BE49-F238E27FC236}">
                <a16:creationId xmlns:a16="http://schemas.microsoft.com/office/drawing/2014/main" id="{8B97C2A6-DF1F-4F9C-97B4-4C3150581E28}"/>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9B65ABAB-1145-438D-9B59-3554421BC70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Účtovníctvo je o informáciách. Jeho obsah sa dá dobre odvodiť od anglického názvu </a:t>
            </a:r>
            <a:r>
              <a:rPr lang="sk-SK" altLang="en-US" i="1"/>
              <a:t>accounting. To count </a:t>
            </a:r>
            <a:r>
              <a:rPr lang="sk-SK" altLang="en-US"/>
              <a:t>je počítať, vyčísliť (kvatifikovať). </a:t>
            </a:r>
            <a:r>
              <a:rPr lang="sk-SK" altLang="en-US" i="1"/>
              <a:t>To account for something</a:t>
            </a:r>
            <a:r>
              <a:rPr lang="sk-SK" altLang="en-US"/>
              <a:t> je potvrdiť existenciu niečoho, doložiť niečo resp. popísať to. Účtovníctvo obsahuje obe aktivity: meranie a vyčíslovanie ako aj popis – zaznamenávanie ekonomických parametrov popisujúcich život podniku alebo inej ekonomickej jednotky – či už zameranej na zisk – podnikateľskej (for profit) alebo neziskovej (not-for profit). </a:t>
            </a:r>
          </a:p>
          <a:p>
            <a:r>
              <a:rPr lang="sk-SK" altLang="en-US"/>
              <a:t>Účtovné informácie sú výstupom stále bežiaceho procesu identifikácie, zaznamenávania, manažovania, analyzovania, interpretovania a distribúcie údajov a informácií popisujúcich ekonomické aktivity firmy.</a:t>
            </a:r>
          </a:p>
          <a:p>
            <a:r>
              <a:rPr lang="sk-SK" altLang="en-US"/>
              <a:t>Účtovníctvo má dve hlavné úlohy:</a:t>
            </a:r>
          </a:p>
          <a:p>
            <a:r>
              <a:rPr lang="sk-SK" altLang="en-US"/>
              <a:t>1. uľahčovať tvorbu hodnoty podporou rozhodovania pri získavaní a priraďovaní prostriedkov, </a:t>
            </a:r>
          </a:p>
          <a:p>
            <a:r>
              <a:rPr lang="sk-SK" altLang="en-US"/>
              <a:t>2. vyhodnotiť (measure) a vykázať zainteresovaným osobám veľkosť hodnoty vytvorenej počas daného obdobia.</a:t>
            </a:r>
          </a:p>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D6F8C726-1C5C-4A01-9C5B-724DB79D3D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A3C596-652E-4CE7-AFCA-0081B579CB34}" type="slidenum">
              <a:rPr lang="en-US" altLang="en-US" sz="1300"/>
              <a:pPr>
                <a:spcBef>
                  <a:spcPct val="0"/>
                </a:spcBef>
              </a:pPr>
              <a:t>2</a:t>
            </a:fld>
            <a:endParaRPr lang="en-US" altLang="en-US" sz="1300"/>
          </a:p>
        </p:txBody>
      </p:sp>
      <p:sp>
        <p:nvSpPr>
          <p:cNvPr id="37891" name="Rectangle 2">
            <a:extLst>
              <a:ext uri="{FF2B5EF4-FFF2-40B4-BE49-F238E27FC236}">
                <a16:creationId xmlns:a16="http://schemas.microsoft.com/office/drawing/2014/main" id="{30DE5D21-B00E-4ABF-9CE6-A022EBD8887E}"/>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9B3C99A-A275-4DA1-AB14-2A50CC91D24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Hoci je účtovníctvo ucelená disciplína, uvedená dualita poslania vedie tradične na rozdelenie účtovníctva na dve, hoci úzko previazané, oblasti líšiace sa rôznymi skupinami používateľov, ktorí majú prístup k ich výstupom.</a:t>
            </a:r>
          </a:p>
          <a:p>
            <a:r>
              <a:rPr lang="sk-SK" altLang="en-US"/>
              <a:t>Prvou oblasťou je </a:t>
            </a:r>
            <a:r>
              <a:rPr lang="sk-SK" altLang="en-US" b="1"/>
              <a:t>manažérske účtovníctvo</a:t>
            </a:r>
            <a:r>
              <a:rPr lang="sk-SK" altLang="en-US"/>
              <a:t> (management accounting). Zaoberá sa podrobným popisom získavania prostriedkov (ktoré môžu zahrňovať aj nefinančné prostriedky ako sú vernosť zamestnancov a zákazníkov alebo schopnosť vytvárať siete poskytovateľov prostriedkov), ich manažovania a používania v rôznych procesoch vo vnútri firmy. Toto účtovníctvo je v centre záujmu manažérov firmy.</a:t>
            </a:r>
          </a:p>
          <a:p>
            <a:r>
              <a:rPr lang="sk-SK" altLang="en-US"/>
              <a:t>Druhou oblasťou je </a:t>
            </a:r>
            <a:r>
              <a:rPr lang="sk-SK" altLang="en-US" b="1"/>
              <a:t>finančné účtovníctvo </a:t>
            </a:r>
            <a:r>
              <a:rPr lang="sk-SK" altLang="en-US"/>
              <a:t>(financial accounting). Na túto oblasť sa zameriame. Finančné účtovníctvo sa zameriava na vykazovanie (v čiastočne agregovanej podobe) ekonomickej výnosnosti firmy pre dôležitých externých používateľov, ako sú podielnici (shareholders), veritelia (creditors), zákazníci, odbory (unions), daňové orgány (tax authorities) atď. Finančné účtovníctvo sa zameriava na finančné aspekty výnosnosti (performance). Pretože ho využívajú externí používatelia na prideľovanie svojich vlastných zdrojov, chápe sa ako spoločenské dobro, a preto je vo všeobecnosti regulované, takže všetci používatelia dostávajú signály s rovnakou významnosťou.</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28FA6C03-0BD8-461D-818E-6652F259351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E646B3D-2D04-46BC-BD56-74DD398EEB71}" type="slidenum">
              <a:rPr lang="en-US" altLang="en-US" sz="1300"/>
              <a:pPr>
                <a:spcBef>
                  <a:spcPct val="0"/>
                </a:spcBef>
              </a:pPr>
              <a:t>3</a:t>
            </a:fld>
            <a:endParaRPr lang="en-US" altLang="en-US" sz="1300"/>
          </a:p>
        </p:txBody>
      </p:sp>
      <p:sp>
        <p:nvSpPr>
          <p:cNvPr id="39939" name="Rectangle 2">
            <a:extLst>
              <a:ext uri="{FF2B5EF4-FFF2-40B4-BE49-F238E27FC236}">
                <a16:creationId xmlns:a16="http://schemas.microsoft.com/office/drawing/2014/main" id="{9BA6A71B-6E32-42C4-B871-38DA16545D5D}"/>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87E96E36-CC44-4FE3-AA68-0540A9545C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Finančné účtovníctvo je </a:t>
            </a:r>
            <a:r>
              <a:rPr lang="sk-SK" altLang="en-US" b="1"/>
              <a:t>proces</a:t>
            </a:r>
            <a:r>
              <a:rPr lang="sk-SK" altLang="en-US"/>
              <a:t>, v rámci ktorého sa popisujú rôzne udalosti vyskytujúce sa v živote firmy. Tieto udalosti sú v podstate </a:t>
            </a:r>
            <a:r>
              <a:rPr lang="sk-SK" altLang="en-US" b="1"/>
              <a:t>transakciami</a:t>
            </a:r>
            <a:r>
              <a:rPr lang="sk-SK" altLang="en-US"/>
              <a:t> (konaniami, úkonmi) medzi firmou a vonkajšími partnermi (dodávateľmi prostriedkov a odberateľmi výstupov firmy (zákazníkmi)). Popis každej transakcie je </a:t>
            </a:r>
            <a:r>
              <a:rPr lang="sk-SK" altLang="en-US" b="1"/>
              <a:t>doložený </a:t>
            </a:r>
            <a:r>
              <a:rPr lang="sk-SK" altLang="en-US"/>
              <a:t>(materialized) prvotnými dokladmi (source documents), ktoré obsahujú finančné a nefinančné informácie umožňujúce </a:t>
            </a:r>
            <a:r>
              <a:rPr lang="sk-SK" altLang="en-US" b="1"/>
              <a:t>ocenenie </a:t>
            </a:r>
            <a:r>
              <a:rPr lang="sk-SK" altLang="en-US"/>
              <a:t>(valuation) tejto transakcie. Popisy sú </a:t>
            </a:r>
            <a:r>
              <a:rPr lang="sk-SK" altLang="en-US" b="1"/>
              <a:t>zaznamenané, klasifikované a analyzované </a:t>
            </a:r>
            <a:r>
              <a:rPr lang="sk-SK" altLang="en-US"/>
              <a:t>tak, aby umožnili </a:t>
            </a:r>
            <a:r>
              <a:rPr lang="sk-SK" altLang="en-US" b="1"/>
              <a:t>periodické </a:t>
            </a:r>
            <a:r>
              <a:rPr lang="sk-SK" altLang="en-US"/>
              <a:t>zostavovanie syntetických správ nazývaných </a:t>
            </a:r>
            <a:r>
              <a:rPr lang="sk-SK" altLang="en-US" b="1"/>
              <a:t>finančné výkazy. </a:t>
            </a:r>
          </a:p>
          <a:p>
            <a:pPr>
              <a:lnSpc>
                <a:spcPct val="90000"/>
              </a:lnSpc>
            </a:pPr>
            <a:r>
              <a:rPr lang="sk-SK" altLang="en-US"/>
              <a:t>Finančné výkazy zahŕňajú výkaz ziskov a strát (income statement), súvahu (balance sheet), poznámky (notes) a vo viacerých krajinách aj výkaz peňažných tokov (cash flow statement). Finančné výkazy sa zostavujú periodicky a štandardne sa tieto syntetické dokumenty vytvárajú najmenej raz do roka, vo všeobecnosti v čase, keď sú obchodné aktivity (sales activities) firmy najnižšie.</a:t>
            </a:r>
          </a:p>
          <a:p>
            <a:pPr>
              <a:lnSpc>
                <a:spcPct val="90000"/>
              </a:lnSpc>
            </a:pPr>
            <a:r>
              <a:rPr lang="sk-SK" altLang="en-US"/>
              <a:t>Ročná perióda finančných výkazov má zrejme svoj pôvod v prírodných cykloch – napríklad uzatváranie hospodárenia na farmách ku koncu kalendárneho roka (koniec jednej a začiatok novej sezóny poľnohospodárskych prác). V mnohých krajinách sa preto dodnes uprednostňuje ako povinný dátum predkladania finančných výkazov koniec kalendárneho roka. Avšak v niektorých odvetviach podnikania nie je uzávierka koncom roka veľmi vhodná, pretože v tomto období sa vyvíja najvyššia aktivita (napríklad predaj hračiek, domácej elektroniky a mnoho iných oblastí).  Preto legislatíva umožňuje štandardne aj výber iného dátumu na účtovné uzavretie roka.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EDCBDE7F-D982-4C55-8091-0209DE4B2D8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667332-3D75-473C-AB1B-56DE5886A276}" type="slidenum">
              <a:rPr lang="en-US" altLang="en-US" sz="1300"/>
              <a:pPr>
                <a:spcBef>
                  <a:spcPct val="0"/>
                </a:spcBef>
              </a:pPr>
              <a:t>4</a:t>
            </a:fld>
            <a:endParaRPr lang="en-US" altLang="en-US" sz="1300"/>
          </a:p>
        </p:txBody>
      </p:sp>
      <p:sp>
        <p:nvSpPr>
          <p:cNvPr id="41987" name="Rectangle 2">
            <a:extLst>
              <a:ext uri="{FF2B5EF4-FFF2-40B4-BE49-F238E27FC236}">
                <a16:creationId xmlns:a16="http://schemas.microsoft.com/office/drawing/2014/main" id="{00E1B2D9-FE6C-441D-962B-306BA3FDDE51}"/>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586B94A1-3ABE-4945-85FD-112F3E4A19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Proces </a:t>
            </a:r>
            <a:r>
              <a:rPr lang="sk-SK" altLang="en-US" sz="1000"/>
              <a:t> Popis udalostí a transakcií a zhrnutie popisov prebieha v procese účtovania. Je to systém pravidiel a praktických postupov podporovaný na to určeným technickým a programovým vybavením (softvérom) a koordinovaný aktivitami istého okruhu ľudí podstatne presahujúceho zamestnancov účtovného oddelenia (učtárne).</a:t>
            </a:r>
            <a:endParaRPr lang="sk-SK" altLang="en-US" sz="1000" b="1"/>
          </a:p>
          <a:p>
            <a:r>
              <a:rPr lang="sk-SK" altLang="en-US" sz="1000" b="1"/>
              <a:t>Transakcie  </a:t>
            </a:r>
            <a:r>
              <a:rPr lang="sk-SK" altLang="en-US" sz="1000"/>
              <a:t>Transakcie zahŕňajú také udalosti ako získavanie prostriedkov, predaj produkcie firmy, zabezpečenie pracovných priestorov podpisom nájomnej zmluvy, mesačnú platbu za prenájom, získanie pôžičky z banky atď. Vo finančnom účtovníctve sa vykazujú len transakcie, ktoré majú alebo budú mať finančné dôsledky, to znamená, ktorých výsledkom bude v nejakom momente presun finančných prostriedkov. Z tohto pravidla sa však pripúšťajú výnimky, ako sú napríklad odpisy (depreciation), pri ktorých hotovostná transakcia (získanie dlhodobého majetku) nastala pred vznikom udalosti ovplyvňujúcej hodnotu (vznik spotreby potenciálu nejakého zariadenia alebo majetku na vytvorenie hodnoty). </a:t>
            </a:r>
            <a:endParaRPr lang="sk-SK" altLang="en-US" sz="1000" b="1"/>
          </a:p>
          <a:p>
            <a:r>
              <a:rPr lang="sk-SK" altLang="en-US" sz="1000" b="1"/>
              <a:t>Doloženie transakcie  </a:t>
            </a:r>
            <a:r>
              <a:rPr lang="sk-SK" altLang="en-US" sz="1000"/>
              <a:t>Každá transakcia je doložená konkrétnym dokladom (faktúrou, výpisom z banky, potvrdenkou, príjmovým dokladom atď). Ak transakcia nie je doložená dokladom, účtovník ju nemôže uznať a zaznamenať. </a:t>
            </a:r>
            <a:endParaRPr lang="sk-SK" altLang="en-US" sz="1000" b="1"/>
          </a:p>
          <a:p>
            <a:r>
              <a:rPr lang="sk-SK" altLang="en-US" sz="1000" b="1"/>
              <a:t>Analýza  </a:t>
            </a:r>
            <a:r>
              <a:rPr lang="sk-SK" altLang="en-US" sz="1000"/>
              <a:t>Analýza transakcií spočíva v definovaní kategórie alebo triedy, do ktorej patria. To umožňuje spájanie transakcií do homogénnych tried. Tento krok je často manuálny s možným výskytom ľudských chýb a nekonzistentností. Vznikajú však tendencie nahradiť klasifikáciu a agregáciu automatizovanými procedúrami</a:t>
            </a:r>
            <a:r>
              <a:rPr lang="sk-SK" altLang="en-US" sz="1000" b="1"/>
              <a:t>, </a:t>
            </a:r>
            <a:r>
              <a:rPr lang="sk-SK" altLang="en-US" sz="1000"/>
              <a:t>napríklad softvérovým spojením fakturácie a zaúčtovania, čím sa dosiahne automatické zaznamenanie transakcie do správnej kategórie.</a:t>
            </a:r>
            <a:endParaRPr lang="sk-SK" altLang="en-US" sz="1000"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35437E1-7A53-4E0A-8722-9394DB6262B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0676251-4FFD-4F80-919F-B4C965F3DE41}" type="slidenum">
              <a:rPr lang="en-US" altLang="en-US" sz="1300"/>
              <a:pPr>
                <a:spcBef>
                  <a:spcPct val="0"/>
                </a:spcBef>
              </a:pPr>
              <a:t>5</a:t>
            </a:fld>
            <a:endParaRPr lang="en-US" altLang="en-US" sz="1300"/>
          </a:p>
        </p:txBody>
      </p:sp>
      <p:sp>
        <p:nvSpPr>
          <p:cNvPr id="44035" name="Rectangle 2">
            <a:extLst>
              <a:ext uri="{FF2B5EF4-FFF2-40B4-BE49-F238E27FC236}">
                <a16:creationId xmlns:a16="http://schemas.microsoft.com/office/drawing/2014/main" id="{9BCDA69C-4D0D-41A4-BD5E-E2C4F07F9A71}"/>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EEBB0085-EE5C-4F62-9BED-F256562575D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Zaznamenávanie (recording)  </a:t>
            </a:r>
            <a:r>
              <a:rPr lang="sk-SK" altLang="en-US"/>
              <a:t>Vykonáva sa vo všeobecnosti na pravidelnej periodickej báze (najčastejšie denne) a chronologicky. To vysvetľuje, prečo sa hovorí o vedení “denníka”.</a:t>
            </a:r>
            <a:endParaRPr lang="sk-SK" altLang="en-US" b="1"/>
          </a:p>
          <a:p>
            <a:r>
              <a:rPr lang="sk-SK" altLang="en-US" b="1"/>
              <a:t>Oceňovanie (valuation) </a:t>
            </a:r>
            <a:r>
              <a:rPr lang="sk-SK" altLang="en-US"/>
              <a:t> Oceňovaním sa nazýva priraďovanie peňažnej hodnoty transakcii, aby mohla byť zaznamenaná. Oceňovanie je jednoduché napríklad v prípade faktúr. Často však býva subjektívnejšieho charakteru, napríklad pri zaznamenávaní ceny získania iného podniku pozostávajúcej z ceny jeho majetku a goodwill (renomé, prestíž, dobre meno).</a:t>
            </a:r>
            <a:endParaRPr lang="sk-SK" altLang="en-US" b="1"/>
          </a:p>
          <a:p>
            <a:r>
              <a:rPr lang="sk-SK" altLang="en-US" b="1"/>
              <a:t>Finančné výkazy (financial statements)</a:t>
            </a:r>
            <a:r>
              <a:rPr lang="sk-SK" altLang="en-US"/>
              <a:t> Poskytujú syntetický pohľad na výnosnosť firmy vyjadrenú pomocou tvorby hodnoty. Súvaha obsahuje súpis prostriedkov (majetku) firmy a jeho zdrojov (ktoré sa dajú charakterizovať aj ako nároky na tento majetok). Výkaz ziskov a strát popisuje ako a koľko hodnoty bolo vytvorené medzi dvomi “súvahovými” dátumami. Poznámky obsahujú vysvetlenia rozhodnutí alebo volieb, ktoré firma urobila a poskytujú podrobnejšie informácie o niektorých transakciách. Výkaz peňažných tokov popisuje stav hotovosti a ako sa menil počas obdobia.</a:t>
            </a:r>
            <a:endParaRPr lang="sk-SK" altLang="en-US" b="1"/>
          </a:p>
          <a:p>
            <a:r>
              <a:rPr lang="sk-SK" altLang="en-US" b="1"/>
              <a:t>Periodicita  </a:t>
            </a:r>
            <a:r>
              <a:rPr lang="sk-SK" altLang="en-US"/>
              <a:t>Periodicita finančných výkazov bola vo všeobecnosti odsúhlasená najmenej na raz ročne, možno ju však stanoviť aj na kratšiu dobu, ak je to užitočné pre tých, ktorí robia rozhodnutia. </a:t>
            </a:r>
            <a:endParaRPr lang="fr-F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1923AC3C-C4C0-4011-9476-7768E9BDCA6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6596DE-6079-40BE-AEEF-55022E1B84C3}" type="slidenum">
              <a:rPr lang="en-US" altLang="en-US" sz="1300"/>
              <a:pPr>
                <a:spcBef>
                  <a:spcPct val="0"/>
                </a:spcBef>
              </a:pPr>
              <a:t>6</a:t>
            </a:fld>
            <a:endParaRPr lang="en-US" altLang="en-US" sz="1300"/>
          </a:p>
        </p:txBody>
      </p:sp>
      <p:sp>
        <p:nvSpPr>
          <p:cNvPr id="46083" name="Rectangle 2">
            <a:extLst>
              <a:ext uri="{FF2B5EF4-FFF2-40B4-BE49-F238E27FC236}">
                <a16:creationId xmlns:a16="http://schemas.microsoft.com/office/drawing/2014/main" id="{4159A2D0-2693-4715-9E34-597761DCF93F}"/>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338F4C9D-9C4B-471B-B705-54A44B3FBEB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Finančné účtovníctvo zaznamenáva ekonomické aktivity firmy. Jeho cieľom je poskytnúť záujemcom (používateľom) informáciu o celkovej situácii firmy. </a:t>
            </a:r>
          </a:p>
          <a:p>
            <a:r>
              <a:rPr lang="sk-SK" altLang="en-US"/>
              <a:t>Existuje viacero skupín používateľov. Tieto skupiny majú rôzne potreby a očakávania. Napríklad: prvoradým používateľom je samotná firma, jej manažéri potrebujú mať syntetický pohľad na výnosnosť firmy. Potreby jednotlivých skupín sú analyzované v Tabuľke 1.1. Tabuľka tiež obsahuje informácie, ako môžu jednotlivé skupiny používateľov použiť finančné výkazy pre uspokojenie ich potrieb.</a:t>
            </a:r>
          </a:p>
          <a:p>
            <a:r>
              <a:rPr lang="sk-SK" altLang="en-US"/>
              <a:t>Hoci všetky informačné potreby týchto skupín používateľov sa nedajú uspokojiť jednou skupinou finančných výkazov, existujú potreby spoločné pre všetkých používateľov. Inými slovami: rôzni používatelia majú rôzne potreby, časť z nich je však spoločná. Napríklad: Viacero skupín používateľov (investorov, poskytovateľov pôžičiek, dodávateľov, zákazníkov) zaujíma rizikovosť a ziskovosť hospodárskych operácií firmy.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06774A8F-6354-490E-8000-4803DE6222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E4D119F-38F5-4B8B-BB2E-8E7256AA9015}" type="slidenum">
              <a:rPr lang="en-US" altLang="en-US" sz="1300"/>
              <a:pPr>
                <a:spcBef>
                  <a:spcPct val="0"/>
                </a:spcBef>
              </a:pPr>
              <a:t>7</a:t>
            </a:fld>
            <a:endParaRPr lang="en-US" altLang="en-US" sz="1300"/>
          </a:p>
        </p:txBody>
      </p:sp>
      <p:sp>
        <p:nvSpPr>
          <p:cNvPr id="48131" name="Rectangle 2">
            <a:extLst>
              <a:ext uri="{FF2B5EF4-FFF2-40B4-BE49-F238E27FC236}">
                <a16:creationId xmlns:a16="http://schemas.microsoft.com/office/drawing/2014/main" id="{B66BCBF3-DD6E-4A47-8118-3250FC1674DA}"/>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22BD832E-00DE-4060-911F-1A2BE9D4BA0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DDC77F4B-34C2-4768-85B8-5A8F0EA23E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D2366BC-8C77-4531-A5DC-BBAD893AC80B}" type="slidenum">
              <a:rPr lang="en-US" altLang="en-US" sz="1300"/>
              <a:pPr>
                <a:spcBef>
                  <a:spcPct val="0"/>
                </a:spcBef>
              </a:pPr>
              <a:t>8</a:t>
            </a:fld>
            <a:endParaRPr lang="en-US" altLang="en-US" sz="1300"/>
          </a:p>
        </p:txBody>
      </p:sp>
      <p:sp>
        <p:nvSpPr>
          <p:cNvPr id="50179" name="Rectangle 2">
            <a:extLst>
              <a:ext uri="{FF2B5EF4-FFF2-40B4-BE49-F238E27FC236}">
                <a16:creationId xmlns:a16="http://schemas.microsoft.com/office/drawing/2014/main" id="{A0FC15B2-FC50-482D-B7B9-368C9D51D401}"/>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BA539144-2CF6-44F7-8F67-25F8BBB1409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D34A5647-481F-4CCA-84E4-39295E40A87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970010A-81D2-4B4C-A66D-7AE8F95BDE94}" type="slidenum">
              <a:rPr lang="en-US" altLang="en-US" sz="1300"/>
              <a:pPr>
                <a:spcBef>
                  <a:spcPct val="0"/>
                </a:spcBef>
              </a:pPr>
              <a:t>9</a:t>
            </a:fld>
            <a:endParaRPr lang="en-US" altLang="en-US" sz="1300"/>
          </a:p>
        </p:txBody>
      </p:sp>
      <p:sp>
        <p:nvSpPr>
          <p:cNvPr id="52227" name="Rectangle 2">
            <a:extLst>
              <a:ext uri="{FF2B5EF4-FFF2-40B4-BE49-F238E27FC236}">
                <a16:creationId xmlns:a16="http://schemas.microsoft.com/office/drawing/2014/main" id="{790A3BB4-9623-4927-B878-ED8C2A5ABA06}"/>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A66C189F-B495-4BBE-94F1-F558EE15980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0FE9508D-8217-4F86-A888-ED7103F85D9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8840E22-51EF-41DB-89CD-FE3F1D532CEB}" type="slidenum">
              <a:rPr lang="en-US" altLang="en-US" sz="1300"/>
              <a:pPr>
                <a:spcBef>
                  <a:spcPct val="0"/>
                </a:spcBef>
              </a:pPr>
              <a:t>10</a:t>
            </a:fld>
            <a:endParaRPr lang="en-US" altLang="en-US" sz="1300"/>
          </a:p>
        </p:txBody>
      </p:sp>
      <p:sp>
        <p:nvSpPr>
          <p:cNvPr id="54275" name="Rectangle 2">
            <a:extLst>
              <a:ext uri="{FF2B5EF4-FFF2-40B4-BE49-F238E27FC236}">
                <a16:creationId xmlns:a16="http://schemas.microsoft.com/office/drawing/2014/main" id="{8E1F273E-65CC-4367-BD9C-2C4783CA043F}"/>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800CD83E-27DB-4CF4-9AA1-F659603066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2E239243-A2FF-4D2B-840B-ED897FDD90F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A7EB575-FAA1-493D-87EB-8F3285ACAE31}" type="slidenum">
              <a:rPr lang="en-US" altLang="en-US" sz="1300"/>
              <a:pPr>
                <a:spcBef>
                  <a:spcPct val="0"/>
                </a:spcBef>
              </a:pPr>
              <a:t>11</a:t>
            </a:fld>
            <a:endParaRPr lang="en-US" altLang="en-US" sz="1300"/>
          </a:p>
        </p:txBody>
      </p:sp>
      <p:sp>
        <p:nvSpPr>
          <p:cNvPr id="56323" name="Rectangle 2">
            <a:extLst>
              <a:ext uri="{FF2B5EF4-FFF2-40B4-BE49-F238E27FC236}">
                <a16:creationId xmlns:a16="http://schemas.microsoft.com/office/drawing/2014/main" id="{A7A1F22F-9504-423C-BD88-B9BBF528FDF1}"/>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5F91A597-8889-426A-8F85-3DD296ECEC5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4DE8E26-A850-422A-87EB-23D82A4834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0CB95B-DF58-47DE-802D-E9B266E11AA3}" type="slidenum">
              <a:rPr lang="en-US" altLang="en-US" sz="1300"/>
              <a:pPr>
                <a:spcBef>
                  <a:spcPct val="0"/>
                </a:spcBef>
              </a:pPr>
              <a:t>12</a:t>
            </a:fld>
            <a:endParaRPr lang="en-US" altLang="en-US" sz="1300"/>
          </a:p>
        </p:txBody>
      </p:sp>
      <p:sp>
        <p:nvSpPr>
          <p:cNvPr id="58371" name="Rectangle 2">
            <a:extLst>
              <a:ext uri="{FF2B5EF4-FFF2-40B4-BE49-F238E27FC236}">
                <a16:creationId xmlns:a16="http://schemas.microsoft.com/office/drawing/2014/main" id="{10973486-728B-432F-9901-CDE6399318DF}"/>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E94AE3F6-442C-46D4-B35E-9758B2123C3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C3E58B1F-0E87-4558-85D0-98207751C6C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3BB444-C593-487F-A98E-C1121DE1532F}" type="slidenum">
              <a:rPr lang="en-US" altLang="en-US" sz="1300"/>
              <a:pPr>
                <a:spcBef>
                  <a:spcPct val="0"/>
                </a:spcBef>
              </a:pPr>
              <a:t>13</a:t>
            </a:fld>
            <a:endParaRPr lang="en-US" altLang="en-US" sz="1300"/>
          </a:p>
        </p:txBody>
      </p:sp>
      <p:sp>
        <p:nvSpPr>
          <p:cNvPr id="60419" name="Rectangle 2">
            <a:extLst>
              <a:ext uri="{FF2B5EF4-FFF2-40B4-BE49-F238E27FC236}">
                <a16:creationId xmlns:a16="http://schemas.microsoft.com/office/drawing/2014/main" id="{127E11BA-9314-4D50-8024-C5DA945A8778}"/>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5D6CF4AE-83CF-450F-A5D1-D1DBBB4EF90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Finančné výkazy potrebujú využívať, a teda im potrebujú rozumieť, rôzne skupiny používateľov. Podmienkou na dosiahnutie tohto stavu je, aby tvorba finančných výkazov bola založená na jednotných pravidlách. Preto zodpovedné orgány každej krajiny vydávajú jednotné pravidlá v oblasti účtovníctva nazývané účtovné štandardy alebo štandardy finančného výkazníctva. Medzinárodne sa pre tieto pravidlá zaužívalo označenie GAAP – generaly accepted accounting principles.</a:t>
            </a:r>
          </a:p>
          <a:p>
            <a:pPr>
              <a:lnSpc>
                <a:spcPct val="90000"/>
              </a:lnSpc>
            </a:pPr>
            <a:r>
              <a:rPr lang="sk-SK" altLang="en-US"/>
              <a:t>Účtovné štandardy sú záväzné predpisy hovoriace o tom, ako sa jednotlivé typy transakcií a ostatných udalostí majú zobraziť vo finančných výkazoch. Tieto štandardy obsahujú špecifické zásady, konvencie, pravidlá a praktické postupy nevyhnutné pre prípravu finančných výkazov.</a:t>
            </a:r>
          </a:p>
          <a:p>
            <a:pPr>
              <a:lnSpc>
                <a:spcPct val="90000"/>
              </a:lnSpc>
            </a:pPr>
            <a:r>
              <a:rPr lang="sk-SK" altLang="en-US"/>
              <a:t>Každá krajina má mechanizmus a orgány na vyhlasovanie svojich účtovných štandardov. Vo Veľkej Británii to je napríklad ASB – Accounting Standard Board. U nás vydáva príslušnú legislatívu, okrem zákona, ktorý schvaľuje NR SR, ministerstvo financií.</a:t>
            </a:r>
          </a:p>
          <a:p>
            <a:pPr>
              <a:lnSpc>
                <a:spcPct val="90000"/>
              </a:lnSpc>
            </a:pPr>
            <a:r>
              <a:rPr lang="sk-SK" altLang="en-US"/>
              <a:t>Pravidlá vydané národnými autoritami sa od krajiny ku krajine líšia. V medzinárodnom prostredí je však porovnateľnosť finančných informácií kľúčovou, a to jednak pre zvyšovanie sa globálneho pôsobenia jednotlivých používateľov finančných výkazov, ako aj pre existenciu nadnárodných korporácií, ktoré sú povinné pripravovať finančné výkazy vo viacerých krajinách. Ak v každej z nich majú používať iné účtovné pravidlá, zvyšuje to podstatne ich náklady. Silným argumentom pre zjednotenie účtovníctva je aj vzťah medzi vnútorným a vonkajším výkazníctvom: nadnárodná korporácia, ktorá má harmonizované vnútorné vykazovanie vo svojich súčastiach v rôznych krajinách, má záujem aj na harmonizácii externého výkazníctva.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6B3F0139-31AB-4EA9-85C0-4518506B11A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8266904-6D57-457B-9DF5-0ED720CF9A2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C3C38169-46E0-47E4-8245-145C054A9F37}"/>
              </a:ext>
            </a:extLst>
          </p:cNvPr>
          <p:cNvSpPr>
            <a:spLocks noGrp="1" noChangeArrowheads="1"/>
          </p:cNvSpPr>
          <p:nvPr>
            <p:ph type="sldNum" sz="quarter" idx="12"/>
          </p:nvPr>
        </p:nvSpPr>
        <p:spPr>
          <a:ln/>
        </p:spPr>
        <p:txBody>
          <a:bodyPr/>
          <a:lstStyle>
            <a:lvl1pPr>
              <a:defRPr/>
            </a:lvl1pPr>
          </a:lstStyle>
          <a:p>
            <a:r>
              <a:rPr lang="sk-SK" altLang="sk-SK"/>
              <a:t>1-</a:t>
            </a:r>
            <a:fld id="{C0438F2C-9E39-4D01-AA54-0F3BD2E5D9F1}" type="slidenum">
              <a:rPr lang="sk-SK" altLang="sk-SK"/>
              <a:pPr/>
              <a:t>‹#›</a:t>
            </a:fld>
            <a:endParaRPr lang="sk-SK" altLang="sk-SK"/>
          </a:p>
        </p:txBody>
      </p:sp>
    </p:spTree>
    <p:extLst>
      <p:ext uri="{BB962C8B-B14F-4D97-AF65-F5344CB8AC3E}">
        <p14:creationId xmlns:p14="http://schemas.microsoft.com/office/powerpoint/2010/main" val="3568407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5EBE6531-92B4-4A56-9FD4-B8D4F61F5AC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2580B215-46F7-446A-AFDF-34CD5AAD7651}"/>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0C58485F-2531-488D-9530-66913801C6D1}"/>
              </a:ext>
            </a:extLst>
          </p:cNvPr>
          <p:cNvSpPr>
            <a:spLocks noGrp="1" noChangeArrowheads="1"/>
          </p:cNvSpPr>
          <p:nvPr>
            <p:ph type="sldNum" sz="quarter" idx="12"/>
          </p:nvPr>
        </p:nvSpPr>
        <p:spPr>
          <a:ln/>
        </p:spPr>
        <p:txBody>
          <a:bodyPr/>
          <a:lstStyle>
            <a:lvl1pPr>
              <a:defRPr/>
            </a:lvl1pPr>
          </a:lstStyle>
          <a:p>
            <a:r>
              <a:rPr lang="sk-SK" altLang="sk-SK"/>
              <a:t>1-</a:t>
            </a:r>
            <a:fld id="{7786387C-BAE6-4321-8627-E68372E66612}" type="slidenum">
              <a:rPr lang="sk-SK" altLang="sk-SK"/>
              <a:pPr/>
              <a:t>‹#›</a:t>
            </a:fld>
            <a:endParaRPr lang="sk-SK" altLang="sk-SK"/>
          </a:p>
        </p:txBody>
      </p:sp>
    </p:spTree>
    <p:extLst>
      <p:ext uri="{BB962C8B-B14F-4D97-AF65-F5344CB8AC3E}">
        <p14:creationId xmlns:p14="http://schemas.microsoft.com/office/powerpoint/2010/main" val="679334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CDCA38A-3FA7-48FB-9C53-A437DACD156E}"/>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14A17BF-F6EB-4F8C-BE81-BD60B75A7DC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4F8F5E6-D1E1-453B-97EA-9CF68306BA09}"/>
              </a:ext>
            </a:extLst>
          </p:cNvPr>
          <p:cNvSpPr>
            <a:spLocks noGrp="1" noChangeArrowheads="1"/>
          </p:cNvSpPr>
          <p:nvPr>
            <p:ph type="sldNum" sz="quarter" idx="12"/>
          </p:nvPr>
        </p:nvSpPr>
        <p:spPr>
          <a:ln/>
        </p:spPr>
        <p:txBody>
          <a:bodyPr/>
          <a:lstStyle>
            <a:lvl1pPr>
              <a:defRPr/>
            </a:lvl1pPr>
          </a:lstStyle>
          <a:p>
            <a:r>
              <a:rPr lang="sk-SK" altLang="sk-SK"/>
              <a:t>1-</a:t>
            </a:r>
            <a:fld id="{1501FB0F-29A4-45CE-B173-AE9971B91812}" type="slidenum">
              <a:rPr lang="sk-SK" altLang="sk-SK"/>
              <a:pPr/>
              <a:t>‹#›</a:t>
            </a:fld>
            <a:endParaRPr lang="sk-SK" altLang="sk-SK"/>
          </a:p>
        </p:txBody>
      </p:sp>
    </p:spTree>
    <p:extLst>
      <p:ext uri="{BB962C8B-B14F-4D97-AF65-F5344CB8AC3E}">
        <p14:creationId xmlns:p14="http://schemas.microsoft.com/office/powerpoint/2010/main" val="4090654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AD2040DA-C8B7-4775-AECF-0CEDF5A7AB2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4502EE9D-7601-4DFF-BCE5-6E1D79680A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75739878-0F78-4AAC-8E6D-DD7F6E77C279}"/>
              </a:ext>
            </a:extLst>
          </p:cNvPr>
          <p:cNvSpPr>
            <a:spLocks noGrp="1" noChangeArrowheads="1"/>
          </p:cNvSpPr>
          <p:nvPr>
            <p:ph type="sldNum" sz="quarter" idx="12"/>
          </p:nvPr>
        </p:nvSpPr>
        <p:spPr>
          <a:ln/>
        </p:spPr>
        <p:txBody>
          <a:bodyPr/>
          <a:lstStyle>
            <a:lvl1pPr>
              <a:defRPr/>
            </a:lvl1pPr>
          </a:lstStyle>
          <a:p>
            <a:r>
              <a:rPr lang="sk-SK" altLang="sk-SK"/>
              <a:t>1-</a:t>
            </a:r>
            <a:fld id="{56842E33-0AC5-4E43-B37B-EC525457EBAA}" type="slidenum">
              <a:rPr lang="sk-SK" altLang="sk-SK"/>
              <a:pPr/>
              <a:t>‹#›</a:t>
            </a:fld>
            <a:endParaRPr lang="sk-SK" altLang="sk-SK"/>
          </a:p>
        </p:txBody>
      </p:sp>
    </p:spTree>
    <p:extLst>
      <p:ext uri="{BB962C8B-B14F-4D97-AF65-F5344CB8AC3E}">
        <p14:creationId xmlns:p14="http://schemas.microsoft.com/office/powerpoint/2010/main" val="280308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C43844DD-6EF4-4C75-B993-EFA5D6443E60}"/>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4F18C5F0-35AE-4D58-A431-ABB31CB5D1F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EE4CA06B-37BA-44EC-BAD6-EE63470A2163}"/>
              </a:ext>
            </a:extLst>
          </p:cNvPr>
          <p:cNvSpPr>
            <a:spLocks noGrp="1" noChangeArrowheads="1"/>
          </p:cNvSpPr>
          <p:nvPr>
            <p:ph type="sldNum" sz="quarter" idx="12"/>
          </p:nvPr>
        </p:nvSpPr>
        <p:spPr>
          <a:ln/>
        </p:spPr>
        <p:txBody>
          <a:bodyPr/>
          <a:lstStyle>
            <a:lvl1pPr>
              <a:defRPr/>
            </a:lvl1pPr>
          </a:lstStyle>
          <a:p>
            <a:r>
              <a:rPr lang="sk-SK" altLang="sk-SK"/>
              <a:t>1-</a:t>
            </a:r>
            <a:fld id="{B79CA544-C899-4F57-A6F4-69EB144717F5}" type="slidenum">
              <a:rPr lang="sk-SK" altLang="sk-SK"/>
              <a:pPr/>
              <a:t>‹#›</a:t>
            </a:fld>
            <a:endParaRPr lang="sk-SK" altLang="sk-SK"/>
          </a:p>
        </p:txBody>
      </p:sp>
    </p:spTree>
    <p:extLst>
      <p:ext uri="{BB962C8B-B14F-4D97-AF65-F5344CB8AC3E}">
        <p14:creationId xmlns:p14="http://schemas.microsoft.com/office/powerpoint/2010/main" val="3111603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122B78B6-5CC9-477E-B3B0-F6CCDA9678DF}"/>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85B9B00A-F40B-4D2D-9114-8FED9E5C72AA}"/>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0C84F6C7-825A-48DF-AD44-C3A408402897}"/>
              </a:ext>
            </a:extLst>
          </p:cNvPr>
          <p:cNvSpPr>
            <a:spLocks noGrp="1" noChangeArrowheads="1"/>
          </p:cNvSpPr>
          <p:nvPr>
            <p:ph type="sldNum" sz="quarter" idx="12"/>
          </p:nvPr>
        </p:nvSpPr>
        <p:spPr>
          <a:ln/>
        </p:spPr>
        <p:txBody>
          <a:bodyPr/>
          <a:lstStyle>
            <a:lvl1pPr>
              <a:defRPr/>
            </a:lvl1pPr>
          </a:lstStyle>
          <a:p>
            <a:r>
              <a:rPr lang="sk-SK" altLang="sk-SK"/>
              <a:t>1-</a:t>
            </a:r>
            <a:fld id="{CFD79D93-FD9C-4A07-97AE-2ED23143BFE5}" type="slidenum">
              <a:rPr lang="sk-SK" altLang="sk-SK"/>
              <a:pPr/>
              <a:t>‹#›</a:t>
            </a:fld>
            <a:endParaRPr lang="sk-SK" altLang="sk-SK"/>
          </a:p>
        </p:txBody>
      </p:sp>
    </p:spTree>
    <p:extLst>
      <p:ext uri="{BB962C8B-B14F-4D97-AF65-F5344CB8AC3E}">
        <p14:creationId xmlns:p14="http://schemas.microsoft.com/office/powerpoint/2010/main" val="1278149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13F0169-3CA5-4377-BEDF-CCBD6C4217C9}"/>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A8ADDE61-BB8E-4A12-8D77-14E24264C19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77FAF889-24C6-4066-92C6-4293F6D8CB13}"/>
              </a:ext>
            </a:extLst>
          </p:cNvPr>
          <p:cNvSpPr>
            <a:spLocks noGrp="1" noChangeArrowheads="1"/>
          </p:cNvSpPr>
          <p:nvPr>
            <p:ph type="sldNum" sz="quarter" idx="12"/>
          </p:nvPr>
        </p:nvSpPr>
        <p:spPr>
          <a:ln/>
        </p:spPr>
        <p:txBody>
          <a:bodyPr/>
          <a:lstStyle>
            <a:lvl1pPr>
              <a:defRPr/>
            </a:lvl1pPr>
          </a:lstStyle>
          <a:p>
            <a:r>
              <a:rPr lang="sk-SK" altLang="sk-SK"/>
              <a:t>1-</a:t>
            </a:r>
            <a:fld id="{F66A019C-D70D-4954-B3D5-CC20BD37AC5C}" type="slidenum">
              <a:rPr lang="sk-SK" altLang="sk-SK"/>
              <a:pPr/>
              <a:t>‹#›</a:t>
            </a:fld>
            <a:endParaRPr lang="sk-SK" altLang="sk-SK"/>
          </a:p>
        </p:txBody>
      </p:sp>
    </p:spTree>
    <p:extLst>
      <p:ext uri="{BB962C8B-B14F-4D97-AF65-F5344CB8AC3E}">
        <p14:creationId xmlns:p14="http://schemas.microsoft.com/office/powerpoint/2010/main" val="84135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82784F9D-AD04-4437-BCDE-DC4EA64218BD}"/>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F61D3E0-DCB1-4823-B8F8-111ED4F28E2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B309F7C6-8A28-4789-9830-EAB021326951}"/>
              </a:ext>
            </a:extLst>
          </p:cNvPr>
          <p:cNvSpPr>
            <a:spLocks noGrp="1" noChangeArrowheads="1"/>
          </p:cNvSpPr>
          <p:nvPr>
            <p:ph type="sldNum" sz="quarter" idx="12"/>
          </p:nvPr>
        </p:nvSpPr>
        <p:spPr>
          <a:ln/>
        </p:spPr>
        <p:txBody>
          <a:bodyPr/>
          <a:lstStyle>
            <a:lvl1pPr>
              <a:defRPr/>
            </a:lvl1pPr>
          </a:lstStyle>
          <a:p>
            <a:r>
              <a:rPr lang="sk-SK" altLang="sk-SK"/>
              <a:t>1-</a:t>
            </a:r>
            <a:fld id="{47276452-5F81-468A-9DD8-E6A842DF758A}" type="slidenum">
              <a:rPr lang="sk-SK" altLang="sk-SK"/>
              <a:pPr/>
              <a:t>‹#›</a:t>
            </a:fld>
            <a:endParaRPr lang="sk-SK" altLang="sk-SK"/>
          </a:p>
        </p:txBody>
      </p:sp>
    </p:spTree>
    <p:extLst>
      <p:ext uri="{BB962C8B-B14F-4D97-AF65-F5344CB8AC3E}">
        <p14:creationId xmlns:p14="http://schemas.microsoft.com/office/powerpoint/2010/main" val="310253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5EAD3F4E-7FB3-4970-8BB9-D0C0939191C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B1C8F850-0128-458E-B45F-009520BBCA4F}"/>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97660654-E2AB-45F1-B109-B2CC342DAF78}"/>
              </a:ext>
            </a:extLst>
          </p:cNvPr>
          <p:cNvSpPr>
            <a:spLocks noGrp="1" noChangeArrowheads="1"/>
          </p:cNvSpPr>
          <p:nvPr>
            <p:ph type="sldNum" sz="quarter" idx="12"/>
          </p:nvPr>
        </p:nvSpPr>
        <p:spPr>
          <a:ln/>
        </p:spPr>
        <p:txBody>
          <a:bodyPr/>
          <a:lstStyle>
            <a:lvl1pPr>
              <a:defRPr/>
            </a:lvl1pPr>
          </a:lstStyle>
          <a:p>
            <a:r>
              <a:rPr lang="sk-SK" altLang="sk-SK"/>
              <a:t>1-</a:t>
            </a:r>
            <a:fld id="{5EE4FE18-9D28-439C-B637-7A03C75EE5D7}" type="slidenum">
              <a:rPr lang="sk-SK" altLang="sk-SK"/>
              <a:pPr/>
              <a:t>‹#›</a:t>
            </a:fld>
            <a:endParaRPr lang="sk-SK" altLang="sk-SK"/>
          </a:p>
        </p:txBody>
      </p:sp>
    </p:spTree>
    <p:extLst>
      <p:ext uri="{BB962C8B-B14F-4D97-AF65-F5344CB8AC3E}">
        <p14:creationId xmlns:p14="http://schemas.microsoft.com/office/powerpoint/2010/main" val="3900129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73B2FFA2-C3AB-480B-A097-FCF2B70B4282}"/>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7DAF5B38-2DC6-4D89-9275-97EDF55AC5F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BD36E61D-26F5-407E-848A-9F3C1FE94F66}"/>
              </a:ext>
            </a:extLst>
          </p:cNvPr>
          <p:cNvSpPr>
            <a:spLocks noGrp="1" noChangeArrowheads="1"/>
          </p:cNvSpPr>
          <p:nvPr>
            <p:ph type="sldNum" sz="quarter" idx="12"/>
          </p:nvPr>
        </p:nvSpPr>
        <p:spPr>
          <a:ln/>
        </p:spPr>
        <p:txBody>
          <a:bodyPr/>
          <a:lstStyle>
            <a:lvl1pPr>
              <a:defRPr/>
            </a:lvl1pPr>
          </a:lstStyle>
          <a:p>
            <a:r>
              <a:rPr lang="sk-SK" altLang="sk-SK"/>
              <a:t>1-</a:t>
            </a:r>
            <a:fld id="{016D0DE1-3609-476E-9525-892DF9EC1A4C}" type="slidenum">
              <a:rPr lang="sk-SK" altLang="sk-SK"/>
              <a:pPr/>
              <a:t>‹#›</a:t>
            </a:fld>
            <a:endParaRPr lang="sk-SK" altLang="sk-SK"/>
          </a:p>
        </p:txBody>
      </p:sp>
    </p:spTree>
    <p:extLst>
      <p:ext uri="{BB962C8B-B14F-4D97-AF65-F5344CB8AC3E}">
        <p14:creationId xmlns:p14="http://schemas.microsoft.com/office/powerpoint/2010/main" val="77951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CE401BE7-D1BC-47E2-AC80-81AD3A43C9E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A29D5294-C56E-43CD-8582-46607910A939}"/>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6D4EAAEC-1FA0-4B99-A239-9D1A8CF8E7CB}"/>
              </a:ext>
            </a:extLst>
          </p:cNvPr>
          <p:cNvSpPr>
            <a:spLocks noGrp="1" noChangeArrowheads="1"/>
          </p:cNvSpPr>
          <p:nvPr>
            <p:ph type="sldNum" sz="quarter" idx="12"/>
          </p:nvPr>
        </p:nvSpPr>
        <p:spPr>
          <a:ln/>
        </p:spPr>
        <p:txBody>
          <a:bodyPr/>
          <a:lstStyle>
            <a:lvl1pPr>
              <a:defRPr/>
            </a:lvl1pPr>
          </a:lstStyle>
          <a:p>
            <a:r>
              <a:rPr lang="sk-SK" altLang="sk-SK"/>
              <a:t>1-</a:t>
            </a:r>
            <a:fld id="{21AC6E93-28D8-4154-9A53-315B64A11524}" type="slidenum">
              <a:rPr lang="sk-SK" altLang="sk-SK"/>
              <a:pPr/>
              <a:t>‹#›</a:t>
            </a:fld>
            <a:endParaRPr lang="sk-SK" altLang="sk-SK"/>
          </a:p>
        </p:txBody>
      </p:sp>
    </p:spTree>
    <p:extLst>
      <p:ext uri="{BB962C8B-B14F-4D97-AF65-F5344CB8AC3E}">
        <p14:creationId xmlns:p14="http://schemas.microsoft.com/office/powerpoint/2010/main" val="3941525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CBBE788-FB76-46F0-AC97-B0DD0E7C00A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C0CD0807-1CBE-4B0D-A02A-4101262BCFA8}"/>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442372" name="Rectangle 4">
            <a:extLst>
              <a:ext uri="{FF2B5EF4-FFF2-40B4-BE49-F238E27FC236}">
                <a16:creationId xmlns:a16="http://schemas.microsoft.com/office/drawing/2014/main" id="{E0D8D1BC-AE5A-427B-9CE2-0FDA6020F002}"/>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442373" name="Rectangle 5">
            <a:extLst>
              <a:ext uri="{FF2B5EF4-FFF2-40B4-BE49-F238E27FC236}">
                <a16:creationId xmlns:a16="http://schemas.microsoft.com/office/drawing/2014/main" id="{A17C7138-15E5-4A20-BA70-47625EE25F34}"/>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442374" name="Rectangle 6">
            <a:extLst>
              <a:ext uri="{FF2B5EF4-FFF2-40B4-BE49-F238E27FC236}">
                <a16:creationId xmlns:a16="http://schemas.microsoft.com/office/drawing/2014/main" id="{23982BDE-B086-42BA-94DD-0840F71FC1C8}"/>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r>
              <a:rPr lang="sk-SK" altLang="sk-SK"/>
              <a:t>1-</a:t>
            </a:r>
            <a:fld id="{AF3F6CC1-C43E-41BF-A2ED-ACB884B0AA21}" type="slidenum">
              <a:rPr lang="sk-SK" altLang="sk-SK"/>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oleObject" Target="../embeddings/Microsoft_Word_97_-_2003_Document.doc"/><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92B92BF0-1F45-4701-978F-73A109CD3330}"/>
              </a:ext>
            </a:extLst>
          </p:cNvPr>
          <p:cNvSpPr>
            <a:spLocks noGrp="1"/>
          </p:cNvSpPr>
          <p:nvPr>
            <p:ph type="ftr" sz="quarter" idx="11"/>
          </p:nvPr>
        </p:nvSpPr>
        <p:spPr/>
        <p:txBody>
          <a:bodyPr/>
          <a:lstStyle/>
          <a:p>
            <a:pPr>
              <a:defRPr/>
            </a:pPr>
            <a:r>
              <a:rPr lang="sk-SK"/>
              <a:t>Princípy účtovníctva</a:t>
            </a:r>
          </a:p>
        </p:txBody>
      </p:sp>
      <p:sp>
        <p:nvSpPr>
          <p:cNvPr id="34819" name="Zástupný symbol čísla snímky 5">
            <a:extLst>
              <a:ext uri="{FF2B5EF4-FFF2-40B4-BE49-F238E27FC236}">
                <a16:creationId xmlns:a16="http://schemas.microsoft.com/office/drawing/2014/main" id="{54434EB7-D37D-4BF4-A86F-9FE370EF6BF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1-16</a:t>
            </a:r>
          </a:p>
        </p:txBody>
      </p:sp>
      <p:sp>
        <p:nvSpPr>
          <p:cNvPr id="34820" name="Rectangle 2">
            <a:extLst>
              <a:ext uri="{FF2B5EF4-FFF2-40B4-BE49-F238E27FC236}">
                <a16:creationId xmlns:a16="http://schemas.microsoft.com/office/drawing/2014/main" id="{A2AA8B80-5701-4D0E-8953-12C9FFC7B53F}"/>
              </a:ext>
            </a:extLst>
          </p:cNvPr>
          <p:cNvSpPr>
            <a:spLocks noGrp="1" noChangeArrowheads="1"/>
          </p:cNvSpPr>
          <p:nvPr>
            <p:ph type="title"/>
          </p:nvPr>
        </p:nvSpPr>
        <p:spPr>
          <a:xfrm>
            <a:off x="304800" y="304800"/>
            <a:ext cx="8534400" cy="1143000"/>
          </a:xfrm>
        </p:spPr>
        <p:txBody>
          <a:bodyPr/>
          <a:lstStyle/>
          <a:p>
            <a:pPr eaLnBrk="1" hangingPunct="1"/>
            <a:r>
              <a:rPr lang="sk-SK" altLang="en-US" sz="3200" b="1">
                <a:solidFill>
                  <a:srgbClr val="3D1FD3"/>
                </a:solidFill>
              </a:rPr>
              <a:t>Definícia finančného účtovníctva</a:t>
            </a:r>
            <a:endParaRPr lang="en-US" altLang="en-US" sz="3200">
              <a:solidFill>
                <a:srgbClr val="3D1FD3"/>
              </a:solidFill>
            </a:endParaRPr>
          </a:p>
        </p:txBody>
      </p:sp>
      <p:sp>
        <p:nvSpPr>
          <p:cNvPr id="34821" name="Rectangle 3">
            <a:extLst>
              <a:ext uri="{FF2B5EF4-FFF2-40B4-BE49-F238E27FC236}">
                <a16:creationId xmlns:a16="http://schemas.microsoft.com/office/drawing/2014/main" id="{AD579676-71BD-46CC-98EF-1F25BEA16824}"/>
              </a:ext>
            </a:extLst>
          </p:cNvPr>
          <p:cNvSpPr>
            <a:spLocks noGrp="1" noChangeArrowheads="1"/>
          </p:cNvSpPr>
          <p:nvPr>
            <p:ph type="body" idx="1"/>
          </p:nvPr>
        </p:nvSpPr>
        <p:spPr>
          <a:xfrm>
            <a:off x="304800" y="1447800"/>
            <a:ext cx="8229600" cy="4800600"/>
          </a:xfrm>
        </p:spPr>
        <p:txBody>
          <a:bodyPr/>
          <a:lstStyle/>
          <a:p>
            <a:pPr eaLnBrk="1" hangingPunct="1">
              <a:lnSpc>
                <a:spcPct val="90000"/>
              </a:lnSpc>
            </a:pPr>
            <a:r>
              <a:rPr lang="sk-SK" altLang="en-US" sz="2400"/>
              <a:t>Obsah pojmu účtovníctvo sa dá dobre odvodiť z anglického názvu accounting: </a:t>
            </a:r>
            <a:r>
              <a:rPr lang="sk-SK" altLang="en-US" sz="2400" i="1"/>
              <a:t>To count </a:t>
            </a:r>
            <a:r>
              <a:rPr lang="sk-SK" altLang="en-US" sz="2400"/>
              <a:t>je počítať, merať, vyčísliť. </a:t>
            </a:r>
            <a:r>
              <a:rPr lang="sk-SK" altLang="en-US" sz="2400" i="1"/>
              <a:t>To account for something</a:t>
            </a:r>
            <a:r>
              <a:rPr lang="sk-SK" altLang="en-US" sz="2400"/>
              <a:t> je potvrdiť existenciu toho a popísať to. Účtovníctvo zahŕňa aj počítanie (oceňovanie) aj zaznamenávanie</a:t>
            </a:r>
          </a:p>
          <a:p>
            <a:pPr eaLnBrk="1" hangingPunct="1">
              <a:lnSpc>
                <a:spcPct val="90000"/>
              </a:lnSpc>
            </a:pPr>
            <a:r>
              <a:rPr lang="sk-SK" altLang="en-US" sz="2400"/>
              <a:t>Účtovné informácie sú výstupom stále bežiaceho procesu identifikácie, zaznamenávania, manažovania, analyzovania, interpretovania a distribúcie údajov a informácií popisujúcich ekonomické aktivity firmy</a:t>
            </a:r>
          </a:p>
          <a:p>
            <a:pPr eaLnBrk="1" hangingPunct="1">
              <a:lnSpc>
                <a:spcPct val="90000"/>
              </a:lnSpc>
            </a:pPr>
            <a:r>
              <a:rPr lang="sk-SK" altLang="en-US" sz="2400"/>
              <a:t>Účtovníctvo má dve hlavné úlohy:</a:t>
            </a:r>
          </a:p>
          <a:p>
            <a:pPr lvl="1" eaLnBrk="1" hangingPunct="1">
              <a:lnSpc>
                <a:spcPct val="90000"/>
              </a:lnSpc>
            </a:pPr>
            <a:r>
              <a:rPr lang="sk-SK" altLang="en-US" sz="2000"/>
              <a:t>uľahčovať tvorbu hodnoty podporou rozhodovania pri získavaní a priraďovaní prostriedkov</a:t>
            </a:r>
          </a:p>
          <a:p>
            <a:pPr lvl="1" eaLnBrk="1" hangingPunct="1">
              <a:lnSpc>
                <a:spcPct val="90000"/>
              </a:lnSpc>
            </a:pPr>
            <a:r>
              <a:rPr lang="sk-SK" altLang="en-US" sz="2000"/>
              <a:t>vyhodnotiť (measure) a vykázať zainteresovaným osobám (stakeholders) veľkosť hodnoty vytvorenej počas daného obdobia </a:t>
            </a:r>
          </a:p>
          <a:p>
            <a:pPr eaLnBrk="1" hangingPunct="1">
              <a:lnSpc>
                <a:spcPct val="90000"/>
              </a:lnSpc>
            </a:pPr>
            <a:endParaRPr lang="sk-SK" altLang="en-US"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04DA095-9FFD-46C5-BD0A-18CB80080F61}"/>
              </a:ext>
            </a:extLst>
          </p:cNvPr>
          <p:cNvSpPr>
            <a:spLocks noGrp="1"/>
          </p:cNvSpPr>
          <p:nvPr>
            <p:ph type="ftr" sz="quarter" idx="11"/>
          </p:nvPr>
        </p:nvSpPr>
        <p:spPr/>
        <p:txBody>
          <a:bodyPr/>
          <a:lstStyle/>
          <a:p>
            <a:pPr>
              <a:defRPr/>
            </a:pPr>
            <a:r>
              <a:rPr lang="sk-SK"/>
              <a:t>Princípy účtovníctva</a:t>
            </a:r>
          </a:p>
        </p:txBody>
      </p:sp>
      <p:sp>
        <p:nvSpPr>
          <p:cNvPr id="36867" name="Zástupný symbol čísla snímky 5">
            <a:extLst>
              <a:ext uri="{FF2B5EF4-FFF2-40B4-BE49-F238E27FC236}">
                <a16:creationId xmlns:a16="http://schemas.microsoft.com/office/drawing/2014/main" id="{4AE89E14-92C5-403B-AECF-62683CC19E8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1-17</a:t>
            </a:r>
          </a:p>
        </p:txBody>
      </p:sp>
      <p:sp>
        <p:nvSpPr>
          <p:cNvPr id="36868" name="Rectangle 2">
            <a:extLst>
              <a:ext uri="{FF2B5EF4-FFF2-40B4-BE49-F238E27FC236}">
                <a16:creationId xmlns:a16="http://schemas.microsoft.com/office/drawing/2014/main" id="{E37E9111-0BEF-46F3-966E-26B165BFD0C1}"/>
              </a:ext>
            </a:extLst>
          </p:cNvPr>
          <p:cNvSpPr>
            <a:spLocks noGrp="1" noChangeArrowheads="1"/>
          </p:cNvSpPr>
          <p:nvPr>
            <p:ph type="title"/>
          </p:nvPr>
        </p:nvSpPr>
        <p:spPr/>
        <p:txBody>
          <a:bodyPr/>
          <a:lstStyle/>
          <a:p>
            <a:pPr eaLnBrk="1" hangingPunct="1"/>
            <a:r>
              <a:rPr lang="sk-SK" altLang="en-US" sz="3200" b="1">
                <a:solidFill>
                  <a:srgbClr val="3D1FD3"/>
                </a:solidFill>
              </a:rPr>
              <a:t>Definícia finančného účtovníctva </a:t>
            </a:r>
            <a:r>
              <a:rPr lang="sk-SK" altLang="en-US" sz="2000">
                <a:solidFill>
                  <a:srgbClr val="3D1FD3"/>
                </a:solidFill>
              </a:rPr>
              <a:t>(2)</a:t>
            </a:r>
          </a:p>
        </p:txBody>
      </p:sp>
      <p:sp>
        <p:nvSpPr>
          <p:cNvPr id="36869" name="Rectangle 3">
            <a:extLst>
              <a:ext uri="{FF2B5EF4-FFF2-40B4-BE49-F238E27FC236}">
                <a16:creationId xmlns:a16="http://schemas.microsoft.com/office/drawing/2014/main" id="{294F329B-0BE3-4A1D-B2E6-1CBE2F6BC4EB}"/>
              </a:ext>
            </a:extLst>
          </p:cNvPr>
          <p:cNvSpPr>
            <a:spLocks noGrp="1" noChangeArrowheads="1"/>
          </p:cNvSpPr>
          <p:nvPr>
            <p:ph type="body" idx="1"/>
          </p:nvPr>
        </p:nvSpPr>
        <p:spPr/>
        <p:txBody>
          <a:bodyPr/>
          <a:lstStyle/>
          <a:p>
            <a:pPr eaLnBrk="1" hangingPunct="1">
              <a:lnSpc>
                <a:spcPct val="90000"/>
              </a:lnSpc>
            </a:pPr>
            <a:r>
              <a:rPr lang="sk-SK" altLang="en-US" sz="2400"/>
              <a:t>Dualita poslania účtovníctva vedie tradične na rozdelenie účtovníctva na</a:t>
            </a:r>
          </a:p>
          <a:p>
            <a:pPr lvl="1" eaLnBrk="1" hangingPunct="1">
              <a:lnSpc>
                <a:spcPct val="90000"/>
              </a:lnSpc>
            </a:pPr>
            <a:r>
              <a:rPr lang="sk-SK" altLang="en-US" sz="2000" b="1"/>
              <a:t>manažérske účtovníctvo</a:t>
            </a:r>
            <a:r>
              <a:rPr lang="sk-SK" altLang="en-US" sz="2000"/>
              <a:t> (management accounting). Zaoberá sa podrobným popisom získavania prostriedkov, ich manažovania a používania v rôznych procesoch vo vnútri firmy. Toto účtovníctvo je v centre záujmu manažérov firmy</a:t>
            </a:r>
          </a:p>
          <a:p>
            <a:pPr lvl="1" eaLnBrk="1" hangingPunct="1">
              <a:lnSpc>
                <a:spcPct val="90000"/>
              </a:lnSpc>
            </a:pPr>
            <a:r>
              <a:rPr lang="sk-SK" altLang="en-US" sz="2000" b="1"/>
              <a:t>finančné účtovníctvo </a:t>
            </a:r>
            <a:r>
              <a:rPr lang="sk-SK" altLang="en-US" sz="2000"/>
              <a:t>(financial accounting). Zameriava na vykazovanie ekonomickej výnosnosti firmy pre dôležitých externých používateľov, ako sú podielnici (shareholders), veritelia (creditors), zákazníci, odbory (unions), daňové orgány (tax authorities) atď. Finančné účtovníctvo využívajú externí používatelia na prideľovanie svojich vlastných zdrojov, chápe sa ako spoločenské dobro, a preto je vo všeobecnosti regulované, takže všetci používatelia dostávajú signály s rovnakou významnosťou</a:t>
            </a:r>
          </a:p>
          <a:p>
            <a:pPr eaLnBrk="1" hangingPunct="1">
              <a:lnSpc>
                <a:spcPct val="90000"/>
              </a:lnSpc>
            </a:pPr>
            <a:endParaRPr lang="sk-SK"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A6F18F6-5392-4239-A00E-B7626FE1A1D4}"/>
              </a:ext>
            </a:extLst>
          </p:cNvPr>
          <p:cNvSpPr>
            <a:spLocks noGrp="1"/>
          </p:cNvSpPr>
          <p:nvPr>
            <p:ph type="ftr" sz="quarter" idx="11"/>
          </p:nvPr>
        </p:nvSpPr>
        <p:spPr/>
        <p:txBody>
          <a:bodyPr/>
          <a:lstStyle/>
          <a:p>
            <a:pPr>
              <a:defRPr/>
            </a:pPr>
            <a:r>
              <a:rPr lang="sk-SK"/>
              <a:t>Princípy účtovníctva</a:t>
            </a:r>
          </a:p>
        </p:txBody>
      </p:sp>
      <p:sp>
        <p:nvSpPr>
          <p:cNvPr id="38915" name="Zástupný symbol čísla snímky 5">
            <a:extLst>
              <a:ext uri="{FF2B5EF4-FFF2-40B4-BE49-F238E27FC236}">
                <a16:creationId xmlns:a16="http://schemas.microsoft.com/office/drawing/2014/main" id="{D9DC4A2E-BCCB-4DFE-8D1A-2533C5B011C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1-18</a:t>
            </a:r>
          </a:p>
        </p:txBody>
      </p:sp>
      <p:sp>
        <p:nvSpPr>
          <p:cNvPr id="38916" name="Rectangle 2">
            <a:extLst>
              <a:ext uri="{FF2B5EF4-FFF2-40B4-BE49-F238E27FC236}">
                <a16:creationId xmlns:a16="http://schemas.microsoft.com/office/drawing/2014/main" id="{414A42E4-3DC5-416A-B7D0-762320707AB7}"/>
              </a:ext>
            </a:extLst>
          </p:cNvPr>
          <p:cNvSpPr>
            <a:spLocks noGrp="1" noChangeArrowheads="1"/>
          </p:cNvSpPr>
          <p:nvPr>
            <p:ph type="title"/>
          </p:nvPr>
        </p:nvSpPr>
        <p:spPr>
          <a:xfrm>
            <a:off x="468313" y="115888"/>
            <a:ext cx="8229600" cy="865187"/>
          </a:xfrm>
        </p:spPr>
        <p:txBody>
          <a:bodyPr/>
          <a:lstStyle/>
          <a:p>
            <a:pPr eaLnBrk="1" hangingPunct="1"/>
            <a:r>
              <a:rPr lang="sk-SK" altLang="en-US" sz="3200" b="1">
                <a:solidFill>
                  <a:srgbClr val="3D1FD3"/>
                </a:solidFill>
              </a:rPr>
              <a:t>Definícia finančného účtovníctva </a:t>
            </a:r>
            <a:r>
              <a:rPr lang="sk-SK" altLang="en-US" sz="2000">
                <a:solidFill>
                  <a:srgbClr val="3D1FD3"/>
                </a:solidFill>
              </a:rPr>
              <a:t>(3)</a:t>
            </a:r>
          </a:p>
        </p:txBody>
      </p:sp>
      <p:sp>
        <p:nvSpPr>
          <p:cNvPr id="38917" name="Rectangle 3">
            <a:extLst>
              <a:ext uri="{FF2B5EF4-FFF2-40B4-BE49-F238E27FC236}">
                <a16:creationId xmlns:a16="http://schemas.microsoft.com/office/drawing/2014/main" id="{78877A25-A539-46F6-A12B-51884BB2161E}"/>
              </a:ext>
            </a:extLst>
          </p:cNvPr>
          <p:cNvSpPr>
            <a:spLocks noGrp="1" noChangeArrowheads="1"/>
          </p:cNvSpPr>
          <p:nvPr>
            <p:ph type="body" idx="1"/>
          </p:nvPr>
        </p:nvSpPr>
        <p:spPr>
          <a:xfrm>
            <a:off x="457200" y="1052513"/>
            <a:ext cx="8229600" cy="4857750"/>
          </a:xfrm>
        </p:spPr>
        <p:txBody>
          <a:bodyPr/>
          <a:lstStyle/>
          <a:p>
            <a:pPr eaLnBrk="1" hangingPunct="1">
              <a:lnSpc>
                <a:spcPct val="80000"/>
              </a:lnSpc>
            </a:pPr>
            <a:r>
              <a:rPr lang="sk-SK" altLang="en-US" sz="2400"/>
              <a:t>Finančné účtovníctvo je </a:t>
            </a:r>
            <a:r>
              <a:rPr lang="sk-SK" altLang="en-US" sz="2400" b="1"/>
              <a:t>proces</a:t>
            </a:r>
            <a:r>
              <a:rPr lang="sk-SK" altLang="en-US" sz="2400"/>
              <a:t>, v rámci ktorého sa popisujú udalosti v živote firmy, najmä </a:t>
            </a:r>
            <a:r>
              <a:rPr lang="sk-SK" altLang="en-US" sz="2400" b="1"/>
              <a:t>transakcie</a:t>
            </a:r>
            <a:r>
              <a:rPr lang="sk-SK" altLang="en-US" sz="2400"/>
              <a:t> (transactions) medzi firmou, dodávateľmi a zákazníkmi. Popis každej transakcie je </a:t>
            </a:r>
            <a:r>
              <a:rPr lang="sk-SK" altLang="en-US" sz="2400" b="1"/>
              <a:t>doložený </a:t>
            </a:r>
            <a:r>
              <a:rPr lang="sk-SK" altLang="en-US" sz="2400"/>
              <a:t>(materialized) prvotnými dokladmi (source documents) obsahujúcimi informácie umožňujúce </a:t>
            </a:r>
            <a:r>
              <a:rPr lang="sk-SK" altLang="en-US" sz="2400" b="1"/>
              <a:t>ocenenie </a:t>
            </a:r>
            <a:r>
              <a:rPr lang="sk-SK" altLang="en-US" sz="2400"/>
              <a:t>(valuation) tejto transakcie. Popisy sú </a:t>
            </a:r>
            <a:r>
              <a:rPr lang="sk-SK" altLang="en-US" sz="2400" b="1"/>
              <a:t>zaznamenané, klasifikované</a:t>
            </a:r>
            <a:r>
              <a:rPr lang="sk-SK" altLang="en-US" sz="2400"/>
              <a:t> a </a:t>
            </a:r>
            <a:r>
              <a:rPr lang="sk-SK" altLang="en-US" sz="2400" b="1"/>
              <a:t>analyzované </a:t>
            </a:r>
            <a:r>
              <a:rPr lang="sk-SK" altLang="en-US" sz="2400"/>
              <a:t>tak, aby umožnili </a:t>
            </a:r>
            <a:r>
              <a:rPr lang="sk-SK" altLang="en-US" sz="2400" b="1"/>
              <a:t>periodické </a:t>
            </a:r>
            <a:r>
              <a:rPr lang="sk-SK" altLang="en-US" sz="2400"/>
              <a:t>zostavovanie syntetických správ nazývaných </a:t>
            </a:r>
            <a:r>
              <a:rPr lang="sk-SK" altLang="en-US" sz="2400" b="1"/>
              <a:t>finančné výkazy</a:t>
            </a:r>
          </a:p>
          <a:p>
            <a:pPr eaLnBrk="1" hangingPunct="1">
              <a:lnSpc>
                <a:spcPct val="80000"/>
              </a:lnSpc>
            </a:pPr>
            <a:r>
              <a:rPr lang="sk-SK" altLang="en-US" sz="2400"/>
              <a:t>Finančné výkazy zahŕňajú výkaz ziskov a strát (income statement), súvahu (balance sheet), poznámky (notes) a vo viacerých krajinách aj výkaz peňažných tokov (cash flow statement)</a:t>
            </a:r>
          </a:p>
          <a:p>
            <a:pPr eaLnBrk="1" hangingPunct="1">
              <a:lnSpc>
                <a:spcPct val="80000"/>
              </a:lnSpc>
            </a:pPr>
            <a:r>
              <a:rPr lang="sk-SK" altLang="en-US" sz="2400"/>
              <a:t>Finančné výkazy sa zostavujú periodicky najmenej raz do roka, obvykle na konci kalendárneho roka</a:t>
            </a:r>
          </a:p>
          <a:p>
            <a:pPr eaLnBrk="1" hangingPunct="1">
              <a:lnSpc>
                <a:spcPct val="80000"/>
              </a:lnSpc>
            </a:pPr>
            <a:r>
              <a:rPr lang="sk-SK" altLang="en-US" sz="2400"/>
              <a:t>Legislatíva umožňuje aj výber iného dátumu na účtovné uzavretie roka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9BB5AB2-0FE8-46A3-A769-75E907D2C4D8}"/>
              </a:ext>
            </a:extLst>
          </p:cNvPr>
          <p:cNvSpPr>
            <a:spLocks noGrp="1"/>
          </p:cNvSpPr>
          <p:nvPr>
            <p:ph type="ftr" sz="quarter" idx="11"/>
          </p:nvPr>
        </p:nvSpPr>
        <p:spPr/>
        <p:txBody>
          <a:bodyPr/>
          <a:lstStyle/>
          <a:p>
            <a:pPr>
              <a:defRPr/>
            </a:pPr>
            <a:r>
              <a:rPr lang="sk-SK"/>
              <a:t>Princípy účtovníctva</a:t>
            </a:r>
          </a:p>
        </p:txBody>
      </p:sp>
      <p:sp>
        <p:nvSpPr>
          <p:cNvPr id="40963" name="Zástupný symbol čísla snímky 5">
            <a:extLst>
              <a:ext uri="{FF2B5EF4-FFF2-40B4-BE49-F238E27FC236}">
                <a16:creationId xmlns:a16="http://schemas.microsoft.com/office/drawing/2014/main" id="{E0B14F6C-D9E8-4B8E-83C5-C96D05E9A9E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1-19</a:t>
            </a:r>
          </a:p>
        </p:txBody>
      </p:sp>
      <p:sp>
        <p:nvSpPr>
          <p:cNvPr id="40964" name="Rectangle 2">
            <a:extLst>
              <a:ext uri="{FF2B5EF4-FFF2-40B4-BE49-F238E27FC236}">
                <a16:creationId xmlns:a16="http://schemas.microsoft.com/office/drawing/2014/main" id="{78F2104A-E3C9-41A3-864F-68C1AC594687}"/>
              </a:ext>
            </a:extLst>
          </p:cNvPr>
          <p:cNvSpPr>
            <a:spLocks noGrp="1" noChangeArrowheads="1"/>
          </p:cNvSpPr>
          <p:nvPr>
            <p:ph type="title"/>
          </p:nvPr>
        </p:nvSpPr>
        <p:spPr/>
        <p:txBody>
          <a:bodyPr/>
          <a:lstStyle/>
          <a:p>
            <a:pPr eaLnBrk="1" hangingPunct="1"/>
            <a:r>
              <a:rPr lang="sk-SK" altLang="en-US" sz="3200" b="1">
                <a:solidFill>
                  <a:srgbClr val="3D1FD3"/>
                </a:solidFill>
              </a:rPr>
              <a:t>Definícia finančného účtovníctva </a:t>
            </a:r>
            <a:r>
              <a:rPr lang="sk-SK" altLang="en-US" sz="2000">
                <a:solidFill>
                  <a:srgbClr val="3D1FD3"/>
                </a:solidFill>
              </a:rPr>
              <a:t>(4)</a:t>
            </a:r>
            <a:endParaRPr lang="en-US" altLang="en-US" sz="2000">
              <a:solidFill>
                <a:srgbClr val="3D1FD3"/>
              </a:solidFill>
            </a:endParaRPr>
          </a:p>
        </p:txBody>
      </p:sp>
      <p:sp>
        <p:nvSpPr>
          <p:cNvPr id="40965" name="Rectangle 3">
            <a:extLst>
              <a:ext uri="{FF2B5EF4-FFF2-40B4-BE49-F238E27FC236}">
                <a16:creationId xmlns:a16="http://schemas.microsoft.com/office/drawing/2014/main" id="{7A9ED046-0563-4F0A-9078-8C4BE6E8CF49}"/>
              </a:ext>
            </a:extLst>
          </p:cNvPr>
          <p:cNvSpPr>
            <a:spLocks noGrp="1" noChangeArrowheads="1"/>
          </p:cNvSpPr>
          <p:nvPr>
            <p:ph type="body" idx="1"/>
          </p:nvPr>
        </p:nvSpPr>
        <p:spPr/>
        <p:txBody>
          <a:bodyPr/>
          <a:lstStyle/>
          <a:p>
            <a:pPr eaLnBrk="1" hangingPunct="1">
              <a:lnSpc>
                <a:spcPct val="90000"/>
              </a:lnSpc>
              <a:buFontTx/>
              <a:buNone/>
            </a:pPr>
            <a:r>
              <a:rPr lang="sk-SK" altLang="en-US" sz="2400"/>
              <a:t>Kľúčové slová v popise finančného účtovníctva</a:t>
            </a:r>
          </a:p>
          <a:p>
            <a:pPr eaLnBrk="1" hangingPunct="1">
              <a:lnSpc>
                <a:spcPct val="90000"/>
              </a:lnSpc>
            </a:pPr>
            <a:r>
              <a:rPr lang="en-US" altLang="en-US" sz="2400"/>
              <a:t>Proces</a:t>
            </a:r>
            <a:r>
              <a:rPr lang="sk-SK" altLang="en-US" sz="2400"/>
              <a:t> – popis udalostí a transakcií a ich zhrnutie prebieha v procese účtovania</a:t>
            </a:r>
            <a:endParaRPr lang="en-US" altLang="en-US" sz="2400"/>
          </a:p>
          <a:p>
            <a:pPr eaLnBrk="1" hangingPunct="1">
              <a:lnSpc>
                <a:spcPct val="90000"/>
              </a:lnSpc>
            </a:pPr>
            <a:r>
              <a:rPr lang="en-US" altLang="en-US" sz="2400"/>
              <a:t>Trans</a:t>
            </a:r>
            <a:r>
              <a:rPr lang="sk-SK" altLang="en-US" sz="2400"/>
              <a:t>akcie (transactions) – vykazujú sa len transakcie vyjadriteľné v peniazoch</a:t>
            </a:r>
            <a:endParaRPr lang="en-US" altLang="en-US" sz="2400"/>
          </a:p>
          <a:p>
            <a:pPr eaLnBrk="1" hangingPunct="1">
              <a:lnSpc>
                <a:spcPct val="90000"/>
              </a:lnSpc>
            </a:pPr>
            <a:r>
              <a:rPr lang="sk-SK" altLang="en-US" sz="2400"/>
              <a:t>Doloženie (materialization of) transakcií – zaznamenať možno len transakciu doloženú konkrétnym dokladom</a:t>
            </a:r>
            <a:endParaRPr lang="en-US" altLang="en-US" sz="2400"/>
          </a:p>
          <a:p>
            <a:pPr eaLnBrk="1" hangingPunct="1">
              <a:lnSpc>
                <a:spcPct val="90000"/>
              </a:lnSpc>
            </a:pPr>
            <a:r>
              <a:rPr lang="en-US" altLang="en-US" sz="2400"/>
              <a:t>Anal</a:t>
            </a:r>
            <a:r>
              <a:rPr lang="sk-SK" altLang="en-US" sz="2400"/>
              <a:t>ýza – spočíva v definovaní kategórie alebo triedy, do ktorej transakcie patria</a:t>
            </a: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30B00F8-2311-4CF4-B62E-3F7495BE9AAE}"/>
              </a:ext>
            </a:extLst>
          </p:cNvPr>
          <p:cNvSpPr>
            <a:spLocks noGrp="1"/>
          </p:cNvSpPr>
          <p:nvPr>
            <p:ph type="ftr" sz="quarter" idx="11"/>
          </p:nvPr>
        </p:nvSpPr>
        <p:spPr/>
        <p:txBody>
          <a:bodyPr/>
          <a:lstStyle/>
          <a:p>
            <a:pPr>
              <a:defRPr/>
            </a:pPr>
            <a:r>
              <a:rPr lang="sk-SK"/>
              <a:t>Princípy účtovníctva</a:t>
            </a:r>
          </a:p>
        </p:txBody>
      </p:sp>
      <p:sp>
        <p:nvSpPr>
          <p:cNvPr id="43011" name="Zástupný symbol čísla snímky 5">
            <a:extLst>
              <a:ext uri="{FF2B5EF4-FFF2-40B4-BE49-F238E27FC236}">
                <a16:creationId xmlns:a16="http://schemas.microsoft.com/office/drawing/2014/main" id="{D71EFE3A-BC70-459C-85D5-C956B0C393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1-20</a:t>
            </a:r>
          </a:p>
        </p:txBody>
      </p:sp>
      <p:sp>
        <p:nvSpPr>
          <p:cNvPr id="43012" name="Rectangle 2">
            <a:extLst>
              <a:ext uri="{FF2B5EF4-FFF2-40B4-BE49-F238E27FC236}">
                <a16:creationId xmlns:a16="http://schemas.microsoft.com/office/drawing/2014/main" id="{790CBF94-56A7-4A0E-A6F0-E9EEEE22DF04}"/>
              </a:ext>
            </a:extLst>
          </p:cNvPr>
          <p:cNvSpPr>
            <a:spLocks noGrp="1" noChangeArrowheads="1"/>
          </p:cNvSpPr>
          <p:nvPr>
            <p:ph type="title"/>
          </p:nvPr>
        </p:nvSpPr>
        <p:spPr/>
        <p:txBody>
          <a:bodyPr/>
          <a:lstStyle/>
          <a:p>
            <a:pPr eaLnBrk="1" hangingPunct="1"/>
            <a:r>
              <a:rPr lang="sk-SK" altLang="en-US" sz="3200" b="1">
                <a:solidFill>
                  <a:srgbClr val="3D1FD3"/>
                </a:solidFill>
              </a:rPr>
              <a:t>Definícia finančného účtovníctva </a:t>
            </a:r>
            <a:r>
              <a:rPr lang="sk-SK" altLang="en-US" sz="2000">
                <a:solidFill>
                  <a:srgbClr val="3D1FD3"/>
                </a:solidFill>
              </a:rPr>
              <a:t>(5)</a:t>
            </a:r>
            <a:endParaRPr lang="en-US" altLang="en-US" sz="2000">
              <a:solidFill>
                <a:srgbClr val="3D1FD3"/>
              </a:solidFill>
            </a:endParaRPr>
          </a:p>
        </p:txBody>
      </p:sp>
      <p:sp>
        <p:nvSpPr>
          <p:cNvPr id="43013" name="Rectangle 3">
            <a:extLst>
              <a:ext uri="{FF2B5EF4-FFF2-40B4-BE49-F238E27FC236}">
                <a16:creationId xmlns:a16="http://schemas.microsoft.com/office/drawing/2014/main" id="{B6796F0C-847B-4072-A1FB-E9AB31D168AE}"/>
              </a:ext>
            </a:extLst>
          </p:cNvPr>
          <p:cNvSpPr>
            <a:spLocks noGrp="1" noChangeArrowheads="1"/>
          </p:cNvSpPr>
          <p:nvPr>
            <p:ph type="body" idx="1"/>
          </p:nvPr>
        </p:nvSpPr>
        <p:spPr/>
        <p:txBody>
          <a:bodyPr/>
          <a:lstStyle/>
          <a:p>
            <a:pPr eaLnBrk="1" hangingPunct="1">
              <a:lnSpc>
                <a:spcPct val="80000"/>
              </a:lnSpc>
            </a:pPr>
            <a:r>
              <a:rPr lang="sk-SK" altLang="en-US" sz="2400"/>
              <a:t>Zaznamenávanie (recording) – Vykonáva sa vo všeobecnosti na pravidelnej periodickej báze (najčastejšie denne) a chronologicky</a:t>
            </a:r>
          </a:p>
          <a:p>
            <a:pPr eaLnBrk="1" hangingPunct="1">
              <a:lnSpc>
                <a:spcPct val="80000"/>
              </a:lnSpc>
            </a:pPr>
            <a:r>
              <a:rPr lang="sk-SK" altLang="en-US" sz="2400"/>
              <a:t>Oceňovanie (v</a:t>
            </a:r>
            <a:r>
              <a:rPr lang="en-US" altLang="en-US" sz="2400"/>
              <a:t>aluation</a:t>
            </a:r>
            <a:r>
              <a:rPr lang="sk-SK" altLang="en-US" sz="2400"/>
              <a:t>) – priraďovanie peňažnej hodnoty transakcii, aby mohla byť zaznamenaná</a:t>
            </a:r>
          </a:p>
          <a:p>
            <a:pPr eaLnBrk="1" hangingPunct="1">
              <a:lnSpc>
                <a:spcPct val="80000"/>
              </a:lnSpc>
            </a:pPr>
            <a:r>
              <a:rPr lang="sk-SK" altLang="en-US" sz="2400"/>
              <a:t>Finančné výkazy (f</a:t>
            </a:r>
            <a:r>
              <a:rPr lang="en-US" altLang="en-US" sz="2400"/>
              <a:t>inancial statements</a:t>
            </a:r>
            <a:r>
              <a:rPr lang="sk-SK" altLang="en-US" sz="2400"/>
              <a:t>) – poskytujú syntetický pohľad na situáciu a výnosnosť firmy. Zahŕňajú súvahu, výkaz ziskov a strát a poznámky. V niektorých krajinách aj výkaz peňažných tokov </a:t>
            </a:r>
          </a:p>
          <a:p>
            <a:pPr eaLnBrk="1" hangingPunct="1">
              <a:lnSpc>
                <a:spcPct val="80000"/>
              </a:lnSpc>
            </a:pPr>
            <a:r>
              <a:rPr lang="sk-SK" altLang="en-US" sz="2400"/>
              <a:t>Periodicita (p</a:t>
            </a:r>
            <a:r>
              <a:rPr lang="en-US" altLang="en-US" sz="2400"/>
              <a:t>eriodicity</a:t>
            </a:r>
            <a:r>
              <a:rPr lang="sk-SK" altLang="en-US" sz="2400"/>
              <a:t>) – periodicita zostavovania finančných výkazov je najmenej raz ročne, možno ju však stanoviť aj na kratšiu dobu</a:t>
            </a:r>
            <a:endParaRPr lang="en-US" altLang="en-US" sz="2400"/>
          </a:p>
          <a:p>
            <a:pPr eaLnBrk="1" hangingPunct="1">
              <a:lnSpc>
                <a:spcPct val="80000"/>
              </a:lnSpc>
            </a:pPr>
            <a:endParaRPr lang="en-US" alt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AEC479D-EE65-4B64-8351-F847466A7BCA}"/>
              </a:ext>
            </a:extLst>
          </p:cNvPr>
          <p:cNvSpPr>
            <a:spLocks noGrp="1"/>
          </p:cNvSpPr>
          <p:nvPr>
            <p:ph type="ftr" sz="quarter" idx="11"/>
          </p:nvPr>
        </p:nvSpPr>
        <p:spPr/>
        <p:txBody>
          <a:bodyPr/>
          <a:lstStyle/>
          <a:p>
            <a:pPr>
              <a:defRPr/>
            </a:pPr>
            <a:r>
              <a:rPr lang="sk-SK"/>
              <a:t>Princípy účtovníctva</a:t>
            </a:r>
          </a:p>
        </p:txBody>
      </p:sp>
      <p:sp>
        <p:nvSpPr>
          <p:cNvPr id="45059" name="Zástupný symbol čísla snímky 5">
            <a:extLst>
              <a:ext uri="{FF2B5EF4-FFF2-40B4-BE49-F238E27FC236}">
                <a16:creationId xmlns:a16="http://schemas.microsoft.com/office/drawing/2014/main" id="{9081164E-C781-437A-9C1B-A5FA5454FC4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1-21</a:t>
            </a:r>
          </a:p>
        </p:txBody>
      </p:sp>
      <p:sp>
        <p:nvSpPr>
          <p:cNvPr id="45060" name="Rectangle 2">
            <a:extLst>
              <a:ext uri="{FF2B5EF4-FFF2-40B4-BE49-F238E27FC236}">
                <a16:creationId xmlns:a16="http://schemas.microsoft.com/office/drawing/2014/main" id="{EDA48841-B14E-4550-84CE-10537ACB2B07}"/>
              </a:ext>
            </a:extLst>
          </p:cNvPr>
          <p:cNvSpPr>
            <a:spLocks noGrp="1" noChangeArrowheads="1"/>
          </p:cNvSpPr>
          <p:nvPr>
            <p:ph type="title"/>
          </p:nvPr>
        </p:nvSpPr>
        <p:spPr/>
        <p:txBody>
          <a:bodyPr/>
          <a:lstStyle/>
          <a:p>
            <a:pPr eaLnBrk="1" hangingPunct="1"/>
            <a:r>
              <a:rPr lang="sk-SK" altLang="en-US" sz="3200" b="1">
                <a:solidFill>
                  <a:srgbClr val="3D1FD3"/>
                </a:solidFill>
              </a:rPr>
              <a:t>Používatelia finančného účtovníctva</a:t>
            </a:r>
            <a:endParaRPr lang="en-US" altLang="en-US" sz="3200">
              <a:solidFill>
                <a:srgbClr val="3D1FD3"/>
              </a:solidFill>
            </a:endParaRPr>
          </a:p>
        </p:txBody>
      </p:sp>
      <p:sp>
        <p:nvSpPr>
          <p:cNvPr id="45061" name="Rectangle 3">
            <a:extLst>
              <a:ext uri="{FF2B5EF4-FFF2-40B4-BE49-F238E27FC236}">
                <a16:creationId xmlns:a16="http://schemas.microsoft.com/office/drawing/2014/main" id="{EEC4FF10-79D1-446B-8B59-61FEA90D3CE1}"/>
              </a:ext>
            </a:extLst>
          </p:cNvPr>
          <p:cNvSpPr>
            <a:spLocks noGrp="1" noChangeArrowheads="1"/>
          </p:cNvSpPr>
          <p:nvPr>
            <p:ph type="body" idx="1"/>
          </p:nvPr>
        </p:nvSpPr>
        <p:spPr/>
        <p:txBody>
          <a:bodyPr/>
          <a:lstStyle/>
          <a:p>
            <a:pPr eaLnBrk="1" hangingPunct="1">
              <a:lnSpc>
                <a:spcPct val="90000"/>
              </a:lnSpc>
            </a:pPr>
            <a:r>
              <a:rPr lang="sk-SK" altLang="en-US" sz="2400"/>
              <a:t>Finančné účtovníctvo zaznamenáva ekonomické aktivity firmy. Jeho cieľom je poskytnúť používateľom informáciu o celkovej ekonomickej situácii firmy</a:t>
            </a:r>
          </a:p>
          <a:p>
            <a:pPr eaLnBrk="1" hangingPunct="1">
              <a:lnSpc>
                <a:spcPct val="90000"/>
              </a:lnSpc>
            </a:pPr>
            <a:r>
              <a:rPr lang="sk-SK" altLang="en-US" sz="2400"/>
              <a:t>Existuje viacero skupín používateľov – prvoradým používateľom je samotná firma, jej manažéri potrebujú mať syntetický pohľad na situáciu a výnosnosť firmy</a:t>
            </a:r>
          </a:p>
          <a:p>
            <a:pPr eaLnBrk="1" hangingPunct="1">
              <a:lnSpc>
                <a:spcPct val="90000"/>
              </a:lnSpc>
            </a:pPr>
            <a:r>
              <a:rPr lang="sk-SK" altLang="en-US" sz="2400"/>
              <a:t>Tieto skupiny majú rôzne potreby a očakávania. Potreby jednotlivých skupín sú analyzované v Tabuľke 1.1 </a:t>
            </a:r>
          </a:p>
          <a:p>
            <a:pPr eaLnBrk="1" hangingPunct="1">
              <a:lnSpc>
                <a:spcPct val="90000"/>
              </a:lnSpc>
            </a:pPr>
            <a:r>
              <a:rPr lang="sk-SK" altLang="en-US" sz="2400"/>
              <a:t>Hoci všetky informačné potreby týchto skupín používateľov sa nedajú uspokojiť jednou skupinou finančných výkazov, existujú potreby spoločné pre všetkých používateľov</a:t>
            </a:r>
            <a:endParaRPr lang="en-US" altLang="en-US" sz="2400"/>
          </a:p>
          <a:p>
            <a:pPr algn="ctr" eaLnBrk="1" hangingPunct="1">
              <a:lnSpc>
                <a:spcPct val="90000"/>
              </a:lnSpc>
              <a:buFontTx/>
              <a:buNone/>
            </a:pPr>
            <a:endParaRPr lang="en-US" altLang="en-US"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Zástupný symbol päty 3">
            <a:extLst>
              <a:ext uri="{FF2B5EF4-FFF2-40B4-BE49-F238E27FC236}">
                <a16:creationId xmlns:a16="http://schemas.microsoft.com/office/drawing/2014/main" id="{6CF2DCCE-BA09-4765-BF79-5DBB084140E0}"/>
              </a:ext>
            </a:extLst>
          </p:cNvPr>
          <p:cNvSpPr>
            <a:spLocks noGrp="1"/>
          </p:cNvSpPr>
          <p:nvPr>
            <p:ph type="ftr" sz="quarter" idx="11"/>
          </p:nvPr>
        </p:nvSpPr>
        <p:spPr/>
        <p:txBody>
          <a:bodyPr/>
          <a:lstStyle/>
          <a:p>
            <a:pPr>
              <a:defRPr/>
            </a:pPr>
            <a:r>
              <a:rPr lang="sk-SK"/>
              <a:t>Princípy účtovníctva</a:t>
            </a:r>
          </a:p>
        </p:txBody>
      </p:sp>
      <p:sp>
        <p:nvSpPr>
          <p:cNvPr id="47107" name="Zástupný symbol čísla snímky 4">
            <a:extLst>
              <a:ext uri="{FF2B5EF4-FFF2-40B4-BE49-F238E27FC236}">
                <a16:creationId xmlns:a16="http://schemas.microsoft.com/office/drawing/2014/main" id="{F19C4ABD-E66F-43AD-85D9-CAF88A38BD8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1-22</a:t>
            </a:r>
          </a:p>
        </p:txBody>
      </p:sp>
      <p:sp>
        <p:nvSpPr>
          <p:cNvPr id="47108" name="Rectangle 2">
            <a:extLst>
              <a:ext uri="{FF2B5EF4-FFF2-40B4-BE49-F238E27FC236}">
                <a16:creationId xmlns:a16="http://schemas.microsoft.com/office/drawing/2014/main" id="{C3720552-6D41-4141-92CF-6FA9E87E213B}"/>
              </a:ext>
            </a:extLst>
          </p:cNvPr>
          <p:cNvSpPr>
            <a:spLocks noGrp="1" noChangeArrowheads="1"/>
          </p:cNvSpPr>
          <p:nvPr>
            <p:ph type="title"/>
          </p:nvPr>
        </p:nvSpPr>
        <p:spPr>
          <a:xfrm>
            <a:off x="0" y="0"/>
            <a:ext cx="1835150" cy="2514600"/>
          </a:xfrm>
        </p:spPr>
        <p:txBody>
          <a:bodyPr/>
          <a:lstStyle/>
          <a:p>
            <a:pPr eaLnBrk="1" hangingPunct="1"/>
            <a:r>
              <a:rPr lang="sk-SK" altLang="en-US" sz="2000" b="1">
                <a:solidFill>
                  <a:srgbClr val="3D1FD3"/>
                </a:solidFill>
              </a:rPr>
              <a:t>Obr.</a:t>
            </a:r>
            <a:r>
              <a:rPr lang="en-US" altLang="en-US" sz="2000" b="1">
                <a:solidFill>
                  <a:srgbClr val="3D1FD3"/>
                </a:solidFill>
              </a:rPr>
              <a:t> 1.4</a:t>
            </a:r>
            <a:r>
              <a:rPr lang="en-US" altLang="en-US" sz="2000">
                <a:solidFill>
                  <a:srgbClr val="3D1FD3"/>
                </a:solidFill>
              </a:rPr>
              <a:t> </a:t>
            </a:r>
            <a:r>
              <a:rPr lang="sk-SK" altLang="en-US" sz="2000">
                <a:solidFill>
                  <a:srgbClr val="3D1FD3"/>
                </a:solidFill>
              </a:rPr>
              <a:t>Prehľad používateľov finančného účtovníctva</a:t>
            </a:r>
            <a:endParaRPr lang="en-US" altLang="en-US" sz="2000">
              <a:solidFill>
                <a:srgbClr val="3D1FD3"/>
              </a:solidFill>
            </a:endParaRPr>
          </a:p>
        </p:txBody>
      </p:sp>
      <p:sp>
        <p:nvSpPr>
          <p:cNvPr id="47109" name="AutoShape 4">
            <a:extLst>
              <a:ext uri="{FF2B5EF4-FFF2-40B4-BE49-F238E27FC236}">
                <a16:creationId xmlns:a16="http://schemas.microsoft.com/office/drawing/2014/main" id="{C99F574F-490B-4D7E-97C2-5A1A4E90D80D}"/>
              </a:ext>
            </a:extLst>
          </p:cNvPr>
          <p:cNvSpPr>
            <a:spLocks noChangeAspect="1" noChangeArrowheads="1" noTextEdit="1"/>
          </p:cNvSpPr>
          <p:nvPr/>
        </p:nvSpPr>
        <p:spPr bwMode="auto">
          <a:xfrm>
            <a:off x="1619250" y="260350"/>
            <a:ext cx="7315200"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47110" name="Rectangle 6">
            <a:extLst>
              <a:ext uri="{FF2B5EF4-FFF2-40B4-BE49-F238E27FC236}">
                <a16:creationId xmlns:a16="http://schemas.microsoft.com/office/drawing/2014/main" id="{BEA0C1D9-A8A6-4A6B-ABC4-B179179ED26C}"/>
              </a:ext>
            </a:extLst>
          </p:cNvPr>
          <p:cNvSpPr>
            <a:spLocks noChangeArrowheads="1"/>
          </p:cNvSpPr>
          <p:nvPr/>
        </p:nvSpPr>
        <p:spPr bwMode="auto">
          <a:xfrm>
            <a:off x="1619250" y="27781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latin typeface="Arial" panose="020B0604020202020204" pitchFamily="34" charset="0"/>
            </a:endParaRPr>
          </a:p>
        </p:txBody>
      </p:sp>
      <p:sp>
        <p:nvSpPr>
          <p:cNvPr id="47111" name="Rectangle 7">
            <a:extLst>
              <a:ext uri="{FF2B5EF4-FFF2-40B4-BE49-F238E27FC236}">
                <a16:creationId xmlns:a16="http://schemas.microsoft.com/office/drawing/2014/main" id="{AA522A1C-ADCD-4A12-9BDA-E3C75FE81123}"/>
              </a:ext>
            </a:extLst>
          </p:cNvPr>
          <p:cNvSpPr>
            <a:spLocks noChangeArrowheads="1"/>
          </p:cNvSpPr>
          <p:nvPr/>
        </p:nvSpPr>
        <p:spPr bwMode="auto">
          <a:xfrm>
            <a:off x="4448175" y="2573338"/>
            <a:ext cx="1420813" cy="703262"/>
          </a:xfrm>
          <a:prstGeom prst="rect">
            <a:avLst/>
          </a:prstGeom>
          <a:solidFill>
            <a:srgbClr val="FFFFFF"/>
          </a:solidFill>
          <a:ln w="11113">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47112" name="Rectangle 8">
            <a:extLst>
              <a:ext uri="{FF2B5EF4-FFF2-40B4-BE49-F238E27FC236}">
                <a16:creationId xmlns:a16="http://schemas.microsoft.com/office/drawing/2014/main" id="{490311E1-E066-4606-95FB-FF9D214EF4D9}"/>
              </a:ext>
            </a:extLst>
          </p:cNvPr>
          <p:cNvSpPr>
            <a:spLocks noChangeArrowheads="1"/>
          </p:cNvSpPr>
          <p:nvPr/>
        </p:nvSpPr>
        <p:spPr bwMode="auto">
          <a:xfrm>
            <a:off x="5157788" y="26463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13" name="Rectangle 9">
            <a:extLst>
              <a:ext uri="{FF2B5EF4-FFF2-40B4-BE49-F238E27FC236}">
                <a16:creationId xmlns:a16="http://schemas.microsoft.com/office/drawing/2014/main" id="{F408859E-D348-431E-9C8F-E455ABD33EB1}"/>
              </a:ext>
            </a:extLst>
          </p:cNvPr>
          <p:cNvSpPr>
            <a:spLocks noChangeArrowheads="1"/>
          </p:cNvSpPr>
          <p:nvPr/>
        </p:nvSpPr>
        <p:spPr bwMode="auto">
          <a:xfrm>
            <a:off x="4787900" y="2852738"/>
            <a:ext cx="863600"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Používatelia</a:t>
            </a:r>
            <a:endParaRPr lang="sk-SK" altLang="en-US" sz="1800">
              <a:latin typeface="Arial" panose="020B0604020202020204" pitchFamily="34" charset="0"/>
            </a:endParaRPr>
          </a:p>
        </p:txBody>
      </p:sp>
      <p:sp>
        <p:nvSpPr>
          <p:cNvPr id="47114" name="Rectangle 10">
            <a:extLst>
              <a:ext uri="{FF2B5EF4-FFF2-40B4-BE49-F238E27FC236}">
                <a16:creationId xmlns:a16="http://schemas.microsoft.com/office/drawing/2014/main" id="{2DC70989-3177-4854-AB08-C80CFCEE5979}"/>
              </a:ext>
            </a:extLst>
          </p:cNvPr>
          <p:cNvSpPr>
            <a:spLocks noChangeArrowheads="1"/>
          </p:cNvSpPr>
          <p:nvPr/>
        </p:nvSpPr>
        <p:spPr bwMode="auto">
          <a:xfrm>
            <a:off x="5348288" y="28257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 </a:t>
            </a:r>
            <a:endParaRPr lang="sk-SK" altLang="en-US" sz="1800">
              <a:latin typeface="Arial" panose="020B0604020202020204" pitchFamily="34" charset="0"/>
            </a:endParaRPr>
          </a:p>
        </p:txBody>
      </p:sp>
      <p:sp>
        <p:nvSpPr>
          <p:cNvPr id="47115" name="Oval 11">
            <a:extLst>
              <a:ext uri="{FF2B5EF4-FFF2-40B4-BE49-F238E27FC236}">
                <a16:creationId xmlns:a16="http://schemas.microsoft.com/office/drawing/2014/main" id="{1936182F-B4F5-4CC6-AF25-8DB7B69B2169}"/>
              </a:ext>
            </a:extLst>
          </p:cNvPr>
          <p:cNvSpPr>
            <a:spLocks noChangeArrowheads="1"/>
          </p:cNvSpPr>
          <p:nvPr/>
        </p:nvSpPr>
        <p:spPr bwMode="auto">
          <a:xfrm>
            <a:off x="4332288" y="1516063"/>
            <a:ext cx="1773237" cy="595312"/>
          </a:xfrm>
          <a:prstGeom prst="ellipse">
            <a:avLst/>
          </a:prstGeom>
          <a:solidFill>
            <a:srgbClr val="CCFFCC"/>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47116" name="Rectangle 12">
            <a:extLst>
              <a:ext uri="{FF2B5EF4-FFF2-40B4-BE49-F238E27FC236}">
                <a16:creationId xmlns:a16="http://schemas.microsoft.com/office/drawing/2014/main" id="{A3B8086C-6338-4E34-81CA-4B667EF5F124}"/>
              </a:ext>
            </a:extLst>
          </p:cNvPr>
          <p:cNvSpPr>
            <a:spLocks noChangeArrowheads="1"/>
          </p:cNvSpPr>
          <p:nvPr/>
        </p:nvSpPr>
        <p:spPr bwMode="auto">
          <a:xfrm>
            <a:off x="4787900" y="1628775"/>
            <a:ext cx="854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    Interní</a:t>
            </a:r>
          </a:p>
          <a:p>
            <a:pPr eaLnBrk="1" hangingPunct="1">
              <a:spcBef>
                <a:spcPct val="0"/>
              </a:spcBef>
              <a:buFontTx/>
              <a:buNone/>
            </a:pPr>
            <a:r>
              <a:rPr lang="sk-SK" altLang="en-US" sz="1300" b="1">
                <a:solidFill>
                  <a:srgbClr val="000000"/>
                </a:solidFill>
              </a:rPr>
              <a:t>používatelia</a:t>
            </a:r>
            <a:endParaRPr lang="sk-SK" altLang="en-US" sz="1800">
              <a:latin typeface="Arial" panose="020B0604020202020204" pitchFamily="34" charset="0"/>
            </a:endParaRPr>
          </a:p>
        </p:txBody>
      </p:sp>
      <p:sp>
        <p:nvSpPr>
          <p:cNvPr id="47117" name="Rectangle 13">
            <a:extLst>
              <a:ext uri="{FF2B5EF4-FFF2-40B4-BE49-F238E27FC236}">
                <a16:creationId xmlns:a16="http://schemas.microsoft.com/office/drawing/2014/main" id="{CEA7E93C-B518-4E10-8581-350FC34FFBDC}"/>
              </a:ext>
            </a:extLst>
          </p:cNvPr>
          <p:cNvSpPr>
            <a:spLocks noChangeArrowheads="1"/>
          </p:cNvSpPr>
          <p:nvPr/>
        </p:nvSpPr>
        <p:spPr bwMode="auto">
          <a:xfrm>
            <a:off x="5700713" y="1647825"/>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 </a:t>
            </a:r>
            <a:endParaRPr lang="sk-SK" altLang="en-US" sz="1800">
              <a:latin typeface="Arial" panose="020B0604020202020204" pitchFamily="34" charset="0"/>
            </a:endParaRPr>
          </a:p>
        </p:txBody>
      </p:sp>
      <p:sp>
        <p:nvSpPr>
          <p:cNvPr id="47118" name="Oval 14">
            <a:extLst>
              <a:ext uri="{FF2B5EF4-FFF2-40B4-BE49-F238E27FC236}">
                <a16:creationId xmlns:a16="http://schemas.microsoft.com/office/drawing/2014/main" id="{C34F95BA-7238-443A-840C-5CB9DFAC1521}"/>
              </a:ext>
            </a:extLst>
          </p:cNvPr>
          <p:cNvSpPr>
            <a:spLocks noChangeArrowheads="1"/>
          </p:cNvSpPr>
          <p:nvPr/>
        </p:nvSpPr>
        <p:spPr bwMode="auto">
          <a:xfrm>
            <a:off x="4217988" y="3956050"/>
            <a:ext cx="1771650" cy="571500"/>
          </a:xfrm>
          <a:prstGeom prst="ellipse">
            <a:avLst/>
          </a:prstGeom>
          <a:solidFill>
            <a:srgbClr val="CCFFCC"/>
          </a:solidFill>
          <a:ln w="11113">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latin typeface="Arial" panose="020B0604020202020204" pitchFamily="34" charset="0"/>
            </a:endParaRPr>
          </a:p>
        </p:txBody>
      </p:sp>
      <p:sp>
        <p:nvSpPr>
          <p:cNvPr id="47119" name="Rectangle 15">
            <a:extLst>
              <a:ext uri="{FF2B5EF4-FFF2-40B4-BE49-F238E27FC236}">
                <a16:creationId xmlns:a16="http://schemas.microsoft.com/office/drawing/2014/main" id="{8DD890F2-39CB-4836-895E-B4DA09153B20}"/>
              </a:ext>
            </a:extLst>
          </p:cNvPr>
          <p:cNvSpPr>
            <a:spLocks noChangeArrowheads="1"/>
          </p:cNvSpPr>
          <p:nvPr/>
        </p:nvSpPr>
        <p:spPr bwMode="auto">
          <a:xfrm>
            <a:off x="4716463" y="4005263"/>
            <a:ext cx="8540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   Externí </a:t>
            </a:r>
          </a:p>
          <a:p>
            <a:pPr eaLnBrk="1" hangingPunct="1">
              <a:spcBef>
                <a:spcPct val="0"/>
              </a:spcBef>
              <a:buFontTx/>
              <a:buNone/>
            </a:pPr>
            <a:r>
              <a:rPr lang="sk-SK" altLang="en-US" sz="1300" b="1">
                <a:solidFill>
                  <a:srgbClr val="000000"/>
                </a:solidFill>
              </a:rPr>
              <a:t>používatelia</a:t>
            </a:r>
            <a:endParaRPr lang="sk-SK" altLang="en-US" sz="1800">
              <a:latin typeface="Arial" panose="020B0604020202020204" pitchFamily="34" charset="0"/>
            </a:endParaRPr>
          </a:p>
        </p:txBody>
      </p:sp>
      <p:sp>
        <p:nvSpPr>
          <p:cNvPr id="47120" name="Rectangle 16">
            <a:extLst>
              <a:ext uri="{FF2B5EF4-FFF2-40B4-BE49-F238E27FC236}">
                <a16:creationId xmlns:a16="http://schemas.microsoft.com/office/drawing/2014/main" id="{9E2FE0C1-E5A8-4087-A9A4-224A429A1700}"/>
              </a:ext>
            </a:extLst>
          </p:cNvPr>
          <p:cNvSpPr>
            <a:spLocks noChangeArrowheads="1"/>
          </p:cNvSpPr>
          <p:nvPr/>
        </p:nvSpPr>
        <p:spPr bwMode="auto">
          <a:xfrm>
            <a:off x="5602288" y="40830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b="1">
                <a:solidFill>
                  <a:srgbClr val="000000"/>
                </a:solidFill>
              </a:rPr>
              <a:t> </a:t>
            </a:r>
            <a:endParaRPr lang="sk-SK" altLang="en-US" sz="1800">
              <a:latin typeface="Arial" panose="020B0604020202020204" pitchFamily="34" charset="0"/>
            </a:endParaRPr>
          </a:p>
        </p:txBody>
      </p:sp>
      <p:sp>
        <p:nvSpPr>
          <p:cNvPr id="47121" name="Freeform 17">
            <a:extLst>
              <a:ext uri="{FF2B5EF4-FFF2-40B4-BE49-F238E27FC236}">
                <a16:creationId xmlns:a16="http://schemas.microsoft.com/office/drawing/2014/main" id="{49A5535D-4C1E-407D-B950-2DEAE741D83B}"/>
              </a:ext>
            </a:extLst>
          </p:cNvPr>
          <p:cNvSpPr>
            <a:spLocks/>
          </p:cNvSpPr>
          <p:nvPr/>
        </p:nvSpPr>
        <p:spPr bwMode="auto">
          <a:xfrm>
            <a:off x="1976438" y="633413"/>
            <a:ext cx="1766887" cy="468312"/>
          </a:xfrm>
          <a:custGeom>
            <a:avLst/>
            <a:gdLst>
              <a:gd name="T0" fmla="*/ 2147483646 w 1113"/>
              <a:gd name="T1" fmla="*/ 0 h 295"/>
              <a:gd name="T2" fmla="*/ 2147483646 w 1113"/>
              <a:gd name="T3" fmla="*/ 2147483646 h 295"/>
              <a:gd name="T4" fmla="*/ 2147483646 w 1113"/>
              <a:gd name="T5" fmla="*/ 2147483646 h 295"/>
              <a:gd name="T6" fmla="*/ 2147483646 w 1113"/>
              <a:gd name="T7" fmla="*/ 2147483646 h 295"/>
              <a:gd name="T8" fmla="*/ 0 w 1113"/>
              <a:gd name="T9" fmla="*/ 2147483646 h 295"/>
              <a:gd name="T10" fmla="*/ 0 w 1113"/>
              <a:gd name="T11" fmla="*/ 2147483646 h 295"/>
              <a:gd name="T12" fmla="*/ 2147483646 w 1113"/>
              <a:gd name="T13" fmla="*/ 2147483646 h 295"/>
              <a:gd name="T14" fmla="*/ 2147483646 w 1113"/>
              <a:gd name="T15" fmla="*/ 2147483646 h 295"/>
              <a:gd name="T16" fmla="*/ 2147483646 w 1113"/>
              <a:gd name="T17" fmla="*/ 2147483646 h 295"/>
              <a:gd name="T18" fmla="*/ 2147483646 w 1113"/>
              <a:gd name="T19" fmla="*/ 2147483646 h 295"/>
              <a:gd name="T20" fmla="*/ 2147483646 w 1113"/>
              <a:gd name="T21" fmla="*/ 2147483646 h 295"/>
              <a:gd name="T22" fmla="*/ 2147483646 w 1113"/>
              <a:gd name="T23" fmla="*/ 2147483646 h 295"/>
              <a:gd name="T24" fmla="*/ 2147483646 w 1113"/>
              <a:gd name="T25" fmla="*/ 2147483646 h 295"/>
              <a:gd name="T26" fmla="*/ 2147483646 w 1113"/>
              <a:gd name="T27" fmla="*/ 2147483646 h 295"/>
              <a:gd name="T28" fmla="*/ 2147483646 w 1113"/>
              <a:gd name="T29" fmla="*/ 2147483646 h 295"/>
              <a:gd name="T30" fmla="*/ 2147483646 w 1113"/>
              <a:gd name="T31" fmla="*/ 2147483646 h 295"/>
              <a:gd name="T32" fmla="*/ 2147483646 w 1113"/>
              <a:gd name="T33" fmla="*/ 2147483646 h 295"/>
              <a:gd name="T34" fmla="*/ 2147483646 w 1113"/>
              <a:gd name="T35" fmla="*/ 2147483646 h 295"/>
              <a:gd name="T36" fmla="*/ 2147483646 w 1113"/>
              <a:gd name="T37" fmla="*/ 2147483646 h 295"/>
              <a:gd name="T38" fmla="*/ 2147483646 w 1113"/>
              <a:gd name="T39" fmla="*/ 0 h 295"/>
              <a:gd name="T40" fmla="*/ 2147483646 w 1113"/>
              <a:gd name="T41" fmla="*/ 0 h 2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13" h="295">
                <a:moveTo>
                  <a:pt x="51" y="0"/>
                </a:moveTo>
                <a:lnTo>
                  <a:pt x="30" y="3"/>
                </a:lnTo>
                <a:lnTo>
                  <a:pt x="15" y="15"/>
                </a:lnTo>
                <a:lnTo>
                  <a:pt x="4" y="30"/>
                </a:lnTo>
                <a:lnTo>
                  <a:pt x="0" y="49"/>
                </a:lnTo>
                <a:lnTo>
                  <a:pt x="0" y="246"/>
                </a:lnTo>
                <a:lnTo>
                  <a:pt x="4" y="265"/>
                </a:lnTo>
                <a:lnTo>
                  <a:pt x="15" y="280"/>
                </a:lnTo>
                <a:lnTo>
                  <a:pt x="30" y="291"/>
                </a:lnTo>
                <a:lnTo>
                  <a:pt x="51" y="295"/>
                </a:lnTo>
                <a:lnTo>
                  <a:pt x="1062" y="295"/>
                </a:lnTo>
                <a:lnTo>
                  <a:pt x="1084" y="291"/>
                </a:lnTo>
                <a:lnTo>
                  <a:pt x="1099" y="280"/>
                </a:lnTo>
                <a:lnTo>
                  <a:pt x="1110" y="265"/>
                </a:lnTo>
                <a:lnTo>
                  <a:pt x="1113" y="246"/>
                </a:lnTo>
                <a:lnTo>
                  <a:pt x="1113" y="49"/>
                </a:lnTo>
                <a:lnTo>
                  <a:pt x="1110" y="30"/>
                </a:lnTo>
                <a:lnTo>
                  <a:pt x="1099" y="15"/>
                </a:lnTo>
                <a:lnTo>
                  <a:pt x="1084" y="3"/>
                </a:lnTo>
                <a:lnTo>
                  <a:pt x="1062" y="0"/>
                </a:lnTo>
                <a:lnTo>
                  <a:pt x="51" y="0"/>
                </a:lnTo>
                <a:close/>
              </a:path>
            </a:pathLst>
          </a:custGeom>
          <a:solidFill>
            <a:srgbClr val="CCFFFF"/>
          </a:solidFill>
          <a:ln w="11113">
            <a:solidFill>
              <a:srgbClr val="000000"/>
            </a:solidFill>
            <a:prstDash val="solid"/>
            <a:round/>
            <a:headEnd/>
            <a:tailEnd/>
          </a:ln>
        </p:spPr>
        <p:txBody>
          <a:bodyPr/>
          <a:lstStyle/>
          <a:p>
            <a:endParaRPr lang="sk-SK"/>
          </a:p>
        </p:txBody>
      </p:sp>
      <p:sp>
        <p:nvSpPr>
          <p:cNvPr id="47122" name="Rectangle 18">
            <a:extLst>
              <a:ext uri="{FF2B5EF4-FFF2-40B4-BE49-F238E27FC236}">
                <a16:creationId xmlns:a16="http://schemas.microsoft.com/office/drawing/2014/main" id="{58C68EB8-0FB3-48D6-AEB6-6D90542D0CDE}"/>
              </a:ext>
            </a:extLst>
          </p:cNvPr>
          <p:cNvSpPr>
            <a:spLocks noChangeArrowheads="1"/>
          </p:cNvSpPr>
          <p:nvPr/>
        </p:nvSpPr>
        <p:spPr bwMode="auto">
          <a:xfrm>
            <a:off x="2433638" y="711200"/>
            <a:ext cx="7778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Manažment</a:t>
            </a:r>
            <a:endParaRPr lang="sk-SK" altLang="en-US" sz="1800">
              <a:latin typeface="Arial" panose="020B0604020202020204" pitchFamily="34" charset="0"/>
            </a:endParaRPr>
          </a:p>
        </p:txBody>
      </p:sp>
      <p:sp>
        <p:nvSpPr>
          <p:cNvPr id="47123" name="Rectangle 19">
            <a:extLst>
              <a:ext uri="{FF2B5EF4-FFF2-40B4-BE49-F238E27FC236}">
                <a16:creationId xmlns:a16="http://schemas.microsoft.com/office/drawing/2014/main" id="{698BDBD0-5DCE-44FC-B17B-B0016AD9D28F}"/>
              </a:ext>
            </a:extLst>
          </p:cNvPr>
          <p:cNvSpPr>
            <a:spLocks noChangeArrowheads="1"/>
          </p:cNvSpPr>
          <p:nvPr/>
        </p:nvSpPr>
        <p:spPr bwMode="auto">
          <a:xfrm>
            <a:off x="3281363" y="7112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24" name="Freeform 20">
            <a:extLst>
              <a:ext uri="{FF2B5EF4-FFF2-40B4-BE49-F238E27FC236}">
                <a16:creationId xmlns:a16="http://schemas.microsoft.com/office/drawing/2014/main" id="{2F026E82-E363-4EB3-9291-98F61E4951FF}"/>
              </a:ext>
            </a:extLst>
          </p:cNvPr>
          <p:cNvSpPr>
            <a:spLocks/>
          </p:cNvSpPr>
          <p:nvPr/>
        </p:nvSpPr>
        <p:spPr bwMode="auto">
          <a:xfrm>
            <a:off x="7040563" y="2711450"/>
            <a:ext cx="1414462" cy="476250"/>
          </a:xfrm>
          <a:custGeom>
            <a:avLst/>
            <a:gdLst>
              <a:gd name="T0" fmla="*/ 2147483646 w 891"/>
              <a:gd name="T1" fmla="*/ 0 h 300"/>
              <a:gd name="T2" fmla="*/ 2147483646 w 891"/>
              <a:gd name="T3" fmla="*/ 2147483646 h 300"/>
              <a:gd name="T4" fmla="*/ 2147483646 w 891"/>
              <a:gd name="T5" fmla="*/ 2147483646 h 300"/>
              <a:gd name="T6" fmla="*/ 2147483646 w 891"/>
              <a:gd name="T7" fmla="*/ 2147483646 h 300"/>
              <a:gd name="T8" fmla="*/ 0 w 891"/>
              <a:gd name="T9" fmla="*/ 2147483646 h 300"/>
              <a:gd name="T10" fmla="*/ 0 w 891"/>
              <a:gd name="T11" fmla="*/ 2147483646 h 300"/>
              <a:gd name="T12" fmla="*/ 2147483646 w 891"/>
              <a:gd name="T13" fmla="*/ 2147483646 h 300"/>
              <a:gd name="T14" fmla="*/ 2147483646 w 891"/>
              <a:gd name="T15" fmla="*/ 2147483646 h 300"/>
              <a:gd name="T16" fmla="*/ 2147483646 w 891"/>
              <a:gd name="T17" fmla="*/ 2147483646 h 300"/>
              <a:gd name="T18" fmla="*/ 2147483646 w 891"/>
              <a:gd name="T19" fmla="*/ 2147483646 h 300"/>
              <a:gd name="T20" fmla="*/ 2147483646 w 891"/>
              <a:gd name="T21" fmla="*/ 2147483646 h 300"/>
              <a:gd name="T22" fmla="*/ 2147483646 w 891"/>
              <a:gd name="T23" fmla="*/ 2147483646 h 300"/>
              <a:gd name="T24" fmla="*/ 2147483646 w 891"/>
              <a:gd name="T25" fmla="*/ 2147483646 h 300"/>
              <a:gd name="T26" fmla="*/ 2147483646 w 891"/>
              <a:gd name="T27" fmla="*/ 2147483646 h 300"/>
              <a:gd name="T28" fmla="*/ 2147483646 w 891"/>
              <a:gd name="T29" fmla="*/ 2147483646 h 300"/>
              <a:gd name="T30" fmla="*/ 2147483646 w 891"/>
              <a:gd name="T31" fmla="*/ 2147483646 h 300"/>
              <a:gd name="T32" fmla="*/ 2147483646 w 891"/>
              <a:gd name="T33" fmla="*/ 2147483646 h 300"/>
              <a:gd name="T34" fmla="*/ 2147483646 w 891"/>
              <a:gd name="T35" fmla="*/ 2147483646 h 300"/>
              <a:gd name="T36" fmla="*/ 2147483646 w 891"/>
              <a:gd name="T37" fmla="*/ 2147483646 h 300"/>
              <a:gd name="T38" fmla="*/ 2147483646 w 891"/>
              <a:gd name="T39" fmla="*/ 0 h 300"/>
              <a:gd name="T40" fmla="*/ 2147483646 w 891"/>
              <a:gd name="T41" fmla="*/ 0 h 3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91" h="300">
                <a:moveTo>
                  <a:pt x="51" y="0"/>
                </a:moveTo>
                <a:lnTo>
                  <a:pt x="29" y="4"/>
                </a:lnTo>
                <a:lnTo>
                  <a:pt x="15" y="16"/>
                </a:lnTo>
                <a:lnTo>
                  <a:pt x="4" y="31"/>
                </a:lnTo>
                <a:lnTo>
                  <a:pt x="0" y="50"/>
                </a:lnTo>
                <a:lnTo>
                  <a:pt x="0" y="250"/>
                </a:lnTo>
                <a:lnTo>
                  <a:pt x="4" y="269"/>
                </a:lnTo>
                <a:lnTo>
                  <a:pt x="15" y="284"/>
                </a:lnTo>
                <a:lnTo>
                  <a:pt x="29" y="296"/>
                </a:lnTo>
                <a:lnTo>
                  <a:pt x="51" y="300"/>
                </a:lnTo>
                <a:lnTo>
                  <a:pt x="840" y="300"/>
                </a:lnTo>
                <a:lnTo>
                  <a:pt x="862" y="296"/>
                </a:lnTo>
                <a:lnTo>
                  <a:pt x="877" y="284"/>
                </a:lnTo>
                <a:lnTo>
                  <a:pt x="887" y="269"/>
                </a:lnTo>
                <a:lnTo>
                  <a:pt x="891" y="250"/>
                </a:lnTo>
                <a:lnTo>
                  <a:pt x="891" y="50"/>
                </a:lnTo>
                <a:lnTo>
                  <a:pt x="887" y="31"/>
                </a:lnTo>
                <a:lnTo>
                  <a:pt x="877" y="16"/>
                </a:lnTo>
                <a:lnTo>
                  <a:pt x="862" y="4"/>
                </a:lnTo>
                <a:lnTo>
                  <a:pt x="840" y="0"/>
                </a:lnTo>
                <a:lnTo>
                  <a:pt x="51" y="0"/>
                </a:lnTo>
                <a:close/>
              </a:path>
            </a:pathLst>
          </a:custGeom>
          <a:solidFill>
            <a:srgbClr val="CCFFFF"/>
          </a:solidFill>
          <a:ln w="11113">
            <a:solidFill>
              <a:srgbClr val="000000"/>
            </a:solidFill>
            <a:prstDash val="solid"/>
            <a:round/>
            <a:headEnd/>
            <a:tailEnd/>
          </a:ln>
        </p:spPr>
        <p:txBody>
          <a:bodyPr/>
          <a:lstStyle/>
          <a:p>
            <a:endParaRPr lang="sk-SK"/>
          </a:p>
        </p:txBody>
      </p:sp>
      <p:sp>
        <p:nvSpPr>
          <p:cNvPr id="47125" name="Rectangle 21">
            <a:extLst>
              <a:ext uri="{FF2B5EF4-FFF2-40B4-BE49-F238E27FC236}">
                <a16:creationId xmlns:a16="http://schemas.microsoft.com/office/drawing/2014/main" id="{A2A33673-CD3C-4EF4-B3F6-97E01ACADD0F}"/>
              </a:ext>
            </a:extLst>
          </p:cNvPr>
          <p:cNvSpPr>
            <a:spLocks noChangeArrowheads="1"/>
          </p:cNvSpPr>
          <p:nvPr/>
        </p:nvSpPr>
        <p:spPr bwMode="auto">
          <a:xfrm>
            <a:off x="7399338" y="2795588"/>
            <a:ext cx="6508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Zákazníci</a:t>
            </a:r>
            <a:endParaRPr lang="sk-SK" altLang="en-US" sz="1800">
              <a:latin typeface="Arial" panose="020B0604020202020204" pitchFamily="34" charset="0"/>
            </a:endParaRPr>
          </a:p>
        </p:txBody>
      </p:sp>
      <p:sp>
        <p:nvSpPr>
          <p:cNvPr id="47126" name="Rectangle 22">
            <a:extLst>
              <a:ext uri="{FF2B5EF4-FFF2-40B4-BE49-F238E27FC236}">
                <a16:creationId xmlns:a16="http://schemas.microsoft.com/office/drawing/2014/main" id="{40261EAD-C79B-4EB6-8867-88B958FC08F5}"/>
              </a:ext>
            </a:extLst>
          </p:cNvPr>
          <p:cNvSpPr>
            <a:spLocks noChangeArrowheads="1"/>
          </p:cNvSpPr>
          <p:nvPr/>
        </p:nvSpPr>
        <p:spPr bwMode="auto">
          <a:xfrm>
            <a:off x="8091488" y="27955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27" name="Freeform 23">
            <a:extLst>
              <a:ext uri="{FF2B5EF4-FFF2-40B4-BE49-F238E27FC236}">
                <a16:creationId xmlns:a16="http://schemas.microsoft.com/office/drawing/2014/main" id="{B115625C-1CB8-4E32-B485-6CA040B2B658}"/>
              </a:ext>
            </a:extLst>
          </p:cNvPr>
          <p:cNvSpPr>
            <a:spLocks/>
          </p:cNvSpPr>
          <p:nvPr/>
        </p:nvSpPr>
        <p:spPr bwMode="auto">
          <a:xfrm>
            <a:off x="2214563" y="4803775"/>
            <a:ext cx="1177925" cy="552450"/>
          </a:xfrm>
          <a:custGeom>
            <a:avLst/>
            <a:gdLst>
              <a:gd name="T0" fmla="*/ 2147483646 w 742"/>
              <a:gd name="T1" fmla="*/ 0 h 348"/>
              <a:gd name="T2" fmla="*/ 2147483646 w 742"/>
              <a:gd name="T3" fmla="*/ 2147483646 h 348"/>
              <a:gd name="T4" fmla="*/ 2147483646 w 742"/>
              <a:gd name="T5" fmla="*/ 2147483646 h 348"/>
              <a:gd name="T6" fmla="*/ 2147483646 w 742"/>
              <a:gd name="T7" fmla="*/ 2147483646 h 348"/>
              <a:gd name="T8" fmla="*/ 0 w 742"/>
              <a:gd name="T9" fmla="*/ 2147483646 h 348"/>
              <a:gd name="T10" fmla="*/ 0 w 742"/>
              <a:gd name="T11" fmla="*/ 2147483646 h 348"/>
              <a:gd name="T12" fmla="*/ 2147483646 w 742"/>
              <a:gd name="T13" fmla="*/ 2147483646 h 348"/>
              <a:gd name="T14" fmla="*/ 2147483646 w 742"/>
              <a:gd name="T15" fmla="*/ 2147483646 h 348"/>
              <a:gd name="T16" fmla="*/ 2147483646 w 742"/>
              <a:gd name="T17" fmla="*/ 2147483646 h 348"/>
              <a:gd name="T18" fmla="*/ 2147483646 w 742"/>
              <a:gd name="T19" fmla="*/ 2147483646 h 348"/>
              <a:gd name="T20" fmla="*/ 2147483646 w 742"/>
              <a:gd name="T21" fmla="*/ 2147483646 h 348"/>
              <a:gd name="T22" fmla="*/ 2147483646 w 742"/>
              <a:gd name="T23" fmla="*/ 2147483646 h 348"/>
              <a:gd name="T24" fmla="*/ 2147483646 w 742"/>
              <a:gd name="T25" fmla="*/ 2147483646 h 348"/>
              <a:gd name="T26" fmla="*/ 2147483646 w 742"/>
              <a:gd name="T27" fmla="*/ 2147483646 h 348"/>
              <a:gd name="T28" fmla="*/ 2147483646 w 742"/>
              <a:gd name="T29" fmla="*/ 2147483646 h 348"/>
              <a:gd name="T30" fmla="*/ 2147483646 w 742"/>
              <a:gd name="T31" fmla="*/ 2147483646 h 348"/>
              <a:gd name="T32" fmla="*/ 2147483646 w 742"/>
              <a:gd name="T33" fmla="*/ 2147483646 h 348"/>
              <a:gd name="T34" fmla="*/ 2147483646 w 742"/>
              <a:gd name="T35" fmla="*/ 2147483646 h 348"/>
              <a:gd name="T36" fmla="*/ 2147483646 w 742"/>
              <a:gd name="T37" fmla="*/ 2147483646 h 348"/>
              <a:gd name="T38" fmla="*/ 2147483646 w 742"/>
              <a:gd name="T39" fmla="*/ 0 h 348"/>
              <a:gd name="T40" fmla="*/ 2147483646 w 742"/>
              <a:gd name="T41" fmla="*/ 0 h 3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42" h="348">
                <a:moveTo>
                  <a:pt x="58" y="0"/>
                </a:moveTo>
                <a:lnTo>
                  <a:pt x="36" y="4"/>
                </a:lnTo>
                <a:lnTo>
                  <a:pt x="18" y="19"/>
                </a:lnTo>
                <a:lnTo>
                  <a:pt x="3" y="34"/>
                </a:lnTo>
                <a:lnTo>
                  <a:pt x="0" y="57"/>
                </a:lnTo>
                <a:lnTo>
                  <a:pt x="0" y="291"/>
                </a:lnTo>
                <a:lnTo>
                  <a:pt x="3" y="314"/>
                </a:lnTo>
                <a:lnTo>
                  <a:pt x="18" y="333"/>
                </a:lnTo>
                <a:lnTo>
                  <a:pt x="36" y="344"/>
                </a:lnTo>
                <a:lnTo>
                  <a:pt x="58" y="348"/>
                </a:lnTo>
                <a:lnTo>
                  <a:pt x="683" y="348"/>
                </a:lnTo>
                <a:lnTo>
                  <a:pt x="705" y="344"/>
                </a:lnTo>
                <a:lnTo>
                  <a:pt x="723" y="333"/>
                </a:lnTo>
                <a:lnTo>
                  <a:pt x="738" y="314"/>
                </a:lnTo>
                <a:lnTo>
                  <a:pt x="742" y="291"/>
                </a:lnTo>
                <a:lnTo>
                  <a:pt x="742" y="57"/>
                </a:lnTo>
                <a:lnTo>
                  <a:pt x="738" y="34"/>
                </a:lnTo>
                <a:lnTo>
                  <a:pt x="723" y="19"/>
                </a:lnTo>
                <a:lnTo>
                  <a:pt x="705" y="4"/>
                </a:lnTo>
                <a:lnTo>
                  <a:pt x="683" y="0"/>
                </a:lnTo>
                <a:lnTo>
                  <a:pt x="58" y="0"/>
                </a:lnTo>
                <a:close/>
              </a:path>
            </a:pathLst>
          </a:custGeom>
          <a:solidFill>
            <a:srgbClr val="CCFFFF"/>
          </a:solidFill>
          <a:ln w="11113">
            <a:solidFill>
              <a:srgbClr val="000000"/>
            </a:solidFill>
            <a:prstDash val="solid"/>
            <a:round/>
            <a:headEnd/>
            <a:tailEnd/>
          </a:ln>
        </p:spPr>
        <p:txBody>
          <a:bodyPr/>
          <a:lstStyle/>
          <a:p>
            <a:endParaRPr lang="sk-SK"/>
          </a:p>
        </p:txBody>
      </p:sp>
      <p:sp>
        <p:nvSpPr>
          <p:cNvPr id="47128" name="Rectangle 24">
            <a:extLst>
              <a:ext uri="{FF2B5EF4-FFF2-40B4-BE49-F238E27FC236}">
                <a16:creationId xmlns:a16="http://schemas.microsoft.com/office/drawing/2014/main" id="{4DBC46DE-691B-44C0-B0A0-858EA1492EE9}"/>
              </a:ext>
            </a:extLst>
          </p:cNvPr>
          <p:cNvSpPr>
            <a:spLocks noChangeArrowheads="1"/>
          </p:cNvSpPr>
          <p:nvPr/>
        </p:nvSpPr>
        <p:spPr bwMode="auto">
          <a:xfrm>
            <a:off x="2484438" y="5013325"/>
            <a:ext cx="577850"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Veritelia</a:t>
            </a:r>
            <a:endParaRPr lang="sk-SK" altLang="en-US" sz="1800">
              <a:latin typeface="Arial" panose="020B0604020202020204" pitchFamily="34" charset="0"/>
            </a:endParaRPr>
          </a:p>
        </p:txBody>
      </p:sp>
      <p:sp>
        <p:nvSpPr>
          <p:cNvPr id="47129" name="Rectangle 25">
            <a:extLst>
              <a:ext uri="{FF2B5EF4-FFF2-40B4-BE49-F238E27FC236}">
                <a16:creationId xmlns:a16="http://schemas.microsoft.com/office/drawing/2014/main" id="{A14DC639-D8FD-44E8-8935-354AD8753CD0}"/>
              </a:ext>
            </a:extLst>
          </p:cNvPr>
          <p:cNvSpPr>
            <a:spLocks noChangeArrowheads="1"/>
          </p:cNvSpPr>
          <p:nvPr/>
        </p:nvSpPr>
        <p:spPr bwMode="auto">
          <a:xfrm>
            <a:off x="3097213" y="48879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30" name="Freeform 26">
            <a:extLst>
              <a:ext uri="{FF2B5EF4-FFF2-40B4-BE49-F238E27FC236}">
                <a16:creationId xmlns:a16="http://schemas.microsoft.com/office/drawing/2014/main" id="{67C86F58-B565-460E-876F-71755276BE81}"/>
              </a:ext>
            </a:extLst>
          </p:cNvPr>
          <p:cNvSpPr>
            <a:spLocks/>
          </p:cNvSpPr>
          <p:nvPr/>
        </p:nvSpPr>
        <p:spPr bwMode="auto">
          <a:xfrm>
            <a:off x="3160713" y="2862263"/>
            <a:ext cx="1171575" cy="349250"/>
          </a:xfrm>
          <a:custGeom>
            <a:avLst/>
            <a:gdLst>
              <a:gd name="T0" fmla="*/ 2147483646 w 738"/>
              <a:gd name="T1" fmla="*/ 0 h 220"/>
              <a:gd name="T2" fmla="*/ 2147483646 w 738"/>
              <a:gd name="T3" fmla="*/ 2147483646 h 220"/>
              <a:gd name="T4" fmla="*/ 2147483646 w 738"/>
              <a:gd name="T5" fmla="*/ 2147483646 h 220"/>
              <a:gd name="T6" fmla="*/ 2147483646 w 738"/>
              <a:gd name="T7" fmla="*/ 2147483646 h 220"/>
              <a:gd name="T8" fmla="*/ 0 w 738"/>
              <a:gd name="T9" fmla="*/ 2147483646 h 220"/>
              <a:gd name="T10" fmla="*/ 0 w 738"/>
              <a:gd name="T11" fmla="*/ 2147483646 h 220"/>
              <a:gd name="T12" fmla="*/ 2147483646 w 738"/>
              <a:gd name="T13" fmla="*/ 2147483646 h 220"/>
              <a:gd name="T14" fmla="*/ 2147483646 w 738"/>
              <a:gd name="T15" fmla="*/ 2147483646 h 220"/>
              <a:gd name="T16" fmla="*/ 2147483646 w 738"/>
              <a:gd name="T17" fmla="*/ 2147483646 h 220"/>
              <a:gd name="T18" fmla="*/ 2147483646 w 738"/>
              <a:gd name="T19" fmla="*/ 2147483646 h 220"/>
              <a:gd name="T20" fmla="*/ 2147483646 w 738"/>
              <a:gd name="T21" fmla="*/ 2147483646 h 220"/>
              <a:gd name="T22" fmla="*/ 2147483646 w 738"/>
              <a:gd name="T23" fmla="*/ 2147483646 h 220"/>
              <a:gd name="T24" fmla="*/ 2147483646 w 738"/>
              <a:gd name="T25" fmla="*/ 2147483646 h 220"/>
              <a:gd name="T26" fmla="*/ 2147483646 w 738"/>
              <a:gd name="T27" fmla="*/ 2147483646 h 220"/>
              <a:gd name="T28" fmla="*/ 2147483646 w 738"/>
              <a:gd name="T29" fmla="*/ 2147483646 h 220"/>
              <a:gd name="T30" fmla="*/ 2147483646 w 738"/>
              <a:gd name="T31" fmla="*/ 2147483646 h 220"/>
              <a:gd name="T32" fmla="*/ 2147483646 w 738"/>
              <a:gd name="T33" fmla="*/ 2147483646 h 220"/>
              <a:gd name="T34" fmla="*/ 2147483646 w 738"/>
              <a:gd name="T35" fmla="*/ 2147483646 h 220"/>
              <a:gd name="T36" fmla="*/ 2147483646 w 738"/>
              <a:gd name="T37" fmla="*/ 2147483646 h 220"/>
              <a:gd name="T38" fmla="*/ 2147483646 w 738"/>
              <a:gd name="T39" fmla="*/ 0 h 220"/>
              <a:gd name="T40" fmla="*/ 2147483646 w 738"/>
              <a:gd name="T41" fmla="*/ 0 h 22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38" h="220">
                <a:moveTo>
                  <a:pt x="36" y="0"/>
                </a:moveTo>
                <a:lnTo>
                  <a:pt x="22" y="4"/>
                </a:lnTo>
                <a:lnTo>
                  <a:pt x="11" y="11"/>
                </a:lnTo>
                <a:lnTo>
                  <a:pt x="4" y="23"/>
                </a:lnTo>
                <a:lnTo>
                  <a:pt x="0" y="34"/>
                </a:lnTo>
                <a:lnTo>
                  <a:pt x="0" y="186"/>
                </a:lnTo>
                <a:lnTo>
                  <a:pt x="4" y="201"/>
                </a:lnTo>
                <a:lnTo>
                  <a:pt x="11" y="208"/>
                </a:lnTo>
                <a:lnTo>
                  <a:pt x="22" y="216"/>
                </a:lnTo>
                <a:lnTo>
                  <a:pt x="36" y="220"/>
                </a:lnTo>
                <a:lnTo>
                  <a:pt x="702" y="220"/>
                </a:lnTo>
                <a:lnTo>
                  <a:pt x="717" y="216"/>
                </a:lnTo>
                <a:lnTo>
                  <a:pt x="727" y="208"/>
                </a:lnTo>
                <a:lnTo>
                  <a:pt x="735" y="201"/>
                </a:lnTo>
                <a:lnTo>
                  <a:pt x="738" y="186"/>
                </a:lnTo>
                <a:lnTo>
                  <a:pt x="738" y="34"/>
                </a:lnTo>
                <a:lnTo>
                  <a:pt x="735" y="23"/>
                </a:lnTo>
                <a:lnTo>
                  <a:pt x="727" y="11"/>
                </a:lnTo>
                <a:lnTo>
                  <a:pt x="717" y="4"/>
                </a:lnTo>
                <a:lnTo>
                  <a:pt x="702" y="0"/>
                </a:lnTo>
                <a:lnTo>
                  <a:pt x="36" y="0"/>
                </a:lnTo>
                <a:close/>
              </a:path>
            </a:pathLst>
          </a:custGeom>
          <a:solidFill>
            <a:srgbClr val="CCFFFF"/>
          </a:solidFill>
          <a:ln w="11113">
            <a:solidFill>
              <a:srgbClr val="000000"/>
            </a:solidFill>
            <a:prstDash val="solid"/>
            <a:round/>
            <a:headEnd/>
            <a:tailEnd/>
          </a:ln>
        </p:spPr>
        <p:txBody>
          <a:bodyPr/>
          <a:lstStyle/>
          <a:p>
            <a:endParaRPr lang="sk-SK"/>
          </a:p>
        </p:txBody>
      </p:sp>
      <p:sp>
        <p:nvSpPr>
          <p:cNvPr id="47131" name="Rectangle 27">
            <a:extLst>
              <a:ext uri="{FF2B5EF4-FFF2-40B4-BE49-F238E27FC236}">
                <a16:creationId xmlns:a16="http://schemas.microsoft.com/office/drawing/2014/main" id="{80E785B6-4F13-4A2F-BDF5-DD4E998F9BAF}"/>
              </a:ext>
            </a:extLst>
          </p:cNvPr>
          <p:cNvSpPr>
            <a:spLocks noChangeArrowheads="1"/>
          </p:cNvSpPr>
          <p:nvPr/>
        </p:nvSpPr>
        <p:spPr bwMode="auto">
          <a:xfrm>
            <a:off x="3449638" y="2935288"/>
            <a:ext cx="5873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Investori</a:t>
            </a:r>
            <a:endParaRPr lang="sk-SK" altLang="en-US" sz="1800">
              <a:latin typeface="Arial" panose="020B0604020202020204" pitchFamily="34" charset="0"/>
            </a:endParaRPr>
          </a:p>
        </p:txBody>
      </p:sp>
      <p:sp>
        <p:nvSpPr>
          <p:cNvPr id="47132" name="Rectangle 28">
            <a:extLst>
              <a:ext uri="{FF2B5EF4-FFF2-40B4-BE49-F238E27FC236}">
                <a16:creationId xmlns:a16="http://schemas.microsoft.com/office/drawing/2014/main" id="{6F955D1E-3B14-4241-8149-310FEFBF005A}"/>
              </a:ext>
            </a:extLst>
          </p:cNvPr>
          <p:cNvSpPr>
            <a:spLocks noChangeArrowheads="1"/>
          </p:cNvSpPr>
          <p:nvPr/>
        </p:nvSpPr>
        <p:spPr bwMode="auto">
          <a:xfrm>
            <a:off x="4044950" y="29352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33" name="Freeform 29">
            <a:extLst>
              <a:ext uri="{FF2B5EF4-FFF2-40B4-BE49-F238E27FC236}">
                <a16:creationId xmlns:a16="http://schemas.microsoft.com/office/drawing/2014/main" id="{2224E0BF-6A67-47E2-9413-F5F586592AA2}"/>
              </a:ext>
            </a:extLst>
          </p:cNvPr>
          <p:cNvSpPr>
            <a:spLocks/>
          </p:cNvSpPr>
          <p:nvPr/>
        </p:nvSpPr>
        <p:spPr bwMode="auto">
          <a:xfrm>
            <a:off x="1625600" y="2038350"/>
            <a:ext cx="1292225" cy="469900"/>
          </a:xfrm>
          <a:custGeom>
            <a:avLst/>
            <a:gdLst>
              <a:gd name="T0" fmla="*/ 2147483646 w 814"/>
              <a:gd name="T1" fmla="*/ 0 h 296"/>
              <a:gd name="T2" fmla="*/ 0 w 814"/>
              <a:gd name="T3" fmla="*/ 2147483646 h 296"/>
              <a:gd name="T4" fmla="*/ 0 w 814"/>
              <a:gd name="T5" fmla="*/ 2147483646 h 296"/>
              <a:gd name="T6" fmla="*/ 2147483646 w 814"/>
              <a:gd name="T7" fmla="*/ 2147483646 h 296"/>
              <a:gd name="T8" fmla="*/ 2147483646 w 814"/>
              <a:gd name="T9" fmla="*/ 2147483646 h 296"/>
              <a:gd name="T10" fmla="*/ 2147483646 w 814"/>
              <a:gd name="T11" fmla="*/ 2147483646 h 296"/>
              <a:gd name="T12" fmla="*/ 2147483646 w 814"/>
              <a:gd name="T13" fmla="*/ 2147483646 h 296"/>
              <a:gd name="T14" fmla="*/ 2147483646 w 814"/>
              <a:gd name="T15" fmla="*/ 0 h 296"/>
              <a:gd name="T16" fmla="*/ 2147483646 w 81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4" h="296">
                <a:moveTo>
                  <a:pt x="87" y="0"/>
                </a:moveTo>
                <a:lnTo>
                  <a:pt x="0" y="88"/>
                </a:lnTo>
                <a:lnTo>
                  <a:pt x="0" y="209"/>
                </a:lnTo>
                <a:lnTo>
                  <a:pt x="87" y="296"/>
                </a:lnTo>
                <a:lnTo>
                  <a:pt x="727" y="296"/>
                </a:lnTo>
                <a:lnTo>
                  <a:pt x="814" y="209"/>
                </a:lnTo>
                <a:lnTo>
                  <a:pt x="814" y="88"/>
                </a:lnTo>
                <a:lnTo>
                  <a:pt x="727" y="0"/>
                </a:lnTo>
                <a:lnTo>
                  <a:pt x="87" y="0"/>
                </a:lnTo>
                <a:close/>
              </a:path>
            </a:pathLst>
          </a:custGeom>
          <a:solidFill>
            <a:srgbClr val="FFFFFF"/>
          </a:solidFill>
          <a:ln w="11113">
            <a:solidFill>
              <a:srgbClr val="000000"/>
            </a:solidFill>
            <a:prstDash val="solid"/>
            <a:round/>
            <a:headEnd/>
            <a:tailEnd/>
          </a:ln>
        </p:spPr>
        <p:txBody>
          <a:bodyPr/>
          <a:lstStyle/>
          <a:p>
            <a:endParaRPr lang="sk-SK"/>
          </a:p>
        </p:txBody>
      </p:sp>
      <p:sp>
        <p:nvSpPr>
          <p:cNvPr id="47134" name="Rectangle 30">
            <a:extLst>
              <a:ext uri="{FF2B5EF4-FFF2-40B4-BE49-F238E27FC236}">
                <a16:creationId xmlns:a16="http://schemas.microsoft.com/office/drawing/2014/main" id="{AAA7B26F-362E-45A2-B3D6-16C710BCC085}"/>
              </a:ext>
            </a:extLst>
          </p:cNvPr>
          <p:cNvSpPr>
            <a:spLocks noChangeArrowheads="1"/>
          </p:cNvSpPr>
          <p:nvPr/>
        </p:nvSpPr>
        <p:spPr bwMode="auto">
          <a:xfrm>
            <a:off x="1844675" y="2152650"/>
            <a:ext cx="6699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Podielnici</a:t>
            </a:r>
            <a:endParaRPr lang="sk-SK" altLang="en-US" sz="1800">
              <a:latin typeface="Arial" panose="020B0604020202020204" pitchFamily="34" charset="0"/>
            </a:endParaRPr>
          </a:p>
        </p:txBody>
      </p:sp>
      <p:sp>
        <p:nvSpPr>
          <p:cNvPr id="47135" name="Rectangle 31">
            <a:extLst>
              <a:ext uri="{FF2B5EF4-FFF2-40B4-BE49-F238E27FC236}">
                <a16:creationId xmlns:a16="http://schemas.microsoft.com/office/drawing/2014/main" id="{C6BA83AC-D38A-44C4-B76E-198B8B6E24A3}"/>
              </a:ext>
            </a:extLst>
          </p:cNvPr>
          <p:cNvSpPr>
            <a:spLocks noChangeArrowheads="1"/>
          </p:cNvSpPr>
          <p:nvPr/>
        </p:nvSpPr>
        <p:spPr bwMode="auto">
          <a:xfrm>
            <a:off x="2692400" y="21526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36" name="Freeform 32">
            <a:extLst>
              <a:ext uri="{FF2B5EF4-FFF2-40B4-BE49-F238E27FC236}">
                <a16:creationId xmlns:a16="http://schemas.microsoft.com/office/drawing/2014/main" id="{255B9056-3A8A-40A0-94EA-AD2D153B8D68}"/>
              </a:ext>
            </a:extLst>
          </p:cNvPr>
          <p:cNvSpPr>
            <a:spLocks/>
          </p:cNvSpPr>
          <p:nvPr/>
        </p:nvSpPr>
        <p:spPr bwMode="auto">
          <a:xfrm>
            <a:off x="1763713" y="2708275"/>
            <a:ext cx="1063625" cy="709613"/>
          </a:xfrm>
          <a:custGeom>
            <a:avLst/>
            <a:gdLst>
              <a:gd name="T0" fmla="*/ 2147483646 w 670"/>
              <a:gd name="T1" fmla="*/ 0 h 447"/>
              <a:gd name="T2" fmla="*/ 0 w 670"/>
              <a:gd name="T3" fmla="*/ 2147483646 h 447"/>
              <a:gd name="T4" fmla="*/ 0 w 670"/>
              <a:gd name="T5" fmla="*/ 2147483646 h 447"/>
              <a:gd name="T6" fmla="*/ 2147483646 w 670"/>
              <a:gd name="T7" fmla="*/ 2147483646 h 447"/>
              <a:gd name="T8" fmla="*/ 2147483646 w 670"/>
              <a:gd name="T9" fmla="*/ 2147483646 h 447"/>
              <a:gd name="T10" fmla="*/ 2147483646 w 670"/>
              <a:gd name="T11" fmla="*/ 2147483646 h 447"/>
              <a:gd name="T12" fmla="*/ 2147483646 w 670"/>
              <a:gd name="T13" fmla="*/ 2147483646 h 447"/>
              <a:gd name="T14" fmla="*/ 2147483646 w 670"/>
              <a:gd name="T15" fmla="*/ 0 h 447"/>
              <a:gd name="T16" fmla="*/ 2147483646 w 670"/>
              <a:gd name="T17" fmla="*/ 0 h 4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70" h="447">
                <a:moveTo>
                  <a:pt x="131" y="0"/>
                </a:moveTo>
                <a:lnTo>
                  <a:pt x="0" y="133"/>
                </a:lnTo>
                <a:lnTo>
                  <a:pt x="0" y="315"/>
                </a:lnTo>
                <a:lnTo>
                  <a:pt x="131" y="447"/>
                </a:lnTo>
                <a:lnTo>
                  <a:pt x="539" y="447"/>
                </a:lnTo>
                <a:lnTo>
                  <a:pt x="670" y="315"/>
                </a:lnTo>
                <a:lnTo>
                  <a:pt x="670" y="133"/>
                </a:lnTo>
                <a:lnTo>
                  <a:pt x="539" y="0"/>
                </a:lnTo>
                <a:lnTo>
                  <a:pt x="131" y="0"/>
                </a:lnTo>
                <a:close/>
              </a:path>
            </a:pathLst>
          </a:custGeom>
          <a:solidFill>
            <a:srgbClr val="FFFFFF"/>
          </a:solidFill>
          <a:ln w="11113">
            <a:solidFill>
              <a:srgbClr val="000000"/>
            </a:solidFill>
            <a:prstDash val="solid"/>
            <a:round/>
            <a:headEnd/>
            <a:tailEnd/>
          </a:ln>
        </p:spPr>
        <p:txBody>
          <a:bodyPr/>
          <a:lstStyle/>
          <a:p>
            <a:endParaRPr lang="sk-SK"/>
          </a:p>
        </p:txBody>
      </p:sp>
      <p:sp>
        <p:nvSpPr>
          <p:cNvPr id="47137" name="Rectangle 33">
            <a:extLst>
              <a:ext uri="{FF2B5EF4-FFF2-40B4-BE49-F238E27FC236}">
                <a16:creationId xmlns:a16="http://schemas.microsoft.com/office/drawing/2014/main" id="{FBE9D488-9994-495F-A5CC-276D838314A1}"/>
              </a:ext>
            </a:extLst>
          </p:cNvPr>
          <p:cNvSpPr>
            <a:spLocks noChangeArrowheads="1"/>
          </p:cNvSpPr>
          <p:nvPr/>
        </p:nvSpPr>
        <p:spPr bwMode="auto">
          <a:xfrm>
            <a:off x="1976438" y="2868613"/>
            <a:ext cx="742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Potenciálni</a:t>
            </a:r>
          </a:p>
          <a:p>
            <a:pPr eaLnBrk="1" hangingPunct="1">
              <a:spcBef>
                <a:spcPct val="0"/>
              </a:spcBef>
              <a:buFontTx/>
              <a:buNone/>
            </a:pPr>
            <a:r>
              <a:rPr lang="sk-SK" altLang="en-US" sz="1300">
                <a:solidFill>
                  <a:srgbClr val="000000"/>
                </a:solidFill>
              </a:rPr>
              <a:t>  investori</a:t>
            </a:r>
            <a:endParaRPr lang="sk-SK" altLang="en-US" sz="1800">
              <a:latin typeface="Arial" panose="020B0604020202020204" pitchFamily="34" charset="0"/>
            </a:endParaRPr>
          </a:p>
        </p:txBody>
      </p:sp>
      <p:sp>
        <p:nvSpPr>
          <p:cNvPr id="47138" name="Rectangle 35">
            <a:extLst>
              <a:ext uri="{FF2B5EF4-FFF2-40B4-BE49-F238E27FC236}">
                <a16:creationId xmlns:a16="http://schemas.microsoft.com/office/drawing/2014/main" id="{08C9B614-8C7E-4EBE-9F1D-1053C59F2919}"/>
              </a:ext>
            </a:extLst>
          </p:cNvPr>
          <p:cNvSpPr>
            <a:spLocks noChangeArrowheads="1"/>
          </p:cNvSpPr>
          <p:nvPr/>
        </p:nvSpPr>
        <p:spPr bwMode="auto">
          <a:xfrm>
            <a:off x="2560638" y="30480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39" name="Freeform 36">
            <a:extLst>
              <a:ext uri="{FF2B5EF4-FFF2-40B4-BE49-F238E27FC236}">
                <a16:creationId xmlns:a16="http://schemas.microsoft.com/office/drawing/2014/main" id="{62B0670B-70BF-4C70-BE69-DBCEBE069067}"/>
              </a:ext>
            </a:extLst>
          </p:cNvPr>
          <p:cNvSpPr>
            <a:spLocks/>
          </p:cNvSpPr>
          <p:nvPr/>
        </p:nvSpPr>
        <p:spPr bwMode="auto">
          <a:xfrm>
            <a:off x="1739900" y="5638800"/>
            <a:ext cx="1300163" cy="636588"/>
          </a:xfrm>
          <a:custGeom>
            <a:avLst/>
            <a:gdLst>
              <a:gd name="T0" fmla="*/ 2147483646 w 819"/>
              <a:gd name="T1" fmla="*/ 0 h 401"/>
              <a:gd name="T2" fmla="*/ 0 w 819"/>
              <a:gd name="T3" fmla="*/ 2147483646 h 401"/>
              <a:gd name="T4" fmla="*/ 0 w 819"/>
              <a:gd name="T5" fmla="*/ 2147483646 h 401"/>
              <a:gd name="T6" fmla="*/ 2147483646 w 819"/>
              <a:gd name="T7" fmla="*/ 2147483646 h 401"/>
              <a:gd name="T8" fmla="*/ 2147483646 w 819"/>
              <a:gd name="T9" fmla="*/ 2147483646 h 401"/>
              <a:gd name="T10" fmla="*/ 2147483646 w 819"/>
              <a:gd name="T11" fmla="*/ 2147483646 h 401"/>
              <a:gd name="T12" fmla="*/ 2147483646 w 819"/>
              <a:gd name="T13" fmla="*/ 2147483646 h 401"/>
              <a:gd name="T14" fmla="*/ 2147483646 w 819"/>
              <a:gd name="T15" fmla="*/ 0 h 401"/>
              <a:gd name="T16" fmla="*/ 2147483646 w 819"/>
              <a:gd name="T17" fmla="*/ 0 h 4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9" h="401">
                <a:moveTo>
                  <a:pt x="117" y="0"/>
                </a:moveTo>
                <a:lnTo>
                  <a:pt x="0" y="117"/>
                </a:lnTo>
                <a:lnTo>
                  <a:pt x="0" y="284"/>
                </a:lnTo>
                <a:lnTo>
                  <a:pt x="117" y="401"/>
                </a:lnTo>
                <a:lnTo>
                  <a:pt x="699" y="401"/>
                </a:lnTo>
                <a:lnTo>
                  <a:pt x="819" y="284"/>
                </a:lnTo>
                <a:lnTo>
                  <a:pt x="819" y="117"/>
                </a:lnTo>
                <a:lnTo>
                  <a:pt x="699" y="0"/>
                </a:lnTo>
                <a:lnTo>
                  <a:pt x="117" y="0"/>
                </a:lnTo>
                <a:close/>
              </a:path>
            </a:pathLst>
          </a:custGeom>
          <a:solidFill>
            <a:srgbClr val="FFFFFF"/>
          </a:solidFill>
          <a:ln w="11113">
            <a:solidFill>
              <a:srgbClr val="000000"/>
            </a:solidFill>
            <a:prstDash val="solid"/>
            <a:round/>
            <a:headEnd/>
            <a:tailEnd/>
          </a:ln>
        </p:spPr>
        <p:txBody>
          <a:bodyPr/>
          <a:lstStyle/>
          <a:p>
            <a:endParaRPr lang="sk-SK"/>
          </a:p>
        </p:txBody>
      </p:sp>
      <p:sp>
        <p:nvSpPr>
          <p:cNvPr id="47140" name="Rectangle 37">
            <a:extLst>
              <a:ext uri="{FF2B5EF4-FFF2-40B4-BE49-F238E27FC236}">
                <a16:creationId xmlns:a16="http://schemas.microsoft.com/office/drawing/2014/main" id="{8B301770-06D3-46B0-9530-B5A3402F792E}"/>
              </a:ext>
            </a:extLst>
          </p:cNvPr>
          <p:cNvSpPr>
            <a:spLocks noChangeArrowheads="1"/>
          </p:cNvSpPr>
          <p:nvPr/>
        </p:nvSpPr>
        <p:spPr bwMode="auto">
          <a:xfrm>
            <a:off x="2127250" y="5783263"/>
            <a:ext cx="5778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Veritelia</a:t>
            </a:r>
          </a:p>
          <a:p>
            <a:pPr eaLnBrk="1" hangingPunct="1">
              <a:spcBef>
                <a:spcPct val="0"/>
              </a:spcBef>
              <a:buFontTx/>
              <a:buNone/>
            </a:pPr>
            <a:r>
              <a:rPr lang="sk-SK" altLang="en-US" sz="1300">
                <a:solidFill>
                  <a:srgbClr val="000000"/>
                </a:solidFill>
              </a:rPr>
              <a:t>(banky) </a:t>
            </a:r>
            <a:endParaRPr lang="sk-SK" altLang="en-US" sz="1800">
              <a:latin typeface="Arial" panose="020B0604020202020204" pitchFamily="34" charset="0"/>
            </a:endParaRPr>
          </a:p>
        </p:txBody>
      </p:sp>
      <p:sp>
        <p:nvSpPr>
          <p:cNvPr id="47141" name="Rectangle 39">
            <a:extLst>
              <a:ext uri="{FF2B5EF4-FFF2-40B4-BE49-F238E27FC236}">
                <a16:creationId xmlns:a16="http://schemas.microsoft.com/office/drawing/2014/main" id="{32EB3B6C-5F2A-4D9D-BA55-6212221A6E0C}"/>
              </a:ext>
            </a:extLst>
          </p:cNvPr>
          <p:cNvSpPr>
            <a:spLocks noChangeArrowheads="1"/>
          </p:cNvSpPr>
          <p:nvPr/>
        </p:nvSpPr>
        <p:spPr bwMode="auto">
          <a:xfrm>
            <a:off x="2628900" y="59690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42" name="Freeform 40">
            <a:extLst>
              <a:ext uri="{FF2B5EF4-FFF2-40B4-BE49-F238E27FC236}">
                <a16:creationId xmlns:a16="http://schemas.microsoft.com/office/drawing/2014/main" id="{D78E8E49-B182-4B12-994F-46E54C866DF8}"/>
              </a:ext>
            </a:extLst>
          </p:cNvPr>
          <p:cNvSpPr>
            <a:spLocks/>
          </p:cNvSpPr>
          <p:nvPr/>
        </p:nvSpPr>
        <p:spPr bwMode="auto">
          <a:xfrm>
            <a:off x="3270250" y="5638800"/>
            <a:ext cx="1298575" cy="517525"/>
          </a:xfrm>
          <a:custGeom>
            <a:avLst/>
            <a:gdLst>
              <a:gd name="T0" fmla="*/ 2147483646 w 818"/>
              <a:gd name="T1" fmla="*/ 0 h 326"/>
              <a:gd name="T2" fmla="*/ 0 w 818"/>
              <a:gd name="T3" fmla="*/ 2147483646 h 326"/>
              <a:gd name="T4" fmla="*/ 0 w 818"/>
              <a:gd name="T5" fmla="*/ 2147483646 h 326"/>
              <a:gd name="T6" fmla="*/ 2147483646 w 818"/>
              <a:gd name="T7" fmla="*/ 2147483646 h 326"/>
              <a:gd name="T8" fmla="*/ 2147483646 w 818"/>
              <a:gd name="T9" fmla="*/ 2147483646 h 326"/>
              <a:gd name="T10" fmla="*/ 2147483646 w 818"/>
              <a:gd name="T11" fmla="*/ 2147483646 h 326"/>
              <a:gd name="T12" fmla="*/ 2147483646 w 818"/>
              <a:gd name="T13" fmla="*/ 2147483646 h 326"/>
              <a:gd name="T14" fmla="*/ 2147483646 w 818"/>
              <a:gd name="T15" fmla="*/ 0 h 326"/>
              <a:gd name="T16" fmla="*/ 2147483646 w 818"/>
              <a:gd name="T17" fmla="*/ 0 h 3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8" h="326">
                <a:moveTo>
                  <a:pt x="98" y="0"/>
                </a:moveTo>
                <a:lnTo>
                  <a:pt x="0" y="95"/>
                </a:lnTo>
                <a:lnTo>
                  <a:pt x="0" y="231"/>
                </a:lnTo>
                <a:lnTo>
                  <a:pt x="98" y="326"/>
                </a:lnTo>
                <a:lnTo>
                  <a:pt x="720" y="326"/>
                </a:lnTo>
                <a:lnTo>
                  <a:pt x="818" y="231"/>
                </a:lnTo>
                <a:lnTo>
                  <a:pt x="818" y="95"/>
                </a:lnTo>
                <a:lnTo>
                  <a:pt x="720" y="0"/>
                </a:lnTo>
                <a:lnTo>
                  <a:pt x="98" y="0"/>
                </a:lnTo>
                <a:close/>
              </a:path>
            </a:pathLst>
          </a:custGeom>
          <a:solidFill>
            <a:srgbClr val="FFFFFF"/>
          </a:solidFill>
          <a:ln w="11113">
            <a:solidFill>
              <a:srgbClr val="000000"/>
            </a:solidFill>
            <a:prstDash val="solid"/>
            <a:round/>
            <a:headEnd/>
            <a:tailEnd/>
          </a:ln>
        </p:spPr>
        <p:txBody>
          <a:bodyPr/>
          <a:lstStyle/>
          <a:p>
            <a:endParaRPr lang="sk-SK"/>
          </a:p>
        </p:txBody>
      </p:sp>
      <p:sp>
        <p:nvSpPr>
          <p:cNvPr id="47143" name="Rectangle 41">
            <a:extLst>
              <a:ext uri="{FF2B5EF4-FFF2-40B4-BE49-F238E27FC236}">
                <a16:creationId xmlns:a16="http://schemas.microsoft.com/office/drawing/2014/main" id="{6ABBC58D-DBF1-49AB-9BA2-E7308392059B}"/>
              </a:ext>
            </a:extLst>
          </p:cNvPr>
          <p:cNvSpPr>
            <a:spLocks noChangeArrowheads="1"/>
          </p:cNvSpPr>
          <p:nvPr/>
        </p:nvSpPr>
        <p:spPr bwMode="auto">
          <a:xfrm>
            <a:off x="3492500" y="5805488"/>
            <a:ext cx="79692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Dodávatelia</a:t>
            </a:r>
            <a:endParaRPr lang="sk-SK" altLang="en-US" sz="1800">
              <a:latin typeface="Arial" panose="020B0604020202020204" pitchFamily="34" charset="0"/>
            </a:endParaRPr>
          </a:p>
        </p:txBody>
      </p:sp>
      <p:sp>
        <p:nvSpPr>
          <p:cNvPr id="47144" name="Rectangle 42">
            <a:extLst>
              <a:ext uri="{FF2B5EF4-FFF2-40B4-BE49-F238E27FC236}">
                <a16:creationId xmlns:a16="http://schemas.microsoft.com/office/drawing/2014/main" id="{EAC191AD-3E4F-4C96-9340-0B4CA1C91D35}"/>
              </a:ext>
            </a:extLst>
          </p:cNvPr>
          <p:cNvSpPr>
            <a:spLocks noChangeArrowheads="1"/>
          </p:cNvSpPr>
          <p:nvPr/>
        </p:nvSpPr>
        <p:spPr bwMode="auto">
          <a:xfrm>
            <a:off x="4229100" y="57594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45" name="Freeform 43">
            <a:extLst>
              <a:ext uri="{FF2B5EF4-FFF2-40B4-BE49-F238E27FC236}">
                <a16:creationId xmlns:a16="http://schemas.microsoft.com/office/drawing/2014/main" id="{FB80518B-5B28-4FE6-9561-8D321F36F00D}"/>
              </a:ext>
            </a:extLst>
          </p:cNvPr>
          <p:cNvSpPr>
            <a:spLocks/>
          </p:cNvSpPr>
          <p:nvPr/>
        </p:nvSpPr>
        <p:spPr bwMode="auto">
          <a:xfrm>
            <a:off x="5867400" y="5013325"/>
            <a:ext cx="1414463" cy="396875"/>
          </a:xfrm>
          <a:custGeom>
            <a:avLst/>
            <a:gdLst>
              <a:gd name="T0" fmla="*/ 2147483646 w 891"/>
              <a:gd name="T1" fmla="*/ 0 h 250"/>
              <a:gd name="T2" fmla="*/ 2147483646 w 891"/>
              <a:gd name="T3" fmla="*/ 2147483646 h 250"/>
              <a:gd name="T4" fmla="*/ 2147483646 w 891"/>
              <a:gd name="T5" fmla="*/ 2147483646 h 250"/>
              <a:gd name="T6" fmla="*/ 2147483646 w 891"/>
              <a:gd name="T7" fmla="*/ 2147483646 h 250"/>
              <a:gd name="T8" fmla="*/ 0 w 891"/>
              <a:gd name="T9" fmla="*/ 2147483646 h 250"/>
              <a:gd name="T10" fmla="*/ 0 w 891"/>
              <a:gd name="T11" fmla="*/ 2147483646 h 250"/>
              <a:gd name="T12" fmla="*/ 2147483646 w 891"/>
              <a:gd name="T13" fmla="*/ 2147483646 h 250"/>
              <a:gd name="T14" fmla="*/ 2147483646 w 891"/>
              <a:gd name="T15" fmla="*/ 2147483646 h 250"/>
              <a:gd name="T16" fmla="*/ 2147483646 w 891"/>
              <a:gd name="T17" fmla="*/ 2147483646 h 250"/>
              <a:gd name="T18" fmla="*/ 2147483646 w 891"/>
              <a:gd name="T19" fmla="*/ 2147483646 h 250"/>
              <a:gd name="T20" fmla="*/ 2147483646 w 891"/>
              <a:gd name="T21" fmla="*/ 2147483646 h 250"/>
              <a:gd name="T22" fmla="*/ 2147483646 w 891"/>
              <a:gd name="T23" fmla="*/ 2147483646 h 250"/>
              <a:gd name="T24" fmla="*/ 2147483646 w 891"/>
              <a:gd name="T25" fmla="*/ 2147483646 h 250"/>
              <a:gd name="T26" fmla="*/ 2147483646 w 891"/>
              <a:gd name="T27" fmla="*/ 2147483646 h 250"/>
              <a:gd name="T28" fmla="*/ 2147483646 w 891"/>
              <a:gd name="T29" fmla="*/ 2147483646 h 250"/>
              <a:gd name="T30" fmla="*/ 2147483646 w 891"/>
              <a:gd name="T31" fmla="*/ 2147483646 h 250"/>
              <a:gd name="T32" fmla="*/ 2147483646 w 891"/>
              <a:gd name="T33" fmla="*/ 2147483646 h 250"/>
              <a:gd name="T34" fmla="*/ 2147483646 w 891"/>
              <a:gd name="T35" fmla="*/ 2147483646 h 250"/>
              <a:gd name="T36" fmla="*/ 2147483646 w 891"/>
              <a:gd name="T37" fmla="*/ 2147483646 h 250"/>
              <a:gd name="T38" fmla="*/ 2147483646 w 891"/>
              <a:gd name="T39" fmla="*/ 0 h 250"/>
              <a:gd name="T40" fmla="*/ 2147483646 w 891"/>
              <a:gd name="T41" fmla="*/ 0 h 2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91" h="250">
                <a:moveTo>
                  <a:pt x="44" y="0"/>
                </a:moveTo>
                <a:lnTo>
                  <a:pt x="26" y="4"/>
                </a:lnTo>
                <a:lnTo>
                  <a:pt x="11" y="12"/>
                </a:lnTo>
                <a:lnTo>
                  <a:pt x="4" y="27"/>
                </a:lnTo>
                <a:lnTo>
                  <a:pt x="0" y="42"/>
                </a:lnTo>
                <a:lnTo>
                  <a:pt x="0" y="209"/>
                </a:lnTo>
                <a:lnTo>
                  <a:pt x="4" y="224"/>
                </a:lnTo>
                <a:lnTo>
                  <a:pt x="11" y="239"/>
                </a:lnTo>
                <a:lnTo>
                  <a:pt x="26" y="247"/>
                </a:lnTo>
                <a:lnTo>
                  <a:pt x="44" y="250"/>
                </a:lnTo>
                <a:lnTo>
                  <a:pt x="851" y="250"/>
                </a:lnTo>
                <a:lnTo>
                  <a:pt x="866" y="247"/>
                </a:lnTo>
                <a:lnTo>
                  <a:pt x="880" y="239"/>
                </a:lnTo>
                <a:lnTo>
                  <a:pt x="888" y="224"/>
                </a:lnTo>
                <a:lnTo>
                  <a:pt x="891" y="209"/>
                </a:lnTo>
                <a:lnTo>
                  <a:pt x="891" y="42"/>
                </a:lnTo>
                <a:lnTo>
                  <a:pt x="888" y="27"/>
                </a:lnTo>
                <a:lnTo>
                  <a:pt x="880" y="12"/>
                </a:lnTo>
                <a:lnTo>
                  <a:pt x="866" y="4"/>
                </a:lnTo>
                <a:lnTo>
                  <a:pt x="851" y="0"/>
                </a:lnTo>
                <a:lnTo>
                  <a:pt x="44" y="0"/>
                </a:lnTo>
                <a:close/>
              </a:path>
            </a:pathLst>
          </a:custGeom>
          <a:solidFill>
            <a:srgbClr val="CCFFFF"/>
          </a:solidFill>
          <a:ln w="11113">
            <a:solidFill>
              <a:srgbClr val="000000"/>
            </a:solidFill>
            <a:prstDash val="solid"/>
            <a:round/>
            <a:headEnd/>
            <a:tailEnd/>
          </a:ln>
        </p:spPr>
        <p:txBody>
          <a:bodyPr/>
          <a:lstStyle/>
          <a:p>
            <a:endParaRPr lang="sk-SK"/>
          </a:p>
        </p:txBody>
      </p:sp>
      <p:sp>
        <p:nvSpPr>
          <p:cNvPr id="47146" name="Rectangle 44">
            <a:extLst>
              <a:ext uri="{FF2B5EF4-FFF2-40B4-BE49-F238E27FC236}">
                <a16:creationId xmlns:a16="http://schemas.microsoft.com/office/drawing/2014/main" id="{8798B557-E230-42E2-AC49-E2231C76300B}"/>
              </a:ext>
            </a:extLst>
          </p:cNvPr>
          <p:cNvSpPr>
            <a:spLocks noChangeArrowheads="1"/>
          </p:cNvSpPr>
          <p:nvPr/>
        </p:nvSpPr>
        <p:spPr bwMode="auto">
          <a:xfrm>
            <a:off x="6372225" y="5084763"/>
            <a:ext cx="4349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Vláda </a:t>
            </a:r>
            <a:endParaRPr lang="sk-SK" altLang="en-US" sz="1800">
              <a:latin typeface="Arial" panose="020B0604020202020204" pitchFamily="34" charset="0"/>
            </a:endParaRPr>
          </a:p>
        </p:txBody>
      </p:sp>
      <p:sp>
        <p:nvSpPr>
          <p:cNvPr id="47147" name="Rectangle 45">
            <a:extLst>
              <a:ext uri="{FF2B5EF4-FFF2-40B4-BE49-F238E27FC236}">
                <a16:creationId xmlns:a16="http://schemas.microsoft.com/office/drawing/2014/main" id="{1F1CC4C7-2740-48F7-AFA3-84CBDB4B97BC}"/>
              </a:ext>
            </a:extLst>
          </p:cNvPr>
          <p:cNvSpPr>
            <a:spLocks noChangeArrowheads="1"/>
          </p:cNvSpPr>
          <p:nvPr/>
        </p:nvSpPr>
        <p:spPr bwMode="auto">
          <a:xfrm>
            <a:off x="7018338" y="50863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48" name="Freeform 46">
            <a:extLst>
              <a:ext uri="{FF2B5EF4-FFF2-40B4-BE49-F238E27FC236}">
                <a16:creationId xmlns:a16="http://schemas.microsoft.com/office/drawing/2014/main" id="{2A8CB99E-32FA-4B54-ACED-A313EDD73593}"/>
              </a:ext>
            </a:extLst>
          </p:cNvPr>
          <p:cNvSpPr>
            <a:spLocks/>
          </p:cNvSpPr>
          <p:nvPr/>
        </p:nvSpPr>
        <p:spPr bwMode="auto">
          <a:xfrm>
            <a:off x="7040563" y="3390900"/>
            <a:ext cx="1414462" cy="468313"/>
          </a:xfrm>
          <a:custGeom>
            <a:avLst/>
            <a:gdLst>
              <a:gd name="T0" fmla="*/ 2147483646 w 891"/>
              <a:gd name="T1" fmla="*/ 0 h 295"/>
              <a:gd name="T2" fmla="*/ 2147483646 w 891"/>
              <a:gd name="T3" fmla="*/ 2147483646 h 295"/>
              <a:gd name="T4" fmla="*/ 2147483646 w 891"/>
              <a:gd name="T5" fmla="*/ 2147483646 h 295"/>
              <a:gd name="T6" fmla="*/ 2147483646 w 891"/>
              <a:gd name="T7" fmla="*/ 2147483646 h 295"/>
              <a:gd name="T8" fmla="*/ 0 w 891"/>
              <a:gd name="T9" fmla="*/ 2147483646 h 295"/>
              <a:gd name="T10" fmla="*/ 0 w 891"/>
              <a:gd name="T11" fmla="*/ 2147483646 h 295"/>
              <a:gd name="T12" fmla="*/ 2147483646 w 891"/>
              <a:gd name="T13" fmla="*/ 2147483646 h 295"/>
              <a:gd name="T14" fmla="*/ 2147483646 w 891"/>
              <a:gd name="T15" fmla="*/ 2147483646 h 295"/>
              <a:gd name="T16" fmla="*/ 2147483646 w 891"/>
              <a:gd name="T17" fmla="*/ 2147483646 h 295"/>
              <a:gd name="T18" fmla="*/ 2147483646 w 891"/>
              <a:gd name="T19" fmla="*/ 2147483646 h 295"/>
              <a:gd name="T20" fmla="*/ 2147483646 w 891"/>
              <a:gd name="T21" fmla="*/ 2147483646 h 295"/>
              <a:gd name="T22" fmla="*/ 2147483646 w 891"/>
              <a:gd name="T23" fmla="*/ 2147483646 h 295"/>
              <a:gd name="T24" fmla="*/ 2147483646 w 891"/>
              <a:gd name="T25" fmla="*/ 2147483646 h 295"/>
              <a:gd name="T26" fmla="*/ 2147483646 w 891"/>
              <a:gd name="T27" fmla="*/ 2147483646 h 295"/>
              <a:gd name="T28" fmla="*/ 2147483646 w 891"/>
              <a:gd name="T29" fmla="*/ 2147483646 h 295"/>
              <a:gd name="T30" fmla="*/ 2147483646 w 891"/>
              <a:gd name="T31" fmla="*/ 2147483646 h 295"/>
              <a:gd name="T32" fmla="*/ 2147483646 w 891"/>
              <a:gd name="T33" fmla="*/ 2147483646 h 295"/>
              <a:gd name="T34" fmla="*/ 2147483646 w 891"/>
              <a:gd name="T35" fmla="*/ 2147483646 h 295"/>
              <a:gd name="T36" fmla="*/ 2147483646 w 891"/>
              <a:gd name="T37" fmla="*/ 2147483646 h 295"/>
              <a:gd name="T38" fmla="*/ 2147483646 w 891"/>
              <a:gd name="T39" fmla="*/ 0 h 295"/>
              <a:gd name="T40" fmla="*/ 2147483646 w 891"/>
              <a:gd name="T41" fmla="*/ 0 h 2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91" h="295">
                <a:moveTo>
                  <a:pt x="51" y="0"/>
                </a:moveTo>
                <a:lnTo>
                  <a:pt x="29" y="4"/>
                </a:lnTo>
                <a:lnTo>
                  <a:pt x="15" y="15"/>
                </a:lnTo>
                <a:lnTo>
                  <a:pt x="4" y="30"/>
                </a:lnTo>
                <a:lnTo>
                  <a:pt x="0" y="49"/>
                </a:lnTo>
                <a:lnTo>
                  <a:pt x="0" y="246"/>
                </a:lnTo>
                <a:lnTo>
                  <a:pt x="4" y="265"/>
                </a:lnTo>
                <a:lnTo>
                  <a:pt x="15" y="280"/>
                </a:lnTo>
                <a:lnTo>
                  <a:pt x="29" y="292"/>
                </a:lnTo>
                <a:lnTo>
                  <a:pt x="51" y="295"/>
                </a:lnTo>
                <a:lnTo>
                  <a:pt x="840" y="295"/>
                </a:lnTo>
                <a:lnTo>
                  <a:pt x="862" y="292"/>
                </a:lnTo>
                <a:lnTo>
                  <a:pt x="877" y="280"/>
                </a:lnTo>
                <a:lnTo>
                  <a:pt x="887" y="265"/>
                </a:lnTo>
                <a:lnTo>
                  <a:pt x="891" y="246"/>
                </a:lnTo>
                <a:lnTo>
                  <a:pt x="891" y="49"/>
                </a:lnTo>
                <a:lnTo>
                  <a:pt x="887" y="30"/>
                </a:lnTo>
                <a:lnTo>
                  <a:pt x="877" y="15"/>
                </a:lnTo>
                <a:lnTo>
                  <a:pt x="862" y="4"/>
                </a:lnTo>
                <a:lnTo>
                  <a:pt x="840" y="0"/>
                </a:lnTo>
                <a:lnTo>
                  <a:pt x="51" y="0"/>
                </a:lnTo>
                <a:close/>
              </a:path>
            </a:pathLst>
          </a:custGeom>
          <a:solidFill>
            <a:srgbClr val="CCFFFF"/>
          </a:solidFill>
          <a:ln w="11113">
            <a:solidFill>
              <a:srgbClr val="000000"/>
            </a:solidFill>
            <a:prstDash val="solid"/>
            <a:round/>
            <a:headEnd/>
            <a:tailEnd/>
          </a:ln>
        </p:spPr>
        <p:txBody>
          <a:bodyPr/>
          <a:lstStyle/>
          <a:p>
            <a:endParaRPr lang="sk-SK"/>
          </a:p>
        </p:txBody>
      </p:sp>
      <p:sp>
        <p:nvSpPr>
          <p:cNvPr id="47149" name="Rectangle 47">
            <a:extLst>
              <a:ext uri="{FF2B5EF4-FFF2-40B4-BE49-F238E27FC236}">
                <a16:creationId xmlns:a16="http://schemas.microsoft.com/office/drawing/2014/main" id="{52C7D909-AABF-4228-B177-79C654A37C36}"/>
              </a:ext>
            </a:extLst>
          </p:cNvPr>
          <p:cNvSpPr>
            <a:spLocks noChangeArrowheads="1"/>
          </p:cNvSpPr>
          <p:nvPr/>
        </p:nvSpPr>
        <p:spPr bwMode="auto">
          <a:xfrm>
            <a:off x="7346950" y="3468688"/>
            <a:ext cx="852488"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Konkurencia</a:t>
            </a:r>
            <a:endParaRPr lang="sk-SK" altLang="en-US" sz="1800">
              <a:latin typeface="Arial" panose="020B0604020202020204" pitchFamily="34" charset="0"/>
            </a:endParaRPr>
          </a:p>
        </p:txBody>
      </p:sp>
      <p:sp>
        <p:nvSpPr>
          <p:cNvPr id="47150" name="Rectangle 49">
            <a:extLst>
              <a:ext uri="{FF2B5EF4-FFF2-40B4-BE49-F238E27FC236}">
                <a16:creationId xmlns:a16="http://schemas.microsoft.com/office/drawing/2014/main" id="{980C67CD-E8D7-4E70-96A0-49E72B8DE7B2}"/>
              </a:ext>
            </a:extLst>
          </p:cNvPr>
          <p:cNvSpPr>
            <a:spLocks noChangeArrowheads="1"/>
          </p:cNvSpPr>
          <p:nvPr/>
        </p:nvSpPr>
        <p:spPr bwMode="auto">
          <a:xfrm>
            <a:off x="8148638" y="346868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51" name="Freeform 50">
            <a:extLst>
              <a:ext uri="{FF2B5EF4-FFF2-40B4-BE49-F238E27FC236}">
                <a16:creationId xmlns:a16="http://schemas.microsoft.com/office/drawing/2014/main" id="{66F3FB94-3505-4835-B553-EE1902959232}"/>
              </a:ext>
            </a:extLst>
          </p:cNvPr>
          <p:cNvSpPr>
            <a:spLocks/>
          </p:cNvSpPr>
          <p:nvPr/>
        </p:nvSpPr>
        <p:spPr bwMode="auto">
          <a:xfrm>
            <a:off x="1739900" y="3757613"/>
            <a:ext cx="1177925" cy="673100"/>
          </a:xfrm>
          <a:custGeom>
            <a:avLst/>
            <a:gdLst>
              <a:gd name="T0" fmla="*/ 2147483646 w 742"/>
              <a:gd name="T1" fmla="*/ 0 h 424"/>
              <a:gd name="T2" fmla="*/ 0 w 742"/>
              <a:gd name="T3" fmla="*/ 2147483646 h 424"/>
              <a:gd name="T4" fmla="*/ 0 w 742"/>
              <a:gd name="T5" fmla="*/ 2147483646 h 424"/>
              <a:gd name="T6" fmla="*/ 2147483646 w 742"/>
              <a:gd name="T7" fmla="*/ 2147483646 h 424"/>
              <a:gd name="T8" fmla="*/ 2147483646 w 742"/>
              <a:gd name="T9" fmla="*/ 2147483646 h 424"/>
              <a:gd name="T10" fmla="*/ 2147483646 w 742"/>
              <a:gd name="T11" fmla="*/ 2147483646 h 424"/>
              <a:gd name="T12" fmla="*/ 2147483646 w 742"/>
              <a:gd name="T13" fmla="*/ 2147483646 h 424"/>
              <a:gd name="T14" fmla="*/ 2147483646 w 742"/>
              <a:gd name="T15" fmla="*/ 0 h 424"/>
              <a:gd name="T16" fmla="*/ 2147483646 w 742"/>
              <a:gd name="T17" fmla="*/ 0 h 4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42" h="424">
                <a:moveTo>
                  <a:pt x="124" y="0"/>
                </a:moveTo>
                <a:lnTo>
                  <a:pt x="0" y="125"/>
                </a:lnTo>
                <a:lnTo>
                  <a:pt x="0" y="299"/>
                </a:lnTo>
                <a:lnTo>
                  <a:pt x="124" y="424"/>
                </a:lnTo>
                <a:lnTo>
                  <a:pt x="619" y="424"/>
                </a:lnTo>
                <a:lnTo>
                  <a:pt x="742" y="299"/>
                </a:lnTo>
                <a:lnTo>
                  <a:pt x="742" y="125"/>
                </a:lnTo>
                <a:lnTo>
                  <a:pt x="619" y="0"/>
                </a:lnTo>
                <a:lnTo>
                  <a:pt x="124" y="0"/>
                </a:lnTo>
                <a:close/>
              </a:path>
            </a:pathLst>
          </a:custGeom>
          <a:solidFill>
            <a:srgbClr val="FFFFFF"/>
          </a:solidFill>
          <a:ln w="11113">
            <a:solidFill>
              <a:srgbClr val="000000"/>
            </a:solidFill>
            <a:prstDash val="solid"/>
            <a:round/>
            <a:headEnd/>
            <a:tailEnd/>
          </a:ln>
        </p:spPr>
        <p:txBody>
          <a:bodyPr/>
          <a:lstStyle/>
          <a:p>
            <a:endParaRPr lang="sk-SK"/>
          </a:p>
        </p:txBody>
      </p:sp>
      <p:sp>
        <p:nvSpPr>
          <p:cNvPr id="47152" name="Rectangle 51">
            <a:extLst>
              <a:ext uri="{FF2B5EF4-FFF2-40B4-BE49-F238E27FC236}">
                <a16:creationId xmlns:a16="http://schemas.microsoft.com/office/drawing/2014/main" id="{EBBC27FF-6926-4195-85FD-14F8964D6CA7}"/>
              </a:ext>
            </a:extLst>
          </p:cNvPr>
          <p:cNvSpPr>
            <a:spLocks noChangeArrowheads="1"/>
          </p:cNvSpPr>
          <p:nvPr/>
        </p:nvSpPr>
        <p:spPr bwMode="auto">
          <a:xfrm>
            <a:off x="1965325" y="3908425"/>
            <a:ext cx="692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Investiční </a:t>
            </a:r>
          </a:p>
          <a:p>
            <a:pPr eaLnBrk="1" hangingPunct="1">
              <a:spcBef>
                <a:spcPct val="0"/>
              </a:spcBef>
              <a:buFontTx/>
              <a:buNone/>
            </a:pPr>
            <a:r>
              <a:rPr lang="sk-SK" altLang="en-US" sz="1300">
                <a:solidFill>
                  <a:srgbClr val="000000"/>
                </a:solidFill>
              </a:rPr>
              <a:t>analytici </a:t>
            </a:r>
            <a:endParaRPr lang="sk-SK" altLang="en-US" sz="1800">
              <a:latin typeface="Arial" panose="020B0604020202020204" pitchFamily="34" charset="0"/>
            </a:endParaRPr>
          </a:p>
        </p:txBody>
      </p:sp>
      <p:sp>
        <p:nvSpPr>
          <p:cNvPr id="47153" name="Rectangle 53">
            <a:extLst>
              <a:ext uri="{FF2B5EF4-FFF2-40B4-BE49-F238E27FC236}">
                <a16:creationId xmlns:a16="http://schemas.microsoft.com/office/drawing/2014/main" id="{CEFB89A7-BB32-4DA0-9B7C-5C04B1DD4404}"/>
              </a:ext>
            </a:extLst>
          </p:cNvPr>
          <p:cNvSpPr>
            <a:spLocks noChangeArrowheads="1"/>
          </p:cNvSpPr>
          <p:nvPr/>
        </p:nvSpPr>
        <p:spPr bwMode="auto">
          <a:xfrm>
            <a:off x="2589213" y="40878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grpSp>
        <p:nvGrpSpPr>
          <p:cNvPr id="47154" name="Group 56">
            <a:extLst>
              <a:ext uri="{FF2B5EF4-FFF2-40B4-BE49-F238E27FC236}">
                <a16:creationId xmlns:a16="http://schemas.microsoft.com/office/drawing/2014/main" id="{1B1DD273-D0DB-4306-9F8E-FA0A904E8262}"/>
              </a:ext>
            </a:extLst>
          </p:cNvPr>
          <p:cNvGrpSpPr>
            <a:grpSpLocks/>
          </p:cNvGrpSpPr>
          <p:nvPr/>
        </p:nvGrpSpPr>
        <p:grpSpPr bwMode="auto">
          <a:xfrm>
            <a:off x="5100638" y="2098675"/>
            <a:ext cx="120650" cy="469900"/>
            <a:chOff x="3201" y="1305"/>
            <a:chExt cx="76" cy="296"/>
          </a:xfrm>
        </p:grpSpPr>
        <p:sp>
          <p:nvSpPr>
            <p:cNvPr id="47235" name="Line 54">
              <a:extLst>
                <a:ext uri="{FF2B5EF4-FFF2-40B4-BE49-F238E27FC236}">
                  <a16:creationId xmlns:a16="http://schemas.microsoft.com/office/drawing/2014/main" id="{3349F4F9-2446-4670-95E7-9F16D4B52E0A}"/>
                </a:ext>
              </a:extLst>
            </p:cNvPr>
            <p:cNvSpPr>
              <a:spLocks noChangeShapeType="1"/>
            </p:cNvSpPr>
            <p:nvPr/>
          </p:nvSpPr>
          <p:spPr bwMode="auto">
            <a:xfrm flipV="1">
              <a:off x="3237" y="1377"/>
              <a:ext cx="1" cy="22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36" name="Freeform 55">
              <a:extLst>
                <a:ext uri="{FF2B5EF4-FFF2-40B4-BE49-F238E27FC236}">
                  <a16:creationId xmlns:a16="http://schemas.microsoft.com/office/drawing/2014/main" id="{E39E2571-A4BB-45CE-9A2C-05D22BB3EF32}"/>
                </a:ext>
              </a:extLst>
            </p:cNvPr>
            <p:cNvSpPr>
              <a:spLocks/>
            </p:cNvSpPr>
            <p:nvPr/>
          </p:nvSpPr>
          <p:spPr bwMode="auto">
            <a:xfrm>
              <a:off x="3201" y="1305"/>
              <a:ext cx="76" cy="84"/>
            </a:xfrm>
            <a:custGeom>
              <a:avLst/>
              <a:gdLst>
                <a:gd name="T0" fmla="*/ 76 w 76"/>
                <a:gd name="T1" fmla="*/ 84 h 84"/>
                <a:gd name="T2" fmla="*/ 40 w 76"/>
                <a:gd name="T3" fmla="*/ 0 h 84"/>
                <a:gd name="T4" fmla="*/ 0 w 76"/>
                <a:gd name="T5" fmla="*/ 84 h 84"/>
                <a:gd name="T6" fmla="*/ 76 w 76"/>
                <a:gd name="T7" fmla="*/ 84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84">
                  <a:moveTo>
                    <a:pt x="76" y="84"/>
                  </a:moveTo>
                  <a:lnTo>
                    <a:pt x="40" y="0"/>
                  </a:lnTo>
                  <a:lnTo>
                    <a:pt x="0" y="84"/>
                  </a:lnTo>
                  <a:lnTo>
                    <a:pt x="76" y="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55" name="Group 59">
            <a:extLst>
              <a:ext uri="{FF2B5EF4-FFF2-40B4-BE49-F238E27FC236}">
                <a16:creationId xmlns:a16="http://schemas.microsoft.com/office/drawing/2014/main" id="{6FD93FAF-1B48-464E-A128-62E6FEEBF226}"/>
              </a:ext>
            </a:extLst>
          </p:cNvPr>
          <p:cNvGrpSpPr>
            <a:grpSpLocks/>
          </p:cNvGrpSpPr>
          <p:nvPr/>
        </p:nvGrpSpPr>
        <p:grpSpPr bwMode="auto">
          <a:xfrm>
            <a:off x="5100638" y="3271838"/>
            <a:ext cx="120650" cy="714375"/>
            <a:chOff x="3201" y="2044"/>
            <a:chExt cx="76" cy="450"/>
          </a:xfrm>
        </p:grpSpPr>
        <p:sp>
          <p:nvSpPr>
            <p:cNvPr id="47233" name="Line 57">
              <a:extLst>
                <a:ext uri="{FF2B5EF4-FFF2-40B4-BE49-F238E27FC236}">
                  <a16:creationId xmlns:a16="http://schemas.microsoft.com/office/drawing/2014/main" id="{9A851AE8-12DF-4ADB-9D14-5A4ABB095933}"/>
                </a:ext>
              </a:extLst>
            </p:cNvPr>
            <p:cNvSpPr>
              <a:spLocks noChangeShapeType="1"/>
            </p:cNvSpPr>
            <p:nvPr/>
          </p:nvSpPr>
          <p:spPr bwMode="auto">
            <a:xfrm>
              <a:off x="3237" y="2044"/>
              <a:ext cx="1" cy="370"/>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34" name="Freeform 58">
              <a:extLst>
                <a:ext uri="{FF2B5EF4-FFF2-40B4-BE49-F238E27FC236}">
                  <a16:creationId xmlns:a16="http://schemas.microsoft.com/office/drawing/2014/main" id="{D512F835-0917-4F84-A794-54473A8783D5}"/>
                </a:ext>
              </a:extLst>
            </p:cNvPr>
            <p:cNvSpPr>
              <a:spLocks/>
            </p:cNvSpPr>
            <p:nvPr/>
          </p:nvSpPr>
          <p:spPr bwMode="auto">
            <a:xfrm>
              <a:off x="3201" y="2407"/>
              <a:ext cx="76" cy="87"/>
            </a:xfrm>
            <a:custGeom>
              <a:avLst/>
              <a:gdLst>
                <a:gd name="T0" fmla="*/ 0 w 76"/>
                <a:gd name="T1" fmla="*/ 0 h 87"/>
                <a:gd name="T2" fmla="*/ 40 w 76"/>
                <a:gd name="T3" fmla="*/ 87 h 87"/>
                <a:gd name="T4" fmla="*/ 76 w 76"/>
                <a:gd name="T5" fmla="*/ 0 h 87"/>
                <a:gd name="T6" fmla="*/ 0 w 76"/>
                <a:gd name="T7" fmla="*/ 0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87">
                  <a:moveTo>
                    <a:pt x="0" y="0"/>
                  </a:moveTo>
                  <a:lnTo>
                    <a:pt x="40" y="87"/>
                  </a:lnTo>
                  <a:lnTo>
                    <a:pt x="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56" name="Group 62">
            <a:extLst>
              <a:ext uri="{FF2B5EF4-FFF2-40B4-BE49-F238E27FC236}">
                <a16:creationId xmlns:a16="http://schemas.microsoft.com/office/drawing/2014/main" id="{EF0AF4B2-C81A-41E9-9C12-52CED0CAE36F}"/>
              </a:ext>
            </a:extLst>
          </p:cNvPr>
          <p:cNvGrpSpPr>
            <a:grpSpLocks/>
          </p:cNvGrpSpPr>
          <p:nvPr/>
        </p:nvGrpSpPr>
        <p:grpSpPr bwMode="auto">
          <a:xfrm>
            <a:off x="5510213" y="2976563"/>
            <a:ext cx="1536700" cy="1003300"/>
            <a:chOff x="3459" y="1858"/>
            <a:chExt cx="968" cy="632"/>
          </a:xfrm>
        </p:grpSpPr>
        <p:sp>
          <p:nvSpPr>
            <p:cNvPr id="47231" name="Line 60">
              <a:extLst>
                <a:ext uri="{FF2B5EF4-FFF2-40B4-BE49-F238E27FC236}">
                  <a16:creationId xmlns:a16="http://schemas.microsoft.com/office/drawing/2014/main" id="{9AC70751-4790-444C-9A00-CC02F2710A9F}"/>
                </a:ext>
              </a:extLst>
            </p:cNvPr>
            <p:cNvSpPr>
              <a:spLocks noChangeShapeType="1"/>
            </p:cNvSpPr>
            <p:nvPr/>
          </p:nvSpPr>
          <p:spPr bwMode="auto">
            <a:xfrm flipV="1">
              <a:off x="3459" y="1892"/>
              <a:ext cx="902" cy="59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32" name="Freeform 61">
              <a:extLst>
                <a:ext uri="{FF2B5EF4-FFF2-40B4-BE49-F238E27FC236}">
                  <a16:creationId xmlns:a16="http://schemas.microsoft.com/office/drawing/2014/main" id="{545B65C6-387D-48C8-B2C6-411052A2D7EE}"/>
                </a:ext>
              </a:extLst>
            </p:cNvPr>
            <p:cNvSpPr>
              <a:spLocks/>
            </p:cNvSpPr>
            <p:nvPr/>
          </p:nvSpPr>
          <p:spPr bwMode="auto">
            <a:xfrm>
              <a:off x="4336" y="1858"/>
              <a:ext cx="91" cy="76"/>
            </a:xfrm>
            <a:custGeom>
              <a:avLst/>
              <a:gdLst>
                <a:gd name="T0" fmla="*/ 40 w 91"/>
                <a:gd name="T1" fmla="*/ 76 h 76"/>
                <a:gd name="T2" fmla="*/ 91 w 91"/>
                <a:gd name="T3" fmla="*/ 0 h 76"/>
                <a:gd name="T4" fmla="*/ 0 w 91"/>
                <a:gd name="T5" fmla="*/ 8 h 76"/>
                <a:gd name="T6" fmla="*/ 40 w 91"/>
                <a:gd name="T7" fmla="*/ 76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 h="76">
                  <a:moveTo>
                    <a:pt x="40" y="76"/>
                  </a:moveTo>
                  <a:lnTo>
                    <a:pt x="91" y="0"/>
                  </a:lnTo>
                  <a:lnTo>
                    <a:pt x="0" y="8"/>
                  </a:lnTo>
                  <a:lnTo>
                    <a:pt x="4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57" name="Group 65">
            <a:extLst>
              <a:ext uri="{FF2B5EF4-FFF2-40B4-BE49-F238E27FC236}">
                <a16:creationId xmlns:a16="http://schemas.microsoft.com/office/drawing/2014/main" id="{AB99040F-1F97-4811-BF17-751D149E6371}"/>
              </a:ext>
            </a:extLst>
          </p:cNvPr>
          <p:cNvGrpSpPr>
            <a:grpSpLocks/>
          </p:cNvGrpSpPr>
          <p:nvPr/>
        </p:nvGrpSpPr>
        <p:grpSpPr bwMode="auto">
          <a:xfrm>
            <a:off x="5984875" y="3673475"/>
            <a:ext cx="1062038" cy="481013"/>
            <a:chOff x="3758" y="2297"/>
            <a:chExt cx="669" cy="303"/>
          </a:xfrm>
        </p:grpSpPr>
        <p:sp>
          <p:nvSpPr>
            <p:cNvPr id="47229" name="Line 63">
              <a:extLst>
                <a:ext uri="{FF2B5EF4-FFF2-40B4-BE49-F238E27FC236}">
                  <a16:creationId xmlns:a16="http://schemas.microsoft.com/office/drawing/2014/main" id="{2FA6D8F1-1A98-4C09-9765-79F9DD1AFD1F}"/>
                </a:ext>
              </a:extLst>
            </p:cNvPr>
            <p:cNvSpPr>
              <a:spLocks noChangeShapeType="1"/>
            </p:cNvSpPr>
            <p:nvPr/>
          </p:nvSpPr>
          <p:spPr bwMode="auto">
            <a:xfrm flipV="1">
              <a:off x="3758" y="2331"/>
              <a:ext cx="600" cy="26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30" name="Freeform 64">
              <a:extLst>
                <a:ext uri="{FF2B5EF4-FFF2-40B4-BE49-F238E27FC236}">
                  <a16:creationId xmlns:a16="http://schemas.microsoft.com/office/drawing/2014/main" id="{512995C3-8752-49E7-8DA6-5063E8F6D8BD}"/>
                </a:ext>
              </a:extLst>
            </p:cNvPr>
            <p:cNvSpPr>
              <a:spLocks/>
            </p:cNvSpPr>
            <p:nvPr/>
          </p:nvSpPr>
          <p:spPr bwMode="auto">
            <a:xfrm>
              <a:off x="4336" y="2297"/>
              <a:ext cx="91" cy="72"/>
            </a:xfrm>
            <a:custGeom>
              <a:avLst/>
              <a:gdLst>
                <a:gd name="T0" fmla="*/ 33 w 91"/>
                <a:gd name="T1" fmla="*/ 72 h 72"/>
                <a:gd name="T2" fmla="*/ 91 w 91"/>
                <a:gd name="T3" fmla="*/ 0 h 72"/>
                <a:gd name="T4" fmla="*/ 0 w 91"/>
                <a:gd name="T5" fmla="*/ 0 h 72"/>
                <a:gd name="T6" fmla="*/ 33 w 91"/>
                <a:gd name="T7" fmla="*/ 72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 h="72">
                  <a:moveTo>
                    <a:pt x="33" y="72"/>
                  </a:moveTo>
                  <a:lnTo>
                    <a:pt x="91" y="0"/>
                  </a:lnTo>
                  <a:lnTo>
                    <a:pt x="0" y="0"/>
                  </a:lnTo>
                  <a:lnTo>
                    <a:pt x="33" y="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58" name="Group 68">
            <a:extLst>
              <a:ext uri="{FF2B5EF4-FFF2-40B4-BE49-F238E27FC236}">
                <a16:creationId xmlns:a16="http://schemas.microsoft.com/office/drawing/2014/main" id="{78231282-4E7F-4011-A2DB-8F66BB89BF2B}"/>
              </a:ext>
            </a:extLst>
          </p:cNvPr>
          <p:cNvGrpSpPr>
            <a:grpSpLocks/>
          </p:cNvGrpSpPr>
          <p:nvPr/>
        </p:nvGrpSpPr>
        <p:grpSpPr bwMode="auto">
          <a:xfrm>
            <a:off x="5984875" y="4389438"/>
            <a:ext cx="587375" cy="582612"/>
            <a:chOff x="3758" y="2748"/>
            <a:chExt cx="370" cy="367"/>
          </a:xfrm>
        </p:grpSpPr>
        <p:sp>
          <p:nvSpPr>
            <p:cNvPr id="47227" name="Line 66">
              <a:extLst>
                <a:ext uri="{FF2B5EF4-FFF2-40B4-BE49-F238E27FC236}">
                  <a16:creationId xmlns:a16="http://schemas.microsoft.com/office/drawing/2014/main" id="{C82D4E39-4D7D-4402-ACFE-1AAF712E03BF}"/>
                </a:ext>
              </a:extLst>
            </p:cNvPr>
            <p:cNvSpPr>
              <a:spLocks noChangeShapeType="1"/>
            </p:cNvSpPr>
            <p:nvPr/>
          </p:nvSpPr>
          <p:spPr bwMode="auto">
            <a:xfrm>
              <a:off x="3758" y="2748"/>
              <a:ext cx="320" cy="31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28" name="Freeform 67">
              <a:extLst>
                <a:ext uri="{FF2B5EF4-FFF2-40B4-BE49-F238E27FC236}">
                  <a16:creationId xmlns:a16="http://schemas.microsoft.com/office/drawing/2014/main" id="{0F1015DB-91A9-465C-AAD0-20C480AB86C8}"/>
                </a:ext>
              </a:extLst>
            </p:cNvPr>
            <p:cNvSpPr>
              <a:spLocks/>
            </p:cNvSpPr>
            <p:nvPr/>
          </p:nvSpPr>
          <p:spPr bwMode="auto">
            <a:xfrm>
              <a:off x="4045" y="3024"/>
              <a:ext cx="83" cy="91"/>
            </a:xfrm>
            <a:custGeom>
              <a:avLst/>
              <a:gdLst>
                <a:gd name="T0" fmla="*/ 0 w 83"/>
                <a:gd name="T1" fmla="*/ 60 h 91"/>
                <a:gd name="T2" fmla="*/ 83 w 83"/>
                <a:gd name="T3" fmla="*/ 91 h 91"/>
                <a:gd name="T4" fmla="*/ 54 w 83"/>
                <a:gd name="T5" fmla="*/ 0 h 91"/>
                <a:gd name="T6" fmla="*/ 0 w 83"/>
                <a:gd name="T7" fmla="*/ 6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91">
                  <a:moveTo>
                    <a:pt x="0" y="60"/>
                  </a:moveTo>
                  <a:lnTo>
                    <a:pt x="83" y="91"/>
                  </a:lnTo>
                  <a:lnTo>
                    <a:pt x="54" y="0"/>
                  </a:lnTo>
                  <a:lnTo>
                    <a:pt x="0" y="6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59" name="Group 71">
            <a:extLst>
              <a:ext uri="{FF2B5EF4-FFF2-40B4-BE49-F238E27FC236}">
                <a16:creationId xmlns:a16="http://schemas.microsoft.com/office/drawing/2014/main" id="{8ACA58FE-A394-401A-AB03-F75DF2791E40}"/>
              </a:ext>
            </a:extLst>
          </p:cNvPr>
          <p:cNvGrpSpPr>
            <a:grpSpLocks/>
          </p:cNvGrpSpPr>
          <p:nvPr/>
        </p:nvGrpSpPr>
        <p:grpSpPr bwMode="auto">
          <a:xfrm>
            <a:off x="2681288" y="4305300"/>
            <a:ext cx="1536700" cy="522288"/>
            <a:chOff x="1677" y="2695"/>
            <a:chExt cx="968" cy="329"/>
          </a:xfrm>
        </p:grpSpPr>
        <p:sp>
          <p:nvSpPr>
            <p:cNvPr id="47225" name="Line 69">
              <a:extLst>
                <a:ext uri="{FF2B5EF4-FFF2-40B4-BE49-F238E27FC236}">
                  <a16:creationId xmlns:a16="http://schemas.microsoft.com/office/drawing/2014/main" id="{3871F164-A7DE-45AF-A872-A6E21D18F528}"/>
                </a:ext>
              </a:extLst>
            </p:cNvPr>
            <p:cNvSpPr>
              <a:spLocks noChangeShapeType="1"/>
            </p:cNvSpPr>
            <p:nvPr/>
          </p:nvSpPr>
          <p:spPr bwMode="auto">
            <a:xfrm flipH="1">
              <a:off x="1746" y="2695"/>
              <a:ext cx="899" cy="2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26" name="Freeform 70">
              <a:extLst>
                <a:ext uri="{FF2B5EF4-FFF2-40B4-BE49-F238E27FC236}">
                  <a16:creationId xmlns:a16="http://schemas.microsoft.com/office/drawing/2014/main" id="{E79E71F6-BB06-47A7-BBAE-B8DE90842EF6}"/>
                </a:ext>
              </a:extLst>
            </p:cNvPr>
            <p:cNvSpPr>
              <a:spLocks/>
            </p:cNvSpPr>
            <p:nvPr/>
          </p:nvSpPr>
          <p:spPr bwMode="auto">
            <a:xfrm>
              <a:off x="1677" y="2944"/>
              <a:ext cx="91" cy="80"/>
            </a:xfrm>
            <a:custGeom>
              <a:avLst/>
              <a:gdLst>
                <a:gd name="T0" fmla="*/ 66 w 91"/>
                <a:gd name="T1" fmla="*/ 0 h 80"/>
                <a:gd name="T2" fmla="*/ 0 w 91"/>
                <a:gd name="T3" fmla="*/ 65 h 80"/>
                <a:gd name="T4" fmla="*/ 91 w 91"/>
                <a:gd name="T5" fmla="*/ 80 h 80"/>
                <a:gd name="T6" fmla="*/ 66 w 91"/>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 h="80">
                  <a:moveTo>
                    <a:pt x="66" y="0"/>
                  </a:moveTo>
                  <a:lnTo>
                    <a:pt x="0" y="65"/>
                  </a:lnTo>
                  <a:lnTo>
                    <a:pt x="91" y="80"/>
                  </a:lnTo>
                  <a:lnTo>
                    <a:pt x="6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60" name="Group 74">
            <a:extLst>
              <a:ext uri="{FF2B5EF4-FFF2-40B4-BE49-F238E27FC236}">
                <a16:creationId xmlns:a16="http://schemas.microsoft.com/office/drawing/2014/main" id="{71C7B7C6-9B8A-48B5-949E-7D9F2A0F4229}"/>
              </a:ext>
            </a:extLst>
          </p:cNvPr>
          <p:cNvGrpSpPr>
            <a:grpSpLocks/>
          </p:cNvGrpSpPr>
          <p:nvPr/>
        </p:nvGrpSpPr>
        <p:grpSpPr bwMode="auto">
          <a:xfrm>
            <a:off x="3629025" y="3252788"/>
            <a:ext cx="819150" cy="804862"/>
            <a:chOff x="2274" y="2032"/>
            <a:chExt cx="516" cy="507"/>
          </a:xfrm>
        </p:grpSpPr>
        <p:sp>
          <p:nvSpPr>
            <p:cNvPr id="47223" name="Line 72">
              <a:extLst>
                <a:ext uri="{FF2B5EF4-FFF2-40B4-BE49-F238E27FC236}">
                  <a16:creationId xmlns:a16="http://schemas.microsoft.com/office/drawing/2014/main" id="{BBE7647F-5AE5-4618-8EC9-6CD827EA06DF}"/>
                </a:ext>
              </a:extLst>
            </p:cNvPr>
            <p:cNvSpPr>
              <a:spLocks noChangeShapeType="1"/>
            </p:cNvSpPr>
            <p:nvPr/>
          </p:nvSpPr>
          <p:spPr bwMode="auto">
            <a:xfrm flipH="1" flipV="1">
              <a:off x="2325" y="2081"/>
              <a:ext cx="465" cy="4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24" name="Freeform 73">
              <a:extLst>
                <a:ext uri="{FF2B5EF4-FFF2-40B4-BE49-F238E27FC236}">
                  <a16:creationId xmlns:a16="http://schemas.microsoft.com/office/drawing/2014/main" id="{482B691C-F3C3-4232-BB5C-4DC3156443C9}"/>
                </a:ext>
              </a:extLst>
            </p:cNvPr>
            <p:cNvSpPr>
              <a:spLocks/>
            </p:cNvSpPr>
            <p:nvPr/>
          </p:nvSpPr>
          <p:spPr bwMode="auto">
            <a:xfrm>
              <a:off x="2274" y="2032"/>
              <a:ext cx="87" cy="91"/>
            </a:xfrm>
            <a:custGeom>
              <a:avLst/>
              <a:gdLst>
                <a:gd name="T0" fmla="*/ 87 w 87"/>
                <a:gd name="T1" fmla="*/ 30 h 91"/>
                <a:gd name="T2" fmla="*/ 0 w 87"/>
                <a:gd name="T3" fmla="*/ 0 h 91"/>
                <a:gd name="T4" fmla="*/ 32 w 87"/>
                <a:gd name="T5" fmla="*/ 91 h 91"/>
                <a:gd name="T6" fmla="*/ 87 w 87"/>
                <a:gd name="T7" fmla="*/ 30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91">
                  <a:moveTo>
                    <a:pt x="87" y="30"/>
                  </a:moveTo>
                  <a:lnTo>
                    <a:pt x="0" y="0"/>
                  </a:lnTo>
                  <a:lnTo>
                    <a:pt x="32" y="91"/>
                  </a:lnTo>
                  <a:lnTo>
                    <a:pt x="87"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61" name="Group 77">
            <a:extLst>
              <a:ext uri="{FF2B5EF4-FFF2-40B4-BE49-F238E27FC236}">
                <a16:creationId xmlns:a16="http://schemas.microsoft.com/office/drawing/2014/main" id="{154CAAF1-1D7D-4FB0-854F-8CD38186EAB8}"/>
              </a:ext>
            </a:extLst>
          </p:cNvPr>
          <p:cNvGrpSpPr>
            <a:grpSpLocks/>
          </p:cNvGrpSpPr>
          <p:nvPr/>
        </p:nvGrpSpPr>
        <p:grpSpPr bwMode="auto">
          <a:xfrm>
            <a:off x="2808288" y="1101725"/>
            <a:ext cx="1524000" cy="595313"/>
            <a:chOff x="1757" y="677"/>
            <a:chExt cx="960" cy="375"/>
          </a:xfrm>
        </p:grpSpPr>
        <p:sp>
          <p:nvSpPr>
            <p:cNvPr id="47221" name="Line 75">
              <a:extLst>
                <a:ext uri="{FF2B5EF4-FFF2-40B4-BE49-F238E27FC236}">
                  <a16:creationId xmlns:a16="http://schemas.microsoft.com/office/drawing/2014/main" id="{35B1AFE1-A515-4107-BDEA-56ACDD3ADDB3}"/>
                </a:ext>
              </a:extLst>
            </p:cNvPr>
            <p:cNvSpPr>
              <a:spLocks noChangeShapeType="1"/>
            </p:cNvSpPr>
            <p:nvPr/>
          </p:nvSpPr>
          <p:spPr bwMode="auto">
            <a:xfrm flipH="1" flipV="1">
              <a:off x="1823" y="715"/>
              <a:ext cx="894" cy="33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22" name="Freeform 76">
              <a:extLst>
                <a:ext uri="{FF2B5EF4-FFF2-40B4-BE49-F238E27FC236}">
                  <a16:creationId xmlns:a16="http://schemas.microsoft.com/office/drawing/2014/main" id="{30BBD323-0828-449E-BAEF-F496555BA304}"/>
                </a:ext>
              </a:extLst>
            </p:cNvPr>
            <p:cNvSpPr>
              <a:spLocks/>
            </p:cNvSpPr>
            <p:nvPr/>
          </p:nvSpPr>
          <p:spPr bwMode="auto">
            <a:xfrm>
              <a:off x="1757" y="677"/>
              <a:ext cx="87" cy="76"/>
            </a:xfrm>
            <a:custGeom>
              <a:avLst/>
              <a:gdLst>
                <a:gd name="T0" fmla="*/ 87 w 87"/>
                <a:gd name="T1" fmla="*/ 0 h 76"/>
                <a:gd name="T2" fmla="*/ 0 w 87"/>
                <a:gd name="T3" fmla="*/ 8 h 76"/>
                <a:gd name="T4" fmla="*/ 62 w 87"/>
                <a:gd name="T5" fmla="*/ 76 h 76"/>
                <a:gd name="T6" fmla="*/ 87 w 87"/>
                <a:gd name="T7" fmla="*/ 0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76">
                  <a:moveTo>
                    <a:pt x="87" y="0"/>
                  </a:moveTo>
                  <a:lnTo>
                    <a:pt x="0" y="8"/>
                  </a:lnTo>
                  <a:lnTo>
                    <a:pt x="62" y="76"/>
                  </a:lnTo>
                  <a:lnTo>
                    <a:pt x="8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7162" name="Freeform 78">
            <a:extLst>
              <a:ext uri="{FF2B5EF4-FFF2-40B4-BE49-F238E27FC236}">
                <a16:creationId xmlns:a16="http://schemas.microsoft.com/office/drawing/2014/main" id="{21B4F234-9CAF-49CB-9927-F84DE2AC42FA}"/>
              </a:ext>
            </a:extLst>
          </p:cNvPr>
          <p:cNvSpPr>
            <a:spLocks/>
          </p:cNvSpPr>
          <p:nvPr/>
        </p:nvSpPr>
        <p:spPr bwMode="auto">
          <a:xfrm>
            <a:off x="6688138" y="1444625"/>
            <a:ext cx="1651000" cy="552450"/>
          </a:xfrm>
          <a:custGeom>
            <a:avLst/>
            <a:gdLst>
              <a:gd name="T0" fmla="*/ 2147483646 w 1040"/>
              <a:gd name="T1" fmla="*/ 0 h 348"/>
              <a:gd name="T2" fmla="*/ 2147483646 w 1040"/>
              <a:gd name="T3" fmla="*/ 2147483646 h 348"/>
              <a:gd name="T4" fmla="*/ 2147483646 w 1040"/>
              <a:gd name="T5" fmla="*/ 2147483646 h 348"/>
              <a:gd name="T6" fmla="*/ 2147483646 w 1040"/>
              <a:gd name="T7" fmla="*/ 2147483646 h 348"/>
              <a:gd name="T8" fmla="*/ 0 w 1040"/>
              <a:gd name="T9" fmla="*/ 2147483646 h 348"/>
              <a:gd name="T10" fmla="*/ 0 w 1040"/>
              <a:gd name="T11" fmla="*/ 2147483646 h 348"/>
              <a:gd name="T12" fmla="*/ 2147483646 w 1040"/>
              <a:gd name="T13" fmla="*/ 2147483646 h 348"/>
              <a:gd name="T14" fmla="*/ 2147483646 w 1040"/>
              <a:gd name="T15" fmla="*/ 2147483646 h 348"/>
              <a:gd name="T16" fmla="*/ 2147483646 w 1040"/>
              <a:gd name="T17" fmla="*/ 2147483646 h 348"/>
              <a:gd name="T18" fmla="*/ 2147483646 w 1040"/>
              <a:gd name="T19" fmla="*/ 2147483646 h 348"/>
              <a:gd name="T20" fmla="*/ 2147483646 w 1040"/>
              <a:gd name="T21" fmla="*/ 2147483646 h 348"/>
              <a:gd name="T22" fmla="*/ 2147483646 w 1040"/>
              <a:gd name="T23" fmla="*/ 2147483646 h 348"/>
              <a:gd name="T24" fmla="*/ 2147483646 w 1040"/>
              <a:gd name="T25" fmla="*/ 2147483646 h 348"/>
              <a:gd name="T26" fmla="*/ 2147483646 w 1040"/>
              <a:gd name="T27" fmla="*/ 2147483646 h 348"/>
              <a:gd name="T28" fmla="*/ 2147483646 w 1040"/>
              <a:gd name="T29" fmla="*/ 2147483646 h 348"/>
              <a:gd name="T30" fmla="*/ 2147483646 w 1040"/>
              <a:gd name="T31" fmla="*/ 2147483646 h 348"/>
              <a:gd name="T32" fmla="*/ 2147483646 w 1040"/>
              <a:gd name="T33" fmla="*/ 2147483646 h 348"/>
              <a:gd name="T34" fmla="*/ 2147483646 w 1040"/>
              <a:gd name="T35" fmla="*/ 2147483646 h 348"/>
              <a:gd name="T36" fmla="*/ 2147483646 w 1040"/>
              <a:gd name="T37" fmla="*/ 2147483646 h 348"/>
              <a:gd name="T38" fmla="*/ 2147483646 w 1040"/>
              <a:gd name="T39" fmla="*/ 0 h 348"/>
              <a:gd name="T40" fmla="*/ 2147483646 w 1040"/>
              <a:gd name="T41" fmla="*/ 0 h 3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40" h="348">
                <a:moveTo>
                  <a:pt x="58" y="0"/>
                </a:moveTo>
                <a:lnTo>
                  <a:pt x="37" y="4"/>
                </a:lnTo>
                <a:lnTo>
                  <a:pt x="18" y="19"/>
                </a:lnTo>
                <a:lnTo>
                  <a:pt x="4" y="38"/>
                </a:lnTo>
                <a:lnTo>
                  <a:pt x="0" y="60"/>
                </a:lnTo>
                <a:lnTo>
                  <a:pt x="0" y="287"/>
                </a:lnTo>
                <a:lnTo>
                  <a:pt x="4" y="310"/>
                </a:lnTo>
                <a:lnTo>
                  <a:pt x="18" y="329"/>
                </a:lnTo>
                <a:lnTo>
                  <a:pt x="37" y="344"/>
                </a:lnTo>
                <a:lnTo>
                  <a:pt x="58" y="348"/>
                </a:lnTo>
                <a:lnTo>
                  <a:pt x="982" y="348"/>
                </a:lnTo>
                <a:lnTo>
                  <a:pt x="1004" y="344"/>
                </a:lnTo>
                <a:lnTo>
                  <a:pt x="1022" y="329"/>
                </a:lnTo>
                <a:lnTo>
                  <a:pt x="1037" y="310"/>
                </a:lnTo>
                <a:lnTo>
                  <a:pt x="1040" y="287"/>
                </a:lnTo>
                <a:lnTo>
                  <a:pt x="1040" y="60"/>
                </a:lnTo>
                <a:lnTo>
                  <a:pt x="1037" y="38"/>
                </a:lnTo>
                <a:lnTo>
                  <a:pt x="1022" y="19"/>
                </a:lnTo>
                <a:lnTo>
                  <a:pt x="1004" y="4"/>
                </a:lnTo>
                <a:lnTo>
                  <a:pt x="982" y="0"/>
                </a:lnTo>
                <a:lnTo>
                  <a:pt x="58" y="0"/>
                </a:lnTo>
                <a:close/>
              </a:path>
            </a:pathLst>
          </a:custGeom>
          <a:solidFill>
            <a:srgbClr val="CCFFFF"/>
          </a:solidFill>
          <a:ln w="11113">
            <a:solidFill>
              <a:srgbClr val="000000"/>
            </a:solidFill>
            <a:prstDash val="solid"/>
            <a:round/>
            <a:headEnd/>
            <a:tailEnd/>
          </a:ln>
        </p:spPr>
        <p:txBody>
          <a:bodyPr/>
          <a:lstStyle/>
          <a:p>
            <a:endParaRPr lang="sk-SK"/>
          </a:p>
        </p:txBody>
      </p:sp>
      <p:sp>
        <p:nvSpPr>
          <p:cNvPr id="47163" name="Rectangle 79">
            <a:extLst>
              <a:ext uri="{FF2B5EF4-FFF2-40B4-BE49-F238E27FC236}">
                <a16:creationId xmlns:a16="http://schemas.microsoft.com/office/drawing/2014/main" id="{F3128B8C-C02B-4AF5-B4AF-53973BD32E03}"/>
              </a:ext>
            </a:extLst>
          </p:cNvPr>
          <p:cNvSpPr>
            <a:spLocks noChangeArrowheads="1"/>
          </p:cNvSpPr>
          <p:nvPr/>
        </p:nvSpPr>
        <p:spPr bwMode="auto">
          <a:xfrm>
            <a:off x="7164388" y="1628775"/>
            <a:ext cx="842962"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Zamestnanci</a:t>
            </a:r>
            <a:endParaRPr lang="sk-SK" altLang="en-US" sz="1800">
              <a:latin typeface="Arial" panose="020B0604020202020204" pitchFamily="34" charset="0"/>
            </a:endParaRPr>
          </a:p>
        </p:txBody>
      </p:sp>
      <p:sp>
        <p:nvSpPr>
          <p:cNvPr id="47164" name="Rectangle 80">
            <a:extLst>
              <a:ext uri="{FF2B5EF4-FFF2-40B4-BE49-F238E27FC236}">
                <a16:creationId xmlns:a16="http://schemas.microsoft.com/office/drawing/2014/main" id="{4848E984-2EBC-491F-AD65-6B2DAC371C49}"/>
              </a:ext>
            </a:extLst>
          </p:cNvPr>
          <p:cNvSpPr>
            <a:spLocks noChangeArrowheads="1"/>
          </p:cNvSpPr>
          <p:nvPr/>
        </p:nvSpPr>
        <p:spPr bwMode="auto">
          <a:xfrm>
            <a:off x="7872413" y="152876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65" name="Freeform 81">
            <a:extLst>
              <a:ext uri="{FF2B5EF4-FFF2-40B4-BE49-F238E27FC236}">
                <a16:creationId xmlns:a16="http://schemas.microsoft.com/office/drawing/2014/main" id="{6E6531CD-7A43-460A-8114-FDE87FB017FB}"/>
              </a:ext>
            </a:extLst>
          </p:cNvPr>
          <p:cNvSpPr>
            <a:spLocks/>
          </p:cNvSpPr>
          <p:nvPr/>
        </p:nvSpPr>
        <p:spPr bwMode="auto">
          <a:xfrm>
            <a:off x="4806950" y="296863"/>
            <a:ext cx="1528763" cy="708025"/>
          </a:xfrm>
          <a:custGeom>
            <a:avLst/>
            <a:gdLst>
              <a:gd name="T0" fmla="*/ 2147483646 w 963"/>
              <a:gd name="T1" fmla="*/ 0 h 446"/>
              <a:gd name="T2" fmla="*/ 0 w 963"/>
              <a:gd name="T3" fmla="*/ 2147483646 h 446"/>
              <a:gd name="T4" fmla="*/ 0 w 963"/>
              <a:gd name="T5" fmla="*/ 2147483646 h 446"/>
              <a:gd name="T6" fmla="*/ 2147483646 w 963"/>
              <a:gd name="T7" fmla="*/ 2147483646 h 446"/>
              <a:gd name="T8" fmla="*/ 2147483646 w 963"/>
              <a:gd name="T9" fmla="*/ 2147483646 h 446"/>
              <a:gd name="T10" fmla="*/ 2147483646 w 963"/>
              <a:gd name="T11" fmla="*/ 2147483646 h 446"/>
              <a:gd name="T12" fmla="*/ 2147483646 w 963"/>
              <a:gd name="T13" fmla="*/ 2147483646 h 446"/>
              <a:gd name="T14" fmla="*/ 2147483646 w 963"/>
              <a:gd name="T15" fmla="*/ 0 h 446"/>
              <a:gd name="T16" fmla="*/ 2147483646 w 963"/>
              <a:gd name="T17" fmla="*/ 0 h 4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63" h="446">
                <a:moveTo>
                  <a:pt x="127" y="0"/>
                </a:moveTo>
                <a:lnTo>
                  <a:pt x="0" y="128"/>
                </a:lnTo>
                <a:lnTo>
                  <a:pt x="0" y="314"/>
                </a:lnTo>
                <a:lnTo>
                  <a:pt x="127" y="446"/>
                </a:lnTo>
                <a:lnTo>
                  <a:pt x="832" y="446"/>
                </a:lnTo>
                <a:lnTo>
                  <a:pt x="963" y="314"/>
                </a:lnTo>
                <a:lnTo>
                  <a:pt x="963" y="128"/>
                </a:lnTo>
                <a:lnTo>
                  <a:pt x="832" y="0"/>
                </a:lnTo>
                <a:lnTo>
                  <a:pt x="127" y="0"/>
                </a:lnTo>
                <a:close/>
              </a:path>
            </a:pathLst>
          </a:custGeom>
          <a:solidFill>
            <a:srgbClr val="FFFFFF"/>
          </a:solidFill>
          <a:ln w="11113">
            <a:solidFill>
              <a:srgbClr val="000000"/>
            </a:solidFill>
            <a:prstDash val="solid"/>
            <a:round/>
            <a:headEnd/>
            <a:tailEnd/>
          </a:ln>
        </p:spPr>
        <p:txBody>
          <a:bodyPr/>
          <a:lstStyle/>
          <a:p>
            <a:endParaRPr lang="sk-SK"/>
          </a:p>
        </p:txBody>
      </p:sp>
      <p:sp>
        <p:nvSpPr>
          <p:cNvPr id="47166" name="Rectangle 82">
            <a:extLst>
              <a:ext uri="{FF2B5EF4-FFF2-40B4-BE49-F238E27FC236}">
                <a16:creationId xmlns:a16="http://schemas.microsoft.com/office/drawing/2014/main" id="{459ECB3B-4FF3-4B83-9BE6-4224CCBB4650}"/>
              </a:ext>
            </a:extLst>
          </p:cNvPr>
          <p:cNvSpPr>
            <a:spLocks noChangeArrowheads="1"/>
          </p:cNvSpPr>
          <p:nvPr/>
        </p:nvSpPr>
        <p:spPr bwMode="auto">
          <a:xfrm>
            <a:off x="5181600" y="452438"/>
            <a:ext cx="9334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Zástupcovia</a:t>
            </a:r>
          </a:p>
          <a:p>
            <a:pPr eaLnBrk="1" hangingPunct="1">
              <a:spcBef>
                <a:spcPct val="0"/>
              </a:spcBef>
              <a:buFontTx/>
              <a:buNone/>
            </a:pPr>
            <a:r>
              <a:rPr lang="sk-SK" altLang="en-US" sz="1300">
                <a:solidFill>
                  <a:srgbClr val="000000"/>
                </a:solidFill>
              </a:rPr>
              <a:t>zamestnancov</a:t>
            </a:r>
            <a:endParaRPr lang="sk-SK" altLang="en-US" sz="1800">
              <a:latin typeface="Arial" panose="020B0604020202020204" pitchFamily="34" charset="0"/>
            </a:endParaRPr>
          </a:p>
        </p:txBody>
      </p:sp>
      <p:sp>
        <p:nvSpPr>
          <p:cNvPr id="47167" name="Rectangle 84">
            <a:extLst>
              <a:ext uri="{FF2B5EF4-FFF2-40B4-BE49-F238E27FC236}">
                <a16:creationId xmlns:a16="http://schemas.microsoft.com/office/drawing/2014/main" id="{DC30B379-F5B7-41BC-9BA7-0B7413E2CABA}"/>
              </a:ext>
            </a:extLst>
          </p:cNvPr>
          <p:cNvSpPr>
            <a:spLocks noChangeArrowheads="1"/>
          </p:cNvSpPr>
          <p:nvPr/>
        </p:nvSpPr>
        <p:spPr bwMode="auto">
          <a:xfrm>
            <a:off x="6053138" y="633413"/>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68" name="Freeform 85">
            <a:extLst>
              <a:ext uri="{FF2B5EF4-FFF2-40B4-BE49-F238E27FC236}">
                <a16:creationId xmlns:a16="http://schemas.microsoft.com/office/drawing/2014/main" id="{DF1EEDD6-AE7F-4799-A2EC-358D12BEFD56}"/>
              </a:ext>
            </a:extLst>
          </p:cNvPr>
          <p:cNvSpPr>
            <a:spLocks/>
          </p:cNvSpPr>
          <p:nvPr/>
        </p:nvSpPr>
        <p:spPr bwMode="auto">
          <a:xfrm>
            <a:off x="6451600" y="266700"/>
            <a:ext cx="1177925" cy="708025"/>
          </a:xfrm>
          <a:custGeom>
            <a:avLst/>
            <a:gdLst>
              <a:gd name="T0" fmla="*/ 2147483646 w 742"/>
              <a:gd name="T1" fmla="*/ 0 h 446"/>
              <a:gd name="T2" fmla="*/ 0 w 742"/>
              <a:gd name="T3" fmla="*/ 2147483646 h 446"/>
              <a:gd name="T4" fmla="*/ 0 w 742"/>
              <a:gd name="T5" fmla="*/ 2147483646 h 446"/>
              <a:gd name="T6" fmla="*/ 2147483646 w 742"/>
              <a:gd name="T7" fmla="*/ 2147483646 h 446"/>
              <a:gd name="T8" fmla="*/ 2147483646 w 742"/>
              <a:gd name="T9" fmla="*/ 2147483646 h 446"/>
              <a:gd name="T10" fmla="*/ 2147483646 w 742"/>
              <a:gd name="T11" fmla="*/ 2147483646 h 446"/>
              <a:gd name="T12" fmla="*/ 2147483646 w 742"/>
              <a:gd name="T13" fmla="*/ 2147483646 h 446"/>
              <a:gd name="T14" fmla="*/ 2147483646 w 742"/>
              <a:gd name="T15" fmla="*/ 0 h 446"/>
              <a:gd name="T16" fmla="*/ 2147483646 w 742"/>
              <a:gd name="T17" fmla="*/ 0 h 4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42" h="446">
                <a:moveTo>
                  <a:pt x="131" y="0"/>
                </a:moveTo>
                <a:lnTo>
                  <a:pt x="0" y="132"/>
                </a:lnTo>
                <a:lnTo>
                  <a:pt x="0" y="314"/>
                </a:lnTo>
                <a:lnTo>
                  <a:pt x="131" y="446"/>
                </a:lnTo>
                <a:lnTo>
                  <a:pt x="611" y="446"/>
                </a:lnTo>
                <a:lnTo>
                  <a:pt x="742" y="314"/>
                </a:lnTo>
                <a:lnTo>
                  <a:pt x="742" y="132"/>
                </a:lnTo>
                <a:lnTo>
                  <a:pt x="611" y="0"/>
                </a:lnTo>
                <a:lnTo>
                  <a:pt x="131" y="0"/>
                </a:lnTo>
                <a:close/>
              </a:path>
            </a:pathLst>
          </a:custGeom>
          <a:solidFill>
            <a:srgbClr val="FFFFFF"/>
          </a:solidFill>
          <a:ln w="11113">
            <a:solidFill>
              <a:srgbClr val="000000"/>
            </a:solidFill>
            <a:prstDash val="solid"/>
            <a:round/>
            <a:headEnd/>
            <a:tailEnd/>
          </a:ln>
        </p:spPr>
        <p:txBody>
          <a:bodyPr/>
          <a:lstStyle/>
          <a:p>
            <a:endParaRPr lang="sk-SK"/>
          </a:p>
        </p:txBody>
      </p:sp>
      <p:sp>
        <p:nvSpPr>
          <p:cNvPr id="47169" name="Rectangle 86">
            <a:extLst>
              <a:ext uri="{FF2B5EF4-FFF2-40B4-BE49-F238E27FC236}">
                <a16:creationId xmlns:a16="http://schemas.microsoft.com/office/drawing/2014/main" id="{7AF7E749-72FD-4BFF-BF5C-574B65A0E5B3}"/>
              </a:ext>
            </a:extLst>
          </p:cNvPr>
          <p:cNvSpPr>
            <a:spLocks noChangeArrowheads="1"/>
          </p:cNvSpPr>
          <p:nvPr/>
        </p:nvSpPr>
        <p:spPr bwMode="auto">
          <a:xfrm>
            <a:off x="6797675" y="422275"/>
            <a:ext cx="6143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Pracovné</a:t>
            </a:r>
          </a:p>
          <a:p>
            <a:pPr eaLnBrk="1" hangingPunct="1">
              <a:spcBef>
                <a:spcPct val="0"/>
              </a:spcBef>
              <a:buFontTx/>
              <a:buNone/>
            </a:pPr>
            <a:r>
              <a:rPr lang="sk-SK" altLang="en-US" sz="1300">
                <a:solidFill>
                  <a:srgbClr val="000000"/>
                </a:solidFill>
              </a:rPr>
              <a:t>   rady </a:t>
            </a:r>
            <a:endParaRPr lang="sk-SK" altLang="en-US" sz="1800">
              <a:latin typeface="Arial" panose="020B0604020202020204" pitchFamily="34" charset="0"/>
            </a:endParaRPr>
          </a:p>
        </p:txBody>
      </p:sp>
      <p:sp>
        <p:nvSpPr>
          <p:cNvPr id="47170" name="Rectangle 88">
            <a:extLst>
              <a:ext uri="{FF2B5EF4-FFF2-40B4-BE49-F238E27FC236}">
                <a16:creationId xmlns:a16="http://schemas.microsoft.com/office/drawing/2014/main" id="{4E06949A-1D7B-441F-AE1B-CDBD1961D1CE}"/>
              </a:ext>
            </a:extLst>
          </p:cNvPr>
          <p:cNvSpPr>
            <a:spLocks noChangeArrowheads="1"/>
          </p:cNvSpPr>
          <p:nvPr/>
        </p:nvSpPr>
        <p:spPr bwMode="auto">
          <a:xfrm>
            <a:off x="7283450" y="6032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71" name="Freeform 89">
            <a:extLst>
              <a:ext uri="{FF2B5EF4-FFF2-40B4-BE49-F238E27FC236}">
                <a16:creationId xmlns:a16="http://schemas.microsoft.com/office/drawing/2014/main" id="{D5C04AEA-4D4F-4235-819E-BAEF17A1F3F3}"/>
              </a:ext>
            </a:extLst>
          </p:cNvPr>
          <p:cNvSpPr>
            <a:spLocks/>
          </p:cNvSpPr>
          <p:nvPr/>
        </p:nvSpPr>
        <p:spPr bwMode="auto">
          <a:xfrm>
            <a:off x="7750175" y="266700"/>
            <a:ext cx="1177925" cy="708025"/>
          </a:xfrm>
          <a:custGeom>
            <a:avLst/>
            <a:gdLst>
              <a:gd name="T0" fmla="*/ 2147483646 w 742"/>
              <a:gd name="T1" fmla="*/ 0 h 446"/>
              <a:gd name="T2" fmla="*/ 0 w 742"/>
              <a:gd name="T3" fmla="*/ 2147483646 h 446"/>
              <a:gd name="T4" fmla="*/ 0 w 742"/>
              <a:gd name="T5" fmla="*/ 2147483646 h 446"/>
              <a:gd name="T6" fmla="*/ 2147483646 w 742"/>
              <a:gd name="T7" fmla="*/ 2147483646 h 446"/>
              <a:gd name="T8" fmla="*/ 2147483646 w 742"/>
              <a:gd name="T9" fmla="*/ 2147483646 h 446"/>
              <a:gd name="T10" fmla="*/ 2147483646 w 742"/>
              <a:gd name="T11" fmla="*/ 2147483646 h 446"/>
              <a:gd name="T12" fmla="*/ 2147483646 w 742"/>
              <a:gd name="T13" fmla="*/ 2147483646 h 446"/>
              <a:gd name="T14" fmla="*/ 2147483646 w 742"/>
              <a:gd name="T15" fmla="*/ 0 h 446"/>
              <a:gd name="T16" fmla="*/ 2147483646 w 742"/>
              <a:gd name="T17" fmla="*/ 0 h 4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42" h="446">
                <a:moveTo>
                  <a:pt x="128" y="0"/>
                </a:moveTo>
                <a:lnTo>
                  <a:pt x="0" y="132"/>
                </a:lnTo>
                <a:lnTo>
                  <a:pt x="0" y="314"/>
                </a:lnTo>
                <a:lnTo>
                  <a:pt x="128" y="446"/>
                </a:lnTo>
                <a:lnTo>
                  <a:pt x="611" y="446"/>
                </a:lnTo>
                <a:lnTo>
                  <a:pt x="742" y="314"/>
                </a:lnTo>
                <a:lnTo>
                  <a:pt x="742" y="132"/>
                </a:lnTo>
                <a:lnTo>
                  <a:pt x="611" y="0"/>
                </a:lnTo>
                <a:lnTo>
                  <a:pt x="128" y="0"/>
                </a:lnTo>
                <a:close/>
              </a:path>
            </a:pathLst>
          </a:custGeom>
          <a:solidFill>
            <a:srgbClr val="FFFFFF"/>
          </a:solidFill>
          <a:ln w="11113">
            <a:solidFill>
              <a:srgbClr val="000000"/>
            </a:solidFill>
            <a:prstDash val="solid"/>
            <a:round/>
            <a:headEnd/>
            <a:tailEnd/>
          </a:ln>
        </p:spPr>
        <p:txBody>
          <a:bodyPr/>
          <a:lstStyle/>
          <a:p>
            <a:endParaRPr lang="sk-SK"/>
          </a:p>
        </p:txBody>
      </p:sp>
      <p:sp>
        <p:nvSpPr>
          <p:cNvPr id="47172" name="Rectangle 90">
            <a:extLst>
              <a:ext uri="{FF2B5EF4-FFF2-40B4-BE49-F238E27FC236}">
                <a16:creationId xmlns:a16="http://schemas.microsoft.com/office/drawing/2014/main" id="{B7BBF390-7D48-4AB1-9523-7A8F5479B80F}"/>
              </a:ext>
            </a:extLst>
          </p:cNvPr>
          <p:cNvSpPr>
            <a:spLocks noChangeArrowheads="1"/>
          </p:cNvSpPr>
          <p:nvPr/>
        </p:nvSpPr>
        <p:spPr bwMode="auto">
          <a:xfrm>
            <a:off x="8101013" y="476250"/>
            <a:ext cx="50482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Odbory</a:t>
            </a:r>
            <a:endParaRPr lang="sk-SK" altLang="en-US" sz="1800">
              <a:latin typeface="Arial" panose="020B0604020202020204" pitchFamily="34" charset="0"/>
            </a:endParaRPr>
          </a:p>
        </p:txBody>
      </p:sp>
      <p:sp>
        <p:nvSpPr>
          <p:cNvPr id="47173" name="Rectangle 92">
            <a:extLst>
              <a:ext uri="{FF2B5EF4-FFF2-40B4-BE49-F238E27FC236}">
                <a16:creationId xmlns:a16="http://schemas.microsoft.com/office/drawing/2014/main" id="{66AA3BD7-51C5-46FB-A301-5D96BAE40432}"/>
              </a:ext>
            </a:extLst>
          </p:cNvPr>
          <p:cNvSpPr>
            <a:spLocks noChangeArrowheads="1"/>
          </p:cNvSpPr>
          <p:nvPr/>
        </p:nvSpPr>
        <p:spPr bwMode="auto">
          <a:xfrm>
            <a:off x="8553450" y="6032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grpSp>
        <p:nvGrpSpPr>
          <p:cNvPr id="47174" name="Group 95">
            <a:extLst>
              <a:ext uri="{FF2B5EF4-FFF2-40B4-BE49-F238E27FC236}">
                <a16:creationId xmlns:a16="http://schemas.microsoft.com/office/drawing/2014/main" id="{49DD8C08-0C95-46BB-8B5C-87AD000C0E07}"/>
              </a:ext>
            </a:extLst>
          </p:cNvPr>
          <p:cNvGrpSpPr>
            <a:grpSpLocks/>
          </p:cNvGrpSpPr>
          <p:nvPr/>
        </p:nvGrpSpPr>
        <p:grpSpPr bwMode="auto">
          <a:xfrm>
            <a:off x="6099175" y="1738313"/>
            <a:ext cx="588963" cy="127000"/>
            <a:chOff x="3830" y="1078"/>
            <a:chExt cx="371" cy="80"/>
          </a:xfrm>
        </p:grpSpPr>
        <p:sp>
          <p:nvSpPr>
            <p:cNvPr id="47219" name="Line 93">
              <a:extLst>
                <a:ext uri="{FF2B5EF4-FFF2-40B4-BE49-F238E27FC236}">
                  <a16:creationId xmlns:a16="http://schemas.microsoft.com/office/drawing/2014/main" id="{597B68CB-AB3F-4FCA-871C-A0D8363E98C6}"/>
                </a:ext>
              </a:extLst>
            </p:cNvPr>
            <p:cNvSpPr>
              <a:spLocks noChangeShapeType="1"/>
            </p:cNvSpPr>
            <p:nvPr/>
          </p:nvSpPr>
          <p:spPr bwMode="auto">
            <a:xfrm>
              <a:off x="3830" y="1116"/>
              <a:ext cx="298"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20" name="Freeform 94">
              <a:extLst>
                <a:ext uri="{FF2B5EF4-FFF2-40B4-BE49-F238E27FC236}">
                  <a16:creationId xmlns:a16="http://schemas.microsoft.com/office/drawing/2014/main" id="{35C5E74C-89CC-41FA-B31A-6B3370A028A2}"/>
                </a:ext>
              </a:extLst>
            </p:cNvPr>
            <p:cNvSpPr>
              <a:spLocks/>
            </p:cNvSpPr>
            <p:nvPr/>
          </p:nvSpPr>
          <p:spPr bwMode="auto">
            <a:xfrm>
              <a:off x="4121" y="1078"/>
              <a:ext cx="80" cy="80"/>
            </a:xfrm>
            <a:custGeom>
              <a:avLst/>
              <a:gdLst>
                <a:gd name="T0" fmla="*/ 0 w 80"/>
                <a:gd name="T1" fmla="*/ 80 h 80"/>
                <a:gd name="T2" fmla="*/ 80 w 80"/>
                <a:gd name="T3" fmla="*/ 38 h 80"/>
                <a:gd name="T4" fmla="*/ 0 w 80"/>
                <a:gd name="T5" fmla="*/ 0 h 80"/>
                <a:gd name="T6" fmla="*/ 0 w 80"/>
                <a:gd name="T7" fmla="*/ 8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80">
                  <a:moveTo>
                    <a:pt x="0" y="80"/>
                  </a:moveTo>
                  <a:lnTo>
                    <a:pt x="80" y="38"/>
                  </a:lnTo>
                  <a:lnTo>
                    <a:pt x="0" y="0"/>
                  </a:lnTo>
                  <a:lnTo>
                    <a:pt x="0" y="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75" name="Group 98">
            <a:extLst>
              <a:ext uri="{FF2B5EF4-FFF2-40B4-BE49-F238E27FC236}">
                <a16:creationId xmlns:a16="http://schemas.microsoft.com/office/drawing/2014/main" id="{4B1F5214-AD83-45FC-AD4E-F215FF0C2FB0}"/>
              </a:ext>
            </a:extLst>
          </p:cNvPr>
          <p:cNvGrpSpPr>
            <a:grpSpLocks/>
          </p:cNvGrpSpPr>
          <p:nvPr/>
        </p:nvGrpSpPr>
        <p:grpSpPr bwMode="auto">
          <a:xfrm>
            <a:off x="7629525" y="1017588"/>
            <a:ext cx="709613" cy="427037"/>
            <a:chOff x="4794" y="624"/>
            <a:chExt cx="447" cy="269"/>
          </a:xfrm>
        </p:grpSpPr>
        <p:sp>
          <p:nvSpPr>
            <p:cNvPr id="47217" name="Line 96">
              <a:extLst>
                <a:ext uri="{FF2B5EF4-FFF2-40B4-BE49-F238E27FC236}">
                  <a16:creationId xmlns:a16="http://schemas.microsoft.com/office/drawing/2014/main" id="{6ABB40FF-3FB3-4368-BDBD-6A96C62E8F28}"/>
                </a:ext>
              </a:extLst>
            </p:cNvPr>
            <p:cNvSpPr>
              <a:spLocks noChangeShapeType="1"/>
            </p:cNvSpPr>
            <p:nvPr/>
          </p:nvSpPr>
          <p:spPr bwMode="auto">
            <a:xfrm flipV="1">
              <a:off x="4794" y="654"/>
              <a:ext cx="382" cy="239"/>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18" name="Freeform 97">
              <a:extLst>
                <a:ext uri="{FF2B5EF4-FFF2-40B4-BE49-F238E27FC236}">
                  <a16:creationId xmlns:a16="http://schemas.microsoft.com/office/drawing/2014/main" id="{7B9A82F9-9771-414A-ACFC-FB16B486D475}"/>
                </a:ext>
              </a:extLst>
            </p:cNvPr>
            <p:cNvSpPr>
              <a:spLocks/>
            </p:cNvSpPr>
            <p:nvPr/>
          </p:nvSpPr>
          <p:spPr bwMode="auto">
            <a:xfrm>
              <a:off x="5150" y="624"/>
              <a:ext cx="91" cy="76"/>
            </a:xfrm>
            <a:custGeom>
              <a:avLst/>
              <a:gdLst>
                <a:gd name="T0" fmla="*/ 40 w 91"/>
                <a:gd name="T1" fmla="*/ 76 h 76"/>
                <a:gd name="T2" fmla="*/ 91 w 91"/>
                <a:gd name="T3" fmla="*/ 0 h 76"/>
                <a:gd name="T4" fmla="*/ 0 w 91"/>
                <a:gd name="T5" fmla="*/ 4 h 76"/>
                <a:gd name="T6" fmla="*/ 40 w 91"/>
                <a:gd name="T7" fmla="*/ 76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1" h="76">
                  <a:moveTo>
                    <a:pt x="40" y="76"/>
                  </a:moveTo>
                  <a:lnTo>
                    <a:pt x="91" y="0"/>
                  </a:lnTo>
                  <a:lnTo>
                    <a:pt x="0" y="4"/>
                  </a:lnTo>
                  <a:lnTo>
                    <a:pt x="4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76" name="Group 101">
            <a:extLst>
              <a:ext uri="{FF2B5EF4-FFF2-40B4-BE49-F238E27FC236}">
                <a16:creationId xmlns:a16="http://schemas.microsoft.com/office/drawing/2014/main" id="{BD9C835C-43D3-4636-91AC-E74B2343BE0B}"/>
              </a:ext>
            </a:extLst>
          </p:cNvPr>
          <p:cNvGrpSpPr>
            <a:grpSpLocks/>
          </p:cNvGrpSpPr>
          <p:nvPr/>
        </p:nvGrpSpPr>
        <p:grpSpPr bwMode="auto">
          <a:xfrm>
            <a:off x="7046913" y="981075"/>
            <a:ext cx="582612" cy="463550"/>
            <a:chOff x="4427" y="601"/>
            <a:chExt cx="367" cy="292"/>
          </a:xfrm>
        </p:grpSpPr>
        <p:sp>
          <p:nvSpPr>
            <p:cNvPr id="47215" name="Line 99">
              <a:extLst>
                <a:ext uri="{FF2B5EF4-FFF2-40B4-BE49-F238E27FC236}">
                  <a16:creationId xmlns:a16="http://schemas.microsoft.com/office/drawing/2014/main" id="{74D61D1A-9B9E-438F-92DF-7A77CD7787FC}"/>
                </a:ext>
              </a:extLst>
            </p:cNvPr>
            <p:cNvSpPr>
              <a:spLocks noChangeShapeType="1"/>
            </p:cNvSpPr>
            <p:nvPr/>
          </p:nvSpPr>
          <p:spPr bwMode="auto">
            <a:xfrm flipH="1" flipV="1">
              <a:off x="4478" y="639"/>
              <a:ext cx="316" cy="254"/>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16" name="Freeform 100">
              <a:extLst>
                <a:ext uri="{FF2B5EF4-FFF2-40B4-BE49-F238E27FC236}">
                  <a16:creationId xmlns:a16="http://schemas.microsoft.com/office/drawing/2014/main" id="{723FA75F-E407-42EC-9891-C978F7D9E0FB}"/>
                </a:ext>
              </a:extLst>
            </p:cNvPr>
            <p:cNvSpPr>
              <a:spLocks/>
            </p:cNvSpPr>
            <p:nvPr/>
          </p:nvSpPr>
          <p:spPr bwMode="auto">
            <a:xfrm>
              <a:off x="4427" y="601"/>
              <a:ext cx="87" cy="84"/>
            </a:xfrm>
            <a:custGeom>
              <a:avLst/>
              <a:gdLst>
                <a:gd name="T0" fmla="*/ 87 w 87"/>
                <a:gd name="T1" fmla="*/ 19 h 84"/>
                <a:gd name="T2" fmla="*/ 0 w 87"/>
                <a:gd name="T3" fmla="*/ 0 h 84"/>
                <a:gd name="T4" fmla="*/ 40 w 87"/>
                <a:gd name="T5" fmla="*/ 84 h 84"/>
                <a:gd name="T6" fmla="*/ 87 w 87"/>
                <a:gd name="T7" fmla="*/ 19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84">
                  <a:moveTo>
                    <a:pt x="87" y="19"/>
                  </a:moveTo>
                  <a:lnTo>
                    <a:pt x="0" y="0"/>
                  </a:lnTo>
                  <a:lnTo>
                    <a:pt x="40" y="84"/>
                  </a:lnTo>
                  <a:lnTo>
                    <a:pt x="87" y="1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77" name="Group 104">
            <a:extLst>
              <a:ext uri="{FF2B5EF4-FFF2-40B4-BE49-F238E27FC236}">
                <a16:creationId xmlns:a16="http://schemas.microsoft.com/office/drawing/2014/main" id="{8BA49F25-0C14-4619-904A-7AB70107DF4A}"/>
              </a:ext>
            </a:extLst>
          </p:cNvPr>
          <p:cNvGrpSpPr>
            <a:grpSpLocks/>
          </p:cNvGrpSpPr>
          <p:nvPr/>
        </p:nvGrpSpPr>
        <p:grpSpPr bwMode="auto">
          <a:xfrm>
            <a:off x="5510213" y="974725"/>
            <a:ext cx="2119312" cy="469900"/>
            <a:chOff x="3459" y="597"/>
            <a:chExt cx="1335" cy="296"/>
          </a:xfrm>
        </p:grpSpPr>
        <p:sp>
          <p:nvSpPr>
            <p:cNvPr id="47213" name="Line 102">
              <a:extLst>
                <a:ext uri="{FF2B5EF4-FFF2-40B4-BE49-F238E27FC236}">
                  <a16:creationId xmlns:a16="http://schemas.microsoft.com/office/drawing/2014/main" id="{E9E2F292-9D16-444E-A0A2-45D8E00741A4}"/>
                </a:ext>
              </a:extLst>
            </p:cNvPr>
            <p:cNvSpPr>
              <a:spLocks noChangeShapeType="1"/>
            </p:cNvSpPr>
            <p:nvPr/>
          </p:nvSpPr>
          <p:spPr bwMode="auto">
            <a:xfrm flipH="1" flipV="1">
              <a:off x="3532" y="635"/>
              <a:ext cx="1262" cy="25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14" name="Freeform 103">
              <a:extLst>
                <a:ext uri="{FF2B5EF4-FFF2-40B4-BE49-F238E27FC236}">
                  <a16:creationId xmlns:a16="http://schemas.microsoft.com/office/drawing/2014/main" id="{D32DCCA0-1782-4D36-8F73-FA7EF4484E0D}"/>
                </a:ext>
              </a:extLst>
            </p:cNvPr>
            <p:cNvSpPr>
              <a:spLocks/>
            </p:cNvSpPr>
            <p:nvPr/>
          </p:nvSpPr>
          <p:spPr bwMode="auto">
            <a:xfrm>
              <a:off x="3459" y="597"/>
              <a:ext cx="88" cy="80"/>
            </a:xfrm>
            <a:custGeom>
              <a:avLst/>
              <a:gdLst>
                <a:gd name="T0" fmla="*/ 88 w 88"/>
                <a:gd name="T1" fmla="*/ 0 h 80"/>
                <a:gd name="T2" fmla="*/ 0 w 88"/>
                <a:gd name="T3" fmla="*/ 27 h 80"/>
                <a:gd name="T4" fmla="*/ 77 w 88"/>
                <a:gd name="T5" fmla="*/ 80 h 80"/>
                <a:gd name="T6" fmla="*/ 88 w 88"/>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8" h="80">
                  <a:moveTo>
                    <a:pt x="88" y="0"/>
                  </a:moveTo>
                  <a:lnTo>
                    <a:pt x="0" y="27"/>
                  </a:lnTo>
                  <a:lnTo>
                    <a:pt x="77" y="80"/>
                  </a:lnTo>
                  <a:lnTo>
                    <a:pt x="8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78" name="Group 107">
            <a:extLst>
              <a:ext uri="{FF2B5EF4-FFF2-40B4-BE49-F238E27FC236}">
                <a16:creationId xmlns:a16="http://schemas.microsoft.com/office/drawing/2014/main" id="{0A394158-86C5-41CE-8290-D6FFD1B92A97}"/>
              </a:ext>
            </a:extLst>
          </p:cNvPr>
          <p:cNvGrpSpPr>
            <a:grpSpLocks/>
          </p:cNvGrpSpPr>
          <p:nvPr/>
        </p:nvGrpSpPr>
        <p:grpSpPr bwMode="auto">
          <a:xfrm>
            <a:off x="2035175" y="5049838"/>
            <a:ext cx="120650" cy="595312"/>
            <a:chOff x="1270" y="3164"/>
            <a:chExt cx="76" cy="375"/>
          </a:xfrm>
        </p:grpSpPr>
        <p:sp>
          <p:nvSpPr>
            <p:cNvPr id="47211" name="Line 105">
              <a:extLst>
                <a:ext uri="{FF2B5EF4-FFF2-40B4-BE49-F238E27FC236}">
                  <a16:creationId xmlns:a16="http://schemas.microsoft.com/office/drawing/2014/main" id="{A59E4632-FD7B-485C-A853-BB5BED26A54F}"/>
                </a:ext>
              </a:extLst>
            </p:cNvPr>
            <p:cNvSpPr>
              <a:spLocks noChangeShapeType="1"/>
            </p:cNvSpPr>
            <p:nvPr/>
          </p:nvSpPr>
          <p:spPr bwMode="auto">
            <a:xfrm>
              <a:off x="1306" y="3164"/>
              <a:ext cx="1" cy="29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12" name="Freeform 106">
              <a:extLst>
                <a:ext uri="{FF2B5EF4-FFF2-40B4-BE49-F238E27FC236}">
                  <a16:creationId xmlns:a16="http://schemas.microsoft.com/office/drawing/2014/main" id="{137517C9-CF45-46A4-9DBE-EC0879C9AF12}"/>
                </a:ext>
              </a:extLst>
            </p:cNvPr>
            <p:cNvSpPr>
              <a:spLocks/>
            </p:cNvSpPr>
            <p:nvPr/>
          </p:nvSpPr>
          <p:spPr bwMode="auto">
            <a:xfrm>
              <a:off x="1270" y="3452"/>
              <a:ext cx="76" cy="87"/>
            </a:xfrm>
            <a:custGeom>
              <a:avLst/>
              <a:gdLst>
                <a:gd name="T0" fmla="*/ 0 w 76"/>
                <a:gd name="T1" fmla="*/ 0 h 87"/>
                <a:gd name="T2" fmla="*/ 36 w 76"/>
                <a:gd name="T3" fmla="*/ 87 h 87"/>
                <a:gd name="T4" fmla="*/ 76 w 76"/>
                <a:gd name="T5" fmla="*/ 0 h 87"/>
                <a:gd name="T6" fmla="*/ 0 w 76"/>
                <a:gd name="T7" fmla="*/ 0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87">
                  <a:moveTo>
                    <a:pt x="0" y="0"/>
                  </a:moveTo>
                  <a:lnTo>
                    <a:pt x="36" y="87"/>
                  </a:lnTo>
                  <a:lnTo>
                    <a:pt x="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79" name="Group 110">
            <a:extLst>
              <a:ext uri="{FF2B5EF4-FFF2-40B4-BE49-F238E27FC236}">
                <a16:creationId xmlns:a16="http://schemas.microsoft.com/office/drawing/2014/main" id="{23F43845-A331-456C-AB44-2E866C2ACBE9}"/>
              </a:ext>
            </a:extLst>
          </p:cNvPr>
          <p:cNvGrpSpPr>
            <a:grpSpLocks/>
          </p:cNvGrpSpPr>
          <p:nvPr/>
        </p:nvGrpSpPr>
        <p:grpSpPr bwMode="auto">
          <a:xfrm>
            <a:off x="3686175" y="5049838"/>
            <a:ext cx="120650" cy="595312"/>
            <a:chOff x="2310" y="3164"/>
            <a:chExt cx="76" cy="375"/>
          </a:xfrm>
        </p:grpSpPr>
        <p:sp>
          <p:nvSpPr>
            <p:cNvPr id="47209" name="Line 108">
              <a:extLst>
                <a:ext uri="{FF2B5EF4-FFF2-40B4-BE49-F238E27FC236}">
                  <a16:creationId xmlns:a16="http://schemas.microsoft.com/office/drawing/2014/main" id="{46B77AF3-A808-4DA5-BCD0-2D92D15B9207}"/>
                </a:ext>
              </a:extLst>
            </p:cNvPr>
            <p:cNvSpPr>
              <a:spLocks noChangeShapeType="1"/>
            </p:cNvSpPr>
            <p:nvPr/>
          </p:nvSpPr>
          <p:spPr bwMode="auto">
            <a:xfrm>
              <a:off x="2346" y="3164"/>
              <a:ext cx="1" cy="29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10" name="Freeform 109">
              <a:extLst>
                <a:ext uri="{FF2B5EF4-FFF2-40B4-BE49-F238E27FC236}">
                  <a16:creationId xmlns:a16="http://schemas.microsoft.com/office/drawing/2014/main" id="{011CD2E8-EF20-4210-B1A6-BF72339BCA9C}"/>
                </a:ext>
              </a:extLst>
            </p:cNvPr>
            <p:cNvSpPr>
              <a:spLocks/>
            </p:cNvSpPr>
            <p:nvPr/>
          </p:nvSpPr>
          <p:spPr bwMode="auto">
            <a:xfrm>
              <a:off x="2310" y="3452"/>
              <a:ext cx="76" cy="87"/>
            </a:xfrm>
            <a:custGeom>
              <a:avLst/>
              <a:gdLst>
                <a:gd name="T0" fmla="*/ 0 w 76"/>
                <a:gd name="T1" fmla="*/ 0 h 87"/>
                <a:gd name="T2" fmla="*/ 36 w 76"/>
                <a:gd name="T3" fmla="*/ 87 h 87"/>
                <a:gd name="T4" fmla="*/ 76 w 76"/>
                <a:gd name="T5" fmla="*/ 0 h 87"/>
                <a:gd name="T6" fmla="*/ 0 w 76"/>
                <a:gd name="T7" fmla="*/ 0 h 8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87">
                  <a:moveTo>
                    <a:pt x="0" y="0"/>
                  </a:moveTo>
                  <a:lnTo>
                    <a:pt x="36" y="87"/>
                  </a:lnTo>
                  <a:lnTo>
                    <a:pt x="76"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80" name="Group 113">
            <a:extLst>
              <a:ext uri="{FF2B5EF4-FFF2-40B4-BE49-F238E27FC236}">
                <a16:creationId xmlns:a16="http://schemas.microsoft.com/office/drawing/2014/main" id="{4A887DDE-7AD6-4EE1-BA62-B4DEED130007}"/>
              </a:ext>
            </a:extLst>
          </p:cNvPr>
          <p:cNvGrpSpPr>
            <a:grpSpLocks/>
          </p:cNvGrpSpPr>
          <p:nvPr/>
        </p:nvGrpSpPr>
        <p:grpSpPr bwMode="auto">
          <a:xfrm>
            <a:off x="2808288" y="3060700"/>
            <a:ext cx="352425" cy="757238"/>
            <a:chOff x="1757" y="1911"/>
            <a:chExt cx="222" cy="477"/>
          </a:xfrm>
        </p:grpSpPr>
        <p:sp>
          <p:nvSpPr>
            <p:cNvPr id="47207" name="Line 111">
              <a:extLst>
                <a:ext uri="{FF2B5EF4-FFF2-40B4-BE49-F238E27FC236}">
                  <a16:creationId xmlns:a16="http://schemas.microsoft.com/office/drawing/2014/main" id="{BEBE8369-7B89-4D9A-BD89-F448A470965A}"/>
                </a:ext>
              </a:extLst>
            </p:cNvPr>
            <p:cNvSpPr>
              <a:spLocks noChangeShapeType="1"/>
            </p:cNvSpPr>
            <p:nvPr/>
          </p:nvSpPr>
          <p:spPr bwMode="auto">
            <a:xfrm flipH="1">
              <a:off x="1790" y="1911"/>
              <a:ext cx="189" cy="405"/>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08" name="Freeform 112">
              <a:extLst>
                <a:ext uri="{FF2B5EF4-FFF2-40B4-BE49-F238E27FC236}">
                  <a16:creationId xmlns:a16="http://schemas.microsoft.com/office/drawing/2014/main" id="{B6F2F97B-83EA-4D58-8988-787A6224D74F}"/>
                </a:ext>
              </a:extLst>
            </p:cNvPr>
            <p:cNvSpPr>
              <a:spLocks/>
            </p:cNvSpPr>
            <p:nvPr/>
          </p:nvSpPr>
          <p:spPr bwMode="auto">
            <a:xfrm>
              <a:off x="1757" y="2293"/>
              <a:ext cx="69" cy="95"/>
            </a:xfrm>
            <a:custGeom>
              <a:avLst/>
              <a:gdLst>
                <a:gd name="T0" fmla="*/ 0 w 69"/>
                <a:gd name="T1" fmla="*/ 0 h 95"/>
                <a:gd name="T2" fmla="*/ 0 w 69"/>
                <a:gd name="T3" fmla="*/ 95 h 95"/>
                <a:gd name="T4" fmla="*/ 69 w 69"/>
                <a:gd name="T5" fmla="*/ 34 h 95"/>
                <a:gd name="T6" fmla="*/ 0 w 69"/>
                <a:gd name="T7" fmla="*/ 0 h 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 h="95">
                  <a:moveTo>
                    <a:pt x="0" y="0"/>
                  </a:moveTo>
                  <a:lnTo>
                    <a:pt x="0" y="95"/>
                  </a:lnTo>
                  <a:lnTo>
                    <a:pt x="69" y="34"/>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81" name="Group 116">
            <a:extLst>
              <a:ext uri="{FF2B5EF4-FFF2-40B4-BE49-F238E27FC236}">
                <a16:creationId xmlns:a16="http://schemas.microsoft.com/office/drawing/2014/main" id="{E8DA49A5-0AE4-4602-B834-DC59CFDA3BAF}"/>
              </a:ext>
            </a:extLst>
          </p:cNvPr>
          <p:cNvGrpSpPr>
            <a:grpSpLocks/>
          </p:cNvGrpSpPr>
          <p:nvPr/>
        </p:nvGrpSpPr>
        <p:grpSpPr bwMode="auto">
          <a:xfrm>
            <a:off x="2808288" y="3000375"/>
            <a:ext cx="352425" cy="127000"/>
            <a:chOff x="1757" y="1873"/>
            <a:chExt cx="222" cy="80"/>
          </a:xfrm>
        </p:grpSpPr>
        <p:sp>
          <p:nvSpPr>
            <p:cNvPr id="47205" name="Line 114">
              <a:extLst>
                <a:ext uri="{FF2B5EF4-FFF2-40B4-BE49-F238E27FC236}">
                  <a16:creationId xmlns:a16="http://schemas.microsoft.com/office/drawing/2014/main" id="{C227F4A9-6336-44DD-A76A-38B1680609F8}"/>
                </a:ext>
              </a:extLst>
            </p:cNvPr>
            <p:cNvSpPr>
              <a:spLocks noChangeShapeType="1"/>
            </p:cNvSpPr>
            <p:nvPr/>
          </p:nvSpPr>
          <p:spPr bwMode="auto">
            <a:xfrm flipH="1">
              <a:off x="1830" y="1911"/>
              <a:ext cx="149" cy="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06" name="Freeform 115">
              <a:extLst>
                <a:ext uri="{FF2B5EF4-FFF2-40B4-BE49-F238E27FC236}">
                  <a16:creationId xmlns:a16="http://schemas.microsoft.com/office/drawing/2014/main" id="{26F6D3F6-58B4-48CF-B63F-5AE2329B8491}"/>
                </a:ext>
              </a:extLst>
            </p:cNvPr>
            <p:cNvSpPr>
              <a:spLocks/>
            </p:cNvSpPr>
            <p:nvPr/>
          </p:nvSpPr>
          <p:spPr bwMode="auto">
            <a:xfrm>
              <a:off x="1757" y="1873"/>
              <a:ext cx="84" cy="80"/>
            </a:xfrm>
            <a:custGeom>
              <a:avLst/>
              <a:gdLst>
                <a:gd name="T0" fmla="*/ 84 w 84"/>
                <a:gd name="T1" fmla="*/ 0 h 80"/>
                <a:gd name="T2" fmla="*/ 0 w 84"/>
                <a:gd name="T3" fmla="*/ 38 h 80"/>
                <a:gd name="T4" fmla="*/ 84 w 84"/>
                <a:gd name="T5" fmla="*/ 80 h 80"/>
                <a:gd name="T6" fmla="*/ 84 w 84"/>
                <a:gd name="T7" fmla="*/ 0 h 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0">
                  <a:moveTo>
                    <a:pt x="84" y="0"/>
                  </a:moveTo>
                  <a:lnTo>
                    <a:pt x="0" y="38"/>
                  </a:lnTo>
                  <a:lnTo>
                    <a:pt x="84" y="80"/>
                  </a:lnTo>
                  <a:lnTo>
                    <a:pt x="84"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82" name="Group 119">
            <a:extLst>
              <a:ext uri="{FF2B5EF4-FFF2-40B4-BE49-F238E27FC236}">
                <a16:creationId xmlns:a16="http://schemas.microsoft.com/office/drawing/2014/main" id="{3340165E-C02E-4AAC-84FA-B34FB68541D3}"/>
              </a:ext>
            </a:extLst>
          </p:cNvPr>
          <p:cNvGrpSpPr>
            <a:grpSpLocks/>
          </p:cNvGrpSpPr>
          <p:nvPr/>
        </p:nvGrpSpPr>
        <p:grpSpPr bwMode="auto">
          <a:xfrm>
            <a:off x="2906713" y="2279650"/>
            <a:ext cx="254000" cy="666750"/>
            <a:chOff x="1819" y="1419"/>
            <a:chExt cx="160" cy="420"/>
          </a:xfrm>
        </p:grpSpPr>
        <p:sp>
          <p:nvSpPr>
            <p:cNvPr id="47203" name="Line 117">
              <a:extLst>
                <a:ext uri="{FF2B5EF4-FFF2-40B4-BE49-F238E27FC236}">
                  <a16:creationId xmlns:a16="http://schemas.microsoft.com/office/drawing/2014/main" id="{28F00E4B-7734-4034-8CCD-A0B2C83C17E7}"/>
                </a:ext>
              </a:extLst>
            </p:cNvPr>
            <p:cNvSpPr>
              <a:spLocks noChangeShapeType="1"/>
            </p:cNvSpPr>
            <p:nvPr/>
          </p:nvSpPr>
          <p:spPr bwMode="auto">
            <a:xfrm flipH="1" flipV="1">
              <a:off x="1855" y="1487"/>
              <a:ext cx="124" cy="352"/>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04" name="Freeform 118">
              <a:extLst>
                <a:ext uri="{FF2B5EF4-FFF2-40B4-BE49-F238E27FC236}">
                  <a16:creationId xmlns:a16="http://schemas.microsoft.com/office/drawing/2014/main" id="{35CF0F66-D2DD-4341-9BE4-C881DB127900}"/>
                </a:ext>
              </a:extLst>
            </p:cNvPr>
            <p:cNvSpPr>
              <a:spLocks/>
            </p:cNvSpPr>
            <p:nvPr/>
          </p:nvSpPr>
          <p:spPr bwMode="auto">
            <a:xfrm>
              <a:off x="1819" y="1419"/>
              <a:ext cx="73" cy="91"/>
            </a:xfrm>
            <a:custGeom>
              <a:avLst/>
              <a:gdLst>
                <a:gd name="T0" fmla="*/ 73 w 73"/>
                <a:gd name="T1" fmla="*/ 64 h 91"/>
                <a:gd name="T2" fmla="*/ 11 w 73"/>
                <a:gd name="T3" fmla="*/ 0 h 91"/>
                <a:gd name="T4" fmla="*/ 0 w 73"/>
                <a:gd name="T5" fmla="*/ 91 h 91"/>
                <a:gd name="T6" fmla="*/ 73 w 73"/>
                <a:gd name="T7" fmla="*/ 64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3" h="91">
                  <a:moveTo>
                    <a:pt x="73" y="64"/>
                  </a:moveTo>
                  <a:lnTo>
                    <a:pt x="11" y="0"/>
                  </a:lnTo>
                  <a:lnTo>
                    <a:pt x="0" y="91"/>
                  </a:lnTo>
                  <a:lnTo>
                    <a:pt x="73"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7183" name="Freeform 120">
            <a:extLst>
              <a:ext uri="{FF2B5EF4-FFF2-40B4-BE49-F238E27FC236}">
                <a16:creationId xmlns:a16="http://schemas.microsoft.com/office/drawing/2014/main" id="{687A2728-E6E7-4D55-B0AB-EA26C4DA47D3}"/>
              </a:ext>
            </a:extLst>
          </p:cNvPr>
          <p:cNvSpPr>
            <a:spLocks/>
          </p:cNvSpPr>
          <p:nvPr/>
        </p:nvSpPr>
        <p:spPr bwMode="auto">
          <a:xfrm>
            <a:off x="7161213" y="5518150"/>
            <a:ext cx="1293812" cy="709613"/>
          </a:xfrm>
          <a:custGeom>
            <a:avLst/>
            <a:gdLst>
              <a:gd name="T0" fmla="*/ 2147483646 w 815"/>
              <a:gd name="T1" fmla="*/ 0 h 447"/>
              <a:gd name="T2" fmla="*/ 0 w 815"/>
              <a:gd name="T3" fmla="*/ 2147483646 h 447"/>
              <a:gd name="T4" fmla="*/ 0 w 815"/>
              <a:gd name="T5" fmla="*/ 2147483646 h 447"/>
              <a:gd name="T6" fmla="*/ 2147483646 w 815"/>
              <a:gd name="T7" fmla="*/ 2147483646 h 447"/>
              <a:gd name="T8" fmla="*/ 2147483646 w 815"/>
              <a:gd name="T9" fmla="*/ 2147483646 h 447"/>
              <a:gd name="T10" fmla="*/ 2147483646 w 815"/>
              <a:gd name="T11" fmla="*/ 2147483646 h 447"/>
              <a:gd name="T12" fmla="*/ 2147483646 w 815"/>
              <a:gd name="T13" fmla="*/ 2147483646 h 447"/>
              <a:gd name="T14" fmla="*/ 2147483646 w 815"/>
              <a:gd name="T15" fmla="*/ 0 h 447"/>
              <a:gd name="T16" fmla="*/ 2147483646 w 815"/>
              <a:gd name="T17" fmla="*/ 0 h 4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5" h="447">
                <a:moveTo>
                  <a:pt x="128" y="0"/>
                </a:moveTo>
                <a:lnTo>
                  <a:pt x="0" y="133"/>
                </a:lnTo>
                <a:lnTo>
                  <a:pt x="0" y="314"/>
                </a:lnTo>
                <a:lnTo>
                  <a:pt x="128" y="447"/>
                </a:lnTo>
                <a:lnTo>
                  <a:pt x="684" y="447"/>
                </a:lnTo>
                <a:lnTo>
                  <a:pt x="815" y="314"/>
                </a:lnTo>
                <a:lnTo>
                  <a:pt x="815" y="133"/>
                </a:lnTo>
                <a:lnTo>
                  <a:pt x="684" y="0"/>
                </a:lnTo>
                <a:lnTo>
                  <a:pt x="128" y="0"/>
                </a:lnTo>
                <a:close/>
              </a:path>
            </a:pathLst>
          </a:custGeom>
          <a:solidFill>
            <a:srgbClr val="FFFFFF"/>
          </a:solidFill>
          <a:ln w="11113">
            <a:solidFill>
              <a:srgbClr val="000000"/>
            </a:solidFill>
            <a:prstDash val="solid"/>
            <a:round/>
            <a:headEnd/>
            <a:tailEnd/>
          </a:ln>
        </p:spPr>
        <p:txBody>
          <a:bodyPr/>
          <a:lstStyle/>
          <a:p>
            <a:endParaRPr lang="sk-SK"/>
          </a:p>
        </p:txBody>
      </p:sp>
      <p:sp>
        <p:nvSpPr>
          <p:cNvPr id="47184" name="Rectangle 121">
            <a:extLst>
              <a:ext uri="{FF2B5EF4-FFF2-40B4-BE49-F238E27FC236}">
                <a16:creationId xmlns:a16="http://schemas.microsoft.com/office/drawing/2014/main" id="{FB867B5C-813E-4672-8CA1-BC3466555CE2}"/>
              </a:ext>
            </a:extLst>
          </p:cNvPr>
          <p:cNvSpPr>
            <a:spLocks noChangeArrowheads="1"/>
          </p:cNvSpPr>
          <p:nvPr/>
        </p:nvSpPr>
        <p:spPr bwMode="auto">
          <a:xfrm>
            <a:off x="7445375" y="5675313"/>
            <a:ext cx="6953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Regulačné</a:t>
            </a:r>
          </a:p>
          <a:p>
            <a:pPr eaLnBrk="1" hangingPunct="1">
              <a:spcBef>
                <a:spcPct val="0"/>
              </a:spcBef>
              <a:buFontTx/>
              <a:buNone/>
            </a:pPr>
            <a:r>
              <a:rPr lang="sk-SK" altLang="en-US" sz="1300">
                <a:solidFill>
                  <a:srgbClr val="000000"/>
                </a:solidFill>
              </a:rPr>
              <a:t>   orgány</a:t>
            </a:r>
            <a:endParaRPr lang="sk-SK" altLang="en-US" sz="1800">
              <a:latin typeface="Arial" panose="020B0604020202020204" pitchFamily="34" charset="0"/>
            </a:endParaRPr>
          </a:p>
        </p:txBody>
      </p:sp>
      <p:sp>
        <p:nvSpPr>
          <p:cNvPr id="47185" name="Rectangle 123">
            <a:extLst>
              <a:ext uri="{FF2B5EF4-FFF2-40B4-BE49-F238E27FC236}">
                <a16:creationId xmlns:a16="http://schemas.microsoft.com/office/drawing/2014/main" id="{A2B2DF96-2043-43EB-A60A-621375C18F23}"/>
              </a:ext>
            </a:extLst>
          </p:cNvPr>
          <p:cNvSpPr>
            <a:spLocks noChangeArrowheads="1"/>
          </p:cNvSpPr>
          <p:nvPr/>
        </p:nvSpPr>
        <p:spPr bwMode="auto">
          <a:xfrm>
            <a:off x="8085138" y="585470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sp>
        <p:nvSpPr>
          <p:cNvPr id="47186" name="Freeform 124">
            <a:extLst>
              <a:ext uri="{FF2B5EF4-FFF2-40B4-BE49-F238E27FC236}">
                <a16:creationId xmlns:a16="http://schemas.microsoft.com/office/drawing/2014/main" id="{FD1A966A-B21D-4A8F-836C-C7AF8513FD31}"/>
              </a:ext>
            </a:extLst>
          </p:cNvPr>
          <p:cNvSpPr>
            <a:spLocks/>
          </p:cNvSpPr>
          <p:nvPr/>
        </p:nvSpPr>
        <p:spPr bwMode="auto">
          <a:xfrm>
            <a:off x="7040563" y="4184650"/>
            <a:ext cx="1298575" cy="636588"/>
          </a:xfrm>
          <a:custGeom>
            <a:avLst/>
            <a:gdLst>
              <a:gd name="T0" fmla="*/ 2147483646 w 818"/>
              <a:gd name="T1" fmla="*/ 0 h 401"/>
              <a:gd name="T2" fmla="*/ 0 w 818"/>
              <a:gd name="T3" fmla="*/ 2147483646 h 401"/>
              <a:gd name="T4" fmla="*/ 0 w 818"/>
              <a:gd name="T5" fmla="*/ 2147483646 h 401"/>
              <a:gd name="T6" fmla="*/ 2147483646 w 818"/>
              <a:gd name="T7" fmla="*/ 2147483646 h 401"/>
              <a:gd name="T8" fmla="*/ 2147483646 w 818"/>
              <a:gd name="T9" fmla="*/ 2147483646 h 401"/>
              <a:gd name="T10" fmla="*/ 2147483646 w 818"/>
              <a:gd name="T11" fmla="*/ 2147483646 h 401"/>
              <a:gd name="T12" fmla="*/ 2147483646 w 818"/>
              <a:gd name="T13" fmla="*/ 2147483646 h 401"/>
              <a:gd name="T14" fmla="*/ 2147483646 w 818"/>
              <a:gd name="T15" fmla="*/ 0 h 401"/>
              <a:gd name="T16" fmla="*/ 2147483646 w 818"/>
              <a:gd name="T17" fmla="*/ 0 h 4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18" h="401">
                <a:moveTo>
                  <a:pt x="120" y="0"/>
                </a:moveTo>
                <a:lnTo>
                  <a:pt x="0" y="117"/>
                </a:lnTo>
                <a:lnTo>
                  <a:pt x="0" y="284"/>
                </a:lnTo>
                <a:lnTo>
                  <a:pt x="120" y="401"/>
                </a:lnTo>
                <a:lnTo>
                  <a:pt x="698" y="401"/>
                </a:lnTo>
                <a:lnTo>
                  <a:pt x="818" y="284"/>
                </a:lnTo>
                <a:lnTo>
                  <a:pt x="818" y="117"/>
                </a:lnTo>
                <a:lnTo>
                  <a:pt x="698" y="0"/>
                </a:lnTo>
                <a:lnTo>
                  <a:pt x="120" y="0"/>
                </a:lnTo>
                <a:close/>
              </a:path>
            </a:pathLst>
          </a:custGeom>
          <a:solidFill>
            <a:srgbClr val="FFFFFF"/>
          </a:solidFill>
          <a:ln w="11113">
            <a:solidFill>
              <a:srgbClr val="000000"/>
            </a:solidFill>
            <a:prstDash val="solid"/>
            <a:round/>
            <a:headEnd/>
            <a:tailEnd/>
          </a:ln>
        </p:spPr>
        <p:txBody>
          <a:bodyPr/>
          <a:lstStyle/>
          <a:p>
            <a:endParaRPr lang="sk-SK"/>
          </a:p>
        </p:txBody>
      </p:sp>
      <p:sp>
        <p:nvSpPr>
          <p:cNvPr id="47187" name="Rectangle 125">
            <a:extLst>
              <a:ext uri="{FF2B5EF4-FFF2-40B4-BE49-F238E27FC236}">
                <a16:creationId xmlns:a16="http://schemas.microsoft.com/office/drawing/2014/main" id="{BA4E725C-5EC1-471A-A209-06B2DA783C67}"/>
              </a:ext>
            </a:extLst>
          </p:cNvPr>
          <p:cNvSpPr>
            <a:spLocks noChangeArrowheads="1"/>
          </p:cNvSpPr>
          <p:nvPr/>
        </p:nvSpPr>
        <p:spPr bwMode="auto">
          <a:xfrm>
            <a:off x="7451725" y="4292600"/>
            <a:ext cx="554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Daňové </a:t>
            </a:r>
          </a:p>
          <a:p>
            <a:pPr eaLnBrk="1" hangingPunct="1">
              <a:spcBef>
                <a:spcPct val="0"/>
              </a:spcBef>
              <a:buFontTx/>
              <a:buNone/>
            </a:pPr>
            <a:r>
              <a:rPr lang="sk-SK" altLang="en-US" sz="1300">
                <a:solidFill>
                  <a:srgbClr val="000000"/>
                </a:solidFill>
              </a:rPr>
              <a:t>orgány</a:t>
            </a:r>
            <a:endParaRPr lang="sk-SK" altLang="en-US" sz="1800">
              <a:latin typeface="Arial" panose="020B0604020202020204" pitchFamily="34" charset="0"/>
            </a:endParaRPr>
          </a:p>
        </p:txBody>
      </p:sp>
      <p:sp>
        <p:nvSpPr>
          <p:cNvPr id="47188" name="Rectangle 127">
            <a:extLst>
              <a:ext uri="{FF2B5EF4-FFF2-40B4-BE49-F238E27FC236}">
                <a16:creationId xmlns:a16="http://schemas.microsoft.com/office/drawing/2014/main" id="{CA6269A9-B45E-41A7-8E1C-8B89FBA92234}"/>
              </a:ext>
            </a:extLst>
          </p:cNvPr>
          <p:cNvSpPr>
            <a:spLocks noChangeArrowheads="1"/>
          </p:cNvSpPr>
          <p:nvPr/>
        </p:nvSpPr>
        <p:spPr bwMode="auto">
          <a:xfrm>
            <a:off x="8034338" y="4514850"/>
            <a:ext cx="41275" cy="19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grpSp>
        <p:nvGrpSpPr>
          <p:cNvPr id="47189" name="Group 130">
            <a:extLst>
              <a:ext uri="{FF2B5EF4-FFF2-40B4-BE49-F238E27FC236}">
                <a16:creationId xmlns:a16="http://schemas.microsoft.com/office/drawing/2014/main" id="{BE5A23FE-4860-4CAF-A352-C4EE19965AF6}"/>
              </a:ext>
            </a:extLst>
          </p:cNvPr>
          <p:cNvGrpSpPr>
            <a:grpSpLocks/>
          </p:cNvGrpSpPr>
          <p:nvPr/>
        </p:nvGrpSpPr>
        <p:grpSpPr bwMode="auto">
          <a:xfrm>
            <a:off x="7277100" y="4803775"/>
            <a:ext cx="473075" cy="438150"/>
            <a:chOff x="4572" y="3009"/>
            <a:chExt cx="298" cy="276"/>
          </a:xfrm>
        </p:grpSpPr>
        <p:sp>
          <p:nvSpPr>
            <p:cNvPr id="47201" name="Line 128">
              <a:extLst>
                <a:ext uri="{FF2B5EF4-FFF2-40B4-BE49-F238E27FC236}">
                  <a16:creationId xmlns:a16="http://schemas.microsoft.com/office/drawing/2014/main" id="{99E842C9-45E5-4D83-A418-05BAE4C2F5B1}"/>
                </a:ext>
              </a:extLst>
            </p:cNvPr>
            <p:cNvSpPr>
              <a:spLocks noChangeShapeType="1"/>
            </p:cNvSpPr>
            <p:nvPr/>
          </p:nvSpPr>
          <p:spPr bwMode="auto">
            <a:xfrm flipV="1">
              <a:off x="4572" y="3058"/>
              <a:ext cx="248" cy="22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02" name="Freeform 129">
              <a:extLst>
                <a:ext uri="{FF2B5EF4-FFF2-40B4-BE49-F238E27FC236}">
                  <a16:creationId xmlns:a16="http://schemas.microsoft.com/office/drawing/2014/main" id="{578603DD-A076-4204-BD9E-84BDA3DFFD2A}"/>
                </a:ext>
              </a:extLst>
            </p:cNvPr>
            <p:cNvSpPr>
              <a:spLocks/>
            </p:cNvSpPr>
            <p:nvPr/>
          </p:nvSpPr>
          <p:spPr bwMode="auto">
            <a:xfrm>
              <a:off x="4787" y="3009"/>
              <a:ext cx="83" cy="91"/>
            </a:xfrm>
            <a:custGeom>
              <a:avLst/>
              <a:gdLst>
                <a:gd name="T0" fmla="*/ 54 w 83"/>
                <a:gd name="T1" fmla="*/ 91 h 91"/>
                <a:gd name="T2" fmla="*/ 83 w 83"/>
                <a:gd name="T3" fmla="*/ 0 h 91"/>
                <a:gd name="T4" fmla="*/ 0 w 83"/>
                <a:gd name="T5" fmla="*/ 30 h 91"/>
                <a:gd name="T6" fmla="*/ 54 w 83"/>
                <a:gd name="T7" fmla="*/ 91 h 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3" h="91">
                  <a:moveTo>
                    <a:pt x="54" y="91"/>
                  </a:moveTo>
                  <a:lnTo>
                    <a:pt x="83" y="0"/>
                  </a:lnTo>
                  <a:lnTo>
                    <a:pt x="0" y="30"/>
                  </a:lnTo>
                  <a:lnTo>
                    <a:pt x="54" y="9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7190" name="Group 133">
            <a:extLst>
              <a:ext uri="{FF2B5EF4-FFF2-40B4-BE49-F238E27FC236}">
                <a16:creationId xmlns:a16="http://schemas.microsoft.com/office/drawing/2014/main" id="{F887D951-C057-4193-A538-8C0618F8B8BF}"/>
              </a:ext>
            </a:extLst>
          </p:cNvPr>
          <p:cNvGrpSpPr>
            <a:grpSpLocks/>
          </p:cNvGrpSpPr>
          <p:nvPr/>
        </p:nvGrpSpPr>
        <p:grpSpPr bwMode="auto">
          <a:xfrm>
            <a:off x="7277100" y="5326063"/>
            <a:ext cx="473075" cy="204787"/>
            <a:chOff x="4572" y="3338"/>
            <a:chExt cx="298" cy="129"/>
          </a:xfrm>
        </p:grpSpPr>
        <p:sp>
          <p:nvSpPr>
            <p:cNvPr id="47199" name="Line 131">
              <a:extLst>
                <a:ext uri="{FF2B5EF4-FFF2-40B4-BE49-F238E27FC236}">
                  <a16:creationId xmlns:a16="http://schemas.microsoft.com/office/drawing/2014/main" id="{55320D66-ACDB-4118-8B4C-2821ADCAB568}"/>
                </a:ext>
              </a:extLst>
            </p:cNvPr>
            <p:cNvSpPr>
              <a:spLocks noChangeShapeType="1"/>
            </p:cNvSpPr>
            <p:nvPr/>
          </p:nvSpPr>
          <p:spPr bwMode="auto">
            <a:xfrm>
              <a:off x="4572" y="3338"/>
              <a:ext cx="233" cy="91"/>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200" name="Freeform 132">
              <a:extLst>
                <a:ext uri="{FF2B5EF4-FFF2-40B4-BE49-F238E27FC236}">
                  <a16:creationId xmlns:a16="http://schemas.microsoft.com/office/drawing/2014/main" id="{44EF051B-C72D-4A16-AB3B-CE8729FF32BD}"/>
                </a:ext>
              </a:extLst>
            </p:cNvPr>
            <p:cNvSpPr>
              <a:spLocks/>
            </p:cNvSpPr>
            <p:nvPr/>
          </p:nvSpPr>
          <p:spPr bwMode="auto">
            <a:xfrm>
              <a:off x="4783" y="3391"/>
              <a:ext cx="87" cy="76"/>
            </a:xfrm>
            <a:custGeom>
              <a:avLst/>
              <a:gdLst>
                <a:gd name="T0" fmla="*/ 0 w 87"/>
                <a:gd name="T1" fmla="*/ 76 h 76"/>
                <a:gd name="T2" fmla="*/ 87 w 87"/>
                <a:gd name="T3" fmla="*/ 72 h 76"/>
                <a:gd name="T4" fmla="*/ 29 w 87"/>
                <a:gd name="T5" fmla="*/ 0 h 76"/>
                <a:gd name="T6" fmla="*/ 0 w 87"/>
                <a:gd name="T7" fmla="*/ 76 h 7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7" h="76">
                  <a:moveTo>
                    <a:pt x="0" y="76"/>
                  </a:moveTo>
                  <a:lnTo>
                    <a:pt x="87" y="72"/>
                  </a:lnTo>
                  <a:lnTo>
                    <a:pt x="29" y="0"/>
                  </a:lnTo>
                  <a:lnTo>
                    <a:pt x="0" y="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7191" name="Freeform 134">
            <a:extLst>
              <a:ext uri="{FF2B5EF4-FFF2-40B4-BE49-F238E27FC236}">
                <a16:creationId xmlns:a16="http://schemas.microsoft.com/office/drawing/2014/main" id="{2DF3602C-1CAF-43D4-8B1C-C3B011705F17}"/>
              </a:ext>
            </a:extLst>
          </p:cNvPr>
          <p:cNvSpPr>
            <a:spLocks/>
          </p:cNvSpPr>
          <p:nvPr/>
        </p:nvSpPr>
        <p:spPr bwMode="auto">
          <a:xfrm>
            <a:off x="3981450" y="4972050"/>
            <a:ext cx="1616075" cy="468313"/>
          </a:xfrm>
          <a:custGeom>
            <a:avLst/>
            <a:gdLst>
              <a:gd name="T0" fmla="*/ 2147483646 w 1018"/>
              <a:gd name="T1" fmla="*/ 0 h 295"/>
              <a:gd name="T2" fmla="*/ 2147483646 w 1018"/>
              <a:gd name="T3" fmla="*/ 2147483646 h 295"/>
              <a:gd name="T4" fmla="*/ 2147483646 w 1018"/>
              <a:gd name="T5" fmla="*/ 2147483646 h 295"/>
              <a:gd name="T6" fmla="*/ 2147483646 w 1018"/>
              <a:gd name="T7" fmla="*/ 2147483646 h 295"/>
              <a:gd name="T8" fmla="*/ 0 w 1018"/>
              <a:gd name="T9" fmla="*/ 2147483646 h 295"/>
              <a:gd name="T10" fmla="*/ 0 w 1018"/>
              <a:gd name="T11" fmla="*/ 2147483646 h 295"/>
              <a:gd name="T12" fmla="*/ 2147483646 w 1018"/>
              <a:gd name="T13" fmla="*/ 2147483646 h 295"/>
              <a:gd name="T14" fmla="*/ 2147483646 w 1018"/>
              <a:gd name="T15" fmla="*/ 2147483646 h 295"/>
              <a:gd name="T16" fmla="*/ 2147483646 w 1018"/>
              <a:gd name="T17" fmla="*/ 2147483646 h 295"/>
              <a:gd name="T18" fmla="*/ 2147483646 w 1018"/>
              <a:gd name="T19" fmla="*/ 2147483646 h 295"/>
              <a:gd name="T20" fmla="*/ 2147483646 w 1018"/>
              <a:gd name="T21" fmla="*/ 2147483646 h 295"/>
              <a:gd name="T22" fmla="*/ 2147483646 w 1018"/>
              <a:gd name="T23" fmla="*/ 2147483646 h 295"/>
              <a:gd name="T24" fmla="*/ 2147483646 w 1018"/>
              <a:gd name="T25" fmla="*/ 2147483646 h 295"/>
              <a:gd name="T26" fmla="*/ 2147483646 w 1018"/>
              <a:gd name="T27" fmla="*/ 2147483646 h 295"/>
              <a:gd name="T28" fmla="*/ 2147483646 w 1018"/>
              <a:gd name="T29" fmla="*/ 2147483646 h 295"/>
              <a:gd name="T30" fmla="*/ 2147483646 w 1018"/>
              <a:gd name="T31" fmla="*/ 2147483646 h 295"/>
              <a:gd name="T32" fmla="*/ 2147483646 w 1018"/>
              <a:gd name="T33" fmla="*/ 2147483646 h 295"/>
              <a:gd name="T34" fmla="*/ 2147483646 w 1018"/>
              <a:gd name="T35" fmla="*/ 2147483646 h 295"/>
              <a:gd name="T36" fmla="*/ 2147483646 w 1018"/>
              <a:gd name="T37" fmla="*/ 2147483646 h 295"/>
              <a:gd name="T38" fmla="*/ 2147483646 w 1018"/>
              <a:gd name="T39" fmla="*/ 0 h 295"/>
              <a:gd name="T40" fmla="*/ 2147483646 w 1018"/>
              <a:gd name="T41" fmla="*/ 0 h 2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18" h="295">
                <a:moveTo>
                  <a:pt x="47" y="0"/>
                </a:moveTo>
                <a:lnTo>
                  <a:pt x="29" y="4"/>
                </a:lnTo>
                <a:lnTo>
                  <a:pt x="14" y="15"/>
                </a:lnTo>
                <a:lnTo>
                  <a:pt x="3" y="30"/>
                </a:lnTo>
                <a:lnTo>
                  <a:pt x="0" y="49"/>
                </a:lnTo>
                <a:lnTo>
                  <a:pt x="0" y="246"/>
                </a:lnTo>
                <a:lnTo>
                  <a:pt x="3" y="265"/>
                </a:lnTo>
                <a:lnTo>
                  <a:pt x="14" y="280"/>
                </a:lnTo>
                <a:lnTo>
                  <a:pt x="29" y="291"/>
                </a:lnTo>
                <a:lnTo>
                  <a:pt x="47" y="295"/>
                </a:lnTo>
                <a:lnTo>
                  <a:pt x="971" y="295"/>
                </a:lnTo>
                <a:lnTo>
                  <a:pt x="989" y="291"/>
                </a:lnTo>
                <a:lnTo>
                  <a:pt x="1003" y="280"/>
                </a:lnTo>
                <a:lnTo>
                  <a:pt x="1014" y="265"/>
                </a:lnTo>
                <a:lnTo>
                  <a:pt x="1018" y="246"/>
                </a:lnTo>
                <a:lnTo>
                  <a:pt x="1018" y="49"/>
                </a:lnTo>
                <a:lnTo>
                  <a:pt x="1014" y="30"/>
                </a:lnTo>
                <a:lnTo>
                  <a:pt x="1003" y="15"/>
                </a:lnTo>
                <a:lnTo>
                  <a:pt x="989" y="4"/>
                </a:lnTo>
                <a:lnTo>
                  <a:pt x="971" y="0"/>
                </a:lnTo>
                <a:lnTo>
                  <a:pt x="47" y="0"/>
                </a:lnTo>
                <a:close/>
              </a:path>
            </a:pathLst>
          </a:custGeom>
          <a:solidFill>
            <a:srgbClr val="CCFFFF"/>
          </a:solidFill>
          <a:ln w="11113">
            <a:solidFill>
              <a:srgbClr val="000000"/>
            </a:solidFill>
            <a:prstDash val="solid"/>
            <a:round/>
            <a:headEnd/>
            <a:tailEnd/>
          </a:ln>
        </p:spPr>
        <p:txBody>
          <a:bodyPr/>
          <a:lstStyle/>
          <a:p>
            <a:endParaRPr lang="sk-SK"/>
          </a:p>
        </p:txBody>
      </p:sp>
      <p:sp>
        <p:nvSpPr>
          <p:cNvPr id="47192" name="Rectangle 135">
            <a:extLst>
              <a:ext uri="{FF2B5EF4-FFF2-40B4-BE49-F238E27FC236}">
                <a16:creationId xmlns:a16="http://schemas.microsoft.com/office/drawing/2014/main" id="{2E419D17-9E6E-4583-87D8-3DCC02D99B2B}"/>
              </a:ext>
            </a:extLst>
          </p:cNvPr>
          <p:cNvSpPr>
            <a:spLocks noChangeArrowheads="1"/>
          </p:cNvSpPr>
          <p:nvPr/>
        </p:nvSpPr>
        <p:spPr bwMode="auto">
          <a:xfrm>
            <a:off x="4500563" y="5084763"/>
            <a:ext cx="665162"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Verejnosť</a:t>
            </a:r>
            <a:endParaRPr lang="sk-SK" altLang="en-US" sz="1800">
              <a:latin typeface="Arial" panose="020B0604020202020204" pitchFamily="34" charset="0"/>
            </a:endParaRPr>
          </a:p>
        </p:txBody>
      </p:sp>
      <p:sp>
        <p:nvSpPr>
          <p:cNvPr id="47193" name="Rectangle 136">
            <a:extLst>
              <a:ext uri="{FF2B5EF4-FFF2-40B4-BE49-F238E27FC236}">
                <a16:creationId xmlns:a16="http://schemas.microsoft.com/office/drawing/2014/main" id="{3606AEE5-D379-431C-A4E7-FB6BD7F405F8}"/>
              </a:ext>
            </a:extLst>
          </p:cNvPr>
          <p:cNvSpPr>
            <a:spLocks noChangeArrowheads="1"/>
          </p:cNvSpPr>
          <p:nvPr/>
        </p:nvSpPr>
        <p:spPr bwMode="auto">
          <a:xfrm>
            <a:off x="5273675" y="5049838"/>
            <a:ext cx="41275"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300">
                <a:solidFill>
                  <a:srgbClr val="000000"/>
                </a:solidFill>
              </a:rPr>
              <a:t> </a:t>
            </a:r>
            <a:endParaRPr lang="sk-SK" altLang="en-US" sz="1800">
              <a:latin typeface="Arial" panose="020B0604020202020204" pitchFamily="34" charset="0"/>
            </a:endParaRPr>
          </a:p>
        </p:txBody>
      </p:sp>
      <p:grpSp>
        <p:nvGrpSpPr>
          <p:cNvPr id="47194" name="Group 139">
            <a:extLst>
              <a:ext uri="{FF2B5EF4-FFF2-40B4-BE49-F238E27FC236}">
                <a16:creationId xmlns:a16="http://schemas.microsoft.com/office/drawing/2014/main" id="{31E76F81-E32A-4812-9E8C-8384C697D62D}"/>
              </a:ext>
            </a:extLst>
          </p:cNvPr>
          <p:cNvGrpSpPr>
            <a:grpSpLocks/>
          </p:cNvGrpSpPr>
          <p:nvPr/>
        </p:nvGrpSpPr>
        <p:grpSpPr bwMode="auto">
          <a:xfrm>
            <a:off x="4783138" y="4521200"/>
            <a:ext cx="138112" cy="450850"/>
            <a:chOff x="3001" y="2831"/>
            <a:chExt cx="87" cy="284"/>
          </a:xfrm>
        </p:grpSpPr>
        <p:sp>
          <p:nvSpPr>
            <p:cNvPr id="47197" name="Line 137">
              <a:extLst>
                <a:ext uri="{FF2B5EF4-FFF2-40B4-BE49-F238E27FC236}">
                  <a16:creationId xmlns:a16="http://schemas.microsoft.com/office/drawing/2014/main" id="{6694CDAB-5F1C-473F-BBF1-90EDE0585336}"/>
                </a:ext>
              </a:extLst>
            </p:cNvPr>
            <p:cNvSpPr>
              <a:spLocks noChangeShapeType="1"/>
            </p:cNvSpPr>
            <p:nvPr/>
          </p:nvSpPr>
          <p:spPr bwMode="auto">
            <a:xfrm flipH="1">
              <a:off x="3037" y="2831"/>
              <a:ext cx="51" cy="208"/>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198" name="Freeform 138">
              <a:extLst>
                <a:ext uri="{FF2B5EF4-FFF2-40B4-BE49-F238E27FC236}">
                  <a16:creationId xmlns:a16="http://schemas.microsoft.com/office/drawing/2014/main" id="{B876A70D-FCB7-4D1B-93DC-C06BEE5611FF}"/>
                </a:ext>
              </a:extLst>
            </p:cNvPr>
            <p:cNvSpPr>
              <a:spLocks/>
            </p:cNvSpPr>
            <p:nvPr/>
          </p:nvSpPr>
          <p:spPr bwMode="auto">
            <a:xfrm>
              <a:off x="3001" y="3020"/>
              <a:ext cx="76" cy="95"/>
            </a:xfrm>
            <a:custGeom>
              <a:avLst/>
              <a:gdLst>
                <a:gd name="T0" fmla="*/ 0 w 76"/>
                <a:gd name="T1" fmla="*/ 0 h 95"/>
                <a:gd name="T2" fmla="*/ 15 w 76"/>
                <a:gd name="T3" fmla="*/ 95 h 95"/>
                <a:gd name="T4" fmla="*/ 76 w 76"/>
                <a:gd name="T5" fmla="*/ 23 h 95"/>
                <a:gd name="T6" fmla="*/ 0 w 76"/>
                <a:gd name="T7" fmla="*/ 0 h 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95">
                  <a:moveTo>
                    <a:pt x="0" y="0"/>
                  </a:moveTo>
                  <a:lnTo>
                    <a:pt x="15" y="95"/>
                  </a:lnTo>
                  <a:lnTo>
                    <a:pt x="76" y="23"/>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7195" name="Line 140">
            <a:extLst>
              <a:ext uri="{FF2B5EF4-FFF2-40B4-BE49-F238E27FC236}">
                <a16:creationId xmlns:a16="http://schemas.microsoft.com/office/drawing/2014/main" id="{48A88C49-E8C9-4904-803A-F971B9C57BC8}"/>
              </a:ext>
            </a:extLst>
          </p:cNvPr>
          <p:cNvSpPr>
            <a:spLocks noChangeShapeType="1"/>
          </p:cNvSpPr>
          <p:nvPr/>
        </p:nvSpPr>
        <p:spPr bwMode="auto">
          <a:xfrm>
            <a:off x="3392488" y="5049838"/>
            <a:ext cx="350837"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7196" name="Line 141">
            <a:extLst>
              <a:ext uri="{FF2B5EF4-FFF2-40B4-BE49-F238E27FC236}">
                <a16:creationId xmlns:a16="http://schemas.microsoft.com/office/drawing/2014/main" id="{C50B185C-16C7-4B27-8C93-CA874808AC0D}"/>
              </a:ext>
            </a:extLst>
          </p:cNvPr>
          <p:cNvSpPr>
            <a:spLocks noChangeShapeType="1"/>
          </p:cNvSpPr>
          <p:nvPr/>
        </p:nvSpPr>
        <p:spPr bwMode="auto">
          <a:xfrm flipH="1">
            <a:off x="2092325" y="5049838"/>
            <a:ext cx="122238" cy="1587"/>
          </a:xfrm>
          <a:prstGeom prst="line">
            <a:avLst/>
          </a:prstGeom>
          <a:noFill/>
          <a:ln w="11113">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D72A7D22-2E7E-4C4F-A82D-1DD6C594E626}"/>
              </a:ext>
            </a:extLst>
          </p:cNvPr>
          <p:cNvSpPr>
            <a:spLocks noGrp="1"/>
          </p:cNvSpPr>
          <p:nvPr>
            <p:ph type="ftr" sz="quarter" idx="11"/>
          </p:nvPr>
        </p:nvSpPr>
        <p:spPr/>
        <p:txBody>
          <a:bodyPr/>
          <a:lstStyle/>
          <a:p>
            <a:pPr>
              <a:defRPr/>
            </a:pPr>
            <a:r>
              <a:rPr lang="sk-SK"/>
              <a:t>Princípy účtovníctva</a:t>
            </a:r>
          </a:p>
        </p:txBody>
      </p:sp>
      <p:sp>
        <p:nvSpPr>
          <p:cNvPr id="49155" name="Zástupný symbol čísla snímky 4">
            <a:extLst>
              <a:ext uri="{FF2B5EF4-FFF2-40B4-BE49-F238E27FC236}">
                <a16:creationId xmlns:a16="http://schemas.microsoft.com/office/drawing/2014/main" id="{E0A3B8DC-C2BE-48ED-B5EA-3C623312265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1-23</a:t>
            </a:r>
          </a:p>
        </p:txBody>
      </p:sp>
      <p:sp>
        <p:nvSpPr>
          <p:cNvPr id="49156" name="Rectangle 2">
            <a:extLst>
              <a:ext uri="{FF2B5EF4-FFF2-40B4-BE49-F238E27FC236}">
                <a16:creationId xmlns:a16="http://schemas.microsoft.com/office/drawing/2014/main" id="{5B2C0E0B-E2A7-486A-9353-1FB33942921D}"/>
              </a:ext>
            </a:extLst>
          </p:cNvPr>
          <p:cNvSpPr>
            <a:spLocks noGrp="1" noChangeArrowheads="1"/>
          </p:cNvSpPr>
          <p:nvPr>
            <p:ph type="title"/>
          </p:nvPr>
        </p:nvSpPr>
        <p:spPr>
          <a:xfrm>
            <a:off x="0" y="0"/>
            <a:ext cx="1828800" cy="2514600"/>
          </a:xfrm>
        </p:spPr>
        <p:txBody>
          <a:bodyPr/>
          <a:lstStyle/>
          <a:p>
            <a:pPr eaLnBrk="1" hangingPunct="1"/>
            <a:r>
              <a:rPr lang="en-US" altLang="en-US" sz="2400" b="1">
                <a:solidFill>
                  <a:srgbClr val="3D1FD3"/>
                </a:solidFill>
              </a:rPr>
              <a:t>Figure 1.4</a:t>
            </a:r>
            <a:r>
              <a:rPr lang="en-US" altLang="en-US" sz="2400">
                <a:solidFill>
                  <a:srgbClr val="3D1FD3"/>
                </a:solidFill>
              </a:rPr>
              <a:t> A set of financial accounting users</a:t>
            </a:r>
          </a:p>
        </p:txBody>
      </p:sp>
      <p:pic>
        <p:nvPicPr>
          <p:cNvPr id="49157" name="Picture 4">
            <a:extLst>
              <a:ext uri="{FF2B5EF4-FFF2-40B4-BE49-F238E27FC236}">
                <a16:creationId xmlns:a16="http://schemas.microsoft.com/office/drawing/2014/main" id="{5D809EA3-C108-4421-8A09-3A8AF744AF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33363"/>
            <a:ext cx="7315200" cy="6021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E7174B26-E373-4FB0-A159-254C8F327433}"/>
              </a:ext>
            </a:extLst>
          </p:cNvPr>
          <p:cNvSpPr>
            <a:spLocks noGrp="1"/>
          </p:cNvSpPr>
          <p:nvPr>
            <p:ph type="ftr" sz="quarter" idx="11"/>
          </p:nvPr>
        </p:nvSpPr>
        <p:spPr/>
        <p:txBody>
          <a:bodyPr/>
          <a:lstStyle/>
          <a:p>
            <a:pPr>
              <a:defRPr/>
            </a:pPr>
            <a:r>
              <a:rPr lang="sk-SK"/>
              <a:t>Princípy účtovníctva</a:t>
            </a:r>
          </a:p>
        </p:txBody>
      </p:sp>
      <p:sp>
        <p:nvSpPr>
          <p:cNvPr id="51203" name="Zástupný symbol čísla snímky 4">
            <a:extLst>
              <a:ext uri="{FF2B5EF4-FFF2-40B4-BE49-F238E27FC236}">
                <a16:creationId xmlns:a16="http://schemas.microsoft.com/office/drawing/2014/main" id="{AD115618-BFE9-4F4E-9D55-3F1848BF13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1-24</a:t>
            </a:r>
          </a:p>
        </p:txBody>
      </p:sp>
      <p:sp>
        <p:nvSpPr>
          <p:cNvPr id="51204" name="Rectangle 2">
            <a:extLst>
              <a:ext uri="{FF2B5EF4-FFF2-40B4-BE49-F238E27FC236}">
                <a16:creationId xmlns:a16="http://schemas.microsoft.com/office/drawing/2014/main" id="{D5BB1BCD-47C6-47F5-A9E4-937B0A4342AF}"/>
              </a:ext>
            </a:extLst>
          </p:cNvPr>
          <p:cNvSpPr>
            <a:spLocks noGrp="1" noChangeArrowheads="1"/>
          </p:cNvSpPr>
          <p:nvPr>
            <p:ph type="title"/>
          </p:nvPr>
        </p:nvSpPr>
        <p:spPr>
          <a:xfrm>
            <a:off x="890588" y="274638"/>
            <a:ext cx="7362825" cy="838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a:t>
            </a:r>
            <a:r>
              <a:rPr lang="en-US" altLang="en-US" sz="3200">
                <a:solidFill>
                  <a:srgbClr val="3D1FD3"/>
                </a:solidFill>
              </a:rPr>
              <a:t> </a:t>
            </a:r>
            <a:r>
              <a:rPr lang="sk-SK" altLang="en-US" sz="3200">
                <a:solidFill>
                  <a:srgbClr val="3D1FD3"/>
                </a:solidFill>
              </a:rPr>
              <a:t>Používatelia a ich potreby</a:t>
            </a:r>
            <a:r>
              <a:rPr lang="en-US" altLang="en-US" sz="3200">
                <a:solidFill>
                  <a:srgbClr val="3D1FD3"/>
                </a:solidFill>
              </a:rPr>
              <a:t> (1/4)</a:t>
            </a:r>
          </a:p>
        </p:txBody>
      </p:sp>
      <p:graphicFrame>
        <p:nvGraphicFramePr>
          <p:cNvPr id="51205" name="Object 3">
            <a:extLst>
              <a:ext uri="{FF2B5EF4-FFF2-40B4-BE49-F238E27FC236}">
                <a16:creationId xmlns:a16="http://schemas.microsoft.com/office/drawing/2014/main" id="{1853F1FA-3BFC-40C4-B50F-1A99FFA689CD}"/>
              </a:ext>
            </a:extLst>
          </p:cNvPr>
          <p:cNvGraphicFramePr>
            <a:graphicFrameLocks noChangeAspect="1"/>
          </p:cNvGraphicFramePr>
          <p:nvPr>
            <p:extLst>
              <p:ext uri="{D42A27DB-BD31-4B8C-83A1-F6EECF244321}">
                <p14:modId xmlns:p14="http://schemas.microsoft.com/office/powerpoint/2010/main" val="1831193403"/>
              </p:ext>
            </p:extLst>
          </p:nvPr>
        </p:nvGraphicFramePr>
        <p:xfrm>
          <a:off x="323528" y="1196752"/>
          <a:ext cx="8704262" cy="6286500"/>
        </p:xfrm>
        <a:graphic>
          <a:graphicData uri="http://schemas.openxmlformats.org/presentationml/2006/ole">
            <mc:AlternateContent xmlns:mc="http://schemas.openxmlformats.org/markup-compatibility/2006">
              <mc:Choice xmlns:v="urn:schemas-microsoft-com:vml" Requires="v">
                <p:oleObj name="Document" r:id="rId3" imgW="6018780" imgH="4335911" progId="Word.Document.8">
                  <p:embed/>
                </p:oleObj>
              </mc:Choice>
              <mc:Fallback>
                <p:oleObj name="Document" r:id="rId3" imgW="6018780" imgH="4335911" progId="Word.Document.8">
                  <p:embed/>
                  <p:pic>
                    <p:nvPicPr>
                      <p:cNvPr id="0" name="Object 3"/>
                      <p:cNvPicPr>
                        <a:picLocks noChangeAspect="1" noChangeArrowheads="1"/>
                      </p:cNvPicPr>
                      <p:nvPr/>
                    </p:nvPicPr>
                    <p:blipFill>
                      <a:blip r:embed="rId4"/>
                      <a:srcRect/>
                      <a:stretch>
                        <a:fillRect/>
                      </a:stretch>
                    </p:blipFill>
                    <p:spPr bwMode="auto">
                      <a:xfrm>
                        <a:off x="323528" y="1196752"/>
                        <a:ext cx="8704262" cy="628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6FFDBA36-4E37-46A6-890E-0A00FD87D175}"/>
              </a:ext>
            </a:extLst>
          </p:cNvPr>
          <p:cNvSpPr>
            <a:spLocks noGrp="1"/>
          </p:cNvSpPr>
          <p:nvPr>
            <p:ph type="ftr" sz="quarter" idx="11"/>
          </p:nvPr>
        </p:nvSpPr>
        <p:spPr/>
        <p:txBody>
          <a:bodyPr/>
          <a:lstStyle/>
          <a:p>
            <a:pPr>
              <a:defRPr/>
            </a:pPr>
            <a:r>
              <a:rPr lang="sk-SK"/>
              <a:t>Princípy účtovníctva</a:t>
            </a:r>
          </a:p>
        </p:txBody>
      </p:sp>
      <p:sp>
        <p:nvSpPr>
          <p:cNvPr id="53251" name="Zástupný symbol čísla snímky 4">
            <a:extLst>
              <a:ext uri="{FF2B5EF4-FFF2-40B4-BE49-F238E27FC236}">
                <a16:creationId xmlns:a16="http://schemas.microsoft.com/office/drawing/2014/main" id="{7B460E59-6276-4FEC-89E9-E63E2944225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1-25</a:t>
            </a:r>
          </a:p>
        </p:txBody>
      </p:sp>
      <p:sp>
        <p:nvSpPr>
          <p:cNvPr id="53252" name="Rectangle 2">
            <a:extLst>
              <a:ext uri="{FF2B5EF4-FFF2-40B4-BE49-F238E27FC236}">
                <a16:creationId xmlns:a16="http://schemas.microsoft.com/office/drawing/2014/main" id="{431AB699-6FC9-4C62-B5F9-6F3F9219F770}"/>
              </a:ext>
            </a:extLst>
          </p:cNvPr>
          <p:cNvSpPr>
            <a:spLocks noGrp="1" noChangeArrowheads="1"/>
          </p:cNvSpPr>
          <p:nvPr>
            <p:ph type="title"/>
          </p:nvPr>
        </p:nvSpPr>
        <p:spPr>
          <a:xfrm>
            <a:off x="900113" y="115888"/>
            <a:ext cx="7362825" cy="11430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a:t>
            </a:r>
            <a:r>
              <a:rPr lang="en-US" altLang="en-US" sz="3200">
                <a:solidFill>
                  <a:srgbClr val="3D1FD3"/>
                </a:solidFill>
              </a:rPr>
              <a:t> </a:t>
            </a:r>
            <a:r>
              <a:rPr lang="sk-SK" altLang="en-US" sz="3200">
                <a:solidFill>
                  <a:srgbClr val="3D1FD3"/>
                </a:solidFill>
              </a:rPr>
              <a:t>Používatelia a ich potreby</a:t>
            </a:r>
            <a:r>
              <a:rPr lang="en-US" altLang="en-US" sz="3200">
                <a:solidFill>
                  <a:srgbClr val="3D1FD3"/>
                </a:solidFill>
              </a:rPr>
              <a:t> (</a:t>
            </a:r>
            <a:r>
              <a:rPr lang="sk-SK" altLang="en-US" sz="3200">
                <a:solidFill>
                  <a:srgbClr val="3D1FD3"/>
                </a:solidFill>
              </a:rPr>
              <a:t>2</a:t>
            </a:r>
            <a:r>
              <a:rPr lang="en-US" altLang="en-US" sz="3200">
                <a:solidFill>
                  <a:srgbClr val="3D1FD3"/>
                </a:solidFill>
              </a:rPr>
              <a:t>/4)</a:t>
            </a:r>
          </a:p>
        </p:txBody>
      </p:sp>
      <p:graphicFrame>
        <p:nvGraphicFramePr>
          <p:cNvPr id="53253" name="Object 3">
            <a:extLst>
              <a:ext uri="{FF2B5EF4-FFF2-40B4-BE49-F238E27FC236}">
                <a16:creationId xmlns:a16="http://schemas.microsoft.com/office/drawing/2014/main" id="{ACCFC9D6-A1AC-4FE5-BBF1-AEC091B3C64F}"/>
              </a:ext>
            </a:extLst>
          </p:cNvPr>
          <p:cNvGraphicFramePr>
            <a:graphicFrameLocks noChangeAspect="1"/>
          </p:cNvGraphicFramePr>
          <p:nvPr>
            <p:extLst>
              <p:ext uri="{D42A27DB-BD31-4B8C-83A1-F6EECF244321}">
                <p14:modId xmlns:p14="http://schemas.microsoft.com/office/powerpoint/2010/main" val="477650421"/>
              </p:ext>
            </p:extLst>
          </p:nvPr>
        </p:nvGraphicFramePr>
        <p:xfrm>
          <a:off x="457200" y="1268760"/>
          <a:ext cx="8693150" cy="6216650"/>
        </p:xfrm>
        <a:graphic>
          <a:graphicData uri="http://schemas.openxmlformats.org/presentationml/2006/ole">
            <mc:AlternateContent xmlns:mc="http://schemas.openxmlformats.org/markup-compatibility/2006">
              <mc:Choice xmlns:v="urn:schemas-microsoft-com:vml" Requires="v">
                <p:oleObj name="Dokument" r:id="rId3" imgW="6037495" imgH="4326797" progId="Word.Document.8">
                  <p:embed/>
                </p:oleObj>
              </mc:Choice>
              <mc:Fallback>
                <p:oleObj name="Dokument" r:id="rId3" imgW="6037495" imgH="4326797"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268760"/>
                        <a:ext cx="8693150" cy="621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E7608F49-9480-43FD-96B0-AE16ACD7CB6B}"/>
              </a:ext>
            </a:extLst>
          </p:cNvPr>
          <p:cNvSpPr>
            <a:spLocks noGrp="1"/>
          </p:cNvSpPr>
          <p:nvPr>
            <p:ph type="ftr" sz="quarter" idx="11"/>
          </p:nvPr>
        </p:nvSpPr>
        <p:spPr/>
        <p:txBody>
          <a:bodyPr/>
          <a:lstStyle/>
          <a:p>
            <a:pPr>
              <a:defRPr/>
            </a:pPr>
            <a:r>
              <a:rPr lang="sk-SK"/>
              <a:t>Princípy účtovníctva</a:t>
            </a:r>
          </a:p>
        </p:txBody>
      </p:sp>
      <p:sp>
        <p:nvSpPr>
          <p:cNvPr id="55299" name="Zástupný symbol čísla snímky 4">
            <a:extLst>
              <a:ext uri="{FF2B5EF4-FFF2-40B4-BE49-F238E27FC236}">
                <a16:creationId xmlns:a16="http://schemas.microsoft.com/office/drawing/2014/main" id="{1F09ABAF-9510-43E7-826C-3693B475947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1-26</a:t>
            </a:r>
          </a:p>
        </p:txBody>
      </p:sp>
      <p:sp>
        <p:nvSpPr>
          <p:cNvPr id="55300" name="Rectangle 2">
            <a:extLst>
              <a:ext uri="{FF2B5EF4-FFF2-40B4-BE49-F238E27FC236}">
                <a16:creationId xmlns:a16="http://schemas.microsoft.com/office/drawing/2014/main" id="{358DA875-701D-4643-8F6A-B51A606FD22D}"/>
              </a:ext>
            </a:extLst>
          </p:cNvPr>
          <p:cNvSpPr>
            <a:spLocks noGrp="1" noChangeArrowheads="1"/>
          </p:cNvSpPr>
          <p:nvPr>
            <p:ph type="title"/>
          </p:nvPr>
        </p:nvSpPr>
        <p:spPr>
          <a:xfrm>
            <a:off x="971550" y="115888"/>
            <a:ext cx="7364413" cy="838200"/>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a:t>
            </a:r>
            <a:r>
              <a:rPr lang="en-US" altLang="en-US" sz="3200">
                <a:solidFill>
                  <a:srgbClr val="3D1FD3"/>
                </a:solidFill>
              </a:rPr>
              <a:t> </a:t>
            </a:r>
            <a:r>
              <a:rPr lang="sk-SK" altLang="en-US" sz="3200">
                <a:solidFill>
                  <a:srgbClr val="3D1FD3"/>
                </a:solidFill>
              </a:rPr>
              <a:t>Používatelia a ich potreby</a:t>
            </a:r>
            <a:r>
              <a:rPr lang="en-US" altLang="en-US" sz="3200">
                <a:solidFill>
                  <a:srgbClr val="3D1FD3"/>
                </a:solidFill>
              </a:rPr>
              <a:t> (</a:t>
            </a:r>
            <a:r>
              <a:rPr lang="sk-SK" altLang="en-US" sz="3200">
                <a:solidFill>
                  <a:srgbClr val="3D1FD3"/>
                </a:solidFill>
              </a:rPr>
              <a:t>3</a:t>
            </a:r>
            <a:r>
              <a:rPr lang="en-US" altLang="en-US" sz="3200">
                <a:solidFill>
                  <a:srgbClr val="3D1FD3"/>
                </a:solidFill>
              </a:rPr>
              <a:t>/4)</a:t>
            </a:r>
          </a:p>
        </p:txBody>
      </p:sp>
      <p:graphicFrame>
        <p:nvGraphicFramePr>
          <p:cNvPr id="55301" name="Object 3">
            <a:extLst>
              <a:ext uri="{FF2B5EF4-FFF2-40B4-BE49-F238E27FC236}">
                <a16:creationId xmlns:a16="http://schemas.microsoft.com/office/drawing/2014/main" id="{EDB3BD92-7804-4B2A-AE32-90BF5741F252}"/>
              </a:ext>
            </a:extLst>
          </p:cNvPr>
          <p:cNvGraphicFramePr>
            <a:graphicFrameLocks noChangeAspect="1"/>
          </p:cNvGraphicFramePr>
          <p:nvPr>
            <p:extLst>
              <p:ext uri="{D42A27DB-BD31-4B8C-83A1-F6EECF244321}">
                <p14:modId xmlns:p14="http://schemas.microsoft.com/office/powerpoint/2010/main" val="3168473193"/>
              </p:ext>
            </p:extLst>
          </p:nvPr>
        </p:nvGraphicFramePr>
        <p:xfrm>
          <a:off x="827584" y="1052736"/>
          <a:ext cx="7875588" cy="7375525"/>
        </p:xfrm>
        <a:graphic>
          <a:graphicData uri="http://schemas.openxmlformats.org/presentationml/2006/ole">
            <mc:AlternateContent xmlns:mc="http://schemas.openxmlformats.org/markup-compatibility/2006">
              <mc:Choice xmlns:v="urn:schemas-microsoft-com:vml" Requires="v">
                <p:oleObj name="Dokument" r:id="rId3" imgW="6056571" imgH="5681671" progId="Word.Document.8">
                  <p:embed/>
                </p:oleObj>
              </mc:Choice>
              <mc:Fallback>
                <p:oleObj name="Dokument" r:id="rId3" imgW="6056571" imgH="5681671"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052736"/>
                        <a:ext cx="7875588" cy="737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87C65712-3C13-49AB-8398-00374961112E}"/>
              </a:ext>
            </a:extLst>
          </p:cNvPr>
          <p:cNvSpPr>
            <a:spLocks noGrp="1"/>
          </p:cNvSpPr>
          <p:nvPr>
            <p:ph type="ftr" sz="quarter" idx="11"/>
          </p:nvPr>
        </p:nvSpPr>
        <p:spPr/>
        <p:txBody>
          <a:bodyPr/>
          <a:lstStyle/>
          <a:p>
            <a:pPr>
              <a:defRPr/>
            </a:pPr>
            <a:r>
              <a:rPr lang="sk-SK"/>
              <a:t>Princípy účtovníctva</a:t>
            </a:r>
          </a:p>
        </p:txBody>
      </p:sp>
      <p:sp>
        <p:nvSpPr>
          <p:cNvPr id="57347" name="Zástupný symbol čísla snímky 4">
            <a:extLst>
              <a:ext uri="{FF2B5EF4-FFF2-40B4-BE49-F238E27FC236}">
                <a16:creationId xmlns:a16="http://schemas.microsoft.com/office/drawing/2014/main" id="{37CACE5A-D9B8-455E-9AB6-33EE7119F7F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1-27</a:t>
            </a:r>
          </a:p>
        </p:txBody>
      </p:sp>
      <p:sp>
        <p:nvSpPr>
          <p:cNvPr id="57348" name="Rectangle 2">
            <a:extLst>
              <a:ext uri="{FF2B5EF4-FFF2-40B4-BE49-F238E27FC236}">
                <a16:creationId xmlns:a16="http://schemas.microsoft.com/office/drawing/2014/main" id="{E9CD3358-460F-4115-8E75-DA262411EBB2}"/>
              </a:ext>
            </a:extLst>
          </p:cNvPr>
          <p:cNvSpPr>
            <a:spLocks noGrp="1" noChangeArrowheads="1"/>
          </p:cNvSpPr>
          <p:nvPr>
            <p:ph type="title"/>
          </p:nvPr>
        </p:nvSpPr>
        <p:spPr>
          <a:xfrm>
            <a:off x="611188" y="-100013"/>
            <a:ext cx="7772400" cy="914401"/>
          </a:xfrm>
        </p:spPr>
        <p:txBody>
          <a:bodyPr/>
          <a:lstStyle/>
          <a:p>
            <a:pPr eaLnBrk="1" hangingPunct="1"/>
            <a:r>
              <a:rPr lang="en-US" altLang="en-US" sz="3200" b="1">
                <a:solidFill>
                  <a:srgbClr val="3D1FD3"/>
                </a:solidFill>
              </a:rPr>
              <a:t>Tab</a:t>
            </a:r>
            <a:r>
              <a:rPr lang="sk-SK" altLang="en-US" sz="3200" b="1">
                <a:solidFill>
                  <a:srgbClr val="3D1FD3"/>
                </a:solidFill>
              </a:rPr>
              <a:t>.</a:t>
            </a:r>
            <a:r>
              <a:rPr lang="en-US" altLang="en-US" sz="3200" b="1">
                <a:solidFill>
                  <a:srgbClr val="3D1FD3"/>
                </a:solidFill>
              </a:rPr>
              <a:t> 1.1</a:t>
            </a:r>
            <a:r>
              <a:rPr lang="en-US" altLang="en-US" sz="3200">
                <a:solidFill>
                  <a:srgbClr val="3D1FD3"/>
                </a:solidFill>
              </a:rPr>
              <a:t> </a:t>
            </a:r>
            <a:r>
              <a:rPr lang="sk-SK" altLang="en-US" sz="3200">
                <a:solidFill>
                  <a:srgbClr val="3D1FD3"/>
                </a:solidFill>
              </a:rPr>
              <a:t>Používatelia a ich potreby</a:t>
            </a:r>
            <a:r>
              <a:rPr lang="en-US" altLang="en-US" sz="3200">
                <a:solidFill>
                  <a:srgbClr val="3D1FD3"/>
                </a:solidFill>
              </a:rPr>
              <a:t> (</a:t>
            </a:r>
            <a:r>
              <a:rPr lang="sk-SK" altLang="en-US" sz="3200">
                <a:solidFill>
                  <a:srgbClr val="3D1FD3"/>
                </a:solidFill>
              </a:rPr>
              <a:t>4</a:t>
            </a:r>
            <a:r>
              <a:rPr lang="en-US" altLang="en-US" sz="3200">
                <a:solidFill>
                  <a:srgbClr val="3D1FD3"/>
                </a:solidFill>
              </a:rPr>
              <a:t>/4)</a:t>
            </a:r>
          </a:p>
        </p:txBody>
      </p:sp>
      <p:graphicFrame>
        <p:nvGraphicFramePr>
          <p:cNvPr id="57349" name="Object 3">
            <a:extLst>
              <a:ext uri="{FF2B5EF4-FFF2-40B4-BE49-F238E27FC236}">
                <a16:creationId xmlns:a16="http://schemas.microsoft.com/office/drawing/2014/main" id="{4427DEAC-1847-4CE9-BE9B-6E2C2E0BFA06}"/>
              </a:ext>
            </a:extLst>
          </p:cNvPr>
          <p:cNvGraphicFramePr>
            <a:graphicFrameLocks noChangeAspect="1"/>
          </p:cNvGraphicFramePr>
          <p:nvPr>
            <p:extLst>
              <p:ext uri="{D42A27DB-BD31-4B8C-83A1-F6EECF244321}">
                <p14:modId xmlns:p14="http://schemas.microsoft.com/office/powerpoint/2010/main" val="3985530593"/>
              </p:ext>
            </p:extLst>
          </p:nvPr>
        </p:nvGraphicFramePr>
        <p:xfrm>
          <a:off x="576795" y="908720"/>
          <a:ext cx="8575675" cy="5664200"/>
        </p:xfrm>
        <a:graphic>
          <a:graphicData uri="http://schemas.openxmlformats.org/presentationml/2006/ole">
            <mc:AlternateContent xmlns:mc="http://schemas.openxmlformats.org/markup-compatibility/2006">
              <mc:Choice xmlns:v="urn:schemas-microsoft-com:vml" Requires="v">
                <p:oleObj name="Dokument" r:id="rId3" imgW="6056571" imgH="4004036" progId="Word.Document.8">
                  <p:embed/>
                </p:oleObj>
              </mc:Choice>
              <mc:Fallback>
                <p:oleObj name="Dokument" r:id="rId3" imgW="6056571" imgH="4004036"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795" y="908720"/>
                        <a:ext cx="8575675" cy="566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3">
            <a:extLst>
              <a:ext uri="{FF2B5EF4-FFF2-40B4-BE49-F238E27FC236}">
                <a16:creationId xmlns:a16="http://schemas.microsoft.com/office/drawing/2014/main" id="{6713EC52-ADD6-4933-A239-14EE11514729}"/>
              </a:ext>
            </a:extLst>
          </p:cNvPr>
          <p:cNvSpPr>
            <a:spLocks noGrp="1"/>
          </p:cNvSpPr>
          <p:nvPr>
            <p:ph type="ftr" sz="quarter" idx="11"/>
          </p:nvPr>
        </p:nvSpPr>
        <p:spPr/>
        <p:txBody>
          <a:bodyPr/>
          <a:lstStyle/>
          <a:p>
            <a:pPr>
              <a:defRPr/>
            </a:pPr>
            <a:r>
              <a:rPr lang="sk-SK"/>
              <a:t>Princípy účtovníctva</a:t>
            </a:r>
          </a:p>
        </p:txBody>
      </p:sp>
      <p:sp>
        <p:nvSpPr>
          <p:cNvPr id="59395" name="Zástupný symbol čísla snímky 4">
            <a:extLst>
              <a:ext uri="{FF2B5EF4-FFF2-40B4-BE49-F238E27FC236}">
                <a16:creationId xmlns:a16="http://schemas.microsoft.com/office/drawing/2014/main" id="{574784C0-091A-434A-839E-E86281B78BF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1-28</a:t>
            </a:r>
          </a:p>
        </p:txBody>
      </p:sp>
      <p:sp>
        <p:nvSpPr>
          <p:cNvPr id="59396" name="Rectangle 2">
            <a:extLst>
              <a:ext uri="{FF2B5EF4-FFF2-40B4-BE49-F238E27FC236}">
                <a16:creationId xmlns:a16="http://schemas.microsoft.com/office/drawing/2014/main" id="{D6729954-BC89-49EB-9223-35415B97C8B5}"/>
              </a:ext>
            </a:extLst>
          </p:cNvPr>
          <p:cNvSpPr>
            <a:spLocks noGrp="1" noChangeArrowheads="1"/>
          </p:cNvSpPr>
          <p:nvPr>
            <p:ph type="title"/>
          </p:nvPr>
        </p:nvSpPr>
        <p:spPr>
          <a:xfrm>
            <a:off x="685800" y="304800"/>
            <a:ext cx="7772400" cy="676275"/>
          </a:xfrm>
        </p:spPr>
        <p:txBody>
          <a:bodyPr/>
          <a:lstStyle/>
          <a:p>
            <a:pPr eaLnBrk="1" hangingPunct="1"/>
            <a:r>
              <a:rPr lang="sk-SK" altLang="en-US" sz="3200" b="1">
                <a:solidFill>
                  <a:srgbClr val="3D1FD3"/>
                </a:solidFill>
              </a:rPr>
              <a:t>Štandardy finančného výkazníctva</a:t>
            </a:r>
            <a:endParaRPr lang="en-US" altLang="en-US" sz="3200">
              <a:solidFill>
                <a:srgbClr val="3D1FD3"/>
              </a:solidFill>
            </a:endParaRPr>
          </a:p>
        </p:txBody>
      </p:sp>
      <p:sp>
        <p:nvSpPr>
          <p:cNvPr id="59397" name="Rectangle 3">
            <a:extLst>
              <a:ext uri="{FF2B5EF4-FFF2-40B4-BE49-F238E27FC236}">
                <a16:creationId xmlns:a16="http://schemas.microsoft.com/office/drawing/2014/main" id="{6468BF64-3A39-435D-9F5E-F3989D53ED08}"/>
              </a:ext>
            </a:extLst>
          </p:cNvPr>
          <p:cNvSpPr>
            <a:spLocks noGrp="1" noChangeArrowheads="1"/>
          </p:cNvSpPr>
          <p:nvPr>
            <p:ph type="body" idx="4294967295"/>
          </p:nvPr>
        </p:nvSpPr>
        <p:spPr>
          <a:xfrm>
            <a:off x="395288" y="1052513"/>
            <a:ext cx="8207375" cy="5113337"/>
          </a:xfrm>
        </p:spPr>
        <p:txBody>
          <a:bodyPr/>
          <a:lstStyle/>
          <a:p>
            <a:pPr eaLnBrk="1" hangingPunct="1"/>
            <a:r>
              <a:rPr lang="sk-SK" altLang="en-US" sz="2200"/>
              <a:t>Finančné výkazy využívajú rôzne skupiny používateľov, preto musí byť ich tvorba založená na jednotných pravidlách</a:t>
            </a:r>
          </a:p>
          <a:p>
            <a:pPr eaLnBrk="1" hangingPunct="1"/>
            <a:r>
              <a:rPr lang="sk-SK" altLang="en-US" sz="2200"/>
              <a:t>Zodpovedné orgány každej krajiny vydávajú jednotné pravidlá v oblasti účtovníctva nazývané účtovné štandardy alebo štandardy finančného výkazníctva. U nás vydáva príslušnú legislatívu, okrem zákona, ktorý schvaľuje NR SR, ministerstvo financií</a:t>
            </a:r>
          </a:p>
          <a:p>
            <a:pPr eaLnBrk="1" hangingPunct="1"/>
            <a:r>
              <a:rPr lang="sk-SK" altLang="en-US" sz="2200"/>
              <a:t>Medzinárodne sa pre tieto pravidlá zaužívalo označenie GAAP – generally accepted accounting principles</a:t>
            </a:r>
          </a:p>
          <a:p>
            <a:pPr eaLnBrk="1" hangingPunct="1"/>
            <a:r>
              <a:rPr lang="sk-SK" altLang="en-US" sz="2200"/>
              <a:t>Účtovné štandardy hovoria o tom, ako sa jednotlivé typy transakcií a ostatných udalostí majú zobraziť vo finančných výkazoch</a:t>
            </a:r>
          </a:p>
          <a:p>
            <a:pPr eaLnBrk="1" hangingPunct="1"/>
            <a:r>
              <a:rPr lang="sk-SK" altLang="en-US" sz="2200"/>
              <a:t>Národné pravidlá sa od krajiny ku krajine líšia. V medzinárodnom prostredí je však porovnateľnosť finančných informácií kľúčovou, a preto vznikla potreba medzinárodnej štandardizácie, ktorá je uý dnes realitou.</a:t>
            </a:r>
          </a:p>
          <a:p>
            <a:pPr eaLnBrk="1" hangingPunct="1"/>
            <a:endParaRPr lang="en-US" altLang="en-US" sz="2200"/>
          </a:p>
        </p:txBody>
      </p:sp>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4846</TotalTime>
  <Words>2314</Words>
  <Application>Microsoft Office PowerPoint</Application>
  <PresentationFormat>Prezentácia na obrazovke (4:3)</PresentationFormat>
  <Paragraphs>161</Paragraphs>
  <Slides>13</Slides>
  <Notes>13</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2</vt:i4>
      </vt:variant>
      <vt:variant>
        <vt:lpstr>Nadpisy snímok</vt:lpstr>
      </vt:variant>
      <vt:variant>
        <vt:i4>13</vt:i4>
      </vt:variant>
    </vt:vector>
  </HeadingPairs>
  <TitlesOfParts>
    <vt:vector size="18" baseType="lpstr">
      <vt:lpstr>Arial</vt:lpstr>
      <vt:lpstr>Times New Roman</vt:lpstr>
      <vt:lpstr>Predvolený návrh</vt:lpstr>
      <vt:lpstr>Dokument Microsoft Wordu 97 - 2003</vt:lpstr>
      <vt:lpstr>Dokument</vt:lpstr>
      <vt:lpstr>Definícia finančného účtovníctva</vt:lpstr>
      <vt:lpstr>Definícia finančného účtovníctva (2)</vt:lpstr>
      <vt:lpstr>Definícia finančného účtovníctva (3)</vt:lpstr>
      <vt:lpstr>Definícia finančného účtovníctva (4)</vt:lpstr>
      <vt:lpstr>Definícia finančného účtovníctva (5)</vt:lpstr>
      <vt:lpstr>Používatelia finančného účtovníctva</vt:lpstr>
      <vt:lpstr>Obr. 1.4 Prehľad používateľov finančného účtovníctva</vt:lpstr>
      <vt:lpstr>Figure 1.4 A set of financial accounting users</vt:lpstr>
      <vt:lpstr>Tab. 1.1 Používatelia a ich potreby (1/4)</vt:lpstr>
      <vt:lpstr>Tab. 1.1 Používatelia a ich potreby (2/4)</vt:lpstr>
      <vt:lpstr>Tab. 1.1 Používatelia a ich potreby (3/4)</vt:lpstr>
      <vt:lpstr>Tab. 1.1 Používatelia a ich potreby (4/4)</vt:lpstr>
      <vt:lpstr>Štandardy finančného výkazníctva</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573</cp:revision>
  <cp:lastPrinted>2002-02-01T09:44:38Z</cp:lastPrinted>
  <dcterms:created xsi:type="dcterms:W3CDTF">2001-06-03T20:32:26Z</dcterms:created>
  <dcterms:modified xsi:type="dcterms:W3CDTF">2023-02-27T13:43:13Z</dcterms:modified>
</cp:coreProperties>
</file>