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17"/>
  </p:notesMasterIdLst>
  <p:handoutMasterIdLst>
    <p:handoutMasterId r:id="rId18"/>
  </p:handoutMasterIdLst>
  <p:sldIdLst>
    <p:sldId id="290" r:id="rId2"/>
    <p:sldId id="291" r:id="rId3"/>
    <p:sldId id="339" r:id="rId4"/>
    <p:sldId id="293" r:id="rId5"/>
    <p:sldId id="340" r:id="rId6"/>
    <p:sldId id="338" r:id="rId7"/>
    <p:sldId id="294" r:id="rId8"/>
    <p:sldId id="295" r:id="rId9"/>
    <p:sldId id="342" r:id="rId10"/>
    <p:sldId id="296" r:id="rId11"/>
    <p:sldId id="297" r:id="rId12"/>
    <p:sldId id="343" r:id="rId13"/>
    <p:sldId id="298" r:id="rId14"/>
    <p:sldId id="299" r:id="rId15"/>
    <p:sldId id="300" r:id="rId16"/>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1F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619" autoAdjust="0"/>
  </p:normalViewPr>
  <p:slideViewPr>
    <p:cSldViewPr>
      <p:cViewPr varScale="1">
        <p:scale>
          <a:sx n="68" d="100"/>
          <a:sy n="68" d="100"/>
        </p:scale>
        <p:origin x="123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308"/>
    </p:cViewPr>
  </p:sorterViewPr>
  <p:notesViewPr>
    <p:cSldViewPr>
      <p:cViewPr>
        <p:scale>
          <a:sx n="100" d="100"/>
          <a:sy n="100" d="100"/>
        </p:scale>
        <p:origin x="1648" y="-258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F560F9AE-DB77-4015-B89C-5F6BCBE3132D}"/>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5" name="Rectangle 3">
            <a:extLst>
              <a:ext uri="{FF2B5EF4-FFF2-40B4-BE49-F238E27FC236}">
                <a16:creationId xmlns:a16="http://schemas.microsoft.com/office/drawing/2014/main" id="{977439D6-6DF2-499D-9E1B-293D22EE2FC7}"/>
              </a:ext>
            </a:extLst>
          </p:cNvPr>
          <p:cNvSpPr>
            <a:spLocks noGrp="1" noChangeArrowheads="1"/>
          </p:cNvSpPr>
          <p:nvPr>
            <p:ph type="dt" sz="quarter"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84996" name="Rectangle 4">
            <a:extLst>
              <a:ext uri="{FF2B5EF4-FFF2-40B4-BE49-F238E27FC236}">
                <a16:creationId xmlns:a16="http://schemas.microsoft.com/office/drawing/2014/main" id="{A136459D-28E2-4162-9447-11FDD0344EEE}"/>
              </a:ext>
            </a:extLst>
          </p:cNvPr>
          <p:cNvSpPr>
            <a:spLocks noGrp="1" noChangeArrowheads="1"/>
          </p:cNvSpPr>
          <p:nvPr>
            <p:ph type="ftr" sz="quarter" idx="2"/>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7" name="Rectangle 5">
            <a:extLst>
              <a:ext uri="{FF2B5EF4-FFF2-40B4-BE49-F238E27FC236}">
                <a16:creationId xmlns:a16="http://schemas.microsoft.com/office/drawing/2014/main" id="{808AC7E5-C6A2-418B-B0EB-2FD73975E3C1}"/>
              </a:ext>
            </a:extLst>
          </p:cNvPr>
          <p:cNvSpPr>
            <a:spLocks noGrp="1" noChangeArrowheads="1"/>
          </p:cNvSpPr>
          <p:nvPr>
            <p:ph type="sldNum" sz="quarter" idx="3"/>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fld id="{388DEE3A-C709-4CE0-935F-AD23DD3CE5EC}" type="slidenum">
              <a:rPr lang="en-US" altLang="sk-SK"/>
              <a:pPr/>
              <a:t>‹#›</a:t>
            </a:fld>
            <a:endParaRPr lang="en-US" altLang="sk-S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A08D98E4-0EF4-4967-95F4-81A83CA39608}"/>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67" name="Rectangle 3">
            <a:extLst>
              <a:ext uri="{FF2B5EF4-FFF2-40B4-BE49-F238E27FC236}">
                <a16:creationId xmlns:a16="http://schemas.microsoft.com/office/drawing/2014/main" id="{80C95968-E857-4CF6-98B8-38FD95330F56}"/>
              </a:ext>
            </a:extLst>
          </p:cNvPr>
          <p:cNvSpPr>
            <a:spLocks noGrp="1" noChangeArrowheads="1"/>
          </p:cNvSpPr>
          <p:nvPr>
            <p:ph type="dt"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2052" name="Rectangle 4">
            <a:extLst>
              <a:ext uri="{FF2B5EF4-FFF2-40B4-BE49-F238E27FC236}">
                <a16:creationId xmlns:a16="http://schemas.microsoft.com/office/drawing/2014/main" id="{7308CC1A-67E6-42D8-9F98-5902A13FD4F3}"/>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8B523D16-F0CD-43B3-81E1-DE91D7C42B0A}"/>
              </a:ext>
            </a:extLst>
          </p:cNvPr>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58" tIns="47778" rIns="95558" bIns="47778" numCol="1" anchor="t" anchorCtr="0" compatLnSpc="1">
            <a:prstTxWarp prst="textNoShape">
              <a:avLst/>
            </a:prstTxWarp>
          </a:bodyPr>
          <a:lstStyle/>
          <a:p>
            <a:pPr lvl="0"/>
            <a:r>
              <a:rPr lang="en-US" noProof="0"/>
              <a:t>Cliquez pour modifier les styles du texte du masque</a:t>
            </a:r>
          </a:p>
          <a:p>
            <a:pPr lvl="1"/>
            <a:r>
              <a:rPr lang="en-US" noProof="0"/>
              <a:t>Deuxième niveau</a:t>
            </a:r>
          </a:p>
          <a:p>
            <a:pPr lvl="2"/>
            <a:r>
              <a:rPr lang="en-US" noProof="0"/>
              <a:t>Troisième niveau</a:t>
            </a:r>
          </a:p>
          <a:p>
            <a:pPr lvl="3"/>
            <a:r>
              <a:rPr lang="en-US" noProof="0"/>
              <a:t>Quatrième niveau</a:t>
            </a:r>
          </a:p>
          <a:p>
            <a:pPr lvl="4"/>
            <a:r>
              <a:rPr lang="en-US" noProof="0"/>
              <a:t>Cinquième niveau</a:t>
            </a:r>
          </a:p>
        </p:txBody>
      </p:sp>
      <p:sp>
        <p:nvSpPr>
          <p:cNvPr id="36870" name="Rectangle 6">
            <a:extLst>
              <a:ext uri="{FF2B5EF4-FFF2-40B4-BE49-F238E27FC236}">
                <a16:creationId xmlns:a16="http://schemas.microsoft.com/office/drawing/2014/main" id="{4B8BB403-FF89-4D6D-A8AD-97D12209F57A}"/>
              </a:ext>
            </a:extLst>
          </p:cNvPr>
          <p:cNvSpPr>
            <a:spLocks noGrp="1" noChangeArrowheads="1"/>
          </p:cNvSpPr>
          <p:nvPr>
            <p:ph type="ftr" sz="quarter" idx="4"/>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71" name="Rectangle 7">
            <a:extLst>
              <a:ext uri="{FF2B5EF4-FFF2-40B4-BE49-F238E27FC236}">
                <a16:creationId xmlns:a16="http://schemas.microsoft.com/office/drawing/2014/main" id="{655260B8-E1DC-45BC-B13D-B8DBE7474E9A}"/>
              </a:ext>
            </a:extLst>
          </p:cNvPr>
          <p:cNvSpPr>
            <a:spLocks noGrp="1" noChangeArrowheads="1"/>
          </p:cNvSpPr>
          <p:nvPr>
            <p:ph type="sldNum" sz="quarter" idx="5"/>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fld id="{BEAB77CA-D8F4-4365-AE90-C3AC9D211D3B}" type="slidenum">
              <a:rPr lang="en-US" altLang="sk-SK"/>
              <a:pPr/>
              <a:t>‹#›</a:t>
            </a:fld>
            <a:endParaRPr lang="en-US" altLang="sk-S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9E1DEF27-6D17-460D-BA65-842D14FA513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6E0459-F0A9-41CF-9DFA-FF22C14F7BD2}" type="slidenum">
              <a:rPr lang="en-US" altLang="en-US" sz="1300"/>
              <a:pPr>
                <a:spcBef>
                  <a:spcPct val="0"/>
                </a:spcBef>
              </a:pPr>
              <a:t>1</a:t>
            </a:fld>
            <a:endParaRPr lang="en-US" altLang="en-US" sz="1300"/>
          </a:p>
        </p:txBody>
      </p:sp>
      <p:sp>
        <p:nvSpPr>
          <p:cNvPr id="5123" name="Rectangle 2">
            <a:extLst>
              <a:ext uri="{FF2B5EF4-FFF2-40B4-BE49-F238E27FC236}">
                <a16:creationId xmlns:a16="http://schemas.microsoft.com/office/drawing/2014/main" id="{662BB71F-E31B-453C-8B9B-905B78289031}"/>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6C0F6A96-B598-4970-8AA0-E45A29ACEF5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E4F68DB8-0AA4-4279-849F-2450E599E24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CD4A766-6F38-44F4-A417-C37F85499FC6}" type="slidenum">
              <a:rPr lang="en-US" altLang="en-US" sz="1300"/>
              <a:pPr>
                <a:spcBef>
                  <a:spcPct val="0"/>
                </a:spcBef>
              </a:pPr>
              <a:t>2</a:t>
            </a:fld>
            <a:endParaRPr lang="en-US" altLang="en-US" sz="1300"/>
          </a:p>
        </p:txBody>
      </p:sp>
      <p:sp>
        <p:nvSpPr>
          <p:cNvPr id="7171" name="Rectangle 2">
            <a:extLst>
              <a:ext uri="{FF2B5EF4-FFF2-40B4-BE49-F238E27FC236}">
                <a16:creationId xmlns:a16="http://schemas.microsoft.com/office/drawing/2014/main" id="{B88A6683-E59A-4665-988C-95965E2AA63A}"/>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7B13D2DC-AD6A-44D8-8E48-283F38FF248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2A10D23B-C0F5-4D64-80A0-F1251391CC9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1229AE6-432D-4FB5-B082-2FDF6391B6BB}" type="slidenum">
              <a:rPr lang="en-US" altLang="en-US" sz="1300"/>
              <a:pPr>
                <a:spcBef>
                  <a:spcPct val="0"/>
                </a:spcBef>
              </a:pPr>
              <a:t>3</a:t>
            </a:fld>
            <a:endParaRPr lang="en-US" altLang="en-US" sz="1300"/>
          </a:p>
        </p:txBody>
      </p:sp>
      <p:sp>
        <p:nvSpPr>
          <p:cNvPr id="9219" name="Rectangle 2">
            <a:extLst>
              <a:ext uri="{FF2B5EF4-FFF2-40B4-BE49-F238E27FC236}">
                <a16:creationId xmlns:a16="http://schemas.microsoft.com/office/drawing/2014/main" id="{CC6A007A-B1BE-4654-A9A7-8F9404F8FE4C}"/>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0E2F14E0-6B60-4F97-A679-576551FF8D9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Táto kapitola nesie názov </a:t>
            </a:r>
            <a:r>
              <a:rPr lang="sk-SK" altLang="en-US" i="1"/>
              <a:t>Účtovníctvo – jazyk podnikania.</a:t>
            </a:r>
            <a:r>
              <a:rPr lang="sk-SK" altLang="en-US"/>
              <a:t> Aj keď účtovníctvo používajú aj organizácie nepodnikateľského charakteru, my si jeho princípy budeme ilustrovať hlavne v podnikateľskej sfére.</a:t>
            </a:r>
          </a:p>
          <a:p>
            <a:r>
              <a:rPr lang="sk-SK" altLang="en-US"/>
              <a:t>Takže skôr ako začneme hovoriť o účtovníctve, zastavme sa chvíľu pri podnikaní.</a:t>
            </a:r>
          </a:p>
          <a:p>
            <a:r>
              <a:rPr lang="sk-SK" altLang="en-US"/>
              <a:t>Začnime definíciou podnikania v slovenskom právnom poriadku. Základný zákon v oblasti podnikania na Slovensku je Obchodný zákonník, v ktorom sa uvádza, že </a:t>
            </a:r>
            <a:r>
              <a:rPr lang="sk-SK" altLang="en-US" i="1"/>
              <a:t>Podnikaním sa rozumie sústavná činnosť vykonávaná samostatne podnikateľom vo vlastnom mene a na vlastnú zodpovednosť za účelom dosiahnutia zisku.</a:t>
            </a:r>
            <a:endParaRPr lang="sk-SK" altLang="en-US"/>
          </a:p>
          <a:p>
            <a:r>
              <a:rPr lang="sk-SK" altLang="en-US"/>
              <a:t>Okrem toho sa v literatúre dajú nájsť aj iné charakteristiky podnikania, napríklad</a:t>
            </a:r>
          </a:p>
          <a:p>
            <a:r>
              <a:rPr lang="pl-PL" altLang="en-US"/>
              <a:t>....biznis a podnikanie je uspokojovanie potrieb zákazníka (citát z literatúry).</a:t>
            </a:r>
          </a:p>
          <a:p>
            <a:r>
              <a:rPr lang="pl-PL" altLang="en-US"/>
              <a:t>Ešte k slovu business: má v angličtine viacero významov. Najvšeobecnejším je </a:t>
            </a:r>
            <a:r>
              <a:rPr lang="sk-SK" altLang="en-US" i="1"/>
              <a:t>purposeful activity – </a:t>
            </a:r>
            <a:r>
              <a:rPr lang="sk-SK" altLang="en-US"/>
              <a:t>cieľavedomá aktivita, aktivita robená za nejakým účelom. Najčastejšie sa týmto slovom u nás chápe obchod, podnikanie.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102F66AE-F102-4F73-8C56-DF6C9AB1C4C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1408F46-E0FA-451F-9AC7-A65D5960AC67}" type="slidenum">
              <a:rPr lang="en-US" altLang="en-US" sz="1300"/>
              <a:pPr>
                <a:spcBef>
                  <a:spcPct val="0"/>
                </a:spcBef>
              </a:pPr>
              <a:t>4</a:t>
            </a:fld>
            <a:endParaRPr lang="en-US" altLang="en-US" sz="1300"/>
          </a:p>
        </p:txBody>
      </p:sp>
      <p:sp>
        <p:nvSpPr>
          <p:cNvPr id="11267" name="Rectangle 2">
            <a:extLst>
              <a:ext uri="{FF2B5EF4-FFF2-40B4-BE49-F238E27FC236}">
                <a16:creationId xmlns:a16="http://schemas.microsoft.com/office/drawing/2014/main" id="{34548D3E-AAD0-4055-A24B-EB0F4F4B6BB8}"/>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F13AE177-4262-4EA3-8E36-613EA8CFFD9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a:t>Náš model podnikania vychádza z nasledovných pozorovaní:</a:t>
            </a:r>
          </a:p>
          <a:p>
            <a:r>
              <a:rPr lang="pl-PL" altLang="en-US"/>
              <a:t>Pri podnikaní ide o transformáciu prostriedkov (resources) a o transakcie (transactions) medzi viacerými ľuďmi resp. subjektmi.</a:t>
            </a:r>
          </a:p>
          <a:p>
            <a:r>
              <a:rPr lang="pl-PL" altLang="en-US"/>
              <a:t>Podnikanie zahŕňa dodávateľov (suppliers)  a zákazníkov (customers), ale tiež celú škálu ľudí, ktorí do neho prinášajú špeciálne zručnosti využívané v transformačnom procese. </a:t>
            </a:r>
          </a:p>
          <a:p>
            <a:r>
              <a:rPr lang="pl-PL" altLang="en-US"/>
              <a:t>Pri podnikaní sa prostriedky transformujú na niečo – tovar (goods), služby (services), hmotnej (tangible) alebo nehmotnej (intangible) povahy - čo vyhovuje požiadavkám zákazníkov a sú za to ochotní zaplatiť, z čoho plynie pre podnik, firmu (enterprise, firm) zisk.</a:t>
            </a:r>
          </a:p>
          <a:p>
            <a:r>
              <a:rPr lang="pl-PL" altLang="en-US"/>
              <a:t>Poznámka: Ako sme už uviedli, o účtovníctve budeme hovoriť prioritne v súvislosti s podnikaním. Účtovníctvo nepodnikateľských subjektov má isté špecifiká, ale zásady, na ktorých spočíva, sú rovnaké ako u podnikateľských subjektov.</a:t>
            </a:r>
          </a:p>
          <a:p>
            <a:r>
              <a:rPr lang="pl-PL" altLang="en-US"/>
              <a:t>K transformácii prostriedkov na výrobky a služby pre zákazníkov (odberateľov) prispievajú ľudia a skupiny ľudí s rôznymi znalosťami a zručnosťami v oblastiach ako sú marketing, výskum a vývoj (research and development, R&amp;D), nákup, výroba, predaj, zabezpečovanie zamestnancov, manažment.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2B775920-3C50-432D-8696-D1168381CFF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B2AA49-DCDC-4AD3-AEA7-E6C8481C1836}" type="slidenum">
              <a:rPr lang="en-US" altLang="en-US" sz="1300"/>
              <a:pPr>
                <a:spcBef>
                  <a:spcPct val="0"/>
                </a:spcBef>
              </a:pPr>
              <a:t>5</a:t>
            </a:fld>
            <a:endParaRPr lang="en-US" altLang="en-US" sz="1300"/>
          </a:p>
        </p:txBody>
      </p:sp>
      <p:sp>
        <p:nvSpPr>
          <p:cNvPr id="13315" name="Rectangle 2">
            <a:extLst>
              <a:ext uri="{FF2B5EF4-FFF2-40B4-BE49-F238E27FC236}">
                <a16:creationId xmlns:a16="http://schemas.microsoft.com/office/drawing/2014/main" id="{FBE7D9A6-356B-4D65-9A0E-A25E9555BDA6}"/>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18CBA9F4-A3C3-4344-855B-2D14EC245D3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a:t>Všeobecná schéma podnikania (business) je na obrázku 1.1 a možno ju chápať ako „pumpu na peniaze” pracujúcu v cykloch (v literatúre sa štandardne uvádza podobný model s názvom „kolobeh majetku v podniku”). </a:t>
            </a:r>
          </a:p>
          <a:p>
            <a:r>
              <a:rPr lang="pl-PL" altLang="en-US"/>
              <a:t>V rámci jedného cyklu sa transformujú prostriedky na tovar alebo služby zákazníkom, ktorí za ne platia. Získané prostriedky sa použijú na získanie (nákup, obstaranie) ďalších prostriedkov potrebných pre transformačný proces. Pumpa teoreticky pracuje nepretržite, v praxi však funguje dovtedy, kým je firma schopná uspokojovať potreby zákazníkov a získavať od nich za svoje výrobky a služby viac peňazí ako musí dať dodávateľom prostriedkov, vrátane práce, teda platenia zamestnancov zabezpečujúcich transformačný proces. </a:t>
            </a:r>
          </a:p>
          <a:p>
            <a:endParaRPr lang="sk-SK"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A7CA5547-42F9-48A6-8E30-8F3B68DA7C2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429C97C-AB07-4849-9449-784A18B2B5C2}" type="slidenum">
              <a:rPr lang="en-US" altLang="en-US" sz="1300"/>
              <a:pPr>
                <a:spcBef>
                  <a:spcPct val="0"/>
                </a:spcBef>
              </a:pPr>
              <a:t>6</a:t>
            </a:fld>
            <a:endParaRPr lang="en-US" altLang="en-US" sz="1300"/>
          </a:p>
        </p:txBody>
      </p:sp>
      <p:sp>
        <p:nvSpPr>
          <p:cNvPr id="15363" name="Rectangle 2">
            <a:extLst>
              <a:ext uri="{FF2B5EF4-FFF2-40B4-BE49-F238E27FC236}">
                <a16:creationId xmlns:a16="http://schemas.microsoft.com/office/drawing/2014/main" id="{F31BFB2C-691C-4ABC-9BCB-56AA4CBD2EE3}"/>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4BEF5659-B0A1-4322-994A-F8FAFD4E852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a:t>Transformačný proces musí byť manažovaný a súčasťou jeho manažmentu je robenie rozhodnutí. Rozhodnutia je potrebné prijímať vo veciach ako napríklad spôsoby získavania prostriedkov alebo prideľovanie prostriedkov pre jednotlivé skupiny ľudí zabezpečujúcich ich transformáciu na ponuku zákazníkom.</a:t>
            </a:r>
          </a:p>
          <a:p>
            <a:r>
              <a:rPr lang="pl-PL" altLang="en-US"/>
              <a:t>Rozhodovania sa prijímajú v závislosti na tom, aký model transformačného procesu firma používa (ako je vo firme organizovaný transformačný proces). Každá firma má svoju víziu, svoj prístup, a teda aj svoj spôsob prideľovania prostriedkov.</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5D960BB9-4C49-4BD2-B2D1-84893E53C96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95308E-CDA4-446D-868F-B08D96A9F02B}" type="slidenum">
              <a:rPr lang="en-US" altLang="en-US" sz="1300"/>
              <a:pPr>
                <a:spcBef>
                  <a:spcPct val="0"/>
                </a:spcBef>
              </a:pPr>
              <a:t>7</a:t>
            </a:fld>
            <a:endParaRPr lang="en-US" altLang="en-US" sz="1300"/>
          </a:p>
        </p:txBody>
      </p:sp>
      <p:sp>
        <p:nvSpPr>
          <p:cNvPr id="17411" name="Rectangle 2">
            <a:extLst>
              <a:ext uri="{FF2B5EF4-FFF2-40B4-BE49-F238E27FC236}">
                <a16:creationId xmlns:a16="http://schemas.microsoft.com/office/drawing/2014/main" id="{DD70BB41-1B6C-40AB-8FE7-179B1049C895}"/>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308FF80D-72C9-4AAA-A010-05CC59ECB69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D91D3B5C-1E4C-4491-9758-A19B32A1D66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F24708B-B758-4AD3-B884-B839F113F0E6}" type="slidenum">
              <a:rPr lang="en-US" altLang="en-US" sz="1300"/>
              <a:pPr>
                <a:spcBef>
                  <a:spcPct val="0"/>
                </a:spcBef>
              </a:pPr>
              <a:t>8</a:t>
            </a:fld>
            <a:endParaRPr lang="en-US" altLang="en-US" sz="1300"/>
          </a:p>
        </p:txBody>
      </p:sp>
      <p:sp>
        <p:nvSpPr>
          <p:cNvPr id="19459" name="Rectangle 2">
            <a:extLst>
              <a:ext uri="{FF2B5EF4-FFF2-40B4-BE49-F238E27FC236}">
                <a16:creationId xmlns:a16="http://schemas.microsoft.com/office/drawing/2014/main" id="{A8A2D45F-2B75-49E1-9530-A3750F4ADBA6}"/>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CD53A70C-B27A-4490-9E36-48549836E04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pl-PL" altLang="en-US"/>
              <a:t>Popísaný proces transformácie, predaja a nákupu musí byť sledovaný a riadený manažmentom firmy. Každá transakcia medzi firmou a dodávateľmi (transakciou je napríklad získanie 20 počítačov od nejakého dodávateľa), medzi firmou a zákazníkmi, ale aj vo vnútri transformačného procesu, sa musí zaznamenať ako podklad pre následné analýzy (napríklad: potrebovala firma v uplynulom roku viac zdrojov v prepočte na zákazníka ako rok predtým alebo v porovnaní s konkurenciou ?).</a:t>
            </a:r>
          </a:p>
          <a:p>
            <a:pPr>
              <a:lnSpc>
                <a:spcPct val="90000"/>
              </a:lnSpc>
            </a:pPr>
            <a:r>
              <a:rPr lang="pl-PL" altLang="en-US"/>
              <a:t>Aby bolo možné robiť analýzy a komunikovať o ich výsledkoch s inými ľuďmi je nevyhnutné dohodnúť sa na pravidlách popisu transakcií. To znamená, dohodnúť si osobitný jazyk so slovníkom, gramatikou a syntaxou na popis transakcií a udalostí, ktoré treba sledovať na manažovanie „pumpy na peniaze”. Tento jazyk sa nazýva účtovníctvo.</a:t>
            </a:r>
            <a:r>
              <a:rPr lang="sk-SK" altLang="en-US"/>
              <a:t> </a:t>
            </a:r>
          </a:p>
          <a:p>
            <a:pPr>
              <a:lnSpc>
                <a:spcPct val="90000"/>
              </a:lnSpc>
            </a:pPr>
            <a:r>
              <a:rPr lang="pl-PL" altLang="en-US"/>
              <a:t>Účtovníctvo je špecializovaný jazyk, ktorého osobitosť je v tom, že vie</a:t>
            </a:r>
          </a:p>
          <a:p>
            <a:pPr>
              <a:lnSpc>
                <a:spcPct val="90000"/>
              </a:lnSpc>
            </a:pPr>
            <a:r>
              <a:rPr lang="pl-PL" altLang="en-US"/>
              <a:t>- popísať stav alebo výsledok. Napríklad: Výnosy z predaja za október získané od zákazníkov predstavovali 12 miliónov CU,</a:t>
            </a:r>
          </a:p>
          <a:p>
            <a:pPr>
              <a:lnSpc>
                <a:spcPct val="90000"/>
              </a:lnSpc>
            </a:pPr>
            <a:r>
              <a:rPr lang="pl-PL" altLang="en-US"/>
              <a:t>- popísať udalosti, ktoré viedli k tomuto výsledku. </a:t>
            </a:r>
            <a:r>
              <a:rPr lang="sk-SK" altLang="en-US"/>
              <a:t>Napríklad: v prvom týždni októbra prebehla v televízii reklamná kampaň s nákladmi 750 000 CU. Medzi 1. a 31. októbrom vzrástol predaj o 10 %, 1. októbra sa ceny znížili o 5 % oproti cenám platným od minulého roka,</a:t>
            </a:r>
          </a:p>
          <a:p>
            <a:pPr>
              <a:lnSpc>
                <a:spcPct val="90000"/>
              </a:lnSpc>
            </a:pPr>
            <a:r>
              <a:rPr lang="sk-SK" altLang="en-US"/>
              <a:t>- poskytovať porovnania umožňujúce vyjadrenia ako: Tento výsledok (za časovú jednotku alebo za stredisko) je lepší alebo horší ako tamten výsledok.</a:t>
            </a:r>
          </a:p>
          <a:p>
            <a:pPr>
              <a:lnSpc>
                <a:spcPct val="90000"/>
              </a:lnSpc>
            </a:pPr>
            <a:r>
              <a:rPr lang="sk-SK" altLang="en-US"/>
              <a:t>Vzhľadom na uvedené je potrebné doplniť náš model podnikania (pumpy na peniaze) o účtovníctvo ako podporný prostriedok pre rozhodovanie (obr. 1.2).</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975FC7BA-91A5-43D5-B125-1829AAE1574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9D6764-3D0E-42C1-8018-4AC358791588}" type="slidenum">
              <a:rPr lang="en-US" altLang="en-US" sz="1300"/>
              <a:pPr>
                <a:spcBef>
                  <a:spcPct val="0"/>
                </a:spcBef>
              </a:pPr>
              <a:t>9</a:t>
            </a:fld>
            <a:endParaRPr lang="en-US" altLang="en-US" sz="1300"/>
          </a:p>
        </p:txBody>
      </p:sp>
      <p:sp>
        <p:nvSpPr>
          <p:cNvPr id="21507" name="Rectangle 2">
            <a:extLst>
              <a:ext uri="{FF2B5EF4-FFF2-40B4-BE49-F238E27FC236}">
                <a16:creationId xmlns:a16="http://schemas.microsoft.com/office/drawing/2014/main" id="{10404D01-E81A-4093-9DC5-A3DAF1D9C9A9}"/>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34C2F315-F10D-4A7E-A58C-9308EBB901A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Pomocou účtovníctva sa zaznamenávajú všetky toky idúce cez pumpu na peniaze. Účtovníctvo zaznamenáva ekonomické veličiny vyjadrené v peňažných jednotkách.</a:t>
            </a:r>
          </a:p>
          <a:p>
            <a:r>
              <a:rPr lang="sk-SK" altLang="en-US"/>
              <a:t>Účtovníctvo je integrálnou súčasťou podnikania. Pomáha manažérom vedieť, čo sa udialo, a tak môžu upraviť svoje budúce aktivity, aby viedli k výsledkom, ktoré sa viac približujú k ich zámerom.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1714841A-BA8D-44D2-8AA8-FD332A48FD6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AA9199-9CAC-432B-AD5E-BC6C090CF639}" type="slidenum">
              <a:rPr lang="en-US" altLang="en-US" sz="1300"/>
              <a:pPr>
                <a:spcBef>
                  <a:spcPct val="0"/>
                </a:spcBef>
              </a:pPr>
              <a:t>10</a:t>
            </a:fld>
            <a:endParaRPr lang="en-US" altLang="en-US" sz="1300"/>
          </a:p>
        </p:txBody>
      </p:sp>
      <p:sp>
        <p:nvSpPr>
          <p:cNvPr id="23555" name="Rectangle 2">
            <a:extLst>
              <a:ext uri="{FF2B5EF4-FFF2-40B4-BE49-F238E27FC236}">
                <a16:creationId xmlns:a16="http://schemas.microsoft.com/office/drawing/2014/main" id="{03C960AD-EDD0-4AA0-8578-84C3985848B5}"/>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4CA864EC-2FEA-4BED-882D-C27459818B6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612AA241-5F3F-43E9-9DAF-384BE663CAC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BCBCA3-F309-4EE1-8A20-80C6DFEDF11F}" type="slidenum">
              <a:rPr lang="en-US" altLang="en-US" sz="1300"/>
              <a:pPr>
                <a:spcBef>
                  <a:spcPct val="0"/>
                </a:spcBef>
              </a:pPr>
              <a:t>11</a:t>
            </a:fld>
            <a:endParaRPr lang="en-US" altLang="en-US" sz="1300"/>
          </a:p>
        </p:txBody>
      </p:sp>
      <p:sp>
        <p:nvSpPr>
          <p:cNvPr id="25603" name="Rectangle 2">
            <a:extLst>
              <a:ext uri="{FF2B5EF4-FFF2-40B4-BE49-F238E27FC236}">
                <a16:creationId xmlns:a16="http://schemas.microsoft.com/office/drawing/2014/main" id="{3526EF8C-88AE-4133-85ED-DA89AD6A83DD}"/>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5BCBF53A-8A9E-4534-9557-B252A92CF77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a:t>Pumpa na peniaze musí byť inicializovaná – inak by nefungovala. </a:t>
            </a:r>
            <a:r>
              <a:rPr lang="pl-PL" altLang="en-US" sz="1000"/>
              <a:t>Aby sa podnikanie mohlo rozbehnúť, je potrebné za niečo obstarať prvé prostriedky. Musia preto existovať investori, ktorí vložia do podnikania prostriedky na „naštartovanie“ pumpy. Manažér podniku je splnomocnencom investora, ktorý používa jeho majetok s cieľom zabezpečiť zisk s použitím akceptovateľného rizika. V niektorých prípadoch je investor a manažér tá istá osoba, ale je veľmi dôležité rozlišovať jeho podnikateľské aktivity od tých, v ktorých sa angažuje súkromne.</a:t>
            </a:r>
            <a:r>
              <a:rPr lang="sk-SK" altLang="en-US" sz="1000"/>
              <a:t> </a:t>
            </a:r>
          </a:p>
          <a:p>
            <a:r>
              <a:rPr lang="sk-SK" altLang="en-US" sz="1000"/>
              <a:t>Podnikanie je teda aj o delegovaní – splnomocňovaní - správcovstve.</a:t>
            </a:r>
          </a:p>
          <a:p>
            <a:r>
              <a:rPr lang="sk-SK" altLang="en-US" sz="1000"/>
              <a:t>K delegovaniu prichádza aj vo vnútri podniku – vrchné vedenie deleguje úlohy špecializovaným manažérom. </a:t>
            </a:r>
          </a:p>
          <a:p>
            <a:r>
              <a:rPr lang="sk-SK" altLang="en-US" sz="1000"/>
              <a:t>Delegovanie si však vyžaduje kontrolu, či zverené právomoci boli použité správnym spôsobom. Kontrola sa uskutočňuje na základe informácií o výsledkoch, ktoré ten, na ktorého bolo niečo delegované, dosiahol. Tok informácií umožňujúci kontrolu tomu, kto delegoval, sa nazýva výkazníctvom. Výkazníctvo je vlastne zodpovedanie sa za to alebo zúčtovanie toho, čo splnomocnenec urobil so zdrojmi, ktoré získal od svojho splnomocniteľa.</a:t>
            </a:r>
          </a:p>
          <a:p>
            <a:r>
              <a:rPr lang="sk-SK" altLang="en-US" sz="1000" b="1"/>
              <a:t>Vykazovanie pre investorov</a:t>
            </a:r>
            <a:r>
              <a:rPr lang="sk-SK" altLang="en-US" sz="1000"/>
              <a:t>  </a:t>
            </a:r>
            <a:r>
              <a:rPr lang="pl-PL" altLang="en-US" sz="1000"/>
              <a:t>Pretože investori investujú s cieľom zisku, je pre firmu normálne vykazovať, na čo sa použili finančné prostriedky a aký výstup a výsledok sa dosiahol ich použitím v trrasformačnom procese.</a:t>
            </a:r>
          </a:p>
          <a:p>
            <a:r>
              <a:rPr lang="pl-PL" altLang="en-US" sz="1000"/>
              <a:t>Existujú dva druhy investorov:</a:t>
            </a:r>
          </a:p>
          <a:p>
            <a:pPr>
              <a:buFontTx/>
              <a:buAutoNum type="arabicPeriod"/>
            </a:pPr>
            <a:r>
              <a:rPr lang="pl-PL" altLang="en-US" sz="1000"/>
              <a:t> Podielnici (akcionári, spoločníci - shareholders), ktorí sú ochotní prevziať riziko podnikania (vyvážené očakávaním zisku) a ktorí investujú finančné prostriedky na nešpecifikovanú dobu.</a:t>
            </a:r>
          </a:p>
          <a:p>
            <a:pPr>
              <a:buFontTx/>
              <a:buAutoNum type="arabicPeriod"/>
            </a:pPr>
            <a:r>
              <a:rPr lang="pl-PL" altLang="en-US" sz="1000"/>
              <a:t> Veritelia, ktorí nie sú príliš ochotní prevziať riziko podnikania a chcú mať zaistenú návratnosť svojich investícií v špecifikovanom krátkom, strednom alebo dlhom čase.</a:t>
            </a:r>
          </a:p>
          <a:p>
            <a:pPr>
              <a:buFontTx/>
              <a:buAutoNum type="arabicPeriod"/>
            </a:pPr>
            <a:endParaRPr lang="pl-PL" altLang="en-US" sz="1000"/>
          </a:p>
          <a:p>
            <a:endParaRPr lang="pl-PL" altLang="en-US" sz="1000"/>
          </a:p>
          <a:p>
            <a:endParaRPr lang="sk-SK" altLang="en-US" sz="1000"/>
          </a:p>
          <a:p>
            <a:endParaRPr lang="sk-SK" altLang="en-US" sz="10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17A74974-389C-4AE0-8F49-415173E06FE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C19549-E1BF-43A9-87F0-0A4E9550AB1F}" type="slidenum">
              <a:rPr lang="en-US" altLang="en-US" sz="1300"/>
              <a:pPr>
                <a:spcBef>
                  <a:spcPct val="0"/>
                </a:spcBef>
              </a:pPr>
              <a:t>12</a:t>
            </a:fld>
            <a:endParaRPr lang="en-US" altLang="en-US" sz="1300"/>
          </a:p>
        </p:txBody>
      </p:sp>
      <p:sp>
        <p:nvSpPr>
          <p:cNvPr id="27651" name="Rectangle 2">
            <a:extLst>
              <a:ext uri="{FF2B5EF4-FFF2-40B4-BE49-F238E27FC236}">
                <a16:creationId xmlns:a16="http://schemas.microsoft.com/office/drawing/2014/main" id="{AC05C2A8-4E7F-482E-9FF0-9845D8F02A22}"/>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7AE6D619-C16B-439A-9AA1-ABA462EF82D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pl-PL" altLang="en-US" sz="1000"/>
              <a:t>Každá z týchto kategórií má špecifické potreby smerom k výkazníctvu. Veriteľov zaujíma najmä schopnosť podniku vrátiť im požičané finančné prostriedky, teda schopnosť podniku generovať hotovosť.</a:t>
            </a:r>
          </a:p>
          <a:p>
            <a:pPr>
              <a:lnSpc>
                <a:spcPct val="90000"/>
              </a:lnSpc>
            </a:pPr>
            <a:r>
              <a:rPr lang="pl-PL" altLang="en-US" sz="1000"/>
              <a:t>Akcionárov zaujíma, čo firma, do ktorej investovali, vlastní a aký je ich podiel na tomto vlastníctve. Finančný výkaz, ktorý uspokojuje tieto potreby, sa nazýva súvaha (balance sheet) alebo výkaz o finančnej situácii. Po druhé sa zaujímajú o to, aká hodnota bola vytvorená činnosťou firmy (transformačným procesom). Túto hodnotu si totiž môžu nárokovať. Finančný výkaz, ktorý uspokojuje túto potrebu, sa nazýva výkaz ziskov a strát (income statement).</a:t>
            </a:r>
          </a:p>
          <a:p>
            <a:pPr>
              <a:lnSpc>
                <a:spcPct val="90000"/>
              </a:lnSpc>
            </a:pPr>
            <a:r>
              <a:rPr lang="pl-PL" altLang="en-US" sz="1000"/>
              <a:t>Obe skupiny sa navyše zaujímajú o plány podniku do budúcnosti.</a:t>
            </a:r>
          </a:p>
          <a:p>
            <a:pPr>
              <a:lnSpc>
                <a:spcPct val="90000"/>
              </a:lnSpc>
            </a:pPr>
            <a:r>
              <a:rPr lang="pl-PL" altLang="en-US" sz="1000"/>
              <a:t>Na základe uvedeného môžeme znovu doplniť obrázok 1.2 a zaznamenať doň ďalšie detaily procesov prebiehajúcich vo firme. Je tu už zachytená aj pozícia účtovníctva ako komunikačného média vo vnútri firmy, ako aj s jej partnermi (investormi, veriteľmi, dodávateľmi materiálu alebo pracovnej sily a know-how a dodávateľmi licencií, ktoré podnik používa). Na obrázku 1.3 je zachytená aj skutočnosť, že pre štart cyklu generujúceho hodnotu (transformačný proces) je potrebný počiatočný kapitál a že jeho poskytovatelia musia byť odmenení, a to dividendami alebo úrokmi (a tiež poskytovaním informácií, ako podnik funguje).</a:t>
            </a:r>
          </a:p>
          <a:p>
            <a:pPr>
              <a:lnSpc>
                <a:spcPct val="90000"/>
              </a:lnSpc>
            </a:pPr>
            <a:r>
              <a:rPr lang="pl-PL" altLang="en-US" sz="1000" b="1"/>
              <a:t>Vykazovanie partnerom v podnikaní</a:t>
            </a:r>
            <a:r>
              <a:rPr lang="pl-PL" altLang="en-US" sz="1000"/>
              <a:t>  Firma síce z technického hľadiska nie je vo vzťahu poverenia so zamestnancami, zákazníkmi alebo dodávateľmi, ale ak vzťahy podniku s nimi majú byť trváce, je prirodzené, že ich bude informovať. Na informovanie sa použijú rovnaké výkazy, ako boli pripravené pre investorov.</a:t>
            </a:r>
          </a:p>
          <a:p>
            <a:pPr>
              <a:lnSpc>
                <a:spcPct val="90000"/>
              </a:lnSpc>
            </a:pPr>
            <a:r>
              <a:rPr lang="pl-PL" altLang="en-US" sz="1000" b="1"/>
              <a:t>Vykazovanie nadriadeným a ostatným </a:t>
            </a:r>
            <a:r>
              <a:rPr lang="pl-PL" altLang="en-US" sz="1000"/>
              <a:t> Je normálne, že aj nadriadení podniku používajú účtovné informácie (ktoré sú navyše už vypracované pre investorov) na overenie, že podriadený vykonáva zverenú zodpovednosť náležito. Ak sa nadriadení zaujímajú len o výsledky, stačia im také výkazy ako boli vypracované pre investorov. Ak chcú podrobnejšie informácie, bude musieť byť výkaz orientovaný procesne, a bude patriť do manažérskeho učtovníctva. </a:t>
            </a:r>
            <a:endParaRPr lang="sk-SK" altLang="en-US" sz="10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916416C0-E5F0-4AE3-B14E-87AC95B57BD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714AC07-929B-455F-A1CA-C45A73ED0346}" type="slidenum">
              <a:rPr lang="en-US" altLang="en-US" sz="1300"/>
              <a:pPr>
                <a:spcBef>
                  <a:spcPct val="0"/>
                </a:spcBef>
              </a:pPr>
              <a:t>13</a:t>
            </a:fld>
            <a:endParaRPr lang="en-US" altLang="en-US" sz="1300"/>
          </a:p>
        </p:txBody>
      </p:sp>
      <p:sp>
        <p:nvSpPr>
          <p:cNvPr id="29699" name="Rectangle 2">
            <a:extLst>
              <a:ext uri="{FF2B5EF4-FFF2-40B4-BE49-F238E27FC236}">
                <a16:creationId xmlns:a16="http://schemas.microsoft.com/office/drawing/2014/main" id="{3C12B637-8B4E-4CE8-8DE5-F2FE8EEE1CC9}"/>
              </a:ext>
            </a:extLst>
          </p:cNvPr>
          <p:cNvSpPr>
            <a:spLocks noGrp="1" noRot="1" noChangeAspect="1" noChangeArrowheads="1" noTextEdit="1"/>
          </p:cNvSpPr>
          <p:nvPr>
            <p:ph type="sldImg"/>
          </p:nvPr>
        </p:nvSpPr>
        <p:spPr>
          <a:xfrm>
            <a:off x="1095375" y="714375"/>
            <a:ext cx="4964113" cy="3722688"/>
          </a:xfrm>
          <a:ln/>
        </p:spPr>
      </p:sp>
      <p:sp>
        <p:nvSpPr>
          <p:cNvPr id="29700" name="Rectangle 3">
            <a:extLst>
              <a:ext uri="{FF2B5EF4-FFF2-40B4-BE49-F238E27FC236}">
                <a16:creationId xmlns:a16="http://schemas.microsoft.com/office/drawing/2014/main" id="{44936AFE-7C81-45D6-BD5F-F27511200CC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B64FF706-1BB0-4B14-A6F0-E35CD2904CF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9FC55E6-2B04-4B17-85BA-F516879853D8}" type="slidenum">
              <a:rPr lang="en-US" altLang="en-US" sz="1300"/>
              <a:pPr>
                <a:spcBef>
                  <a:spcPct val="0"/>
                </a:spcBef>
              </a:pPr>
              <a:t>14</a:t>
            </a:fld>
            <a:endParaRPr lang="en-US" altLang="en-US" sz="1300"/>
          </a:p>
        </p:txBody>
      </p:sp>
      <p:sp>
        <p:nvSpPr>
          <p:cNvPr id="31747" name="Rectangle 2">
            <a:extLst>
              <a:ext uri="{FF2B5EF4-FFF2-40B4-BE49-F238E27FC236}">
                <a16:creationId xmlns:a16="http://schemas.microsoft.com/office/drawing/2014/main" id="{66691040-6E33-443E-92B0-E67C790F4E72}"/>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9918462E-4304-4391-B87C-A912BEB607E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a:t>Účtovníctvo popisuje, čo aktéri v transformačnom procese realizovanom vo firme robia. Podnikateľský proces sa však časom mení – model peňažnej pumpy zostáva, ale jeho konkrétna implementácia sa mení. Veľký vplyv na to má vývoj technológií (napríklad internet). Účtovníctvo musí byť schopné zvládnuť všetky tieto zmeny. </a:t>
            </a:r>
            <a:r>
              <a:rPr lang="pl-PL" altLang="en-US" b="1"/>
              <a:t>Účtovnícky jazyk musí byť veľmi silný a flexibilný a spočívať na pevných princípoch, ktoré túto flexibilitu umožnia.</a:t>
            </a:r>
            <a:endParaRPr lang="pl-PL" altLang="en-US"/>
          </a:p>
          <a:p>
            <a:r>
              <a:rPr lang="pl-PL" altLang="en-US"/>
              <a:t>Aby si jednotlivé subjekty používajúce účtovníctvo rozumeli, musia existovať aj pre túto oblasť štandardy. V mnohých krajinách preto vznikli orgány/organizácie zamerané na štandardizáciu účtovníctva. Navyše, v čase globalizujúcej sa ekonómie si musia rozumieť aj jednotlivé štáty. Preto vznikli štadardizačné aktivity v oblasti účtovníctva aj na medzinárodnej úrovni. O podrobnostiach budeme hovoriť neskôr.</a:t>
            </a:r>
            <a:endParaRPr lang="sk-SK"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7D18593E-3863-43DB-B8BE-CE380FCE87B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941FE2F-3539-40BD-9ADA-0ECC9900FA50}" type="slidenum">
              <a:rPr lang="en-US" altLang="en-US" sz="1300"/>
              <a:pPr>
                <a:spcBef>
                  <a:spcPct val="0"/>
                </a:spcBef>
              </a:pPr>
              <a:t>15</a:t>
            </a:fld>
            <a:endParaRPr lang="en-US" altLang="en-US" sz="1300"/>
          </a:p>
        </p:txBody>
      </p:sp>
      <p:sp>
        <p:nvSpPr>
          <p:cNvPr id="33795" name="Rectangle 2">
            <a:extLst>
              <a:ext uri="{FF2B5EF4-FFF2-40B4-BE49-F238E27FC236}">
                <a16:creationId xmlns:a16="http://schemas.microsoft.com/office/drawing/2014/main" id="{5A1B8BD7-ABA1-4045-9BC6-8AD8D3350C5C}"/>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79099C9C-DFA3-48FE-99AB-25D3D9E5B25F}"/>
              </a:ext>
            </a:extLst>
          </p:cNvPr>
          <p:cNvSpPr>
            <a:spLocks noGrp="1" noChangeArrowheads="1"/>
          </p:cNvSpPr>
          <p:nvPr>
            <p:ph type="body" idx="1"/>
          </p:nvPr>
        </p:nvSpPr>
        <p:spPr>
          <a:xfrm>
            <a:off x="950913" y="4714875"/>
            <a:ext cx="4984750" cy="44672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pPr>
            <a:r>
              <a:rPr lang="pl-PL" altLang="en-US" sz="900"/>
              <a:t>Účtovníctvo musí poskytovať istý manévrovací priestor pri popise podnikateľských aktivít, aby mohlo zachytiť špecifické črty jednotlivých oblastí podnikania a jednotlivých skupín používateľov. Táto črta účtovníctva však má isté dôsledky, ktoré je potrebné uvedomiť si.</a:t>
            </a:r>
          </a:p>
          <a:p>
            <a:pPr>
              <a:lnSpc>
                <a:spcPct val="80000"/>
              </a:lnSpc>
            </a:pPr>
            <a:r>
              <a:rPr lang="pl-PL" altLang="en-US" sz="900"/>
              <a:t>Účtovníctvo umožňuje svojim používateľom sformulovať si názor o ekonomickom subjekte z finančných výkazov. Tieto výkazy možno pokladať za konečný produkt účtovníctva. Používatelia si vytvárajú názor na základe viacerých pohľadov, a to z pohľadu na </a:t>
            </a:r>
            <a:r>
              <a:rPr lang="pl-PL" altLang="en-US" sz="900" b="1"/>
              <a:t>finančnú situáciu subjektu</a:t>
            </a:r>
            <a:r>
              <a:rPr lang="pl-PL" altLang="en-US" sz="900"/>
              <a:t> (zachytenú vo výkaze s názvom súvaha), z pohľadu </a:t>
            </a:r>
            <a:r>
              <a:rPr lang="pl-PL" altLang="en-US" sz="900" b="1"/>
              <a:t>na výkonnosť (výnosnosť) v predaji a na spotrebu zdrojov na vytváranie “vecí na predaj”</a:t>
            </a:r>
            <a:r>
              <a:rPr lang="pl-PL" altLang="en-US" sz="900"/>
              <a:t> (zachytenú vo výkaze ziskov a strát) a na schopnosť </a:t>
            </a:r>
            <a:r>
              <a:rPr lang="pl-PL" altLang="en-US" sz="900" b="1"/>
              <a:t>získavať hotovosť</a:t>
            </a:r>
            <a:r>
              <a:rPr lang="pl-PL" altLang="en-US" sz="900"/>
              <a:t> (zachytenú vo výkaze peňažných tokov). Na základe sformulovaného názoru potom používatelia prijímajú konkrétne rozhodnutia ako sú napríklad či investovať do ekonomického subjektu, poskytnúť mu pôžičku a podobne.</a:t>
            </a:r>
          </a:p>
          <a:p>
            <a:pPr>
              <a:lnSpc>
                <a:spcPct val="80000"/>
              </a:lnSpc>
            </a:pPr>
            <a:r>
              <a:rPr lang="pl-PL" altLang="en-US" sz="900"/>
              <a:t>Účtovníctvo umožňuje (legitímnym spôsobom) rôzne spôsoby popisu jednej a tej istej skutočnosti. Výber účtovníckeho riešenia (uplatnenie princípov v praxi) ovplyvní vnímanie podniku na finančných trhoch.</a:t>
            </a:r>
          </a:p>
          <a:p>
            <a:pPr>
              <a:lnSpc>
                <a:spcPct val="80000"/>
              </a:lnSpc>
            </a:pPr>
            <a:r>
              <a:rPr lang="pl-PL" altLang="en-US" sz="900"/>
              <a:t>Pri prezentovaní účtovných výsledkov ide o veľa. Praktici, manažéri aj médiá vytvorili dokonca aj výraz “účtovná stratégia” vyjadrujúci skutočnosť, že existuje istá tolerancia pri popisovaní skutočnosti. Účtovná stratégia znamená, že niekedy, keď je to potrebné (teoreticky pre lepšiu službu používateľom), je možné upraviť – zmeniť účtovnú reprezentáciu, aby sa dosiahla lepšia komunikácia v danej chvíli. Manévrovací priestor musí samozrejme byť regulovaný. Hoci však existuje priestor pre variácie v meraní, časovaní a klasifikácii danej skutočnosti, v dlhodobom horizonte sú výsledky takmer rovnaké. Treba si však uvedomiť, že používatelia účtovných informácií sa správajú podľa ich priebežného stavu.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Upravte štýly predlohy textu</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6B3F0139-31AB-4EA9-85C0-4518506B11AA}"/>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A8266904-6D57-457B-9DF5-0ED720CF9A2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C3C38169-46E0-47E4-8245-145C054A9F37}"/>
              </a:ext>
            </a:extLst>
          </p:cNvPr>
          <p:cNvSpPr>
            <a:spLocks noGrp="1" noChangeArrowheads="1"/>
          </p:cNvSpPr>
          <p:nvPr>
            <p:ph type="sldNum" sz="quarter" idx="12"/>
          </p:nvPr>
        </p:nvSpPr>
        <p:spPr>
          <a:ln/>
        </p:spPr>
        <p:txBody>
          <a:bodyPr/>
          <a:lstStyle>
            <a:lvl1pPr>
              <a:defRPr/>
            </a:lvl1pPr>
          </a:lstStyle>
          <a:p>
            <a:r>
              <a:rPr lang="sk-SK" altLang="sk-SK"/>
              <a:t>1-</a:t>
            </a:r>
            <a:fld id="{C0438F2C-9E39-4D01-AA54-0F3BD2E5D9F1}" type="slidenum">
              <a:rPr lang="sk-SK" altLang="sk-SK"/>
              <a:pPr/>
              <a:t>‹#›</a:t>
            </a:fld>
            <a:endParaRPr lang="sk-SK" altLang="sk-SK"/>
          </a:p>
        </p:txBody>
      </p:sp>
    </p:spTree>
    <p:extLst>
      <p:ext uri="{BB962C8B-B14F-4D97-AF65-F5344CB8AC3E}">
        <p14:creationId xmlns:p14="http://schemas.microsoft.com/office/powerpoint/2010/main" val="3568407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5EBE6531-92B4-4A56-9FD4-B8D4F61F5AC0}"/>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2580B215-46F7-446A-AFDF-34CD5AAD7651}"/>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0C58485F-2531-488D-9530-66913801C6D1}"/>
              </a:ext>
            </a:extLst>
          </p:cNvPr>
          <p:cNvSpPr>
            <a:spLocks noGrp="1" noChangeArrowheads="1"/>
          </p:cNvSpPr>
          <p:nvPr>
            <p:ph type="sldNum" sz="quarter" idx="12"/>
          </p:nvPr>
        </p:nvSpPr>
        <p:spPr>
          <a:ln/>
        </p:spPr>
        <p:txBody>
          <a:bodyPr/>
          <a:lstStyle>
            <a:lvl1pPr>
              <a:defRPr/>
            </a:lvl1pPr>
          </a:lstStyle>
          <a:p>
            <a:r>
              <a:rPr lang="sk-SK" altLang="sk-SK"/>
              <a:t>1-</a:t>
            </a:r>
            <a:fld id="{7786387C-BAE6-4321-8627-E68372E66612}" type="slidenum">
              <a:rPr lang="sk-SK" altLang="sk-SK"/>
              <a:pPr/>
              <a:t>‹#›</a:t>
            </a:fld>
            <a:endParaRPr lang="sk-SK" altLang="sk-SK"/>
          </a:p>
        </p:txBody>
      </p:sp>
    </p:spTree>
    <p:extLst>
      <p:ext uri="{BB962C8B-B14F-4D97-AF65-F5344CB8AC3E}">
        <p14:creationId xmlns:p14="http://schemas.microsoft.com/office/powerpoint/2010/main" val="679334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0CDCA38A-3FA7-48FB-9C53-A437DACD156E}"/>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714A17BF-F6EB-4F8C-BE81-BD60B75A7DCC}"/>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24F8F5E6-D1E1-453B-97EA-9CF68306BA09}"/>
              </a:ext>
            </a:extLst>
          </p:cNvPr>
          <p:cNvSpPr>
            <a:spLocks noGrp="1" noChangeArrowheads="1"/>
          </p:cNvSpPr>
          <p:nvPr>
            <p:ph type="sldNum" sz="quarter" idx="12"/>
          </p:nvPr>
        </p:nvSpPr>
        <p:spPr>
          <a:ln/>
        </p:spPr>
        <p:txBody>
          <a:bodyPr/>
          <a:lstStyle>
            <a:lvl1pPr>
              <a:defRPr/>
            </a:lvl1pPr>
          </a:lstStyle>
          <a:p>
            <a:r>
              <a:rPr lang="sk-SK" altLang="sk-SK"/>
              <a:t>1-</a:t>
            </a:r>
            <a:fld id="{1501FB0F-29A4-45CE-B173-AE9971B91812}" type="slidenum">
              <a:rPr lang="sk-SK" altLang="sk-SK"/>
              <a:pPr/>
              <a:t>‹#›</a:t>
            </a:fld>
            <a:endParaRPr lang="sk-SK" altLang="sk-SK"/>
          </a:p>
        </p:txBody>
      </p:sp>
    </p:spTree>
    <p:extLst>
      <p:ext uri="{BB962C8B-B14F-4D97-AF65-F5344CB8AC3E}">
        <p14:creationId xmlns:p14="http://schemas.microsoft.com/office/powerpoint/2010/main" val="4090654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AD2040DA-C8B7-4775-AECF-0CEDF5A7AB2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4502EE9D-7601-4DFF-BCE5-6E1D79680A23}"/>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75739878-0F78-4AAC-8E6D-DD7F6E77C279}"/>
              </a:ext>
            </a:extLst>
          </p:cNvPr>
          <p:cNvSpPr>
            <a:spLocks noGrp="1" noChangeArrowheads="1"/>
          </p:cNvSpPr>
          <p:nvPr>
            <p:ph type="sldNum" sz="quarter" idx="12"/>
          </p:nvPr>
        </p:nvSpPr>
        <p:spPr>
          <a:ln/>
        </p:spPr>
        <p:txBody>
          <a:bodyPr/>
          <a:lstStyle>
            <a:lvl1pPr>
              <a:defRPr/>
            </a:lvl1pPr>
          </a:lstStyle>
          <a:p>
            <a:r>
              <a:rPr lang="sk-SK" altLang="sk-SK"/>
              <a:t>1-</a:t>
            </a:r>
            <a:fld id="{56842E33-0AC5-4E43-B37B-EC525457EBAA}" type="slidenum">
              <a:rPr lang="sk-SK" altLang="sk-SK"/>
              <a:pPr/>
              <a:t>‹#›</a:t>
            </a:fld>
            <a:endParaRPr lang="sk-SK" altLang="sk-SK"/>
          </a:p>
        </p:txBody>
      </p:sp>
    </p:spTree>
    <p:extLst>
      <p:ext uri="{BB962C8B-B14F-4D97-AF65-F5344CB8AC3E}">
        <p14:creationId xmlns:p14="http://schemas.microsoft.com/office/powerpoint/2010/main" val="2803082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C43844DD-6EF4-4C75-B993-EFA5D6443E60}"/>
              </a:ext>
            </a:extLst>
          </p:cNvPr>
          <p:cNvSpPr>
            <a:spLocks noGrp="1" noChangeArrowheads="1"/>
          </p:cNvSpPr>
          <p:nvPr>
            <p:ph type="dt" sz="half" idx="10"/>
          </p:nvPr>
        </p:nvSpPr>
        <p:spPr>
          <a:ln/>
        </p:spPr>
        <p:txBody>
          <a:bodyPr/>
          <a:lstStyle>
            <a:lvl1pPr>
              <a:defRPr/>
            </a:lvl1pPr>
          </a:lstStyle>
          <a:p>
            <a:pPr>
              <a:defRPr/>
            </a:pPr>
            <a:endParaRPr lang="sk-SK"/>
          </a:p>
        </p:txBody>
      </p:sp>
      <p:sp>
        <p:nvSpPr>
          <p:cNvPr id="8" name="Rectangle 5">
            <a:extLst>
              <a:ext uri="{FF2B5EF4-FFF2-40B4-BE49-F238E27FC236}">
                <a16:creationId xmlns:a16="http://schemas.microsoft.com/office/drawing/2014/main" id="{4F18C5F0-35AE-4D58-A431-ABB31CB5D1F6}"/>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9" name="Rectangle 6">
            <a:extLst>
              <a:ext uri="{FF2B5EF4-FFF2-40B4-BE49-F238E27FC236}">
                <a16:creationId xmlns:a16="http://schemas.microsoft.com/office/drawing/2014/main" id="{EE4CA06B-37BA-44EC-BAD6-EE63470A2163}"/>
              </a:ext>
            </a:extLst>
          </p:cNvPr>
          <p:cNvSpPr>
            <a:spLocks noGrp="1" noChangeArrowheads="1"/>
          </p:cNvSpPr>
          <p:nvPr>
            <p:ph type="sldNum" sz="quarter" idx="12"/>
          </p:nvPr>
        </p:nvSpPr>
        <p:spPr>
          <a:ln/>
        </p:spPr>
        <p:txBody>
          <a:bodyPr/>
          <a:lstStyle>
            <a:lvl1pPr>
              <a:defRPr/>
            </a:lvl1pPr>
          </a:lstStyle>
          <a:p>
            <a:r>
              <a:rPr lang="sk-SK" altLang="sk-SK"/>
              <a:t>1-</a:t>
            </a:r>
            <a:fld id="{B79CA544-C899-4F57-A6F4-69EB144717F5}" type="slidenum">
              <a:rPr lang="sk-SK" altLang="sk-SK"/>
              <a:pPr/>
              <a:t>‹#›</a:t>
            </a:fld>
            <a:endParaRPr lang="sk-SK" altLang="sk-SK"/>
          </a:p>
        </p:txBody>
      </p:sp>
    </p:spTree>
    <p:extLst>
      <p:ext uri="{BB962C8B-B14F-4D97-AF65-F5344CB8AC3E}">
        <p14:creationId xmlns:p14="http://schemas.microsoft.com/office/powerpoint/2010/main" val="311160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122B78B6-5CC9-477E-B3B0-F6CCDA9678DF}"/>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85B9B00A-F40B-4D2D-9114-8FED9E5C72AA}"/>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0C84F6C7-825A-48DF-AD44-C3A408402897}"/>
              </a:ext>
            </a:extLst>
          </p:cNvPr>
          <p:cNvSpPr>
            <a:spLocks noGrp="1" noChangeArrowheads="1"/>
          </p:cNvSpPr>
          <p:nvPr>
            <p:ph type="sldNum" sz="quarter" idx="12"/>
          </p:nvPr>
        </p:nvSpPr>
        <p:spPr>
          <a:ln/>
        </p:spPr>
        <p:txBody>
          <a:bodyPr/>
          <a:lstStyle>
            <a:lvl1pPr>
              <a:defRPr/>
            </a:lvl1pPr>
          </a:lstStyle>
          <a:p>
            <a:r>
              <a:rPr lang="sk-SK" altLang="sk-SK"/>
              <a:t>1-</a:t>
            </a:r>
            <a:fld id="{CFD79D93-FD9C-4A07-97AE-2ED23143BFE5}" type="slidenum">
              <a:rPr lang="sk-SK" altLang="sk-SK"/>
              <a:pPr/>
              <a:t>‹#›</a:t>
            </a:fld>
            <a:endParaRPr lang="sk-SK" altLang="sk-SK"/>
          </a:p>
        </p:txBody>
      </p:sp>
    </p:spTree>
    <p:extLst>
      <p:ext uri="{BB962C8B-B14F-4D97-AF65-F5344CB8AC3E}">
        <p14:creationId xmlns:p14="http://schemas.microsoft.com/office/powerpoint/2010/main" val="1278149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13F0169-3CA5-4377-BEDF-CCBD6C4217C9}"/>
              </a:ext>
            </a:extLst>
          </p:cNvPr>
          <p:cNvSpPr>
            <a:spLocks noGrp="1" noChangeArrowheads="1"/>
          </p:cNvSpPr>
          <p:nvPr>
            <p:ph type="dt" sz="half" idx="10"/>
          </p:nvPr>
        </p:nvSpPr>
        <p:spPr>
          <a:ln/>
        </p:spPr>
        <p:txBody>
          <a:bodyPr/>
          <a:lstStyle>
            <a:lvl1pPr>
              <a:defRPr/>
            </a:lvl1pPr>
          </a:lstStyle>
          <a:p>
            <a:pPr>
              <a:defRPr/>
            </a:pPr>
            <a:endParaRPr lang="sk-SK"/>
          </a:p>
        </p:txBody>
      </p:sp>
      <p:sp>
        <p:nvSpPr>
          <p:cNvPr id="3" name="Rectangle 5">
            <a:extLst>
              <a:ext uri="{FF2B5EF4-FFF2-40B4-BE49-F238E27FC236}">
                <a16:creationId xmlns:a16="http://schemas.microsoft.com/office/drawing/2014/main" id="{A8ADDE61-BB8E-4A12-8D77-14E24264C19C}"/>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4" name="Rectangle 6">
            <a:extLst>
              <a:ext uri="{FF2B5EF4-FFF2-40B4-BE49-F238E27FC236}">
                <a16:creationId xmlns:a16="http://schemas.microsoft.com/office/drawing/2014/main" id="{77FAF889-24C6-4066-92C6-4293F6D8CB13}"/>
              </a:ext>
            </a:extLst>
          </p:cNvPr>
          <p:cNvSpPr>
            <a:spLocks noGrp="1" noChangeArrowheads="1"/>
          </p:cNvSpPr>
          <p:nvPr>
            <p:ph type="sldNum" sz="quarter" idx="12"/>
          </p:nvPr>
        </p:nvSpPr>
        <p:spPr>
          <a:ln/>
        </p:spPr>
        <p:txBody>
          <a:bodyPr/>
          <a:lstStyle>
            <a:lvl1pPr>
              <a:defRPr/>
            </a:lvl1pPr>
          </a:lstStyle>
          <a:p>
            <a:r>
              <a:rPr lang="sk-SK" altLang="sk-SK"/>
              <a:t>1-</a:t>
            </a:r>
            <a:fld id="{F66A019C-D70D-4954-B3D5-CC20BD37AC5C}" type="slidenum">
              <a:rPr lang="sk-SK" altLang="sk-SK"/>
              <a:pPr/>
              <a:t>‹#›</a:t>
            </a:fld>
            <a:endParaRPr lang="sk-SK" altLang="sk-SK"/>
          </a:p>
        </p:txBody>
      </p:sp>
    </p:spTree>
    <p:extLst>
      <p:ext uri="{BB962C8B-B14F-4D97-AF65-F5344CB8AC3E}">
        <p14:creationId xmlns:p14="http://schemas.microsoft.com/office/powerpoint/2010/main" val="84135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82784F9D-AD04-4437-BCDE-DC4EA64218BD}"/>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7F61D3E0-DCB1-4823-B8F8-111ED4F28E2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B309F7C6-8A28-4789-9830-EAB021326951}"/>
              </a:ext>
            </a:extLst>
          </p:cNvPr>
          <p:cNvSpPr>
            <a:spLocks noGrp="1" noChangeArrowheads="1"/>
          </p:cNvSpPr>
          <p:nvPr>
            <p:ph type="sldNum" sz="quarter" idx="12"/>
          </p:nvPr>
        </p:nvSpPr>
        <p:spPr>
          <a:ln/>
        </p:spPr>
        <p:txBody>
          <a:bodyPr/>
          <a:lstStyle>
            <a:lvl1pPr>
              <a:defRPr/>
            </a:lvl1pPr>
          </a:lstStyle>
          <a:p>
            <a:r>
              <a:rPr lang="sk-SK" altLang="sk-SK"/>
              <a:t>1-</a:t>
            </a:r>
            <a:fld id="{47276452-5F81-468A-9DD8-E6A842DF758A}" type="slidenum">
              <a:rPr lang="sk-SK" altLang="sk-SK"/>
              <a:pPr/>
              <a:t>‹#›</a:t>
            </a:fld>
            <a:endParaRPr lang="sk-SK" altLang="sk-SK"/>
          </a:p>
        </p:txBody>
      </p:sp>
    </p:spTree>
    <p:extLst>
      <p:ext uri="{BB962C8B-B14F-4D97-AF65-F5344CB8AC3E}">
        <p14:creationId xmlns:p14="http://schemas.microsoft.com/office/powerpoint/2010/main" val="3102535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5EAD3F4E-7FB3-4970-8BB9-D0C0939191C0}"/>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B1C8F850-0128-458E-B45F-009520BBCA4F}"/>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97660654-E2AB-45F1-B109-B2CC342DAF78}"/>
              </a:ext>
            </a:extLst>
          </p:cNvPr>
          <p:cNvSpPr>
            <a:spLocks noGrp="1" noChangeArrowheads="1"/>
          </p:cNvSpPr>
          <p:nvPr>
            <p:ph type="sldNum" sz="quarter" idx="12"/>
          </p:nvPr>
        </p:nvSpPr>
        <p:spPr>
          <a:ln/>
        </p:spPr>
        <p:txBody>
          <a:bodyPr/>
          <a:lstStyle>
            <a:lvl1pPr>
              <a:defRPr/>
            </a:lvl1pPr>
          </a:lstStyle>
          <a:p>
            <a:r>
              <a:rPr lang="sk-SK" altLang="sk-SK"/>
              <a:t>1-</a:t>
            </a:r>
            <a:fld id="{5EE4FE18-9D28-439C-B637-7A03C75EE5D7}" type="slidenum">
              <a:rPr lang="sk-SK" altLang="sk-SK"/>
              <a:pPr/>
              <a:t>‹#›</a:t>
            </a:fld>
            <a:endParaRPr lang="sk-SK" altLang="sk-SK"/>
          </a:p>
        </p:txBody>
      </p:sp>
    </p:spTree>
    <p:extLst>
      <p:ext uri="{BB962C8B-B14F-4D97-AF65-F5344CB8AC3E}">
        <p14:creationId xmlns:p14="http://schemas.microsoft.com/office/powerpoint/2010/main" val="3900129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73B2FFA2-C3AB-480B-A097-FCF2B70B4282}"/>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7DAF5B38-2DC6-4D89-9275-97EDF55AC5F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BD36E61D-26F5-407E-848A-9F3C1FE94F66}"/>
              </a:ext>
            </a:extLst>
          </p:cNvPr>
          <p:cNvSpPr>
            <a:spLocks noGrp="1" noChangeArrowheads="1"/>
          </p:cNvSpPr>
          <p:nvPr>
            <p:ph type="sldNum" sz="quarter" idx="12"/>
          </p:nvPr>
        </p:nvSpPr>
        <p:spPr>
          <a:ln/>
        </p:spPr>
        <p:txBody>
          <a:bodyPr/>
          <a:lstStyle>
            <a:lvl1pPr>
              <a:defRPr/>
            </a:lvl1pPr>
          </a:lstStyle>
          <a:p>
            <a:r>
              <a:rPr lang="sk-SK" altLang="sk-SK"/>
              <a:t>1-</a:t>
            </a:r>
            <a:fld id="{016D0DE1-3609-476E-9525-892DF9EC1A4C}" type="slidenum">
              <a:rPr lang="sk-SK" altLang="sk-SK"/>
              <a:pPr/>
              <a:t>‹#›</a:t>
            </a:fld>
            <a:endParaRPr lang="sk-SK" altLang="sk-SK"/>
          </a:p>
        </p:txBody>
      </p:sp>
    </p:spTree>
    <p:extLst>
      <p:ext uri="{BB962C8B-B14F-4D97-AF65-F5344CB8AC3E}">
        <p14:creationId xmlns:p14="http://schemas.microsoft.com/office/powerpoint/2010/main" val="77951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CE401BE7-D1BC-47E2-AC80-81AD3A43C9E1}"/>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A29D5294-C56E-43CD-8582-46607910A939}"/>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6D4EAAEC-1FA0-4B99-A239-9D1A8CF8E7CB}"/>
              </a:ext>
            </a:extLst>
          </p:cNvPr>
          <p:cNvSpPr>
            <a:spLocks noGrp="1" noChangeArrowheads="1"/>
          </p:cNvSpPr>
          <p:nvPr>
            <p:ph type="sldNum" sz="quarter" idx="12"/>
          </p:nvPr>
        </p:nvSpPr>
        <p:spPr>
          <a:ln/>
        </p:spPr>
        <p:txBody>
          <a:bodyPr/>
          <a:lstStyle>
            <a:lvl1pPr>
              <a:defRPr/>
            </a:lvl1pPr>
          </a:lstStyle>
          <a:p>
            <a:r>
              <a:rPr lang="sk-SK" altLang="sk-SK"/>
              <a:t>1-</a:t>
            </a:r>
            <a:fld id="{21AC6E93-28D8-4154-9A53-315B64A11524}" type="slidenum">
              <a:rPr lang="sk-SK" altLang="sk-SK"/>
              <a:pPr/>
              <a:t>‹#›</a:t>
            </a:fld>
            <a:endParaRPr lang="sk-SK" altLang="sk-SK"/>
          </a:p>
        </p:txBody>
      </p:sp>
    </p:spTree>
    <p:extLst>
      <p:ext uri="{BB962C8B-B14F-4D97-AF65-F5344CB8AC3E}">
        <p14:creationId xmlns:p14="http://schemas.microsoft.com/office/powerpoint/2010/main" val="3941525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CBBE788-FB76-46F0-AC97-B0DD0E7C00A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k-SK" altLang="en-US"/>
              <a:t>Kliknite sem a upravte štýl predlohy nadpisov.</a:t>
            </a:r>
          </a:p>
        </p:txBody>
      </p:sp>
      <p:sp>
        <p:nvSpPr>
          <p:cNvPr id="1027" name="Rectangle 3">
            <a:extLst>
              <a:ext uri="{FF2B5EF4-FFF2-40B4-BE49-F238E27FC236}">
                <a16:creationId xmlns:a16="http://schemas.microsoft.com/office/drawing/2014/main" id="{C0CD0807-1CBE-4B0D-A02A-4101262BCFA8}"/>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442372" name="Rectangle 4">
            <a:extLst>
              <a:ext uri="{FF2B5EF4-FFF2-40B4-BE49-F238E27FC236}">
                <a16:creationId xmlns:a16="http://schemas.microsoft.com/office/drawing/2014/main" id="{E0D8D1BC-AE5A-427B-9CE2-0FDA6020F002}"/>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sk-SK"/>
          </a:p>
        </p:txBody>
      </p:sp>
      <p:sp>
        <p:nvSpPr>
          <p:cNvPr id="442373" name="Rectangle 5">
            <a:extLst>
              <a:ext uri="{FF2B5EF4-FFF2-40B4-BE49-F238E27FC236}">
                <a16:creationId xmlns:a16="http://schemas.microsoft.com/office/drawing/2014/main" id="{A17C7138-15E5-4A20-BA70-47625EE25F34}"/>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r>
              <a:rPr lang="sk-SK"/>
              <a:t>Princípy účtovníctva</a:t>
            </a:r>
          </a:p>
        </p:txBody>
      </p:sp>
      <p:sp>
        <p:nvSpPr>
          <p:cNvPr id="442374" name="Rectangle 6">
            <a:extLst>
              <a:ext uri="{FF2B5EF4-FFF2-40B4-BE49-F238E27FC236}">
                <a16:creationId xmlns:a16="http://schemas.microsoft.com/office/drawing/2014/main" id="{23982BDE-B086-42BA-94DD-0840F71FC1C8}"/>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r>
              <a:rPr lang="sk-SK" altLang="sk-SK"/>
              <a:t>1-</a:t>
            </a:r>
            <a:fld id="{AF3F6CC1-C43E-41BF-A2ED-ACB884B0AA21}" type="slidenum">
              <a:rPr lang="sk-SK" altLang="sk-SK"/>
              <a:pPr/>
              <a:t>‹#›</a:t>
            </a:fld>
            <a:endParaRPr lang="sk-SK" altLang="sk-SK"/>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itchFamily="18" charset="0"/>
        </a:defRPr>
      </a:lvl2pPr>
      <a:lvl3pPr algn="ctr" rtl="0" eaLnBrk="0" fontAlgn="base" hangingPunct="0">
        <a:spcBef>
          <a:spcPct val="0"/>
        </a:spcBef>
        <a:spcAft>
          <a:spcPct val="0"/>
        </a:spcAft>
        <a:defRPr sz="4000">
          <a:solidFill>
            <a:schemeClr val="tx2"/>
          </a:solidFill>
          <a:latin typeface="Times New Roman" pitchFamily="18" charset="0"/>
        </a:defRPr>
      </a:lvl3pPr>
      <a:lvl4pPr algn="ctr" rtl="0" eaLnBrk="0" fontAlgn="base" hangingPunct="0">
        <a:spcBef>
          <a:spcPct val="0"/>
        </a:spcBef>
        <a:spcAft>
          <a:spcPct val="0"/>
        </a:spcAft>
        <a:defRPr sz="4000">
          <a:solidFill>
            <a:schemeClr val="tx2"/>
          </a:solidFill>
          <a:latin typeface="Times New Roman" pitchFamily="18" charset="0"/>
        </a:defRPr>
      </a:lvl4pPr>
      <a:lvl5pPr algn="ctr" rtl="0" eaLnBrk="0" fontAlgn="base" hangingPunct="0">
        <a:spcBef>
          <a:spcPct val="0"/>
        </a:spcBef>
        <a:spcAft>
          <a:spcPct val="0"/>
        </a:spcAft>
        <a:defRPr sz="4000">
          <a:solidFill>
            <a:schemeClr val="tx2"/>
          </a:solidFill>
          <a:latin typeface="Times New Roman" pitchFamily="18" charset="0"/>
        </a:defRPr>
      </a:lvl5pPr>
      <a:lvl6pPr marL="457200" algn="ctr" rtl="0" fontAlgn="base">
        <a:spcBef>
          <a:spcPct val="0"/>
        </a:spcBef>
        <a:spcAft>
          <a:spcPct val="0"/>
        </a:spcAft>
        <a:defRPr sz="4000">
          <a:solidFill>
            <a:schemeClr val="tx2"/>
          </a:solidFill>
          <a:latin typeface="Times New Roman" pitchFamily="18" charset="0"/>
        </a:defRPr>
      </a:lvl6pPr>
      <a:lvl7pPr marL="914400" algn="ctr" rtl="0" fontAlgn="base">
        <a:spcBef>
          <a:spcPct val="0"/>
        </a:spcBef>
        <a:spcAft>
          <a:spcPct val="0"/>
        </a:spcAft>
        <a:defRPr sz="4000">
          <a:solidFill>
            <a:schemeClr val="tx2"/>
          </a:solidFill>
          <a:latin typeface="Times New Roman" pitchFamily="18" charset="0"/>
        </a:defRPr>
      </a:lvl7pPr>
      <a:lvl8pPr marL="1371600" algn="ctr" rtl="0" fontAlgn="base">
        <a:spcBef>
          <a:spcPct val="0"/>
        </a:spcBef>
        <a:spcAft>
          <a:spcPct val="0"/>
        </a:spcAft>
        <a:defRPr sz="4000">
          <a:solidFill>
            <a:schemeClr val="tx2"/>
          </a:solidFill>
          <a:latin typeface="Times New Roman" pitchFamily="18" charset="0"/>
        </a:defRPr>
      </a:lvl8pPr>
      <a:lvl9pPr marL="1828800" algn="ctr" rtl="0" fontAlgn="base">
        <a:spcBef>
          <a:spcPct val="0"/>
        </a:spcBef>
        <a:spcAft>
          <a:spcPct val="0"/>
        </a:spcAft>
        <a:defRPr sz="40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44CDAD7-459F-4CA3-B6DA-FCF397EFF053}"/>
              </a:ext>
            </a:extLst>
          </p:cNvPr>
          <p:cNvSpPr>
            <a:spLocks noGrp="1"/>
          </p:cNvSpPr>
          <p:nvPr>
            <p:ph type="ftr" sz="quarter" idx="11"/>
          </p:nvPr>
        </p:nvSpPr>
        <p:spPr/>
        <p:txBody>
          <a:bodyPr/>
          <a:lstStyle/>
          <a:p>
            <a:pPr>
              <a:defRPr/>
            </a:pPr>
            <a:r>
              <a:rPr lang="sk-SK"/>
              <a:t>Princípy účtovníctva</a:t>
            </a:r>
          </a:p>
        </p:txBody>
      </p:sp>
      <p:sp>
        <p:nvSpPr>
          <p:cNvPr id="4099" name="Zástupný symbol čísla snímky 5">
            <a:extLst>
              <a:ext uri="{FF2B5EF4-FFF2-40B4-BE49-F238E27FC236}">
                <a16:creationId xmlns:a16="http://schemas.microsoft.com/office/drawing/2014/main" id="{564B0D35-F2DA-4ABA-86BC-CB7BB19418B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870E340C-CD36-424B-872D-BF8699916F2C}" type="slidenum">
              <a:rPr lang="sk-SK" altLang="sk-SK" sz="1400"/>
              <a:pPr>
                <a:spcBef>
                  <a:spcPct val="0"/>
                </a:spcBef>
                <a:buFontTx/>
                <a:buNone/>
              </a:pPr>
              <a:t>1</a:t>
            </a:fld>
            <a:endParaRPr lang="sk-SK" altLang="sk-SK" sz="1400"/>
          </a:p>
        </p:txBody>
      </p:sp>
      <p:sp>
        <p:nvSpPr>
          <p:cNvPr id="4100" name="Rectangle 2">
            <a:extLst>
              <a:ext uri="{FF2B5EF4-FFF2-40B4-BE49-F238E27FC236}">
                <a16:creationId xmlns:a16="http://schemas.microsoft.com/office/drawing/2014/main" id="{95D95584-716E-4E3E-AEC9-F996E5E6A7D3}"/>
              </a:ext>
            </a:extLst>
          </p:cNvPr>
          <p:cNvSpPr>
            <a:spLocks noGrp="1" noChangeArrowheads="1"/>
          </p:cNvSpPr>
          <p:nvPr>
            <p:ph type="ctrTitle"/>
          </p:nvPr>
        </p:nvSpPr>
        <p:spPr/>
        <p:txBody>
          <a:bodyPr/>
          <a:lstStyle/>
          <a:p>
            <a:pPr eaLnBrk="1" hangingPunct="1"/>
            <a:r>
              <a:rPr lang="sk-SK" altLang="en-US" sz="3200" b="1">
                <a:solidFill>
                  <a:srgbClr val="3D1FD3"/>
                </a:solidFill>
              </a:rPr>
              <a:t>Kapitola</a:t>
            </a:r>
            <a:r>
              <a:rPr lang="en-GB" altLang="en-US" sz="3200" b="1">
                <a:solidFill>
                  <a:srgbClr val="3D1FD3"/>
                </a:solidFill>
              </a:rPr>
              <a:t> 1</a:t>
            </a:r>
            <a:br>
              <a:rPr lang="en-GB" altLang="en-US" sz="3200" b="1">
                <a:solidFill>
                  <a:srgbClr val="3D1FD3"/>
                </a:solidFill>
              </a:rPr>
            </a:br>
            <a:r>
              <a:rPr lang="en-GB" altLang="en-US" sz="3200" b="1">
                <a:solidFill>
                  <a:srgbClr val="3D1FD3"/>
                </a:solidFill>
              </a:rPr>
              <a:t> </a:t>
            </a:r>
            <a:r>
              <a:rPr lang="sk-SK" altLang="en-US" sz="3200" b="1">
                <a:solidFill>
                  <a:srgbClr val="3D1FD3"/>
                </a:solidFill>
              </a:rPr>
              <a:t>Účtovníctvo: jazyk podnikania</a:t>
            </a:r>
            <a:endParaRPr lang="en-US" altLang="en-US" sz="3200" b="1">
              <a:solidFill>
                <a:srgbClr val="3D1FD3"/>
              </a:solidFill>
            </a:endParaRPr>
          </a:p>
        </p:txBody>
      </p:sp>
      <p:sp>
        <p:nvSpPr>
          <p:cNvPr id="4101" name="Rectangle 4">
            <a:extLst>
              <a:ext uri="{FF2B5EF4-FFF2-40B4-BE49-F238E27FC236}">
                <a16:creationId xmlns:a16="http://schemas.microsoft.com/office/drawing/2014/main" id="{48F34DE4-2D69-40CC-9ABA-CAAB84121973}"/>
              </a:ext>
            </a:extLst>
          </p:cNvPr>
          <p:cNvSpPr>
            <a:spLocks noGrp="1" noChangeArrowheads="1"/>
          </p:cNvSpPr>
          <p:nvPr>
            <p:ph type="subTitle" idx="1"/>
          </p:nvPr>
        </p:nvSpPr>
        <p:spPr/>
        <p:txBody>
          <a:bodyPr/>
          <a:lstStyle/>
          <a:p>
            <a:pPr eaLnBrk="1" hangingPunct="1"/>
            <a:endParaRPr lang="sk-SK"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ástupný symbol päty 5">
            <a:extLst>
              <a:ext uri="{FF2B5EF4-FFF2-40B4-BE49-F238E27FC236}">
                <a16:creationId xmlns:a16="http://schemas.microsoft.com/office/drawing/2014/main" id="{1C4F620A-357F-4ABB-A043-1F86EA4125A0}"/>
              </a:ext>
            </a:extLst>
          </p:cNvPr>
          <p:cNvSpPr>
            <a:spLocks noGrp="1"/>
          </p:cNvSpPr>
          <p:nvPr>
            <p:ph type="ftr" sz="quarter" idx="11"/>
          </p:nvPr>
        </p:nvSpPr>
        <p:spPr/>
        <p:txBody>
          <a:bodyPr/>
          <a:lstStyle/>
          <a:p>
            <a:pPr>
              <a:defRPr/>
            </a:pPr>
            <a:r>
              <a:rPr lang="sk-SK"/>
              <a:t>Princípy účtovníctva</a:t>
            </a:r>
          </a:p>
        </p:txBody>
      </p:sp>
      <p:sp>
        <p:nvSpPr>
          <p:cNvPr id="6147" name="Zástupný symbol čísla snímky 6">
            <a:extLst>
              <a:ext uri="{FF2B5EF4-FFF2-40B4-BE49-F238E27FC236}">
                <a16:creationId xmlns:a16="http://schemas.microsoft.com/office/drawing/2014/main" id="{161A35A0-D9D5-46AE-9AE1-D2BC78AA1DC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EC40EDF6-DCDA-43B4-A7E8-B10D2B9BAFB9}" type="slidenum">
              <a:rPr lang="sk-SK" altLang="sk-SK" sz="1400"/>
              <a:pPr>
                <a:spcBef>
                  <a:spcPct val="0"/>
                </a:spcBef>
                <a:buFontTx/>
                <a:buNone/>
              </a:pPr>
              <a:t>2</a:t>
            </a:fld>
            <a:endParaRPr lang="sk-SK" altLang="sk-SK" sz="1400"/>
          </a:p>
        </p:txBody>
      </p:sp>
      <p:sp>
        <p:nvSpPr>
          <p:cNvPr id="6148" name="Rectangle 2">
            <a:extLst>
              <a:ext uri="{FF2B5EF4-FFF2-40B4-BE49-F238E27FC236}">
                <a16:creationId xmlns:a16="http://schemas.microsoft.com/office/drawing/2014/main" id="{5187113A-1F1B-4858-AB5D-5B9899270D00}"/>
              </a:ext>
            </a:extLst>
          </p:cNvPr>
          <p:cNvSpPr>
            <a:spLocks noGrp="1" noChangeArrowheads="1"/>
          </p:cNvSpPr>
          <p:nvPr>
            <p:ph type="title"/>
          </p:nvPr>
        </p:nvSpPr>
        <p:spPr>
          <a:xfrm>
            <a:off x="426510" y="326738"/>
            <a:ext cx="8229600" cy="1143000"/>
          </a:xfrm>
        </p:spPr>
        <p:txBody>
          <a:bodyPr/>
          <a:lstStyle/>
          <a:p>
            <a:pPr eaLnBrk="1" hangingPunct="1"/>
            <a:r>
              <a:rPr lang="sk-SK" altLang="en-US" sz="3200" b="1">
                <a:solidFill>
                  <a:srgbClr val="3D1FD3"/>
                </a:solidFill>
              </a:rPr>
              <a:t>Hlavné témy</a:t>
            </a:r>
            <a:endParaRPr lang="en-US" altLang="en-US" sz="3200" b="1">
              <a:solidFill>
                <a:srgbClr val="3D1FD3"/>
              </a:solidFill>
            </a:endParaRPr>
          </a:p>
        </p:txBody>
      </p:sp>
      <p:sp>
        <p:nvSpPr>
          <p:cNvPr id="6149" name="Rectangle 3">
            <a:extLst>
              <a:ext uri="{FF2B5EF4-FFF2-40B4-BE49-F238E27FC236}">
                <a16:creationId xmlns:a16="http://schemas.microsoft.com/office/drawing/2014/main" id="{7A901197-21D0-427B-A51D-7FF0A34544C8}"/>
              </a:ext>
            </a:extLst>
          </p:cNvPr>
          <p:cNvSpPr>
            <a:spLocks noGrp="1" noChangeArrowheads="1"/>
          </p:cNvSpPr>
          <p:nvPr>
            <p:ph type="body" sz="half" idx="1"/>
          </p:nvPr>
        </p:nvSpPr>
        <p:spPr>
          <a:xfrm>
            <a:off x="457200" y="1600200"/>
            <a:ext cx="4033838" cy="4525963"/>
          </a:xfrm>
        </p:spPr>
        <p:txBody>
          <a:bodyPr/>
          <a:lstStyle/>
          <a:p>
            <a:pPr eaLnBrk="1" hangingPunct="1"/>
            <a:r>
              <a:rPr lang="sk-SK" altLang="en-US" sz="2400"/>
              <a:t>Definícia finančného účtovníctva</a:t>
            </a:r>
            <a:endParaRPr lang="en-US" altLang="en-US" sz="2400"/>
          </a:p>
          <a:p>
            <a:pPr eaLnBrk="1" hangingPunct="1"/>
            <a:r>
              <a:rPr lang="sk-SK" altLang="en-US" sz="2400"/>
              <a:t>Používatelia</a:t>
            </a:r>
            <a:endParaRPr lang="en-US" altLang="en-US" sz="2400"/>
          </a:p>
          <a:p>
            <a:pPr eaLnBrk="1" hangingPunct="1"/>
            <a:r>
              <a:rPr lang="sk-SK" altLang="en-US" sz="2400"/>
              <a:t>Štandardy finančného výkazníctva</a:t>
            </a:r>
            <a:endParaRPr lang="en-US" altLang="en-US" sz="2400"/>
          </a:p>
          <a:p>
            <a:pPr eaLnBrk="1" hangingPunct="1"/>
            <a:r>
              <a:rPr lang="sk-SK" altLang="en-US" sz="2400"/>
              <a:t>Vedenie účtovníctva</a:t>
            </a:r>
            <a:endParaRPr lang="en-US" altLang="en-US" sz="2400"/>
          </a:p>
        </p:txBody>
      </p:sp>
      <p:sp>
        <p:nvSpPr>
          <p:cNvPr id="6150" name="Rectangle 4">
            <a:extLst>
              <a:ext uri="{FF2B5EF4-FFF2-40B4-BE49-F238E27FC236}">
                <a16:creationId xmlns:a16="http://schemas.microsoft.com/office/drawing/2014/main" id="{6E2032EF-C4E2-491B-9A4C-C168A46011D7}"/>
              </a:ext>
            </a:extLst>
          </p:cNvPr>
          <p:cNvSpPr>
            <a:spLocks noGrp="1" noChangeArrowheads="1"/>
          </p:cNvSpPr>
          <p:nvPr>
            <p:ph type="body" sz="half" idx="2"/>
          </p:nvPr>
        </p:nvSpPr>
        <p:spPr>
          <a:xfrm>
            <a:off x="4652963" y="1600200"/>
            <a:ext cx="4033837" cy="4525963"/>
          </a:xfrm>
        </p:spPr>
        <p:txBody>
          <a:bodyPr/>
          <a:lstStyle/>
          <a:p>
            <a:pPr eaLnBrk="1" hangingPunct="1"/>
            <a:r>
              <a:rPr lang="sk-SK" altLang="en-US" sz="2400"/>
              <a:t>Manažérske účtovníctvo</a:t>
            </a:r>
            <a:endParaRPr lang="en-US" altLang="en-US" sz="2400"/>
          </a:p>
          <a:p>
            <a:pPr eaLnBrk="1" hangingPunct="1"/>
            <a:r>
              <a:rPr lang="sk-SK" altLang="en-US" sz="2400"/>
              <a:t>Kvalitatívne charakteristiky finančných výkazov</a:t>
            </a:r>
            <a:endParaRPr lang="en-US" altLang="en-US" sz="2400"/>
          </a:p>
          <a:p>
            <a:pPr eaLnBrk="1" hangingPunct="1"/>
            <a:r>
              <a:rPr lang="sk-SK" altLang="en-US" sz="2400"/>
              <a:t>História účtovníctva</a:t>
            </a:r>
            <a:endParaRPr lang="en-US" altLang="en-US"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A42FB018-3340-4E77-BDCF-2BC3691FDFAA}"/>
              </a:ext>
            </a:extLst>
          </p:cNvPr>
          <p:cNvSpPr>
            <a:spLocks noGrp="1"/>
          </p:cNvSpPr>
          <p:nvPr>
            <p:ph type="ftr" sz="quarter" idx="11"/>
          </p:nvPr>
        </p:nvSpPr>
        <p:spPr/>
        <p:txBody>
          <a:bodyPr/>
          <a:lstStyle/>
          <a:p>
            <a:pPr>
              <a:defRPr/>
            </a:pPr>
            <a:r>
              <a:rPr lang="sk-SK"/>
              <a:t>Princípy účtovníctva</a:t>
            </a:r>
          </a:p>
        </p:txBody>
      </p:sp>
      <p:sp>
        <p:nvSpPr>
          <p:cNvPr id="8195" name="Zástupný symbol čísla snímky 5">
            <a:extLst>
              <a:ext uri="{FF2B5EF4-FFF2-40B4-BE49-F238E27FC236}">
                <a16:creationId xmlns:a16="http://schemas.microsoft.com/office/drawing/2014/main" id="{BACE302C-3106-44CE-8B40-2F6770E088E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F56A0858-F342-4024-93BF-51F2EF41FCEB}" type="slidenum">
              <a:rPr lang="sk-SK" altLang="sk-SK" sz="1400"/>
              <a:pPr>
                <a:spcBef>
                  <a:spcPct val="0"/>
                </a:spcBef>
                <a:buFontTx/>
                <a:buNone/>
              </a:pPr>
              <a:t>3</a:t>
            </a:fld>
            <a:endParaRPr lang="sk-SK" altLang="sk-SK" sz="1400"/>
          </a:p>
        </p:txBody>
      </p:sp>
      <p:sp>
        <p:nvSpPr>
          <p:cNvPr id="8196" name="Rectangle 2">
            <a:extLst>
              <a:ext uri="{FF2B5EF4-FFF2-40B4-BE49-F238E27FC236}">
                <a16:creationId xmlns:a16="http://schemas.microsoft.com/office/drawing/2014/main" id="{7636367C-CAF8-4EEB-AE95-3CAA10D87393}"/>
              </a:ext>
            </a:extLst>
          </p:cNvPr>
          <p:cNvSpPr>
            <a:spLocks noGrp="1" noChangeArrowheads="1"/>
          </p:cNvSpPr>
          <p:nvPr>
            <p:ph type="title"/>
          </p:nvPr>
        </p:nvSpPr>
        <p:spPr/>
        <p:txBody>
          <a:bodyPr/>
          <a:lstStyle/>
          <a:p>
            <a:pPr eaLnBrk="1" hangingPunct="1"/>
            <a:r>
              <a:rPr lang="sk-SK" altLang="en-US" sz="3200" b="1">
                <a:solidFill>
                  <a:srgbClr val="3D1FD3"/>
                </a:solidFill>
              </a:rPr>
              <a:t>Úvod</a:t>
            </a:r>
            <a:r>
              <a:rPr lang="sk-SK" altLang="en-US" sz="3200" b="1"/>
              <a:t> </a:t>
            </a:r>
          </a:p>
        </p:txBody>
      </p:sp>
      <p:sp>
        <p:nvSpPr>
          <p:cNvPr id="8197" name="Rectangle 3">
            <a:extLst>
              <a:ext uri="{FF2B5EF4-FFF2-40B4-BE49-F238E27FC236}">
                <a16:creationId xmlns:a16="http://schemas.microsoft.com/office/drawing/2014/main" id="{FCFEED3A-DCCD-4822-A4E8-1ADE513BB9CD}"/>
              </a:ext>
            </a:extLst>
          </p:cNvPr>
          <p:cNvSpPr>
            <a:spLocks noGrp="1" noChangeArrowheads="1"/>
          </p:cNvSpPr>
          <p:nvPr>
            <p:ph type="body" idx="1"/>
          </p:nvPr>
        </p:nvSpPr>
        <p:spPr/>
        <p:txBody>
          <a:bodyPr/>
          <a:lstStyle/>
          <a:p>
            <a:pPr eaLnBrk="1" hangingPunct="1"/>
            <a:r>
              <a:rPr lang="sk-SK" altLang="en-US" sz="2400"/>
              <a:t>Podnikaním sa rozumie sústavná činnosť vykonávaná samostatne podnikateľom vo vlastnom mene a na vlastnú zodpovednosť za účelom dosiahnutia zisku (Obchodný zákonník)</a:t>
            </a:r>
          </a:p>
          <a:p>
            <a:pPr eaLnBrk="1" hangingPunct="1"/>
            <a:r>
              <a:rPr lang="pl-PL" altLang="en-US" sz="2400"/>
              <a:t>....biznis a podnikanie je uspokojovanie potrieb zákazníka (citát z literatúry)</a:t>
            </a:r>
            <a:endParaRPr lang="sk-SK" alt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9C30C268-0BF3-4D86-B883-2973FE2638D8}"/>
              </a:ext>
            </a:extLst>
          </p:cNvPr>
          <p:cNvSpPr>
            <a:spLocks noGrp="1"/>
          </p:cNvSpPr>
          <p:nvPr>
            <p:ph type="ftr" sz="quarter" idx="11"/>
          </p:nvPr>
        </p:nvSpPr>
        <p:spPr/>
        <p:txBody>
          <a:bodyPr/>
          <a:lstStyle/>
          <a:p>
            <a:pPr>
              <a:defRPr/>
            </a:pPr>
            <a:r>
              <a:rPr lang="sk-SK"/>
              <a:t>Princípy účtovníctva</a:t>
            </a:r>
          </a:p>
        </p:txBody>
      </p:sp>
      <p:sp>
        <p:nvSpPr>
          <p:cNvPr id="10243" name="Zástupný symbol čísla snímky 5">
            <a:extLst>
              <a:ext uri="{FF2B5EF4-FFF2-40B4-BE49-F238E27FC236}">
                <a16:creationId xmlns:a16="http://schemas.microsoft.com/office/drawing/2014/main" id="{27F62882-9825-40DB-8622-91649ED6221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15BE75B7-0A6A-440F-802B-5EE31AC2FBCE}" type="slidenum">
              <a:rPr lang="sk-SK" altLang="sk-SK" sz="1400"/>
              <a:pPr>
                <a:spcBef>
                  <a:spcPct val="0"/>
                </a:spcBef>
                <a:buFontTx/>
                <a:buNone/>
              </a:pPr>
              <a:t>4</a:t>
            </a:fld>
            <a:endParaRPr lang="sk-SK" altLang="sk-SK" sz="1400"/>
          </a:p>
        </p:txBody>
      </p:sp>
      <p:sp>
        <p:nvSpPr>
          <p:cNvPr id="10244" name="Rectangle 2">
            <a:extLst>
              <a:ext uri="{FF2B5EF4-FFF2-40B4-BE49-F238E27FC236}">
                <a16:creationId xmlns:a16="http://schemas.microsoft.com/office/drawing/2014/main" id="{5D80BDCA-F519-43D8-A160-5178620FB8E7}"/>
              </a:ext>
            </a:extLst>
          </p:cNvPr>
          <p:cNvSpPr>
            <a:spLocks noGrp="1" noChangeArrowheads="1"/>
          </p:cNvSpPr>
          <p:nvPr>
            <p:ph type="title"/>
          </p:nvPr>
        </p:nvSpPr>
        <p:spPr>
          <a:xfrm>
            <a:off x="685800" y="304800"/>
            <a:ext cx="7772400" cy="1143000"/>
          </a:xfrm>
        </p:spPr>
        <p:txBody>
          <a:bodyPr/>
          <a:lstStyle/>
          <a:p>
            <a:pPr eaLnBrk="1" hangingPunct="1"/>
            <a:r>
              <a:rPr lang="sk-SK" altLang="en-US" sz="3200" b="1">
                <a:solidFill>
                  <a:srgbClr val="3D1FD3"/>
                </a:solidFill>
              </a:rPr>
              <a:t>Úvod </a:t>
            </a:r>
            <a:r>
              <a:rPr lang="sk-SK" altLang="en-US" sz="2000">
                <a:solidFill>
                  <a:srgbClr val="3D1FD3"/>
                </a:solidFill>
              </a:rPr>
              <a:t>(2)</a:t>
            </a:r>
            <a:endParaRPr lang="en-US" altLang="en-US" sz="2000">
              <a:solidFill>
                <a:srgbClr val="3D1FD3"/>
              </a:solidFill>
            </a:endParaRPr>
          </a:p>
        </p:txBody>
      </p:sp>
      <p:sp>
        <p:nvSpPr>
          <p:cNvPr id="10245" name="Rectangle 3">
            <a:extLst>
              <a:ext uri="{FF2B5EF4-FFF2-40B4-BE49-F238E27FC236}">
                <a16:creationId xmlns:a16="http://schemas.microsoft.com/office/drawing/2014/main" id="{AADD0AB9-9857-4B2E-BFB6-31EFEBB189C3}"/>
              </a:ext>
            </a:extLst>
          </p:cNvPr>
          <p:cNvSpPr>
            <a:spLocks noGrp="1" noChangeArrowheads="1"/>
          </p:cNvSpPr>
          <p:nvPr>
            <p:ph type="body" idx="1"/>
          </p:nvPr>
        </p:nvSpPr>
        <p:spPr>
          <a:xfrm>
            <a:off x="457200" y="1447800"/>
            <a:ext cx="8077200" cy="4876800"/>
          </a:xfrm>
        </p:spPr>
        <p:txBody>
          <a:bodyPr/>
          <a:lstStyle/>
          <a:p>
            <a:pPr eaLnBrk="1" hangingPunct="1"/>
            <a:r>
              <a:rPr lang="sk-SK" altLang="en-US" sz="2400"/>
              <a:t>Pri podnikaní ide o transformáciu prostriedkov (resources) a transakcie (transactions) medzi viacerými ľuďmi resp. subjektmi</a:t>
            </a:r>
          </a:p>
          <a:p>
            <a:pPr eaLnBrk="1" hangingPunct="1"/>
            <a:r>
              <a:rPr lang="pl-PL" altLang="en-US" sz="2400"/>
              <a:t>Podnikanie zahŕňa dodávateľov (suppliers)  a zákazníkov (customers) a transformačný proces uskutočňovaný podnikom, firmou (enterprise, firm)</a:t>
            </a:r>
          </a:p>
          <a:p>
            <a:pPr eaLnBrk="1" hangingPunct="1"/>
            <a:r>
              <a:rPr lang="pl-PL" altLang="en-US" sz="2400"/>
              <a:t>Výsledkom transformačného procesu, ktorý uskutočňujú ľudia s rôznymi znalosťami a zručnosťami, je ponuka tovaru (goods) alebo služieb (services) pre zákazníkov</a:t>
            </a:r>
            <a:endParaRPr lang="sk-SK"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772030AC-6BE1-4F4F-9379-FD09393FE4DA}"/>
              </a:ext>
            </a:extLst>
          </p:cNvPr>
          <p:cNvSpPr>
            <a:spLocks noGrp="1"/>
          </p:cNvSpPr>
          <p:nvPr>
            <p:ph type="ftr" sz="quarter" idx="11"/>
          </p:nvPr>
        </p:nvSpPr>
        <p:spPr/>
        <p:txBody>
          <a:bodyPr/>
          <a:lstStyle/>
          <a:p>
            <a:pPr>
              <a:defRPr/>
            </a:pPr>
            <a:r>
              <a:rPr lang="sk-SK"/>
              <a:t>Princípy účtovníctva</a:t>
            </a:r>
          </a:p>
        </p:txBody>
      </p:sp>
      <p:sp>
        <p:nvSpPr>
          <p:cNvPr id="12291" name="Zástupný symbol čísla snímky 5">
            <a:extLst>
              <a:ext uri="{FF2B5EF4-FFF2-40B4-BE49-F238E27FC236}">
                <a16:creationId xmlns:a16="http://schemas.microsoft.com/office/drawing/2014/main" id="{771DC055-0D85-4BC0-937C-7D8F6428F05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37E8A252-F6D3-4C4D-B053-88298B19A3E1}" type="slidenum">
              <a:rPr lang="sk-SK" altLang="sk-SK" sz="1400"/>
              <a:pPr>
                <a:spcBef>
                  <a:spcPct val="0"/>
                </a:spcBef>
                <a:buFontTx/>
                <a:buNone/>
              </a:pPr>
              <a:t>5</a:t>
            </a:fld>
            <a:endParaRPr lang="sk-SK" altLang="sk-SK" sz="1400"/>
          </a:p>
        </p:txBody>
      </p:sp>
      <p:sp>
        <p:nvSpPr>
          <p:cNvPr id="12292" name="Rectangle 2">
            <a:extLst>
              <a:ext uri="{FF2B5EF4-FFF2-40B4-BE49-F238E27FC236}">
                <a16:creationId xmlns:a16="http://schemas.microsoft.com/office/drawing/2014/main" id="{A8D3C11F-A320-4EF2-A638-65E1475DD3F2}"/>
              </a:ext>
            </a:extLst>
          </p:cNvPr>
          <p:cNvSpPr>
            <a:spLocks noGrp="1" noChangeArrowheads="1"/>
          </p:cNvSpPr>
          <p:nvPr>
            <p:ph type="title"/>
          </p:nvPr>
        </p:nvSpPr>
        <p:spPr/>
        <p:txBody>
          <a:bodyPr/>
          <a:lstStyle/>
          <a:p>
            <a:pPr eaLnBrk="1" hangingPunct="1"/>
            <a:r>
              <a:rPr lang="sk-SK" altLang="en-US" sz="3200" b="1">
                <a:solidFill>
                  <a:srgbClr val="3D1FD3"/>
                </a:solidFill>
              </a:rPr>
              <a:t>Úvod </a:t>
            </a:r>
            <a:r>
              <a:rPr lang="sk-SK" altLang="en-US" sz="2000">
                <a:solidFill>
                  <a:srgbClr val="3D1FD3"/>
                </a:solidFill>
              </a:rPr>
              <a:t>(3)</a:t>
            </a:r>
          </a:p>
        </p:txBody>
      </p:sp>
      <p:sp>
        <p:nvSpPr>
          <p:cNvPr id="12293" name="Rectangle 3">
            <a:extLst>
              <a:ext uri="{FF2B5EF4-FFF2-40B4-BE49-F238E27FC236}">
                <a16:creationId xmlns:a16="http://schemas.microsoft.com/office/drawing/2014/main" id="{6EAAC1BE-1FC6-4292-B322-7EC3E2019771}"/>
              </a:ext>
            </a:extLst>
          </p:cNvPr>
          <p:cNvSpPr>
            <a:spLocks noGrp="1" noChangeArrowheads="1"/>
          </p:cNvSpPr>
          <p:nvPr>
            <p:ph type="body" idx="1"/>
          </p:nvPr>
        </p:nvSpPr>
        <p:spPr/>
        <p:txBody>
          <a:bodyPr/>
          <a:lstStyle/>
          <a:p>
            <a:pPr eaLnBrk="1" hangingPunct="1">
              <a:lnSpc>
                <a:spcPct val="90000"/>
              </a:lnSpc>
            </a:pPr>
            <a:r>
              <a:rPr lang="sk-SK" altLang="en-US" sz="2400"/>
              <a:t>Zákazníci zaplatia firme za dodaný tovar alebo služby</a:t>
            </a:r>
          </a:p>
          <a:p>
            <a:pPr eaLnBrk="1" hangingPunct="1">
              <a:lnSpc>
                <a:spcPct val="90000"/>
              </a:lnSpc>
            </a:pPr>
            <a:r>
              <a:rPr lang="sk-SK" altLang="en-US" sz="2400"/>
              <a:t>Za získané prostriedky si firma obstará ďalšie prostriedky potrebné ako vstup do transformačného procesu</a:t>
            </a:r>
          </a:p>
          <a:p>
            <a:pPr eaLnBrk="1" hangingPunct="1">
              <a:lnSpc>
                <a:spcPct val="90000"/>
              </a:lnSpc>
            </a:pPr>
            <a:r>
              <a:rPr lang="sk-SK" altLang="en-US" sz="2400"/>
              <a:t>Predaj výsledkov práce firmy zákazníkom a obstarávanie ďalších prostriedkov pre firmu prebieha v cykle pripomínajúcom „pumpu na peniaze“ (cash pump)</a:t>
            </a:r>
            <a:endParaRPr lang="en-US" altLang="en-US" sz="2400"/>
          </a:p>
          <a:p>
            <a:pPr eaLnBrk="1" hangingPunct="1">
              <a:lnSpc>
                <a:spcPct val="90000"/>
              </a:lnSpc>
            </a:pPr>
            <a:endParaRPr lang="sk-SK"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Zástupný symbol päty 3">
            <a:extLst>
              <a:ext uri="{FF2B5EF4-FFF2-40B4-BE49-F238E27FC236}">
                <a16:creationId xmlns:a16="http://schemas.microsoft.com/office/drawing/2014/main" id="{827776F9-980C-4A70-8DE7-9E986789D8C2}"/>
              </a:ext>
            </a:extLst>
          </p:cNvPr>
          <p:cNvSpPr>
            <a:spLocks noGrp="1"/>
          </p:cNvSpPr>
          <p:nvPr>
            <p:ph type="ftr" sz="quarter" idx="11"/>
          </p:nvPr>
        </p:nvSpPr>
        <p:spPr/>
        <p:txBody>
          <a:bodyPr/>
          <a:lstStyle/>
          <a:p>
            <a:pPr>
              <a:defRPr/>
            </a:pPr>
            <a:r>
              <a:rPr lang="sk-SK"/>
              <a:t>Princípy účtovníctva</a:t>
            </a:r>
          </a:p>
        </p:txBody>
      </p:sp>
      <p:sp>
        <p:nvSpPr>
          <p:cNvPr id="14339" name="Zástupný symbol čísla snímky 4">
            <a:extLst>
              <a:ext uri="{FF2B5EF4-FFF2-40B4-BE49-F238E27FC236}">
                <a16:creationId xmlns:a16="http://schemas.microsoft.com/office/drawing/2014/main" id="{F0D1C092-9D87-4CAD-9C88-DCE00EEF893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8C731CF5-701B-4D8B-93DA-7848CB3F4261}" type="slidenum">
              <a:rPr lang="sk-SK" altLang="sk-SK" sz="1400"/>
              <a:pPr>
                <a:spcBef>
                  <a:spcPct val="0"/>
                </a:spcBef>
                <a:buFontTx/>
                <a:buNone/>
              </a:pPr>
              <a:t>6</a:t>
            </a:fld>
            <a:endParaRPr lang="sk-SK" altLang="sk-SK" sz="1400"/>
          </a:p>
        </p:txBody>
      </p:sp>
      <p:sp>
        <p:nvSpPr>
          <p:cNvPr id="14340" name="Rectangle 2">
            <a:extLst>
              <a:ext uri="{FF2B5EF4-FFF2-40B4-BE49-F238E27FC236}">
                <a16:creationId xmlns:a16="http://schemas.microsoft.com/office/drawing/2014/main" id="{48A3B4A8-44A2-4A21-BD58-C9EFF53DF0EE}"/>
              </a:ext>
            </a:extLst>
          </p:cNvPr>
          <p:cNvSpPr>
            <a:spLocks noGrp="1" noChangeArrowheads="1"/>
          </p:cNvSpPr>
          <p:nvPr>
            <p:ph type="title"/>
          </p:nvPr>
        </p:nvSpPr>
        <p:spPr/>
        <p:txBody>
          <a:bodyPr/>
          <a:lstStyle/>
          <a:p>
            <a:pPr eaLnBrk="1" hangingPunct="1"/>
            <a:r>
              <a:rPr lang="sk-SK" altLang="en-US" sz="3200" b="1">
                <a:solidFill>
                  <a:srgbClr val="3D1FD3"/>
                </a:solidFill>
              </a:rPr>
              <a:t>Obr.</a:t>
            </a:r>
            <a:r>
              <a:rPr lang="en-US" altLang="en-US" sz="3200" b="1">
                <a:solidFill>
                  <a:srgbClr val="3D1FD3"/>
                </a:solidFill>
              </a:rPr>
              <a:t> 1.1</a:t>
            </a:r>
            <a:r>
              <a:rPr lang="en-US" altLang="en-US" sz="3200">
                <a:solidFill>
                  <a:srgbClr val="3D1FD3"/>
                </a:solidFill>
              </a:rPr>
              <a:t> </a:t>
            </a:r>
            <a:r>
              <a:rPr lang="sk-SK" altLang="en-US" sz="3200">
                <a:solidFill>
                  <a:srgbClr val="3D1FD3"/>
                </a:solidFill>
              </a:rPr>
              <a:t>Všeobecný model podnikania ako „pumpy na peniaze“</a:t>
            </a:r>
            <a:endParaRPr lang="en-US" altLang="en-US" sz="3600">
              <a:solidFill>
                <a:srgbClr val="3D1FD3"/>
              </a:solidFill>
            </a:endParaRPr>
          </a:p>
        </p:txBody>
      </p:sp>
      <p:grpSp>
        <p:nvGrpSpPr>
          <p:cNvPr id="14341" name="Group 4">
            <a:extLst>
              <a:ext uri="{FF2B5EF4-FFF2-40B4-BE49-F238E27FC236}">
                <a16:creationId xmlns:a16="http://schemas.microsoft.com/office/drawing/2014/main" id="{787FD4B2-83C2-4090-A249-DA5F2F0C1B74}"/>
              </a:ext>
            </a:extLst>
          </p:cNvPr>
          <p:cNvGrpSpPr>
            <a:grpSpLocks/>
          </p:cNvGrpSpPr>
          <p:nvPr/>
        </p:nvGrpSpPr>
        <p:grpSpPr bwMode="auto">
          <a:xfrm>
            <a:off x="6443663" y="5157788"/>
            <a:ext cx="973137" cy="484187"/>
            <a:chOff x="3308" y="3246"/>
            <a:chExt cx="613" cy="305"/>
          </a:xfrm>
        </p:grpSpPr>
        <p:sp>
          <p:nvSpPr>
            <p:cNvPr id="14396" name="Line 5">
              <a:extLst>
                <a:ext uri="{FF2B5EF4-FFF2-40B4-BE49-F238E27FC236}">
                  <a16:creationId xmlns:a16="http://schemas.microsoft.com/office/drawing/2014/main" id="{F097A805-8309-4FC7-A985-04EB20344253}"/>
                </a:ext>
              </a:extLst>
            </p:cNvPr>
            <p:cNvSpPr>
              <a:spLocks noChangeShapeType="1"/>
            </p:cNvSpPr>
            <p:nvPr/>
          </p:nvSpPr>
          <p:spPr bwMode="auto">
            <a:xfrm flipH="1">
              <a:off x="3610" y="3428"/>
              <a:ext cx="311" cy="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97" name="Line 6">
              <a:extLst>
                <a:ext uri="{FF2B5EF4-FFF2-40B4-BE49-F238E27FC236}">
                  <a16:creationId xmlns:a16="http://schemas.microsoft.com/office/drawing/2014/main" id="{AE5F1D0F-F847-4F01-AFDD-194DB95041AB}"/>
                </a:ext>
              </a:extLst>
            </p:cNvPr>
            <p:cNvSpPr>
              <a:spLocks noChangeShapeType="1"/>
            </p:cNvSpPr>
            <p:nvPr/>
          </p:nvSpPr>
          <p:spPr bwMode="auto">
            <a:xfrm flipH="1">
              <a:off x="3610" y="3365"/>
              <a:ext cx="311" cy="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98" name="Freeform 7">
              <a:extLst>
                <a:ext uri="{FF2B5EF4-FFF2-40B4-BE49-F238E27FC236}">
                  <a16:creationId xmlns:a16="http://schemas.microsoft.com/office/drawing/2014/main" id="{FF7E5327-3B75-4F34-940F-9994ADB4253E}"/>
                </a:ext>
              </a:extLst>
            </p:cNvPr>
            <p:cNvSpPr>
              <a:spLocks/>
            </p:cNvSpPr>
            <p:nvPr/>
          </p:nvSpPr>
          <p:spPr bwMode="auto">
            <a:xfrm>
              <a:off x="3308" y="3246"/>
              <a:ext cx="304" cy="305"/>
            </a:xfrm>
            <a:custGeom>
              <a:avLst/>
              <a:gdLst>
                <a:gd name="T0" fmla="*/ 303 w 304"/>
                <a:gd name="T1" fmla="*/ 0 h 305"/>
                <a:gd name="T2" fmla="*/ 0 w 304"/>
                <a:gd name="T3" fmla="*/ 154 h 305"/>
                <a:gd name="T4" fmla="*/ 304 w 304"/>
                <a:gd name="T5" fmla="*/ 305 h 305"/>
                <a:gd name="T6" fmla="*/ 303 w 304"/>
                <a:gd name="T7" fmla="*/ 0 h 3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 h="305">
                  <a:moveTo>
                    <a:pt x="303" y="0"/>
                  </a:moveTo>
                  <a:lnTo>
                    <a:pt x="0" y="154"/>
                  </a:lnTo>
                  <a:lnTo>
                    <a:pt x="304" y="305"/>
                  </a:lnTo>
                  <a:lnTo>
                    <a:pt x="30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4399" name="Freeform 8">
              <a:extLst>
                <a:ext uri="{FF2B5EF4-FFF2-40B4-BE49-F238E27FC236}">
                  <a16:creationId xmlns:a16="http://schemas.microsoft.com/office/drawing/2014/main" id="{10BB1F60-C042-4BCE-BD61-583666181BA3}"/>
                </a:ext>
              </a:extLst>
            </p:cNvPr>
            <p:cNvSpPr>
              <a:spLocks/>
            </p:cNvSpPr>
            <p:nvPr/>
          </p:nvSpPr>
          <p:spPr bwMode="auto">
            <a:xfrm>
              <a:off x="3610" y="3384"/>
              <a:ext cx="311" cy="28"/>
            </a:xfrm>
            <a:custGeom>
              <a:avLst/>
              <a:gdLst>
                <a:gd name="T0" fmla="*/ 311 w 311"/>
                <a:gd name="T1" fmla="*/ 25 h 28"/>
                <a:gd name="T2" fmla="*/ 311 w 311"/>
                <a:gd name="T3" fmla="*/ 0 h 28"/>
                <a:gd name="T4" fmla="*/ 0 w 311"/>
                <a:gd name="T5" fmla="*/ 3 h 28"/>
                <a:gd name="T6" fmla="*/ 0 w 311"/>
                <a:gd name="T7" fmla="*/ 28 h 28"/>
                <a:gd name="T8" fmla="*/ 311 w 311"/>
                <a:gd name="T9" fmla="*/ 25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1" h="28">
                  <a:moveTo>
                    <a:pt x="311" y="25"/>
                  </a:moveTo>
                  <a:lnTo>
                    <a:pt x="311" y="0"/>
                  </a:lnTo>
                  <a:lnTo>
                    <a:pt x="0" y="3"/>
                  </a:lnTo>
                  <a:lnTo>
                    <a:pt x="0" y="28"/>
                  </a:lnTo>
                  <a:lnTo>
                    <a:pt x="311"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42" name="Group 9">
            <a:extLst>
              <a:ext uri="{FF2B5EF4-FFF2-40B4-BE49-F238E27FC236}">
                <a16:creationId xmlns:a16="http://schemas.microsoft.com/office/drawing/2014/main" id="{9CB990C5-937E-4FFD-B3DB-7185823DEE8C}"/>
              </a:ext>
            </a:extLst>
          </p:cNvPr>
          <p:cNvGrpSpPr>
            <a:grpSpLocks/>
          </p:cNvGrpSpPr>
          <p:nvPr/>
        </p:nvGrpSpPr>
        <p:grpSpPr bwMode="auto">
          <a:xfrm>
            <a:off x="6588125" y="5661025"/>
            <a:ext cx="860425" cy="350838"/>
            <a:chOff x="3837" y="3575"/>
            <a:chExt cx="542" cy="221"/>
          </a:xfrm>
        </p:grpSpPr>
        <p:sp>
          <p:nvSpPr>
            <p:cNvPr id="14394" name="Freeform 10">
              <a:extLst>
                <a:ext uri="{FF2B5EF4-FFF2-40B4-BE49-F238E27FC236}">
                  <a16:creationId xmlns:a16="http://schemas.microsoft.com/office/drawing/2014/main" id="{4AD910DA-1E24-4A67-9B9E-137C7B2D8F2F}"/>
                </a:ext>
              </a:extLst>
            </p:cNvPr>
            <p:cNvSpPr>
              <a:spLocks/>
            </p:cNvSpPr>
            <p:nvPr/>
          </p:nvSpPr>
          <p:spPr bwMode="auto">
            <a:xfrm>
              <a:off x="3837" y="3664"/>
              <a:ext cx="324" cy="44"/>
            </a:xfrm>
            <a:custGeom>
              <a:avLst/>
              <a:gdLst>
                <a:gd name="T0" fmla="*/ 0 w 324"/>
                <a:gd name="T1" fmla="*/ 2 h 44"/>
                <a:gd name="T2" fmla="*/ 0 w 324"/>
                <a:gd name="T3" fmla="*/ 44 h 44"/>
                <a:gd name="T4" fmla="*/ 324 w 324"/>
                <a:gd name="T5" fmla="*/ 43 h 44"/>
                <a:gd name="T6" fmla="*/ 324 w 324"/>
                <a:gd name="T7" fmla="*/ 0 h 44"/>
                <a:gd name="T8" fmla="*/ 0 w 324"/>
                <a:gd name="T9" fmla="*/ 2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4" h="44">
                  <a:moveTo>
                    <a:pt x="0" y="2"/>
                  </a:moveTo>
                  <a:lnTo>
                    <a:pt x="0" y="44"/>
                  </a:lnTo>
                  <a:lnTo>
                    <a:pt x="324" y="43"/>
                  </a:lnTo>
                  <a:lnTo>
                    <a:pt x="324"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4395" name="Freeform 11">
              <a:extLst>
                <a:ext uri="{FF2B5EF4-FFF2-40B4-BE49-F238E27FC236}">
                  <a16:creationId xmlns:a16="http://schemas.microsoft.com/office/drawing/2014/main" id="{C0E55141-A492-4718-B470-52E211F7E0F8}"/>
                </a:ext>
              </a:extLst>
            </p:cNvPr>
            <p:cNvSpPr>
              <a:spLocks/>
            </p:cNvSpPr>
            <p:nvPr/>
          </p:nvSpPr>
          <p:spPr bwMode="auto">
            <a:xfrm>
              <a:off x="4159" y="3575"/>
              <a:ext cx="220" cy="221"/>
            </a:xfrm>
            <a:custGeom>
              <a:avLst/>
              <a:gdLst>
                <a:gd name="T0" fmla="*/ 0 w 220"/>
                <a:gd name="T1" fmla="*/ 221 h 221"/>
                <a:gd name="T2" fmla="*/ 220 w 220"/>
                <a:gd name="T3" fmla="*/ 110 h 221"/>
                <a:gd name="T4" fmla="*/ 0 w 220"/>
                <a:gd name="T5" fmla="*/ 0 h 221"/>
                <a:gd name="T6" fmla="*/ 0 w 220"/>
                <a:gd name="T7" fmla="*/ 221 h 2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0" h="221">
                  <a:moveTo>
                    <a:pt x="0" y="221"/>
                  </a:moveTo>
                  <a:lnTo>
                    <a:pt x="220" y="110"/>
                  </a:lnTo>
                  <a:lnTo>
                    <a:pt x="0" y="0"/>
                  </a:lnTo>
                  <a:lnTo>
                    <a:pt x="0" y="2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4343" name="Rectangle 13">
            <a:extLst>
              <a:ext uri="{FF2B5EF4-FFF2-40B4-BE49-F238E27FC236}">
                <a16:creationId xmlns:a16="http://schemas.microsoft.com/office/drawing/2014/main" id="{6DB126C5-73A8-4312-A8FB-74CE4D472511}"/>
              </a:ext>
            </a:extLst>
          </p:cNvPr>
          <p:cNvSpPr>
            <a:spLocks noChangeArrowheads="1"/>
          </p:cNvSpPr>
          <p:nvPr/>
        </p:nvSpPr>
        <p:spPr bwMode="auto">
          <a:xfrm>
            <a:off x="768350" y="5251450"/>
            <a:ext cx="3484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2400">
                <a:solidFill>
                  <a:srgbClr val="000000"/>
                </a:solidFill>
              </a:rPr>
              <a:t>Tok peňažných prostriedkov</a:t>
            </a:r>
            <a:endParaRPr lang="en-US" altLang="en-US" sz="2400"/>
          </a:p>
        </p:txBody>
      </p:sp>
      <p:sp>
        <p:nvSpPr>
          <p:cNvPr id="14344" name="Rectangle 15">
            <a:extLst>
              <a:ext uri="{FF2B5EF4-FFF2-40B4-BE49-F238E27FC236}">
                <a16:creationId xmlns:a16="http://schemas.microsoft.com/office/drawing/2014/main" id="{8A9679A5-D028-40D3-9F1C-B19AC182BBBE}"/>
              </a:ext>
            </a:extLst>
          </p:cNvPr>
          <p:cNvSpPr>
            <a:spLocks noChangeArrowheads="1"/>
          </p:cNvSpPr>
          <p:nvPr/>
        </p:nvSpPr>
        <p:spPr bwMode="auto">
          <a:xfrm>
            <a:off x="755650" y="5661025"/>
            <a:ext cx="54800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2400">
                <a:solidFill>
                  <a:srgbClr val="000000"/>
                </a:solidFill>
              </a:rPr>
              <a:t>Tok získaných prostriedkov, tovaru a služieb</a:t>
            </a:r>
            <a:endParaRPr lang="en-US" altLang="en-US" sz="2400"/>
          </a:p>
        </p:txBody>
      </p:sp>
      <p:sp>
        <p:nvSpPr>
          <p:cNvPr id="14345" name="Freeform 16">
            <a:extLst>
              <a:ext uri="{FF2B5EF4-FFF2-40B4-BE49-F238E27FC236}">
                <a16:creationId xmlns:a16="http://schemas.microsoft.com/office/drawing/2014/main" id="{A5C87F90-0168-428F-9B60-012539D8B04E}"/>
              </a:ext>
            </a:extLst>
          </p:cNvPr>
          <p:cNvSpPr>
            <a:spLocks/>
          </p:cNvSpPr>
          <p:nvPr/>
        </p:nvSpPr>
        <p:spPr bwMode="auto">
          <a:xfrm>
            <a:off x="395288" y="5084763"/>
            <a:ext cx="7345362" cy="1071562"/>
          </a:xfrm>
          <a:custGeom>
            <a:avLst/>
            <a:gdLst>
              <a:gd name="T0" fmla="*/ 2147483646 w 4209"/>
              <a:gd name="T1" fmla="*/ 0 h 675"/>
              <a:gd name="T2" fmla="*/ 2147483646 w 4209"/>
              <a:gd name="T3" fmla="*/ 2147483646 h 675"/>
              <a:gd name="T4" fmla="*/ 2147483646 w 4209"/>
              <a:gd name="T5" fmla="*/ 2147483646 h 675"/>
              <a:gd name="T6" fmla="*/ 2147483646 w 4209"/>
              <a:gd name="T7" fmla="*/ 2147483646 h 675"/>
              <a:gd name="T8" fmla="*/ 2147483646 w 4209"/>
              <a:gd name="T9" fmla="*/ 2147483646 h 675"/>
              <a:gd name="T10" fmla="*/ 2147483646 w 4209"/>
              <a:gd name="T11" fmla="*/ 2147483646 h 675"/>
              <a:gd name="T12" fmla="*/ 2147483646 w 4209"/>
              <a:gd name="T13" fmla="*/ 2147483646 h 675"/>
              <a:gd name="T14" fmla="*/ 2147483646 w 4209"/>
              <a:gd name="T15" fmla="*/ 2147483646 h 675"/>
              <a:gd name="T16" fmla="*/ 2147483646 w 4209"/>
              <a:gd name="T17" fmla="*/ 2147483646 h 675"/>
              <a:gd name="T18" fmla="*/ 0 w 4209"/>
              <a:gd name="T19" fmla="*/ 2147483646 h 675"/>
              <a:gd name="T20" fmla="*/ 0 w 4209"/>
              <a:gd name="T21" fmla="*/ 2147483646 h 675"/>
              <a:gd name="T22" fmla="*/ 0 w 4209"/>
              <a:gd name="T23" fmla="*/ 2147483646 h 675"/>
              <a:gd name="T24" fmla="*/ 0 w 4209"/>
              <a:gd name="T25" fmla="*/ 2147483646 h 675"/>
              <a:gd name="T26" fmla="*/ 2147483646 w 4209"/>
              <a:gd name="T27" fmla="*/ 2147483646 h 675"/>
              <a:gd name="T28" fmla="*/ 2147483646 w 4209"/>
              <a:gd name="T29" fmla="*/ 2147483646 h 675"/>
              <a:gd name="T30" fmla="*/ 2147483646 w 4209"/>
              <a:gd name="T31" fmla="*/ 2147483646 h 675"/>
              <a:gd name="T32" fmla="*/ 2147483646 w 4209"/>
              <a:gd name="T33" fmla="*/ 2147483646 h 675"/>
              <a:gd name="T34" fmla="*/ 2147483646 w 4209"/>
              <a:gd name="T35" fmla="*/ 2147483646 h 675"/>
              <a:gd name="T36" fmla="*/ 2147483646 w 4209"/>
              <a:gd name="T37" fmla="*/ 2147483646 h 675"/>
              <a:gd name="T38" fmla="*/ 2147483646 w 4209"/>
              <a:gd name="T39" fmla="*/ 2147483646 h 675"/>
              <a:gd name="T40" fmla="*/ 2147483646 w 4209"/>
              <a:gd name="T41" fmla="*/ 2147483646 h 675"/>
              <a:gd name="T42" fmla="*/ 2147483646 w 4209"/>
              <a:gd name="T43" fmla="*/ 2147483646 h 675"/>
              <a:gd name="T44" fmla="*/ 2147483646 w 4209"/>
              <a:gd name="T45" fmla="*/ 2147483646 h 675"/>
              <a:gd name="T46" fmla="*/ 2147483646 w 4209"/>
              <a:gd name="T47" fmla="*/ 2147483646 h 675"/>
              <a:gd name="T48" fmla="*/ 2147483646 w 4209"/>
              <a:gd name="T49" fmla="*/ 2147483646 h 675"/>
              <a:gd name="T50" fmla="*/ 2147483646 w 4209"/>
              <a:gd name="T51" fmla="*/ 2147483646 h 675"/>
              <a:gd name="T52" fmla="*/ 2147483646 w 4209"/>
              <a:gd name="T53" fmla="*/ 2147483646 h 675"/>
              <a:gd name="T54" fmla="*/ 2147483646 w 4209"/>
              <a:gd name="T55" fmla="*/ 2147483646 h 675"/>
              <a:gd name="T56" fmla="*/ 2147483646 w 4209"/>
              <a:gd name="T57" fmla="*/ 2147483646 h 675"/>
              <a:gd name="T58" fmla="*/ 2147483646 w 4209"/>
              <a:gd name="T59" fmla="*/ 2147483646 h 675"/>
              <a:gd name="T60" fmla="*/ 2147483646 w 4209"/>
              <a:gd name="T61" fmla="*/ 2147483646 h 675"/>
              <a:gd name="T62" fmla="*/ 2147483646 w 4209"/>
              <a:gd name="T63" fmla="*/ 2147483646 h 675"/>
              <a:gd name="T64" fmla="*/ 2147483646 w 4209"/>
              <a:gd name="T65" fmla="*/ 2147483646 h 675"/>
              <a:gd name="T66" fmla="*/ 2147483646 w 4209"/>
              <a:gd name="T67" fmla="*/ 2147483646 h 675"/>
              <a:gd name="T68" fmla="*/ 2147483646 w 4209"/>
              <a:gd name="T69" fmla="*/ 2147483646 h 675"/>
              <a:gd name="T70" fmla="*/ 2147483646 w 4209"/>
              <a:gd name="T71" fmla="*/ 2147483646 h 675"/>
              <a:gd name="T72" fmla="*/ 2147483646 w 4209"/>
              <a:gd name="T73" fmla="*/ 2147483646 h 675"/>
              <a:gd name="T74" fmla="*/ 2147483646 w 4209"/>
              <a:gd name="T75" fmla="*/ 2147483646 h 675"/>
              <a:gd name="T76" fmla="*/ 2147483646 w 4209"/>
              <a:gd name="T77" fmla="*/ 2147483646 h 675"/>
              <a:gd name="T78" fmla="*/ 2147483646 w 4209"/>
              <a:gd name="T79" fmla="*/ 2147483646 h 675"/>
              <a:gd name="T80" fmla="*/ 2147483646 w 4209"/>
              <a:gd name="T81" fmla="*/ 2147483646 h 675"/>
              <a:gd name="T82" fmla="*/ 2147483646 w 4209"/>
              <a:gd name="T83" fmla="*/ 2147483646 h 675"/>
              <a:gd name="T84" fmla="*/ 2147483646 w 4209"/>
              <a:gd name="T85" fmla="*/ 2147483646 h 675"/>
              <a:gd name="T86" fmla="*/ 2147483646 w 4209"/>
              <a:gd name="T87" fmla="*/ 0 h 675"/>
              <a:gd name="T88" fmla="*/ 2147483646 w 4209"/>
              <a:gd name="T89" fmla="*/ 0 h 67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209" h="675">
                <a:moveTo>
                  <a:pt x="112" y="0"/>
                </a:moveTo>
                <a:lnTo>
                  <a:pt x="100" y="1"/>
                </a:lnTo>
                <a:lnTo>
                  <a:pt x="89" y="2"/>
                </a:lnTo>
                <a:lnTo>
                  <a:pt x="68" y="9"/>
                </a:lnTo>
                <a:lnTo>
                  <a:pt x="49" y="19"/>
                </a:lnTo>
                <a:lnTo>
                  <a:pt x="33" y="33"/>
                </a:lnTo>
                <a:lnTo>
                  <a:pt x="19" y="49"/>
                </a:lnTo>
                <a:lnTo>
                  <a:pt x="9" y="68"/>
                </a:lnTo>
                <a:lnTo>
                  <a:pt x="2" y="89"/>
                </a:lnTo>
                <a:lnTo>
                  <a:pt x="0" y="100"/>
                </a:lnTo>
                <a:lnTo>
                  <a:pt x="0" y="112"/>
                </a:lnTo>
                <a:lnTo>
                  <a:pt x="0" y="561"/>
                </a:lnTo>
                <a:lnTo>
                  <a:pt x="0" y="573"/>
                </a:lnTo>
                <a:lnTo>
                  <a:pt x="2" y="584"/>
                </a:lnTo>
                <a:lnTo>
                  <a:pt x="9" y="606"/>
                </a:lnTo>
                <a:lnTo>
                  <a:pt x="19" y="625"/>
                </a:lnTo>
                <a:lnTo>
                  <a:pt x="33" y="641"/>
                </a:lnTo>
                <a:lnTo>
                  <a:pt x="49" y="655"/>
                </a:lnTo>
                <a:lnTo>
                  <a:pt x="68" y="665"/>
                </a:lnTo>
                <a:lnTo>
                  <a:pt x="89" y="672"/>
                </a:lnTo>
                <a:lnTo>
                  <a:pt x="100" y="675"/>
                </a:lnTo>
                <a:lnTo>
                  <a:pt x="112" y="675"/>
                </a:lnTo>
                <a:lnTo>
                  <a:pt x="4097" y="675"/>
                </a:lnTo>
                <a:lnTo>
                  <a:pt x="4108" y="675"/>
                </a:lnTo>
                <a:lnTo>
                  <a:pt x="4120" y="672"/>
                </a:lnTo>
                <a:lnTo>
                  <a:pt x="4140" y="665"/>
                </a:lnTo>
                <a:lnTo>
                  <a:pt x="4160" y="655"/>
                </a:lnTo>
                <a:lnTo>
                  <a:pt x="4176" y="641"/>
                </a:lnTo>
                <a:lnTo>
                  <a:pt x="4190" y="625"/>
                </a:lnTo>
                <a:lnTo>
                  <a:pt x="4200" y="606"/>
                </a:lnTo>
                <a:lnTo>
                  <a:pt x="4207" y="584"/>
                </a:lnTo>
                <a:lnTo>
                  <a:pt x="4209" y="573"/>
                </a:lnTo>
                <a:lnTo>
                  <a:pt x="4209" y="561"/>
                </a:lnTo>
                <a:lnTo>
                  <a:pt x="4209" y="112"/>
                </a:lnTo>
                <a:lnTo>
                  <a:pt x="4209" y="100"/>
                </a:lnTo>
                <a:lnTo>
                  <a:pt x="4207" y="89"/>
                </a:lnTo>
                <a:lnTo>
                  <a:pt x="4200" y="68"/>
                </a:lnTo>
                <a:lnTo>
                  <a:pt x="4190" y="49"/>
                </a:lnTo>
                <a:lnTo>
                  <a:pt x="4176" y="33"/>
                </a:lnTo>
                <a:lnTo>
                  <a:pt x="4160" y="19"/>
                </a:lnTo>
                <a:lnTo>
                  <a:pt x="4140" y="9"/>
                </a:lnTo>
                <a:lnTo>
                  <a:pt x="4120" y="2"/>
                </a:lnTo>
                <a:lnTo>
                  <a:pt x="4108" y="1"/>
                </a:lnTo>
                <a:lnTo>
                  <a:pt x="4097" y="0"/>
                </a:lnTo>
                <a:lnTo>
                  <a:pt x="112" y="0"/>
                </a:lnTo>
                <a:close/>
              </a:path>
            </a:pathLst>
          </a:cu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k-SK"/>
          </a:p>
        </p:txBody>
      </p:sp>
      <p:grpSp>
        <p:nvGrpSpPr>
          <p:cNvPr id="14346" name="Group 164">
            <a:extLst>
              <a:ext uri="{FF2B5EF4-FFF2-40B4-BE49-F238E27FC236}">
                <a16:creationId xmlns:a16="http://schemas.microsoft.com/office/drawing/2014/main" id="{940ED30C-4506-452A-BC21-01EB0CD11CAA}"/>
              </a:ext>
            </a:extLst>
          </p:cNvPr>
          <p:cNvGrpSpPr>
            <a:grpSpLocks noChangeAspect="1"/>
          </p:cNvGrpSpPr>
          <p:nvPr/>
        </p:nvGrpSpPr>
        <p:grpSpPr bwMode="auto">
          <a:xfrm>
            <a:off x="250825" y="1700213"/>
            <a:ext cx="8609013" cy="2908300"/>
            <a:chOff x="1418" y="1418"/>
            <a:chExt cx="13560" cy="4579"/>
          </a:xfrm>
        </p:grpSpPr>
        <p:sp>
          <p:nvSpPr>
            <p:cNvPr id="14347" name="AutoShape 165">
              <a:extLst>
                <a:ext uri="{FF2B5EF4-FFF2-40B4-BE49-F238E27FC236}">
                  <a16:creationId xmlns:a16="http://schemas.microsoft.com/office/drawing/2014/main" id="{D720D0EE-93C3-4770-A3CD-1517A1066E5D}"/>
                </a:ext>
              </a:extLst>
            </p:cNvPr>
            <p:cNvSpPr>
              <a:spLocks noChangeAspect="1" noChangeArrowheads="1"/>
            </p:cNvSpPr>
            <p:nvPr/>
          </p:nvSpPr>
          <p:spPr bwMode="auto">
            <a:xfrm>
              <a:off x="1418" y="1418"/>
              <a:ext cx="13560" cy="4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4348" name="Rectangle 166">
              <a:extLst>
                <a:ext uri="{FF2B5EF4-FFF2-40B4-BE49-F238E27FC236}">
                  <a16:creationId xmlns:a16="http://schemas.microsoft.com/office/drawing/2014/main" id="{3FFD9B98-F2E1-42B5-B64F-BCB0AC913BDF}"/>
                </a:ext>
              </a:extLst>
            </p:cNvPr>
            <p:cNvSpPr>
              <a:spLocks noChangeArrowheads="1"/>
            </p:cNvSpPr>
            <p:nvPr/>
          </p:nvSpPr>
          <p:spPr bwMode="auto">
            <a:xfrm>
              <a:off x="4673" y="1418"/>
              <a:ext cx="2238" cy="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4349" name="Rectangle 167">
              <a:extLst>
                <a:ext uri="{FF2B5EF4-FFF2-40B4-BE49-F238E27FC236}">
                  <a16:creationId xmlns:a16="http://schemas.microsoft.com/office/drawing/2014/main" id="{9443E794-500C-4ECE-9D1E-4FF64F6B3841}"/>
                </a:ext>
              </a:extLst>
            </p:cNvPr>
            <p:cNvSpPr>
              <a:spLocks noChangeArrowheads="1"/>
            </p:cNvSpPr>
            <p:nvPr/>
          </p:nvSpPr>
          <p:spPr bwMode="auto">
            <a:xfrm>
              <a:off x="5152" y="1530"/>
              <a:ext cx="1458" cy="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Získané</a:t>
              </a:r>
            </a:p>
            <a:p>
              <a:pPr eaLnBrk="1" hangingPunct="1">
                <a:spcBef>
                  <a:spcPct val="0"/>
                </a:spcBef>
                <a:buFontTx/>
                <a:buNone/>
              </a:pPr>
              <a:r>
                <a:rPr lang="sk-SK" altLang="en-US" sz="1600">
                  <a:solidFill>
                    <a:srgbClr val="000000"/>
                  </a:solidFill>
                </a:rPr>
                <a:t>prostriedky</a:t>
              </a:r>
              <a:endParaRPr lang="sk-SK" altLang="en-US" sz="1800"/>
            </a:p>
          </p:txBody>
        </p:sp>
        <p:sp>
          <p:nvSpPr>
            <p:cNvPr id="14350" name="Rectangle 168">
              <a:extLst>
                <a:ext uri="{FF2B5EF4-FFF2-40B4-BE49-F238E27FC236}">
                  <a16:creationId xmlns:a16="http://schemas.microsoft.com/office/drawing/2014/main" id="{147C235C-BB7B-434A-8B76-BCD64B01A903}"/>
                </a:ext>
              </a:extLst>
            </p:cNvPr>
            <p:cNvSpPr>
              <a:spLocks noChangeArrowheads="1"/>
            </p:cNvSpPr>
            <p:nvPr/>
          </p:nvSpPr>
          <p:spPr bwMode="auto">
            <a:xfrm>
              <a:off x="6975" y="3526"/>
              <a:ext cx="3563" cy="1153"/>
            </a:xfrm>
            <a:prstGeom prst="rect">
              <a:avLst/>
            </a:prstGeom>
            <a:solidFill>
              <a:srgbClr val="CCFFFF"/>
            </a:solidFill>
            <a:ln w="1397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4351" name="Rectangle 169">
              <a:extLst>
                <a:ext uri="{FF2B5EF4-FFF2-40B4-BE49-F238E27FC236}">
                  <a16:creationId xmlns:a16="http://schemas.microsoft.com/office/drawing/2014/main" id="{EE2AAE39-20C2-4EDF-9ACC-BEB0A495C494}"/>
                </a:ext>
              </a:extLst>
            </p:cNvPr>
            <p:cNvSpPr>
              <a:spLocks noChangeArrowheads="1"/>
            </p:cNvSpPr>
            <p:nvPr/>
          </p:nvSpPr>
          <p:spPr bwMode="auto">
            <a:xfrm>
              <a:off x="7708" y="3650"/>
              <a:ext cx="1835"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b="1">
                  <a:solidFill>
                    <a:srgbClr val="000000"/>
                  </a:solidFill>
                </a:rPr>
                <a:t>Podnikanie</a:t>
              </a:r>
              <a:r>
                <a:rPr lang="sk-SK" altLang="en-US" sz="1600" b="1">
                  <a:solidFill>
                    <a:srgbClr val="000000"/>
                  </a:solidFill>
                  <a:latin typeface="Arial" panose="020B0604020202020204" pitchFamily="34" charset="0"/>
                </a:rPr>
                <a:t> - </a:t>
              </a:r>
              <a:endParaRPr lang="sk-SK" altLang="en-US" sz="1800">
                <a:latin typeface="Arial" panose="020B0604020202020204" pitchFamily="34" charset="0"/>
              </a:endParaRPr>
            </a:p>
          </p:txBody>
        </p:sp>
        <p:sp>
          <p:nvSpPr>
            <p:cNvPr id="14352" name="Rectangle 170">
              <a:extLst>
                <a:ext uri="{FF2B5EF4-FFF2-40B4-BE49-F238E27FC236}">
                  <a16:creationId xmlns:a16="http://schemas.microsoft.com/office/drawing/2014/main" id="{B6158DAE-21AA-44CC-9E75-10E3027E1ADD}"/>
                </a:ext>
              </a:extLst>
            </p:cNvPr>
            <p:cNvSpPr>
              <a:spLocks noChangeArrowheads="1"/>
            </p:cNvSpPr>
            <p:nvPr/>
          </p:nvSpPr>
          <p:spPr bwMode="auto">
            <a:xfrm>
              <a:off x="7216" y="4010"/>
              <a:ext cx="3000"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b="1">
                  <a:solidFill>
                    <a:srgbClr val="000000"/>
                  </a:solidFill>
                </a:rPr>
                <a:t>transformačný proces</a:t>
              </a:r>
              <a:endParaRPr lang="sk-SK" altLang="en-US" sz="1800">
                <a:latin typeface="Arial" panose="020B0604020202020204" pitchFamily="34" charset="0"/>
              </a:endParaRPr>
            </a:p>
          </p:txBody>
        </p:sp>
        <p:sp>
          <p:nvSpPr>
            <p:cNvPr id="14353" name="Rectangle 171">
              <a:extLst>
                <a:ext uri="{FF2B5EF4-FFF2-40B4-BE49-F238E27FC236}">
                  <a16:creationId xmlns:a16="http://schemas.microsoft.com/office/drawing/2014/main" id="{6CFFB4E9-474E-4377-8AEB-7C313116244E}"/>
                </a:ext>
              </a:extLst>
            </p:cNvPr>
            <p:cNvSpPr>
              <a:spLocks noChangeArrowheads="1"/>
            </p:cNvSpPr>
            <p:nvPr/>
          </p:nvSpPr>
          <p:spPr bwMode="auto">
            <a:xfrm>
              <a:off x="12164" y="3787"/>
              <a:ext cx="2803" cy="936"/>
            </a:xfrm>
            <a:prstGeom prst="rect">
              <a:avLst/>
            </a:prstGeom>
            <a:solidFill>
              <a:srgbClr val="FFFFFF"/>
            </a:solidFill>
            <a:ln w="1397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4354" name="Rectangle 172">
              <a:extLst>
                <a:ext uri="{FF2B5EF4-FFF2-40B4-BE49-F238E27FC236}">
                  <a16:creationId xmlns:a16="http://schemas.microsoft.com/office/drawing/2014/main" id="{863A76EA-52A9-48DF-952B-7CBFC7BFBFBC}"/>
                </a:ext>
              </a:extLst>
            </p:cNvPr>
            <p:cNvSpPr>
              <a:spLocks noChangeArrowheads="1"/>
            </p:cNvSpPr>
            <p:nvPr/>
          </p:nvSpPr>
          <p:spPr bwMode="auto">
            <a:xfrm>
              <a:off x="12706" y="3915"/>
              <a:ext cx="1602" cy="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900" b="1">
                  <a:solidFill>
                    <a:srgbClr val="000000"/>
                  </a:solidFill>
                </a:rPr>
                <a:t>Zákazníci</a:t>
              </a:r>
              <a:endParaRPr lang="sk-SK" altLang="en-US" sz="1800"/>
            </a:p>
          </p:txBody>
        </p:sp>
        <p:sp>
          <p:nvSpPr>
            <p:cNvPr id="14355" name="Rectangle 173">
              <a:extLst>
                <a:ext uri="{FF2B5EF4-FFF2-40B4-BE49-F238E27FC236}">
                  <a16:creationId xmlns:a16="http://schemas.microsoft.com/office/drawing/2014/main" id="{6DB0B16E-C7A4-488D-A380-814B809BBF85}"/>
                </a:ext>
              </a:extLst>
            </p:cNvPr>
            <p:cNvSpPr>
              <a:spLocks noChangeArrowheads="1"/>
            </p:cNvSpPr>
            <p:nvPr/>
          </p:nvSpPr>
          <p:spPr bwMode="auto">
            <a:xfrm>
              <a:off x="1429" y="3526"/>
              <a:ext cx="3488" cy="1236"/>
            </a:xfrm>
            <a:prstGeom prst="rect">
              <a:avLst/>
            </a:prstGeom>
            <a:solidFill>
              <a:srgbClr val="FFFFFF"/>
            </a:solidFill>
            <a:ln w="1397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4356" name="Rectangle 174">
              <a:extLst>
                <a:ext uri="{FF2B5EF4-FFF2-40B4-BE49-F238E27FC236}">
                  <a16:creationId xmlns:a16="http://schemas.microsoft.com/office/drawing/2014/main" id="{209752BD-6256-40D3-98CA-BECE3C5F13D0}"/>
                </a:ext>
              </a:extLst>
            </p:cNvPr>
            <p:cNvSpPr>
              <a:spLocks noChangeArrowheads="1"/>
            </p:cNvSpPr>
            <p:nvPr/>
          </p:nvSpPr>
          <p:spPr bwMode="auto">
            <a:xfrm>
              <a:off x="1598" y="3758"/>
              <a:ext cx="319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Trh s prostriedkami</a:t>
              </a:r>
            </a:p>
            <a:p>
              <a:pPr eaLnBrk="1" hangingPunct="1">
                <a:spcBef>
                  <a:spcPct val="0"/>
                </a:spcBef>
                <a:buFontTx/>
                <a:buNone/>
              </a:pPr>
              <a:r>
                <a:rPr lang="sk-SK" altLang="en-US" sz="1600">
                  <a:solidFill>
                    <a:srgbClr val="000000"/>
                  </a:solidFill>
                </a:rPr>
                <a:t>     (dodávatelia)</a:t>
              </a:r>
              <a:endParaRPr lang="sk-SK" altLang="en-US" sz="1800"/>
            </a:p>
          </p:txBody>
        </p:sp>
        <p:sp>
          <p:nvSpPr>
            <p:cNvPr id="14357" name="Rectangle 175">
              <a:extLst>
                <a:ext uri="{FF2B5EF4-FFF2-40B4-BE49-F238E27FC236}">
                  <a16:creationId xmlns:a16="http://schemas.microsoft.com/office/drawing/2014/main" id="{3936A3AA-02B5-4C5D-97F8-49E89B3BBB00}"/>
                </a:ext>
              </a:extLst>
            </p:cNvPr>
            <p:cNvSpPr>
              <a:spLocks noChangeArrowheads="1"/>
            </p:cNvSpPr>
            <p:nvPr/>
          </p:nvSpPr>
          <p:spPr bwMode="auto">
            <a:xfrm>
              <a:off x="7608" y="4656"/>
              <a:ext cx="2447" cy="1072"/>
            </a:xfrm>
            <a:prstGeom prst="rect">
              <a:avLst/>
            </a:prstGeom>
            <a:solidFill>
              <a:srgbClr val="CCFFFF"/>
            </a:solidFill>
            <a:ln w="1397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4358" name="Rectangle 176">
              <a:extLst>
                <a:ext uri="{FF2B5EF4-FFF2-40B4-BE49-F238E27FC236}">
                  <a16:creationId xmlns:a16="http://schemas.microsoft.com/office/drawing/2014/main" id="{E4730EAC-4C88-4585-9EDD-9AE2A6C4C1C8}"/>
                </a:ext>
              </a:extLst>
            </p:cNvPr>
            <p:cNvSpPr>
              <a:spLocks noChangeArrowheads="1"/>
            </p:cNvSpPr>
            <p:nvPr/>
          </p:nvSpPr>
          <p:spPr bwMode="auto">
            <a:xfrm>
              <a:off x="8058" y="4780"/>
              <a:ext cx="1638" cy="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solidFill>
                    <a:srgbClr val="000000"/>
                  </a:solidFill>
                </a:rPr>
                <a:t>Rozhodnutia</a:t>
              </a:r>
              <a:endParaRPr lang="sk-SK" altLang="en-US" sz="1600">
                <a:solidFill>
                  <a:srgbClr val="000000"/>
                </a:solidFill>
              </a:endParaRPr>
            </a:p>
            <a:p>
              <a:pPr eaLnBrk="1" hangingPunct="1">
                <a:spcBef>
                  <a:spcPct val="0"/>
                </a:spcBef>
                <a:buFontTx/>
                <a:buNone/>
              </a:pPr>
              <a:r>
                <a:rPr lang="sk-SK" altLang="en-US" sz="1600">
                  <a:solidFill>
                    <a:srgbClr val="000000"/>
                  </a:solidFill>
                </a:rPr>
                <a:t>   a aktivity</a:t>
              </a:r>
              <a:endParaRPr lang="sk-SK" altLang="en-US" sz="1800"/>
            </a:p>
          </p:txBody>
        </p:sp>
        <p:sp>
          <p:nvSpPr>
            <p:cNvPr id="14359" name="Rectangle 177">
              <a:extLst>
                <a:ext uri="{FF2B5EF4-FFF2-40B4-BE49-F238E27FC236}">
                  <a16:creationId xmlns:a16="http://schemas.microsoft.com/office/drawing/2014/main" id="{D9088802-98A9-4D05-8BF4-D38F220513A7}"/>
                </a:ext>
              </a:extLst>
            </p:cNvPr>
            <p:cNvSpPr>
              <a:spLocks noChangeArrowheads="1"/>
            </p:cNvSpPr>
            <p:nvPr/>
          </p:nvSpPr>
          <p:spPr bwMode="auto">
            <a:xfrm>
              <a:off x="8348" y="5142"/>
              <a:ext cx="1"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grpSp>
          <p:nvGrpSpPr>
            <p:cNvPr id="14360" name="Group 178">
              <a:extLst>
                <a:ext uri="{FF2B5EF4-FFF2-40B4-BE49-F238E27FC236}">
                  <a16:creationId xmlns:a16="http://schemas.microsoft.com/office/drawing/2014/main" id="{7C32A335-5A45-4789-AF14-D6AC17A31163}"/>
                </a:ext>
              </a:extLst>
            </p:cNvPr>
            <p:cNvGrpSpPr>
              <a:grpSpLocks/>
            </p:cNvGrpSpPr>
            <p:nvPr/>
          </p:nvGrpSpPr>
          <p:grpSpPr bwMode="auto">
            <a:xfrm>
              <a:off x="6086" y="4615"/>
              <a:ext cx="1550" cy="1188"/>
              <a:chOff x="6086" y="4615"/>
              <a:chExt cx="1550" cy="1188"/>
            </a:xfrm>
          </p:grpSpPr>
          <p:sp>
            <p:nvSpPr>
              <p:cNvPr id="14390" name="Line 179">
                <a:extLst>
                  <a:ext uri="{FF2B5EF4-FFF2-40B4-BE49-F238E27FC236}">
                    <a16:creationId xmlns:a16="http://schemas.microsoft.com/office/drawing/2014/main" id="{46A3C548-71EF-480E-B936-9A20A8F57981}"/>
                  </a:ext>
                </a:extLst>
              </p:cNvPr>
              <p:cNvSpPr>
                <a:spLocks noChangeShapeType="1"/>
              </p:cNvSpPr>
              <p:nvPr/>
            </p:nvSpPr>
            <p:spPr bwMode="auto">
              <a:xfrm flipH="1">
                <a:off x="6507" y="4697"/>
                <a:ext cx="1129" cy="85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91" name="Line 180">
                <a:extLst>
                  <a:ext uri="{FF2B5EF4-FFF2-40B4-BE49-F238E27FC236}">
                    <a16:creationId xmlns:a16="http://schemas.microsoft.com/office/drawing/2014/main" id="{9686B51A-CD17-454E-AD5B-9B1449E5C265}"/>
                  </a:ext>
                </a:extLst>
              </p:cNvPr>
              <p:cNvSpPr>
                <a:spLocks noChangeShapeType="1"/>
              </p:cNvSpPr>
              <p:nvPr/>
            </p:nvSpPr>
            <p:spPr bwMode="auto">
              <a:xfrm flipH="1">
                <a:off x="6445" y="4615"/>
                <a:ext cx="1130" cy="85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92" name="Freeform 181">
                <a:extLst>
                  <a:ext uri="{FF2B5EF4-FFF2-40B4-BE49-F238E27FC236}">
                    <a16:creationId xmlns:a16="http://schemas.microsoft.com/office/drawing/2014/main" id="{D5D97E07-F1F0-4318-AA09-AC4F0334AABF}"/>
                  </a:ext>
                </a:extLst>
              </p:cNvPr>
              <p:cNvSpPr>
                <a:spLocks/>
              </p:cNvSpPr>
              <p:nvPr/>
            </p:nvSpPr>
            <p:spPr bwMode="auto">
              <a:xfrm>
                <a:off x="6086" y="5305"/>
                <a:ext cx="544" cy="498"/>
              </a:xfrm>
              <a:custGeom>
                <a:avLst/>
                <a:gdLst>
                  <a:gd name="T0" fmla="*/ 246 w 544"/>
                  <a:gd name="T1" fmla="*/ 0 h 498"/>
                  <a:gd name="T2" fmla="*/ 0 w 544"/>
                  <a:gd name="T3" fmla="*/ 498 h 498"/>
                  <a:gd name="T4" fmla="*/ 544 w 544"/>
                  <a:gd name="T5" fmla="*/ 397 h 498"/>
                  <a:gd name="T6" fmla="*/ 246 w 544"/>
                  <a:gd name="T7" fmla="*/ 0 h 4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4" h="498">
                    <a:moveTo>
                      <a:pt x="246" y="0"/>
                    </a:moveTo>
                    <a:lnTo>
                      <a:pt x="0" y="498"/>
                    </a:lnTo>
                    <a:lnTo>
                      <a:pt x="544" y="397"/>
                    </a:lnTo>
                    <a:lnTo>
                      <a:pt x="24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4393" name="Freeform 182">
                <a:extLst>
                  <a:ext uri="{FF2B5EF4-FFF2-40B4-BE49-F238E27FC236}">
                    <a16:creationId xmlns:a16="http://schemas.microsoft.com/office/drawing/2014/main" id="{81B598DB-14FF-43F2-80C7-D13F037D3BBA}"/>
                  </a:ext>
                </a:extLst>
              </p:cNvPr>
              <p:cNvSpPr>
                <a:spLocks/>
              </p:cNvSpPr>
              <p:nvPr/>
            </p:nvSpPr>
            <p:spPr bwMode="auto">
              <a:xfrm>
                <a:off x="6466" y="4641"/>
                <a:ext cx="1153" cy="884"/>
              </a:xfrm>
              <a:custGeom>
                <a:avLst/>
                <a:gdLst>
                  <a:gd name="T0" fmla="*/ 1153 w 1153"/>
                  <a:gd name="T1" fmla="*/ 32 h 884"/>
                  <a:gd name="T2" fmla="*/ 1129 w 1153"/>
                  <a:gd name="T3" fmla="*/ 0 h 884"/>
                  <a:gd name="T4" fmla="*/ 0 w 1153"/>
                  <a:gd name="T5" fmla="*/ 852 h 884"/>
                  <a:gd name="T6" fmla="*/ 24 w 1153"/>
                  <a:gd name="T7" fmla="*/ 884 h 884"/>
                  <a:gd name="T8" fmla="*/ 1153 w 1153"/>
                  <a:gd name="T9" fmla="*/ 32 h 8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3" h="884">
                    <a:moveTo>
                      <a:pt x="1153" y="32"/>
                    </a:moveTo>
                    <a:lnTo>
                      <a:pt x="1129" y="0"/>
                    </a:lnTo>
                    <a:lnTo>
                      <a:pt x="0" y="852"/>
                    </a:lnTo>
                    <a:lnTo>
                      <a:pt x="24" y="884"/>
                    </a:lnTo>
                    <a:lnTo>
                      <a:pt x="1153"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61" name="Group 183">
              <a:extLst>
                <a:ext uri="{FF2B5EF4-FFF2-40B4-BE49-F238E27FC236}">
                  <a16:creationId xmlns:a16="http://schemas.microsoft.com/office/drawing/2014/main" id="{1BE8584E-FC3F-4412-A540-557CA5C2B3E6}"/>
                </a:ext>
              </a:extLst>
            </p:cNvPr>
            <p:cNvGrpSpPr>
              <a:grpSpLocks/>
            </p:cNvGrpSpPr>
            <p:nvPr/>
          </p:nvGrpSpPr>
          <p:grpSpPr bwMode="auto">
            <a:xfrm>
              <a:off x="4690" y="4869"/>
              <a:ext cx="1424" cy="975"/>
              <a:chOff x="4690" y="4869"/>
              <a:chExt cx="1424" cy="975"/>
            </a:xfrm>
          </p:grpSpPr>
          <p:sp>
            <p:nvSpPr>
              <p:cNvPr id="14386" name="Line 184">
                <a:extLst>
                  <a:ext uri="{FF2B5EF4-FFF2-40B4-BE49-F238E27FC236}">
                    <a16:creationId xmlns:a16="http://schemas.microsoft.com/office/drawing/2014/main" id="{36C35C6B-DC53-4AB8-B259-F8F68C8D4B4A}"/>
                  </a:ext>
                </a:extLst>
              </p:cNvPr>
              <p:cNvSpPr>
                <a:spLocks noChangeShapeType="1"/>
              </p:cNvSpPr>
              <p:nvPr/>
            </p:nvSpPr>
            <p:spPr bwMode="auto">
              <a:xfrm flipH="1" flipV="1">
                <a:off x="5068" y="5182"/>
                <a:ext cx="988" cy="6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87" name="Line 185">
                <a:extLst>
                  <a:ext uri="{FF2B5EF4-FFF2-40B4-BE49-F238E27FC236}">
                    <a16:creationId xmlns:a16="http://schemas.microsoft.com/office/drawing/2014/main" id="{B64D76EA-0C65-435D-B31F-7300EC37F30D}"/>
                  </a:ext>
                </a:extLst>
              </p:cNvPr>
              <p:cNvSpPr>
                <a:spLocks noChangeShapeType="1"/>
              </p:cNvSpPr>
              <p:nvPr/>
            </p:nvSpPr>
            <p:spPr bwMode="auto">
              <a:xfrm flipH="1" flipV="1">
                <a:off x="5126" y="5098"/>
                <a:ext cx="988" cy="66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88" name="Freeform 186">
                <a:extLst>
                  <a:ext uri="{FF2B5EF4-FFF2-40B4-BE49-F238E27FC236}">
                    <a16:creationId xmlns:a16="http://schemas.microsoft.com/office/drawing/2014/main" id="{4E810614-6729-4CA9-82DD-D0F3E35F9C10}"/>
                  </a:ext>
                </a:extLst>
              </p:cNvPr>
              <p:cNvSpPr>
                <a:spLocks/>
              </p:cNvSpPr>
              <p:nvPr/>
            </p:nvSpPr>
            <p:spPr bwMode="auto">
              <a:xfrm>
                <a:off x="4690" y="4869"/>
                <a:ext cx="552" cy="483"/>
              </a:xfrm>
              <a:custGeom>
                <a:avLst/>
                <a:gdLst>
                  <a:gd name="T0" fmla="*/ 552 w 552"/>
                  <a:gd name="T1" fmla="*/ 69 h 483"/>
                  <a:gd name="T2" fmla="*/ 0 w 552"/>
                  <a:gd name="T3" fmla="*/ 0 h 483"/>
                  <a:gd name="T4" fmla="*/ 274 w 552"/>
                  <a:gd name="T5" fmla="*/ 483 h 483"/>
                  <a:gd name="T6" fmla="*/ 552 w 552"/>
                  <a:gd name="T7" fmla="*/ 69 h 4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2" h="483">
                    <a:moveTo>
                      <a:pt x="552" y="69"/>
                    </a:moveTo>
                    <a:lnTo>
                      <a:pt x="0" y="0"/>
                    </a:lnTo>
                    <a:lnTo>
                      <a:pt x="274" y="483"/>
                    </a:lnTo>
                    <a:lnTo>
                      <a:pt x="552" y="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4389" name="Freeform 187">
                <a:extLst>
                  <a:ext uri="{FF2B5EF4-FFF2-40B4-BE49-F238E27FC236}">
                    <a16:creationId xmlns:a16="http://schemas.microsoft.com/office/drawing/2014/main" id="{AEF89502-235B-414F-BF3F-9B9A873AB172}"/>
                  </a:ext>
                </a:extLst>
              </p:cNvPr>
              <p:cNvSpPr>
                <a:spLocks/>
              </p:cNvSpPr>
              <p:nvPr/>
            </p:nvSpPr>
            <p:spPr bwMode="auto">
              <a:xfrm>
                <a:off x="5087" y="5124"/>
                <a:ext cx="1010" cy="696"/>
              </a:xfrm>
              <a:custGeom>
                <a:avLst/>
                <a:gdLst>
                  <a:gd name="T0" fmla="*/ 988 w 1010"/>
                  <a:gd name="T1" fmla="*/ 696 h 696"/>
                  <a:gd name="T2" fmla="*/ 1010 w 1010"/>
                  <a:gd name="T3" fmla="*/ 662 h 696"/>
                  <a:gd name="T4" fmla="*/ 22 w 1010"/>
                  <a:gd name="T5" fmla="*/ 0 h 696"/>
                  <a:gd name="T6" fmla="*/ 0 w 1010"/>
                  <a:gd name="T7" fmla="*/ 34 h 696"/>
                  <a:gd name="T8" fmla="*/ 988 w 1010"/>
                  <a:gd name="T9" fmla="*/ 696 h 6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0" h="696">
                    <a:moveTo>
                      <a:pt x="988" y="696"/>
                    </a:moveTo>
                    <a:lnTo>
                      <a:pt x="1010" y="662"/>
                    </a:lnTo>
                    <a:lnTo>
                      <a:pt x="22" y="0"/>
                    </a:lnTo>
                    <a:lnTo>
                      <a:pt x="0" y="34"/>
                    </a:lnTo>
                    <a:lnTo>
                      <a:pt x="988" y="6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62" name="Group 188">
              <a:extLst>
                <a:ext uri="{FF2B5EF4-FFF2-40B4-BE49-F238E27FC236}">
                  <a16:creationId xmlns:a16="http://schemas.microsoft.com/office/drawing/2014/main" id="{9C36A8BD-917A-4A1C-B92D-501812209D56}"/>
                </a:ext>
              </a:extLst>
            </p:cNvPr>
            <p:cNvGrpSpPr>
              <a:grpSpLocks/>
            </p:cNvGrpSpPr>
            <p:nvPr/>
          </p:nvGrpSpPr>
          <p:grpSpPr bwMode="auto">
            <a:xfrm>
              <a:off x="4590" y="2466"/>
              <a:ext cx="1321" cy="1027"/>
              <a:chOff x="4590" y="2466"/>
              <a:chExt cx="1321" cy="1027"/>
            </a:xfrm>
          </p:grpSpPr>
          <p:sp>
            <p:nvSpPr>
              <p:cNvPr id="14384" name="Freeform 189">
                <a:extLst>
                  <a:ext uri="{FF2B5EF4-FFF2-40B4-BE49-F238E27FC236}">
                    <a16:creationId xmlns:a16="http://schemas.microsoft.com/office/drawing/2014/main" id="{BBC2A433-15B4-49FF-8A14-FC58A9FFED20}"/>
                  </a:ext>
                </a:extLst>
              </p:cNvPr>
              <p:cNvSpPr>
                <a:spLocks/>
              </p:cNvSpPr>
              <p:nvPr/>
            </p:nvSpPr>
            <p:spPr bwMode="auto">
              <a:xfrm>
                <a:off x="4590" y="2656"/>
                <a:ext cx="1060" cy="837"/>
              </a:xfrm>
              <a:custGeom>
                <a:avLst/>
                <a:gdLst>
                  <a:gd name="T0" fmla="*/ 0 w 1060"/>
                  <a:gd name="T1" fmla="*/ 783 h 837"/>
                  <a:gd name="T2" fmla="*/ 41 w 1060"/>
                  <a:gd name="T3" fmla="*/ 837 h 837"/>
                  <a:gd name="T4" fmla="*/ 1060 w 1060"/>
                  <a:gd name="T5" fmla="*/ 54 h 837"/>
                  <a:gd name="T6" fmla="*/ 1019 w 1060"/>
                  <a:gd name="T7" fmla="*/ 0 h 837"/>
                  <a:gd name="T8" fmla="*/ 0 w 1060"/>
                  <a:gd name="T9" fmla="*/ 783 h 8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0" h="837">
                    <a:moveTo>
                      <a:pt x="0" y="783"/>
                    </a:moveTo>
                    <a:lnTo>
                      <a:pt x="41" y="837"/>
                    </a:lnTo>
                    <a:lnTo>
                      <a:pt x="1060" y="54"/>
                    </a:lnTo>
                    <a:lnTo>
                      <a:pt x="1019" y="0"/>
                    </a:lnTo>
                    <a:lnTo>
                      <a:pt x="0" y="7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4385" name="Freeform 190">
                <a:extLst>
                  <a:ext uri="{FF2B5EF4-FFF2-40B4-BE49-F238E27FC236}">
                    <a16:creationId xmlns:a16="http://schemas.microsoft.com/office/drawing/2014/main" id="{2362FBBF-B846-417D-ADCE-ADC07AD2EF92}"/>
                  </a:ext>
                </a:extLst>
              </p:cNvPr>
              <p:cNvSpPr>
                <a:spLocks/>
              </p:cNvSpPr>
              <p:nvPr/>
            </p:nvSpPr>
            <p:spPr bwMode="auto">
              <a:xfrm>
                <a:off x="5517" y="2466"/>
                <a:ext cx="394" cy="363"/>
              </a:xfrm>
              <a:custGeom>
                <a:avLst/>
                <a:gdLst>
                  <a:gd name="T0" fmla="*/ 219 w 394"/>
                  <a:gd name="T1" fmla="*/ 363 h 363"/>
                  <a:gd name="T2" fmla="*/ 394 w 394"/>
                  <a:gd name="T3" fmla="*/ 0 h 363"/>
                  <a:gd name="T4" fmla="*/ 0 w 394"/>
                  <a:gd name="T5" fmla="*/ 78 h 363"/>
                  <a:gd name="T6" fmla="*/ 219 w 394"/>
                  <a:gd name="T7" fmla="*/ 363 h 3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4" h="363">
                    <a:moveTo>
                      <a:pt x="219" y="363"/>
                    </a:moveTo>
                    <a:lnTo>
                      <a:pt x="394" y="0"/>
                    </a:lnTo>
                    <a:lnTo>
                      <a:pt x="0" y="78"/>
                    </a:lnTo>
                    <a:lnTo>
                      <a:pt x="219" y="3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63" name="Group 191">
              <a:extLst>
                <a:ext uri="{FF2B5EF4-FFF2-40B4-BE49-F238E27FC236}">
                  <a16:creationId xmlns:a16="http://schemas.microsoft.com/office/drawing/2014/main" id="{A1F365BA-3060-4AE7-AE79-69FBB2B835CB}"/>
                </a:ext>
              </a:extLst>
            </p:cNvPr>
            <p:cNvGrpSpPr>
              <a:grpSpLocks/>
            </p:cNvGrpSpPr>
            <p:nvPr/>
          </p:nvGrpSpPr>
          <p:grpSpPr bwMode="auto">
            <a:xfrm>
              <a:off x="5888" y="2440"/>
              <a:ext cx="1262" cy="1086"/>
              <a:chOff x="5888" y="2440"/>
              <a:chExt cx="1262" cy="1086"/>
            </a:xfrm>
          </p:grpSpPr>
          <p:sp>
            <p:nvSpPr>
              <p:cNvPr id="14382" name="Freeform 192">
                <a:extLst>
                  <a:ext uri="{FF2B5EF4-FFF2-40B4-BE49-F238E27FC236}">
                    <a16:creationId xmlns:a16="http://schemas.microsoft.com/office/drawing/2014/main" id="{694B8767-89DA-432B-B3A9-D10737D617F1}"/>
                  </a:ext>
                </a:extLst>
              </p:cNvPr>
              <p:cNvSpPr>
                <a:spLocks/>
              </p:cNvSpPr>
              <p:nvPr/>
            </p:nvSpPr>
            <p:spPr bwMode="auto">
              <a:xfrm>
                <a:off x="5888" y="2440"/>
                <a:ext cx="1014" cy="883"/>
              </a:xfrm>
              <a:custGeom>
                <a:avLst/>
                <a:gdLst>
                  <a:gd name="T0" fmla="*/ 45 w 1014"/>
                  <a:gd name="T1" fmla="*/ 0 h 883"/>
                  <a:gd name="T2" fmla="*/ 0 w 1014"/>
                  <a:gd name="T3" fmla="*/ 52 h 883"/>
                  <a:gd name="T4" fmla="*/ 969 w 1014"/>
                  <a:gd name="T5" fmla="*/ 883 h 883"/>
                  <a:gd name="T6" fmla="*/ 1014 w 1014"/>
                  <a:gd name="T7" fmla="*/ 831 h 883"/>
                  <a:gd name="T8" fmla="*/ 45 w 1014"/>
                  <a:gd name="T9" fmla="*/ 0 h 8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4" h="883">
                    <a:moveTo>
                      <a:pt x="45" y="0"/>
                    </a:moveTo>
                    <a:lnTo>
                      <a:pt x="0" y="52"/>
                    </a:lnTo>
                    <a:lnTo>
                      <a:pt x="969" y="883"/>
                    </a:lnTo>
                    <a:lnTo>
                      <a:pt x="1014" y="831"/>
                    </a:lnTo>
                    <a:lnTo>
                      <a:pt x="4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4383" name="Freeform 193">
                <a:extLst>
                  <a:ext uri="{FF2B5EF4-FFF2-40B4-BE49-F238E27FC236}">
                    <a16:creationId xmlns:a16="http://schemas.microsoft.com/office/drawing/2014/main" id="{40F6FD13-2304-4908-8128-661BC2D098D0}"/>
                  </a:ext>
                </a:extLst>
              </p:cNvPr>
              <p:cNvSpPr>
                <a:spLocks/>
              </p:cNvSpPr>
              <p:nvPr/>
            </p:nvSpPr>
            <p:spPr bwMode="auto">
              <a:xfrm>
                <a:off x="6759" y="3157"/>
                <a:ext cx="391" cy="369"/>
              </a:xfrm>
              <a:custGeom>
                <a:avLst/>
                <a:gdLst>
                  <a:gd name="T0" fmla="*/ 0 w 391"/>
                  <a:gd name="T1" fmla="*/ 274 h 369"/>
                  <a:gd name="T2" fmla="*/ 391 w 391"/>
                  <a:gd name="T3" fmla="*/ 369 h 369"/>
                  <a:gd name="T4" fmla="*/ 232 w 391"/>
                  <a:gd name="T5" fmla="*/ 0 h 369"/>
                  <a:gd name="T6" fmla="*/ 0 w 391"/>
                  <a:gd name="T7" fmla="*/ 274 h 3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1" h="369">
                    <a:moveTo>
                      <a:pt x="0" y="274"/>
                    </a:moveTo>
                    <a:lnTo>
                      <a:pt x="391" y="369"/>
                    </a:lnTo>
                    <a:lnTo>
                      <a:pt x="232" y="0"/>
                    </a:lnTo>
                    <a:lnTo>
                      <a:pt x="0" y="2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64" name="Group 194">
              <a:extLst>
                <a:ext uri="{FF2B5EF4-FFF2-40B4-BE49-F238E27FC236}">
                  <a16:creationId xmlns:a16="http://schemas.microsoft.com/office/drawing/2014/main" id="{00AE9658-4322-413D-A325-903F61FFD679}"/>
                </a:ext>
              </a:extLst>
            </p:cNvPr>
            <p:cNvGrpSpPr>
              <a:grpSpLocks/>
            </p:cNvGrpSpPr>
            <p:nvPr/>
          </p:nvGrpSpPr>
          <p:grpSpPr bwMode="auto">
            <a:xfrm>
              <a:off x="10120" y="4651"/>
              <a:ext cx="1511" cy="1124"/>
              <a:chOff x="10120" y="4651"/>
              <a:chExt cx="1511" cy="1124"/>
            </a:xfrm>
          </p:grpSpPr>
          <p:sp>
            <p:nvSpPr>
              <p:cNvPr id="14380" name="Freeform 195">
                <a:extLst>
                  <a:ext uri="{FF2B5EF4-FFF2-40B4-BE49-F238E27FC236}">
                    <a16:creationId xmlns:a16="http://schemas.microsoft.com/office/drawing/2014/main" id="{0DBA47FF-7413-4B01-BFC0-E8E5C2AA661B}"/>
                  </a:ext>
                </a:extLst>
              </p:cNvPr>
              <p:cNvSpPr>
                <a:spLocks/>
              </p:cNvSpPr>
              <p:nvPr/>
            </p:nvSpPr>
            <p:spPr bwMode="auto">
              <a:xfrm>
                <a:off x="10120" y="4651"/>
                <a:ext cx="1247" cy="943"/>
              </a:xfrm>
              <a:custGeom>
                <a:avLst/>
                <a:gdLst>
                  <a:gd name="T0" fmla="*/ 41 w 1247"/>
                  <a:gd name="T1" fmla="*/ 0 h 943"/>
                  <a:gd name="T2" fmla="*/ 0 w 1247"/>
                  <a:gd name="T3" fmla="*/ 54 h 943"/>
                  <a:gd name="T4" fmla="*/ 1206 w 1247"/>
                  <a:gd name="T5" fmla="*/ 943 h 943"/>
                  <a:gd name="T6" fmla="*/ 1247 w 1247"/>
                  <a:gd name="T7" fmla="*/ 889 h 943"/>
                  <a:gd name="T8" fmla="*/ 41 w 1247"/>
                  <a:gd name="T9" fmla="*/ 0 h 9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7" h="943">
                    <a:moveTo>
                      <a:pt x="41" y="0"/>
                    </a:moveTo>
                    <a:lnTo>
                      <a:pt x="0" y="54"/>
                    </a:lnTo>
                    <a:lnTo>
                      <a:pt x="1206" y="943"/>
                    </a:lnTo>
                    <a:lnTo>
                      <a:pt x="1247" y="889"/>
                    </a:lnTo>
                    <a:lnTo>
                      <a:pt x="4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4381" name="Freeform 196">
                <a:extLst>
                  <a:ext uri="{FF2B5EF4-FFF2-40B4-BE49-F238E27FC236}">
                    <a16:creationId xmlns:a16="http://schemas.microsoft.com/office/drawing/2014/main" id="{59C6EAE5-438C-4EF9-B550-3D336E509DDC}"/>
                  </a:ext>
                </a:extLst>
              </p:cNvPr>
              <p:cNvSpPr>
                <a:spLocks/>
              </p:cNvSpPr>
              <p:nvPr/>
            </p:nvSpPr>
            <p:spPr bwMode="auto">
              <a:xfrm>
                <a:off x="11234" y="5417"/>
                <a:ext cx="397" cy="358"/>
              </a:xfrm>
              <a:custGeom>
                <a:avLst/>
                <a:gdLst>
                  <a:gd name="T0" fmla="*/ 0 w 397"/>
                  <a:gd name="T1" fmla="*/ 291 h 358"/>
                  <a:gd name="T2" fmla="*/ 397 w 397"/>
                  <a:gd name="T3" fmla="*/ 358 h 358"/>
                  <a:gd name="T4" fmla="*/ 213 w 397"/>
                  <a:gd name="T5" fmla="*/ 0 h 358"/>
                  <a:gd name="T6" fmla="*/ 0 w 397"/>
                  <a:gd name="T7" fmla="*/ 291 h 3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7" h="358">
                    <a:moveTo>
                      <a:pt x="0" y="291"/>
                    </a:moveTo>
                    <a:lnTo>
                      <a:pt x="397" y="358"/>
                    </a:lnTo>
                    <a:lnTo>
                      <a:pt x="213" y="0"/>
                    </a:lnTo>
                    <a:lnTo>
                      <a:pt x="0" y="2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65" name="Group 197">
              <a:extLst>
                <a:ext uri="{FF2B5EF4-FFF2-40B4-BE49-F238E27FC236}">
                  <a16:creationId xmlns:a16="http://schemas.microsoft.com/office/drawing/2014/main" id="{37C40E6C-37A9-49BD-91BE-57DC180B449D}"/>
                </a:ext>
              </a:extLst>
            </p:cNvPr>
            <p:cNvGrpSpPr>
              <a:grpSpLocks/>
            </p:cNvGrpSpPr>
            <p:nvPr/>
          </p:nvGrpSpPr>
          <p:grpSpPr bwMode="auto">
            <a:xfrm>
              <a:off x="11615" y="4667"/>
              <a:ext cx="1854" cy="1138"/>
              <a:chOff x="11615" y="4667"/>
              <a:chExt cx="1854" cy="1138"/>
            </a:xfrm>
          </p:grpSpPr>
          <p:sp>
            <p:nvSpPr>
              <p:cNvPr id="14378" name="Freeform 198">
                <a:extLst>
                  <a:ext uri="{FF2B5EF4-FFF2-40B4-BE49-F238E27FC236}">
                    <a16:creationId xmlns:a16="http://schemas.microsoft.com/office/drawing/2014/main" id="{335C4836-1B73-4C24-8D22-0F3A1C73EC98}"/>
                  </a:ext>
                </a:extLst>
              </p:cNvPr>
              <p:cNvSpPr>
                <a:spLocks/>
              </p:cNvSpPr>
              <p:nvPr/>
            </p:nvSpPr>
            <p:spPr bwMode="auto">
              <a:xfrm>
                <a:off x="11615" y="4822"/>
                <a:ext cx="1569" cy="983"/>
              </a:xfrm>
              <a:custGeom>
                <a:avLst/>
                <a:gdLst>
                  <a:gd name="T0" fmla="*/ 0 w 1569"/>
                  <a:gd name="T1" fmla="*/ 925 h 983"/>
                  <a:gd name="T2" fmla="*/ 35 w 1569"/>
                  <a:gd name="T3" fmla="*/ 983 h 983"/>
                  <a:gd name="T4" fmla="*/ 1569 w 1569"/>
                  <a:gd name="T5" fmla="*/ 58 h 983"/>
                  <a:gd name="T6" fmla="*/ 1533 w 1569"/>
                  <a:gd name="T7" fmla="*/ 0 h 983"/>
                  <a:gd name="T8" fmla="*/ 0 w 1569"/>
                  <a:gd name="T9" fmla="*/ 925 h 9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9" h="983">
                    <a:moveTo>
                      <a:pt x="0" y="925"/>
                    </a:moveTo>
                    <a:lnTo>
                      <a:pt x="35" y="983"/>
                    </a:lnTo>
                    <a:lnTo>
                      <a:pt x="1569" y="58"/>
                    </a:lnTo>
                    <a:lnTo>
                      <a:pt x="1533" y="0"/>
                    </a:lnTo>
                    <a:lnTo>
                      <a:pt x="0" y="9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4379" name="Freeform 199">
                <a:extLst>
                  <a:ext uri="{FF2B5EF4-FFF2-40B4-BE49-F238E27FC236}">
                    <a16:creationId xmlns:a16="http://schemas.microsoft.com/office/drawing/2014/main" id="{5039CCB7-CDF2-4DD0-BAD7-BDF66EF1C549}"/>
                  </a:ext>
                </a:extLst>
              </p:cNvPr>
              <p:cNvSpPr>
                <a:spLocks/>
              </p:cNvSpPr>
              <p:nvPr/>
            </p:nvSpPr>
            <p:spPr bwMode="auto">
              <a:xfrm>
                <a:off x="13068" y="4667"/>
                <a:ext cx="401" cy="342"/>
              </a:xfrm>
              <a:custGeom>
                <a:avLst/>
                <a:gdLst>
                  <a:gd name="T0" fmla="*/ 186 w 401"/>
                  <a:gd name="T1" fmla="*/ 342 h 342"/>
                  <a:gd name="T2" fmla="*/ 401 w 401"/>
                  <a:gd name="T3" fmla="*/ 0 h 342"/>
                  <a:gd name="T4" fmla="*/ 0 w 401"/>
                  <a:gd name="T5" fmla="*/ 34 h 342"/>
                  <a:gd name="T6" fmla="*/ 186 w 401"/>
                  <a:gd name="T7" fmla="*/ 342 h 3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1" h="342">
                    <a:moveTo>
                      <a:pt x="186" y="342"/>
                    </a:moveTo>
                    <a:lnTo>
                      <a:pt x="401" y="0"/>
                    </a:lnTo>
                    <a:lnTo>
                      <a:pt x="0" y="34"/>
                    </a:lnTo>
                    <a:lnTo>
                      <a:pt x="186" y="3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66" name="Group 200">
              <a:extLst>
                <a:ext uri="{FF2B5EF4-FFF2-40B4-BE49-F238E27FC236}">
                  <a16:creationId xmlns:a16="http://schemas.microsoft.com/office/drawing/2014/main" id="{FEB3A574-9E39-4C70-A671-3E6E1FAE51AA}"/>
                </a:ext>
              </a:extLst>
            </p:cNvPr>
            <p:cNvGrpSpPr>
              <a:grpSpLocks/>
            </p:cNvGrpSpPr>
            <p:nvPr/>
          </p:nvGrpSpPr>
          <p:grpSpPr bwMode="auto">
            <a:xfrm>
              <a:off x="11708" y="2839"/>
              <a:ext cx="1893" cy="978"/>
              <a:chOff x="11708" y="2839"/>
              <a:chExt cx="1893" cy="978"/>
            </a:xfrm>
          </p:grpSpPr>
          <p:sp>
            <p:nvSpPr>
              <p:cNvPr id="14374" name="Line 201">
                <a:extLst>
                  <a:ext uri="{FF2B5EF4-FFF2-40B4-BE49-F238E27FC236}">
                    <a16:creationId xmlns:a16="http://schemas.microsoft.com/office/drawing/2014/main" id="{921F74D1-2103-45D7-BD51-DF4492C65D4E}"/>
                  </a:ext>
                </a:extLst>
              </p:cNvPr>
              <p:cNvSpPr>
                <a:spLocks noChangeShapeType="1"/>
              </p:cNvSpPr>
              <p:nvPr/>
            </p:nvSpPr>
            <p:spPr bwMode="auto">
              <a:xfrm flipH="1" flipV="1">
                <a:off x="12125" y="3107"/>
                <a:ext cx="1431" cy="7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75" name="Line 202">
                <a:extLst>
                  <a:ext uri="{FF2B5EF4-FFF2-40B4-BE49-F238E27FC236}">
                    <a16:creationId xmlns:a16="http://schemas.microsoft.com/office/drawing/2014/main" id="{CCE45091-2175-4390-9636-430B5308FCD9}"/>
                  </a:ext>
                </a:extLst>
              </p:cNvPr>
              <p:cNvSpPr>
                <a:spLocks noChangeShapeType="1"/>
              </p:cNvSpPr>
              <p:nvPr/>
            </p:nvSpPr>
            <p:spPr bwMode="auto">
              <a:xfrm flipH="1" flipV="1">
                <a:off x="12170" y="3016"/>
                <a:ext cx="1431" cy="71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76" name="Freeform 203">
                <a:extLst>
                  <a:ext uri="{FF2B5EF4-FFF2-40B4-BE49-F238E27FC236}">
                    <a16:creationId xmlns:a16="http://schemas.microsoft.com/office/drawing/2014/main" id="{1AC01080-2A66-431E-9886-BAEF44621FAC}"/>
                  </a:ext>
                </a:extLst>
              </p:cNvPr>
              <p:cNvSpPr>
                <a:spLocks/>
              </p:cNvSpPr>
              <p:nvPr/>
            </p:nvSpPr>
            <p:spPr bwMode="auto">
              <a:xfrm>
                <a:off x="11708" y="2839"/>
                <a:ext cx="555" cy="445"/>
              </a:xfrm>
              <a:custGeom>
                <a:avLst/>
                <a:gdLst>
                  <a:gd name="T0" fmla="*/ 555 w 555"/>
                  <a:gd name="T1" fmla="*/ 0 h 445"/>
                  <a:gd name="T2" fmla="*/ 0 w 555"/>
                  <a:gd name="T3" fmla="*/ 1 h 445"/>
                  <a:gd name="T4" fmla="*/ 331 w 555"/>
                  <a:gd name="T5" fmla="*/ 445 h 445"/>
                  <a:gd name="T6" fmla="*/ 555 w 555"/>
                  <a:gd name="T7" fmla="*/ 0 h 4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5" h="445">
                    <a:moveTo>
                      <a:pt x="555" y="0"/>
                    </a:moveTo>
                    <a:lnTo>
                      <a:pt x="0" y="1"/>
                    </a:lnTo>
                    <a:lnTo>
                      <a:pt x="331" y="445"/>
                    </a:lnTo>
                    <a:lnTo>
                      <a:pt x="55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4377" name="Freeform 204">
                <a:extLst>
                  <a:ext uri="{FF2B5EF4-FFF2-40B4-BE49-F238E27FC236}">
                    <a16:creationId xmlns:a16="http://schemas.microsoft.com/office/drawing/2014/main" id="{19EED992-9FBB-4ED3-BD36-77AD302DC5C8}"/>
                  </a:ext>
                </a:extLst>
              </p:cNvPr>
              <p:cNvSpPr>
                <a:spLocks/>
              </p:cNvSpPr>
              <p:nvPr/>
            </p:nvSpPr>
            <p:spPr bwMode="auto">
              <a:xfrm>
                <a:off x="12138" y="3044"/>
                <a:ext cx="1450" cy="747"/>
              </a:xfrm>
              <a:custGeom>
                <a:avLst/>
                <a:gdLst>
                  <a:gd name="T0" fmla="*/ 1431 w 1450"/>
                  <a:gd name="T1" fmla="*/ 747 h 747"/>
                  <a:gd name="T2" fmla="*/ 1450 w 1450"/>
                  <a:gd name="T3" fmla="*/ 710 h 747"/>
                  <a:gd name="T4" fmla="*/ 19 w 1450"/>
                  <a:gd name="T5" fmla="*/ 0 h 747"/>
                  <a:gd name="T6" fmla="*/ 0 w 1450"/>
                  <a:gd name="T7" fmla="*/ 37 h 747"/>
                  <a:gd name="T8" fmla="*/ 1431 w 1450"/>
                  <a:gd name="T9" fmla="*/ 747 h 7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0" h="747">
                    <a:moveTo>
                      <a:pt x="1431" y="747"/>
                    </a:moveTo>
                    <a:lnTo>
                      <a:pt x="1450" y="710"/>
                    </a:lnTo>
                    <a:lnTo>
                      <a:pt x="19" y="0"/>
                    </a:lnTo>
                    <a:lnTo>
                      <a:pt x="0" y="37"/>
                    </a:lnTo>
                    <a:lnTo>
                      <a:pt x="1431" y="7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67" name="Group 205">
              <a:extLst>
                <a:ext uri="{FF2B5EF4-FFF2-40B4-BE49-F238E27FC236}">
                  <a16:creationId xmlns:a16="http://schemas.microsoft.com/office/drawing/2014/main" id="{D277FF82-0B6A-406D-988E-8CE51FC186B9}"/>
                </a:ext>
              </a:extLst>
            </p:cNvPr>
            <p:cNvGrpSpPr>
              <a:grpSpLocks/>
            </p:cNvGrpSpPr>
            <p:nvPr/>
          </p:nvGrpSpPr>
          <p:grpSpPr bwMode="auto">
            <a:xfrm>
              <a:off x="10504" y="2796"/>
              <a:ext cx="1209" cy="730"/>
              <a:chOff x="10504" y="2796"/>
              <a:chExt cx="1209" cy="730"/>
            </a:xfrm>
          </p:grpSpPr>
          <p:sp>
            <p:nvSpPr>
              <p:cNvPr id="14370" name="Line 206">
                <a:extLst>
                  <a:ext uri="{FF2B5EF4-FFF2-40B4-BE49-F238E27FC236}">
                    <a16:creationId xmlns:a16="http://schemas.microsoft.com/office/drawing/2014/main" id="{CA2C240A-57E3-4FF1-BC5C-040C7F11ADD4}"/>
                  </a:ext>
                </a:extLst>
              </p:cNvPr>
              <p:cNvSpPr>
                <a:spLocks noChangeShapeType="1"/>
              </p:cNvSpPr>
              <p:nvPr/>
            </p:nvSpPr>
            <p:spPr bwMode="auto">
              <a:xfrm flipH="1">
                <a:off x="10955" y="2883"/>
                <a:ext cx="758" cy="44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71" name="Line 207">
                <a:extLst>
                  <a:ext uri="{FF2B5EF4-FFF2-40B4-BE49-F238E27FC236}">
                    <a16:creationId xmlns:a16="http://schemas.microsoft.com/office/drawing/2014/main" id="{119D001C-3BCD-4AA2-B482-8163284D3C1B}"/>
                  </a:ext>
                </a:extLst>
              </p:cNvPr>
              <p:cNvSpPr>
                <a:spLocks noChangeShapeType="1"/>
              </p:cNvSpPr>
              <p:nvPr/>
            </p:nvSpPr>
            <p:spPr bwMode="auto">
              <a:xfrm flipH="1">
                <a:off x="10903" y="2796"/>
                <a:ext cx="758" cy="44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72" name="Freeform 208">
                <a:extLst>
                  <a:ext uri="{FF2B5EF4-FFF2-40B4-BE49-F238E27FC236}">
                    <a16:creationId xmlns:a16="http://schemas.microsoft.com/office/drawing/2014/main" id="{ADE2B401-6BA0-4550-9B8D-6E3199D1BE60}"/>
                  </a:ext>
                </a:extLst>
              </p:cNvPr>
              <p:cNvSpPr>
                <a:spLocks/>
              </p:cNvSpPr>
              <p:nvPr/>
            </p:nvSpPr>
            <p:spPr bwMode="auto">
              <a:xfrm>
                <a:off x="10504" y="3062"/>
                <a:ext cx="553" cy="464"/>
              </a:xfrm>
              <a:custGeom>
                <a:avLst/>
                <a:gdLst>
                  <a:gd name="T0" fmla="*/ 304 w 553"/>
                  <a:gd name="T1" fmla="*/ 0 h 464"/>
                  <a:gd name="T2" fmla="*/ 0 w 553"/>
                  <a:gd name="T3" fmla="*/ 464 h 464"/>
                  <a:gd name="T4" fmla="*/ 553 w 553"/>
                  <a:gd name="T5" fmla="*/ 431 h 464"/>
                  <a:gd name="T6" fmla="*/ 304 w 553"/>
                  <a:gd name="T7" fmla="*/ 0 h 4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53" h="464">
                    <a:moveTo>
                      <a:pt x="304" y="0"/>
                    </a:moveTo>
                    <a:lnTo>
                      <a:pt x="0" y="464"/>
                    </a:lnTo>
                    <a:lnTo>
                      <a:pt x="553" y="431"/>
                    </a:lnTo>
                    <a:lnTo>
                      <a:pt x="30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4373" name="Freeform 209">
                <a:extLst>
                  <a:ext uri="{FF2B5EF4-FFF2-40B4-BE49-F238E27FC236}">
                    <a16:creationId xmlns:a16="http://schemas.microsoft.com/office/drawing/2014/main" id="{6E71205C-67D1-4D0D-A2A0-7A3749881C05}"/>
                  </a:ext>
                </a:extLst>
              </p:cNvPr>
              <p:cNvSpPr>
                <a:spLocks/>
              </p:cNvSpPr>
              <p:nvPr/>
            </p:nvSpPr>
            <p:spPr bwMode="auto">
              <a:xfrm>
                <a:off x="10920" y="2824"/>
                <a:ext cx="778" cy="477"/>
              </a:xfrm>
              <a:custGeom>
                <a:avLst/>
                <a:gdLst>
                  <a:gd name="T0" fmla="*/ 778 w 778"/>
                  <a:gd name="T1" fmla="*/ 35 h 477"/>
                  <a:gd name="T2" fmla="*/ 758 w 778"/>
                  <a:gd name="T3" fmla="*/ 0 h 477"/>
                  <a:gd name="T4" fmla="*/ 0 w 778"/>
                  <a:gd name="T5" fmla="*/ 441 h 477"/>
                  <a:gd name="T6" fmla="*/ 20 w 778"/>
                  <a:gd name="T7" fmla="*/ 477 h 477"/>
                  <a:gd name="T8" fmla="*/ 778 w 778"/>
                  <a:gd name="T9" fmla="*/ 35 h 4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8" h="477">
                    <a:moveTo>
                      <a:pt x="778" y="35"/>
                    </a:moveTo>
                    <a:lnTo>
                      <a:pt x="758" y="0"/>
                    </a:lnTo>
                    <a:lnTo>
                      <a:pt x="0" y="441"/>
                    </a:lnTo>
                    <a:lnTo>
                      <a:pt x="20" y="477"/>
                    </a:lnTo>
                    <a:lnTo>
                      <a:pt x="778"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4368" name="Rectangle 210">
              <a:extLst>
                <a:ext uri="{FF2B5EF4-FFF2-40B4-BE49-F238E27FC236}">
                  <a16:creationId xmlns:a16="http://schemas.microsoft.com/office/drawing/2014/main" id="{9B1DD525-9AAA-47F7-8059-7338CC6765F8}"/>
                </a:ext>
              </a:extLst>
            </p:cNvPr>
            <p:cNvSpPr>
              <a:spLocks noChangeArrowheads="1"/>
            </p:cNvSpPr>
            <p:nvPr/>
          </p:nvSpPr>
          <p:spPr bwMode="auto">
            <a:xfrm>
              <a:off x="10413" y="2227"/>
              <a:ext cx="3076" cy="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14369" name="Rectangle 211">
              <a:extLst>
                <a:ext uri="{FF2B5EF4-FFF2-40B4-BE49-F238E27FC236}">
                  <a16:creationId xmlns:a16="http://schemas.microsoft.com/office/drawing/2014/main" id="{8792CC4A-A68B-4887-A7A0-4E3D046F8A92}"/>
                </a:ext>
              </a:extLst>
            </p:cNvPr>
            <p:cNvSpPr>
              <a:spLocks noChangeArrowheads="1"/>
            </p:cNvSpPr>
            <p:nvPr/>
          </p:nvSpPr>
          <p:spPr bwMode="auto">
            <a:xfrm>
              <a:off x="10900" y="2343"/>
              <a:ext cx="3890"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Výnosy a peňažné prostriedky</a:t>
              </a:r>
              <a:endParaRPr lang="sk-SK" altLang="en-US" sz="1800"/>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ástupný symbol päty 3">
            <a:extLst>
              <a:ext uri="{FF2B5EF4-FFF2-40B4-BE49-F238E27FC236}">
                <a16:creationId xmlns:a16="http://schemas.microsoft.com/office/drawing/2014/main" id="{EB4F0628-8FBB-4123-9D0C-C6C9F3FAFD67}"/>
              </a:ext>
            </a:extLst>
          </p:cNvPr>
          <p:cNvSpPr>
            <a:spLocks noGrp="1"/>
          </p:cNvSpPr>
          <p:nvPr>
            <p:ph type="ftr" sz="quarter" idx="11"/>
          </p:nvPr>
        </p:nvSpPr>
        <p:spPr/>
        <p:txBody>
          <a:bodyPr/>
          <a:lstStyle/>
          <a:p>
            <a:pPr>
              <a:defRPr/>
            </a:pPr>
            <a:r>
              <a:rPr lang="sk-SK"/>
              <a:t>Princípy účtovníctva</a:t>
            </a:r>
          </a:p>
        </p:txBody>
      </p:sp>
      <p:sp>
        <p:nvSpPr>
          <p:cNvPr id="16387" name="Zástupný symbol čísla snímky 4">
            <a:extLst>
              <a:ext uri="{FF2B5EF4-FFF2-40B4-BE49-F238E27FC236}">
                <a16:creationId xmlns:a16="http://schemas.microsoft.com/office/drawing/2014/main" id="{7BE68BC8-7C52-4DF1-9A10-5D6E697F261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2E655231-D611-47FC-AF3E-F26E4D89A780}" type="slidenum">
              <a:rPr lang="sk-SK" altLang="sk-SK" sz="1400"/>
              <a:pPr>
                <a:spcBef>
                  <a:spcPct val="0"/>
                </a:spcBef>
                <a:buFontTx/>
                <a:buNone/>
              </a:pPr>
              <a:t>7</a:t>
            </a:fld>
            <a:endParaRPr lang="sk-SK" altLang="sk-SK" sz="1400"/>
          </a:p>
        </p:txBody>
      </p:sp>
      <p:sp>
        <p:nvSpPr>
          <p:cNvPr id="16388" name="Rectangle 2">
            <a:extLst>
              <a:ext uri="{FF2B5EF4-FFF2-40B4-BE49-F238E27FC236}">
                <a16:creationId xmlns:a16="http://schemas.microsoft.com/office/drawing/2014/main" id="{889C5752-63D3-47CA-B9F4-74D684E4793F}"/>
              </a:ext>
            </a:extLst>
          </p:cNvPr>
          <p:cNvSpPr>
            <a:spLocks noGrp="1" noChangeArrowheads="1"/>
          </p:cNvSpPr>
          <p:nvPr>
            <p:ph type="title"/>
          </p:nvPr>
        </p:nvSpPr>
        <p:spPr/>
        <p:txBody>
          <a:bodyPr/>
          <a:lstStyle/>
          <a:p>
            <a:pPr eaLnBrk="1" hangingPunct="1"/>
            <a:r>
              <a:rPr lang="en-US" altLang="en-US" sz="3200" b="1">
                <a:solidFill>
                  <a:srgbClr val="3D1FD3"/>
                </a:solidFill>
              </a:rPr>
              <a:t>Figure 1.1</a:t>
            </a:r>
            <a:r>
              <a:rPr lang="en-US" altLang="en-US" sz="3200">
                <a:solidFill>
                  <a:srgbClr val="3D1FD3"/>
                </a:solidFill>
              </a:rPr>
              <a:t> The generic business model is a “cash pump” type cycle</a:t>
            </a:r>
            <a:endParaRPr lang="en-US" altLang="en-US" sz="3600">
              <a:solidFill>
                <a:srgbClr val="3D1FD3"/>
              </a:solidFill>
            </a:endParaRPr>
          </a:p>
        </p:txBody>
      </p:sp>
      <p:pic>
        <p:nvPicPr>
          <p:cNvPr id="16389" name="Picture 3">
            <a:extLst>
              <a:ext uri="{FF2B5EF4-FFF2-40B4-BE49-F238E27FC236}">
                <a16:creationId xmlns:a16="http://schemas.microsoft.com/office/drawing/2014/main" id="{1E917FE5-0DE0-47AF-97A7-86CA799543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8610600" cy="282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390" name="Group 4">
            <a:extLst>
              <a:ext uri="{FF2B5EF4-FFF2-40B4-BE49-F238E27FC236}">
                <a16:creationId xmlns:a16="http://schemas.microsoft.com/office/drawing/2014/main" id="{60F2BB4A-7ECC-4D3A-B02F-A9108C1166BD}"/>
              </a:ext>
            </a:extLst>
          </p:cNvPr>
          <p:cNvGrpSpPr>
            <a:grpSpLocks/>
          </p:cNvGrpSpPr>
          <p:nvPr/>
        </p:nvGrpSpPr>
        <p:grpSpPr bwMode="auto">
          <a:xfrm>
            <a:off x="5867400" y="5181600"/>
            <a:ext cx="973138" cy="484188"/>
            <a:chOff x="3308" y="3246"/>
            <a:chExt cx="613" cy="305"/>
          </a:xfrm>
        </p:grpSpPr>
        <p:sp>
          <p:nvSpPr>
            <p:cNvPr id="16397" name="Line 5">
              <a:extLst>
                <a:ext uri="{FF2B5EF4-FFF2-40B4-BE49-F238E27FC236}">
                  <a16:creationId xmlns:a16="http://schemas.microsoft.com/office/drawing/2014/main" id="{E3C7965B-88F3-4A30-844A-2CEBE2C03D99}"/>
                </a:ext>
              </a:extLst>
            </p:cNvPr>
            <p:cNvSpPr>
              <a:spLocks noChangeShapeType="1"/>
            </p:cNvSpPr>
            <p:nvPr/>
          </p:nvSpPr>
          <p:spPr bwMode="auto">
            <a:xfrm flipH="1">
              <a:off x="3610" y="3428"/>
              <a:ext cx="311" cy="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6398" name="Line 6">
              <a:extLst>
                <a:ext uri="{FF2B5EF4-FFF2-40B4-BE49-F238E27FC236}">
                  <a16:creationId xmlns:a16="http://schemas.microsoft.com/office/drawing/2014/main" id="{628E27BC-E24B-47D7-AC8A-D490E5A530C9}"/>
                </a:ext>
              </a:extLst>
            </p:cNvPr>
            <p:cNvSpPr>
              <a:spLocks noChangeShapeType="1"/>
            </p:cNvSpPr>
            <p:nvPr/>
          </p:nvSpPr>
          <p:spPr bwMode="auto">
            <a:xfrm flipH="1">
              <a:off x="3610" y="3365"/>
              <a:ext cx="311" cy="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6399" name="Freeform 7">
              <a:extLst>
                <a:ext uri="{FF2B5EF4-FFF2-40B4-BE49-F238E27FC236}">
                  <a16:creationId xmlns:a16="http://schemas.microsoft.com/office/drawing/2014/main" id="{39AC135D-B241-415B-825F-982B434B0322}"/>
                </a:ext>
              </a:extLst>
            </p:cNvPr>
            <p:cNvSpPr>
              <a:spLocks/>
            </p:cNvSpPr>
            <p:nvPr/>
          </p:nvSpPr>
          <p:spPr bwMode="auto">
            <a:xfrm>
              <a:off x="3308" y="3246"/>
              <a:ext cx="304" cy="305"/>
            </a:xfrm>
            <a:custGeom>
              <a:avLst/>
              <a:gdLst>
                <a:gd name="T0" fmla="*/ 303 w 304"/>
                <a:gd name="T1" fmla="*/ 0 h 305"/>
                <a:gd name="T2" fmla="*/ 0 w 304"/>
                <a:gd name="T3" fmla="*/ 154 h 305"/>
                <a:gd name="T4" fmla="*/ 304 w 304"/>
                <a:gd name="T5" fmla="*/ 305 h 305"/>
                <a:gd name="T6" fmla="*/ 303 w 304"/>
                <a:gd name="T7" fmla="*/ 0 h 30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 h="305">
                  <a:moveTo>
                    <a:pt x="303" y="0"/>
                  </a:moveTo>
                  <a:lnTo>
                    <a:pt x="0" y="154"/>
                  </a:lnTo>
                  <a:lnTo>
                    <a:pt x="304" y="305"/>
                  </a:lnTo>
                  <a:lnTo>
                    <a:pt x="30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6400" name="Freeform 8">
              <a:extLst>
                <a:ext uri="{FF2B5EF4-FFF2-40B4-BE49-F238E27FC236}">
                  <a16:creationId xmlns:a16="http://schemas.microsoft.com/office/drawing/2014/main" id="{9F801CC9-FC09-4840-AB9C-251FE4E1C139}"/>
                </a:ext>
              </a:extLst>
            </p:cNvPr>
            <p:cNvSpPr>
              <a:spLocks/>
            </p:cNvSpPr>
            <p:nvPr/>
          </p:nvSpPr>
          <p:spPr bwMode="auto">
            <a:xfrm>
              <a:off x="3610" y="3384"/>
              <a:ext cx="311" cy="28"/>
            </a:xfrm>
            <a:custGeom>
              <a:avLst/>
              <a:gdLst>
                <a:gd name="T0" fmla="*/ 311 w 311"/>
                <a:gd name="T1" fmla="*/ 25 h 28"/>
                <a:gd name="T2" fmla="*/ 311 w 311"/>
                <a:gd name="T3" fmla="*/ 0 h 28"/>
                <a:gd name="T4" fmla="*/ 0 w 311"/>
                <a:gd name="T5" fmla="*/ 3 h 28"/>
                <a:gd name="T6" fmla="*/ 0 w 311"/>
                <a:gd name="T7" fmla="*/ 28 h 28"/>
                <a:gd name="T8" fmla="*/ 311 w 311"/>
                <a:gd name="T9" fmla="*/ 25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1" h="28">
                  <a:moveTo>
                    <a:pt x="311" y="25"/>
                  </a:moveTo>
                  <a:lnTo>
                    <a:pt x="311" y="0"/>
                  </a:lnTo>
                  <a:lnTo>
                    <a:pt x="0" y="3"/>
                  </a:lnTo>
                  <a:lnTo>
                    <a:pt x="0" y="28"/>
                  </a:lnTo>
                  <a:lnTo>
                    <a:pt x="311"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6391" name="Group 9">
            <a:extLst>
              <a:ext uri="{FF2B5EF4-FFF2-40B4-BE49-F238E27FC236}">
                <a16:creationId xmlns:a16="http://schemas.microsoft.com/office/drawing/2014/main" id="{2214738F-BB10-4618-AEB5-AF179BA7D80E}"/>
              </a:ext>
            </a:extLst>
          </p:cNvPr>
          <p:cNvGrpSpPr>
            <a:grpSpLocks/>
          </p:cNvGrpSpPr>
          <p:nvPr/>
        </p:nvGrpSpPr>
        <p:grpSpPr bwMode="auto">
          <a:xfrm>
            <a:off x="6091238" y="5675313"/>
            <a:ext cx="860425" cy="350837"/>
            <a:chOff x="3837" y="3575"/>
            <a:chExt cx="542" cy="221"/>
          </a:xfrm>
        </p:grpSpPr>
        <p:sp>
          <p:nvSpPr>
            <p:cNvPr id="16395" name="Freeform 10">
              <a:extLst>
                <a:ext uri="{FF2B5EF4-FFF2-40B4-BE49-F238E27FC236}">
                  <a16:creationId xmlns:a16="http://schemas.microsoft.com/office/drawing/2014/main" id="{0478187E-EF01-490B-B6AE-F4EEB20E3DAF}"/>
                </a:ext>
              </a:extLst>
            </p:cNvPr>
            <p:cNvSpPr>
              <a:spLocks/>
            </p:cNvSpPr>
            <p:nvPr/>
          </p:nvSpPr>
          <p:spPr bwMode="auto">
            <a:xfrm>
              <a:off x="3837" y="3664"/>
              <a:ext cx="324" cy="44"/>
            </a:xfrm>
            <a:custGeom>
              <a:avLst/>
              <a:gdLst>
                <a:gd name="T0" fmla="*/ 0 w 324"/>
                <a:gd name="T1" fmla="*/ 2 h 44"/>
                <a:gd name="T2" fmla="*/ 0 w 324"/>
                <a:gd name="T3" fmla="*/ 44 h 44"/>
                <a:gd name="T4" fmla="*/ 324 w 324"/>
                <a:gd name="T5" fmla="*/ 43 h 44"/>
                <a:gd name="T6" fmla="*/ 324 w 324"/>
                <a:gd name="T7" fmla="*/ 0 h 44"/>
                <a:gd name="T8" fmla="*/ 0 w 324"/>
                <a:gd name="T9" fmla="*/ 2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4" h="44">
                  <a:moveTo>
                    <a:pt x="0" y="2"/>
                  </a:moveTo>
                  <a:lnTo>
                    <a:pt x="0" y="44"/>
                  </a:lnTo>
                  <a:lnTo>
                    <a:pt x="324" y="43"/>
                  </a:lnTo>
                  <a:lnTo>
                    <a:pt x="324"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16396" name="Freeform 11">
              <a:extLst>
                <a:ext uri="{FF2B5EF4-FFF2-40B4-BE49-F238E27FC236}">
                  <a16:creationId xmlns:a16="http://schemas.microsoft.com/office/drawing/2014/main" id="{901CA654-5055-439B-B181-89222E1C97DC}"/>
                </a:ext>
              </a:extLst>
            </p:cNvPr>
            <p:cNvSpPr>
              <a:spLocks/>
            </p:cNvSpPr>
            <p:nvPr/>
          </p:nvSpPr>
          <p:spPr bwMode="auto">
            <a:xfrm>
              <a:off x="4159" y="3575"/>
              <a:ext cx="220" cy="221"/>
            </a:xfrm>
            <a:custGeom>
              <a:avLst/>
              <a:gdLst>
                <a:gd name="T0" fmla="*/ 0 w 220"/>
                <a:gd name="T1" fmla="*/ 221 h 221"/>
                <a:gd name="T2" fmla="*/ 220 w 220"/>
                <a:gd name="T3" fmla="*/ 110 h 221"/>
                <a:gd name="T4" fmla="*/ 0 w 220"/>
                <a:gd name="T5" fmla="*/ 0 h 221"/>
                <a:gd name="T6" fmla="*/ 0 w 220"/>
                <a:gd name="T7" fmla="*/ 221 h 2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0" h="221">
                  <a:moveTo>
                    <a:pt x="0" y="221"/>
                  </a:moveTo>
                  <a:lnTo>
                    <a:pt x="220" y="110"/>
                  </a:lnTo>
                  <a:lnTo>
                    <a:pt x="0" y="0"/>
                  </a:lnTo>
                  <a:lnTo>
                    <a:pt x="0" y="22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6392" name="Rectangle 13">
            <a:extLst>
              <a:ext uri="{FF2B5EF4-FFF2-40B4-BE49-F238E27FC236}">
                <a16:creationId xmlns:a16="http://schemas.microsoft.com/office/drawing/2014/main" id="{E9F80175-30A2-467F-A2D3-7018BFCE2439}"/>
              </a:ext>
            </a:extLst>
          </p:cNvPr>
          <p:cNvSpPr>
            <a:spLocks noChangeArrowheads="1"/>
          </p:cNvSpPr>
          <p:nvPr/>
        </p:nvSpPr>
        <p:spPr bwMode="auto">
          <a:xfrm>
            <a:off x="755650" y="5300663"/>
            <a:ext cx="16938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solidFill>
                  <a:srgbClr val="000000"/>
                </a:solidFill>
              </a:rPr>
              <a:t>Flows of cash</a:t>
            </a:r>
            <a:endParaRPr lang="en-US" altLang="en-US" sz="2400"/>
          </a:p>
        </p:txBody>
      </p:sp>
      <p:sp>
        <p:nvSpPr>
          <p:cNvPr id="16393" name="Rectangle 15">
            <a:extLst>
              <a:ext uri="{FF2B5EF4-FFF2-40B4-BE49-F238E27FC236}">
                <a16:creationId xmlns:a16="http://schemas.microsoft.com/office/drawing/2014/main" id="{E4AD530D-DFEC-4FF3-AE5D-A4EA2F59A183}"/>
              </a:ext>
            </a:extLst>
          </p:cNvPr>
          <p:cNvSpPr>
            <a:spLocks noChangeArrowheads="1"/>
          </p:cNvSpPr>
          <p:nvPr/>
        </p:nvSpPr>
        <p:spPr bwMode="auto">
          <a:xfrm>
            <a:off x="768350" y="5686425"/>
            <a:ext cx="457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solidFill>
                  <a:srgbClr val="000000"/>
                </a:solidFill>
              </a:rPr>
              <a:t>Flows of resources, goods or services</a:t>
            </a:r>
            <a:endParaRPr lang="en-US" altLang="en-US" sz="2400"/>
          </a:p>
        </p:txBody>
      </p:sp>
      <p:sp>
        <p:nvSpPr>
          <p:cNvPr id="16394" name="Freeform 16">
            <a:extLst>
              <a:ext uri="{FF2B5EF4-FFF2-40B4-BE49-F238E27FC236}">
                <a16:creationId xmlns:a16="http://schemas.microsoft.com/office/drawing/2014/main" id="{EB84DF17-821D-4C95-B207-A04601B67581}"/>
              </a:ext>
            </a:extLst>
          </p:cNvPr>
          <p:cNvSpPr>
            <a:spLocks/>
          </p:cNvSpPr>
          <p:nvPr/>
        </p:nvSpPr>
        <p:spPr bwMode="auto">
          <a:xfrm>
            <a:off x="392113" y="5102225"/>
            <a:ext cx="6681787" cy="1071563"/>
          </a:xfrm>
          <a:custGeom>
            <a:avLst/>
            <a:gdLst>
              <a:gd name="T0" fmla="*/ 2147483646 w 4209"/>
              <a:gd name="T1" fmla="*/ 0 h 675"/>
              <a:gd name="T2" fmla="*/ 2147483646 w 4209"/>
              <a:gd name="T3" fmla="*/ 2147483646 h 675"/>
              <a:gd name="T4" fmla="*/ 2147483646 w 4209"/>
              <a:gd name="T5" fmla="*/ 2147483646 h 675"/>
              <a:gd name="T6" fmla="*/ 2147483646 w 4209"/>
              <a:gd name="T7" fmla="*/ 2147483646 h 675"/>
              <a:gd name="T8" fmla="*/ 2147483646 w 4209"/>
              <a:gd name="T9" fmla="*/ 2147483646 h 675"/>
              <a:gd name="T10" fmla="*/ 2147483646 w 4209"/>
              <a:gd name="T11" fmla="*/ 2147483646 h 675"/>
              <a:gd name="T12" fmla="*/ 2147483646 w 4209"/>
              <a:gd name="T13" fmla="*/ 2147483646 h 675"/>
              <a:gd name="T14" fmla="*/ 2147483646 w 4209"/>
              <a:gd name="T15" fmla="*/ 2147483646 h 675"/>
              <a:gd name="T16" fmla="*/ 2147483646 w 4209"/>
              <a:gd name="T17" fmla="*/ 2147483646 h 675"/>
              <a:gd name="T18" fmla="*/ 0 w 4209"/>
              <a:gd name="T19" fmla="*/ 2147483646 h 675"/>
              <a:gd name="T20" fmla="*/ 0 w 4209"/>
              <a:gd name="T21" fmla="*/ 2147483646 h 675"/>
              <a:gd name="T22" fmla="*/ 0 w 4209"/>
              <a:gd name="T23" fmla="*/ 2147483646 h 675"/>
              <a:gd name="T24" fmla="*/ 0 w 4209"/>
              <a:gd name="T25" fmla="*/ 2147483646 h 675"/>
              <a:gd name="T26" fmla="*/ 2147483646 w 4209"/>
              <a:gd name="T27" fmla="*/ 2147483646 h 675"/>
              <a:gd name="T28" fmla="*/ 2147483646 w 4209"/>
              <a:gd name="T29" fmla="*/ 2147483646 h 675"/>
              <a:gd name="T30" fmla="*/ 2147483646 w 4209"/>
              <a:gd name="T31" fmla="*/ 2147483646 h 675"/>
              <a:gd name="T32" fmla="*/ 2147483646 w 4209"/>
              <a:gd name="T33" fmla="*/ 2147483646 h 675"/>
              <a:gd name="T34" fmla="*/ 2147483646 w 4209"/>
              <a:gd name="T35" fmla="*/ 2147483646 h 675"/>
              <a:gd name="T36" fmla="*/ 2147483646 w 4209"/>
              <a:gd name="T37" fmla="*/ 2147483646 h 675"/>
              <a:gd name="T38" fmla="*/ 2147483646 w 4209"/>
              <a:gd name="T39" fmla="*/ 2147483646 h 675"/>
              <a:gd name="T40" fmla="*/ 2147483646 w 4209"/>
              <a:gd name="T41" fmla="*/ 2147483646 h 675"/>
              <a:gd name="T42" fmla="*/ 2147483646 w 4209"/>
              <a:gd name="T43" fmla="*/ 2147483646 h 675"/>
              <a:gd name="T44" fmla="*/ 2147483646 w 4209"/>
              <a:gd name="T45" fmla="*/ 2147483646 h 675"/>
              <a:gd name="T46" fmla="*/ 2147483646 w 4209"/>
              <a:gd name="T47" fmla="*/ 2147483646 h 675"/>
              <a:gd name="T48" fmla="*/ 2147483646 w 4209"/>
              <a:gd name="T49" fmla="*/ 2147483646 h 675"/>
              <a:gd name="T50" fmla="*/ 2147483646 w 4209"/>
              <a:gd name="T51" fmla="*/ 2147483646 h 675"/>
              <a:gd name="T52" fmla="*/ 2147483646 w 4209"/>
              <a:gd name="T53" fmla="*/ 2147483646 h 675"/>
              <a:gd name="T54" fmla="*/ 2147483646 w 4209"/>
              <a:gd name="T55" fmla="*/ 2147483646 h 675"/>
              <a:gd name="T56" fmla="*/ 2147483646 w 4209"/>
              <a:gd name="T57" fmla="*/ 2147483646 h 675"/>
              <a:gd name="T58" fmla="*/ 2147483646 w 4209"/>
              <a:gd name="T59" fmla="*/ 2147483646 h 675"/>
              <a:gd name="T60" fmla="*/ 2147483646 w 4209"/>
              <a:gd name="T61" fmla="*/ 2147483646 h 675"/>
              <a:gd name="T62" fmla="*/ 2147483646 w 4209"/>
              <a:gd name="T63" fmla="*/ 2147483646 h 675"/>
              <a:gd name="T64" fmla="*/ 2147483646 w 4209"/>
              <a:gd name="T65" fmla="*/ 2147483646 h 675"/>
              <a:gd name="T66" fmla="*/ 2147483646 w 4209"/>
              <a:gd name="T67" fmla="*/ 2147483646 h 675"/>
              <a:gd name="T68" fmla="*/ 2147483646 w 4209"/>
              <a:gd name="T69" fmla="*/ 2147483646 h 675"/>
              <a:gd name="T70" fmla="*/ 2147483646 w 4209"/>
              <a:gd name="T71" fmla="*/ 2147483646 h 675"/>
              <a:gd name="T72" fmla="*/ 2147483646 w 4209"/>
              <a:gd name="T73" fmla="*/ 2147483646 h 675"/>
              <a:gd name="T74" fmla="*/ 2147483646 w 4209"/>
              <a:gd name="T75" fmla="*/ 2147483646 h 675"/>
              <a:gd name="T76" fmla="*/ 2147483646 w 4209"/>
              <a:gd name="T77" fmla="*/ 2147483646 h 675"/>
              <a:gd name="T78" fmla="*/ 2147483646 w 4209"/>
              <a:gd name="T79" fmla="*/ 2147483646 h 675"/>
              <a:gd name="T80" fmla="*/ 2147483646 w 4209"/>
              <a:gd name="T81" fmla="*/ 2147483646 h 675"/>
              <a:gd name="T82" fmla="*/ 2147483646 w 4209"/>
              <a:gd name="T83" fmla="*/ 2147483646 h 675"/>
              <a:gd name="T84" fmla="*/ 2147483646 w 4209"/>
              <a:gd name="T85" fmla="*/ 2147483646 h 675"/>
              <a:gd name="T86" fmla="*/ 2147483646 w 4209"/>
              <a:gd name="T87" fmla="*/ 0 h 675"/>
              <a:gd name="T88" fmla="*/ 2147483646 w 4209"/>
              <a:gd name="T89" fmla="*/ 0 h 67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209" h="675">
                <a:moveTo>
                  <a:pt x="112" y="0"/>
                </a:moveTo>
                <a:lnTo>
                  <a:pt x="100" y="1"/>
                </a:lnTo>
                <a:lnTo>
                  <a:pt x="89" y="2"/>
                </a:lnTo>
                <a:lnTo>
                  <a:pt x="68" y="9"/>
                </a:lnTo>
                <a:lnTo>
                  <a:pt x="49" y="19"/>
                </a:lnTo>
                <a:lnTo>
                  <a:pt x="33" y="33"/>
                </a:lnTo>
                <a:lnTo>
                  <a:pt x="19" y="49"/>
                </a:lnTo>
                <a:lnTo>
                  <a:pt x="9" y="68"/>
                </a:lnTo>
                <a:lnTo>
                  <a:pt x="2" y="89"/>
                </a:lnTo>
                <a:lnTo>
                  <a:pt x="0" y="100"/>
                </a:lnTo>
                <a:lnTo>
                  <a:pt x="0" y="112"/>
                </a:lnTo>
                <a:lnTo>
                  <a:pt x="0" y="561"/>
                </a:lnTo>
                <a:lnTo>
                  <a:pt x="0" y="573"/>
                </a:lnTo>
                <a:lnTo>
                  <a:pt x="2" y="584"/>
                </a:lnTo>
                <a:lnTo>
                  <a:pt x="9" y="606"/>
                </a:lnTo>
                <a:lnTo>
                  <a:pt x="19" y="625"/>
                </a:lnTo>
                <a:lnTo>
                  <a:pt x="33" y="641"/>
                </a:lnTo>
                <a:lnTo>
                  <a:pt x="49" y="655"/>
                </a:lnTo>
                <a:lnTo>
                  <a:pt x="68" y="665"/>
                </a:lnTo>
                <a:lnTo>
                  <a:pt x="89" y="672"/>
                </a:lnTo>
                <a:lnTo>
                  <a:pt x="100" y="675"/>
                </a:lnTo>
                <a:lnTo>
                  <a:pt x="112" y="675"/>
                </a:lnTo>
                <a:lnTo>
                  <a:pt x="4097" y="675"/>
                </a:lnTo>
                <a:lnTo>
                  <a:pt x="4108" y="675"/>
                </a:lnTo>
                <a:lnTo>
                  <a:pt x="4120" y="672"/>
                </a:lnTo>
                <a:lnTo>
                  <a:pt x="4140" y="665"/>
                </a:lnTo>
                <a:lnTo>
                  <a:pt x="4160" y="655"/>
                </a:lnTo>
                <a:lnTo>
                  <a:pt x="4176" y="641"/>
                </a:lnTo>
                <a:lnTo>
                  <a:pt x="4190" y="625"/>
                </a:lnTo>
                <a:lnTo>
                  <a:pt x="4200" y="606"/>
                </a:lnTo>
                <a:lnTo>
                  <a:pt x="4207" y="584"/>
                </a:lnTo>
                <a:lnTo>
                  <a:pt x="4209" y="573"/>
                </a:lnTo>
                <a:lnTo>
                  <a:pt x="4209" y="561"/>
                </a:lnTo>
                <a:lnTo>
                  <a:pt x="4209" y="112"/>
                </a:lnTo>
                <a:lnTo>
                  <a:pt x="4209" y="100"/>
                </a:lnTo>
                <a:lnTo>
                  <a:pt x="4207" y="89"/>
                </a:lnTo>
                <a:lnTo>
                  <a:pt x="4200" y="68"/>
                </a:lnTo>
                <a:lnTo>
                  <a:pt x="4190" y="49"/>
                </a:lnTo>
                <a:lnTo>
                  <a:pt x="4176" y="33"/>
                </a:lnTo>
                <a:lnTo>
                  <a:pt x="4160" y="19"/>
                </a:lnTo>
                <a:lnTo>
                  <a:pt x="4140" y="9"/>
                </a:lnTo>
                <a:lnTo>
                  <a:pt x="4120" y="2"/>
                </a:lnTo>
                <a:lnTo>
                  <a:pt x="4108" y="1"/>
                </a:lnTo>
                <a:lnTo>
                  <a:pt x="4097" y="0"/>
                </a:lnTo>
                <a:lnTo>
                  <a:pt x="112" y="0"/>
                </a:lnTo>
                <a:close/>
              </a:path>
            </a:pathLst>
          </a:custGeom>
          <a:noFill/>
          <a:ln w="2222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k-SK"/>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3A27DF0-2566-4434-A161-B93C83A9F90A}"/>
              </a:ext>
            </a:extLst>
          </p:cNvPr>
          <p:cNvSpPr>
            <a:spLocks noGrp="1"/>
          </p:cNvSpPr>
          <p:nvPr>
            <p:ph type="ftr" sz="quarter" idx="11"/>
          </p:nvPr>
        </p:nvSpPr>
        <p:spPr/>
        <p:txBody>
          <a:bodyPr/>
          <a:lstStyle/>
          <a:p>
            <a:pPr>
              <a:defRPr/>
            </a:pPr>
            <a:r>
              <a:rPr lang="sk-SK"/>
              <a:t>Princípy účtovníctva</a:t>
            </a:r>
          </a:p>
        </p:txBody>
      </p:sp>
      <p:sp>
        <p:nvSpPr>
          <p:cNvPr id="18435" name="Zástupný symbol čísla snímky 5">
            <a:extLst>
              <a:ext uri="{FF2B5EF4-FFF2-40B4-BE49-F238E27FC236}">
                <a16:creationId xmlns:a16="http://schemas.microsoft.com/office/drawing/2014/main" id="{4C4E819A-34B0-490F-82BF-5AFCE399D1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C9C33520-F731-406F-921A-9234F37D237F}" type="slidenum">
              <a:rPr lang="sk-SK" altLang="sk-SK" sz="1400"/>
              <a:pPr>
                <a:spcBef>
                  <a:spcPct val="0"/>
                </a:spcBef>
                <a:buFontTx/>
                <a:buNone/>
              </a:pPr>
              <a:t>8</a:t>
            </a:fld>
            <a:endParaRPr lang="sk-SK" altLang="sk-SK" sz="1400"/>
          </a:p>
        </p:txBody>
      </p:sp>
      <p:sp>
        <p:nvSpPr>
          <p:cNvPr id="18436" name="Rectangle 2">
            <a:extLst>
              <a:ext uri="{FF2B5EF4-FFF2-40B4-BE49-F238E27FC236}">
                <a16:creationId xmlns:a16="http://schemas.microsoft.com/office/drawing/2014/main" id="{4C33CC8B-7744-4F4A-9707-E386BA60AE29}"/>
              </a:ext>
            </a:extLst>
          </p:cNvPr>
          <p:cNvSpPr>
            <a:spLocks noGrp="1" noChangeArrowheads="1"/>
          </p:cNvSpPr>
          <p:nvPr>
            <p:ph type="title"/>
          </p:nvPr>
        </p:nvSpPr>
        <p:spPr>
          <a:xfrm>
            <a:off x="468313" y="0"/>
            <a:ext cx="8229600" cy="1143000"/>
          </a:xfrm>
        </p:spPr>
        <p:txBody>
          <a:bodyPr/>
          <a:lstStyle/>
          <a:p>
            <a:pPr eaLnBrk="1" hangingPunct="1"/>
            <a:r>
              <a:rPr lang="sk-SK" altLang="en-US" sz="3200" b="1">
                <a:solidFill>
                  <a:srgbClr val="3D1FD3"/>
                </a:solidFill>
              </a:rPr>
              <a:t>Úvod </a:t>
            </a:r>
            <a:r>
              <a:rPr lang="sk-SK" altLang="en-US" sz="1800">
                <a:solidFill>
                  <a:srgbClr val="3D1FD3"/>
                </a:solidFill>
              </a:rPr>
              <a:t>(4)</a:t>
            </a:r>
            <a:endParaRPr lang="en-US" altLang="en-US" sz="1800">
              <a:solidFill>
                <a:srgbClr val="3D1FD3"/>
              </a:solidFill>
            </a:endParaRPr>
          </a:p>
        </p:txBody>
      </p:sp>
      <p:sp>
        <p:nvSpPr>
          <p:cNvPr id="18437" name="Rectangle 3">
            <a:extLst>
              <a:ext uri="{FF2B5EF4-FFF2-40B4-BE49-F238E27FC236}">
                <a16:creationId xmlns:a16="http://schemas.microsoft.com/office/drawing/2014/main" id="{28613FFF-F1D7-4F10-88BF-2FC01D838DD4}"/>
              </a:ext>
            </a:extLst>
          </p:cNvPr>
          <p:cNvSpPr>
            <a:spLocks noGrp="1" noChangeArrowheads="1"/>
          </p:cNvSpPr>
          <p:nvPr>
            <p:ph type="body" idx="1"/>
          </p:nvPr>
        </p:nvSpPr>
        <p:spPr>
          <a:xfrm>
            <a:off x="468313" y="1125538"/>
            <a:ext cx="8229600" cy="4813300"/>
          </a:xfrm>
        </p:spPr>
        <p:txBody>
          <a:bodyPr/>
          <a:lstStyle/>
          <a:p>
            <a:pPr eaLnBrk="1" hangingPunct="1">
              <a:lnSpc>
                <a:spcPct val="80000"/>
              </a:lnSpc>
            </a:pPr>
            <a:r>
              <a:rPr lang="pl-PL" altLang="en-US" sz="2400"/>
              <a:t>Popísaný proces transformácie, predaja a nákupu musí byť sledovaný a riadený manažmentom firmy</a:t>
            </a:r>
          </a:p>
          <a:p>
            <a:pPr eaLnBrk="1" hangingPunct="1">
              <a:lnSpc>
                <a:spcPct val="80000"/>
              </a:lnSpc>
            </a:pPr>
            <a:r>
              <a:rPr lang="pl-PL" altLang="en-US" sz="2400"/>
              <a:t>Aby bolo možné robiť analýzy a komunikovať o ich výsledkoch s inými ľuďmi, je nevyhnutné dohodnúť sa na jazyku popisu transakcií. Takýmto jazykom je účtovníctvo</a:t>
            </a:r>
          </a:p>
          <a:p>
            <a:pPr eaLnBrk="1" hangingPunct="1">
              <a:lnSpc>
                <a:spcPct val="80000"/>
              </a:lnSpc>
            </a:pPr>
            <a:r>
              <a:rPr lang="pl-PL" altLang="en-US" sz="2400"/>
              <a:t>Účtovníctvo je špecializovaný jazyk, ktorý vie</a:t>
            </a:r>
          </a:p>
          <a:p>
            <a:pPr lvl="1" eaLnBrk="1" hangingPunct="1">
              <a:lnSpc>
                <a:spcPct val="80000"/>
              </a:lnSpc>
            </a:pPr>
            <a:r>
              <a:rPr lang="pl-PL" altLang="en-US" sz="2400"/>
              <a:t>popísať situáciu (stav) alebo výsledok</a:t>
            </a:r>
          </a:p>
          <a:p>
            <a:pPr lvl="1" eaLnBrk="1" hangingPunct="1">
              <a:lnSpc>
                <a:spcPct val="80000"/>
              </a:lnSpc>
            </a:pPr>
            <a:r>
              <a:rPr lang="pl-PL" altLang="en-US" sz="2400"/>
              <a:t>popísať udalosti, ktoré viedli k tomuto výsledku</a:t>
            </a:r>
          </a:p>
          <a:p>
            <a:pPr lvl="1" eaLnBrk="1" hangingPunct="1">
              <a:lnSpc>
                <a:spcPct val="80000"/>
              </a:lnSpc>
            </a:pPr>
            <a:r>
              <a:rPr lang="sk-SK" altLang="en-US" sz="2400"/>
              <a:t>poskytovať porovnania</a:t>
            </a:r>
            <a:endParaRPr lang="en-US" altLang="en-US" sz="2400"/>
          </a:p>
          <a:p>
            <a:pPr eaLnBrk="1" hangingPunct="1">
              <a:lnSpc>
                <a:spcPct val="80000"/>
              </a:lnSpc>
            </a:pPr>
            <a:r>
              <a:rPr lang="sk-SK" altLang="en-US" sz="2400"/>
              <a:t>Účtovníctvo pomáha manažérom vedieť, čo sa udialo, a tak môžu upraviť svoje budúce aktivity, aby viedli k výsledkom, ktoré sa viac približujú k ich zámerom</a:t>
            </a:r>
            <a:endParaRPr lang="en-US" altLang="en-US"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Zástupný symbol päty 3">
            <a:extLst>
              <a:ext uri="{FF2B5EF4-FFF2-40B4-BE49-F238E27FC236}">
                <a16:creationId xmlns:a16="http://schemas.microsoft.com/office/drawing/2014/main" id="{A2652623-04BE-4245-9570-47E04796EAB0}"/>
              </a:ext>
            </a:extLst>
          </p:cNvPr>
          <p:cNvSpPr>
            <a:spLocks noGrp="1"/>
          </p:cNvSpPr>
          <p:nvPr>
            <p:ph type="ftr" sz="quarter" idx="11"/>
          </p:nvPr>
        </p:nvSpPr>
        <p:spPr/>
        <p:txBody>
          <a:bodyPr/>
          <a:lstStyle/>
          <a:p>
            <a:pPr>
              <a:defRPr/>
            </a:pPr>
            <a:r>
              <a:rPr lang="sk-SK"/>
              <a:t>Princípy účtovníctva</a:t>
            </a:r>
          </a:p>
        </p:txBody>
      </p:sp>
      <p:sp>
        <p:nvSpPr>
          <p:cNvPr id="20483" name="Zástupný symbol čísla snímky 4">
            <a:extLst>
              <a:ext uri="{FF2B5EF4-FFF2-40B4-BE49-F238E27FC236}">
                <a16:creationId xmlns:a16="http://schemas.microsoft.com/office/drawing/2014/main" id="{8DC28167-A082-4A3B-803D-DD08243788D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073CC4C1-A7FD-4578-AA5D-3F927C68953E}" type="slidenum">
              <a:rPr lang="sk-SK" altLang="sk-SK" sz="1400"/>
              <a:pPr>
                <a:spcBef>
                  <a:spcPct val="0"/>
                </a:spcBef>
                <a:buFontTx/>
                <a:buNone/>
              </a:pPr>
              <a:t>9</a:t>
            </a:fld>
            <a:endParaRPr lang="sk-SK" altLang="sk-SK" sz="1400"/>
          </a:p>
        </p:txBody>
      </p:sp>
      <p:sp>
        <p:nvSpPr>
          <p:cNvPr id="20484" name="Rectangle 2">
            <a:extLst>
              <a:ext uri="{FF2B5EF4-FFF2-40B4-BE49-F238E27FC236}">
                <a16:creationId xmlns:a16="http://schemas.microsoft.com/office/drawing/2014/main" id="{6B138BCA-C91B-456C-9933-2C27845788C6}"/>
              </a:ext>
            </a:extLst>
          </p:cNvPr>
          <p:cNvSpPr>
            <a:spLocks noGrp="1" noChangeArrowheads="1"/>
          </p:cNvSpPr>
          <p:nvPr>
            <p:ph type="title"/>
          </p:nvPr>
        </p:nvSpPr>
        <p:spPr/>
        <p:txBody>
          <a:bodyPr/>
          <a:lstStyle/>
          <a:p>
            <a:pPr eaLnBrk="1" hangingPunct="1"/>
            <a:r>
              <a:rPr lang="sk-SK" altLang="en-US" sz="3200" b="1">
                <a:solidFill>
                  <a:srgbClr val="3D1FD3"/>
                </a:solidFill>
              </a:rPr>
              <a:t>Obr.</a:t>
            </a:r>
            <a:r>
              <a:rPr lang="en-US" altLang="en-US" sz="3200" b="1">
                <a:solidFill>
                  <a:srgbClr val="3D1FD3"/>
                </a:solidFill>
              </a:rPr>
              <a:t> 1.2</a:t>
            </a:r>
            <a:r>
              <a:rPr lang="en-US" altLang="en-US" sz="3200">
                <a:solidFill>
                  <a:srgbClr val="3D1FD3"/>
                </a:solidFill>
              </a:rPr>
              <a:t> </a:t>
            </a:r>
            <a:r>
              <a:rPr lang="sk-SK" altLang="en-US" sz="3200">
                <a:solidFill>
                  <a:srgbClr val="3D1FD3"/>
                </a:solidFill>
              </a:rPr>
              <a:t>Účtovníctvo popisuje všetky aktivity firmy</a:t>
            </a:r>
            <a:endParaRPr lang="en-US" altLang="en-US" sz="3600">
              <a:solidFill>
                <a:srgbClr val="3D1FD3"/>
              </a:solidFill>
            </a:endParaRPr>
          </a:p>
        </p:txBody>
      </p:sp>
      <p:sp>
        <p:nvSpPr>
          <p:cNvPr id="20485" name="AutoShape 4">
            <a:extLst>
              <a:ext uri="{FF2B5EF4-FFF2-40B4-BE49-F238E27FC236}">
                <a16:creationId xmlns:a16="http://schemas.microsoft.com/office/drawing/2014/main" id="{E05DDC7B-8C56-4433-89A4-88BB57DA7134}"/>
              </a:ext>
            </a:extLst>
          </p:cNvPr>
          <p:cNvSpPr>
            <a:spLocks noChangeAspect="1" noChangeArrowheads="1" noTextEdit="1"/>
          </p:cNvSpPr>
          <p:nvPr/>
        </p:nvSpPr>
        <p:spPr bwMode="auto">
          <a:xfrm>
            <a:off x="288925" y="1439863"/>
            <a:ext cx="8686800"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20486" name="Rectangle 6">
            <a:extLst>
              <a:ext uri="{FF2B5EF4-FFF2-40B4-BE49-F238E27FC236}">
                <a16:creationId xmlns:a16="http://schemas.microsoft.com/office/drawing/2014/main" id="{CA2AA1F0-3149-4B75-9B70-8BBC68F7FD21}"/>
              </a:ext>
            </a:extLst>
          </p:cNvPr>
          <p:cNvSpPr>
            <a:spLocks noChangeArrowheads="1"/>
          </p:cNvSpPr>
          <p:nvPr/>
        </p:nvSpPr>
        <p:spPr bwMode="auto">
          <a:xfrm>
            <a:off x="1770063" y="1439863"/>
            <a:ext cx="18526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0487" name="Rectangle 7">
            <a:extLst>
              <a:ext uri="{FF2B5EF4-FFF2-40B4-BE49-F238E27FC236}">
                <a16:creationId xmlns:a16="http://schemas.microsoft.com/office/drawing/2014/main" id="{61B30936-34A7-4BE9-A4B3-2734DD40C8CA}"/>
              </a:ext>
            </a:extLst>
          </p:cNvPr>
          <p:cNvSpPr>
            <a:spLocks noChangeArrowheads="1"/>
          </p:cNvSpPr>
          <p:nvPr/>
        </p:nvSpPr>
        <p:spPr bwMode="auto">
          <a:xfrm>
            <a:off x="2268538" y="1412875"/>
            <a:ext cx="9286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Získané</a:t>
            </a:r>
          </a:p>
          <a:p>
            <a:pPr eaLnBrk="1" hangingPunct="1">
              <a:spcBef>
                <a:spcPct val="0"/>
              </a:spcBef>
              <a:buFontTx/>
              <a:buNone/>
            </a:pPr>
            <a:r>
              <a:rPr lang="sk-SK" altLang="en-US" sz="1600">
                <a:solidFill>
                  <a:srgbClr val="000000"/>
                </a:solidFill>
              </a:rPr>
              <a:t>prostriedky</a:t>
            </a:r>
            <a:endParaRPr lang="sk-SK" altLang="en-US" sz="1800">
              <a:latin typeface="Arial" panose="020B0604020202020204" pitchFamily="34" charset="0"/>
            </a:endParaRPr>
          </a:p>
        </p:txBody>
      </p:sp>
      <p:sp>
        <p:nvSpPr>
          <p:cNvPr id="20488" name="Rectangle 9">
            <a:extLst>
              <a:ext uri="{FF2B5EF4-FFF2-40B4-BE49-F238E27FC236}">
                <a16:creationId xmlns:a16="http://schemas.microsoft.com/office/drawing/2014/main" id="{457A8A2B-8B0F-4CD9-ABCA-8FC8DBAF94E1}"/>
              </a:ext>
            </a:extLst>
          </p:cNvPr>
          <p:cNvSpPr>
            <a:spLocks noChangeArrowheads="1"/>
          </p:cNvSpPr>
          <p:nvPr/>
        </p:nvSpPr>
        <p:spPr bwMode="auto">
          <a:xfrm>
            <a:off x="3376613" y="2771775"/>
            <a:ext cx="2947987" cy="720725"/>
          </a:xfrm>
          <a:prstGeom prst="rect">
            <a:avLst/>
          </a:prstGeom>
          <a:solidFill>
            <a:srgbClr val="00FF00"/>
          </a:solidFill>
          <a:ln w="1905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0489" name="Rectangle 10">
            <a:extLst>
              <a:ext uri="{FF2B5EF4-FFF2-40B4-BE49-F238E27FC236}">
                <a16:creationId xmlns:a16="http://schemas.microsoft.com/office/drawing/2014/main" id="{CF66D5F7-7608-4662-A29E-D0E1AC906C67}"/>
              </a:ext>
            </a:extLst>
          </p:cNvPr>
          <p:cNvSpPr>
            <a:spLocks noChangeArrowheads="1"/>
          </p:cNvSpPr>
          <p:nvPr/>
        </p:nvSpPr>
        <p:spPr bwMode="auto">
          <a:xfrm>
            <a:off x="4157663" y="2878138"/>
            <a:ext cx="11525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b="1">
                <a:solidFill>
                  <a:srgbClr val="000000"/>
                </a:solidFill>
              </a:rPr>
              <a:t>Podnikanie - </a:t>
            </a:r>
            <a:endParaRPr lang="sk-SK" altLang="en-US" sz="1800">
              <a:latin typeface="Arial" panose="020B0604020202020204" pitchFamily="34" charset="0"/>
            </a:endParaRPr>
          </a:p>
        </p:txBody>
      </p:sp>
      <p:sp>
        <p:nvSpPr>
          <p:cNvPr id="20490" name="Rectangle 11">
            <a:extLst>
              <a:ext uri="{FF2B5EF4-FFF2-40B4-BE49-F238E27FC236}">
                <a16:creationId xmlns:a16="http://schemas.microsoft.com/office/drawing/2014/main" id="{CFE18C04-8A2D-4B4C-800F-8125FA4254A7}"/>
              </a:ext>
            </a:extLst>
          </p:cNvPr>
          <p:cNvSpPr>
            <a:spLocks noChangeArrowheads="1"/>
          </p:cNvSpPr>
          <p:nvPr/>
        </p:nvSpPr>
        <p:spPr bwMode="auto">
          <a:xfrm>
            <a:off x="3832225" y="3111500"/>
            <a:ext cx="1905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b="1">
                <a:solidFill>
                  <a:srgbClr val="000000"/>
                </a:solidFill>
              </a:rPr>
              <a:t>transformačný proces</a:t>
            </a:r>
            <a:endParaRPr lang="sk-SK" altLang="en-US" sz="1800">
              <a:latin typeface="Arial" panose="020B0604020202020204" pitchFamily="34" charset="0"/>
            </a:endParaRPr>
          </a:p>
        </p:txBody>
      </p:sp>
      <p:sp>
        <p:nvSpPr>
          <p:cNvPr id="20491" name="Rectangle 12">
            <a:extLst>
              <a:ext uri="{FF2B5EF4-FFF2-40B4-BE49-F238E27FC236}">
                <a16:creationId xmlns:a16="http://schemas.microsoft.com/office/drawing/2014/main" id="{4A197A8B-FA52-476C-AB52-FC310E75645B}"/>
              </a:ext>
            </a:extLst>
          </p:cNvPr>
          <p:cNvSpPr>
            <a:spLocks noChangeArrowheads="1"/>
          </p:cNvSpPr>
          <p:nvPr/>
        </p:nvSpPr>
        <p:spPr bwMode="auto">
          <a:xfrm>
            <a:off x="7554913" y="2871788"/>
            <a:ext cx="1411287" cy="557212"/>
          </a:xfrm>
          <a:prstGeom prst="rect">
            <a:avLst/>
          </a:prstGeom>
          <a:solidFill>
            <a:srgbClr val="FFFFFF"/>
          </a:solidFill>
          <a:ln w="1905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0492" name="Rectangle 13">
            <a:extLst>
              <a:ext uri="{FF2B5EF4-FFF2-40B4-BE49-F238E27FC236}">
                <a16:creationId xmlns:a16="http://schemas.microsoft.com/office/drawing/2014/main" id="{85E5A3DA-B4F8-402B-8813-91E088EBD9CB}"/>
              </a:ext>
            </a:extLst>
          </p:cNvPr>
          <p:cNvSpPr>
            <a:spLocks noChangeArrowheads="1"/>
          </p:cNvSpPr>
          <p:nvPr/>
        </p:nvSpPr>
        <p:spPr bwMode="auto">
          <a:xfrm>
            <a:off x="7785100" y="2974975"/>
            <a:ext cx="8588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b="1">
                <a:solidFill>
                  <a:srgbClr val="000000"/>
                </a:solidFill>
              </a:rPr>
              <a:t>Zákazníci</a:t>
            </a:r>
            <a:endParaRPr lang="sk-SK" altLang="en-US" sz="1800">
              <a:latin typeface="Arial" panose="020B0604020202020204" pitchFamily="34" charset="0"/>
            </a:endParaRPr>
          </a:p>
        </p:txBody>
      </p:sp>
      <p:sp>
        <p:nvSpPr>
          <p:cNvPr id="20493" name="Rectangle 14">
            <a:extLst>
              <a:ext uri="{FF2B5EF4-FFF2-40B4-BE49-F238E27FC236}">
                <a16:creationId xmlns:a16="http://schemas.microsoft.com/office/drawing/2014/main" id="{F7BD3AA7-63B6-46F2-BBCA-EE5740656B69}"/>
              </a:ext>
            </a:extLst>
          </p:cNvPr>
          <p:cNvSpPr>
            <a:spLocks noChangeArrowheads="1"/>
          </p:cNvSpPr>
          <p:nvPr/>
        </p:nvSpPr>
        <p:spPr bwMode="auto">
          <a:xfrm>
            <a:off x="298450" y="2678113"/>
            <a:ext cx="2159000" cy="668337"/>
          </a:xfrm>
          <a:prstGeom prst="rect">
            <a:avLst/>
          </a:prstGeom>
          <a:solidFill>
            <a:srgbClr val="FFFFFF"/>
          </a:solidFill>
          <a:ln w="1905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0494" name="Rectangle 15">
            <a:extLst>
              <a:ext uri="{FF2B5EF4-FFF2-40B4-BE49-F238E27FC236}">
                <a16:creationId xmlns:a16="http://schemas.microsoft.com/office/drawing/2014/main" id="{7952681F-AEFF-4037-9498-881D4C1AB69A}"/>
              </a:ext>
            </a:extLst>
          </p:cNvPr>
          <p:cNvSpPr>
            <a:spLocks noChangeArrowheads="1"/>
          </p:cNvSpPr>
          <p:nvPr/>
        </p:nvSpPr>
        <p:spPr bwMode="auto">
          <a:xfrm>
            <a:off x="592138" y="2782888"/>
            <a:ext cx="13747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Trh prostriedkov</a:t>
            </a:r>
          </a:p>
          <a:p>
            <a:pPr eaLnBrk="1" hangingPunct="1">
              <a:spcBef>
                <a:spcPct val="0"/>
              </a:spcBef>
              <a:buFontTx/>
              <a:buNone/>
            </a:pPr>
            <a:r>
              <a:rPr lang="sk-SK" altLang="en-US" sz="1600">
                <a:solidFill>
                  <a:srgbClr val="000000"/>
                </a:solidFill>
              </a:rPr>
              <a:t>  (dodávatelia)</a:t>
            </a:r>
            <a:endParaRPr lang="sk-SK" altLang="en-US" sz="1800">
              <a:latin typeface="Arial" panose="020B0604020202020204" pitchFamily="34" charset="0"/>
            </a:endParaRPr>
          </a:p>
        </p:txBody>
      </p:sp>
      <p:sp>
        <p:nvSpPr>
          <p:cNvPr id="20495" name="Rectangle 17">
            <a:extLst>
              <a:ext uri="{FF2B5EF4-FFF2-40B4-BE49-F238E27FC236}">
                <a16:creationId xmlns:a16="http://schemas.microsoft.com/office/drawing/2014/main" id="{41EA9403-A275-4153-8368-664279213161}"/>
              </a:ext>
            </a:extLst>
          </p:cNvPr>
          <p:cNvSpPr>
            <a:spLocks noChangeArrowheads="1"/>
          </p:cNvSpPr>
          <p:nvPr/>
        </p:nvSpPr>
        <p:spPr bwMode="auto">
          <a:xfrm>
            <a:off x="4171950" y="3479800"/>
            <a:ext cx="1430338" cy="654050"/>
          </a:xfrm>
          <a:prstGeom prst="rect">
            <a:avLst/>
          </a:prstGeom>
          <a:solidFill>
            <a:srgbClr val="00FF00"/>
          </a:solidFill>
          <a:ln w="1905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0496" name="Rectangle 18">
            <a:extLst>
              <a:ext uri="{FF2B5EF4-FFF2-40B4-BE49-F238E27FC236}">
                <a16:creationId xmlns:a16="http://schemas.microsoft.com/office/drawing/2014/main" id="{4CDE0946-6F85-4B8E-9D02-5192B58DFDE9}"/>
              </a:ext>
            </a:extLst>
          </p:cNvPr>
          <p:cNvSpPr>
            <a:spLocks noChangeArrowheads="1"/>
          </p:cNvSpPr>
          <p:nvPr/>
        </p:nvSpPr>
        <p:spPr bwMode="auto">
          <a:xfrm>
            <a:off x="4284663" y="3573463"/>
            <a:ext cx="12493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Rozhodnutia &amp;</a:t>
            </a:r>
            <a:endParaRPr lang="sk-SK" altLang="en-US" sz="1800">
              <a:latin typeface="Arial" panose="020B0604020202020204" pitchFamily="34" charset="0"/>
            </a:endParaRPr>
          </a:p>
        </p:txBody>
      </p:sp>
      <p:sp>
        <p:nvSpPr>
          <p:cNvPr id="20497" name="Rectangle 19">
            <a:extLst>
              <a:ext uri="{FF2B5EF4-FFF2-40B4-BE49-F238E27FC236}">
                <a16:creationId xmlns:a16="http://schemas.microsoft.com/office/drawing/2014/main" id="{B41F91CA-A004-43A3-B648-7DD0F4EA228D}"/>
              </a:ext>
            </a:extLst>
          </p:cNvPr>
          <p:cNvSpPr>
            <a:spLocks noChangeArrowheads="1"/>
          </p:cNvSpPr>
          <p:nvPr/>
        </p:nvSpPr>
        <p:spPr bwMode="auto">
          <a:xfrm>
            <a:off x="4594225" y="3821113"/>
            <a:ext cx="6238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aktivity</a:t>
            </a:r>
            <a:endParaRPr lang="sk-SK" altLang="en-US" sz="1800">
              <a:latin typeface="Arial" panose="020B0604020202020204" pitchFamily="34" charset="0"/>
            </a:endParaRPr>
          </a:p>
        </p:txBody>
      </p:sp>
      <p:sp>
        <p:nvSpPr>
          <p:cNvPr id="20498" name="Line 20">
            <a:extLst>
              <a:ext uri="{FF2B5EF4-FFF2-40B4-BE49-F238E27FC236}">
                <a16:creationId xmlns:a16="http://schemas.microsoft.com/office/drawing/2014/main" id="{88107417-F7C2-47DE-B77D-01DDA168C0C9}"/>
              </a:ext>
            </a:extLst>
          </p:cNvPr>
          <p:cNvSpPr>
            <a:spLocks noChangeShapeType="1"/>
          </p:cNvSpPr>
          <p:nvPr/>
        </p:nvSpPr>
        <p:spPr bwMode="auto">
          <a:xfrm flipH="1">
            <a:off x="3001963" y="3538538"/>
            <a:ext cx="1028700" cy="69215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499" name="Line 21">
            <a:extLst>
              <a:ext uri="{FF2B5EF4-FFF2-40B4-BE49-F238E27FC236}">
                <a16:creationId xmlns:a16="http://schemas.microsoft.com/office/drawing/2014/main" id="{1053C466-88B1-48A6-B9BC-113D3C88FE7A}"/>
              </a:ext>
            </a:extLst>
          </p:cNvPr>
          <p:cNvSpPr>
            <a:spLocks noChangeShapeType="1"/>
          </p:cNvSpPr>
          <p:nvPr/>
        </p:nvSpPr>
        <p:spPr bwMode="auto">
          <a:xfrm flipH="1">
            <a:off x="2954338" y="3470275"/>
            <a:ext cx="1028700" cy="69215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00" name="Freeform 22">
            <a:extLst>
              <a:ext uri="{FF2B5EF4-FFF2-40B4-BE49-F238E27FC236}">
                <a16:creationId xmlns:a16="http://schemas.microsoft.com/office/drawing/2014/main" id="{27D19A81-308F-41D1-8368-ACA543EE4D5C}"/>
              </a:ext>
            </a:extLst>
          </p:cNvPr>
          <p:cNvSpPr>
            <a:spLocks/>
          </p:cNvSpPr>
          <p:nvPr/>
        </p:nvSpPr>
        <p:spPr bwMode="auto">
          <a:xfrm>
            <a:off x="2641600" y="4022725"/>
            <a:ext cx="455613" cy="400050"/>
          </a:xfrm>
          <a:custGeom>
            <a:avLst/>
            <a:gdLst>
              <a:gd name="T0" fmla="*/ 2147483646 w 573"/>
              <a:gd name="T1" fmla="*/ 0 h 503"/>
              <a:gd name="T2" fmla="*/ 0 w 573"/>
              <a:gd name="T3" fmla="*/ 2147483646 h 503"/>
              <a:gd name="T4" fmla="*/ 2147483646 w 573"/>
              <a:gd name="T5" fmla="*/ 2147483646 h 503"/>
              <a:gd name="T6" fmla="*/ 2147483646 w 573"/>
              <a:gd name="T7" fmla="*/ 0 h 5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3" h="503">
                <a:moveTo>
                  <a:pt x="284" y="0"/>
                </a:moveTo>
                <a:lnTo>
                  <a:pt x="0" y="503"/>
                </a:lnTo>
                <a:lnTo>
                  <a:pt x="573" y="429"/>
                </a:lnTo>
                <a:lnTo>
                  <a:pt x="2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01" name="Freeform 23">
            <a:extLst>
              <a:ext uri="{FF2B5EF4-FFF2-40B4-BE49-F238E27FC236}">
                <a16:creationId xmlns:a16="http://schemas.microsoft.com/office/drawing/2014/main" id="{C440387D-21B1-4F99-9AA6-AAC461BBA79D}"/>
              </a:ext>
            </a:extLst>
          </p:cNvPr>
          <p:cNvSpPr>
            <a:spLocks/>
          </p:cNvSpPr>
          <p:nvPr/>
        </p:nvSpPr>
        <p:spPr bwMode="auto">
          <a:xfrm>
            <a:off x="2970213" y="3490913"/>
            <a:ext cx="1046162" cy="720725"/>
          </a:xfrm>
          <a:custGeom>
            <a:avLst/>
            <a:gdLst>
              <a:gd name="T0" fmla="*/ 2147483646 w 1319"/>
              <a:gd name="T1" fmla="*/ 2147483646 h 906"/>
              <a:gd name="T2" fmla="*/ 2147483646 w 1319"/>
              <a:gd name="T3" fmla="*/ 0 h 906"/>
              <a:gd name="T4" fmla="*/ 0 w 1319"/>
              <a:gd name="T5" fmla="*/ 2147483646 h 906"/>
              <a:gd name="T6" fmla="*/ 2147483646 w 1319"/>
              <a:gd name="T7" fmla="*/ 2147483646 h 906"/>
              <a:gd name="T8" fmla="*/ 2147483646 w 1319"/>
              <a:gd name="T9" fmla="*/ 2147483646 h 9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9" h="906">
                <a:moveTo>
                  <a:pt x="1319" y="35"/>
                </a:moveTo>
                <a:lnTo>
                  <a:pt x="1296" y="0"/>
                </a:lnTo>
                <a:lnTo>
                  <a:pt x="0" y="872"/>
                </a:lnTo>
                <a:lnTo>
                  <a:pt x="23" y="906"/>
                </a:lnTo>
                <a:lnTo>
                  <a:pt x="1319"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02" name="Line 25">
            <a:extLst>
              <a:ext uri="{FF2B5EF4-FFF2-40B4-BE49-F238E27FC236}">
                <a16:creationId xmlns:a16="http://schemas.microsoft.com/office/drawing/2014/main" id="{2DBDF18A-DBBC-4D55-82CA-CB1AFB9A3FA2}"/>
              </a:ext>
            </a:extLst>
          </p:cNvPr>
          <p:cNvSpPr>
            <a:spLocks noChangeShapeType="1"/>
          </p:cNvSpPr>
          <p:nvPr/>
        </p:nvSpPr>
        <p:spPr bwMode="auto">
          <a:xfrm flipH="1" flipV="1">
            <a:off x="1955800" y="3671888"/>
            <a:ext cx="703263" cy="79533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03" name="Line 26">
            <a:extLst>
              <a:ext uri="{FF2B5EF4-FFF2-40B4-BE49-F238E27FC236}">
                <a16:creationId xmlns:a16="http://schemas.microsoft.com/office/drawing/2014/main" id="{627BB5D7-4D3B-48D0-8B22-C34875191CE0}"/>
              </a:ext>
            </a:extLst>
          </p:cNvPr>
          <p:cNvSpPr>
            <a:spLocks noChangeShapeType="1"/>
          </p:cNvSpPr>
          <p:nvPr/>
        </p:nvSpPr>
        <p:spPr bwMode="auto">
          <a:xfrm flipH="1" flipV="1">
            <a:off x="2019300" y="3614738"/>
            <a:ext cx="703263" cy="79533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04" name="Freeform 27">
            <a:extLst>
              <a:ext uri="{FF2B5EF4-FFF2-40B4-BE49-F238E27FC236}">
                <a16:creationId xmlns:a16="http://schemas.microsoft.com/office/drawing/2014/main" id="{645E43E1-FB32-4C2A-A664-B404B1BA8D23}"/>
              </a:ext>
            </a:extLst>
          </p:cNvPr>
          <p:cNvSpPr>
            <a:spLocks/>
          </p:cNvSpPr>
          <p:nvPr/>
        </p:nvSpPr>
        <p:spPr bwMode="auto">
          <a:xfrm>
            <a:off x="1719263" y="3340100"/>
            <a:ext cx="427037" cy="442913"/>
          </a:xfrm>
          <a:custGeom>
            <a:avLst/>
            <a:gdLst>
              <a:gd name="T0" fmla="*/ 2147483646 w 538"/>
              <a:gd name="T1" fmla="*/ 2147483646 h 558"/>
              <a:gd name="T2" fmla="*/ 0 w 538"/>
              <a:gd name="T3" fmla="*/ 0 h 558"/>
              <a:gd name="T4" fmla="*/ 2147483646 w 538"/>
              <a:gd name="T5" fmla="*/ 2147483646 h 558"/>
              <a:gd name="T6" fmla="*/ 2147483646 w 538"/>
              <a:gd name="T7" fmla="*/ 2147483646 h 5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8" h="558">
                <a:moveTo>
                  <a:pt x="538" y="214"/>
                </a:moveTo>
                <a:lnTo>
                  <a:pt x="0" y="0"/>
                </a:lnTo>
                <a:lnTo>
                  <a:pt x="149" y="558"/>
                </a:lnTo>
                <a:lnTo>
                  <a:pt x="538" y="2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05" name="Freeform 28">
            <a:extLst>
              <a:ext uri="{FF2B5EF4-FFF2-40B4-BE49-F238E27FC236}">
                <a16:creationId xmlns:a16="http://schemas.microsoft.com/office/drawing/2014/main" id="{E62E6D97-E692-460E-B926-F599103756FE}"/>
              </a:ext>
            </a:extLst>
          </p:cNvPr>
          <p:cNvSpPr>
            <a:spLocks/>
          </p:cNvSpPr>
          <p:nvPr/>
        </p:nvSpPr>
        <p:spPr bwMode="auto">
          <a:xfrm>
            <a:off x="1976438" y="3633788"/>
            <a:ext cx="727075" cy="817562"/>
          </a:xfrm>
          <a:custGeom>
            <a:avLst/>
            <a:gdLst>
              <a:gd name="T0" fmla="*/ 2147483646 w 917"/>
              <a:gd name="T1" fmla="*/ 2147483646 h 1031"/>
              <a:gd name="T2" fmla="*/ 2147483646 w 917"/>
              <a:gd name="T3" fmla="*/ 2147483646 h 1031"/>
              <a:gd name="T4" fmla="*/ 2147483646 w 917"/>
              <a:gd name="T5" fmla="*/ 0 h 1031"/>
              <a:gd name="T6" fmla="*/ 0 w 917"/>
              <a:gd name="T7" fmla="*/ 2147483646 h 1031"/>
              <a:gd name="T8" fmla="*/ 2147483646 w 917"/>
              <a:gd name="T9" fmla="*/ 2147483646 h 10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7" h="1031">
                <a:moveTo>
                  <a:pt x="886" y="1031"/>
                </a:moveTo>
                <a:lnTo>
                  <a:pt x="917" y="1002"/>
                </a:lnTo>
                <a:lnTo>
                  <a:pt x="31" y="0"/>
                </a:lnTo>
                <a:lnTo>
                  <a:pt x="0" y="29"/>
                </a:lnTo>
                <a:lnTo>
                  <a:pt x="886" y="10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06" name="Freeform 30">
            <a:extLst>
              <a:ext uri="{FF2B5EF4-FFF2-40B4-BE49-F238E27FC236}">
                <a16:creationId xmlns:a16="http://schemas.microsoft.com/office/drawing/2014/main" id="{FEB68FEF-199B-4BCD-9A7D-F2C8155666EC}"/>
              </a:ext>
            </a:extLst>
          </p:cNvPr>
          <p:cNvSpPr>
            <a:spLocks/>
          </p:cNvSpPr>
          <p:nvPr/>
        </p:nvSpPr>
        <p:spPr bwMode="auto">
          <a:xfrm>
            <a:off x="1620838" y="2084388"/>
            <a:ext cx="901700" cy="561975"/>
          </a:xfrm>
          <a:custGeom>
            <a:avLst/>
            <a:gdLst>
              <a:gd name="T0" fmla="*/ 0 w 1137"/>
              <a:gd name="T1" fmla="*/ 2147483646 h 708"/>
              <a:gd name="T2" fmla="*/ 2147483646 w 1137"/>
              <a:gd name="T3" fmla="*/ 2147483646 h 708"/>
              <a:gd name="T4" fmla="*/ 2147483646 w 1137"/>
              <a:gd name="T5" fmla="*/ 2147483646 h 708"/>
              <a:gd name="T6" fmla="*/ 2147483646 w 1137"/>
              <a:gd name="T7" fmla="*/ 0 h 708"/>
              <a:gd name="T8" fmla="*/ 0 w 1137"/>
              <a:gd name="T9" fmla="*/ 2147483646 h 7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7" h="708">
                <a:moveTo>
                  <a:pt x="0" y="646"/>
                </a:moveTo>
                <a:lnTo>
                  <a:pt x="35" y="708"/>
                </a:lnTo>
                <a:lnTo>
                  <a:pt x="1137" y="62"/>
                </a:lnTo>
                <a:lnTo>
                  <a:pt x="1102" y="0"/>
                </a:lnTo>
                <a:lnTo>
                  <a:pt x="0" y="6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07" name="Freeform 31">
            <a:extLst>
              <a:ext uri="{FF2B5EF4-FFF2-40B4-BE49-F238E27FC236}">
                <a16:creationId xmlns:a16="http://schemas.microsoft.com/office/drawing/2014/main" id="{5FF727BF-5AB9-4707-9A5D-0E4270798713}"/>
              </a:ext>
            </a:extLst>
          </p:cNvPr>
          <p:cNvSpPr>
            <a:spLocks/>
          </p:cNvSpPr>
          <p:nvPr/>
        </p:nvSpPr>
        <p:spPr bwMode="auto">
          <a:xfrm>
            <a:off x="2430463" y="1960563"/>
            <a:ext cx="331787" cy="280987"/>
          </a:xfrm>
          <a:custGeom>
            <a:avLst/>
            <a:gdLst>
              <a:gd name="T0" fmla="*/ 2147483646 w 418"/>
              <a:gd name="T1" fmla="*/ 2147483646 h 354"/>
              <a:gd name="T2" fmla="*/ 2147483646 w 418"/>
              <a:gd name="T3" fmla="*/ 0 h 354"/>
              <a:gd name="T4" fmla="*/ 0 w 418"/>
              <a:gd name="T5" fmla="*/ 2147483646 h 354"/>
              <a:gd name="T6" fmla="*/ 2147483646 w 418"/>
              <a:gd name="T7" fmla="*/ 2147483646 h 3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8" h="354">
                <a:moveTo>
                  <a:pt x="190" y="354"/>
                </a:moveTo>
                <a:lnTo>
                  <a:pt x="418" y="0"/>
                </a:lnTo>
                <a:lnTo>
                  <a:pt x="0" y="29"/>
                </a:lnTo>
                <a:lnTo>
                  <a:pt x="190" y="3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08" name="Freeform 33">
            <a:extLst>
              <a:ext uri="{FF2B5EF4-FFF2-40B4-BE49-F238E27FC236}">
                <a16:creationId xmlns:a16="http://schemas.microsoft.com/office/drawing/2014/main" id="{6582DE24-3318-46A3-B9B8-B74983421965}"/>
              </a:ext>
            </a:extLst>
          </p:cNvPr>
          <p:cNvSpPr>
            <a:spLocks/>
          </p:cNvSpPr>
          <p:nvPr/>
        </p:nvSpPr>
        <p:spPr bwMode="auto">
          <a:xfrm>
            <a:off x="2727325" y="1957388"/>
            <a:ext cx="712788" cy="657225"/>
          </a:xfrm>
          <a:custGeom>
            <a:avLst/>
            <a:gdLst>
              <a:gd name="T0" fmla="*/ 2147483646 w 899"/>
              <a:gd name="T1" fmla="*/ 0 h 828"/>
              <a:gd name="T2" fmla="*/ 0 w 899"/>
              <a:gd name="T3" fmla="*/ 2147483646 h 828"/>
              <a:gd name="T4" fmla="*/ 2147483646 w 899"/>
              <a:gd name="T5" fmla="*/ 2147483646 h 828"/>
              <a:gd name="T6" fmla="*/ 2147483646 w 899"/>
              <a:gd name="T7" fmla="*/ 2147483646 h 828"/>
              <a:gd name="T8" fmla="*/ 2147483646 w 899"/>
              <a:gd name="T9" fmla="*/ 0 h 8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9" h="828">
                <a:moveTo>
                  <a:pt x="49" y="0"/>
                </a:moveTo>
                <a:lnTo>
                  <a:pt x="0" y="53"/>
                </a:lnTo>
                <a:lnTo>
                  <a:pt x="851" y="828"/>
                </a:lnTo>
                <a:lnTo>
                  <a:pt x="899" y="775"/>
                </a:lnTo>
                <a:lnTo>
                  <a:pt x="4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09" name="Freeform 34">
            <a:extLst>
              <a:ext uri="{FF2B5EF4-FFF2-40B4-BE49-F238E27FC236}">
                <a16:creationId xmlns:a16="http://schemas.microsoft.com/office/drawing/2014/main" id="{E2F96B8E-E6AE-4058-830D-0A6DB50BFB21}"/>
              </a:ext>
            </a:extLst>
          </p:cNvPr>
          <p:cNvSpPr>
            <a:spLocks/>
          </p:cNvSpPr>
          <p:nvPr/>
        </p:nvSpPr>
        <p:spPr bwMode="auto">
          <a:xfrm>
            <a:off x="3317875" y="2479675"/>
            <a:ext cx="320675" cy="311150"/>
          </a:xfrm>
          <a:custGeom>
            <a:avLst/>
            <a:gdLst>
              <a:gd name="T0" fmla="*/ 0 w 404"/>
              <a:gd name="T1" fmla="*/ 2147483646 h 390"/>
              <a:gd name="T2" fmla="*/ 2147483646 w 404"/>
              <a:gd name="T3" fmla="*/ 2147483646 h 390"/>
              <a:gd name="T4" fmla="*/ 2147483646 w 404"/>
              <a:gd name="T5" fmla="*/ 0 h 390"/>
              <a:gd name="T6" fmla="*/ 0 w 404"/>
              <a:gd name="T7" fmla="*/ 2147483646 h 3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4" h="390">
                <a:moveTo>
                  <a:pt x="0" y="277"/>
                </a:moveTo>
                <a:lnTo>
                  <a:pt x="404" y="390"/>
                </a:lnTo>
                <a:lnTo>
                  <a:pt x="253" y="0"/>
                </a:lnTo>
                <a:lnTo>
                  <a:pt x="0"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10" name="Freeform 36">
            <a:extLst>
              <a:ext uri="{FF2B5EF4-FFF2-40B4-BE49-F238E27FC236}">
                <a16:creationId xmlns:a16="http://schemas.microsoft.com/office/drawing/2014/main" id="{5349DA58-C98C-4D2F-9498-1F5CD5A98DFF}"/>
              </a:ext>
            </a:extLst>
          </p:cNvPr>
          <p:cNvSpPr>
            <a:spLocks/>
          </p:cNvSpPr>
          <p:nvPr/>
        </p:nvSpPr>
        <p:spPr bwMode="auto">
          <a:xfrm>
            <a:off x="5984875" y="3467100"/>
            <a:ext cx="912813" cy="515938"/>
          </a:xfrm>
          <a:custGeom>
            <a:avLst/>
            <a:gdLst>
              <a:gd name="T0" fmla="*/ 2147483646 w 1150"/>
              <a:gd name="T1" fmla="*/ 0 h 650"/>
              <a:gd name="T2" fmla="*/ 0 w 1150"/>
              <a:gd name="T3" fmla="*/ 2147483646 h 650"/>
              <a:gd name="T4" fmla="*/ 2147483646 w 1150"/>
              <a:gd name="T5" fmla="*/ 2147483646 h 650"/>
              <a:gd name="T6" fmla="*/ 2147483646 w 1150"/>
              <a:gd name="T7" fmla="*/ 2147483646 h 650"/>
              <a:gd name="T8" fmla="*/ 2147483646 w 1150"/>
              <a:gd name="T9" fmla="*/ 0 h 6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0" h="650">
                <a:moveTo>
                  <a:pt x="33" y="0"/>
                </a:moveTo>
                <a:lnTo>
                  <a:pt x="0" y="62"/>
                </a:lnTo>
                <a:lnTo>
                  <a:pt x="1116" y="650"/>
                </a:lnTo>
                <a:lnTo>
                  <a:pt x="1150" y="588"/>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11" name="Freeform 37">
            <a:extLst>
              <a:ext uri="{FF2B5EF4-FFF2-40B4-BE49-F238E27FC236}">
                <a16:creationId xmlns:a16="http://schemas.microsoft.com/office/drawing/2014/main" id="{F0BA4938-2B31-4363-9C9A-6FA01A160B04}"/>
              </a:ext>
            </a:extLst>
          </p:cNvPr>
          <p:cNvSpPr>
            <a:spLocks/>
          </p:cNvSpPr>
          <p:nvPr/>
        </p:nvSpPr>
        <p:spPr bwMode="auto">
          <a:xfrm>
            <a:off x="6810375" y="3824288"/>
            <a:ext cx="333375" cy="269875"/>
          </a:xfrm>
          <a:custGeom>
            <a:avLst/>
            <a:gdLst>
              <a:gd name="T0" fmla="*/ 0 w 419"/>
              <a:gd name="T1" fmla="*/ 2147483646 h 340"/>
              <a:gd name="T2" fmla="*/ 2147483646 w 419"/>
              <a:gd name="T3" fmla="*/ 2147483646 h 340"/>
              <a:gd name="T4" fmla="*/ 2147483646 w 419"/>
              <a:gd name="T5" fmla="*/ 0 h 340"/>
              <a:gd name="T6" fmla="*/ 0 w 419"/>
              <a:gd name="T7" fmla="*/ 2147483646 h 3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9" h="340">
                <a:moveTo>
                  <a:pt x="0" y="332"/>
                </a:moveTo>
                <a:lnTo>
                  <a:pt x="419" y="340"/>
                </a:lnTo>
                <a:lnTo>
                  <a:pt x="175" y="0"/>
                </a:lnTo>
                <a:lnTo>
                  <a:pt x="0" y="3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12" name="Freeform 39">
            <a:extLst>
              <a:ext uri="{FF2B5EF4-FFF2-40B4-BE49-F238E27FC236}">
                <a16:creationId xmlns:a16="http://schemas.microsoft.com/office/drawing/2014/main" id="{B1B6C53B-FFB8-4B06-8607-AACAE5B9D8C6}"/>
              </a:ext>
            </a:extLst>
          </p:cNvPr>
          <p:cNvSpPr>
            <a:spLocks/>
          </p:cNvSpPr>
          <p:nvPr/>
        </p:nvSpPr>
        <p:spPr bwMode="auto">
          <a:xfrm>
            <a:off x="7148513" y="3544888"/>
            <a:ext cx="1303337" cy="527050"/>
          </a:xfrm>
          <a:custGeom>
            <a:avLst/>
            <a:gdLst>
              <a:gd name="T0" fmla="*/ 0 w 1642"/>
              <a:gd name="T1" fmla="*/ 2147483646 h 664"/>
              <a:gd name="T2" fmla="*/ 2147483646 w 1642"/>
              <a:gd name="T3" fmla="*/ 2147483646 h 664"/>
              <a:gd name="T4" fmla="*/ 2147483646 w 1642"/>
              <a:gd name="T5" fmla="*/ 2147483646 h 664"/>
              <a:gd name="T6" fmla="*/ 2147483646 w 1642"/>
              <a:gd name="T7" fmla="*/ 0 h 664"/>
              <a:gd name="T8" fmla="*/ 0 w 1642"/>
              <a:gd name="T9" fmla="*/ 2147483646 h 6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42" h="664">
                <a:moveTo>
                  <a:pt x="0" y="598"/>
                </a:moveTo>
                <a:lnTo>
                  <a:pt x="25" y="664"/>
                </a:lnTo>
                <a:lnTo>
                  <a:pt x="1642" y="66"/>
                </a:lnTo>
                <a:lnTo>
                  <a:pt x="1616" y="0"/>
                </a:lnTo>
                <a:lnTo>
                  <a:pt x="0" y="5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13" name="Freeform 40">
            <a:extLst>
              <a:ext uri="{FF2B5EF4-FFF2-40B4-BE49-F238E27FC236}">
                <a16:creationId xmlns:a16="http://schemas.microsoft.com/office/drawing/2014/main" id="{5F3C393F-1D3A-45CE-A92C-9EB336A2B495}"/>
              </a:ext>
            </a:extLst>
          </p:cNvPr>
          <p:cNvSpPr>
            <a:spLocks/>
          </p:cNvSpPr>
          <p:nvPr/>
        </p:nvSpPr>
        <p:spPr bwMode="auto">
          <a:xfrm>
            <a:off x="8386763" y="3432175"/>
            <a:ext cx="330200" cy="279400"/>
          </a:xfrm>
          <a:custGeom>
            <a:avLst/>
            <a:gdLst>
              <a:gd name="T0" fmla="*/ 2147483646 w 416"/>
              <a:gd name="T1" fmla="*/ 2147483646 h 351"/>
              <a:gd name="T2" fmla="*/ 2147483646 w 416"/>
              <a:gd name="T3" fmla="*/ 2147483646 h 351"/>
              <a:gd name="T4" fmla="*/ 0 w 416"/>
              <a:gd name="T5" fmla="*/ 0 h 351"/>
              <a:gd name="T6" fmla="*/ 2147483646 w 416"/>
              <a:gd name="T7" fmla="*/ 2147483646 h 3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6" h="351">
                <a:moveTo>
                  <a:pt x="130" y="351"/>
                </a:moveTo>
                <a:lnTo>
                  <a:pt x="416" y="45"/>
                </a:lnTo>
                <a:lnTo>
                  <a:pt x="0" y="0"/>
                </a:lnTo>
                <a:lnTo>
                  <a:pt x="130" y="3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14" name="Line 42">
            <a:extLst>
              <a:ext uri="{FF2B5EF4-FFF2-40B4-BE49-F238E27FC236}">
                <a16:creationId xmlns:a16="http://schemas.microsoft.com/office/drawing/2014/main" id="{1B5CF780-FF1D-4E46-9AFC-7D99AC13ED09}"/>
              </a:ext>
            </a:extLst>
          </p:cNvPr>
          <p:cNvSpPr>
            <a:spLocks noChangeShapeType="1"/>
          </p:cNvSpPr>
          <p:nvPr/>
        </p:nvSpPr>
        <p:spPr bwMode="auto">
          <a:xfrm flipH="1" flipV="1">
            <a:off x="7543800" y="2420938"/>
            <a:ext cx="911225" cy="509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15" name="Line 43">
            <a:extLst>
              <a:ext uri="{FF2B5EF4-FFF2-40B4-BE49-F238E27FC236}">
                <a16:creationId xmlns:a16="http://schemas.microsoft.com/office/drawing/2014/main" id="{391297F7-C8AE-4AF7-98BA-1F1755B840B2}"/>
              </a:ext>
            </a:extLst>
          </p:cNvPr>
          <p:cNvSpPr>
            <a:spLocks noChangeShapeType="1"/>
          </p:cNvSpPr>
          <p:nvPr/>
        </p:nvSpPr>
        <p:spPr bwMode="auto">
          <a:xfrm flipH="1" flipV="1">
            <a:off x="7585075" y="2347913"/>
            <a:ext cx="911225" cy="50800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16" name="Freeform 44">
            <a:extLst>
              <a:ext uri="{FF2B5EF4-FFF2-40B4-BE49-F238E27FC236}">
                <a16:creationId xmlns:a16="http://schemas.microsoft.com/office/drawing/2014/main" id="{386100A7-F344-44AD-8328-66E0CE664619}"/>
              </a:ext>
            </a:extLst>
          </p:cNvPr>
          <p:cNvSpPr>
            <a:spLocks/>
          </p:cNvSpPr>
          <p:nvPr/>
        </p:nvSpPr>
        <p:spPr bwMode="auto">
          <a:xfrm>
            <a:off x="7210425" y="2187575"/>
            <a:ext cx="458788" cy="379413"/>
          </a:xfrm>
          <a:custGeom>
            <a:avLst/>
            <a:gdLst>
              <a:gd name="T0" fmla="*/ 2147483646 w 579"/>
              <a:gd name="T1" fmla="*/ 2147483646 h 478"/>
              <a:gd name="T2" fmla="*/ 0 w 579"/>
              <a:gd name="T3" fmla="*/ 0 h 478"/>
              <a:gd name="T4" fmla="*/ 2147483646 w 579"/>
              <a:gd name="T5" fmla="*/ 2147483646 h 478"/>
              <a:gd name="T6" fmla="*/ 2147483646 w 579"/>
              <a:gd name="T7" fmla="*/ 2147483646 h 4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9" h="478">
                <a:moveTo>
                  <a:pt x="579" y="25"/>
                </a:moveTo>
                <a:lnTo>
                  <a:pt x="0" y="0"/>
                </a:lnTo>
                <a:lnTo>
                  <a:pt x="324" y="478"/>
                </a:lnTo>
                <a:lnTo>
                  <a:pt x="579"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17" name="Freeform 45">
            <a:extLst>
              <a:ext uri="{FF2B5EF4-FFF2-40B4-BE49-F238E27FC236}">
                <a16:creationId xmlns:a16="http://schemas.microsoft.com/office/drawing/2014/main" id="{422A47E8-D7CC-44D1-A059-8E33B7CCE105}"/>
              </a:ext>
            </a:extLst>
          </p:cNvPr>
          <p:cNvSpPr>
            <a:spLocks/>
          </p:cNvSpPr>
          <p:nvPr/>
        </p:nvSpPr>
        <p:spPr bwMode="auto">
          <a:xfrm>
            <a:off x="7556500" y="2370138"/>
            <a:ext cx="928688" cy="538162"/>
          </a:xfrm>
          <a:custGeom>
            <a:avLst/>
            <a:gdLst>
              <a:gd name="T0" fmla="*/ 2147483646 w 1169"/>
              <a:gd name="T1" fmla="*/ 2147483646 h 678"/>
              <a:gd name="T2" fmla="*/ 2147483646 w 1169"/>
              <a:gd name="T3" fmla="*/ 2147483646 h 678"/>
              <a:gd name="T4" fmla="*/ 2147483646 w 1169"/>
              <a:gd name="T5" fmla="*/ 0 h 678"/>
              <a:gd name="T6" fmla="*/ 0 w 1169"/>
              <a:gd name="T7" fmla="*/ 2147483646 h 678"/>
              <a:gd name="T8" fmla="*/ 2147483646 w 1169"/>
              <a:gd name="T9" fmla="*/ 2147483646 h 6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69" h="678">
                <a:moveTo>
                  <a:pt x="1148" y="678"/>
                </a:moveTo>
                <a:lnTo>
                  <a:pt x="1169" y="641"/>
                </a:lnTo>
                <a:lnTo>
                  <a:pt x="21" y="0"/>
                </a:lnTo>
                <a:lnTo>
                  <a:pt x="0" y="37"/>
                </a:lnTo>
                <a:lnTo>
                  <a:pt x="1148" y="6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18" name="Line 47">
            <a:extLst>
              <a:ext uri="{FF2B5EF4-FFF2-40B4-BE49-F238E27FC236}">
                <a16:creationId xmlns:a16="http://schemas.microsoft.com/office/drawing/2014/main" id="{863A26C5-6B14-46F1-B08F-C83CB19A0E01}"/>
              </a:ext>
            </a:extLst>
          </p:cNvPr>
          <p:cNvSpPr>
            <a:spLocks noChangeShapeType="1"/>
          </p:cNvSpPr>
          <p:nvPr/>
        </p:nvSpPr>
        <p:spPr bwMode="auto">
          <a:xfrm flipH="1">
            <a:off x="6592888" y="2259013"/>
            <a:ext cx="668337" cy="333375"/>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19" name="Line 48">
            <a:extLst>
              <a:ext uri="{FF2B5EF4-FFF2-40B4-BE49-F238E27FC236}">
                <a16:creationId xmlns:a16="http://schemas.microsoft.com/office/drawing/2014/main" id="{B5FEECCD-D967-411F-93D3-A771B13D8DBE}"/>
              </a:ext>
            </a:extLst>
          </p:cNvPr>
          <p:cNvSpPr>
            <a:spLocks noChangeShapeType="1"/>
          </p:cNvSpPr>
          <p:nvPr/>
        </p:nvSpPr>
        <p:spPr bwMode="auto">
          <a:xfrm flipH="1">
            <a:off x="6554788" y="2182813"/>
            <a:ext cx="668337" cy="33496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20" name="Freeform 49">
            <a:extLst>
              <a:ext uri="{FF2B5EF4-FFF2-40B4-BE49-F238E27FC236}">
                <a16:creationId xmlns:a16="http://schemas.microsoft.com/office/drawing/2014/main" id="{46799CF6-2711-43C4-89D5-58361484ACD5}"/>
              </a:ext>
            </a:extLst>
          </p:cNvPr>
          <p:cNvSpPr>
            <a:spLocks/>
          </p:cNvSpPr>
          <p:nvPr/>
        </p:nvSpPr>
        <p:spPr bwMode="auto">
          <a:xfrm>
            <a:off x="6211888" y="2370138"/>
            <a:ext cx="457200" cy="368300"/>
          </a:xfrm>
          <a:custGeom>
            <a:avLst/>
            <a:gdLst>
              <a:gd name="T0" fmla="*/ 2147483646 w 577"/>
              <a:gd name="T1" fmla="*/ 0 h 464"/>
              <a:gd name="T2" fmla="*/ 0 w 577"/>
              <a:gd name="T3" fmla="*/ 2147483646 h 464"/>
              <a:gd name="T4" fmla="*/ 2147483646 w 577"/>
              <a:gd name="T5" fmla="*/ 2147483646 h 464"/>
              <a:gd name="T6" fmla="*/ 2147483646 w 577"/>
              <a:gd name="T7" fmla="*/ 0 h 4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7" h="464">
                <a:moveTo>
                  <a:pt x="346" y="0"/>
                </a:moveTo>
                <a:lnTo>
                  <a:pt x="0" y="464"/>
                </a:lnTo>
                <a:lnTo>
                  <a:pt x="577" y="464"/>
                </a:lnTo>
                <a:lnTo>
                  <a:pt x="34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21" name="Freeform 50">
            <a:extLst>
              <a:ext uri="{FF2B5EF4-FFF2-40B4-BE49-F238E27FC236}">
                <a16:creationId xmlns:a16="http://schemas.microsoft.com/office/drawing/2014/main" id="{59401B04-ECB8-458B-B498-881CBE5848C2}"/>
              </a:ext>
            </a:extLst>
          </p:cNvPr>
          <p:cNvSpPr>
            <a:spLocks/>
          </p:cNvSpPr>
          <p:nvPr/>
        </p:nvSpPr>
        <p:spPr bwMode="auto">
          <a:xfrm>
            <a:off x="6567488" y="2208213"/>
            <a:ext cx="682625" cy="363537"/>
          </a:xfrm>
          <a:custGeom>
            <a:avLst/>
            <a:gdLst>
              <a:gd name="T0" fmla="*/ 2147483646 w 860"/>
              <a:gd name="T1" fmla="*/ 2147483646 h 458"/>
              <a:gd name="T2" fmla="*/ 2147483646 w 860"/>
              <a:gd name="T3" fmla="*/ 0 h 458"/>
              <a:gd name="T4" fmla="*/ 0 w 860"/>
              <a:gd name="T5" fmla="*/ 2147483646 h 458"/>
              <a:gd name="T6" fmla="*/ 2147483646 w 860"/>
              <a:gd name="T7" fmla="*/ 2147483646 h 458"/>
              <a:gd name="T8" fmla="*/ 2147483646 w 860"/>
              <a:gd name="T9" fmla="*/ 2147483646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0" h="458">
                <a:moveTo>
                  <a:pt x="860" y="37"/>
                </a:moveTo>
                <a:lnTo>
                  <a:pt x="841" y="0"/>
                </a:lnTo>
                <a:lnTo>
                  <a:pt x="0" y="421"/>
                </a:lnTo>
                <a:lnTo>
                  <a:pt x="19" y="458"/>
                </a:lnTo>
                <a:lnTo>
                  <a:pt x="860" y="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22" name="Rectangle 52">
            <a:extLst>
              <a:ext uri="{FF2B5EF4-FFF2-40B4-BE49-F238E27FC236}">
                <a16:creationId xmlns:a16="http://schemas.microsoft.com/office/drawing/2014/main" id="{0A7BB15A-9A17-44EB-96F1-3681599BFA5F}"/>
              </a:ext>
            </a:extLst>
          </p:cNvPr>
          <p:cNvSpPr>
            <a:spLocks noChangeArrowheads="1"/>
          </p:cNvSpPr>
          <p:nvPr/>
        </p:nvSpPr>
        <p:spPr bwMode="auto">
          <a:xfrm>
            <a:off x="6038850" y="1830388"/>
            <a:ext cx="254635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0523" name="Rectangle 53">
            <a:extLst>
              <a:ext uri="{FF2B5EF4-FFF2-40B4-BE49-F238E27FC236}">
                <a16:creationId xmlns:a16="http://schemas.microsoft.com/office/drawing/2014/main" id="{270E09D3-1FE9-4756-A825-2526A937CAC3}"/>
              </a:ext>
            </a:extLst>
          </p:cNvPr>
          <p:cNvSpPr>
            <a:spLocks noChangeArrowheads="1"/>
          </p:cNvSpPr>
          <p:nvPr/>
        </p:nvSpPr>
        <p:spPr bwMode="auto">
          <a:xfrm>
            <a:off x="6588125" y="1773238"/>
            <a:ext cx="24701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Výnosy a peňažné prostriedky</a:t>
            </a:r>
            <a:endParaRPr lang="sk-SK" altLang="en-US" sz="1800">
              <a:latin typeface="Arial" panose="020B0604020202020204" pitchFamily="34" charset="0"/>
            </a:endParaRPr>
          </a:p>
        </p:txBody>
      </p:sp>
      <p:sp>
        <p:nvSpPr>
          <p:cNvPr id="20524" name="Rectangle 54">
            <a:extLst>
              <a:ext uri="{FF2B5EF4-FFF2-40B4-BE49-F238E27FC236}">
                <a16:creationId xmlns:a16="http://schemas.microsoft.com/office/drawing/2014/main" id="{25A249DD-B8E1-4493-81B0-B596F41E6C64}"/>
              </a:ext>
            </a:extLst>
          </p:cNvPr>
          <p:cNvSpPr>
            <a:spLocks noChangeArrowheads="1"/>
          </p:cNvSpPr>
          <p:nvPr/>
        </p:nvSpPr>
        <p:spPr bwMode="auto">
          <a:xfrm>
            <a:off x="5868988" y="3932238"/>
            <a:ext cx="2493962"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0525" name="Rectangle 55">
            <a:extLst>
              <a:ext uri="{FF2B5EF4-FFF2-40B4-BE49-F238E27FC236}">
                <a16:creationId xmlns:a16="http://schemas.microsoft.com/office/drawing/2014/main" id="{B57E39DC-01DD-41DE-BE66-6A6F2A6B17D6}"/>
              </a:ext>
            </a:extLst>
          </p:cNvPr>
          <p:cNvSpPr>
            <a:spLocks noChangeArrowheads="1"/>
          </p:cNvSpPr>
          <p:nvPr/>
        </p:nvSpPr>
        <p:spPr bwMode="auto">
          <a:xfrm>
            <a:off x="6375400" y="4027488"/>
            <a:ext cx="15017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Ponuka a dodávky</a:t>
            </a:r>
          </a:p>
          <a:p>
            <a:pPr eaLnBrk="1" hangingPunct="1">
              <a:spcBef>
                <a:spcPct val="0"/>
              </a:spcBef>
              <a:buFontTx/>
              <a:buNone/>
            </a:pPr>
            <a:r>
              <a:rPr lang="sk-SK" altLang="en-US" sz="1600">
                <a:solidFill>
                  <a:srgbClr val="000000"/>
                </a:solidFill>
              </a:rPr>
              <a:t>  tovaru a služieb </a:t>
            </a:r>
            <a:endParaRPr lang="sk-SK" altLang="en-US" sz="1800">
              <a:latin typeface="Arial" panose="020B0604020202020204" pitchFamily="34" charset="0"/>
            </a:endParaRPr>
          </a:p>
        </p:txBody>
      </p:sp>
      <p:sp>
        <p:nvSpPr>
          <p:cNvPr id="20526" name="Rectangle 57">
            <a:extLst>
              <a:ext uri="{FF2B5EF4-FFF2-40B4-BE49-F238E27FC236}">
                <a16:creationId xmlns:a16="http://schemas.microsoft.com/office/drawing/2014/main" id="{E5711FB2-908D-4102-BE5A-15859DE60DE7}"/>
              </a:ext>
            </a:extLst>
          </p:cNvPr>
          <p:cNvSpPr>
            <a:spLocks noChangeArrowheads="1"/>
          </p:cNvSpPr>
          <p:nvPr/>
        </p:nvSpPr>
        <p:spPr bwMode="auto">
          <a:xfrm>
            <a:off x="1909763" y="4344988"/>
            <a:ext cx="142081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0527" name="Rectangle 58">
            <a:extLst>
              <a:ext uri="{FF2B5EF4-FFF2-40B4-BE49-F238E27FC236}">
                <a16:creationId xmlns:a16="http://schemas.microsoft.com/office/drawing/2014/main" id="{3FEF361B-5EF4-4E41-A89D-C051789DBE75}"/>
              </a:ext>
            </a:extLst>
          </p:cNvPr>
          <p:cNvSpPr>
            <a:spLocks noChangeArrowheads="1"/>
          </p:cNvSpPr>
          <p:nvPr/>
        </p:nvSpPr>
        <p:spPr bwMode="auto">
          <a:xfrm>
            <a:off x="2411413" y="4440238"/>
            <a:ext cx="5207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Platby</a:t>
            </a:r>
            <a:endParaRPr lang="sk-SK" altLang="en-US" sz="1800">
              <a:latin typeface="Arial" panose="020B0604020202020204" pitchFamily="34" charset="0"/>
            </a:endParaRPr>
          </a:p>
        </p:txBody>
      </p:sp>
      <p:sp>
        <p:nvSpPr>
          <p:cNvPr id="20528" name="Rectangle 60">
            <a:extLst>
              <a:ext uri="{FF2B5EF4-FFF2-40B4-BE49-F238E27FC236}">
                <a16:creationId xmlns:a16="http://schemas.microsoft.com/office/drawing/2014/main" id="{5537AF9B-705F-42AE-8F17-0EC8C972FEB7}"/>
              </a:ext>
            </a:extLst>
          </p:cNvPr>
          <p:cNvSpPr>
            <a:spLocks noChangeArrowheads="1"/>
          </p:cNvSpPr>
          <p:nvPr/>
        </p:nvSpPr>
        <p:spPr bwMode="auto">
          <a:xfrm>
            <a:off x="3452813" y="5260975"/>
            <a:ext cx="3305175" cy="976313"/>
          </a:xfrm>
          <a:prstGeom prst="rect">
            <a:avLst/>
          </a:prstGeom>
          <a:solidFill>
            <a:srgbClr val="CCFFCC"/>
          </a:solidFill>
          <a:ln w="19050">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0529" name="Rectangle 61">
            <a:extLst>
              <a:ext uri="{FF2B5EF4-FFF2-40B4-BE49-F238E27FC236}">
                <a16:creationId xmlns:a16="http://schemas.microsoft.com/office/drawing/2014/main" id="{7FD07621-C16D-44C5-A177-B7088A3FD66E}"/>
              </a:ext>
            </a:extLst>
          </p:cNvPr>
          <p:cNvSpPr>
            <a:spLocks noChangeArrowheads="1"/>
          </p:cNvSpPr>
          <p:nvPr/>
        </p:nvSpPr>
        <p:spPr bwMode="auto">
          <a:xfrm>
            <a:off x="4356100" y="5373688"/>
            <a:ext cx="1092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800"/>
              <a:t>ÚČTOVNÉ</a:t>
            </a:r>
          </a:p>
        </p:txBody>
      </p:sp>
      <p:sp>
        <p:nvSpPr>
          <p:cNvPr id="20530" name="Rectangle 62">
            <a:extLst>
              <a:ext uri="{FF2B5EF4-FFF2-40B4-BE49-F238E27FC236}">
                <a16:creationId xmlns:a16="http://schemas.microsoft.com/office/drawing/2014/main" id="{3ED0131F-87F5-4CD2-8025-EB17AB3DFDF9}"/>
              </a:ext>
            </a:extLst>
          </p:cNvPr>
          <p:cNvSpPr>
            <a:spLocks noChangeArrowheads="1"/>
          </p:cNvSpPr>
          <p:nvPr/>
        </p:nvSpPr>
        <p:spPr bwMode="auto">
          <a:xfrm>
            <a:off x="4205288" y="5661025"/>
            <a:ext cx="15827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000">
                <a:solidFill>
                  <a:srgbClr val="000000"/>
                </a:solidFill>
              </a:rPr>
              <a:t>INFORMÁCIE</a:t>
            </a:r>
            <a:endParaRPr lang="sk-SK" altLang="en-US" sz="1800">
              <a:latin typeface="Arial" panose="020B0604020202020204" pitchFamily="34" charset="0"/>
            </a:endParaRPr>
          </a:p>
        </p:txBody>
      </p:sp>
      <p:sp>
        <p:nvSpPr>
          <p:cNvPr id="20531" name="Line 63">
            <a:extLst>
              <a:ext uri="{FF2B5EF4-FFF2-40B4-BE49-F238E27FC236}">
                <a16:creationId xmlns:a16="http://schemas.microsoft.com/office/drawing/2014/main" id="{F4947497-EAD9-422A-80C4-1B6F49A8FB9D}"/>
              </a:ext>
            </a:extLst>
          </p:cNvPr>
          <p:cNvSpPr>
            <a:spLocks noChangeShapeType="1"/>
          </p:cNvSpPr>
          <p:nvPr/>
        </p:nvSpPr>
        <p:spPr bwMode="auto">
          <a:xfrm flipH="1" flipV="1">
            <a:off x="2828925" y="2235200"/>
            <a:ext cx="1362075" cy="2894013"/>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32" name="Freeform 64">
            <a:extLst>
              <a:ext uri="{FF2B5EF4-FFF2-40B4-BE49-F238E27FC236}">
                <a16:creationId xmlns:a16="http://schemas.microsoft.com/office/drawing/2014/main" id="{F41CABAA-6B7F-4A19-BB64-1A0B25566BAA}"/>
              </a:ext>
            </a:extLst>
          </p:cNvPr>
          <p:cNvSpPr>
            <a:spLocks/>
          </p:cNvSpPr>
          <p:nvPr/>
        </p:nvSpPr>
        <p:spPr bwMode="auto">
          <a:xfrm>
            <a:off x="4098925" y="5083175"/>
            <a:ext cx="184150" cy="225425"/>
          </a:xfrm>
          <a:custGeom>
            <a:avLst/>
            <a:gdLst>
              <a:gd name="T0" fmla="*/ 0 w 231"/>
              <a:gd name="T1" fmla="*/ 2147483646 h 283"/>
              <a:gd name="T2" fmla="*/ 2147483646 w 231"/>
              <a:gd name="T3" fmla="*/ 2147483646 h 283"/>
              <a:gd name="T4" fmla="*/ 2147483646 w 231"/>
              <a:gd name="T5" fmla="*/ 0 h 283"/>
              <a:gd name="T6" fmla="*/ 0 w 231"/>
              <a:gd name="T7" fmla="*/ 2147483646 h 2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1" h="283">
                <a:moveTo>
                  <a:pt x="0" y="108"/>
                </a:moveTo>
                <a:lnTo>
                  <a:pt x="225" y="283"/>
                </a:lnTo>
                <a:lnTo>
                  <a:pt x="231" y="0"/>
                </a:lnTo>
                <a:lnTo>
                  <a:pt x="0" y="10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33" name="Freeform 65">
            <a:extLst>
              <a:ext uri="{FF2B5EF4-FFF2-40B4-BE49-F238E27FC236}">
                <a16:creationId xmlns:a16="http://schemas.microsoft.com/office/drawing/2014/main" id="{E0893F44-2637-411A-A44B-894F7FC52490}"/>
              </a:ext>
            </a:extLst>
          </p:cNvPr>
          <p:cNvSpPr>
            <a:spLocks/>
          </p:cNvSpPr>
          <p:nvPr/>
        </p:nvSpPr>
        <p:spPr bwMode="auto">
          <a:xfrm>
            <a:off x="2736850" y="2054225"/>
            <a:ext cx="182563" cy="225425"/>
          </a:xfrm>
          <a:custGeom>
            <a:avLst/>
            <a:gdLst>
              <a:gd name="T0" fmla="*/ 2147483646 w 229"/>
              <a:gd name="T1" fmla="*/ 2147483646 h 283"/>
              <a:gd name="T2" fmla="*/ 2147483646 w 229"/>
              <a:gd name="T3" fmla="*/ 0 h 283"/>
              <a:gd name="T4" fmla="*/ 0 w 229"/>
              <a:gd name="T5" fmla="*/ 2147483646 h 283"/>
              <a:gd name="T6" fmla="*/ 2147483646 w 229"/>
              <a:gd name="T7" fmla="*/ 2147483646 h 28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9" h="283">
                <a:moveTo>
                  <a:pt x="229" y="175"/>
                </a:moveTo>
                <a:lnTo>
                  <a:pt x="6" y="0"/>
                </a:lnTo>
                <a:lnTo>
                  <a:pt x="0" y="283"/>
                </a:lnTo>
                <a:lnTo>
                  <a:pt x="229" y="17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34" name="Line 67">
            <a:extLst>
              <a:ext uri="{FF2B5EF4-FFF2-40B4-BE49-F238E27FC236}">
                <a16:creationId xmlns:a16="http://schemas.microsoft.com/office/drawing/2014/main" id="{78F89E74-5DBF-4759-9EBD-2991D937C4C8}"/>
              </a:ext>
            </a:extLst>
          </p:cNvPr>
          <p:cNvSpPr>
            <a:spLocks noChangeShapeType="1"/>
          </p:cNvSpPr>
          <p:nvPr/>
        </p:nvSpPr>
        <p:spPr bwMode="auto">
          <a:xfrm flipH="1" flipV="1">
            <a:off x="3092450" y="4768850"/>
            <a:ext cx="622300" cy="388938"/>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35" name="Freeform 68">
            <a:extLst>
              <a:ext uri="{FF2B5EF4-FFF2-40B4-BE49-F238E27FC236}">
                <a16:creationId xmlns:a16="http://schemas.microsoft.com/office/drawing/2014/main" id="{99576BBA-6DA8-4698-9AD3-0B54402B62B0}"/>
              </a:ext>
            </a:extLst>
          </p:cNvPr>
          <p:cNvSpPr>
            <a:spLocks/>
          </p:cNvSpPr>
          <p:nvPr/>
        </p:nvSpPr>
        <p:spPr bwMode="auto">
          <a:xfrm>
            <a:off x="3657600" y="5070475"/>
            <a:ext cx="225425" cy="190500"/>
          </a:xfrm>
          <a:custGeom>
            <a:avLst/>
            <a:gdLst>
              <a:gd name="T0" fmla="*/ 0 w 284"/>
              <a:gd name="T1" fmla="*/ 2147483646 h 241"/>
              <a:gd name="T2" fmla="*/ 2147483646 w 284"/>
              <a:gd name="T3" fmla="*/ 2147483646 h 241"/>
              <a:gd name="T4" fmla="*/ 2147483646 w 284"/>
              <a:gd name="T5" fmla="*/ 0 h 241"/>
              <a:gd name="T6" fmla="*/ 0 w 284"/>
              <a:gd name="T7" fmla="*/ 2147483646 h 2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4" h="241">
                <a:moveTo>
                  <a:pt x="0" y="216"/>
                </a:moveTo>
                <a:lnTo>
                  <a:pt x="284" y="241"/>
                </a:lnTo>
                <a:lnTo>
                  <a:pt x="134" y="0"/>
                </a:lnTo>
                <a:lnTo>
                  <a:pt x="0" y="21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36" name="Freeform 69">
            <a:extLst>
              <a:ext uri="{FF2B5EF4-FFF2-40B4-BE49-F238E27FC236}">
                <a16:creationId xmlns:a16="http://schemas.microsoft.com/office/drawing/2014/main" id="{AFFFADBB-1D67-4544-B4ED-5DA276C664A1}"/>
              </a:ext>
            </a:extLst>
          </p:cNvPr>
          <p:cNvSpPr>
            <a:spLocks/>
          </p:cNvSpPr>
          <p:nvPr/>
        </p:nvSpPr>
        <p:spPr bwMode="auto">
          <a:xfrm>
            <a:off x="2924175" y="4665663"/>
            <a:ext cx="225425" cy="192087"/>
          </a:xfrm>
          <a:custGeom>
            <a:avLst/>
            <a:gdLst>
              <a:gd name="T0" fmla="*/ 2147483646 w 283"/>
              <a:gd name="T1" fmla="*/ 2147483646 h 241"/>
              <a:gd name="T2" fmla="*/ 0 w 283"/>
              <a:gd name="T3" fmla="*/ 0 h 241"/>
              <a:gd name="T4" fmla="*/ 2147483646 w 283"/>
              <a:gd name="T5" fmla="*/ 2147483646 h 241"/>
              <a:gd name="T6" fmla="*/ 2147483646 w 283"/>
              <a:gd name="T7" fmla="*/ 2147483646 h 2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3" h="241">
                <a:moveTo>
                  <a:pt x="283" y="26"/>
                </a:moveTo>
                <a:lnTo>
                  <a:pt x="0" y="0"/>
                </a:lnTo>
                <a:lnTo>
                  <a:pt x="149" y="241"/>
                </a:lnTo>
                <a:lnTo>
                  <a:pt x="283" y="2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37" name="Line 71">
            <a:extLst>
              <a:ext uri="{FF2B5EF4-FFF2-40B4-BE49-F238E27FC236}">
                <a16:creationId xmlns:a16="http://schemas.microsoft.com/office/drawing/2014/main" id="{2C1977F0-0C8E-4BD9-B877-F6A91F8126BD}"/>
              </a:ext>
            </a:extLst>
          </p:cNvPr>
          <p:cNvSpPr>
            <a:spLocks noChangeShapeType="1"/>
          </p:cNvSpPr>
          <p:nvPr/>
        </p:nvSpPr>
        <p:spPr bwMode="auto">
          <a:xfrm flipH="1" flipV="1">
            <a:off x="3806825" y="3489325"/>
            <a:ext cx="779463" cy="159067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38" name="Freeform 72">
            <a:extLst>
              <a:ext uri="{FF2B5EF4-FFF2-40B4-BE49-F238E27FC236}">
                <a16:creationId xmlns:a16="http://schemas.microsoft.com/office/drawing/2014/main" id="{1071ADED-D90C-4BBF-AD01-E03C6CEA7684}"/>
              </a:ext>
            </a:extLst>
          </p:cNvPr>
          <p:cNvSpPr>
            <a:spLocks/>
          </p:cNvSpPr>
          <p:nvPr/>
        </p:nvSpPr>
        <p:spPr bwMode="auto">
          <a:xfrm>
            <a:off x="4495800" y="5033963"/>
            <a:ext cx="180975" cy="225425"/>
          </a:xfrm>
          <a:custGeom>
            <a:avLst/>
            <a:gdLst>
              <a:gd name="T0" fmla="*/ 0 w 229"/>
              <a:gd name="T1" fmla="*/ 2147483646 h 284"/>
              <a:gd name="T2" fmla="*/ 2147483646 w 229"/>
              <a:gd name="T3" fmla="*/ 2147483646 h 284"/>
              <a:gd name="T4" fmla="*/ 2147483646 w 229"/>
              <a:gd name="T5" fmla="*/ 0 h 284"/>
              <a:gd name="T6" fmla="*/ 0 w 229"/>
              <a:gd name="T7" fmla="*/ 2147483646 h 2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9" h="284">
                <a:moveTo>
                  <a:pt x="0" y="113"/>
                </a:moveTo>
                <a:lnTo>
                  <a:pt x="227" y="284"/>
                </a:lnTo>
                <a:lnTo>
                  <a:pt x="229" y="0"/>
                </a:lnTo>
                <a:lnTo>
                  <a:pt x="0" y="11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39" name="Freeform 73">
            <a:extLst>
              <a:ext uri="{FF2B5EF4-FFF2-40B4-BE49-F238E27FC236}">
                <a16:creationId xmlns:a16="http://schemas.microsoft.com/office/drawing/2014/main" id="{27A4C18F-5C6C-4E3D-8578-7E215DFA5B37}"/>
              </a:ext>
            </a:extLst>
          </p:cNvPr>
          <p:cNvSpPr>
            <a:spLocks/>
          </p:cNvSpPr>
          <p:nvPr/>
        </p:nvSpPr>
        <p:spPr bwMode="auto">
          <a:xfrm>
            <a:off x="3716338" y="3311525"/>
            <a:ext cx="182562" cy="223838"/>
          </a:xfrm>
          <a:custGeom>
            <a:avLst/>
            <a:gdLst>
              <a:gd name="T0" fmla="*/ 2147483646 w 229"/>
              <a:gd name="T1" fmla="*/ 2147483646 h 284"/>
              <a:gd name="T2" fmla="*/ 2147483646 w 229"/>
              <a:gd name="T3" fmla="*/ 0 h 284"/>
              <a:gd name="T4" fmla="*/ 0 w 229"/>
              <a:gd name="T5" fmla="*/ 2147483646 h 284"/>
              <a:gd name="T6" fmla="*/ 2147483646 w 229"/>
              <a:gd name="T7" fmla="*/ 2147483646 h 2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9" h="284">
                <a:moveTo>
                  <a:pt x="229" y="171"/>
                </a:moveTo>
                <a:lnTo>
                  <a:pt x="2" y="0"/>
                </a:lnTo>
                <a:lnTo>
                  <a:pt x="0" y="284"/>
                </a:lnTo>
                <a:lnTo>
                  <a:pt x="229" y="171"/>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40" name="Line 75">
            <a:extLst>
              <a:ext uri="{FF2B5EF4-FFF2-40B4-BE49-F238E27FC236}">
                <a16:creationId xmlns:a16="http://schemas.microsoft.com/office/drawing/2014/main" id="{509BA81C-589D-428E-AB2C-C7319A074B61}"/>
              </a:ext>
            </a:extLst>
          </p:cNvPr>
          <p:cNvSpPr>
            <a:spLocks noChangeShapeType="1"/>
          </p:cNvSpPr>
          <p:nvPr/>
        </p:nvSpPr>
        <p:spPr bwMode="auto">
          <a:xfrm flipV="1">
            <a:off x="5005388" y="4402138"/>
            <a:ext cx="1587" cy="67310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41" name="Freeform 76">
            <a:extLst>
              <a:ext uri="{FF2B5EF4-FFF2-40B4-BE49-F238E27FC236}">
                <a16:creationId xmlns:a16="http://schemas.microsoft.com/office/drawing/2014/main" id="{6A3F0624-D06F-4271-AAD9-15C24A363667}"/>
              </a:ext>
            </a:extLst>
          </p:cNvPr>
          <p:cNvSpPr>
            <a:spLocks/>
          </p:cNvSpPr>
          <p:nvPr/>
        </p:nvSpPr>
        <p:spPr bwMode="auto">
          <a:xfrm>
            <a:off x="4903788" y="5072063"/>
            <a:ext cx="201612" cy="203200"/>
          </a:xfrm>
          <a:custGeom>
            <a:avLst/>
            <a:gdLst>
              <a:gd name="T0" fmla="*/ 0 w 254"/>
              <a:gd name="T1" fmla="*/ 0 h 254"/>
              <a:gd name="T2" fmla="*/ 2147483646 w 254"/>
              <a:gd name="T3" fmla="*/ 2147483646 h 254"/>
              <a:gd name="T4" fmla="*/ 2147483646 w 254"/>
              <a:gd name="T5" fmla="*/ 0 h 254"/>
              <a:gd name="T6" fmla="*/ 0 w 254"/>
              <a:gd name="T7" fmla="*/ 0 h 2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4" h="254">
                <a:moveTo>
                  <a:pt x="0" y="0"/>
                </a:moveTo>
                <a:lnTo>
                  <a:pt x="128" y="254"/>
                </a:lnTo>
                <a:lnTo>
                  <a:pt x="254" y="0"/>
                </a:lnTo>
                <a:lnTo>
                  <a:pt x="0"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42" name="Freeform 77">
            <a:extLst>
              <a:ext uri="{FF2B5EF4-FFF2-40B4-BE49-F238E27FC236}">
                <a16:creationId xmlns:a16="http://schemas.microsoft.com/office/drawing/2014/main" id="{1CEEF057-48C9-4CCF-87E3-A9717B960678}"/>
              </a:ext>
            </a:extLst>
          </p:cNvPr>
          <p:cNvSpPr>
            <a:spLocks/>
          </p:cNvSpPr>
          <p:nvPr/>
        </p:nvSpPr>
        <p:spPr bwMode="auto">
          <a:xfrm>
            <a:off x="4905375" y="4203700"/>
            <a:ext cx="201613" cy="201613"/>
          </a:xfrm>
          <a:custGeom>
            <a:avLst/>
            <a:gdLst>
              <a:gd name="T0" fmla="*/ 2147483646 w 254"/>
              <a:gd name="T1" fmla="*/ 2147483646 h 254"/>
              <a:gd name="T2" fmla="*/ 2147483646 w 254"/>
              <a:gd name="T3" fmla="*/ 0 h 254"/>
              <a:gd name="T4" fmla="*/ 0 w 254"/>
              <a:gd name="T5" fmla="*/ 2147483646 h 254"/>
              <a:gd name="T6" fmla="*/ 2147483646 w 254"/>
              <a:gd name="T7" fmla="*/ 2147483646 h 2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4" h="254">
                <a:moveTo>
                  <a:pt x="254" y="254"/>
                </a:moveTo>
                <a:lnTo>
                  <a:pt x="126" y="0"/>
                </a:lnTo>
                <a:lnTo>
                  <a:pt x="0" y="254"/>
                </a:lnTo>
                <a:lnTo>
                  <a:pt x="254" y="254"/>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43" name="Line 79">
            <a:extLst>
              <a:ext uri="{FF2B5EF4-FFF2-40B4-BE49-F238E27FC236}">
                <a16:creationId xmlns:a16="http://schemas.microsoft.com/office/drawing/2014/main" id="{A4A454E1-6438-433D-ADBD-2B81CC2E908D}"/>
              </a:ext>
            </a:extLst>
          </p:cNvPr>
          <p:cNvSpPr>
            <a:spLocks noChangeShapeType="1"/>
          </p:cNvSpPr>
          <p:nvPr/>
        </p:nvSpPr>
        <p:spPr bwMode="auto">
          <a:xfrm flipV="1">
            <a:off x="5672138" y="2314575"/>
            <a:ext cx="1393825" cy="2784475"/>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44" name="Freeform 80">
            <a:extLst>
              <a:ext uri="{FF2B5EF4-FFF2-40B4-BE49-F238E27FC236}">
                <a16:creationId xmlns:a16="http://schemas.microsoft.com/office/drawing/2014/main" id="{17EB90E6-955D-41C0-9801-73254E03D443}"/>
              </a:ext>
            </a:extLst>
          </p:cNvPr>
          <p:cNvSpPr>
            <a:spLocks/>
          </p:cNvSpPr>
          <p:nvPr/>
        </p:nvSpPr>
        <p:spPr bwMode="auto">
          <a:xfrm>
            <a:off x="5583238" y="5049838"/>
            <a:ext cx="180975" cy="227012"/>
          </a:xfrm>
          <a:custGeom>
            <a:avLst/>
            <a:gdLst>
              <a:gd name="T0" fmla="*/ 0 w 227"/>
              <a:gd name="T1" fmla="*/ 0 h 285"/>
              <a:gd name="T2" fmla="*/ 0 w 227"/>
              <a:gd name="T3" fmla="*/ 2147483646 h 285"/>
              <a:gd name="T4" fmla="*/ 2147483646 w 227"/>
              <a:gd name="T5" fmla="*/ 2147483646 h 285"/>
              <a:gd name="T6" fmla="*/ 0 w 227"/>
              <a:gd name="T7" fmla="*/ 0 h 2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285">
                <a:moveTo>
                  <a:pt x="0" y="0"/>
                </a:moveTo>
                <a:lnTo>
                  <a:pt x="0" y="285"/>
                </a:lnTo>
                <a:lnTo>
                  <a:pt x="227" y="114"/>
                </a:lnTo>
                <a:lnTo>
                  <a:pt x="0"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45" name="Freeform 81">
            <a:extLst>
              <a:ext uri="{FF2B5EF4-FFF2-40B4-BE49-F238E27FC236}">
                <a16:creationId xmlns:a16="http://schemas.microsoft.com/office/drawing/2014/main" id="{B042B0DC-4E06-4486-97DF-1CB90C3B3C9F}"/>
              </a:ext>
            </a:extLst>
          </p:cNvPr>
          <p:cNvSpPr>
            <a:spLocks/>
          </p:cNvSpPr>
          <p:nvPr/>
        </p:nvSpPr>
        <p:spPr bwMode="auto">
          <a:xfrm>
            <a:off x="6972300" y="2138363"/>
            <a:ext cx="180975" cy="227012"/>
          </a:xfrm>
          <a:custGeom>
            <a:avLst/>
            <a:gdLst>
              <a:gd name="T0" fmla="*/ 2147483646 w 227"/>
              <a:gd name="T1" fmla="*/ 2147483646 h 285"/>
              <a:gd name="T2" fmla="*/ 2147483646 w 227"/>
              <a:gd name="T3" fmla="*/ 0 h 285"/>
              <a:gd name="T4" fmla="*/ 0 w 227"/>
              <a:gd name="T5" fmla="*/ 2147483646 h 285"/>
              <a:gd name="T6" fmla="*/ 2147483646 w 227"/>
              <a:gd name="T7" fmla="*/ 2147483646 h 2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7" h="285">
                <a:moveTo>
                  <a:pt x="227" y="285"/>
                </a:moveTo>
                <a:lnTo>
                  <a:pt x="227" y="0"/>
                </a:lnTo>
                <a:lnTo>
                  <a:pt x="0" y="171"/>
                </a:lnTo>
                <a:lnTo>
                  <a:pt x="227" y="28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46" name="Line 83">
            <a:extLst>
              <a:ext uri="{FF2B5EF4-FFF2-40B4-BE49-F238E27FC236}">
                <a16:creationId xmlns:a16="http://schemas.microsoft.com/office/drawing/2014/main" id="{D3D8F530-9CB3-46CA-B275-4E6F9F3A4273}"/>
              </a:ext>
            </a:extLst>
          </p:cNvPr>
          <p:cNvSpPr>
            <a:spLocks noChangeShapeType="1"/>
          </p:cNvSpPr>
          <p:nvPr/>
        </p:nvSpPr>
        <p:spPr bwMode="auto">
          <a:xfrm flipV="1">
            <a:off x="5884863" y="4686300"/>
            <a:ext cx="754062" cy="469900"/>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547" name="Freeform 84">
            <a:extLst>
              <a:ext uri="{FF2B5EF4-FFF2-40B4-BE49-F238E27FC236}">
                <a16:creationId xmlns:a16="http://schemas.microsoft.com/office/drawing/2014/main" id="{53085659-E504-4FD6-946D-7634D8A727AC}"/>
              </a:ext>
            </a:extLst>
          </p:cNvPr>
          <p:cNvSpPr>
            <a:spLocks/>
          </p:cNvSpPr>
          <p:nvPr/>
        </p:nvSpPr>
        <p:spPr bwMode="auto">
          <a:xfrm>
            <a:off x="5716588" y="5067300"/>
            <a:ext cx="225425" cy="192088"/>
          </a:xfrm>
          <a:custGeom>
            <a:avLst/>
            <a:gdLst>
              <a:gd name="T0" fmla="*/ 2147483646 w 283"/>
              <a:gd name="T1" fmla="*/ 0 h 243"/>
              <a:gd name="T2" fmla="*/ 0 w 283"/>
              <a:gd name="T3" fmla="*/ 2147483646 h 243"/>
              <a:gd name="T4" fmla="*/ 2147483646 w 283"/>
              <a:gd name="T5" fmla="*/ 2147483646 h 243"/>
              <a:gd name="T6" fmla="*/ 2147483646 w 283"/>
              <a:gd name="T7" fmla="*/ 0 h 2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3" h="243">
                <a:moveTo>
                  <a:pt x="147" y="0"/>
                </a:moveTo>
                <a:lnTo>
                  <a:pt x="0" y="243"/>
                </a:lnTo>
                <a:lnTo>
                  <a:pt x="283" y="216"/>
                </a:lnTo>
                <a:lnTo>
                  <a:pt x="147"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48" name="Freeform 85">
            <a:extLst>
              <a:ext uri="{FF2B5EF4-FFF2-40B4-BE49-F238E27FC236}">
                <a16:creationId xmlns:a16="http://schemas.microsoft.com/office/drawing/2014/main" id="{812F8AFE-CFAD-46F1-BDEC-0182AADF3E6B}"/>
              </a:ext>
            </a:extLst>
          </p:cNvPr>
          <p:cNvSpPr>
            <a:spLocks/>
          </p:cNvSpPr>
          <p:nvPr/>
        </p:nvSpPr>
        <p:spPr bwMode="auto">
          <a:xfrm>
            <a:off x="6581775" y="4583113"/>
            <a:ext cx="223838" cy="192087"/>
          </a:xfrm>
          <a:custGeom>
            <a:avLst/>
            <a:gdLst>
              <a:gd name="T0" fmla="*/ 2147483646 w 284"/>
              <a:gd name="T1" fmla="*/ 2147483646 h 243"/>
              <a:gd name="T2" fmla="*/ 2147483646 w 284"/>
              <a:gd name="T3" fmla="*/ 0 h 243"/>
              <a:gd name="T4" fmla="*/ 0 w 284"/>
              <a:gd name="T5" fmla="*/ 2147483646 h 243"/>
              <a:gd name="T6" fmla="*/ 2147483646 w 284"/>
              <a:gd name="T7" fmla="*/ 2147483646 h 2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4" h="243">
                <a:moveTo>
                  <a:pt x="136" y="243"/>
                </a:moveTo>
                <a:lnTo>
                  <a:pt x="284" y="0"/>
                </a:lnTo>
                <a:lnTo>
                  <a:pt x="0" y="28"/>
                </a:lnTo>
                <a:lnTo>
                  <a:pt x="136" y="24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49" name="Freeform 87">
            <a:extLst>
              <a:ext uri="{FF2B5EF4-FFF2-40B4-BE49-F238E27FC236}">
                <a16:creationId xmlns:a16="http://schemas.microsoft.com/office/drawing/2014/main" id="{13CF265E-62DB-4EF0-945C-C465D79467AF}"/>
              </a:ext>
            </a:extLst>
          </p:cNvPr>
          <p:cNvSpPr>
            <a:spLocks/>
          </p:cNvSpPr>
          <p:nvPr/>
        </p:nvSpPr>
        <p:spPr bwMode="auto">
          <a:xfrm>
            <a:off x="3260725" y="6069013"/>
            <a:ext cx="36513" cy="36512"/>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3" y="47"/>
                </a:moveTo>
                <a:lnTo>
                  <a:pt x="47" y="24"/>
                </a:lnTo>
                <a:lnTo>
                  <a:pt x="23" y="0"/>
                </a:lnTo>
                <a:lnTo>
                  <a:pt x="0" y="24"/>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50" name="Freeform 88">
            <a:extLst>
              <a:ext uri="{FF2B5EF4-FFF2-40B4-BE49-F238E27FC236}">
                <a16:creationId xmlns:a16="http://schemas.microsoft.com/office/drawing/2014/main" id="{5A7E3D81-345E-4B03-B030-547D3EE99FAB}"/>
              </a:ext>
            </a:extLst>
          </p:cNvPr>
          <p:cNvSpPr>
            <a:spLocks/>
          </p:cNvSpPr>
          <p:nvPr/>
        </p:nvSpPr>
        <p:spPr bwMode="auto">
          <a:xfrm>
            <a:off x="3224213" y="6029325"/>
            <a:ext cx="36512" cy="38100"/>
          </a:xfrm>
          <a:custGeom>
            <a:avLst/>
            <a:gdLst>
              <a:gd name="T0" fmla="*/ 2147483646 w 44"/>
              <a:gd name="T1" fmla="*/ 2147483646 h 46"/>
              <a:gd name="T2" fmla="*/ 2147483646 w 44"/>
              <a:gd name="T3" fmla="*/ 2147483646 h 46"/>
              <a:gd name="T4" fmla="*/ 2147483646 w 44"/>
              <a:gd name="T5" fmla="*/ 0 h 46"/>
              <a:gd name="T6" fmla="*/ 0 w 44"/>
              <a:gd name="T7" fmla="*/ 2147483646 h 46"/>
              <a:gd name="T8" fmla="*/ 2147483646 w 44"/>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6">
                <a:moveTo>
                  <a:pt x="21" y="46"/>
                </a:moveTo>
                <a:lnTo>
                  <a:pt x="44" y="23"/>
                </a:lnTo>
                <a:lnTo>
                  <a:pt x="23" y="0"/>
                </a:lnTo>
                <a:lnTo>
                  <a:pt x="0" y="23"/>
                </a:lnTo>
                <a:lnTo>
                  <a:pt x="21"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51" name="Freeform 89">
            <a:extLst>
              <a:ext uri="{FF2B5EF4-FFF2-40B4-BE49-F238E27FC236}">
                <a16:creationId xmlns:a16="http://schemas.microsoft.com/office/drawing/2014/main" id="{20E6A35B-A5D2-4C60-AD1D-7424A316EA49}"/>
              </a:ext>
            </a:extLst>
          </p:cNvPr>
          <p:cNvSpPr>
            <a:spLocks/>
          </p:cNvSpPr>
          <p:nvPr/>
        </p:nvSpPr>
        <p:spPr bwMode="auto">
          <a:xfrm>
            <a:off x="3187700" y="5992813"/>
            <a:ext cx="36513" cy="36512"/>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3" y="47"/>
                </a:moveTo>
                <a:lnTo>
                  <a:pt x="47" y="24"/>
                </a:lnTo>
                <a:lnTo>
                  <a:pt x="23" y="0"/>
                </a:lnTo>
                <a:lnTo>
                  <a:pt x="0" y="24"/>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52" name="Freeform 90">
            <a:extLst>
              <a:ext uri="{FF2B5EF4-FFF2-40B4-BE49-F238E27FC236}">
                <a16:creationId xmlns:a16="http://schemas.microsoft.com/office/drawing/2014/main" id="{00F5C494-0362-4285-BAB8-CBF0D07D5178}"/>
              </a:ext>
            </a:extLst>
          </p:cNvPr>
          <p:cNvSpPr>
            <a:spLocks/>
          </p:cNvSpPr>
          <p:nvPr/>
        </p:nvSpPr>
        <p:spPr bwMode="auto">
          <a:xfrm>
            <a:off x="3152775" y="5954713"/>
            <a:ext cx="34925" cy="36512"/>
          </a:xfrm>
          <a:custGeom>
            <a:avLst/>
            <a:gdLst>
              <a:gd name="T0" fmla="*/ 2147483646 w 45"/>
              <a:gd name="T1" fmla="*/ 2147483646 h 46"/>
              <a:gd name="T2" fmla="*/ 2147483646 w 45"/>
              <a:gd name="T3" fmla="*/ 2147483646 h 46"/>
              <a:gd name="T4" fmla="*/ 2147483646 w 45"/>
              <a:gd name="T5" fmla="*/ 0 h 46"/>
              <a:gd name="T6" fmla="*/ 0 w 45"/>
              <a:gd name="T7" fmla="*/ 2147483646 h 46"/>
              <a:gd name="T8" fmla="*/ 2147483646 w 4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6">
                <a:moveTo>
                  <a:pt x="22" y="46"/>
                </a:moveTo>
                <a:lnTo>
                  <a:pt x="45" y="23"/>
                </a:lnTo>
                <a:lnTo>
                  <a:pt x="24" y="0"/>
                </a:lnTo>
                <a:lnTo>
                  <a:pt x="0" y="23"/>
                </a:lnTo>
                <a:lnTo>
                  <a:pt x="22"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53" name="Freeform 91">
            <a:extLst>
              <a:ext uri="{FF2B5EF4-FFF2-40B4-BE49-F238E27FC236}">
                <a16:creationId xmlns:a16="http://schemas.microsoft.com/office/drawing/2014/main" id="{C3EAAE44-4244-4423-ADDB-4655A6ECB769}"/>
              </a:ext>
            </a:extLst>
          </p:cNvPr>
          <p:cNvSpPr>
            <a:spLocks/>
          </p:cNvSpPr>
          <p:nvPr/>
        </p:nvSpPr>
        <p:spPr bwMode="auto">
          <a:xfrm>
            <a:off x="3114675" y="5918200"/>
            <a:ext cx="38100" cy="36513"/>
          </a:xfrm>
          <a:custGeom>
            <a:avLst/>
            <a:gdLst>
              <a:gd name="T0" fmla="*/ 2147483646 w 46"/>
              <a:gd name="T1" fmla="*/ 2147483646 h 47"/>
              <a:gd name="T2" fmla="*/ 2147483646 w 46"/>
              <a:gd name="T3" fmla="*/ 2147483646 h 47"/>
              <a:gd name="T4" fmla="*/ 2147483646 w 46"/>
              <a:gd name="T5" fmla="*/ 0 h 47"/>
              <a:gd name="T6" fmla="*/ 0 w 46"/>
              <a:gd name="T7" fmla="*/ 2147483646 h 47"/>
              <a:gd name="T8" fmla="*/ 2147483646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23" y="47"/>
                </a:moveTo>
                <a:lnTo>
                  <a:pt x="46" y="23"/>
                </a:lnTo>
                <a:lnTo>
                  <a:pt x="23" y="0"/>
                </a:lnTo>
                <a:lnTo>
                  <a:pt x="0" y="23"/>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54" name="Freeform 92">
            <a:extLst>
              <a:ext uri="{FF2B5EF4-FFF2-40B4-BE49-F238E27FC236}">
                <a16:creationId xmlns:a16="http://schemas.microsoft.com/office/drawing/2014/main" id="{ACFF8BB6-DC30-4F96-8A78-07CA2481F38E}"/>
              </a:ext>
            </a:extLst>
          </p:cNvPr>
          <p:cNvSpPr>
            <a:spLocks/>
          </p:cNvSpPr>
          <p:nvPr/>
        </p:nvSpPr>
        <p:spPr bwMode="auto">
          <a:xfrm>
            <a:off x="3079750" y="5878513"/>
            <a:ext cx="34925" cy="38100"/>
          </a:xfrm>
          <a:custGeom>
            <a:avLst/>
            <a:gdLst>
              <a:gd name="T0" fmla="*/ 2147483646 w 45"/>
              <a:gd name="T1" fmla="*/ 2147483646 h 46"/>
              <a:gd name="T2" fmla="*/ 2147483646 w 45"/>
              <a:gd name="T3" fmla="*/ 2147483646 h 46"/>
              <a:gd name="T4" fmla="*/ 2147483646 w 45"/>
              <a:gd name="T5" fmla="*/ 0 h 46"/>
              <a:gd name="T6" fmla="*/ 0 w 45"/>
              <a:gd name="T7" fmla="*/ 2147483646 h 46"/>
              <a:gd name="T8" fmla="*/ 2147483646 w 4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6">
                <a:moveTo>
                  <a:pt x="21" y="46"/>
                </a:moveTo>
                <a:lnTo>
                  <a:pt x="45" y="23"/>
                </a:lnTo>
                <a:lnTo>
                  <a:pt x="23" y="0"/>
                </a:lnTo>
                <a:lnTo>
                  <a:pt x="0" y="23"/>
                </a:lnTo>
                <a:lnTo>
                  <a:pt x="21"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55" name="Freeform 93">
            <a:extLst>
              <a:ext uri="{FF2B5EF4-FFF2-40B4-BE49-F238E27FC236}">
                <a16:creationId xmlns:a16="http://schemas.microsoft.com/office/drawing/2014/main" id="{FD7152C8-3F89-4A88-9407-0DE643243DA6}"/>
              </a:ext>
            </a:extLst>
          </p:cNvPr>
          <p:cNvSpPr>
            <a:spLocks/>
          </p:cNvSpPr>
          <p:nvPr/>
        </p:nvSpPr>
        <p:spPr bwMode="auto">
          <a:xfrm>
            <a:off x="3043238" y="5842000"/>
            <a:ext cx="36512" cy="36513"/>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4" y="47"/>
                </a:moveTo>
                <a:lnTo>
                  <a:pt x="47" y="23"/>
                </a:lnTo>
                <a:lnTo>
                  <a:pt x="24" y="0"/>
                </a:lnTo>
                <a:lnTo>
                  <a:pt x="0" y="23"/>
                </a:lnTo>
                <a:lnTo>
                  <a:pt x="24"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56" name="Freeform 94">
            <a:extLst>
              <a:ext uri="{FF2B5EF4-FFF2-40B4-BE49-F238E27FC236}">
                <a16:creationId xmlns:a16="http://schemas.microsoft.com/office/drawing/2014/main" id="{0A438572-A705-4CA0-B69B-9F866E641B6A}"/>
              </a:ext>
            </a:extLst>
          </p:cNvPr>
          <p:cNvSpPr>
            <a:spLocks/>
          </p:cNvSpPr>
          <p:nvPr/>
        </p:nvSpPr>
        <p:spPr bwMode="auto">
          <a:xfrm>
            <a:off x="3005138" y="5803900"/>
            <a:ext cx="38100" cy="36513"/>
          </a:xfrm>
          <a:custGeom>
            <a:avLst/>
            <a:gdLst>
              <a:gd name="T0" fmla="*/ 2147483646 w 46"/>
              <a:gd name="T1" fmla="*/ 2147483646 h 47"/>
              <a:gd name="T2" fmla="*/ 2147483646 w 46"/>
              <a:gd name="T3" fmla="*/ 2147483646 h 47"/>
              <a:gd name="T4" fmla="*/ 2147483646 w 46"/>
              <a:gd name="T5" fmla="*/ 0 h 47"/>
              <a:gd name="T6" fmla="*/ 0 w 46"/>
              <a:gd name="T7" fmla="*/ 2147483646 h 47"/>
              <a:gd name="T8" fmla="*/ 2147483646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23" y="47"/>
                </a:moveTo>
                <a:lnTo>
                  <a:pt x="46" y="24"/>
                </a:lnTo>
                <a:lnTo>
                  <a:pt x="23" y="0"/>
                </a:lnTo>
                <a:lnTo>
                  <a:pt x="0" y="24"/>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57" name="Freeform 95">
            <a:extLst>
              <a:ext uri="{FF2B5EF4-FFF2-40B4-BE49-F238E27FC236}">
                <a16:creationId xmlns:a16="http://schemas.microsoft.com/office/drawing/2014/main" id="{041474F7-241D-4749-A03F-BC26216F1F46}"/>
              </a:ext>
            </a:extLst>
          </p:cNvPr>
          <p:cNvSpPr>
            <a:spLocks/>
          </p:cNvSpPr>
          <p:nvPr/>
        </p:nvSpPr>
        <p:spPr bwMode="auto">
          <a:xfrm>
            <a:off x="2970213" y="5765800"/>
            <a:ext cx="36512" cy="38100"/>
          </a:xfrm>
          <a:custGeom>
            <a:avLst/>
            <a:gdLst>
              <a:gd name="T0" fmla="*/ 2147483646 w 47"/>
              <a:gd name="T1" fmla="*/ 2147483646 h 46"/>
              <a:gd name="T2" fmla="*/ 2147483646 w 47"/>
              <a:gd name="T3" fmla="*/ 2147483646 h 46"/>
              <a:gd name="T4" fmla="*/ 2147483646 w 47"/>
              <a:gd name="T5" fmla="*/ 0 h 46"/>
              <a:gd name="T6" fmla="*/ 0 w 47"/>
              <a:gd name="T7" fmla="*/ 2147483646 h 46"/>
              <a:gd name="T8" fmla="*/ 2147483646 w 47"/>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6">
                <a:moveTo>
                  <a:pt x="23" y="46"/>
                </a:moveTo>
                <a:lnTo>
                  <a:pt x="47" y="23"/>
                </a:lnTo>
                <a:lnTo>
                  <a:pt x="23" y="0"/>
                </a:lnTo>
                <a:lnTo>
                  <a:pt x="0" y="23"/>
                </a:lnTo>
                <a:lnTo>
                  <a:pt x="23"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58" name="Freeform 96">
            <a:extLst>
              <a:ext uri="{FF2B5EF4-FFF2-40B4-BE49-F238E27FC236}">
                <a16:creationId xmlns:a16="http://schemas.microsoft.com/office/drawing/2014/main" id="{E66E777C-A774-48AB-ACB5-D5660D3202E0}"/>
              </a:ext>
            </a:extLst>
          </p:cNvPr>
          <p:cNvSpPr>
            <a:spLocks/>
          </p:cNvSpPr>
          <p:nvPr/>
        </p:nvSpPr>
        <p:spPr bwMode="auto">
          <a:xfrm>
            <a:off x="2933700" y="5727700"/>
            <a:ext cx="36513" cy="36513"/>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4" y="47"/>
                </a:moveTo>
                <a:lnTo>
                  <a:pt x="47" y="24"/>
                </a:lnTo>
                <a:lnTo>
                  <a:pt x="24" y="0"/>
                </a:lnTo>
                <a:lnTo>
                  <a:pt x="0" y="24"/>
                </a:lnTo>
                <a:lnTo>
                  <a:pt x="24"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59" name="Freeform 97">
            <a:extLst>
              <a:ext uri="{FF2B5EF4-FFF2-40B4-BE49-F238E27FC236}">
                <a16:creationId xmlns:a16="http://schemas.microsoft.com/office/drawing/2014/main" id="{A4F58BAF-45EA-47CF-A227-0064E5CFF4C0}"/>
              </a:ext>
            </a:extLst>
          </p:cNvPr>
          <p:cNvSpPr>
            <a:spLocks/>
          </p:cNvSpPr>
          <p:nvPr/>
        </p:nvSpPr>
        <p:spPr bwMode="auto">
          <a:xfrm>
            <a:off x="2897188" y="5689600"/>
            <a:ext cx="38100" cy="38100"/>
          </a:xfrm>
          <a:custGeom>
            <a:avLst/>
            <a:gdLst>
              <a:gd name="T0" fmla="*/ 2147483646 w 46"/>
              <a:gd name="T1" fmla="*/ 2147483646 h 48"/>
              <a:gd name="T2" fmla="*/ 2147483646 w 46"/>
              <a:gd name="T3" fmla="*/ 2147483646 h 48"/>
              <a:gd name="T4" fmla="*/ 2147483646 w 46"/>
              <a:gd name="T5" fmla="*/ 0 h 48"/>
              <a:gd name="T6" fmla="*/ 0 w 46"/>
              <a:gd name="T7" fmla="*/ 2147483646 h 48"/>
              <a:gd name="T8" fmla="*/ 2147483646 w 46"/>
              <a:gd name="T9" fmla="*/ 2147483646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8">
                <a:moveTo>
                  <a:pt x="23" y="48"/>
                </a:moveTo>
                <a:lnTo>
                  <a:pt x="46" y="25"/>
                </a:lnTo>
                <a:lnTo>
                  <a:pt x="23" y="0"/>
                </a:lnTo>
                <a:lnTo>
                  <a:pt x="0" y="23"/>
                </a:lnTo>
                <a:lnTo>
                  <a:pt x="23" y="4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60" name="Freeform 98">
            <a:extLst>
              <a:ext uri="{FF2B5EF4-FFF2-40B4-BE49-F238E27FC236}">
                <a16:creationId xmlns:a16="http://schemas.microsoft.com/office/drawing/2014/main" id="{00564AC4-B227-49A9-A3D2-98081D30BFB6}"/>
              </a:ext>
            </a:extLst>
          </p:cNvPr>
          <p:cNvSpPr>
            <a:spLocks/>
          </p:cNvSpPr>
          <p:nvPr/>
        </p:nvSpPr>
        <p:spPr bwMode="auto">
          <a:xfrm>
            <a:off x="2860675" y="5653088"/>
            <a:ext cx="36513" cy="36512"/>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3" y="47"/>
                </a:moveTo>
                <a:lnTo>
                  <a:pt x="47" y="23"/>
                </a:lnTo>
                <a:lnTo>
                  <a:pt x="23" y="0"/>
                </a:lnTo>
                <a:lnTo>
                  <a:pt x="0" y="23"/>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61" name="Freeform 99">
            <a:extLst>
              <a:ext uri="{FF2B5EF4-FFF2-40B4-BE49-F238E27FC236}">
                <a16:creationId xmlns:a16="http://schemas.microsoft.com/office/drawing/2014/main" id="{0D72CABF-6D9C-402C-A03F-6AA5980D3F5F}"/>
              </a:ext>
            </a:extLst>
          </p:cNvPr>
          <p:cNvSpPr>
            <a:spLocks/>
          </p:cNvSpPr>
          <p:nvPr/>
        </p:nvSpPr>
        <p:spPr bwMode="auto">
          <a:xfrm>
            <a:off x="2825750" y="5613400"/>
            <a:ext cx="34925" cy="39688"/>
          </a:xfrm>
          <a:custGeom>
            <a:avLst/>
            <a:gdLst>
              <a:gd name="T0" fmla="*/ 2147483646 w 45"/>
              <a:gd name="T1" fmla="*/ 2147483646 h 48"/>
              <a:gd name="T2" fmla="*/ 2147483646 w 45"/>
              <a:gd name="T3" fmla="*/ 2147483646 h 48"/>
              <a:gd name="T4" fmla="*/ 2147483646 w 45"/>
              <a:gd name="T5" fmla="*/ 0 h 48"/>
              <a:gd name="T6" fmla="*/ 0 w 45"/>
              <a:gd name="T7" fmla="*/ 2147483646 h 48"/>
              <a:gd name="T8" fmla="*/ 2147483646 w 45"/>
              <a:gd name="T9" fmla="*/ 2147483646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8">
                <a:moveTo>
                  <a:pt x="22" y="48"/>
                </a:moveTo>
                <a:lnTo>
                  <a:pt x="45" y="25"/>
                </a:lnTo>
                <a:lnTo>
                  <a:pt x="24" y="0"/>
                </a:lnTo>
                <a:lnTo>
                  <a:pt x="0" y="23"/>
                </a:lnTo>
                <a:lnTo>
                  <a:pt x="22" y="4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62" name="Freeform 100">
            <a:extLst>
              <a:ext uri="{FF2B5EF4-FFF2-40B4-BE49-F238E27FC236}">
                <a16:creationId xmlns:a16="http://schemas.microsoft.com/office/drawing/2014/main" id="{C346038E-7E4F-40B8-9CC1-600157B9BC9E}"/>
              </a:ext>
            </a:extLst>
          </p:cNvPr>
          <p:cNvSpPr>
            <a:spLocks/>
          </p:cNvSpPr>
          <p:nvPr/>
        </p:nvSpPr>
        <p:spPr bwMode="auto">
          <a:xfrm>
            <a:off x="2787650" y="5576888"/>
            <a:ext cx="38100" cy="36512"/>
          </a:xfrm>
          <a:custGeom>
            <a:avLst/>
            <a:gdLst>
              <a:gd name="T0" fmla="*/ 2147483646 w 46"/>
              <a:gd name="T1" fmla="*/ 2147483646 h 47"/>
              <a:gd name="T2" fmla="*/ 2147483646 w 46"/>
              <a:gd name="T3" fmla="*/ 2147483646 h 47"/>
              <a:gd name="T4" fmla="*/ 2147483646 w 46"/>
              <a:gd name="T5" fmla="*/ 0 h 47"/>
              <a:gd name="T6" fmla="*/ 0 w 46"/>
              <a:gd name="T7" fmla="*/ 2147483646 h 47"/>
              <a:gd name="T8" fmla="*/ 2147483646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23" y="47"/>
                </a:moveTo>
                <a:lnTo>
                  <a:pt x="46" y="23"/>
                </a:lnTo>
                <a:lnTo>
                  <a:pt x="23" y="0"/>
                </a:lnTo>
                <a:lnTo>
                  <a:pt x="0" y="23"/>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63" name="Freeform 101">
            <a:extLst>
              <a:ext uri="{FF2B5EF4-FFF2-40B4-BE49-F238E27FC236}">
                <a16:creationId xmlns:a16="http://schemas.microsoft.com/office/drawing/2014/main" id="{36C7863B-A4DE-439D-8950-AA029033B2F7}"/>
              </a:ext>
            </a:extLst>
          </p:cNvPr>
          <p:cNvSpPr>
            <a:spLocks/>
          </p:cNvSpPr>
          <p:nvPr/>
        </p:nvSpPr>
        <p:spPr bwMode="auto">
          <a:xfrm>
            <a:off x="2752725" y="5538788"/>
            <a:ext cx="34925" cy="38100"/>
          </a:xfrm>
          <a:custGeom>
            <a:avLst/>
            <a:gdLst>
              <a:gd name="T0" fmla="*/ 2147483646 w 45"/>
              <a:gd name="T1" fmla="*/ 2147483646 h 49"/>
              <a:gd name="T2" fmla="*/ 2147483646 w 45"/>
              <a:gd name="T3" fmla="*/ 2147483646 h 49"/>
              <a:gd name="T4" fmla="*/ 2147483646 w 45"/>
              <a:gd name="T5" fmla="*/ 0 h 49"/>
              <a:gd name="T6" fmla="*/ 0 w 45"/>
              <a:gd name="T7" fmla="*/ 2147483646 h 49"/>
              <a:gd name="T8" fmla="*/ 2147483646 w 45"/>
              <a:gd name="T9" fmla="*/ 2147483646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9">
                <a:moveTo>
                  <a:pt x="21" y="49"/>
                </a:moveTo>
                <a:lnTo>
                  <a:pt x="45" y="26"/>
                </a:lnTo>
                <a:lnTo>
                  <a:pt x="23" y="0"/>
                </a:lnTo>
                <a:lnTo>
                  <a:pt x="0" y="24"/>
                </a:lnTo>
                <a:lnTo>
                  <a:pt x="21" y="49"/>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64" name="Freeform 102">
            <a:extLst>
              <a:ext uri="{FF2B5EF4-FFF2-40B4-BE49-F238E27FC236}">
                <a16:creationId xmlns:a16="http://schemas.microsoft.com/office/drawing/2014/main" id="{11A9934B-7BCC-44B4-97F1-E018D310FD28}"/>
              </a:ext>
            </a:extLst>
          </p:cNvPr>
          <p:cNvSpPr>
            <a:spLocks/>
          </p:cNvSpPr>
          <p:nvPr/>
        </p:nvSpPr>
        <p:spPr bwMode="auto">
          <a:xfrm>
            <a:off x="2716213" y="5500688"/>
            <a:ext cx="36512" cy="38100"/>
          </a:xfrm>
          <a:custGeom>
            <a:avLst/>
            <a:gdLst>
              <a:gd name="T0" fmla="*/ 2147483646 w 47"/>
              <a:gd name="T1" fmla="*/ 2147483646 h 46"/>
              <a:gd name="T2" fmla="*/ 2147483646 w 47"/>
              <a:gd name="T3" fmla="*/ 2147483646 h 46"/>
              <a:gd name="T4" fmla="*/ 2147483646 w 47"/>
              <a:gd name="T5" fmla="*/ 0 h 46"/>
              <a:gd name="T6" fmla="*/ 0 w 47"/>
              <a:gd name="T7" fmla="*/ 2147483646 h 46"/>
              <a:gd name="T8" fmla="*/ 2147483646 w 47"/>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6">
                <a:moveTo>
                  <a:pt x="24" y="46"/>
                </a:moveTo>
                <a:lnTo>
                  <a:pt x="47" y="23"/>
                </a:lnTo>
                <a:lnTo>
                  <a:pt x="24" y="0"/>
                </a:lnTo>
                <a:lnTo>
                  <a:pt x="0" y="23"/>
                </a:lnTo>
                <a:lnTo>
                  <a:pt x="24"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65" name="Freeform 103">
            <a:extLst>
              <a:ext uri="{FF2B5EF4-FFF2-40B4-BE49-F238E27FC236}">
                <a16:creationId xmlns:a16="http://schemas.microsoft.com/office/drawing/2014/main" id="{4CCC328D-68C5-4E48-8A03-349B3AEEED3F}"/>
              </a:ext>
            </a:extLst>
          </p:cNvPr>
          <p:cNvSpPr>
            <a:spLocks/>
          </p:cNvSpPr>
          <p:nvPr/>
        </p:nvSpPr>
        <p:spPr bwMode="auto">
          <a:xfrm>
            <a:off x="2679700" y="5462588"/>
            <a:ext cx="36513" cy="38100"/>
          </a:xfrm>
          <a:custGeom>
            <a:avLst/>
            <a:gdLst>
              <a:gd name="T0" fmla="*/ 2147483646 w 44"/>
              <a:gd name="T1" fmla="*/ 2147483646 h 49"/>
              <a:gd name="T2" fmla="*/ 2147483646 w 44"/>
              <a:gd name="T3" fmla="*/ 2147483646 h 49"/>
              <a:gd name="T4" fmla="*/ 2147483646 w 44"/>
              <a:gd name="T5" fmla="*/ 0 h 49"/>
              <a:gd name="T6" fmla="*/ 0 w 44"/>
              <a:gd name="T7" fmla="*/ 2147483646 h 49"/>
              <a:gd name="T8" fmla="*/ 2147483646 w 44"/>
              <a:gd name="T9" fmla="*/ 2147483646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9">
                <a:moveTo>
                  <a:pt x="21" y="49"/>
                </a:moveTo>
                <a:lnTo>
                  <a:pt x="44" y="26"/>
                </a:lnTo>
                <a:lnTo>
                  <a:pt x="23" y="0"/>
                </a:lnTo>
                <a:lnTo>
                  <a:pt x="0" y="24"/>
                </a:lnTo>
                <a:lnTo>
                  <a:pt x="21" y="49"/>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66" name="Freeform 104">
            <a:extLst>
              <a:ext uri="{FF2B5EF4-FFF2-40B4-BE49-F238E27FC236}">
                <a16:creationId xmlns:a16="http://schemas.microsoft.com/office/drawing/2014/main" id="{3A9BAB49-3EAA-47B8-B3C0-5E6D19BCABD7}"/>
              </a:ext>
            </a:extLst>
          </p:cNvPr>
          <p:cNvSpPr>
            <a:spLocks/>
          </p:cNvSpPr>
          <p:nvPr/>
        </p:nvSpPr>
        <p:spPr bwMode="auto">
          <a:xfrm>
            <a:off x="2643188" y="5426075"/>
            <a:ext cx="36512" cy="36513"/>
          </a:xfrm>
          <a:custGeom>
            <a:avLst/>
            <a:gdLst>
              <a:gd name="T0" fmla="*/ 2147483646 w 47"/>
              <a:gd name="T1" fmla="*/ 2147483646 h 46"/>
              <a:gd name="T2" fmla="*/ 2147483646 w 47"/>
              <a:gd name="T3" fmla="*/ 2147483646 h 46"/>
              <a:gd name="T4" fmla="*/ 2147483646 w 47"/>
              <a:gd name="T5" fmla="*/ 0 h 46"/>
              <a:gd name="T6" fmla="*/ 0 w 47"/>
              <a:gd name="T7" fmla="*/ 2147483646 h 46"/>
              <a:gd name="T8" fmla="*/ 2147483646 w 47"/>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6">
                <a:moveTo>
                  <a:pt x="23" y="46"/>
                </a:moveTo>
                <a:lnTo>
                  <a:pt x="47" y="23"/>
                </a:lnTo>
                <a:lnTo>
                  <a:pt x="23" y="0"/>
                </a:lnTo>
                <a:lnTo>
                  <a:pt x="0" y="23"/>
                </a:lnTo>
                <a:lnTo>
                  <a:pt x="23"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67" name="Freeform 105">
            <a:extLst>
              <a:ext uri="{FF2B5EF4-FFF2-40B4-BE49-F238E27FC236}">
                <a16:creationId xmlns:a16="http://schemas.microsoft.com/office/drawing/2014/main" id="{7E4CC220-6E50-4B8B-8E9F-C11CE5EBC169}"/>
              </a:ext>
            </a:extLst>
          </p:cNvPr>
          <p:cNvSpPr>
            <a:spLocks/>
          </p:cNvSpPr>
          <p:nvPr/>
        </p:nvSpPr>
        <p:spPr bwMode="auto">
          <a:xfrm>
            <a:off x="2606675" y="5387975"/>
            <a:ext cx="36513" cy="36513"/>
          </a:xfrm>
          <a:custGeom>
            <a:avLst/>
            <a:gdLst>
              <a:gd name="T0" fmla="*/ 2147483646 w 46"/>
              <a:gd name="T1" fmla="*/ 2147483646 h 47"/>
              <a:gd name="T2" fmla="*/ 2147483646 w 46"/>
              <a:gd name="T3" fmla="*/ 2147483646 h 47"/>
              <a:gd name="T4" fmla="*/ 2147483646 w 46"/>
              <a:gd name="T5" fmla="*/ 0 h 47"/>
              <a:gd name="T6" fmla="*/ 0 w 46"/>
              <a:gd name="T7" fmla="*/ 2147483646 h 47"/>
              <a:gd name="T8" fmla="*/ 2147483646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23" y="47"/>
                </a:moveTo>
                <a:lnTo>
                  <a:pt x="46" y="23"/>
                </a:lnTo>
                <a:lnTo>
                  <a:pt x="23" y="0"/>
                </a:lnTo>
                <a:lnTo>
                  <a:pt x="0" y="23"/>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68" name="Freeform 106">
            <a:extLst>
              <a:ext uri="{FF2B5EF4-FFF2-40B4-BE49-F238E27FC236}">
                <a16:creationId xmlns:a16="http://schemas.microsoft.com/office/drawing/2014/main" id="{6FEAFA28-F396-4AA9-8C03-D70143E1069A}"/>
              </a:ext>
            </a:extLst>
          </p:cNvPr>
          <p:cNvSpPr>
            <a:spLocks/>
          </p:cNvSpPr>
          <p:nvPr/>
        </p:nvSpPr>
        <p:spPr bwMode="auto">
          <a:xfrm>
            <a:off x="2570163" y="5349875"/>
            <a:ext cx="38100" cy="38100"/>
          </a:xfrm>
          <a:custGeom>
            <a:avLst/>
            <a:gdLst>
              <a:gd name="T0" fmla="*/ 2147483646 w 47"/>
              <a:gd name="T1" fmla="*/ 2147483646 h 46"/>
              <a:gd name="T2" fmla="*/ 2147483646 w 47"/>
              <a:gd name="T3" fmla="*/ 2147483646 h 46"/>
              <a:gd name="T4" fmla="*/ 2147483646 w 47"/>
              <a:gd name="T5" fmla="*/ 0 h 46"/>
              <a:gd name="T6" fmla="*/ 0 w 47"/>
              <a:gd name="T7" fmla="*/ 2147483646 h 46"/>
              <a:gd name="T8" fmla="*/ 2147483646 w 47"/>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6">
                <a:moveTo>
                  <a:pt x="23" y="46"/>
                </a:moveTo>
                <a:lnTo>
                  <a:pt x="47" y="23"/>
                </a:lnTo>
                <a:lnTo>
                  <a:pt x="23" y="0"/>
                </a:lnTo>
                <a:lnTo>
                  <a:pt x="0" y="23"/>
                </a:lnTo>
                <a:lnTo>
                  <a:pt x="23"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69" name="Freeform 107">
            <a:extLst>
              <a:ext uri="{FF2B5EF4-FFF2-40B4-BE49-F238E27FC236}">
                <a16:creationId xmlns:a16="http://schemas.microsoft.com/office/drawing/2014/main" id="{8C05E354-0D0A-47A6-BEBF-F1B6B41B71D0}"/>
              </a:ext>
            </a:extLst>
          </p:cNvPr>
          <p:cNvSpPr>
            <a:spLocks/>
          </p:cNvSpPr>
          <p:nvPr/>
        </p:nvSpPr>
        <p:spPr bwMode="auto">
          <a:xfrm>
            <a:off x="2533650" y="5311775"/>
            <a:ext cx="36513" cy="36513"/>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4" y="47"/>
                </a:moveTo>
                <a:lnTo>
                  <a:pt x="47" y="23"/>
                </a:lnTo>
                <a:lnTo>
                  <a:pt x="24" y="0"/>
                </a:lnTo>
                <a:lnTo>
                  <a:pt x="0" y="23"/>
                </a:lnTo>
                <a:lnTo>
                  <a:pt x="24"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70" name="Freeform 108">
            <a:extLst>
              <a:ext uri="{FF2B5EF4-FFF2-40B4-BE49-F238E27FC236}">
                <a16:creationId xmlns:a16="http://schemas.microsoft.com/office/drawing/2014/main" id="{E495A6CA-BB08-4920-A6F5-1BBD7F0F0FEA}"/>
              </a:ext>
            </a:extLst>
          </p:cNvPr>
          <p:cNvSpPr>
            <a:spLocks/>
          </p:cNvSpPr>
          <p:nvPr/>
        </p:nvSpPr>
        <p:spPr bwMode="auto">
          <a:xfrm>
            <a:off x="2498725" y="5275263"/>
            <a:ext cx="36513" cy="36512"/>
          </a:xfrm>
          <a:custGeom>
            <a:avLst/>
            <a:gdLst>
              <a:gd name="T0" fmla="*/ 2147483646 w 46"/>
              <a:gd name="T1" fmla="*/ 2147483646 h 47"/>
              <a:gd name="T2" fmla="*/ 2147483646 w 46"/>
              <a:gd name="T3" fmla="*/ 2147483646 h 47"/>
              <a:gd name="T4" fmla="*/ 2147483646 w 46"/>
              <a:gd name="T5" fmla="*/ 0 h 47"/>
              <a:gd name="T6" fmla="*/ 0 w 46"/>
              <a:gd name="T7" fmla="*/ 2147483646 h 47"/>
              <a:gd name="T8" fmla="*/ 2147483646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23" y="47"/>
                </a:moveTo>
                <a:lnTo>
                  <a:pt x="46" y="24"/>
                </a:lnTo>
                <a:lnTo>
                  <a:pt x="23" y="0"/>
                </a:lnTo>
                <a:lnTo>
                  <a:pt x="0" y="24"/>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71" name="Freeform 109">
            <a:extLst>
              <a:ext uri="{FF2B5EF4-FFF2-40B4-BE49-F238E27FC236}">
                <a16:creationId xmlns:a16="http://schemas.microsoft.com/office/drawing/2014/main" id="{4372D92D-1787-4B79-8D2C-0F5FC7AAF177}"/>
              </a:ext>
            </a:extLst>
          </p:cNvPr>
          <p:cNvSpPr>
            <a:spLocks/>
          </p:cNvSpPr>
          <p:nvPr/>
        </p:nvSpPr>
        <p:spPr bwMode="auto">
          <a:xfrm>
            <a:off x="2460625" y="5235575"/>
            <a:ext cx="38100" cy="38100"/>
          </a:xfrm>
          <a:custGeom>
            <a:avLst/>
            <a:gdLst>
              <a:gd name="T0" fmla="*/ 2147483646 w 47"/>
              <a:gd name="T1" fmla="*/ 2147483646 h 46"/>
              <a:gd name="T2" fmla="*/ 2147483646 w 47"/>
              <a:gd name="T3" fmla="*/ 2147483646 h 46"/>
              <a:gd name="T4" fmla="*/ 2147483646 w 47"/>
              <a:gd name="T5" fmla="*/ 0 h 46"/>
              <a:gd name="T6" fmla="*/ 0 w 47"/>
              <a:gd name="T7" fmla="*/ 2147483646 h 46"/>
              <a:gd name="T8" fmla="*/ 2147483646 w 47"/>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6">
                <a:moveTo>
                  <a:pt x="23" y="46"/>
                </a:moveTo>
                <a:lnTo>
                  <a:pt x="47" y="23"/>
                </a:lnTo>
                <a:lnTo>
                  <a:pt x="23" y="0"/>
                </a:lnTo>
                <a:lnTo>
                  <a:pt x="0" y="23"/>
                </a:lnTo>
                <a:lnTo>
                  <a:pt x="23"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72" name="Freeform 110">
            <a:extLst>
              <a:ext uri="{FF2B5EF4-FFF2-40B4-BE49-F238E27FC236}">
                <a16:creationId xmlns:a16="http://schemas.microsoft.com/office/drawing/2014/main" id="{05A89A9F-70BE-4228-B663-74C595AB5B0A}"/>
              </a:ext>
            </a:extLst>
          </p:cNvPr>
          <p:cNvSpPr>
            <a:spLocks/>
          </p:cNvSpPr>
          <p:nvPr/>
        </p:nvSpPr>
        <p:spPr bwMode="auto">
          <a:xfrm>
            <a:off x="2425700" y="5199063"/>
            <a:ext cx="34925" cy="36512"/>
          </a:xfrm>
          <a:custGeom>
            <a:avLst/>
            <a:gdLst>
              <a:gd name="T0" fmla="*/ 2147483646 w 45"/>
              <a:gd name="T1" fmla="*/ 2147483646 h 47"/>
              <a:gd name="T2" fmla="*/ 2147483646 w 45"/>
              <a:gd name="T3" fmla="*/ 2147483646 h 47"/>
              <a:gd name="T4" fmla="*/ 2147483646 w 45"/>
              <a:gd name="T5" fmla="*/ 0 h 47"/>
              <a:gd name="T6" fmla="*/ 0 w 45"/>
              <a:gd name="T7" fmla="*/ 2147483646 h 47"/>
              <a:gd name="T8" fmla="*/ 2147483646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22" y="47"/>
                </a:moveTo>
                <a:lnTo>
                  <a:pt x="45" y="24"/>
                </a:lnTo>
                <a:lnTo>
                  <a:pt x="24" y="0"/>
                </a:lnTo>
                <a:lnTo>
                  <a:pt x="0" y="24"/>
                </a:lnTo>
                <a:lnTo>
                  <a:pt x="22"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73" name="Freeform 111">
            <a:extLst>
              <a:ext uri="{FF2B5EF4-FFF2-40B4-BE49-F238E27FC236}">
                <a16:creationId xmlns:a16="http://schemas.microsoft.com/office/drawing/2014/main" id="{C5874FC1-A438-4941-8BF0-B2BBAC8E61E4}"/>
              </a:ext>
            </a:extLst>
          </p:cNvPr>
          <p:cNvSpPr>
            <a:spLocks/>
          </p:cNvSpPr>
          <p:nvPr/>
        </p:nvSpPr>
        <p:spPr bwMode="auto">
          <a:xfrm>
            <a:off x="2389188" y="5160963"/>
            <a:ext cx="36512" cy="36512"/>
          </a:xfrm>
          <a:custGeom>
            <a:avLst/>
            <a:gdLst>
              <a:gd name="T0" fmla="*/ 2147483646 w 46"/>
              <a:gd name="T1" fmla="*/ 2147483646 h 46"/>
              <a:gd name="T2" fmla="*/ 2147483646 w 46"/>
              <a:gd name="T3" fmla="*/ 2147483646 h 46"/>
              <a:gd name="T4" fmla="*/ 2147483646 w 46"/>
              <a:gd name="T5" fmla="*/ 0 h 46"/>
              <a:gd name="T6" fmla="*/ 0 w 46"/>
              <a:gd name="T7" fmla="*/ 2147483646 h 46"/>
              <a:gd name="T8" fmla="*/ 2147483646 w 46"/>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6">
                <a:moveTo>
                  <a:pt x="23" y="46"/>
                </a:moveTo>
                <a:lnTo>
                  <a:pt x="46" y="23"/>
                </a:lnTo>
                <a:lnTo>
                  <a:pt x="23" y="0"/>
                </a:lnTo>
                <a:lnTo>
                  <a:pt x="0" y="23"/>
                </a:lnTo>
                <a:lnTo>
                  <a:pt x="23"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74" name="Freeform 112">
            <a:extLst>
              <a:ext uri="{FF2B5EF4-FFF2-40B4-BE49-F238E27FC236}">
                <a16:creationId xmlns:a16="http://schemas.microsoft.com/office/drawing/2014/main" id="{B2FAE798-0EA0-475E-8E0D-400F00553ACA}"/>
              </a:ext>
            </a:extLst>
          </p:cNvPr>
          <p:cNvSpPr>
            <a:spLocks/>
          </p:cNvSpPr>
          <p:nvPr/>
        </p:nvSpPr>
        <p:spPr bwMode="auto">
          <a:xfrm>
            <a:off x="2352675" y="5124450"/>
            <a:ext cx="36513" cy="36513"/>
          </a:xfrm>
          <a:custGeom>
            <a:avLst/>
            <a:gdLst>
              <a:gd name="T0" fmla="*/ 2147483646 w 45"/>
              <a:gd name="T1" fmla="*/ 2147483646 h 47"/>
              <a:gd name="T2" fmla="*/ 2147483646 w 45"/>
              <a:gd name="T3" fmla="*/ 2147483646 h 47"/>
              <a:gd name="T4" fmla="*/ 2147483646 w 45"/>
              <a:gd name="T5" fmla="*/ 0 h 47"/>
              <a:gd name="T6" fmla="*/ 0 w 45"/>
              <a:gd name="T7" fmla="*/ 2147483646 h 47"/>
              <a:gd name="T8" fmla="*/ 2147483646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21" y="47"/>
                </a:moveTo>
                <a:lnTo>
                  <a:pt x="45" y="23"/>
                </a:lnTo>
                <a:lnTo>
                  <a:pt x="23" y="0"/>
                </a:lnTo>
                <a:lnTo>
                  <a:pt x="0" y="23"/>
                </a:lnTo>
                <a:lnTo>
                  <a:pt x="21"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75" name="Freeform 113">
            <a:extLst>
              <a:ext uri="{FF2B5EF4-FFF2-40B4-BE49-F238E27FC236}">
                <a16:creationId xmlns:a16="http://schemas.microsoft.com/office/drawing/2014/main" id="{6E0049E7-9006-484F-A1EF-91B1B3AC278E}"/>
              </a:ext>
            </a:extLst>
          </p:cNvPr>
          <p:cNvSpPr>
            <a:spLocks/>
          </p:cNvSpPr>
          <p:nvPr/>
        </p:nvSpPr>
        <p:spPr bwMode="auto">
          <a:xfrm>
            <a:off x="2316163" y="5084763"/>
            <a:ext cx="36512" cy="38100"/>
          </a:xfrm>
          <a:custGeom>
            <a:avLst/>
            <a:gdLst>
              <a:gd name="T0" fmla="*/ 2147483646 w 47"/>
              <a:gd name="T1" fmla="*/ 2147483646 h 46"/>
              <a:gd name="T2" fmla="*/ 2147483646 w 47"/>
              <a:gd name="T3" fmla="*/ 2147483646 h 46"/>
              <a:gd name="T4" fmla="*/ 2147483646 w 47"/>
              <a:gd name="T5" fmla="*/ 0 h 46"/>
              <a:gd name="T6" fmla="*/ 0 w 47"/>
              <a:gd name="T7" fmla="*/ 2147483646 h 46"/>
              <a:gd name="T8" fmla="*/ 2147483646 w 47"/>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6">
                <a:moveTo>
                  <a:pt x="24" y="46"/>
                </a:moveTo>
                <a:lnTo>
                  <a:pt x="47" y="23"/>
                </a:lnTo>
                <a:lnTo>
                  <a:pt x="24" y="0"/>
                </a:lnTo>
                <a:lnTo>
                  <a:pt x="0" y="23"/>
                </a:lnTo>
                <a:lnTo>
                  <a:pt x="24"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76" name="Freeform 114">
            <a:extLst>
              <a:ext uri="{FF2B5EF4-FFF2-40B4-BE49-F238E27FC236}">
                <a16:creationId xmlns:a16="http://schemas.microsoft.com/office/drawing/2014/main" id="{3613FC23-FB15-41C4-80AE-E8BE7098D68F}"/>
              </a:ext>
            </a:extLst>
          </p:cNvPr>
          <p:cNvSpPr>
            <a:spLocks/>
          </p:cNvSpPr>
          <p:nvPr/>
        </p:nvSpPr>
        <p:spPr bwMode="auto">
          <a:xfrm>
            <a:off x="2281238" y="5046663"/>
            <a:ext cx="34925" cy="38100"/>
          </a:xfrm>
          <a:custGeom>
            <a:avLst/>
            <a:gdLst>
              <a:gd name="T0" fmla="*/ 2147483646 w 44"/>
              <a:gd name="T1" fmla="*/ 2147483646 h 49"/>
              <a:gd name="T2" fmla="*/ 2147483646 w 44"/>
              <a:gd name="T3" fmla="*/ 2147483646 h 49"/>
              <a:gd name="T4" fmla="*/ 2147483646 w 44"/>
              <a:gd name="T5" fmla="*/ 0 h 49"/>
              <a:gd name="T6" fmla="*/ 0 w 44"/>
              <a:gd name="T7" fmla="*/ 2147483646 h 49"/>
              <a:gd name="T8" fmla="*/ 2147483646 w 44"/>
              <a:gd name="T9" fmla="*/ 2147483646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9">
                <a:moveTo>
                  <a:pt x="21" y="49"/>
                </a:moveTo>
                <a:lnTo>
                  <a:pt x="44" y="25"/>
                </a:lnTo>
                <a:lnTo>
                  <a:pt x="23" y="0"/>
                </a:lnTo>
                <a:lnTo>
                  <a:pt x="0" y="23"/>
                </a:lnTo>
                <a:lnTo>
                  <a:pt x="21" y="49"/>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77" name="Freeform 115">
            <a:extLst>
              <a:ext uri="{FF2B5EF4-FFF2-40B4-BE49-F238E27FC236}">
                <a16:creationId xmlns:a16="http://schemas.microsoft.com/office/drawing/2014/main" id="{229A43D2-96A5-482E-B211-DA19FF3C0D59}"/>
              </a:ext>
            </a:extLst>
          </p:cNvPr>
          <p:cNvSpPr>
            <a:spLocks/>
          </p:cNvSpPr>
          <p:nvPr/>
        </p:nvSpPr>
        <p:spPr bwMode="auto">
          <a:xfrm>
            <a:off x="2244725" y="5010150"/>
            <a:ext cx="36513" cy="36513"/>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3" y="47"/>
                </a:moveTo>
                <a:lnTo>
                  <a:pt x="47" y="24"/>
                </a:lnTo>
                <a:lnTo>
                  <a:pt x="23" y="0"/>
                </a:lnTo>
                <a:lnTo>
                  <a:pt x="0" y="24"/>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78" name="Freeform 116">
            <a:extLst>
              <a:ext uri="{FF2B5EF4-FFF2-40B4-BE49-F238E27FC236}">
                <a16:creationId xmlns:a16="http://schemas.microsoft.com/office/drawing/2014/main" id="{FD30D97E-5C96-44BC-8AC3-79CD0B5F2CC3}"/>
              </a:ext>
            </a:extLst>
          </p:cNvPr>
          <p:cNvSpPr>
            <a:spLocks/>
          </p:cNvSpPr>
          <p:nvPr/>
        </p:nvSpPr>
        <p:spPr bwMode="auto">
          <a:xfrm>
            <a:off x="2206625" y="4970463"/>
            <a:ext cx="38100" cy="39687"/>
          </a:xfrm>
          <a:custGeom>
            <a:avLst/>
            <a:gdLst>
              <a:gd name="T0" fmla="*/ 2147483646 w 47"/>
              <a:gd name="T1" fmla="*/ 2147483646 h 48"/>
              <a:gd name="T2" fmla="*/ 2147483646 w 47"/>
              <a:gd name="T3" fmla="*/ 2147483646 h 48"/>
              <a:gd name="T4" fmla="*/ 2147483646 w 47"/>
              <a:gd name="T5" fmla="*/ 0 h 48"/>
              <a:gd name="T6" fmla="*/ 0 w 47"/>
              <a:gd name="T7" fmla="*/ 2147483646 h 48"/>
              <a:gd name="T8" fmla="*/ 2147483646 w 47"/>
              <a:gd name="T9" fmla="*/ 2147483646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8">
                <a:moveTo>
                  <a:pt x="24" y="48"/>
                </a:moveTo>
                <a:lnTo>
                  <a:pt x="47" y="25"/>
                </a:lnTo>
                <a:lnTo>
                  <a:pt x="24" y="0"/>
                </a:lnTo>
                <a:lnTo>
                  <a:pt x="0" y="23"/>
                </a:lnTo>
                <a:lnTo>
                  <a:pt x="24" y="4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79" name="Freeform 117">
            <a:extLst>
              <a:ext uri="{FF2B5EF4-FFF2-40B4-BE49-F238E27FC236}">
                <a16:creationId xmlns:a16="http://schemas.microsoft.com/office/drawing/2014/main" id="{A22DB630-B16E-434C-BE6E-17CBF65EA805}"/>
              </a:ext>
            </a:extLst>
          </p:cNvPr>
          <p:cNvSpPr>
            <a:spLocks/>
          </p:cNvSpPr>
          <p:nvPr/>
        </p:nvSpPr>
        <p:spPr bwMode="auto">
          <a:xfrm>
            <a:off x="2171700" y="4933950"/>
            <a:ext cx="36513" cy="36513"/>
          </a:xfrm>
          <a:custGeom>
            <a:avLst/>
            <a:gdLst>
              <a:gd name="T0" fmla="*/ 2147483646 w 46"/>
              <a:gd name="T1" fmla="*/ 2147483646 h 47"/>
              <a:gd name="T2" fmla="*/ 2147483646 w 46"/>
              <a:gd name="T3" fmla="*/ 2147483646 h 47"/>
              <a:gd name="T4" fmla="*/ 2147483646 w 46"/>
              <a:gd name="T5" fmla="*/ 0 h 47"/>
              <a:gd name="T6" fmla="*/ 0 w 46"/>
              <a:gd name="T7" fmla="*/ 2147483646 h 47"/>
              <a:gd name="T8" fmla="*/ 2147483646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23" y="47"/>
                </a:moveTo>
                <a:lnTo>
                  <a:pt x="46" y="24"/>
                </a:lnTo>
                <a:lnTo>
                  <a:pt x="23" y="0"/>
                </a:lnTo>
                <a:lnTo>
                  <a:pt x="0" y="24"/>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80" name="Freeform 118">
            <a:extLst>
              <a:ext uri="{FF2B5EF4-FFF2-40B4-BE49-F238E27FC236}">
                <a16:creationId xmlns:a16="http://schemas.microsoft.com/office/drawing/2014/main" id="{1D1D86B3-ED59-41A6-9D8D-DC39674BF21C}"/>
              </a:ext>
            </a:extLst>
          </p:cNvPr>
          <p:cNvSpPr>
            <a:spLocks/>
          </p:cNvSpPr>
          <p:nvPr/>
        </p:nvSpPr>
        <p:spPr bwMode="auto">
          <a:xfrm>
            <a:off x="2135188" y="4895850"/>
            <a:ext cx="36512" cy="38100"/>
          </a:xfrm>
          <a:custGeom>
            <a:avLst/>
            <a:gdLst>
              <a:gd name="T0" fmla="*/ 2147483646 w 47"/>
              <a:gd name="T1" fmla="*/ 2147483646 h 48"/>
              <a:gd name="T2" fmla="*/ 2147483646 w 47"/>
              <a:gd name="T3" fmla="*/ 2147483646 h 48"/>
              <a:gd name="T4" fmla="*/ 2147483646 w 47"/>
              <a:gd name="T5" fmla="*/ 0 h 48"/>
              <a:gd name="T6" fmla="*/ 0 w 47"/>
              <a:gd name="T7" fmla="*/ 2147483646 h 48"/>
              <a:gd name="T8" fmla="*/ 2147483646 w 47"/>
              <a:gd name="T9" fmla="*/ 2147483646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8">
                <a:moveTo>
                  <a:pt x="23" y="48"/>
                </a:moveTo>
                <a:lnTo>
                  <a:pt x="47" y="25"/>
                </a:lnTo>
                <a:lnTo>
                  <a:pt x="23" y="0"/>
                </a:lnTo>
                <a:lnTo>
                  <a:pt x="0" y="23"/>
                </a:lnTo>
                <a:lnTo>
                  <a:pt x="23" y="4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81" name="Freeform 119">
            <a:extLst>
              <a:ext uri="{FF2B5EF4-FFF2-40B4-BE49-F238E27FC236}">
                <a16:creationId xmlns:a16="http://schemas.microsoft.com/office/drawing/2014/main" id="{593C4781-2739-4566-A6B5-534B782182D9}"/>
              </a:ext>
            </a:extLst>
          </p:cNvPr>
          <p:cNvSpPr>
            <a:spLocks/>
          </p:cNvSpPr>
          <p:nvPr/>
        </p:nvSpPr>
        <p:spPr bwMode="auto">
          <a:xfrm>
            <a:off x="2098675" y="4859338"/>
            <a:ext cx="38100" cy="36512"/>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4" y="47"/>
                </a:moveTo>
                <a:lnTo>
                  <a:pt x="47" y="23"/>
                </a:lnTo>
                <a:lnTo>
                  <a:pt x="24" y="0"/>
                </a:lnTo>
                <a:lnTo>
                  <a:pt x="0" y="23"/>
                </a:lnTo>
                <a:lnTo>
                  <a:pt x="24"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82" name="Freeform 120">
            <a:extLst>
              <a:ext uri="{FF2B5EF4-FFF2-40B4-BE49-F238E27FC236}">
                <a16:creationId xmlns:a16="http://schemas.microsoft.com/office/drawing/2014/main" id="{BD8583EB-DFA9-48FB-8A01-520531D8728F}"/>
              </a:ext>
            </a:extLst>
          </p:cNvPr>
          <p:cNvSpPr>
            <a:spLocks/>
          </p:cNvSpPr>
          <p:nvPr/>
        </p:nvSpPr>
        <p:spPr bwMode="auto">
          <a:xfrm>
            <a:off x="2062163" y="4819650"/>
            <a:ext cx="36512" cy="39688"/>
          </a:xfrm>
          <a:custGeom>
            <a:avLst/>
            <a:gdLst>
              <a:gd name="T0" fmla="*/ 2147483646 w 46"/>
              <a:gd name="T1" fmla="*/ 2147483646 h 48"/>
              <a:gd name="T2" fmla="*/ 2147483646 w 46"/>
              <a:gd name="T3" fmla="*/ 2147483646 h 48"/>
              <a:gd name="T4" fmla="*/ 2147483646 w 46"/>
              <a:gd name="T5" fmla="*/ 0 h 48"/>
              <a:gd name="T6" fmla="*/ 0 w 46"/>
              <a:gd name="T7" fmla="*/ 2147483646 h 48"/>
              <a:gd name="T8" fmla="*/ 2147483646 w 46"/>
              <a:gd name="T9" fmla="*/ 2147483646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8">
                <a:moveTo>
                  <a:pt x="23" y="48"/>
                </a:moveTo>
                <a:lnTo>
                  <a:pt x="46" y="25"/>
                </a:lnTo>
                <a:lnTo>
                  <a:pt x="23" y="0"/>
                </a:lnTo>
                <a:lnTo>
                  <a:pt x="0" y="23"/>
                </a:lnTo>
                <a:lnTo>
                  <a:pt x="23" y="4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83" name="Freeform 121">
            <a:extLst>
              <a:ext uri="{FF2B5EF4-FFF2-40B4-BE49-F238E27FC236}">
                <a16:creationId xmlns:a16="http://schemas.microsoft.com/office/drawing/2014/main" id="{F1746C47-F609-49AD-A2AF-79990DB32BCC}"/>
              </a:ext>
            </a:extLst>
          </p:cNvPr>
          <p:cNvSpPr>
            <a:spLocks/>
          </p:cNvSpPr>
          <p:nvPr/>
        </p:nvSpPr>
        <p:spPr bwMode="auto">
          <a:xfrm>
            <a:off x="2027238" y="4783138"/>
            <a:ext cx="34925" cy="36512"/>
          </a:xfrm>
          <a:custGeom>
            <a:avLst/>
            <a:gdLst>
              <a:gd name="T0" fmla="*/ 2147483646 w 45"/>
              <a:gd name="T1" fmla="*/ 2147483646 h 47"/>
              <a:gd name="T2" fmla="*/ 2147483646 w 45"/>
              <a:gd name="T3" fmla="*/ 2147483646 h 47"/>
              <a:gd name="T4" fmla="*/ 2147483646 w 45"/>
              <a:gd name="T5" fmla="*/ 0 h 47"/>
              <a:gd name="T6" fmla="*/ 0 w 45"/>
              <a:gd name="T7" fmla="*/ 2147483646 h 47"/>
              <a:gd name="T8" fmla="*/ 2147483646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22" y="47"/>
                </a:moveTo>
                <a:lnTo>
                  <a:pt x="45" y="23"/>
                </a:lnTo>
                <a:lnTo>
                  <a:pt x="23" y="0"/>
                </a:lnTo>
                <a:lnTo>
                  <a:pt x="0" y="23"/>
                </a:lnTo>
                <a:lnTo>
                  <a:pt x="22"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84" name="Freeform 122">
            <a:extLst>
              <a:ext uri="{FF2B5EF4-FFF2-40B4-BE49-F238E27FC236}">
                <a16:creationId xmlns:a16="http://schemas.microsoft.com/office/drawing/2014/main" id="{819FCFC9-144B-4B8A-97BE-9DE6DCDF814A}"/>
              </a:ext>
            </a:extLst>
          </p:cNvPr>
          <p:cNvSpPr>
            <a:spLocks/>
          </p:cNvSpPr>
          <p:nvPr/>
        </p:nvSpPr>
        <p:spPr bwMode="auto">
          <a:xfrm>
            <a:off x="1989138" y="4745038"/>
            <a:ext cx="38100" cy="38100"/>
          </a:xfrm>
          <a:custGeom>
            <a:avLst/>
            <a:gdLst>
              <a:gd name="T0" fmla="*/ 2147483646 w 46"/>
              <a:gd name="T1" fmla="*/ 2147483646 h 49"/>
              <a:gd name="T2" fmla="*/ 2147483646 w 46"/>
              <a:gd name="T3" fmla="*/ 2147483646 h 49"/>
              <a:gd name="T4" fmla="*/ 2147483646 w 46"/>
              <a:gd name="T5" fmla="*/ 0 h 49"/>
              <a:gd name="T6" fmla="*/ 0 w 46"/>
              <a:gd name="T7" fmla="*/ 2147483646 h 49"/>
              <a:gd name="T8" fmla="*/ 2147483646 w 46"/>
              <a:gd name="T9" fmla="*/ 2147483646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9">
                <a:moveTo>
                  <a:pt x="23" y="49"/>
                </a:moveTo>
                <a:lnTo>
                  <a:pt x="46" y="26"/>
                </a:lnTo>
                <a:lnTo>
                  <a:pt x="23" y="0"/>
                </a:lnTo>
                <a:lnTo>
                  <a:pt x="0" y="24"/>
                </a:lnTo>
                <a:lnTo>
                  <a:pt x="23" y="49"/>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85" name="Freeform 123">
            <a:extLst>
              <a:ext uri="{FF2B5EF4-FFF2-40B4-BE49-F238E27FC236}">
                <a16:creationId xmlns:a16="http://schemas.microsoft.com/office/drawing/2014/main" id="{B9105599-D249-476B-B4FF-0ABFB966E6C3}"/>
              </a:ext>
            </a:extLst>
          </p:cNvPr>
          <p:cNvSpPr>
            <a:spLocks/>
          </p:cNvSpPr>
          <p:nvPr/>
        </p:nvSpPr>
        <p:spPr bwMode="auto">
          <a:xfrm>
            <a:off x="1954213" y="4706938"/>
            <a:ext cx="34925" cy="38100"/>
          </a:xfrm>
          <a:custGeom>
            <a:avLst/>
            <a:gdLst>
              <a:gd name="T0" fmla="*/ 2147483646 w 45"/>
              <a:gd name="T1" fmla="*/ 2147483646 h 46"/>
              <a:gd name="T2" fmla="*/ 2147483646 w 45"/>
              <a:gd name="T3" fmla="*/ 2147483646 h 46"/>
              <a:gd name="T4" fmla="*/ 2147483646 w 45"/>
              <a:gd name="T5" fmla="*/ 0 h 46"/>
              <a:gd name="T6" fmla="*/ 0 w 45"/>
              <a:gd name="T7" fmla="*/ 2147483646 h 46"/>
              <a:gd name="T8" fmla="*/ 2147483646 w 4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6">
                <a:moveTo>
                  <a:pt x="21" y="46"/>
                </a:moveTo>
                <a:lnTo>
                  <a:pt x="45" y="23"/>
                </a:lnTo>
                <a:lnTo>
                  <a:pt x="23" y="0"/>
                </a:lnTo>
                <a:lnTo>
                  <a:pt x="0" y="23"/>
                </a:lnTo>
                <a:lnTo>
                  <a:pt x="21"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86" name="Freeform 124">
            <a:extLst>
              <a:ext uri="{FF2B5EF4-FFF2-40B4-BE49-F238E27FC236}">
                <a16:creationId xmlns:a16="http://schemas.microsoft.com/office/drawing/2014/main" id="{1BBB8CD6-1356-4E12-9DBF-CD9D165A0FE3}"/>
              </a:ext>
            </a:extLst>
          </p:cNvPr>
          <p:cNvSpPr>
            <a:spLocks/>
          </p:cNvSpPr>
          <p:nvPr/>
        </p:nvSpPr>
        <p:spPr bwMode="auto">
          <a:xfrm>
            <a:off x="1917700" y="4668838"/>
            <a:ext cx="36513" cy="36512"/>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4" y="47"/>
                </a:moveTo>
                <a:lnTo>
                  <a:pt x="47" y="24"/>
                </a:lnTo>
                <a:lnTo>
                  <a:pt x="24" y="0"/>
                </a:lnTo>
                <a:lnTo>
                  <a:pt x="0" y="24"/>
                </a:lnTo>
                <a:lnTo>
                  <a:pt x="24"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87" name="Freeform 125">
            <a:extLst>
              <a:ext uri="{FF2B5EF4-FFF2-40B4-BE49-F238E27FC236}">
                <a16:creationId xmlns:a16="http://schemas.microsoft.com/office/drawing/2014/main" id="{DC155E08-1704-4413-AC8C-2D4759D25F11}"/>
              </a:ext>
            </a:extLst>
          </p:cNvPr>
          <p:cNvSpPr>
            <a:spLocks/>
          </p:cNvSpPr>
          <p:nvPr/>
        </p:nvSpPr>
        <p:spPr bwMode="auto">
          <a:xfrm>
            <a:off x="1881188" y="4632325"/>
            <a:ext cx="36512" cy="36513"/>
          </a:xfrm>
          <a:custGeom>
            <a:avLst/>
            <a:gdLst>
              <a:gd name="T0" fmla="*/ 2147483646 w 44"/>
              <a:gd name="T1" fmla="*/ 2147483646 h 46"/>
              <a:gd name="T2" fmla="*/ 2147483646 w 44"/>
              <a:gd name="T3" fmla="*/ 2147483646 h 46"/>
              <a:gd name="T4" fmla="*/ 2147483646 w 44"/>
              <a:gd name="T5" fmla="*/ 0 h 46"/>
              <a:gd name="T6" fmla="*/ 0 w 44"/>
              <a:gd name="T7" fmla="*/ 2147483646 h 46"/>
              <a:gd name="T8" fmla="*/ 2147483646 w 44"/>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6">
                <a:moveTo>
                  <a:pt x="21" y="46"/>
                </a:moveTo>
                <a:lnTo>
                  <a:pt x="44" y="23"/>
                </a:lnTo>
                <a:lnTo>
                  <a:pt x="23" y="0"/>
                </a:lnTo>
                <a:lnTo>
                  <a:pt x="0" y="23"/>
                </a:lnTo>
                <a:lnTo>
                  <a:pt x="21"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88" name="Freeform 126">
            <a:extLst>
              <a:ext uri="{FF2B5EF4-FFF2-40B4-BE49-F238E27FC236}">
                <a16:creationId xmlns:a16="http://schemas.microsoft.com/office/drawing/2014/main" id="{59485173-E45A-46FB-AD9B-78C9EA9EAE63}"/>
              </a:ext>
            </a:extLst>
          </p:cNvPr>
          <p:cNvSpPr>
            <a:spLocks/>
          </p:cNvSpPr>
          <p:nvPr/>
        </p:nvSpPr>
        <p:spPr bwMode="auto">
          <a:xfrm>
            <a:off x="1844675" y="4594225"/>
            <a:ext cx="36513" cy="36513"/>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3" y="47"/>
                </a:moveTo>
                <a:lnTo>
                  <a:pt x="47" y="23"/>
                </a:lnTo>
                <a:lnTo>
                  <a:pt x="23" y="0"/>
                </a:lnTo>
                <a:lnTo>
                  <a:pt x="0" y="23"/>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89" name="Freeform 127">
            <a:extLst>
              <a:ext uri="{FF2B5EF4-FFF2-40B4-BE49-F238E27FC236}">
                <a16:creationId xmlns:a16="http://schemas.microsoft.com/office/drawing/2014/main" id="{24BC265A-2CC7-4638-A86A-41B26F1FC2FA}"/>
              </a:ext>
            </a:extLst>
          </p:cNvPr>
          <p:cNvSpPr>
            <a:spLocks/>
          </p:cNvSpPr>
          <p:nvPr/>
        </p:nvSpPr>
        <p:spPr bwMode="auto">
          <a:xfrm>
            <a:off x="1808163" y="4556125"/>
            <a:ext cx="36512" cy="38100"/>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4" y="47"/>
                </a:moveTo>
                <a:lnTo>
                  <a:pt x="47" y="24"/>
                </a:lnTo>
                <a:lnTo>
                  <a:pt x="24" y="0"/>
                </a:lnTo>
                <a:lnTo>
                  <a:pt x="0" y="24"/>
                </a:lnTo>
                <a:lnTo>
                  <a:pt x="24"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90" name="Freeform 128">
            <a:extLst>
              <a:ext uri="{FF2B5EF4-FFF2-40B4-BE49-F238E27FC236}">
                <a16:creationId xmlns:a16="http://schemas.microsoft.com/office/drawing/2014/main" id="{4D115693-CAF2-424A-9072-E1B2AF2C94DF}"/>
              </a:ext>
            </a:extLst>
          </p:cNvPr>
          <p:cNvSpPr>
            <a:spLocks/>
          </p:cNvSpPr>
          <p:nvPr/>
        </p:nvSpPr>
        <p:spPr bwMode="auto">
          <a:xfrm>
            <a:off x="1771650" y="4518025"/>
            <a:ext cx="38100" cy="36513"/>
          </a:xfrm>
          <a:custGeom>
            <a:avLst/>
            <a:gdLst>
              <a:gd name="T0" fmla="*/ 2147483646 w 46"/>
              <a:gd name="T1" fmla="*/ 2147483646 h 47"/>
              <a:gd name="T2" fmla="*/ 2147483646 w 46"/>
              <a:gd name="T3" fmla="*/ 2147483646 h 47"/>
              <a:gd name="T4" fmla="*/ 2147483646 w 46"/>
              <a:gd name="T5" fmla="*/ 0 h 47"/>
              <a:gd name="T6" fmla="*/ 0 w 46"/>
              <a:gd name="T7" fmla="*/ 2147483646 h 47"/>
              <a:gd name="T8" fmla="*/ 2147483646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23" y="47"/>
                </a:moveTo>
                <a:lnTo>
                  <a:pt x="46" y="23"/>
                </a:lnTo>
                <a:lnTo>
                  <a:pt x="23" y="0"/>
                </a:lnTo>
                <a:lnTo>
                  <a:pt x="0" y="23"/>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91" name="Freeform 129">
            <a:extLst>
              <a:ext uri="{FF2B5EF4-FFF2-40B4-BE49-F238E27FC236}">
                <a16:creationId xmlns:a16="http://schemas.microsoft.com/office/drawing/2014/main" id="{934F364A-71A4-4B47-A347-B7C25616870D}"/>
              </a:ext>
            </a:extLst>
          </p:cNvPr>
          <p:cNvSpPr>
            <a:spLocks/>
          </p:cNvSpPr>
          <p:nvPr/>
        </p:nvSpPr>
        <p:spPr bwMode="auto">
          <a:xfrm>
            <a:off x="1735138" y="4481513"/>
            <a:ext cx="36512" cy="36512"/>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3" y="47"/>
                </a:moveTo>
                <a:lnTo>
                  <a:pt x="47" y="24"/>
                </a:lnTo>
                <a:lnTo>
                  <a:pt x="23" y="0"/>
                </a:lnTo>
                <a:lnTo>
                  <a:pt x="0" y="24"/>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92" name="Freeform 130">
            <a:extLst>
              <a:ext uri="{FF2B5EF4-FFF2-40B4-BE49-F238E27FC236}">
                <a16:creationId xmlns:a16="http://schemas.microsoft.com/office/drawing/2014/main" id="{4453038E-D1A7-4659-91C4-B40B928FF66A}"/>
              </a:ext>
            </a:extLst>
          </p:cNvPr>
          <p:cNvSpPr>
            <a:spLocks/>
          </p:cNvSpPr>
          <p:nvPr/>
        </p:nvSpPr>
        <p:spPr bwMode="auto">
          <a:xfrm>
            <a:off x="1700213" y="4441825"/>
            <a:ext cx="36512" cy="38100"/>
          </a:xfrm>
          <a:custGeom>
            <a:avLst/>
            <a:gdLst>
              <a:gd name="T0" fmla="*/ 2147483646 w 47"/>
              <a:gd name="T1" fmla="*/ 2147483646 h 46"/>
              <a:gd name="T2" fmla="*/ 2147483646 w 47"/>
              <a:gd name="T3" fmla="*/ 2147483646 h 46"/>
              <a:gd name="T4" fmla="*/ 2147483646 w 47"/>
              <a:gd name="T5" fmla="*/ 0 h 46"/>
              <a:gd name="T6" fmla="*/ 0 w 47"/>
              <a:gd name="T7" fmla="*/ 2147483646 h 46"/>
              <a:gd name="T8" fmla="*/ 2147483646 w 47"/>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6">
                <a:moveTo>
                  <a:pt x="24" y="46"/>
                </a:moveTo>
                <a:lnTo>
                  <a:pt x="47" y="23"/>
                </a:lnTo>
                <a:lnTo>
                  <a:pt x="24" y="0"/>
                </a:lnTo>
                <a:lnTo>
                  <a:pt x="0" y="23"/>
                </a:lnTo>
                <a:lnTo>
                  <a:pt x="24"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93" name="Freeform 131">
            <a:extLst>
              <a:ext uri="{FF2B5EF4-FFF2-40B4-BE49-F238E27FC236}">
                <a16:creationId xmlns:a16="http://schemas.microsoft.com/office/drawing/2014/main" id="{DD22E738-6DE7-4322-B263-8774CC56B209}"/>
              </a:ext>
            </a:extLst>
          </p:cNvPr>
          <p:cNvSpPr>
            <a:spLocks/>
          </p:cNvSpPr>
          <p:nvPr/>
        </p:nvSpPr>
        <p:spPr bwMode="auto">
          <a:xfrm>
            <a:off x="1662113" y="4405313"/>
            <a:ext cx="38100" cy="36512"/>
          </a:xfrm>
          <a:custGeom>
            <a:avLst/>
            <a:gdLst>
              <a:gd name="T0" fmla="*/ 2147483646 w 46"/>
              <a:gd name="T1" fmla="*/ 2147483646 h 47"/>
              <a:gd name="T2" fmla="*/ 2147483646 w 46"/>
              <a:gd name="T3" fmla="*/ 2147483646 h 47"/>
              <a:gd name="T4" fmla="*/ 2147483646 w 46"/>
              <a:gd name="T5" fmla="*/ 0 h 47"/>
              <a:gd name="T6" fmla="*/ 0 w 46"/>
              <a:gd name="T7" fmla="*/ 2147483646 h 47"/>
              <a:gd name="T8" fmla="*/ 2147483646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23" y="47"/>
                </a:moveTo>
                <a:lnTo>
                  <a:pt x="46" y="23"/>
                </a:lnTo>
                <a:lnTo>
                  <a:pt x="23" y="0"/>
                </a:lnTo>
                <a:lnTo>
                  <a:pt x="0" y="23"/>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94" name="Freeform 132">
            <a:extLst>
              <a:ext uri="{FF2B5EF4-FFF2-40B4-BE49-F238E27FC236}">
                <a16:creationId xmlns:a16="http://schemas.microsoft.com/office/drawing/2014/main" id="{01705A56-A026-4ABA-8961-1BFBDF985A8A}"/>
              </a:ext>
            </a:extLst>
          </p:cNvPr>
          <p:cNvSpPr>
            <a:spLocks/>
          </p:cNvSpPr>
          <p:nvPr/>
        </p:nvSpPr>
        <p:spPr bwMode="auto">
          <a:xfrm>
            <a:off x="1627188" y="4367213"/>
            <a:ext cx="34925" cy="36512"/>
          </a:xfrm>
          <a:custGeom>
            <a:avLst/>
            <a:gdLst>
              <a:gd name="T0" fmla="*/ 2147483646 w 45"/>
              <a:gd name="T1" fmla="*/ 2147483646 h 46"/>
              <a:gd name="T2" fmla="*/ 2147483646 w 45"/>
              <a:gd name="T3" fmla="*/ 2147483646 h 46"/>
              <a:gd name="T4" fmla="*/ 2147483646 w 45"/>
              <a:gd name="T5" fmla="*/ 0 h 46"/>
              <a:gd name="T6" fmla="*/ 0 w 45"/>
              <a:gd name="T7" fmla="*/ 2147483646 h 46"/>
              <a:gd name="T8" fmla="*/ 2147483646 w 4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6">
                <a:moveTo>
                  <a:pt x="21" y="46"/>
                </a:moveTo>
                <a:lnTo>
                  <a:pt x="45" y="23"/>
                </a:lnTo>
                <a:lnTo>
                  <a:pt x="23" y="0"/>
                </a:lnTo>
                <a:lnTo>
                  <a:pt x="0" y="23"/>
                </a:lnTo>
                <a:lnTo>
                  <a:pt x="21"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95" name="Freeform 133">
            <a:extLst>
              <a:ext uri="{FF2B5EF4-FFF2-40B4-BE49-F238E27FC236}">
                <a16:creationId xmlns:a16="http://schemas.microsoft.com/office/drawing/2014/main" id="{AB0EBC06-A98C-4AAD-B724-EA1F4277CCE4}"/>
              </a:ext>
            </a:extLst>
          </p:cNvPr>
          <p:cNvSpPr>
            <a:spLocks/>
          </p:cNvSpPr>
          <p:nvPr/>
        </p:nvSpPr>
        <p:spPr bwMode="auto">
          <a:xfrm>
            <a:off x="1590675" y="4329113"/>
            <a:ext cx="36513" cy="38100"/>
          </a:xfrm>
          <a:custGeom>
            <a:avLst/>
            <a:gdLst>
              <a:gd name="T0" fmla="*/ 2147483646 w 47"/>
              <a:gd name="T1" fmla="*/ 2147483646 h 49"/>
              <a:gd name="T2" fmla="*/ 2147483646 w 47"/>
              <a:gd name="T3" fmla="*/ 2147483646 h 49"/>
              <a:gd name="T4" fmla="*/ 2147483646 w 47"/>
              <a:gd name="T5" fmla="*/ 0 h 49"/>
              <a:gd name="T6" fmla="*/ 0 w 47"/>
              <a:gd name="T7" fmla="*/ 2147483646 h 49"/>
              <a:gd name="T8" fmla="*/ 2147483646 w 47"/>
              <a:gd name="T9" fmla="*/ 2147483646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9">
                <a:moveTo>
                  <a:pt x="24" y="49"/>
                </a:moveTo>
                <a:lnTo>
                  <a:pt x="47" y="25"/>
                </a:lnTo>
                <a:lnTo>
                  <a:pt x="24" y="0"/>
                </a:lnTo>
                <a:lnTo>
                  <a:pt x="0" y="23"/>
                </a:lnTo>
                <a:lnTo>
                  <a:pt x="24" y="49"/>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96" name="Freeform 134">
            <a:extLst>
              <a:ext uri="{FF2B5EF4-FFF2-40B4-BE49-F238E27FC236}">
                <a16:creationId xmlns:a16="http://schemas.microsoft.com/office/drawing/2014/main" id="{F7806DC5-1170-42B3-AA73-16227E345DB0}"/>
              </a:ext>
            </a:extLst>
          </p:cNvPr>
          <p:cNvSpPr>
            <a:spLocks/>
          </p:cNvSpPr>
          <p:nvPr/>
        </p:nvSpPr>
        <p:spPr bwMode="auto">
          <a:xfrm>
            <a:off x="1554163" y="4291013"/>
            <a:ext cx="36512" cy="38100"/>
          </a:xfrm>
          <a:custGeom>
            <a:avLst/>
            <a:gdLst>
              <a:gd name="T0" fmla="*/ 2147483646 w 44"/>
              <a:gd name="T1" fmla="*/ 2147483646 h 47"/>
              <a:gd name="T2" fmla="*/ 2147483646 w 44"/>
              <a:gd name="T3" fmla="*/ 2147483646 h 47"/>
              <a:gd name="T4" fmla="*/ 2147483646 w 44"/>
              <a:gd name="T5" fmla="*/ 0 h 47"/>
              <a:gd name="T6" fmla="*/ 0 w 44"/>
              <a:gd name="T7" fmla="*/ 2147483646 h 47"/>
              <a:gd name="T8" fmla="*/ 2147483646 w 44"/>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7">
                <a:moveTo>
                  <a:pt x="21" y="47"/>
                </a:moveTo>
                <a:lnTo>
                  <a:pt x="44" y="24"/>
                </a:lnTo>
                <a:lnTo>
                  <a:pt x="23" y="0"/>
                </a:lnTo>
                <a:lnTo>
                  <a:pt x="0" y="24"/>
                </a:lnTo>
                <a:lnTo>
                  <a:pt x="21"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97" name="Freeform 135">
            <a:extLst>
              <a:ext uri="{FF2B5EF4-FFF2-40B4-BE49-F238E27FC236}">
                <a16:creationId xmlns:a16="http://schemas.microsoft.com/office/drawing/2014/main" id="{F1D4078A-7365-412E-80AD-DC204B46CDB5}"/>
              </a:ext>
            </a:extLst>
          </p:cNvPr>
          <p:cNvSpPr>
            <a:spLocks/>
          </p:cNvSpPr>
          <p:nvPr/>
        </p:nvSpPr>
        <p:spPr bwMode="auto">
          <a:xfrm>
            <a:off x="1517650" y="4252913"/>
            <a:ext cx="36513" cy="38100"/>
          </a:xfrm>
          <a:custGeom>
            <a:avLst/>
            <a:gdLst>
              <a:gd name="T0" fmla="*/ 2147483646 w 47"/>
              <a:gd name="T1" fmla="*/ 2147483646 h 48"/>
              <a:gd name="T2" fmla="*/ 2147483646 w 47"/>
              <a:gd name="T3" fmla="*/ 2147483646 h 48"/>
              <a:gd name="T4" fmla="*/ 2147483646 w 47"/>
              <a:gd name="T5" fmla="*/ 0 h 48"/>
              <a:gd name="T6" fmla="*/ 0 w 47"/>
              <a:gd name="T7" fmla="*/ 2147483646 h 48"/>
              <a:gd name="T8" fmla="*/ 2147483646 w 47"/>
              <a:gd name="T9" fmla="*/ 2147483646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8">
                <a:moveTo>
                  <a:pt x="23" y="48"/>
                </a:moveTo>
                <a:lnTo>
                  <a:pt x="47" y="25"/>
                </a:lnTo>
                <a:lnTo>
                  <a:pt x="23" y="0"/>
                </a:lnTo>
                <a:lnTo>
                  <a:pt x="0" y="23"/>
                </a:lnTo>
                <a:lnTo>
                  <a:pt x="23" y="4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98" name="Freeform 136">
            <a:extLst>
              <a:ext uri="{FF2B5EF4-FFF2-40B4-BE49-F238E27FC236}">
                <a16:creationId xmlns:a16="http://schemas.microsoft.com/office/drawing/2014/main" id="{6D5EE112-358F-4551-B9CA-DDE0688DF3F9}"/>
              </a:ext>
            </a:extLst>
          </p:cNvPr>
          <p:cNvSpPr>
            <a:spLocks/>
          </p:cNvSpPr>
          <p:nvPr/>
        </p:nvSpPr>
        <p:spPr bwMode="auto">
          <a:xfrm>
            <a:off x="1482725" y="4216400"/>
            <a:ext cx="34925" cy="36513"/>
          </a:xfrm>
          <a:custGeom>
            <a:avLst/>
            <a:gdLst>
              <a:gd name="T0" fmla="*/ 2147483646 w 45"/>
              <a:gd name="T1" fmla="*/ 2147483646 h 47"/>
              <a:gd name="T2" fmla="*/ 2147483646 w 45"/>
              <a:gd name="T3" fmla="*/ 2147483646 h 47"/>
              <a:gd name="T4" fmla="*/ 2147483646 w 45"/>
              <a:gd name="T5" fmla="*/ 0 h 47"/>
              <a:gd name="T6" fmla="*/ 0 w 45"/>
              <a:gd name="T7" fmla="*/ 2147483646 h 47"/>
              <a:gd name="T8" fmla="*/ 2147483646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22" y="47"/>
                </a:moveTo>
                <a:lnTo>
                  <a:pt x="45" y="24"/>
                </a:lnTo>
                <a:lnTo>
                  <a:pt x="24" y="0"/>
                </a:lnTo>
                <a:lnTo>
                  <a:pt x="0" y="24"/>
                </a:lnTo>
                <a:lnTo>
                  <a:pt x="22"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599" name="Freeform 137">
            <a:extLst>
              <a:ext uri="{FF2B5EF4-FFF2-40B4-BE49-F238E27FC236}">
                <a16:creationId xmlns:a16="http://schemas.microsoft.com/office/drawing/2014/main" id="{1B443D7A-693E-4010-BE6C-387464DD3E8E}"/>
              </a:ext>
            </a:extLst>
          </p:cNvPr>
          <p:cNvSpPr>
            <a:spLocks/>
          </p:cNvSpPr>
          <p:nvPr/>
        </p:nvSpPr>
        <p:spPr bwMode="auto">
          <a:xfrm>
            <a:off x="1444625" y="4176713"/>
            <a:ext cx="38100" cy="39687"/>
          </a:xfrm>
          <a:custGeom>
            <a:avLst/>
            <a:gdLst>
              <a:gd name="T0" fmla="*/ 2147483646 w 46"/>
              <a:gd name="T1" fmla="*/ 2147483646 h 48"/>
              <a:gd name="T2" fmla="*/ 2147483646 w 46"/>
              <a:gd name="T3" fmla="*/ 2147483646 h 48"/>
              <a:gd name="T4" fmla="*/ 2147483646 w 46"/>
              <a:gd name="T5" fmla="*/ 0 h 48"/>
              <a:gd name="T6" fmla="*/ 0 w 46"/>
              <a:gd name="T7" fmla="*/ 2147483646 h 48"/>
              <a:gd name="T8" fmla="*/ 2147483646 w 46"/>
              <a:gd name="T9" fmla="*/ 2147483646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8">
                <a:moveTo>
                  <a:pt x="23" y="48"/>
                </a:moveTo>
                <a:lnTo>
                  <a:pt x="46" y="25"/>
                </a:lnTo>
                <a:lnTo>
                  <a:pt x="23" y="0"/>
                </a:lnTo>
                <a:lnTo>
                  <a:pt x="0" y="23"/>
                </a:lnTo>
                <a:lnTo>
                  <a:pt x="23" y="4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00" name="Freeform 138">
            <a:extLst>
              <a:ext uri="{FF2B5EF4-FFF2-40B4-BE49-F238E27FC236}">
                <a16:creationId xmlns:a16="http://schemas.microsoft.com/office/drawing/2014/main" id="{E6EA6603-6782-4A0C-B224-107FF9AF33B0}"/>
              </a:ext>
            </a:extLst>
          </p:cNvPr>
          <p:cNvSpPr>
            <a:spLocks/>
          </p:cNvSpPr>
          <p:nvPr/>
        </p:nvSpPr>
        <p:spPr bwMode="auto">
          <a:xfrm>
            <a:off x="1408113" y="4140200"/>
            <a:ext cx="36512" cy="36513"/>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4" y="47"/>
                </a:moveTo>
                <a:lnTo>
                  <a:pt x="47" y="23"/>
                </a:lnTo>
                <a:lnTo>
                  <a:pt x="24" y="0"/>
                </a:lnTo>
                <a:lnTo>
                  <a:pt x="0" y="23"/>
                </a:lnTo>
                <a:lnTo>
                  <a:pt x="24"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01" name="Freeform 139">
            <a:extLst>
              <a:ext uri="{FF2B5EF4-FFF2-40B4-BE49-F238E27FC236}">
                <a16:creationId xmlns:a16="http://schemas.microsoft.com/office/drawing/2014/main" id="{25446721-9F9F-4A3B-81FA-2135CD272435}"/>
              </a:ext>
            </a:extLst>
          </p:cNvPr>
          <p:cNvSpPr>
            <a:spLocks/>
          </p:cNvSpPr>
          <p:nvPr/>
        </p:nvSpPr>
        <p:spPr bwMode="auto">
          <a:xfrm>
            <a:off x="1373188" y="4102100"/>
            <a:ext cx="36512" cy="38100"/>
          </a:xfrm>
          <a:custGeom>
            <a:avLst/>
            <a:gdLst>
              <a:gd name="T0" fmla="*/ 2147483646 w 46"/>
              <a:gd name="T1" fmla="*/ 2147483646 h 48"/>
              <a:gd name="T2" fmla="*/ 2147483646 w 46"/>
              <a:gd name="T3" fmla="*/ 2147483646 h 48"/>
              <a:gd name="T4" fmla="*/ 2147483646 w 46"/>
              <a:gd name="T5" fmla="*/ 0 h 48"/>
              <a:gd name="T6" fmla="*/ 0 w 46"/>
              <a:gd name="T7" fmla="*/ 2147483646 h 48"/>
              <a:gd name="T8" fmla="*/ 2147483646 w 46"/>
              <a:gd name="T9" fmla="*/ 2147483646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8">
                <a:moveTo>
                  <a:pt x="23" y="48"/>
                </a:moveTo>
                <a:lnTo>
                  <a:pt x="46" y="25"/>
                </a:lnTo>
                <a:lnTo>
                  <a:pt x="23" y="0"/>
                </a:lnTo>
                <a:lnTo>
                  <a:pt x="0" y="23"/>
                </a:lnTo>
                <a:lnTo>
                  <a:pt x="23" y="4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02" name="Freeform 140">
            <a:extLst>
              <a:ext uri="{FF2B5EF4-FFF2-40B4-BE49-F238E27FC236}">
                <a16:creationId xmlns:a16="http://schemas.microsoft.com/office/drawing/2014/main" id="{957877A3-8A0A-4A73-9265-7110D80A60E6}"/>
              </a:ext>
            </a:extLst>
          </p:cNvPr>
          <p:cNvSpPr>
            <a:spLocks/>
          </p:cNvSpPr>
          <p:nvPr/>
        </p:nvSpPr>
        <p:spPr bwMode="auto">
          <a:xfrm>
            <a:off x="1335088" y="4065588"/>
            <a:ext cx="38100" cy="36512"/>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3" y="47"/>
                </a:moveTo>
                <a:lnTo>
                  <a:pt x="47" y="23"/>
                </a:lnTo>
                <a:lnTo>
                  <a:pt x="23" y="0"/>
                </a:lnTo>
                <a:lnTo>
                  <a:pt x="0" y="23"/>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03" name="Freeform 141">
            <a:extLst>
              <a:ext uri="{FF2B5EF4-FFF2-40B4-BE49-F238E27FC236}">
                <a16:creationId xmlns:a16="http://schemas.microsoft.com/office/drawing/2014/main" id="{7611EB5A-8CCF-4008-8820-79E429E868E4}"/>
              </a:ext>
            </a:extLst>
          </p:cNvPr>
          <p:cNvSpPr>
            <a:spLocks/>
          </p:cNvSpPr>
          <p:nvPr/>
        </p:nvSpPr>
        <p:spPr bwMode="auto">
          <a:xfrm>
            <a:off x="1300163" y="4025900"/>
            <a:ext cx="36512" cy="38100"/>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4" y="47"/>
                </a:moveTo>
                <a:lnTo>
                  <a:pt x="47" y="24"/>
                </a:lnTo>
                <a:lnTo>
                  <a:pt x="24" y="0"/>
                </a:lnTo>
                <a:lnTo>
                  <a:pt x="0" y="24"/>
                </a:lnTo>
                <a:lnTo>
                  <a:pt x="24"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04" name="Freeform 142">
            <a:extLst>
              <a:ext uri="{FF2B5EF4-FFF2-40B4-BE49-F238E27FC236}">
                <a16:creationId xmlns:a16="http://schemas.microsoft.com/office/drawing/2014/main" id="{52811E24-6442-4013-B92A-3449198F8CF2}"/>
              </a:ext>
            </a:extLst>
          </p:cNvPr>
          <p:cNvSpPr>
            <a:spLocks/>
          </p:cNvSpPr>
          <p:nvPr/>
        </p:nvSpPr>
        <p:spPr bwMode="auto">
          <a:xfrm>
            <a:off x="1263650" y="3989388"/>
            <a:ext cx="36513" cy="36512"/>
          </a:xfrm>
          <a:custGeom>
            <a:avLst/>
            <a:gdLst>
              <a:gd name="T0" fmla="*/ 2147483646 w 46"/>
              <a:gd name="T1" fmla="*/ 2147483646 h 46"/>
              <a:gd name="T2" fmla="*/ 2147483646 w 46"/>
              <a:gd name="T3" fmla="*/ 2147483646 h 46"/>
              <a:gd name="T4" fmla="*/ 2147483646 w 46"/>
              <a:gd name="T5" fmla="*/ 0 h 46"/>
              <a:gd name="T6" fmla="*/ 0 w 46"/>
              <a:gd name="T7" fmla="*/ 2147483646 h 46"/>
              <a:gd name="T8" fmla="*/ 2147483646 w 46"/>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6">
                <a:moveTo>
                  <a:pt x="23" y="46"/>
                </a:moveTo>
                <a:lnTo>
                  <a:pt x="46" y="23"/>
                </a:lnTo>
                <a:lnTo>
                  <a:pt x="23" y="0"/>
                </a:lnTo>
                <a:lnTo>
                  <a:pt x="0" y="23"/>
                </a:lnTo>
                <a:lnTo>
                  <a:pt x="23"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05" name="Freeform 143">
            <a:extLst>
              <a:ext uri="{FF2B5EF4-FFF2-40B4-BE49-F238E27FC236}">
                <a16:creationId xmlns:a16="http://schemas.microsoft.com/office/drawing/2014/main" id="{CE22BA32-D1B8-4D74-8B1E-6923E3E39B39}"/>
              </a:ext>
            </a:extLst>
          </p:cNvPr>
          <p:cNvSpPr>
            <a:spLocks/>
          </p:cNvSpPr>
          <p:nvPr/>
        </p:nvSpPr>
        <p:spPr bwMode="auto">
          <a:xfrm>
            <a:off x="1227138" y="3951288"/>
            <a:ext cx="36512" cy="36512"/>
          </a:xfrm>
          <a:custGeom>
            <a:avLst/>
            <a:gdLst>
              <a:gd name="T0" fmla="*/ 2147483646 w 45"/>
              <a:gd name="T1" fmla="*/ 2147483646 h 47"/>
              <a:gd name="T2" fmla="*/ 2147483646 w 45"/>
              <a:gd name="T3" fmla="*/ 2147483646 h 47"/>
              <a:gd name="T4" fmla="*/ 2147483646 w 45"/>
              <a:gd name="T5" fmla="*/ 0 h 47"/>
              <a:gd name="T6" fmla="*/ 0 w 45"/>
              <a:gd name="T7" fmla="*/ 2147483646 h 47"/>
              <a:gd name="T8" fmla="*/ 2147483646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21" y="47"/>
                </a:moveTo>
                <a:lnTo>
                  <a:pt x="45" y="24"/>
                </a:lnTo>
                <a:lnTo>
                  <a:pt x="23" y="0"/>
                </a:lnTo>
                <a:lnTo>
                  <a:pt x="0" y="24"/>
                </a:lnTo>
                <a:lnTo>
                  <a:pt x="21"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06" name="Freeform 144">
            <a:extLst>
              <a:ext uri="{FF2B5EF4-FFF2-40B4-BE49-F238E27FC236}">
                <a16:creationId xmlns:a16="http://schemas.microsoft.com/office/drawing/2014/main" id="{B007B871-DD51-4C87-A916-7BCFCDBF8474}"/>
              </a:ext>
            </a:extLst>
          </p:cNvPr>
          <p:cNvSpPr>
            <a:spLocks/>
          </p:cNvSpPr>
          <p:nvPr/>
        </p:nvSpPr>
        <p:spPr bwMode="auto">
          <a:xfrm>
            <a:off x="1190625" y="3913188"/>
            <a:ext cx="36513" cy="38100"/>
          </a:xfrm>
          <a:custGeom>
            <a:avLst/>
            <a:gdLst>
              <a:gd name="T0" fmla="*/ 2147483646 w 47"/>
              <a:gd name="T1" fmla="*/ 2147483646 h 46"/>
              <a:gd name="T2" fmla="*/ 2147483646 w 47"/>
              <a:gd name="T3" fmla="*/ 2147483646 h 46"/>
              <a:gd name="T4" fmla="*/ 2147483646 w 47"/>
              <a:gd name="T5" fmla="*/ 0 h 46"/>
              <a:gd name="T6" fmla="*/ 0 w 47"/>
              <a:gd name="T7" fmla="*/ 2147483646 h 46"/>
              <a:gd name="T8" fmla="*/ 2147483646 w 47"/>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6">
                <a:moveTo>
                  <a:pt x="24" y="46"/>
                </a:moveTo>
                <a:lnTo>
                  <a:pt x="47" y="23"/>
                </a:lnTo>
                <a:lnTo>
                  <a:pt x="24" y="0"/>
                </a:lnTo>
                <a:lnTo>
                  <a:pt x="0" y="23"/>
                </a:lnTo>
                <a:lnTo>
                  <a:pt x="24"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07" name="Freeform 145">
            <a:extLst>
              <a:ext uri="{FF2B5EF4-FFF2-40B4-BE49-F238E27FC236}">
                <a16:creationId xmlns:a16="http://schemas.microsoft.com/office/drawing/2014/main" id="{3D74A592-B5E0-42D4-87BE-D972FE94BEFA}"/>
              </a:ext>
            </a:extLst>
          </p:cNvPr>
          <p:cNvSpPr>
            <a:spLocks/>
          </p:cNvSpPr>
          <p:nvPr/>
        </p:nvSpPr>
        <p:spPr bwMode="auto">
          <a:xfrm>
            <a:off x="1155700" y="3875088"/>
            <a:ext cx="34925" cy="36512"/>
          </a:xfrm>
          <a:custGeom>
            <a:avLst/>
            <a:gdLst>
              <a:gd name="T0" fmla="*/ 2147483646 w 44"/>
              <a:gd name="T1" fmla="*/ 2147483646 h 47"/>
              <a:gd name="T2" fmla="*/ 2147483646 w 44"/>
              <a:gd name="T3" fmla="*/ 2147483646 h 47"/>
              <a:gd name="T4" fmla="*/ 2147483646 w 44"/>
              <a:gd name="T5" fmla="*/ 0 h 47"/>
              <a:gd name="T6" fmla="*/ 0 w 44"/>
              <a:gd name="T7" fmla="*/ 2147483646 h 47"/>
              <a:gd name="T8" fmla="*/ 2147483646 w 44"/>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7">
                <a:moveTo>
                  <a:pt x="21" y="47"/>
                </a:moveTo>
                <a:lnTo>
                  <a:pt x="44" y="23"/>
                </a:lnTo>
                <a:lnTo>
                  <a:pt x="23" y="0"/>
                </a:lnTo>
                <a:lnTo>
                  <a:pt x="0" y="23"/>
                </a:lnTo>
                <a:lnTo>
                  <a:pt x="21"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08" name="Freeform 146">
            <a:extLst>
              <a:ext uri="{FF2B5EF4-FFF2-40B4-BE49-F238E27FC236}">
                <a16:creationId xmlns:a16="http://schemas.microsoft.com/office/drawing/2014/main" id="{41DEB7DC-A5CE-4ABE-AEC1-8D56D964C8E9}"/>
              </a:ext>
            </a:extLst>
          </p:cNvPr>
          <p:cNvSpPr>
            <a:spLocks/>
          </p:cNvSpPr>
          <p:nvPr/>
        </p:nvSpPr>
        <p:spPr bwMode="auto">
          <a:xfrm>
            <a:off x="1119188" y="3838575"/>
            <a:ext cx="36512" cy="36513"/>
          </a:xfrm>
          <a:custGeom>
            <a:avLst/>
            <a:gdLst>
              <a:gd name="T0" fmla="*/ 2147483646 w 47"/>
              <a:gd name="T1" fmla="*/ 2147483646 h 46"/>
              <a:gd name="T2" fmla="*/ 2147483646 w 47"/>
              <a:gd name="T3" fmla="*/ 2147483646 h 46"/>
              <a:gd name="T4" fmla="*/ 2147483646 w 47"/>
              <a:gd name="T5" fmla="*/ 0 h 46"/>
              <a:gd name="T6" fmla="*/ 0 w 47"/>
              <a:gd name="T7" fmla="*/ 2147483646 h 46"/>
              <a:gd name="T8" fmla="*/ 2147483646 w 47"/>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6">
                <a:moveTo>
                  <a:pt x="23" y="46"/>
                </a:moveTo>
                <a:lnTo>
                  <a:pt x="47" y="23"/>
                </a:lnTo>
                <a:lnTo>
                  <a:pt x="23" y="0"/>
                </a:lnTo>
                <a:lnTo>
                  <a:pt x="0" y="23"/>
                </a:lnTo>
                <a:lnTo>
                  <a:pt x="23"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09" name="Freeform 147">
            <a:extLst>
              <a:ext uri="{FF2B5EF4-FFF2-40B4-BE49-F238E27FC236}">
                <a16:creationId xmlns:a16="http://schemas.microsoft.com/office/drawing/2014/main" id="{85039E13-AD78-4D5C-81F8-E6586B124470}"/>
              </a:ext>
            </a:extLst>
          </p:cNvPr>
          <p:cNvSpPr>
            <a:spLocks/>
          </p:cNvSpPr>
          <p:nvPr/>
        </p:nvSpPr>
        <p:spPr bwMode="auto">
          <a:xfrm>
            <a:off x="1082675" y="3800475"/>
            <a:ext cx="36513" cy="36513"/>
          </a:xfrm>
          <a:custGeom>
            <a:avLst/>
            <a:gdLst>
              <a:gd name="T0" fmla="*/ 2147483646 w 45"/>
              <a:gd name="T1" fmla="*/ 2147483646 h 47"/>
              <a:gd name="T2" fmla="*/ 2147483646 w 45"/>
              <a:gd name="T3" fmla="*/ 2147483646 h 47"/>
              <a:gd name="T4" fmla="*/ 2147483646 w 45"/>
              <a:gd name="T5" fmla="*/ 0 h 47"/>
              <a:gd name="T6" fmla="*/ 0 w 45"/>
              <a:gd name="T7" fmla="*/ 2147483646 h 47"/>
              <a:gd name="T8" fmla="*/ 2147483646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22" y="47"/>
                </a:moveTo>
                <a:lnTo>
                  <a:pt x="45" y="23"/>
                </a:lnTo>
                <a:lnTo>
                  <a:pt x="24" y="0"/>
                </a:lnTo>
                <a:lnTo>
                  <a:pt x="0" y="23"/>
                </a:lnTo>
                <a:lnTo>
                  <a:pt x="22"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10" name="Freeform 148">
            <a:extLst>
              <a:ext uri="{FF2B5EF4-FFF2-40B4-BE49-F238E27FC236}">
                <a16:creationId xmlns:a16="http://schemas.microsoft.com/office/drawing/2014/main" id="{DA6CF76A-D1E8-410A-BD35-46B7F2B6B771}"/>
              </a:ext>
            </a:extLst>
          </p:cNvPr>
          <p:cNvSpPr>
            <a:spLocks/>
          </p:cNvSpPr>
          <p:nvPr/>
        </p:nvSpPr>
        <p:spPr bwMode="auto">
          <a:xfrm>
            <a:off x="1046163" y="3762375"/>
            <a:ext cx="36512" cy="38100"/>
          </a:xfrm>
          <a:custGeom>
            <a:avLst/>
            <a:gdLst>
              <a:gd name="T0" fmla="*/ 2147483646 w 46"/>
              <a:gd name="T1" fmla="*/ 2147483646 h 47"/>
              <a:gd name="T2" fmla="*/ 2147483646 w 46"/>
              <a:gd name="T3" fmla="*/ 2147483646 h 47"/>
              <a:gd name="T4" fmla="*/ 2147483646 w 46"/>
              <a:gd name="T5" fmla="*/ 0 h 47"/>
              <a:gd name="T6" fmla="*/ 0 w 46"/>
              <a:gd name="T7" fmla="*/ 2147483646 h 47"/>
              <a:gd name="T8" fmla="*/ 2147483646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23" y="47"/>
                </a:moveTo>
                <a:lnTo>
                  <a:pt x="46" y="24"/>
                </a:lnTo>
                <a:lnTo>
                  <a:pt x="23" y="0"/>
                </a:lnTo>
                <a:lnTo>
                  <a:pt x="0" y="24"/>
                </a:lnTo>
                <a:lnTo>
                  <a:pt x="23"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11" name="Freeform 149">
            <a:extLst>
              <a:ext uri="{FF2B5EF4-FFF2-40B4-BE49-F238E27FC236}">
                <a16:creationId xmlns:a16="http://schemas.microsoft.com/office/drawing/2014/main" id="{BA34B426-8ABD-404C-9511-B73DE1FF5884}"/>
              </a:ext>
            </a:extLst>
          </p:cNvPr>
          <p:cNvSpPr>
            <a:spLocks/>
          </p:cNvSpPr>
          <p:nvPr/>
        </p:nvSpPr>
        <p:spPr bwMode="auto">
          <a:xfrm>
            <a:off x="1009650" y="3724275"/>
            <a:ext cx="36513" cy="36513"/>
          </a:xfrm>
          <a:custGeom>
            <a:avLst/>
            <a:gdLst>
              <a:gd name="T0" fmla="*/ 2147483646 w 47"/>
              <a:gd name="T1" fmla="*/ 2147483646 h 46"/>
              <a:gd name="T2" fmla="*/ 2147483646 w 47"/>
              <a:gd name="T3" fmla="*/ 2147483646 h 46"/>
              <a:gd name="T4" fmla="*/ 2147483646 w 47"/>
              <a:gd name="T5" fmla="*/ 0 h 46"/>
              <a:gd name="T6" fmla="*/ 0 w 47"/>
              <a:gd name="T7" fmla="*/ 2147483646 h 46"/>
              <a:gd name="T8" fmla="*/ 2147483646 w 47"/>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6">
                <a:moveTo>
                  <a:pt x="23" y="46"/>
                </a:moveTo>
                <a:lnTo>
                  <a:pt x="47" y="23"/>
                </a:lnTo>
                <a:lnTo>
                  <a:pt x="23" y="0"/>
                </a:lnTo>
                <a:lnTo>
                  <a:pt x="0" y="23"/>
                </a:lnTo>
                <a:lnTo>
                  <a:pt x="23"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12" name="Freeform 150">
            <a:extLst>
              <a:ext uri="{FF2B5EF4-FFF2-40B4-BE49-F238E27FC236}">
                <a16:creationId xmlns:a16="http://schemas.microsoft.com/office/drawing/2014/main" id="{A8CA4FEB-14F7-40FF-90FB-B5D3931C83A8}"/>
              </a:ext>
            </a:extLst>
          </p:cNvPr>
          <p:cNvSpPr>
            <a:spLocks/>
          </p:cNvSpPr>
          <p:nvPr/>
        </p:nvSpPr>
        <p:spPr bwMode="auto">
          <a:xfrm>
            <a:off x="973138" y="3686175"/>
            <a:ext cx="38100" cy="38100"/>
          </a:xfrm>
          <a:custGeom>
            <a:avLst/>
            <a:gdLst>
              <a:gd name="T0" fmla="*/ 2147483646 w 47"/>
              <a:gd name="T1" fmla="*/ 2147483646 h 49"/>
              <a:gd name="T2" fmla="*/ 2147483646 w 47"/>
              <a:gd name="T3" fmla="*/ 2147483646 h 49"/>
              <a:gd name="T4" fmla="*/ 2147483646 w 47"/>
              <a:gd name="T5" fmla="*/ 0 h 49"/>
              <a:gd name="T6" fmla="*/ 0 w 47"/>
              <a:gd name="T7" fmla="*/ 2147483646 h 49"/>
              <a:gd name="T8" fmla="*/ 2147483646 w 47"/>
              <a:gd name="T9" fmla="*/ 2147483646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9">
                <a:moveTo>
                  <a:pt x="24" y="49"/>
                </a:moveTo>
                <a:lnTo>
                  <a:pt x="47" y="26"/>
                </a:lnTo>
                <a:lnTo>
                  <a:pt x="24" y="0"/>
                </a:lnTo>
                <a:lnTo>
                  <a:pt x="0" y="24"/>
                </a:lnTo>
                <a:lnTo>
                  <a:pt x="24" y="49"/>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13" name="Freeform 151">
            <a:extLst>
              <a:ext uri="{FF2B5EF4-FFF2-40B4-BE49-F238E27FC236}">
                <a16:creationId xmlns:a16="http://schemas.microsoft.com/office/drawing/2014/main" id="{5C581E44-7738-4748-83F2-12CC5CF52839}"/>
              </a:ext>
            </a:extLst>
          </p:cNvPr>
          <p:cNvSpPr>
            <a:spLocks/>
          </p:cNvSpPr>
          <p:nvPr/>
        </p:nvSpPr>
        <p:spPr bwMode="auto">
          <a:xfrm>
            <a:off x="936625" y="3648075"/>
            <a:ext cx="36513" cy="38100"/>
          </a:xfrm>
          <a:custGeom>
            <a:avLst/>
            <a:gdLst>
              <a:gd name="T0" fmla="*/ 2147483646 w 46"/>
              <a:gd name="T1" fmla="*/ 2147483646 h 46"/>
              <a:gd name="T2" fmla="*/ 2147483646 w 46"/>
              <a:gd name="T3" fmla="*/ 2147483646 h 46"/>
              <a:gd name="T4" fmla="*/ 2147483646 w 46"/>
              <a:gd name="T5" fmla="*/ 0 h 46"/>
              <a:gd name="T6" fmla="*/ 0 w 46"/>
              <a:gd name="T7" fmla="*/ 2147483646 h 46"/>
              <a:gd name="T8" fmla="*/ 2147483646 w 46"/>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6">
                <a:moveTo>
                  <a:pt x="23" y="46"/>
                </a:moveTo>
                <a:lnTo>
                  <a:pt x="46" y="23"/>
                </a:lnTo>
                <a:lnTo>
                  <a:pt x="23" y="0"/>
                </a:lnTo>
                <a:lnTo>
                  <a:pt x="0" y="23"/>
                </a:lnTo>
                <a:lnTo>
                  <a:pt x="23"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14" name="Freeform 152">
            <a:extLst>
              <a:ext uri="{FF2B5EF4-FFF2-40B4-BE49-F238E27FC236}">
                <a16:creationId xmlns:a16="http://schemas.microsoft.com/office/drawing/2014/main" id="{70FED8EB-673A-431D-AD0F-E2F9D016EF67}"/>
              </a:ext>
            </a:extLst>
          </p:cNvPr>
          <p:cNvSpPr>
            <a:spLocks/>
          </p:cNvSpPr>
          <p:nvPr/>
        </p:nvSpPr>
        <p:spPr bwMode="auto">
          <a:xfrm>
            <a:off x="901700" y="3609975"/>
            <a:ext cx="36513" cy="38100"/>
          </a:xfrm>
          <a:custGeom>
            <a:avLst/>
            <a:gdLst>
              <a:gd name="T0" fmla="*/ 2147483646 w 47"/>
              <a:gd name="T1" fmla="*/ 2147483646 h 49"/>
              <a:gd name="T2" fmla="*/ 2147483646 w 47"/>
              <a:gd name="T3" fmla="*/ 2147483646 h 49"/>
              <a:gd name="T4" fmla="*/ 2147483646 w 47"/>
              <a:gd name="T5" fmla="*/ 0 h 49"/>
              <a:gd name="T6" fmla="*/ 0 w 47"/>
              <a:gd name="T7" fmla="*/ 2147483646 h 49"/>
              <a:gd name="T8" fmla="*/ 2147483646 w 47"/>
              <a:gd name="T9" fmla="*/ 2147483646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9">
                <a:moveTo>
                  <a:pt x="23" y="49"/>
                </a:moveTo>
                <a:lnTo>
                  <a:pt x="47" y="25"/>
                </a:lnTo>
                <a:lnTo>
                  <a:pt x="23" y="0"/>
                </a:lnTo>
                <a:lnTo>
                  <a:pt x="0" y="23"/>
                </a:lnTo>
                <a:lnTo>
                  <a:pt x="23" y="49"/>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15" name="Freeform 153">
            <a:extLst>
              <a:ext uri="{FF2B5EF4-FFF2-40B4-BE49-F238E27FC236}">
                <a16:creationId xmlns:a16="http://schemas.microsoft.com/office/drawing/2014/main" id="{9049C1EA-26BD-4F73-81FD-92A8BBC1A995}"/>
              </a:ext>
            </a:extLst>
          </p:cNvPr>
          <p:cNvSpPr>
            <a:spLocks/>
          </p:cNvSpPr>
          <p:nvPr/>
        </p:nvSpPr>
        <p:spPr bwMode="auto">
          <a:xfrm>
            <a:off x="863600" y="3573463"/>
            <a:ext cx="38100" cy="36512"/>
          </a:xfrm>
          <a:custGeom>
            <a:avLst/>
            <a:gdLst>
              <a:gd name="T0" fmla="*/ 2147483646 w 46"/>
              <a:gd name="T1" fmla="*/ 2147483646 h 46"/>
              <a:gd name="T2" fmla="*/ 2147483646 w 46"/>
              <a:gd name="T3" fmla="*/ 2147483646 h 46"/>
              <a:gd name="T4" fmla="*/ 2147483646 w 46"/>
              <a:gd name="T5" fmla="*/ 0 h 46"/>
              <a:gd name="T6" fmla="*/ 0 w 46"/>
              <a:gd name="T7" fmla="*/ 2147483646 h 46"/>
              <a:gd name="T8" fmla="*/ 2147483646 w 46"/>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6">
                <a:moveTo>
                  <a:pt x="23" y="46"/>
                </a:moveTo>
                <a:lnTo>
                  <a:pt x="46" y="23"/>
                </a:lnTo>
                <a:lnTo>
                  <a:pt x="23" y="0"/>
                </a:lnTo>
                <a:lnTo>
                  <a:pt x="0" y="23"/>
                </a:lnTo>
                <a:lnTo>
                  <a:pt x="23" y="4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16" name="Freeform 154">
            <a:extLst>
              <a:ext uri="{FF2B5EF4-FFF2-40B4-BE49-F238E27FC236}">
                <a16:creationId xmlns:a16="http://schemas.microsoft.com/office/drawing/2014/main" id="{AE5406EB-92A8-4B70-AE16-C7866716A28A}"/>
              </a:ext>
            </a:extLst>
          </p:cNvPr>
          <p:cNvSpPr>
            <a:spLocks/>
          </p:cNvSpPr>
          <p:nvPr/>
        </p:nvSpPr>
        <p:spPr bwMode="auto">
          <a:xfrm>
            <a:off x="828675" y="3535363"/>
            <a:ext cx="34925" cy="38100"/>
          </a:xfrm>
          <a:custGeom>
            <a:avLst/>
            <a:gdLst>
              <a:gd name="T0" fmla="*/ 2147483646 w 45"/>
              <a:gd name="T1" fmla="*/ 2147483646 h 49"/>
              <a:gd name="T2" fmla="*/ 2147483646 w 45"/>
              <a:gd name="T3" fmla="*/ 2147483646 h 49"/>
              <a:gd name="T4" fmla="*/ 2147483646 w 45"/>
              <a:gd name="T5" fmla="*/ 0 h 49"/>
              <a:gd name="T6" fmla="*/ 0 w 45"/>
              <a:gd name="T7" fmla="*/ 2147483646 h 49"/>
              <a:gd name="T8" fmla="*/ 2147483646 w 45"/>
              <a:gd name="T9" fmla="*/ 2147483646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9">
                <a:moveTo>
                  <a:pt x="21" y="49"/>
                </a:moveTo>
                <a:lnTo>
                  <a:pt x="45" y="25"/>
                </a:lnTo>
                <a:lnTo>
                  <a:pt x="23" y="0"/>
                </a:lnTo>
                <a:lnTo>
                  <a:pt x="0" y="23"/>
                </a:lnTo>
                <a:lnTo>
                  <a:pt x="21" y="49"/>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17" name="Freeform 155">
            <a:extLst>
              <a:ext uri="{FF2B5EF4-FFF2-40B4-BE49-F238E27FC236}">
                <a16:creationId xmlns:a16="http://schemas.microsoft.com/office/drawing/2014/main" id="{300989DD-42ED-4C77-891A-4A109EB23173}"/>
              </a:ext>
            </a:extLst>
          </p:cNvPr>
          <p:cNvSpPr>
            <a:spLocks/>
          </p:cNvSpPr>
          <p:nvPr/>
        </p:nvSpPr>
        <p:spPr bwMode="auto">
          <a:xfrm>
            <a:off x="792163" y="3497263"/>
            <a:ext cx="36512" cy="38100"/>
          </a:xfrm>
          <a:custGeom>
            <a:avLst/>
            <a:gdLst>
              <a:gd name="T0" fmla="*/ 2147483646 w 47"/>
              <a:gd name="T1" fmla="*/ 2147483646 h 47"/>
              <a:gd name="T2" fmla="*/ 2147483646 w 47"/>
              <a:gd name="T3" fmla="*/ 2147483646 h 47"/>
              <a:gd name="T4" fmla="*/ 2147483646 w 47"/>
              <a:gd name="T5" fmla="*/ 0 h 47"/>
              <a:gd name="T6" fmla="*/ 0 w 47"/>
              <a:gd name="T7" fmla="*/ 2147483646 h 47"/>
              <a:gd name="T8" fmla="*/ 2147483646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24" y="47"/>
                </a:moveTo>
                <a:lnTo>
                  <a:pt x="47" y="24"/>
                </a:lnTo>
                <a:lnTo>
                  <a:pt x="24" y="0"/>
                </a:lnTo>
                <a:lnTo>
                  <a:pt x="0" y="24"/>
                </a:lnTo>
                <a:lnTo>
                  <a:pt x="24" y="4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18" name="Freeform 156">
            <a:extLst>
              <a:ext uri="{FF2B5EF4-FFF2-40B4-BE49-F238E27FC236}">
                <a16:creationId xmlns:a16="http://schemas.microsoft.com/office/drawing/2014/main" id="{15577627-425B-46C5-9D2E-16DF0F630672}"/>
              </a:ext>
            </a:extLst>
          </p:cNvPr>
          <p:cNvSpPr>
            <a:spLocks/>
          </p:cNvSpPr>
          <p:nvPr/>
        </p:nvSpPr>
        <p:spPr bwMode="auto">
          <a:xfrm>
            <a:off x="766763" y="3471863"/>
            <a:ext cx="25400" cy="25400"/>
          </a:xfrm>
          <a:custGeom>
            <a:avLst/>
            <a:gdLst>
              <a:gd name="T0" fmla="*/ 2147483646 w 31"/>
              <a:gd name="T1" fmla="*/ 2147483646 h 33"/>
              <a:gd name="T2" fmla="*/ 2147483646 w 31"/>
              <a:gd name="T3" fmla="*/ 2147483646 h 33"/>
              <a:gd name="T4" fmla="*/ 2147483646 w 31"/>
              <a:gd name="T5" fmla="*/ 0 h 33"/>
              <a:gd name="T6" fmla="*/ 0 w 31"/>
              <a:gd name="T7" fmla="*/ 2147483646 h 33"/>
              <a:gd name="T8" fmla="*/ 2147483646 w 31"/>
              <a:gd name="T9" fmla="*/ 2147483646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3">
                <a:moveTo>
                  <a:pt x="8" y="33"/>
                </a:moveTo>
                <a:lnTo>
                  <a:pt x="31" y="10"/>
                </a:lnTo>
                <a:lnTo>
                  <a:pt x="23" y="0"/>
                </a:lnTo>
                <a:lnTo>
                  <a:pt x="0" y="24"/>
                </a:lnTo>
                <a:lnTo>
                  <a:pt x="8" y="3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19" name="Freeform 157">
            <a:extLst>
              <a:ext uri="{FF2B5EF4-FFF2-40B4-BE49-F238E27FC236}">
                <a16:creationId xmlns:a16="http://schemas.microsoft.com/office/drawing/2014/main" id="{5D895F18-8303-4125-822B-808452F586A6}"/>
              </a:ext>
            </a:extLst>
          </p:cNvPr>
          <p:cNvSpPr>
            <a:spLocks/>
          </p:cNvSpPr>
          <p:nvPr/>
        </p:nvSpPr>
        <p:spPr bwMode="auto">
          <a:xfrm>
            <a:off x="3206750" y="6019800"/>
            <a:ext cx="228600" cy="230188"/>
          </a:xfrm>
          <a:custGeom>
            <a:avLst/>
            <a:gdLst>
              <a:gd name="T0" fmla="*/ 0 w 290"/>
              <a:gd name="T1" fmla="*/ 2147483646 h 292"/>
              <a:gd name="T2" fmla="*/ 2147483646 w 290"/>
              <a:gd name="T3" fmla="*/ 2147483646 h 292"/>
              <a:gd name="T4" fmla="*/ 2147483646 w 290"/>
              <a:gd name="T5" fmla="*/ 0 h 292"/>
              <a:gd name="T6" fmla="*/ 0 w 290"/>
              <a:gd name="T7" fmla="*/ 2147483646 h 2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0" h="292">
                <a:moveTo>
                  <a:pt x="0" y="191"/>
                </a:moveTo>
                <a:lnTo>
                  <a:pt x="290" y="292"/>
                </a:lnTo>
                <a:lnTo>
                  <a:pt x="198" y="0"/>
                </a:lnTo>
                <a:lnTo>
                  <a:pt x="0" y="191"/>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20" name="Freeform 158">
            <a:extLst>
              <a:ext uri="{FF2B5EF4-FFF2-40B4-BE49-F238E27FC236}">
                <a16:creationId xmlns:a16="http://schemas.microsoft.com/office/drawing/2014/main" id="{55E7DB48-4FA3-46A2-9F66-C5FBECC37758}"/>
              </a:ext>
            </a:extLst>
          </p:cNvPr>
          <p:cNvSpPr>
            <a:spLocks/>
          </p:cNvSpPr>
          <p:nvPr/>
        </p:nvSpPr>
        <p:spPr bwMode="auto">
          <a:xfrm>
            <a:off x="628650" y="3325813"/>
            <a:ext cx="228600" cy="231775"/>
          </a:xfrm>
          <a:custGeom>
            <a:avLst/>
            <a:gdLst>
              <a:gd name="T0" fmla="*/ 2147483646 w 290"/>
              <a:gd name="T1" fmla="*/ 2147483646 h 291"/>
              <a:gd name="T2" fmla="*/ 0 w 290"/>
              <a:gd name="T3" fmla="*/ 0 h 291"/>
              <a:gd name="T4" fmla="*/ 2147483646 w 290"/>
              <a:gd name="T5" fmla="*/ 2147483646 h 291"/>
              <a:gd name="T6" fmla="*/ 2147483646 w 290"/>
              <a:gd name="T7" fmla="*/ 2147483646 h 2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0" h="291">
                <a:moveTo>
                  <a:pt x="290" y="101"/>
                </a:moveTo>
                <a:lnTo>
                  <a:pt x="0" y="0"/>
                </a:lnTo>
                <a:lnTo>
                  <a:pt x="92" y="291"/>
                </a:lnTo>
                <a:lnTo>
                  <a:pt x="290" y="101"/>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21" name="Freeform 160">
            <a:extLst>
              <a:ext uri="{FF2B5EF4-FFF2-40B4-BE49-F238E27FC236}">
                <a16:creationId xmlns:a16="http://schemas.microsoft.com/office/drawing/2014/main" id="{66939378-77D4-43A2-A994-C75A390AAA66}"/>
              </a:ext>
            </a:extLst>
          </p:cNvPr>
          <p:cNvSpPr>
            <a:spLocks/>
          </p:cNvSpPr>
          <p:nvPr/>
        </p:nvSpPr>
        <p:spPr bwMode="auto">
          <a:xfrm>
            <a:off x="6892925" y="6032500"/>
            <a:ext cx="34925" cy="38100"/>
          </a:xfrm>
          <a:custGeom>
            <a:avLst/>
            <a:gdLst>
              <a:gd name="T0" fmla="*/ 0 w 44"/>
              <a:gd name="T1" fmla="*/ 2147483646 h 46"/>
              <a:gd name="T2" fmla="*/ 2147483646 w 44"/>
              <a:gd name="T3" fmla="*/ 2147483646 h 46"/>
              <a:gd name="T4" fmla="*/ 2147483646 w 44"/>
              <a:gd name="T5" fmla="*/ 2147483646 h 46"/>
              <a:gd name="T6" fmla="*/ 2147483646 w 44"/>
              <a:gd name="T7" fmla="*/ 0 h 46"/>
              <a:gd name="T8" fmla="*/ 0 w 44"/>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6">
                <a:moveTo>
                  <a:pt x="0" y="27"/>
                </a:moveTo>
                <a:lnTo>
                  <a:pt x="25" y="46"/>
                </a:lnTo>
                <a:lnTo>
                  <a:pt x="44" y="19"/>
                </a:lnTo>
                <a:lnTo>
                  <a:pt x="19"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22" name="Freeform 161">
            <a:extLst>
              <a:ext uri="{FF2B5EF4-FFF2-40B4-BE49-F238E27FC236}">
                <a16:creationId xmlns:a16="http://schemas.microsoft.com/office/drawing/2014/main" id="{BF66DB68-F975-46DB-AEF6-CB39D2DC6489}"/>
              </a:ext>
            </a:extLst>
          </p:cNvPr>
          <p:cNvSpPr>
            <a:spLocks/>
          </p:cNvSpPr>
          <p:nvPr/>
        </p:nvSpPr>
        <p:spPr bwMode="auto">
          <a:xfrm>
            <a:off x="6923088" y="5991225"/>
            <a:ext cx="36512" cy="36513"/>
          </a:xfrm>
          <a:custGeom>
            <a:avLst/>
            <a:gdLst>
              <a:gd name="T0" fmla="*/ 0 w 44"/>
              <a:gd name="T1" fmla="*/ 2147483646 h 47"/>
              <a:gd name="T2" fmla="*/ 2147483646 w 44"/>
              <a:gd name="T3" fmla="*/ 2147483646 h 47"/>
              <a:gd name="T4" fmla="*/ 2147483646 w 44"/>
              <a:gd name="T5" fmla="*/ 2147483646 h 47"/>
              <a:gd name="T6" fmla="*/ 2147483646 w 44"/>
              <a:gd name="T7" fmla="*/ 0 h 47"/>
              <a:gd name="T8" fmla="*/ 0 w 44"/>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7">
                <a:moveTo>
                  <a:pt x="0" y="28"/>
                </a:moveTo>
                <a:lnTo>
                  <a:pt x="25" y="47"/>
                </a:lnTo>
                <a:lnTo>
                  <a:pt x="44" y="20"/>
                </a:lnTo>
                <a:lnTo>
                  <a:pt x="19"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23" name="Freeform 162">
            <a:extLst>
              <a:ext uri="{FF2B5EF4-FFF2-40B4-BE49-F238E27FC236}">
                <a16:creationId xmlns:a16="http://schemas.microsoft.com/office/drawing/2014/main" id="{4817387C-D76F-4148-93B6-ECC49C974578}"/>
              </a:ext>
            </a:extLst>
          </p:cNvPr>
          <p:cNvSpPr>
            <a:spLocks/>
          </p:cNvSpPr>
          <p:nvPr/>
        </p:nvSpPr>
        <p:spPr bwMode="auto">
          <a:xfrm>
            <a:off x="6954838" y="5949950"/>
            <a:ext cx="36512" cy="36513"/>
          </a:xfrm>
          <a:custGeom>
            <a:avLst/>
            <a:gdLst>
              <a:gd name="T0" fmla="*/ 0 w 47"/>
              <a:gd name="T1" fmla="*/ 2147483646 h 47"/>
              <a:gd name="T2" fmla="*/ 2147483646 w 47"/>
              <a:gd name="T3" fmla="*/ 2147483646 h 47"/>
              <a:gd name="T4" fmla="*/ 2147483646 w 47"/>
              <a:gd name="T5" fmla="*/ 2147483646 h 47"/>
              <a:gd name="T6" fmla="*/ 2147483646 w 47"/>
              <a:gd name="T7" fmla="*/ 0 h 47"/>
              <a:gd name="T8" fmla="*/ 0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0" y="27"/>
                </a:moveTo>
                <a:lnTo>
                  <a:pt x="26" y="47"/>
                </a:lnTo>
                <a:lnTo>
                  <a:pt x="47" y="19"/>
                </a:lnTo>
                <a:lnTo>
                  <a:pt x="22"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24" name="Freeform 163">
            <a:extLst>
              <a:ext uri="{FF2B5EF4-FFF2-40B4-BE49-F238E27FC236}">
                <a16:creationId xmlns:a16="http://schemas.microsoft.com/office/drawing/2014/main" id="{BB8F5A52-DF68-42D4-8E9F-2138AFFEFC16}"/>
              </a:ext>
            </a:extLst>
          </p:cNvPr>
          <p:cNvSpPr>
            <a:spLocks/>
          </p:cNvSpPr>
          <p:nvPr/>
        </p:nvSpPr>
        <p:spPr bwMode="auto">
          <a:xfrm>
            <a:off x="6986588" y="5908675"/>
            <a:ext cx="34925" cy="36513"/>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8"/>
                </a:moveTo>
                <a:lnTo>
                  <a:pt x="25" y="47"/>
                </a:lnTo>
                <a:lnTo>
                  <a:pt x="45" y="20"/>
                </a:lnTo>
                <a:lnTo>
                  <a:pt x="20"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25" name="Freeform 164">
            <a:extLst>
              <a:ext uri="{FF2B5EF4-FFF2-40B4-BE49-F238E27FC236}">
                <a16:creationId xmlns:a16="http://schemas.microsoft.com/office/drawing/2014/main" id="{66000539-A325-4CAD-AF10-B38CC6F3C72C}"/>
              </a:ext>
            </a:extLst>
          </p:cNvPr>
          <p:cNvSpPr>
            <a:spLocks/>
          </p:cNvSpPr>
          <p:nvPr/>
        </p:nvSpPr>
        <p:spPr bwMode="auto">
          <a:xfrm>
            <a:off x="7018338" y="5867400"/>
            <a:ext cx="36512" cy="34925"/>
          </a:xfrm>
          <a:custGeom>
            <a:avLst/>
            <a:gdLst>
              <a:gd name="T0" fmla="*/ 0 w 47"/>
              <a:gd name="T1" fmla="*/ 2147483646 h 45"/>
              <a:gd name="T2" fmla="*/ 2147483646 w 47"/>
              <a:gd name="T3" fmla="*/ 2147483646 h 45"/>
              <a:gd name="T4" fmla="*/ 2147483646 w 47"/>
              <a:gd name="T5" fmla="*/ 2147483646 h 45"/>
              <a:gd name="T6" fmla="*/ 2147483646 w 47"/>
              <a:gd name="T7" fmla="*/ 0 h 45"/>
              <a:gd name="T8" fmla="*/ 0 w 47"/>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5">
                <a:moveTo>
                  <a:pt x="0" y="25"/>
                </a:moveTo>
                <a:lnTo>
                  <a:pt x="25" y="45"/>
                </a:lnTo>
                <a:lnTo>
                  <a:pt x="47" y="19"/>
                </a:lnTo>
                <a:lnTo>
                  <a:pt x="21"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26" name="Freeform 165">
            <a:extLst>
              <a:ext uri="{FF2B5EF4-FFF2-40B4-BE49-F238E27FC236}">
                <a16:creationId xmlns:a16="http://schemas.microsoft.com/office/drawing/2014/main" id="{3727428D-A102-4257-A05C-E9A12F003CD9}"/>
              </a:ext>
            </a:extLst>
          </p:cNvPr>
          <p:cNvSpPr>
            <a:spLocks/>
          </p:cNvSpPr>
          <p:nvPr/>
        </p:nvSpPr>
        <p:spPr bwMode="auto">
          <a:xfrm>
            <a:off x="7050088" y="5824538"/>
            <a:ext cx="34925" cy="36512"/>
          </a:xfrm>
          <a:custGeom>
            <a:avLst/>
            <a:gdLst>
              <a:gd name="T0" fmla="*/ 0 w 45"/>
              <a:gd name="T1" fmla="*/ 2147483646 h 44"/>
              <a:gd name="T2" fmla="*/ 2147483646 w 45"/>
              <a:gd name="T3" fmla="*/ 2147483646 h 44"/>
              <a:gd name="T4" fmla="*/ 2147483646 w 45"/>
              <a:gd name="T5" fmla="*/ 2147483646 h 44"/>
              <a:gd name="T6" fmla="*/ 2147483646 w 45"/>
              <a:gd name="T7" fmla="*/ 0 h 44"/>
              <a:gd name="T8" fmla="*/ 0 w 45"/>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4">
                <a:moveTo>
                  <a:pt x="0" y="25"/>
                </a:moveTo>
                <a:lnTo>
                  <a:pt x="25" y="44"/>
                </a:lnTo>
                <a:lnTo>
                  <a:pt x="45" y="19"/>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27" name="Freeform 166">
            <a:extLst>
              <a:ext uri="{FF2B5EF4-FFF2-40B4-BE49-F238E27FC236}">
                <a16:creationId xmlns:a16="http://schemas.microsoft.com/office/drawing/2014/main" id="{193688F1-F3EE-4FFA-9FB0-DD7E3FF4C563}"/>
              </a:ext>
            </a:extLst>
          </p:cNvPr>
          <p:cNvSpPr>
            <a:spLocks/>
          </p:cNvSpPr>
          <p:nvPr/>
        </p:nvSpPr>
        <p:spPr bwMode="auto">
          <a:xfrm>
            <a:off x="7080250" y="5783263"/>
            <a:ext cx="38100" cy="34925"/>
          </a:xfrm>
          <a:custGeom>
            <a:avLst/>
            <a:gdLst>
              <a:gd name="T0" fmla="*/ 0 w 46"/>
              <a:gd name="T1" fmla="*/ 2147483646 h 45"/>
              <a:gd name="T2" fmla="*/ 2147483646 w 46"/>
              <a:gd name="T3" fmla="*/ 2147483646 h 45"/>
              <a:gd name="T4" fmla="*/ 2147483646 w 46"/>
              <a:gd name="T5" fmla="*/ 2147483646 h 45"/>
              <a:gd name="T6" fmla="*/ 2147483646 w 46"/>
              <a:gd name="T7" fmla="*/ 0 h 45"/>
              <a:gd name="T8" fmla="*/ 0 w 46"/>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5">
                <a:moveTo>
                  <a:pt x="0" y="25"/>
                </a:moveTo>
                <a:lnTo>
                  <a:pt x="25" y="45"/>
                </a:lnTo>
                <a:lnTo>
                  <a:pt x="46" y="20"/>
                </a:lnTo>
                <a:lnTo>
                  <a:pt x="21"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28" name="Freeform 167">
            <a:extLst>
              <a:ext uri="{FF2B5EF4-FFF2-40B4-BE49-F238E27FC236}">
                <a16:creationId xmlns:a16="http://schemas.microsoft.com/office/drawing/2014/main" id="{9EDB23D3-C42B-495D-8EA8-8FD73D279A07}"/>
              </a:ext>
            </a:extLst>
          </p:cNvPr>
          <p:cNvSpPr>
            <a:spLocks/>
          </p:cNvSpPr>
          <p:nvPr/>
        </p:nvSpPr>
        <p:spPr bwMode="auto">
          <a:xfrm>
            <a:off x="7113588" y="5740400"/>
            <a:ext cx="34925" cy="36513"/>
          </a:xfrm>
          <a:custGeom>
            <a:avLst/>
            <a:gdLst>
              <a:gd name="T0" fmla="*/ 0 w 45"/>
              <a:gd name="T1" fmla="*/ 2147483646 h 46"/>
              <a:gd name="T2" fmla="*/ 2147483646 w 45"/>
              <a:gd name="T3" fmla="*/ 2147483646 h 46"/>
              <a:gd name="T4" fmla="*/ 2147483646 w 45"/>
              <a:gd name="T5" fmla="*/ 2147483646 h 46"/>
              <a:gd name="T6" fmla="*/ 2147483646 w 45"/>
              <a:gd name="T7" fmla="*/ 0 h 46"/>
              <a:gd name="T8" fmla="*/ 0 w 4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6">
                <a:moveTo>
                  <a:pt x="0" y="27"/>
                </a:moveTo>
                <a:lnTo>
                  <a:pt x="26" y="46"/>
                </a:lnTo>
                <a:lnTo>
                  <a:pt x="45" y="19"/>
                </a:lnTo>
                <a:lnTo>
                  <a:pt x="20"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29" name="Freeform 168">
            <a:extLst>
              <a:ext uri="{FF2B5EF4-FFF2-40B4-BE49-F238E27FC236}">
                <a16:creationId xmlns:a16="http://schemas.microsoft.com/office/drawing/2014/main" id="{CE329ADF-200F-428C-B2D0-E5582CF8730D}"/>
              </a:ext>
            </a:extLst>
          </p:cNvPr>
          <p:cNvSpPr>
            <a:spLocks/>
          </p:cNvSpPr>
          <p:nvPr/>
        </p:nvSpPr>
        <p:spPr bwMode="auto">
          <a:xfrm>
            <a:off x="7143750" y="5699125"/>
            <a:ext cx="34925" cy="36513"/>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8"/>
                </a:moveTo>
                <a:lnTo>
                  <a:pt x="26" y="47"/>
                </a:lnTo>
                <a:lnTo>
                  <a:pt x="45" y="20"/>
                </a:lnTo>
                <a:lnTo>
                  <a:pt x="20"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30" name="Freeform 169">
            <a:extLst>
              <a:ext uri="{FF2B5EF4-FFF2-40B4-BE49-F238E27FC236}">
                <a16:creationId xmlns:a16="http://schemas.microsoft.com/office/drawing/2014/main" id="{E9C151E8-1774-41CC-AB61-71F3839B277D}"/>
              </a:ext>
            </a:extLst>
          </p:cNvPr>
          <p:cNvSpPr>
            <a:spLocks/>
          </p:cNvSpPr>
          <p:nvPr/>
        </p:nvSpPr>
        <p:spPr bwMode="auto">
          <a:xfrm>
            <a:off x="7177088" y="5656263"/>
            <a:ext cx="34925" cy="38100"/>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7"/>
                </a:moveTo>
                <a:lnTo>
                  <a:pt x="25" y="47"/>
                </a:lnTo>
                <a:lnTo>
                  <a:pt x="45" y="19"/>
                </a:lnTo>
                <a:lnTo>
                  <a:pt x="20"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31" name="Freeform 170">
            <a:extLst>
              <a:ext uri="{FF2B5EF4-FFF2-40B4-BE49-F238E27FC236}">
                <a16:creationId xmlns:a16="http://schemas.microsoft.com/office/drawing/2014/main" id="{6280B3F9-7808-478B-8698-178ABB875406}"/>
              </a:ext>
            </a:extLst>
          </p:cNvPr>
          <p:cNvSpPr>
            <a:spLocks/>
          </p:cNvSpPr>
          <p:nvPr/>
        </p:nvSpPr>
        <p:spPr bwMode="auto">
          <a:xfrm>
            <a:off x="7207250" y="5614988"/>
            <a:ext cx="34925" cy="36512"/>
          </a:xfrm>
          <a:custGeom>
            <a:avLst/>
            <a:gdLst>
              <a:gd name="T0" fmla="*/ 0 w 45"/>
              <a:gd name="T1" fmla="*/ 2147483646 h 44"/>
              <a:gd name="T2" fmla="*/ 2147483646 w 45"/>
              <a:gd name="T3" fmla="*/ 2147483646 h 44"/>
              <a:gd name="T4" fmla="*/ 2147483646 w 45"/>
              <a:gd name="T5" fmla="*/ 2147483646 h 44"/>
              <a:gd name="T6" fmla="*/ 2147483646 w 45"/>
              <a:gd name="T7" fmla="*/ 0 h 44"/>
              <a:gd name="T8" fmla="*/ 0 w 45"/>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4">
                <a:moveTo>
                  <a:pt x="0" y="25"/>
                </a:moveTo>
                <a:lnTo>
                  <a:pt x="25" y="44"/>
                </a:lnTo>
                <a:lnTo>
                  <a:pt x="45" y="19"/>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32" name="Freeform 171">
            <a:extLst>
              <a:ext uri="{FF2B5EF4-FFF2-40B4-BE49-F238E27FC236}">
                <a16:creationId xmlns:a16="http://schemas.microsoft.com/office/drawing/2014/main" id="{425A0E89-FAC5-4AAB-8329-8E77E2FA0701}"/>
              </a:ext>
            </a:extLst>
          </p:cNvPr>
          <p:cNvSpPr>
            <a:spLocks/>
          </p:cNvSpPr>
          <p:nvPr/>
        </p:nvSpPr>
        <p:spPr bwMode="auto">
          <a:xfrm>
            <a:off x="7239000" y="5573713"/>
            <a:ext cx="36513" cy="34925"/>
          </a:xfrm>
          <a:custGeom>
            <a:avLst/>
            <a:gdLst>
              <a:gd name="T0" fmla="*/ 0 w 44"/>
              <a:gd name="T1" fmla="*/ 2147483646 h 45"/>
              <a:gd name="T2" fmla="*/ 2147483646 w 44"/>
              <a:gd name="T3" fmla="*/ 2147483646 h 45"/>
              <a:gd name="T4" fmla="*/ 2147483646 w 44"/>
              <a:gd name="T5" fmla="*/ 2147483646 h 45"/>
              <a:gd name="T6" fmla="*/ 2147483646 w 44"/>
              <a:gd name="T7" fmla="*/ 0 h 45"/>
              <a:gd name="T8" fmla="*/ 0 w 44"/>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5">
                <a:moveTo>
                  <a:pt x="0" y="25"/>
                </a:moveTo>
                <a:lnTo>
                  <a:pt x="25" y="45"/>
                </a:lnTo>
                <a:lnTo>
                  <a:pt x="44" y="20"/>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33" name="Freeform 172">
            <a:extLst>
              <a:ext uri="{FF2B5EF4-FFF2-40B4-BE49-F238E27FC236}">
                <a16:creationId xmlns:a16="http://schemas.microsoft.com/office/drawing/2014/main" id="{779257DA-6FB2-4295-AE7F-86B5E95149D4}"/>
              </a:ext>
            </a:extLst>
          </p:cNvPr>
          <p:cNvSpPr>
            <a:spLocks/>
          </p:cNvSpPr>
          <p:nvPr/>
        </p:nvSpPr>
        <p:spPr bwMode="auto">
          <a:xfrm>
            <a:off x="7270750" y="5532438"/>
            <a:ext cx="34925" cy="34925"/>
          </a:xfrm>
          <a:custGeom>
            <a:avLst/>
            <a:gdLst>
              <a:gd name="T0" fmla="*/ 0 w 44"/>
              <a:gd name="T1" fmla="*/ 2147483646 h 44"/>
              <a:gd name="T2" fmla="*/ 2147483646 w 44"/>
              <a:gd name="T3" fmla="*/ 2147483646 h 44"/>
              <a:gd name="T4" fmla="*/ 2147483646 w 44"/>
              <a:gd name="T5" fmla="*/ 2147483646 h 44"/>
              <a:gd name="T6" fmla="*/ 2147483646 w 44"/>
              <a:gd name="T7" fmla="*/ 0 h 44"/>
              <a:gd name="T8" fmla="*/ 0 w 44"/>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4">
                <a:moveTo>
                  <a:pt x="0" y="25"/>
                </a:moveTo>
                <a:lnTo>
                  <a:pt x="25" y="44"/>
                </a:lnTo>
                <a:lnTo>
                  <a:pt x="44" y="19"/>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34" name="Freeform 173">
            <a:extLst>
              <a:ext uri="{FF2B5EF4-FFF2-40B4-BE49-F238E27FC236}">
                <a16:creationId xmlns:a16="http://schemas.microsoft.com/office/drawing/2014/main" id="{14384356-9076-440A-A5EB-F35731EC482B}"/>
              </a:ext>
            </a:extLst>
          </p:cNvPr>
          <p:cNvSpPr>
            <a:spLocks/>
          </p:cNvSpPr>
          <p:nvPr/>
        </p:nvSpPr>
        <p:spPr bwMode="auto">
          <a:xfrm>
            <a:off x="7302500" y="5489575"/>
            <a:ext cx="36513" cy="36513"/>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7"/>
                </a:moveTo>
                <a:lnTo>
                  <a:pt x="26" y="47"/>
                </a:lnTo>
                <a:lnTo>
                  <a:pt x="45" y="20"/>
                </a:lnTo>
                <a:lnTo>
                  <a:pt x="20"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35" name="Freeform 174">
            <a:extLst>
              <a:ext uri="{FF2B5EF4-FFF2-40B4-BE49-F238E27FC236}">
                <a16:creationId xmlns:a16="http://schemas.microsoft.com/office/drawing/2014/main" id="{036A0429-3E3F-43F0-9AD4-08E5978AEE6F}"/>
              </a:ext>
            </a:extLst>
          </p:cNvPr>
          <p:cNvSpPr>
            <a:spLocks/>
          </p:cNvSpPr>
          <p:nvPr/>
        </p:nvSpPr>
        <p:spPr bwMode="auto">
          <a:xfrm>
            <a:off x="7334250" y="5446713"/>
            <a:ext cx="34925" cy="38100"/>
          </a:xfrm>
          <a:custGeom>
            <a:avLst/>
            <a:gdLst>
              <a:gd name="T0" fmla="*/ 0 w 45"/>
              <a:gd name="T1" fmla="*/ 2147483646 h 46"/>
              <a:gd name="T2" fmla="*/ 2147483646 w 45"/>
              <a:gd name="T3" fmla="*/ 2147483646 h 46"/>
              <a:gd name="T4" fmla="*/ 2147483646 w 45"/>
              <a:gd name="T5" fmla="*/ 2147483646 h 46"/>
              <a:gd name="T6" fmla="*/ 2147483646 w 45"/>
              <a:gd name="T7" fmla="*/ 0 h 46"/>
              <a:gd name="T8" fmla="*/ 0 w 4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6">
                <a:moveTo>
                  <a:pt x="0" y="27"/>
                </a:moveTo>
                <a:lnTo>
                  <a:pt x="25" y="46"/>
                </a:lnTo>
                <a:lnTo>
                  <a:pt x="45" y="19"/>
                </a:lnTo>
                <a:lnTo>
                  <a:pt x="20"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36" name="Freeform 175">
            <a:extLst>
              <a:ext uri="{FF2B5EF4-FFF2-40B4-BE49-F238E27FC236}">
                <a16:creationId xmlns:a16="http://schemas.microsoft.com/office/drawing/2014/main" id="{D30BD2BF-F680-41DD-BBCF-60B324B420AB}"/>
              </a:ext>
            </a:extLst>
          </p:cNvPr>
          <p:cNvSpPr>
            <a:spLocks/>
          </p:cNvSpPr>
          <p:nvPr/>
        </p:nvSpPr>
        <p:spPr bwMode="auto">
          <a:xfrm>
            <a:off x="7364413" y="5405438"/>
            <a:ext cx="36512" cy="38100"/>
          </a:xfrm>
          <a:custGeom>
            <a:avLst/>
            <a:gdLst>
              <a:gd name="T0" fmla="*/ 0 w 47"/>
              <a:gd name="T1" fmla="*/ 2147483646 h 47"/>
              <a:gd name="T2" fmla="*/ 2147483646 w 47"/>
              <a:gd name="T3" fmla="*/ 2147483646 h 47"/>
              <a:gd name="T4" fmla="*/ 2147483646 w 47"/>
              <a:gd name="T5" fmla="*/ 2147483646 h 47"/>
              <a:gd name="T6" fmla="*/ 2147483646 w 47"/>
              <a:gd name="T7" fmla="*/ 0 h 47"/>
              <a:gd name="T8" fmla="*/ 0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0" y="28"/>
                </a:moveTo>
                <a:lnTo>
                  <a:pt x="25" y="47"/>
                </a:lnTo>
                <a:lnTo>
                  <a:pt x="47" y="20"/>
                </a:lnTo>
                <a:lnTo>
                  <a:pt x="21"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37" name="Freeform 176">
            <a:extLst>
              <a:ext uri="{FF2B5EF4-FFF2-40B4-BE49-F238E27FC236}">
                <a16:creationId xmlns:a16="http://schemas.microsoft.com/office/drawing/2014/main" id="{6783840C-DD30-401E-809D-81DEBF61F7A4}"/>
              </a:ext>
            </a:extLst>
          </p:cNvPr>
          <p:cNvSpPr>
            <a:spLocks/>
          </p:cNvSpPr>
          <p:nvPr/>
        </p:nvSpPr>
        <p:spPr bwMode="auto">
          <a:xfrm>
            <a:off x="7396163" y="5364163"/>
            <a:ext cx="36512" cy="36512"/>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7"/>
                </a:moveTo>
                <a:lnTo>
                  <a:pt x="25" y="47"/>
                </a:lnTo>
                <a:lnTo>
                  <a:pt x="45" y="19"/>
                </a:lnTo>
                <a:lnTo>
                  <a:pt x="19"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38" name="Freeform 177">
            <a:extLst>
              <a:ext uri="{FF2B5EF4-FFF2-40B4-BE49-F238E27FC236}">
                <a16:creationId xmlns:a16="http://schemas.microsoft.com/office/drawing/2014/main" id="{41F5A69B-3671-4B08-AC25-38999565576F}"/>
              </a:ext>
            </a:extLst>
          </p:cNvPr>
          <p:cNvSpPr>
            <a:spLocks/>
          </p:cNvSpPr>
          <p:nvPr/>
        </p:nvSpPr>
        <p:spPr bwMode="auto">
          <a:xfrm>
            <a:off x="7427913" y="5322888"/>
            <a:ext cx="36512" cy="34925"/>
          </a:xfrm>
          <a:custGeom>
            <a:avLst/>
            <a:gdLst>
              <a:gd name="T0" fmla="*/ 0 w 46"/>
              <a:gd name="T1" fmla="*/ 2147483646 h 44"/>
              <a:gd name="T2" fmla="*/ 2147483646 w 46"/>
              <a:gd name="T3" fmla="*/ 2147483646 h 44"/>
              <a:gd name="T4" fmla="*/ 2147483646 w 46"/>
              <a:gd name="T5" fmla="*/ 2147483646 h 44"/>
              <a:gd name="T6" fmla="*/ 2147483646 w 46"/>
              <a:gd name="T7" fmla="*/ 0 h 44"/>
              <a:gd name="T8" fmla="*/ 0 w 46"/>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4">
                <a:moveTo>
                  <a:pt x="0" y="25"/>
                </a:moveTo>
                <a:lnTo>
                  <a:pt x="25" y="44"/>
                </a:lnTo>
                <a:lnTo>
                  <a:pt x="46" y="19"/>
                </a:lnTo>
                <a:lnTo>
                  <a:pt x="21"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39" name="Freeform 178">
            <a:extLst>
              <a:ext uri="{FF2B5EF4-FFF2-40B4-BE49-F238E27FC236}">
                <a16:creationId xmlns:a16="http://schemas.microsoft.com/office/drawing/2014/main" id="{D4D0403E-EB50-430E-869C-FBD02979F5FE}"/>
              </a:ext>
            </a:extLst>
          </p:cNvPr>
          <p:cNvSpPr>
            <a:spLocks/>
          </p:cNvSpPr>
          <p:nvPr/>
        </p:nvSpPr>
        <p:spPr bwMode="auto">
          <a:xfrm>
            <a:off x="7459663" y="5281613"/>
            <a:ext cx="36512" cy="34925"/>
          </a:xfrm>
          <a:custGeom>
            <a:avLst/>
            <a:gdLst>
              <a:gd name="T0" fmla="*/ 0 w 44"/>
              <a:gd name="T1" fmla="*/ 2147483646 h 45"/>
              <a:gd name="T2" fmla="*/ 2147483646 w 44"/>
              <a:gd name="T3" fmla="*/ 2147483646 h 45"/>
              <a:gd name="T4" fmla="*/ 2147483646 w 44"/>
              <a:gd name="T5" fmla="*/ 2147483646 h 45"/>
              <a:gd name="T6" fmla="*/ 2147483646 w 44"/>
              <a:gd name="T7" fmla="*/ 0 h 45"/>
              <a:gd name="T8" fmla="*/ 0 w 44"/>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5">
                <a:moveTo>
                  <a:pt x="0" y="25"/>
                </a:moveTo>
                <a:lnTo>
                  <a:pt x="25" y="45"/>
                </a:lnTo>
                <a:lnTo>
                  <a:pt x="44" y="20"/>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40" name="Freeform 179">
            <a:extLst>
              <a:ext uri="{FF2B5EF4-FFF2-40B4-BE49-F238E27FC236}">
                <a16:creationId xmlns:a16="http://schemas.microsoft.com/office/drawing/2014/main" id="{B267390D-67C2-48FC-829E-2569FB50BF85}"/>
              </a:ext>
            </a:extLst>
          </p:cNvPr>
          <p:cNvSpPr>
            <a:spLocks/>
          </p:cNvSpPr>
          <p:nvPr/>
        </p:nvSpPr>
        <p:spPr bwMode="auto">
          <a:xfrm>
            <a:off x="7491413" y="5238750"/>
            <a:ext cx="36512" cy="36513"/>
          </a:xfrm>
          <a:custGeom>
            <a:avLst/>
            <a:gdLst>
              <a:gd name="T0" fmla="*/ 0 w 47"/>
              <a:gd name="T1" fmla="*/ 2147483646 h 44"/>
              <a:gd name="T2" fmla="*/ 2147483646 w 47"/>
              <a:gd name="T3" fmla="*/ 2147483646 h 44"/>
              <a:gd name="T4" fmla="*/ 2147483646 w 47"/>
              <a:gd name="T5" fmla="*/ 2147483646 h 44"/>
              <a:gd name="T6" fmla="*/ 2147483646 w 47"/>
              <a:gd name="T7" fmla="*/ 0 h 44"/>
              <a:gd name="T8" fmla="*/ 0 w 47"/>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4">
                <a:moveTo>
                  <a:pt x="0" y="25"/>
                </a:moveTo>
                <a:lnTo>
                  <a:pt x="26" y="44"/>
                </a:lnTo>
                <a:lnTo>
                  <a:pt x="47" y="19"/>
                </a:lnTo>
                <a:lnTo>
                  <a:pt x="22"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41" name="Freeform 180">
            <a:extLst>
              <a:ext uri="{FF2B5EF4-FFF2-40B4-BE49-F238E27FC236}">
                <a16:creationId xmlns:a16="http://schemas.microsoft.com/office/drawing/2014/main" id="{82B32326-5CB7-4F68-980E-CA968B976B10}"/>
              </a:ext>
            </a:extLst>
          </p:cNvPr>
          <p:cNvSpPr>
            <a:spLocks/>
          </p:cNvSpPr>
          <p:nvPr/>
        </p:nvSpPr>
        <p:spPr bwMode="auto">
          <a:xfrm>
            <a:off x="7523163" y="5195888"/>
            <a:ext cx="34925" cy="36512"/>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8"/>
                </a:moveTo>
                <a:lnTo>
                  <a:pt x="25" y="47"/>
                </a:lnTo>
                <a:lnTo>
                  <a:pt x="45" y="20"/>
                </a:lnTo>
                <a:lnTo>
                  <a:pt x="20"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42" name="Freeform 181">
            <a:extLst>
              <a:ext uri="{FF2B5EF4-FFF2-40B4-BE49-F238E27FC236}">
                <a16:creationId xmlns:a16="http://schemas.microsoft.com/office/drawing/2014/main" id="{F63E94FB-6164-4BC2-AF99-D25CC8866187}"/>
              </a:ext>
            </a:extLst>
          </p:cNvPr>
          <p:cNvSpPr>
            <a:spLocks/>
          </p:cNvSpPr>
          <p:nvPr/>
        </p:nvSpPr>
        <p:spPr bwMode="auto">
          <a:xfrm>
            <a:off x="7554913" y="5154613"/>
            <a:ext cx="34925" cy="36512"/>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7"/>
                </a:moveTo>
                <a:lnTo>
                  <a:pt x="25" y="47"/>
                </a:lnTo>
                <a:lnTo>
                  <a:pt x="45" y="19"/>
                </a:lnTo>
                <a:lnTo>
                  <a:pt x="19"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43" name="Freeform 182">
            <a:extLst>
              <a:ext uri="{FF2B5EF4-FFF2-40B4-BE49-F238E27FC236}">
                <a16:creationId xmlns:a16="http://schemas.microsoft.com/office/drawing/2014/main" id="{6B4D2223-F63E-41BC-800C-73B1ED9E3AD5}"/>
              </a:ext>
            </a:extLst>
          </p:cNvPr>
          <p:cNvSpPr>
            <a:spLocks/>
          </p:cNvSpPr>
          <p:nvPr/>
        </p:nvSpPr>
        <p:spPr bwMode="auto">
          <a:xfrm>
            <a:off x="7586663" y="5113338"/>
            <a:ext cx="34925" cy="36512"/>
          </a:xfrm>
          <a:custGeom>
            <a:avLst/>
            <a:gdLst>
              <a:gd name="T0" fmla="*/ 0 w 44"/>
              <a:gd name="T1" fmla="*/ 2147483646 h 47"/>
              <a:gd name="T2" fmla="*/ 2147483646 w 44"/>
              <a:gd name="T3" fmla="*/ 2147483646 h 47"/>
              <a:gd name="T4" fmla="*/ 2147483646 w 44"/>
              <a:gd name="T5" fmla="*/ 2147483646 h 47"/>
              <a:gd name="T6" fmla="*/ 2147483646 w 44"/>
              <a:gd name="T7" fmla="*/ 0 h 47"/>
              <a:gd name="T8" fmla="*/ 0 w 44"/>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7">
                <a:moveTo>
                  <a:pt x="0" y="28"/>
                </a:moveTo>
                <a:lnTo>
                  <a:pt x="25" y="47"/>
                </a:lnTo>
                <a:lnTo>
                  <a:pt x="44" y="20"/>
                </a:lnTo>
                <a:lnTo>
                  <a:pt x="19"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44" name="Freeform 183">
            <a:extLst>
              <a:ext uri="{FF2B5EF4-FFF2-40B4-BE49-F238E27FC236}">
                <a16:creationId xmlns:a16="http://schemas.microsoft.com/office/drawing/2014/main" id="{53AD35EC-3E45-4CEF-BE30-452857F5F847}"/>
              </a:ext>
            </a:extLst>
          </p:cNvPr>
          <p:cNvSpPr>
            <a:spLocks/>
          </p:cNvSpPr>
          <p:nvPr/>
        </p:nvSpPr>
        <p:spPr bwMode="auto">
          <a:xfrm>
            <a:off x="7616825" y="5072063"/>
            <a:ext cx="36513" cy="34925"/>
          </a:xfrm>
          <a:custGeom>
            <a:avLst/>
            <a:gdLst>
              <a:gd name="T0" fmla="*/ 0 w 44"/>
              <a:gd name="T1" fmla="*/ 2147483646 h 45"/>
              <a:gd name="T2" fmla="*/ 2147483646 w 44"/>
              <a:gd name="T3" fmla="*/ 2147483646 h 45"/>
              <a:gd name="T4" fmla="*/ 2147483646 w 44"/>
              <a:gd name="T5" fmla="*/ 2147483646 h 45"/>
              <a:gd name="T6" fmla="*/ 2147483646 w 44"/>
              <a:gd name="T7" fmla="*/ 0 h 45"/>
              <a:gd name="T8" fmla="*/ 0 w 44"/>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5">
                <a:moveTo>
                  <a:pt x="0" y="25"/>
                </a:moveTo>
                <a:lnTo>
                  <a:pt x="25" y="45"/>
                </a:lnTo>
                <a:lnTo>
                  <a:pt x="44" y="19"/>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45" name="Freeform 184">
            <a:extLst>
              <a:ext uri="{FF2B5EF4-FFF2-40B4-BE49-F238E27FC236}">
                <a16:creationId xmlns:a16="http://schemas.microsoft.com/office/drawing/2014/main" id="{48A2C3FD-76D1-4B9A-A79E-D74B87F2B76F}"/>
              </a:ext>
            </a:extLst>
          </p:cNvPr>
          <p:cNvSpPr>
            <a:spLocks/>
          </p:cNvSpPr>
          <p:nvPr/>
        </p:nvSpPr>
        <p:spPr bwMode="auto">
          <a:xfrm>
            <a:off x="7650163" y="5029200"/>
            <a:ext cx="34925" cy="36513"/>
          </a:xfrm>
          <a:custGeom>
            <a:avLst/>
            <a:gdLst>
              <a:gd name="T0" fmla="*/ 0 w 45"/>
              <a:gd name="T1" fmla="*/ 2147483646 h 44"/>
              <a:gd name="T2" fmla="*/ 2147483646 w 45"/>
              <a:gd name="T3" fmla="*/ 2147483646 h 44"/>
              <a:gd name="T4" fmla="*/ 2147483646 w 45"/>
              <a:gd name="T5" fmla="*/ 2147483646 h 44"/>
              <a:gd name="T6" fmla="*/ 2147483646 w 45"/>
              <a:gd name="T7" fmla="*/ 0 h 44"/>
              <a:gd name="T8" fmla="*/ 0 w 45"/>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4">
                <a:moveTo>
                  <a:pt x="0" y="25"/>
                </a:moveTo>
                <a:lnTo>
                  <a:pt x="26" y="44"/>
                </a:lnTo>
                <a:lnTo>
                  <a:pt x="45" y="19"/>
                </a:lnTo>
                <a:lnTo>
                  <a:pt x="20"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46" name="Freeform 185">
            <a:extLst>
              <a:ext uri="{FF2B5EF4-FFF2-40B4-BE49-F238E27FC236}">
                <a16:creationId xmlns:a16="http://schemas.microsoft.com/office/drawing/2014/main" id="{5CCB2384-59D6-4C95-856D-0A77D11FA2AF}"/>
              </a:ext>
            </a:extLst>
          </p:cNvPr>
          <p:cNvSpPr>
            <a:spLocks/>
          </p:cNvSpPr>
          <p:nvPr/>
        </p:nvSpPr>
        <p:spPr bwMode="auto">
          <a:xfrm>
            <a:off x="7680325" y="4987925"/>
            <a:ext cx="34925" cy="34925"/>
          </a:xfrm>
          <a:custGeom>
            <a:avLst/>
            <a:gdLst>
              <a:gd name="T0" fmla="*/ 0 w 45"/>
              <a:gd name="T1" fmla="*/ 2147483646 h 45"/>
              <a:gd name="T2" fmla="*/ 2147483646 w 45"/>
              <a:gd name="T3" fmla="*/ 2147483646 h 45"/>
              <a:gd name="T4" fmla="*/ 2147483646 w 45"/>
              <a:gd name="T5" fmla="*/ 2147483646 h 45"/>
              <a:gd name="T6" fmla="*/ 2147483646 w 45"/>
              <a:gd name="T7" fmla="*/ 0 h 45"/>
              <a:gd name="T8" fmla="*/ 0 w 45"/>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0" y="25"/>
                </a:moveTo>
                <a:lnTo>
                  <a:pt x="26" y="45"/>
                </a:lnTo>
                <a:lnTo>
                  <a:pt x="45" y="20"/>
                </a:lnTo>
                <a:lnTo>
                  <a:pt x="20"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47" name="Freeform 186">
            <a:extLst>
              <a:ext uri="{FF2B5EF4-FFF2-40B4-BE49-F238E27FC236}">
                <a16:creationId xmlns:a16="http://schemas.microsoft.com/office/drawing/2014/main" id="{C8079AFB-6795-4EA2-8C63-246F8653C75A}"/>
              </a:ext>
            </a:extLst>
          </p:cNvPr>
          <p:cNvSpPr>
            <a:spLocks/>
          </p:cNvSpPr>
          <p:nvPr/>
        </p:nvSpPr>
        <p:spPr bwMode="auto">
          <a:xfrm>
            <a:off x="7713663" y="4945063"/>
            <a:ext cx="34925" cy="36512"/>
          </a:xfrm>
          <a:custGeom>
            <a:avLst/>
            <a:gdLst>
              <a:gd name="T0" fmla="*/ 0 w 45"/>
              <a:gd name="T1" fmla="*/ 2147483646 h 46"/>
              <a:gd name="T2" fmla="*/ 2147483646 w 45"/>
              <a:gd name="T3" fmla="*/ 2147483646 h 46"/>
              <a:gd name="T4" fmla="*/ 2147483646 w 45"/>
              <a:gd name="T5" fmla="*/ 2147483646 h 46"/>
              <a:gd name="T6" fmla="*/ 2147483646 w 45"/>
              <a:gd name="T7" fmla="*/ 0 h 46"/>
              <a:gd name="T8" fmla="*/ 0 w 4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6">
                <a:moveTo>
                  <a:pt x="0" y="27"/>
                </a:moveTo>
                <a:lnTo>
                  <a:pt x="25" y="46"/>
                </a:lnTo>
                <a:lnTo>
                  <a:pt x="45" y="19"/>
                </a:lnTo>
                <a:lnTo>
                  <a:pt x="20"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48" name="Freeform 187">
            <a:extLst>
              <a:ext uri="{FF2B5EF4-FFF2-40B4-BE49-F238E27FC236}">
                <a16:creationId xmlns:a16="http://schemas.microsoft.com/office/drawing/2014/main" id="{3282ACBB-D15C-43E8-BA82-973F3620669C}"/>
              </a:ext>
            </a:extLst>
          </p:cNvPr>
          <p:cNvSpPr>
            <a:spLocks/>
          </p:cNvSpPr>
          <p:nvPr/>
        </p:nvSpPr>
        <p:spPr bwMode="auto">
          <a:xfrm>
            <a:off x="7743825" y="4903788"/>
            <a:ext cx="34925" cy="36512"/>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8"/>
                </a:moveTo>
                <a:lnTo>
                  <a:pt x="25" y="47"/>
                </a:lnTo>
                <a:lnTo>
                  <a:pt x="45" y="20"/>
                </a:lnTo>
                <a:lnTo>
                  <a:pt x="19"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49" name="Freeform 188">
            <a:extLst>
              <a:ext uri="{FF2B5EF4-FFF2-40B4-BE49-F238E27FC236}">
                <a16:creationId xmlns:a16="http://schemas.microsoft.com/office/drawing/2014/main" id="{8AA2FCB3-DB37-4373-88EC-9F61E5E134F8}"/>
              </a:ext>
            </a:extLst>
          </p:cNvPr>
          <p:cNvSpPr>
            <a:spLocks/>
          </p:cNvSpPr>
          <p:nvPr/>
        </p:nvSpPr>
        <p:spPr bwMode="auto">
          <a:xfrm>
            <a:off x="7773988" y="4860925"/>
            <a:ext cx="38100" cy="38100"/>
          </a:xfrm>
          <a:custGeom>
            <a:avLst/>
            <a:gdLst>
              <a:gd name="T0" fmla="*/ 0 w 46"/>
              <a:gd name="T1" fmla="*/ 2147483646 h 47"/>
              <a:gd name="T2" fmla="*/ 2147483646 w 46"/>
              <a:gd name="T3" fmla="*/ 2147483646 h 47"/>
              <a:gd name="T4" fmla="*/ 2147483646 w 46"/>
              <a:gd name="T5" fmla="*/ 2147483646 h 47"/>
              <a:gd name="T6" fmla="*/ 2147483646 w 46"/>
              <a:gd name="T7" fmla="*/ 0 h 47"/>
              <a:gd name="T8" fmla="*/ 0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0" y="27"/>
                </a:moveTo>
                <a:lnTo>
                  <a:pt x="25" y="47"/>
                </a:lnTo>
                <a:lnTo>
                  <a:pt x="46" y="19"/>
                </a:lnTo>
                <a:lnTo>
                  <a:pt x="21"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50" name="Freeform 189">
            <a:extLst>
              <a:ext uri="{FF2B5EF4-FFF2-40B4-BE49-F238E27FC236}">
                <a16:creationId xmlns:a16="http://schemas.microsoft.com/office/drawing/2014/main" id="{7B687C45-1A82-4AF1-95B7-B7B7FA33136E}"/>
              </a:ext>
            </a:extLst>
          </p:cNvPr>
          <p:cNvSpPr>
            <a:spLocks/>
          </p:cNvSpPr>
          <p:nvPr/>
        </p:nvSpPr>
        <p:spPr bwMode="auto">
          <a:xfrm>
            <a:off x="7807325" y="4819650"/>
            <a:ext cx="34925" cy="38100"/>
          </a:xfrm>
          <a:custGeom>
            <a:avLst/>
            <a:gdLst>
              <a:gd name="T0" fmla="*/ 0 w 44"/>
              <a:gd name="T1" fmla="*/ 2147483646 h 46"/>
              <a:gd name="T2" fmla="*/ 2147483646 w 44"/>
              <a:gd name="T3" fmla="*/ 2147483646 h 46"/>
              <a:gd name="T4" fmla="*/ 2147483646 w 44"/>
              <a:gd name="T5" fmla="*/ 2147483646 h 46"/>
              <a:gd name="T6" fmla="*/ 2147483646 w 44"/>
              <a:gd name="T7" fmla="*/ 0 h 46"/>
              <a:gd name="T8" fmla="*/ 0 w 44"/>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6">
                <a:moveTo>
                  <a:pt x="0" y="27"/>
                </a:moveTo>
                <a:lnTo>
                  <a:pt x="25" y="46"/>
                </a:lnTo>
                <a:lnTo>
                  <a:pt x="44" y="19"/>
                </a:lnTo>
                <a:lnTo>
                  <a:pt x="19"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51" name="Freeform 190">
            <a:extLst>
              <a:ext uri="{FF2B5EF4-FFF2-40B4-BE49-F238E27FC236}">
                <a16:creationId xmlns:a16="http://schemas.microsoft.com/office/drawing/2014/main" id="{6CFDB163-3AE1-4B8F-ADDD-97F86F9CD847}"/>
              </a:ext>
            </a:extLst>
          </p:cNvPr>
          <p:cNvSpPr>
            <a:spLocks/>
          </p:cNvSpPr>
          <p:nvPr/>
        </p:nvSpPr>
        <p:spPr bwMode="auto">
          <a:xfrm>
            <a:off x="7837488" y="4778375"/>
            <a:ext cx="38100" cy="34925"/>
          </a:xfrm>
          <a:custGeom>
            <a:avLst/>
            <a:gdLst>
              <a:gd name="T0" fmla="*/ 0 w 47"/>
              <a:gd name="T1" fmla="*/ 2147483646 h 45"/>
              <a:gd name="T2" fmla="*/ 2147483646 w 47"/>
              <a:gd name="T3" fmla="*/ 2147483646 h 45"/>
              <a:gd name="T4" fmla="*/ 2147483646 w 47"/>
              <a:gd name="T5" fmla="*/ 2147483646 h 45"/>
              <a:gd name="T6" fmla="*/ 2147483646 w 47"/>
              <a:gd name="T7" fmla="*/ 0 h 45"/>
              <a:gd name="T8" fmla="*/ 0 w 47"/>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5">
                <a:moveTo>
                  <a:pt x="0" y="25"/>
                </a:moveTo>
                <a:lnTo>
                  <a:pt x="26" y="45"/>
                </a:lnTo>
                <a:lnTo>
                  <a:pt x="47" y="20"/>
                </a:lnTo>
                <a:lnTo>
                  <a:pt x="22"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52" name="Freeform 191">
            <a:extLst>
              <a:ext uri="{FF2B5EF4-FFF2-40B4-BE49-F238E27FC236}">
                <a16:creationId xmlns:a16="http://schemas.microsoft.com/office/drawing/2014/main" id="{44D9BD7D-7965-4C97-ADFC-E757BF326536}"/>
              </a:ext>
            </a:extLst>
          </p:cNvPr>
          <p:cNvSpPr>
            <a:spLocks/>
          </p:cNvSpPr>
          <p:nvPr/>
        </p:nvSpPr>
        <p:spPr bwMode="auto">
          <a:xfrm>
            <a:off x="7870825" y="4737100"/>
            <a:ext cx="34925" cy="34925"/>
          </a:xfrm>
          <a:custGeom>
            <a:avLst/>
            <a:gdLst>
              <a:gd name="T0" fmla="*/ 0 w 45"/>
              <a:gd name="T1" fmla="*/ 2147483646 h 44"/>
              <a:gd name="T2" fmla="*/ 2147483646 w 45"/>
              <a:gd name="T3" fmla="*/ 2147483646 h 44"/>
              <a:gd name="T4" fmla="*/ 2147483646 w 45"/>
              <a:gd name="T5" fmla="*/ 2147483646 h 44"/>
              <a:gd name="T6" fmla="*/ 2147483646 w 45"/>
              <a:gd name="T7" fmla="*/ 0 h 44"/>
              <a:gd name="T8" fmla="*/ 0 w 45"/>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4">
                <a:moveTo>
                  <a:pt x="0" y="25"/>
                </a:moveTo>
                <a:lnTo>
                  <a:pt x="25" y="44"/>
                </a:lnTo>
                <a:lnTo>
                  <a:pt x="45" y="19"/>
                </a:lnTo>
                <a:lnTo>
                  <a:pt x="20"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53" name="Freeform 192">
            <a:extLst>
              <a:ext uri="{FF2B5EF4-FFF2-40B4-BE49-F238E27FC236}">
                <a16:creationId xmlns:a16="http://schemas.microsoft.com/office/drawing/2014/main" id="{430BB9FF-28A7-4F5A-BA44-9EC716E55DBA}"/>
              </a:ext>
            </a:extLst>
          </p:cNvPr>
          <p:cNvSpPr>
            <a:spLocks/>
          </p:cNvSpPr>
          <p:nvPr/>
        </p:nvSpPr>
        <p:spPr bwMode="auto">
          <a:xfrm>
            <a:off x="7900988" y="4695825"/>
            <a:ext cx="36512" cy="34925"/>
          </a:xfrm>
          <a:custGeom>
            <a:avLst/>
            <a:gdLst>
              <a:gd name="T0" fmla="*/ 0 w 47"/>
              <a:gd name="T1" fmla="*/ 2147483646 h 45"/>
              <a:gd name="T2" fmla="*/ 2147483646 w 47"/>
              <a:gd name="T3" fmla="*/ 2147483646 h 45"/>
              <a:gd name="T4" fmla="*/ 2147483646 w 47"/>
              <a:gd name="T5" fmla="*/ 2147483646 h 45"/>
              <a:gd name="T6" fmla="*/ 2147483646 w 47"/>
              <a:gd name="T7" fmla="*/ 0 h 45"/>
              <a:gd name="T8" fmla="*/ 0 w 47"/>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5">
                <a:moveTo>
                  <a:pt x="0" y="25"/>
                </a:moveTo>
                <a:lnTo>
                  <a:pt x="25" y="45"/>
                </a:lnTo>
                <a:lnTo>
                  <a:pt x="47" y="20"/>
                </a:lnTo>
                <a:lnTo>
                  <a:pt x="21"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54" name="Freeform 193">
            <a:extLst>
              <a:ext uri="{FF2B5EF4-FFF2-40B4-BE49-F238E27FC236}">
                <a16:creationId xmlns:a16="http://schemas.microsoft.com/office/drawing/2014/main" id="{9D3D422F-6839-4C18-8424-75A15E6E9B2C}"/>
              </a:ext>
            </a:extLst>
          </p:cNvPr>
          <p:cNvSpPr>
            <a:spLocks/>
          </p:cNvSpPr>
          <p:nvPr/>
        </p:nvSpPr>
        <p:spPr bwMode="auto">
          <a:xfrm>
            <a:off x="7932738" y="4651375"/>
            <a:ext cx="36512" cy="38100"/>
          </a:xfrm>
          <a:custGeom>
            <a:avLst/>
            <a:gdLst>
              <a:gd name="T0" fmla="*/ 0 w 45"/>
              <a:gd name="T1" fmla="*/ 2147483646 h 46"/>
              <a:gd name="T2" fmla="*/ 2147483646 w 45"/>
              <a:gd name="T3" fmla="*/ 2147483646 h 46"/>
              <a:gd name="T4" fmla="*/ 2147483646 w 45"/>
              <a:gd name="T5" fmla="*/ 2147483646 h 46"/>
              <a:gd name="T6" fmla="*/ 2147483646 w 45"/>
              <a:gd name="T7" fmla="*/ 0 h 46"/>
              <a:gd name="T8" fmla="*/ 0 w 4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6">
                <a:moveTo>
                  <a:pt x="0" y="27"/>
                </a:moveTo>
                <a:lnTo>
                  <a:pt x="25" y="46"/>
                </a:lnTo>
                <a:lnTo>
                  <a:pt x="45" y="19"/>
                </a:lnTo>
                <a:lnTo>
                  <a:pt x="19"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55" name="Freeform 194">
            <a:extLst>
              <a:ext uri="{FF2B5EF4-FFF2-40B4-BE49-F238E27FC236}">
                <a16:creationId xmlns:a16="http://schemas.microsoft.com/office/drawing/2014/main" id="{4E8F9788-0D53-4EE9-B14B-97D4A34F1F70}"/>
              </a:ext>
            </a:extLst>
          </p:cNvPr>
          <p:cNvSpPr>
            <a:spLocks/>
          </p:cNvSpPr>
          <p:nvPr/>
        </p:nvSpPr>
        <p:spPr bwMode="auto">
          <a:xfrm>
            <a:off x="7964488" y="4610100"/>
            <a:ext cx="34925" cy="38100"/>
          </a:xfrm>
          <a:custGeom>
            <a:avLst/>
            <a:gdLst>
              <a:gd name="T0" fmla="*/ 0 w 44"/>
              <a:gd name="T1" fmla="*/ 2147483646 h 47"/>
              <a:gd name="T2" fmla="*/ 2147483646 w 44"/>
              <a:gd name="T3" fmla="*/ 2147483646 h 47"/>
              <a:gd name="T4" fmla="*/ 2147483646 w 44"/>
              <a:gd name="T5" fmla="*/ 2147483646 h 47"/>
              <a:gd name="T6" fmla="*/ 2147483646 w 44"/>
              <a:gd name="T7" fmla="*/ 0 h 47"/>
              <a:gd name="T8" fmla="*/ 0 w 44"/>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7">
                <a:moveTo>
                  <a:pt x="0" y="28"/>
                </a:moveTo>
                <a:lnTo>
                  <a:pt x="25" y="47"/>
                </a:lnTo>
                <a:lnTo>
                  <a:pt x="44" y="20"/>
                </a:lnTo>
                <a:lnTo>
                  <a:pt x="19"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56" name="Freeform 195">
            <a:extLst>
              <a:ext uri="{FF2B5EF4-FFF2-40B4-BE49-F238E27FC236}">
                <a16:creationId xmlns:a16="http://schemas.microsoft.com/office/drawing/2014/main" id="{3AFC33F7-5AE9-48C7-8E5E-29AEF10673BB}"/>
              </a:ext>
            </a:extLst>
          </p:cNvPr>
          <p:cNvSpPr>
            <a:spLocks/>
          </p:cNvSpPr>
          <p:nvPr/>
        </p:nvSpPr>
        <p:spPr bwMode="auto">
          <a:xfrm>
            <a:off x="7996238" y="4568825"/>
            <a:ext cx="36512" cy="36513"/>
          </a:xfrm>
          <a:custGeom>
            <a:avLst/>
            <a:gdLst>
              <a:gd name="T0" fmla="*/ 0 w 44"/>
              <a:gd name="T1" fmla="*/ 2147483646 h 47"/>
              <a:gd name="T2" fmla="*/ 2147483646 w 44"/>
              <a:gd name="T3" fmla="*/ 2147483646 h 47"/>
              <a:gd name="T4" fmla="*/ 2147483646 w 44"/>
              <a:gd name="T5" fmla="*/ 2147483646 h 47"/>
              <a:gd name="T6" fmla="*/ 2147483646 w 44"/>
              <a:gd name="T7" fmla="*/ 0 h 47"/>
              <a:gd name="T8" fmla="*/ 0 w 44"/>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7">
                <a:moveTo>
                  <a:pt x="0" y="27"/>
                </a:moveTo>
                <a:lnTo>
                  <a:pt x="25" y="47"/>
                </a:lnTo>
                <a:lnTo>
                  <a:pt x="44" y="19"/>
                </a:lnTo>
                <a:lnTo>
                  <a:pt x="19"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57" name="Freeform 196">
            <a:extLst>
              <a:ext uri="{FF2B5EF4-FFF2-40B4-BE49-F238E27FC236}">
                <a16:creationId xmlns:a16="http://schemas.microsoft.com/office/drawing/2014/main" id="{AD428B98-F8D2-4593-B8C0-E3323FCABF11}"/>
              </a:ext>
            </a:extLst>
          </p:cNvPr>
          <p:cNvSpPr>
            <a:spLocks/>
          </p:cNvSpPr>
          <p:nvPr/>
        </p:nvSpPr>
        <p:spPr bwMode="auto">
          <a:xfrm>
            <a:off x="8027988" y="4527550"/>
            <a:ext cx="34925" cy="34925"/>
          </a:xfrm>
          <a:custGeom>
            <a:avLst/>
            <a:gdLst>
              <a:gd name="T0" fmla="*/ 0 w 45"/>
              <a:gd name="T1" fmla="*/ 2147483646 h 44"/>
              <a:gd name="T2" fmla="*/ 2147483646 w 45"/>
              <a:gd name="T3" fmla="*/ 2147483646 h 44"/>
              <a:gd name="T4" fmla="*/ 2147483646 w 45"/>
              <a:gd name="T5" fmla="*/ 2147483646 h 44"/>
              <a:gd name="T6" fmla="*/ 2147483646 w 45"/>
              <a:gd name="T7" fmla="*/ 0 h 44"/>
              <a:gd name="T8" fmla="*/ 0 w 45"/>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4">
                <a:moveTo>
                  <a:pt x="0" y="25"/>
                </a:moveTo>
                <a:lnTo>
                  <a:pt x="26" y="44"/>
                </a:lnTo>
                <a:lnTo>
                  <a:pt x="45" y="19"/>
                </a:lnTo>
                <a:lnTo>
                  <a:pt x="20"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58" name="Freeform 197">
            <a:extLst>
              <a:ext uri="{FF2B5EF4-FFF2-40B4-BE49-F238E27FC236}">
                <a16:creationId xmlns:a16="http://schemas.microsoft.com/office/drawing/2014/main" id="{41EB54DE-E9C7-4B75-833E-935204260F7C}"/>
              </a:ext>
            </a:extLst>
          </p:cNvPr>
          <p:cNvSpPr>
            <a:spLocks/>
          </p:cNvSpPr>
          <p:nvPr/>
        </p:nvSpPr>
        <p:spPr bwMode="auto">
          <a:xfrm>
            <a:off x="8059738" y="4486275"/>
            <a:ext cx="34925" cy="34925"/>
          </a:xfrm>
          <a:custGeom>
            <a:avLst/>
            <a:gdLst>
              <a:gd name="T0" fmla="*/ 0 w 45"/>
              <a:gd name="T1" fmla="*/ 2147483646 h 45"/>
              <a:gd name="T2" fmla="*/ 2147483646 w 45"/>
              <a:gd name="T3" fmla="*/ 2147483646 h 45"/>
              <a:gd name="T4" fmla="*/ 2147483646 w 45"/>
              <a:gd name="T5" fmla="*/ 2147483646 h 45"/>
              <a:gd name="T6" fmla="*/ 2147483646 w 45"/>
              <a:gd name="T7" fmla="*/ 0 h 45"/>
              <a:gd name="T8" fmla="*/ 0 w 45"/>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0" y="25"/>
                </a:moveTo>
                <a:lnTo>
                  <a:pt x="25" y="45"/>
                </a:lnTo>
                <a:lnTo>
                  <a:pt x="45" y="20"/>
                </a:lnTo>
                <a:lnTo>
                  <a:pt x="20"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59" name="Freeform 198">
            <a:extLst>
              <a:ext uri="{FF2B5EF4-FFF2-40B4-BE49-F238E27FC236}">
                <a16:creationId xmlns:a16="http://schemas.microsoft.com/office/drawing/2014/main" id="{73F970F6-3AAA-4DA0-9195-7D2D7D67A684}"/>
              </a:ext>
            </a:extLst>
          </p:cNvPr>
          <p:cNvSpPr>
            <a:spLocks/>
          </p:cNvSpPr>
          <p:nvPr/>
        </p:nvSpPr>
        <p:spPr bwMode="auto">
          <a:xfrm>
            <a:off x="8091488" y="4443413"/>
            <a:ext cx="34925" cy="36512"/>
          </a:xfrm>
          <a:custGeom>
            <a:avLst/>
            <a:gdLst>
              <a:gd name="T0" fmla="*/ 0 w 45"/>
              <a:gd name="T1" fmla="*/ 2147483646 h 44"/>
              <a:gd name="T2" fmla="*/ 2147483646 w 45"/>
              <a:gd name="T3" fmla="*/ 2147483646 h 44"/>
              <a:gd name="T4" fmla="*/ 2147483646 w 45"/>
              <a:gd name="T5" fmla="*/ 2147483646 h 44"/>
              <a:gd name="T6" fmla="*/ 2147483646 w 45"/>
              <a:gd name="T7" fmla="*/ 0 h 44"/>
              <a:gd name="T8" fmla="*/ 0 w 45"/>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4">
                <a:moveTo>
                  <a:pt x="0" y="25"/>
                </a:moveTo>
                <a:lnTo>
                  <a:pt x="25" y="44"/>
                </a:lnTo>
                <a:lnTo>
                  <a:pt x="45" y="19"/>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60" name="Freeform 199">
            <a:extLst>
              <a:ext uri="{FF2B5EF4-FFF2-40B4-BE49-F238E27FC236}">
                <a16:creationId xmlns:a16="http://schemas.microsoft.com/office/drawing/2014/main" id="{17A9461C-CFEA-4347-BDD2-6888446C1BB7}"/>
              </a:ext>
            </a:extLst>
          </p:cNvPr>
          <p:cNvSpPr>
            <a:spLocks/>
          </p:cNvSpPr>
          <p:nvPr/>
        </p:nvSpPr>
        <p:spPr bwMode="auto">
          <a:xfrm>
            <a:off x="8123238" y="4400550"/>
            <a:ext cx="34925" cy="36513"/>
          </a:xfrm>
          <a:custGeom>
            <a:avLst/>
            <a:gdLst>
              <a:gd name="T0" fmla="*/ 0 w 44"/>
              <a:gd name="T1" fmla="*/ 2147483646 h 47"/>
              <a:gd name="T2" fmla="*/ 2147483646 w 44"/>
              <a:gd name="T3" fmla="*/ 2147483646 h 47"/>
              <a:gd name="T4" fmla="*/ 2147483646 w 44"/>
              <a:gd name="T5" fmla="*/ 2147483646 h 47"/>
              <a:gd name="T6" fmla="*/ 2147483646 w 44"/>
              <a:gd name="T7" fmla="*/ 0 h 47"/>
              <a:gd name="T8" fmla="*/ 0 w 44"/>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7">
                <a:moveTo>
                  <a:pt x="0" y="28"/>
                </a:moveTo>
                <a:lnTo>
                  <a:pt x="25" y="47"/>
                </a:lnTo>
                <a:lnTo>
                  <a:pt x="44" y="20"/>
                </a:lnTo>
                <a:lnTo>
                  <a:pt x="19"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61" name="Freeform 200">
            <a:extLst>
              <a:ext uri="{FF2B5EF4-FFF2-40B4-BE49-F238E27FC236}">
                <a16:creationId xmlns:a16="http://schemas.microsoft.com/office/drawing/2014/main" id="{96E8B711-3255-4726-887F-DFEEE39C1812}"/>
              </a:ext>
            </a:extLst>
          </p:cNvPr>
          <p:cNvSpPr>
            <a:spLocks/>
          </p:cNvSpPr>
          <p:nvPr/>
        </p:nvSpPr>
        <p:spPr bwMode="auto">
          <a:xfrm>
            <a:off x="8153400" y="4359275"/>
            <a:ext cx="36513" cy="36513"/>
          </a:xfrm>
          <a:custGeom>
            <a:avLst/>
            <a:gdLst>
              <a:gd name="T0" fmla="*/ 0 w 44"/>
              <a:gd name="T1" fmla="*/ 2147483646 h 47"/>
              <a:gd name="T2" fmla="*/ 2147483646 w 44"/>
              <a:gd name="T3" fmla="*/ 2147483646 h 47"/>
              <a:gd name="T4" fmla="*/ 2147483646 w 44"/>
              <a:gd name="T5" fmla="*/ 2147483646 h 47"/>
              <a:gd name="T6" fmla="*/ 2147483646 w 44"/>
              <a:gd name="T7" fmla="*/ 0 h 47"/>
              <a:gd name="T8" fmla="*/ 0 w 44"/>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7">
                <a:moveTo>
                  <a:pt x="0" y="27"/>
                </a:moveTo>
                <a:lnTo>
                  <a:pt x="25" y="47"/>
                </a:lnTo>
                <a:lnTo>
                  <a:pt x="44" y="19"/>
                </a:lnTo>
                <a:lnTo>
                  <a:pt x="19"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62" name="Freeform 201">
            <a:extLst>
              <a:ext uri="{FF2B5EF4-FFF2-40B4-BE49-F238E27FC236}">
                <a16:creationId xmlns:a16="http://schemas.microsoft.com/office/drawing/2014/main" id="{661A6461-82C1-4DCD-B42A-7C32FB53E6E4}"/>
              </a:ext>
            </a:extLst>
          </p:cNvPr>
          <p:cNvSpPr>
            <a:spLocks/>
          </p:cNvSpPr>
          <p:nvPr/>
        </p:nvSpPr>
        <p:spPr bwMode="auto">
          <a:xfrm>
            <a:off x="8185150" y="4318000"/>
            <a:ext cx="36513" cy="36513"/>
          </a:xfrm>
          <a:custGeom>
            <a:avLst/>
            <a:gdLst>
              <a:gd name="T0" fmla="*/ 0 w 46"/>
              <a:gd name="T1" fmla="*/ 2147483646 h 47"/>
              <a:gd name="T2" fmla="*/ 2147483646 w 46"/>
              <a:gd name="T3" fmla="*/ 2147483646 h 47"/>
              <a:gd name="T4" fmla="*/ 2147483646 w 46"/>
              <a:gd name="T5" fmla="*/ 2147483646 h 47"/>
              <a:gd name="T6" fmla="*/ 2147483646 w 46"/>
              <a:gd name="T7" fmla="*/ 0 h 47"/>
              <a:gd name="T8" fmla="*/ 0 w 46"/>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7">
                <a:moveTo>
                  <a:pt x="0" y="28"/>
                </a:moveTo>
                <a:lnTo>
                  <a:pt x="25" y="47"/>
                </a:lnTo>
                <a:lnTo>
                  <a:pt x="46" y="20"/>
                </a:lnTo>
                <a:lnTo>
                  <a:pt x="21"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63" name="Freeform 202">
            <a:extLst>
              <a:ext uri="{FF2B5EF4-FFF2-40B4-BE49-F238E27FC236}">
                <a16:creationId xmlns:a16="http://schemas.microsoft.com/office/drawing/2014/main" id="{555E29BF-81DB-4B0C-B4F6-353E1E8038E3}"/>
              </a:ext>
            </a:extLst>
          </p:cNvPr>
          <p:cNvSpPr>
            <a:spLocks/>
          </p:cNvSpPr>
          <p:nvPr/>
        </p:nvSpPr>
        <p:spPr bwMode="auto">
          <a:xfrm>
            <a:off x="8216900" y="4276725"/>
            <a:ext cx="34925" cy="36513"/>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7"/>
                </a:moveTo>
                <a:lnTo>
                  <a:pt x="26" y="47"/>
                </a:lnTo>
                <a:lnTo>
                  <a:pt x="45" y="19"/>
                </a:lnTo>
                <a:lnTo>
                  <a:pt x="20"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64" name="Freeform 203">
            <a:extLst>
              <a:ext uri="{FF2B5EF4-FFF2-40B4-BE49-F238E27FC236}">
                <a16:creationId xmlns:a16="http://schemas.microsoft.com/office/drawing/2014/main" id="{3F66426B-B4E4-457C-A4FE-FB1497C13285}"/>
              </a:ext>
            </a:extLst>
          </p:cNvPr>
          <p:cNvSpPr>
            <a:spLocks/>
          </p:cNvSpPr>
          <p:nvPr/>
        </p:nvSpPr>
        <p:spPr bwMode="auto">
          <a:xfrm>
            <a:off x="8248650" y="4233863"/>
            <a:ext cx="36513" cy="36512"/>
          </a:xfrm>
          <a:custGeom>
            <a:avLst/>
            <a:gdLst>
              <a:gd name="T0" fmla="*/ 0 w 47"/>
              <a:gd name="T1" fmla="*/ 2147483646 h 44"/>
              <a:gd name="T2" fmla="*/ 2147483646 w 47"/>
              <a:gd name="T3" fmla="*/ 2147483646 h 44"/>
              <a:gd name="T4" fmla="*/ 2147483646 w 47"/>
              <a:gd name="T5" fmla="*/ 2147483646 h 44"/>
              <a:gd name="T6" fmla="*/ 2147483646 w 47"/>
              <a:gd name="T7" fmla="*/ 0 h 44"/>
              <a:gd name="T8" fmla="*/ 0 w 47"/>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4">
                <a:moveTo>
                  <a:pt x="0" y="25"/>
                </a:moveTo>
                <a:lnTo>
                  <a:pt x="25" y="44"/>
                </a:lnTo>
                <a:lnTo>
                  <a:pt x="47" y="19"/>
                </a:lnTo>
                <a:lnTo>
                  <a:pt x="22"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65" name="Freeform 204">
            <a:extLst>
              <a:ext uri="{FF2B5EF4-FFF2-40B4-BE49-F238E27FC236}">
                <a16:creationId xmlns:a16="http://schemas.microsoft.com/office/drawing/2014/main" id="{EC3B46B7-AD4B-4202-9BDC-071FB1674A96}"/>
              </a:ext>
            </a:extLst>
          </p:cNvPr>
          <p:cNvSpPr>
            <a:spLocks/>
          </p:cNvSpPr>
          <p:nvPr/>
        </p:nvSpPr>
        <p:spPr bwMode="auto">
          <a:xfrm>
            <a:off x="8280400" y="4192588"/>
            <a:ext cx="34925" cy="34925"/>
          </a:xfrm>
          <a:custGeom>
            <a:avLst/>
            <a:gdLst>
              <a:gd name="T0" fmla="*/ 0 w 45"/>
              <a:gd name="T1" fmla="*/ 2147483646 h 45"/>
              <a:gd name="T2" fmla="*/ 2147483646 w 45"/>
              <a:gd name="T3" fmla="*/ 2147483646 h 45"/>
              <a:gd name="T4" fmla="*/ 2147483646 w 45"/>
              <a:gd name="T5" fmla="*/ 2147483646 h 45"/>
              <a:gd name="T6" fmla="*/ 2147483646 w 45"/>
              <a:gd name="T7" fmla="*/ 0 h 45"/>
              <a:gd name="T8" fmla="*/ 0 w 45"/>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5">
                <a:moveTo>
                  <a:pt x="0" y="25"/>
                </a:moveTo>
                <a:lnTo>
                  <a:pt x="25" y="45"/>
                </a:lnTo>
                <a:lnTo>
                  <a:pt x="45" y="20"/>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66" name="Freeform 205">
            <a:extLst>
              <a:ext uri="{FF2B5EF4-FFF2-40B4-BE49-F238E27FC236}">
                <a16:creationId xmlns:a16="http://schemas.microsoft.com/office/drawing/2014/main" id="{8AC5C3DA-9A74-44D8-9A08-1FC51316DEE6}"/>
              </a:ext>
            </a:extLst>
          </p:cNvPr>
          <p:cNvSpPr>
            <a:spLocks/>
          </p:cNvSpPr>
          <p:nvPr/>
        </p:nvSpPr>
        <p:spPr bwMode="auto">
          <a:xfrm>
            <a:off x="8310563" y="4151313"/>
            <a:ext cx="38100" cy="34925"/>
          </a:xfrm>
          <a:custGeom>
            <a:avLst/>
            <a:gdLst>
              <a:gd name="T0" fmla="*/ 0 w 46"/>
              <a:gd name="T1" fmla="*/ 2147483646 h 44"/>
              <a:gd name="T2" fmla="*/ 2147483646 w 46"/>
              <a:gd name="T3" fmla="*/ 2147483646 h 44"/>
              <a:gd name="T4" fmla="*/ 2147483646 w 46"/>
              <a:gd name="T5" fmla="*/ 2147483646 h 44"/>
              <a:gd name="T6" fmla="*/ 2147483646 w 46"/>
              <a:gd name="T7" fmla="*/ 0 h 44"/>
              <a:gd name="T8" fmla="*/ 0 w 46"/>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4">
                <a:moveTo>
                  <a:pt x="0" y="25"/>
                </a:moveTo>
                <a:lnTo>
                  <a:pt x="25" y="44"/>
                </a:lnTo>
                <a:lnTo>
                  <a:pt x="46" y="19"/>
                </a:lnTo>
                <a:lnTo>
                  <a:pt x="21"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67" name="Freeform 206">
            <a:extLst>
              <a:ext uri="{FF2B5EF4-FFF2-40B4-BE49-F238E27FC236}">
                <a16:creationId xmlns:a16="http://schemas.microsoft.com/office/drawing/2014/main" id="{1BC379FF-7533-4B8F-8F72-161BB26F10CC}"/>
              </a:ext>
            </a:extLst>
          </p:cNvPr>
          <p:cNvSpPr>
            <a:spLocks/>
          </p:cNvSpPr>
          <p:nvPr/>
        </p:nvSpPr>
        <p:spPr bwMode="auto">
          <a:xfrm>
            <a:off x="8343900" y="4108450"/>
            <a:ext cx="34925" cy="36513"/>
          </a:xfrm>
          <a:custGeom>
            <a:avLst/>
            <a:gdLst>
              <a:gd name="T0" fmla="*/ 0 w 44"/>
              <a:gd name="T1" fmla="*/ 2147483646 h 47"/>
              <a:gd name="T2" fmla="*/ 2147483646 w 44"/>
              <a:gd name="T3" fmla="*/ 2147483646 h 47"/>
              <a:gd name="T4" fmla="*/ 2147483646 w 44"/>
              <a:gd name="T5" fmla="*/ 2147483646 h 47"/>
              <a:gd name="T6" fmla="*/ 2147483646 w 44"/>
              <a:gd name="T7" fmla="*/ 0 h 47"/>
              <a:gd name="T8" fmla="*/ 0 w 44"/>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7">
                <a:moveTo>
                  <a:pt x="0" y="28"/>
                </a:moveTo>
                <a:lnTo>
                  <a:pt x="25" y="47"/>
                </a:lnTo>
                <a:lnTo>
                  <a:pt x="44" y="20"/>
                </a:lnTo>
                <a:lnTo>
                  <a:pt x="19"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68" name="Freeform 207">
            <a:extLst>
              <a:ext uri="{FF2B5EF4-FFF2-40B4-BE49-F238E27FC236}">
                <a16:creationId xmlns:a16="http://schemas.microsoft.com/office/drawing/2014/main" id="{423D3CA2-E18E-4CD4-9A42-83E10EE0C922}"/>
              </a:ext>
            </a:extLst>
          </p:cNvPr>
          <p:cNvSpPr>
            <a:spLocks/>
          </p:cNvSpPr>
          <p:nvPr/>
        </p:nvSpPr>
        <p:spPr bwMode="auto">
          <a:xfrm>
            <a:off x="8374063" y="4065588"/>
            <a:ext cx="36512" cy="38100"/>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7"/>
                </a:moveTo>
                <a:lnTo>
                  <a:pt x="26" y="47"/>
                </a:lnTo>
                <a:lnTo>
                  <a:pt x="45" y="19"/>
                </a:lnTo>
                <a:lnTo>
                  <a:pt x="20"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69" name="Freeform 208">
            <a:extLst>
              <a:ext uri="{FF2B5EF4-FFF2-40B4-BE49-F238E27FC236}">
                <a16:creationId xmlns:a16="http://schemas.microsoft.com/office/drawing/2014/main" id="{A5959345-6BC9-4611-82F9-008CEF2FDB9B}"/>
              </a:ext>
            </a:extLst>
          </p:cNvPr>
          <p:cNvSpPr>
            <a:spLocks/>
          </p:cNvSpPr>
          <p:nvPr/>
        </p:nvSpPr>
        <p:spPr bwMode="auto">
          <a:xfrm>
            <a:off x="8407400" y="4024313"/>
            <a:ext cx="34925" cy="38100"/>
          </a:xfrm>
          <a:custGeom>
            <a:avLst/>
            <a:gdLst>
              <a:gd name="T0" fmla="*/ 0 w 45"/>
              <a:gd name="T1" fmla="*/ 2147483646 h 46"/>
              <a:gd name="T2" fmla="*/ 2147483646 w 45"/>
              <a:gd name="T3" fmla="*/ 2147483646 h 46"/>
              <a:gd name="T4" fmla="*/ 2147483646 w 45"/>
              <a:gd name="T5" fmla="*/ 2147483646 h 46"/>
              <a:gd name="T6" fmla="*/ 2147483646 w 45"/>
              <a:gd name="T7" fmla="*/ 0 h 46"/>
              <a:gd name="T8" fmla="*/ 0 w 4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6">
                <a:moveTo>
                  <a:pt x="0" y="27"/>
                </a:moveTo>
                <a:lnTo>
                  <a:pt x="25" y="46"/>
                </a:lnTo>
                <a:lnTo>
                  <a:pt x="45" y="19"/>
                </a:lnTo>
                <a:lnTo>
                  <a:pt x="20"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70" name="Freeform 209">
            <a:extLst>
              <a:ext uri="{FF2B5EF4-FFF2-40B4-BE49-F238E27FC236}">
                <a16:creationId xmlns:a16="http://schemas.microsoft.com/office/drawing/2014/main" id="{EBBF8D2A-971C-48B8-88B9-7113B4875320}"/>
              </a:ext>
            </a:extLst>
          </p:cNvPr>
          <p:cNvSpPr>
            <a:spLocks/>
          </p:cNvSpPr>
          <p:nvPr/>
        </p:nvSpPr>
        <p:spPr bwMode="auto">
          <a:xfrm>
            <a:off x="8437563" y="3983038"/>
            <a:ext cx="34925" cy="36512"/>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7"/>
                </a:moveTo>
                <a:lnTo>
                  <a:pt x="25" y="47"/>
                </a:lnTo>
                <a:lnTo>
                  <a:pt x="45" y="20"/>
                </a:lnTo>
                <a:lnTo>
                  <a:pt x="19"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71" name="Freeform 210">
            <a:extLst>
              <a:ext uri="{FF2B5EF4-FFF2-40B4-BE49-F238E27FC236}">
                <a16:creationId xmlns:a16="http://schemas.microsoft.com/office/drawing/2014/main" id="{80D2F8C0-EE7D-495A-9EF1-7BEA50824BEA}"/>
              </a:ext>
            </a:extLst>
          </p:cNvPr>
          <p:cNvSpPr>
            <a:spLocks/>
          </p:cNvSpPr>
          <p:nvPr/>
        </p:nvSpPr>
        <p:spPr bwMode="auto">
          <a:xfrm>
            <a:off x="8469313" y="3941763"/>
            <a:ext cx="36512" cy="34925"/>
          </a:xfrm>
          <a:custGeom>
            <a:avLst/>
            <a:gdLst>
              <a:gd name="T0" fmla="*/ 0 w 45"/>
              <a:gd name="T1" fmla="*/ 2147483646 h 44"/>
              <a:gd name="T2" fmla="*/ 2147483646 w 45"/>
              <a:gd name="T3" fmla="*/ 2147483646 h 44"/>
              <a:gd name="T4" fmla="*/ 2147483646 w 45"/>
              <a:gd name="T5" fmla="*/ 2147483646 h 44"/>
              <a:gd name="T6" fmla="*/ 2147483646 w 45"/>
              <a:gd name="T7" fmla="*/ 0 h 44"/>
              <a:gd name="T8" fmla="*/ 0 w 45"/>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4">
                <a:moveTo>
                  <a:pt x="0" y="25"/>
                </a:moveTo>
                <a:lnTo>
                  <a:pt x="25" y="44"/>
                </a:lnTo>
                <a:lnTo>
                  <a:pt x="45" y="19"/>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72" name="Freeform 211">
            <a:extLst>
              <a:ext uri="{FF2B5EF4-FFF2-40B4-BE49-F238E27FC236}">
                <a16:creationId xmlns:a16="http://schemas.microsoft.com/office/drawing/2014/main" id="{6E73ED10-3E15-43E3-B6B6-34B742B3E9CE}"/>
              </a:ext>
            </a:extLst>
          </p:cNvPr>
          <p:cNvSpPr>
            <a:spLocks/>
          </p:cNvSpPr>
          <p:nvPr/>
        </p:nvSpPr>
        <p:spPr bwMode="auto">
          <a:xfrm>
            <a:off x="8501063" y="3900488"/>
            <a:ext cx="34925" cy="34925"/>
          </a:xfrm>
          <a:custGeom>
            <a:avLst/>
            <a:gdLst>
              <a:gd name="T0" fmla="*/ 0 w 44"/>
              <a:gd name="T1" fmla="*/ 2147483646 h 45"/>
              <a:gd name="T2" fmla="*/ 2147483646 w 44"/>
              <a:gd name="T3" fmla="*/ 2147483646 h 45"/>
              <a:gd name="T4" fmla="*/ 2147483646 w 44"/>
              <a:gd name="T5" fmla="*/ 2147483646 h 45"/>
              <a:gd name="T6" fmla="*/ 2147483646 w 44"/>
              <a:gd name="T7" fmla="*/ 0 h 45"/>
              <a:gd name="T8" fmla="*/ 0 w 44"/>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5">
                <a:moveTo>
                  <a:pt x="0" y="25"/>
                </a:moveTo>
                <a:lnTo>
                  <a:pt x="25" y="45"/>
                </a:lnTo>
                <a:lnTo>
                  <a:pt x="44" y="20"/>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73" name="Freeform 212">
            <a:extLst>
              <a:ext uri="{FF2B5EF4-FFF2-40B4-BE49-F238E27FC236}">
                <a16:creationId xmlns:a16="http://schemas.microsoft.com/office/drawing/2014/main" id="{2FE6AB34-A0EC-40BA-BA3C-49D9E82F6770}"/>
              </a:ext>
            </a:extLst>
          </p:cNvPr>
          <p:cNvSpPr>
            <a:spLocks/>
          </p:cNvSpPr>
          <p:nvPr/>
        </p:nvSpPr>
        <p:spPr bwMode="auto">
          <a:xfrm>
            <a:off x="8532813" y="3856038"/>
            <a:ext cx="36512" cy="38100"/>
          </a:xfrm>
          <a:custGeom>
            <a:avLst/>
            <a:gdLst>
              <a:gd name="T0" fmla="*/ 0 w 44"/>
              <a:gd name="T1" fmla="*/ 2147483646 h 46"/>
              <a:gd name="T2" fmla="*/ 2147483646 w 44"/>
              <a:gd name="T3" fmla="*/ 2147483646 h 46"/>
              <a:gd name="T4" fmla="*/ 2147483646 w 44"/>
              <a:gd name="T5" fmla="*/ 2147483646 h 46"/>
              <a:gd name="T6" fmla="*/ 2147483646 w 44"/>
              <a:gd name="T7" fmla="*/ 0 h 46"/>
              <a:gd name="T8" fmla="*/ 0 w 44"/>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6">
                <a:moveTo>
                  <a:pt x="0" y="27"/>
                </a:moveTo>
                <a:lnTo>
                  <a:pt x="25" y="46"/>
                </a:lnTo>
                <a:lnTo>
                  <a:pt x="44" y="19"/>
                </a:lnTo>
                <a:lnTo>
                  <a:pt x="19"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74" name="Freeform 213">
            <a:extLst>
              <a:ext uri="{FF2B5EF4-FFF2-40B4-BE49-F238E27FC236}">
                <a16:creationId xmlns:a16="http://schemas.microsoft.com/office/drawing/2014/main" id="{AF5D6F2C-09D8-42A2-8959-FF7D218B9E13}"/>
              </a:ext>
            </a:extLst>
          </p:cNvPr>
          <p:cNvSpPr>
            <a:spLocks/>
          </p:cNvSpPr>
          <p:nvPr/>
        </p:nvSpPr>
        <p:spPr bwMode="auto">
          <a:xfrm>
            <a:off x="8564563" y="3814763"/>
            <a:ext cx="34925" cy="38100"/>
          </a:xfrm>
          <a:custGeom>
            <a:avLst/>
            <a:gdLst>
              <a:gd name="T0" fmla="*/ 0 w 45"/>
              <a:gd name="T1" fmla="*/ 2147483646 h 47"/>
              <a:gd name="T2" fmla="*/ 2147483646 w 45"/>
              <a:gd name="T3" fmla="*/ 2147483646 h 47"/>
              <a:gd name="T4" fmla="*/ 2147483646 w 45"/>
              <a:gd name="T5" fmla="*/ 2147483646 h 47"/>
              <a:gd name="T6" fmla="*/ 2147483646 w 45"/>
              <a:gd name="T7" fmla="*/ 0 h 47"/>
              <a:gd name="T8" fmla="*/ 0 w 45"/>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7">
                <a:moveTo>
                  <a:pt x="0" y="28"/>
                </a:moveTo>
                <a:lnTo>
                  <a:pt x="26" y="47"/>
                </a:lnTo>
                <a:lnTo>
                  <a:pt x="45" y="20"/>
                </a:lnTo>
                <a:lnTo>
                  <a:pt x="20" y="0"/>
                </a:lnTo>
                <a:lnTo>
                  <a:pt x="0" y="2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75" name="Freeform 214">
            <a:extLst>
              <a:ext uri="{FF2B5EF4-FFF2-40B4-BE49-F238E27FC236}">
                <a16:creationId xmlns:a16="http://schemas.microsoft.com/office/drawing/2014/main" id="{2EEA2F6B-9827-4131-A357-71645D82A32D}"/>
              </a:ext>
            </a:extLst>
          </p:cNvPr>
          <p:cNvSpPr>
            <a:spLocks/>
          </p:cNvSpPr>
          <p:nvPr/>
        </p:nvSpPr>
        <p:spPr bwMode="auto">
          <a:xfrm>
            <a:off x="8594725" y="3773488"/>
            <a:ext cx="36513" cy="36512"/>
          </a:xfrm>
          <a:custGeom>
            <a:avLst/>
            <a:gdLst>
              <a:gd name="T0" fmla="*/ 0 w 47"/>
              <a:gd name="T1" fmla="*/ 2147483646 h 47"/>
              <a:gd name="T2" fmla="*/ 2147483646 w 47"/>
              <a:gd name="T3" fmla="*/ 2147483646 h 47"/>
              <a:gd name="T4" fmla="*/ 2147483646 w 47"/>
              <a:gd name="T5" fmla="*/ 2147483646 h 47"/>
              <a:gd name="T6" fmla="*/ 2147483646 w 47"/>
              <a:gd name="T7" fmla="*/ 0 h 47"/>
              <a:gd name="T8" fmla="*/ 0 w 47"/>
              <a:gd name="T9" fmla="*/ 2147483646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7">
                <a:moveTo>
                  <a:pt x="0" y="27"/>
                </a:moveTo>
                <a:lnTo>
                  <a:pt x="25" y="47"/>
                </a:lnTo>
                <a:lnTo>
                  <a:pt x="47" y="19"/>
                </a:lnTo>
                <a:lnTo>
                  <a:pt x="22"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76" name="Freeform 215">
            <a:extLst>
              <a:ext uri="{FF2B5EF4-FFF2-40B4-BE49-F238E27FC236}">
                <a16:creationId xmlns:a16="http://schemas.microsoft.com/office/drawing/2014/main" id="{83074D02-63D1-4ADC-9DAA-567D52D3C31C}"/>
              </a:ext>
            </a:extLst>
          </p:cNvPr>
          <p:cNvSpPr>
            <a:spLocks/>
          </p:cNvSpPr>
          <p:nvPr/>
        </p:nvSpPr>
        <p:spPr bwMode="auto">
          <a:xfrm>
            <a:off x="8626475" y="3732213"/>
            <a:ext cx="36513" cy="36512"/>
          </a:xfrm>
          <a:custGeom>
            <a:avLst/>
            <a:gdLst>
              <a:gd name="T0" fmla="*/ 0 w 45"/>
              <a:gd name="T1" fmla="*/ 2147483646 h 46"/>
              <a:gd name="T2" fmla="*/ 2147483646 w 45"/>
              <a:gd name="T3" fmla="*/ 2147483646 h 46"/>
              <a:gd name="T4" fmla="*/ 2147483646 w 45"/>
              <a:gd name="T5" fmla="*/ 2147483646 h 46"/>
              <a:gd name="T6" fmla="*/ 2147483646 w 45"/>
              <a:gd name="T7" fmla="*/ 0 h 46"/>
              <a:gd name="T8" fmla="*/ 0 w 4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46">
                <a:moveTo>
                  <a:pt x="0" y="27"/>
                </a:moveTo>
                <a:lnTo>
                  <a:pt x="25" y="46"/>
                </a:lnTo>
                <a:lnTo>
                  <a:pt x="45" y="19"/>
                </a:lnTo>
                <a:lnTo>
                  <a:pt x="19" y="0"/>
                </a:lnTo>
                <a:lnTo>
                  <a:pt x="0" y="2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77" name="Freeform 216">
            <a:extLst>
              <a:ext uri="{FF2B5EF4-FFF2-40B4-BE49-F238E27FC236}">
                <a16:creationId xmlns:a16="http://schemas.microsoft.com/office/drawing/2014/main" id="{C51CDC00-018F-4DEF-A653-E2E2EAEA875D}"/>
              </a:ext>
            </a:extLst>
          </p:cNvPr>
          <p:cNvSpPr>
            <a:spLocks/>
          </p:cNvSpPr>
          <p:nvPr/>
        </p:nvSpPr>
        <p:spPr bwMode="auto">
          <a:xfrm>
            <a:off x="8658225" y="3690938"/>
            <a:ext cx="36513" cy="34925"/>
          </a:xfrm>
          <a:custGeom>
            <a:avLst/>
            <a:gdLst>
              <a:gd name="T0" fmla="*/ 0 w 46"/>
              <a:gd name="T1" fmla="*/ 2147483646 h 45"/>
              <a:gd name="T2" fmla="*/ 2147483646 w 46"/>
              <a:gd name="T3" fmla="*/ 2147483646 h 45"/>
              <a:gd name="T4" fmla="*/ 2147483646 w 46"/>
              <a:gd name="T5" fmla="*/ 2147483646 h 45"/>
              <a:gd name="T6" fmla="*/ 2147483646 w 46"/>
              <a:gd name="T7" fmla="*/ 0 h 45"/>
              <a:gd name="T8" fmla="*/ 0 w 46"/>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45">
                <a:moveTo>
                  <a:pt x="0" y="25"/>
                </a:moveTo>
                <a:lnTo>
                  <a:pt x="25" y="45"/>
                </a:lnTo>
                <a:lnTo>
                  <a:pt x="46" y="20"/>
                </a:lnTo>
                <a:lnTo>
                  <a:pt x="21"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78" name="Freeform 217">
            <a:extLst>
              <a:ext uri="{FF2B5EF4-FFF2-40B4-BE49-F238E27FC236}">
                <a16:creationId xmlns:a16="http://schemas.microsoft.com/office/drawing/2014/main" id="{C10D4842-A8A4-4E4C-B105-1883AD7477C6}"/>
              </a:ext>
            </a:extLst>
          </p:cNvPr>
          <p:cNvSpPr>
            <a:spLocks/>
          </p:cNvSpPr>
          <p:nvPr/>
        </p:nvSpPr>
        <p:spPr bwMode="auto">
          <a:xfrm>
            <a:off x="8689975" y="3648075"/>
            <a:ext cx="36513" cy="36513"/>
          </a:xfrm>
          <a:custGeom>
            <a:avLst/>
            <a:gdLst>
              <a:gd name="T0" fmla="*/ 0 w 44"/>
              <a:gd name="T1" fmla="*/ 2147483646 h 44"/>
              <a:gd name="T2" fmla="*/ 2147483646 w 44"/>
              <a:gd name="T3" fmla="*/ 2147483646 h 44"/>
              <a:gd name="T4" fmla="*/ 2147483646 w 44"/>
              <a:gd name="T5" fmla="*/ 2147483646 h 44"/>
              <a:gd name="T6" fmla="*/ 2147483646 w 44"/>
              <a:gd name="T7" fmla="*/ 0 h 44"/>
              <a:gd name="T8" fmla="*/ 0 w 44"/>
              <a:gd name="T9" fmla="*/ 2147483646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4">
                <a:moveTo>
                  <a:pt x="0" y="25"/>
                </a:moveTo>
                <a:lnTo>
                  <a:pt x="25" y="44"/>
                </a:lnTo>
                <a:lnTo>
                  <a:pt x="44" y="19"/>
                </a:lnTo>
                <a:lnTo>
                  <a:pt x="19" y="0"/>
                </a:lnTo>
                <a:lnTo>
                  <a:pt x="0" y="25"/>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79" name="Freeform 218">
            <a:extLst>
              <a:ext uri="{FF2B5EF4-FFF2-40B4-BE49-F238E27FC236}">
                <a16:creationId xmlns:a16="http://schemas.microsoft.com/office/drawing/2014/main" id="{BBB01794-9478-449C-A20B-459B742CE597}"/>
              </a:ext>
            </a:extLst>
          </p:cNvPr>
          <p:cNvSpPr>
            <a:spLocks/>
          </p:cNvSpPr>
          <p:nvPr/>
        </p:nvSpPr>
        <p:spPr bwMode="auto">
          <a:xfrm>
            <a:off x="8721725" y="3606800"/>
            <a:ext cx="36513" cy="34925"/>
          </a:xfrm>
          <a:custGeom>
            <a:avLst/>
            <a:gdLst>
              <a:gd name="T0" fmla="*/ 0 w 47"/>
              <a:gd name="T1" fmla="*/ 2147483646 h 45"/>
              <a:gd name="T2" fmla="*/ 2147483646 w 47"/>
              <a:gd name="T3" fmla="*/ 2147483646 h 45"/>
              <a:gd name="T4" fmla="*/ 2147483646 w 47"/>
              <a:gd name="T5" fmla="*/ 2147483646 h 45"/>
              <a:gd name="T6" fmla="*/ 2147483646 w 47"/>
              <a:gd name="T7" fmla="*/ 0 h 45"/>
              <a:gd name="T8" fmla="*/ 0 w 47"/>
              <a:gd name="T9" fmla="*/ 2147483646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5">
                <a:moveTo>
                  <a:pt x="0" y="26"/>
                </a:moveTo>
                <a:lnTo>
                  <a:pt x="26" y="45"/>
                </a:lnTo>
                <a:lnTo>
                  <a:pt x="47" y="20"/>
                </a:lnTo>
                <a:lnTo>
                  <a:pt x="22" y="0"/>
                </a:lnTo>
                <a:lnTo>
                  <a:pt x="0" y="2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80" name="Freeform 219">
            <a:extLst>
              <a:ext uri="{FF2B5EF4-FFF2-40B4-BE49-F238E27FC236}">
                <a16:creationId xmlns:a16="http://schemas.microsoft.com/office/drawing/2014/main" id="{82911015-118B-4C4A-A81D-828C8F469404}"/>
              </a:ext>
            </a:extLst>
          </p:cNvPr>
          <p:cNvSpPr>
            <a:spLocks/>
          </p:cNvSpPr>
          <p:nvPr/>
        </p:nvSpPr>
        <p:spPr bwMode="auto">
          <a:xfrm>
            <a:off x="6773863" y="5994400"/>
            <a:ext cx="217487" cy="239713"/>
          </a:xfrm>
          <a:custGeom>
            <a:avLst/>
            <a:gdLst>
              <a:gd name="T0" fmla="*/ 2147483646 w 274"/>
              <a:gd name="T1" fmla="*/ 0 h 301"/>
              <a:gd name="T2" fmla="*/ 0 w 274"/>
              <a:gd name="T3" fmla="*/ 2147483646 h 301"/>
              <a:gd name="T4" fmla="*/ 2147483646 w 274"/>
              <a:gd name="T5" fmla="*/ 2147483646 h 301"/>
              <a:gd name="T6" fmla="*/ 2147483646 w 274"/>
              <a:gd name="T7" fmla="*/ 0 h 3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4" h="301">
                <a:moveTo>
                  <a:pt x="55" y="0"/>
                </a:moveTo>
                <a:lnTo>
                  <a:pt x="0" y="301"/>
                </a:lnTo>
                <a:lnTo>
                  <a:pt x="274" y="163"/>
                </a:lnTo>
                <a:lnTo>
                  <a:pt x="55"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81" name="Freeform 220">
            <a:extLst>
              <a:ext uri="{FF2B5EF4-FFF2-40B4-BE49-F238E27FC236}">
                <a16:creationId xmlns:a16="http://schemas.microsoft.com/office/drawing/2014/main" id="{85AEA20A-ED1C-4E3A-8455-1B1F49AC75C4}"/>
              </a:ext>
            </a:extLst>
          </p:cNvPr>
          <p:cNvSpPr>
            <a:spLocks/>
          </p:cNvSpPr>
          <p:nvPr/>
        </p:nvSpPr>
        <p:spPr bwMode="auto">
          <a:xfrm>
            <a:off x="8670925" y="3427413"/>
            <a:ext cx="217488" cy="238125"/>
          </a:xfrm>
          <a:custGeom>
            <a:avLst/>
            <a:gdLst>
              <a:gd name="T0" fmla="*/ 2147483646 w 274"/>
              <a:gd name="T1" fmla="*/ 2147483646 h 301"/>
              <a:gd name="T2" fmla="*/ 2147483646 w 274"/>
              <a:gd name="T3" fmla="*/ 0 h 301"/>
              <a:gd name="T4" fmla="*/ 0 w 274"/>
              <a:gd name="T5" fmla="*/ 2147483646 h 301"/>
              <a:gd name="T6" fmla="*/ 2147483646 w 274"/>
              <a:gd name="T7" fmla="*/ 2147483646 h 3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4" h="301">
                <a:moveTo>
                  <a:pt x="220" y="301"/>
                </a:moveTo>
                <a:lnTo>
                  <a:pt x="274" y="0"/>
                </a:lnTo>
                <a:lnTo>
                  <a:pt x="0" y="138"/>
                </a:lnTo>
                <a:lnTo>
                  <a:pt x="220" y="301"/>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82" name="Line 222">
            <a:extLst>
              <a:ext uri="{FF2B5EF4-FFF2-40B4-BE49-F238E27FC236}">
                <a16:creationId xmlns:a16="http://schemas.microsoft.com/office/drawing/2014/main" id="{8220A9BE-1C11-4CA0-ADD2-0E50735D1320}"/>
              </a:ext>
            </a:extLst>
          </p:cNvPr>
          <p:cNvSpPr>
            <a:spLocks noChangeShapeType="1"/>
          </p:cNvSpPr>
          <p:nvPr/>
        </p:nvSpPr>
        <p:spPr bwMode="auto">
          <a:xfrm flipV="1">
            <a:off x="5372100" y="3552825"/>
            <a:ext cx="407988" cy="1516063"/>
          </a:xfrm>
          <a:prstGeom prst="line">
            <a:avLst/>
          </a:prstGeom>
          <a:noFill/>
          <a:ln w="19050">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0683" name="Freeform 223">
            <a:extLst>
              <a:ext uri="{FF2B5EF4-FFF2-40B4-BE49-F238E27FC236}">
                <a16:creationId xmlns:a16="http://schemas.microsoft.com/office/drawing/2014/main" id="{3DB7E43C-1A96-4C6E-89F1-5F0E41276E25}"/>
              </a:ext>
            </a:extLst>
          </p:cNvPr>
          <p:cNvSpPr>
            <a:spLocks/>
          </p:cNvSpPr>
          <p:nvPr/>
        </p:nvSpPr>
        <p:spPr bwMode="auto">
          <a:xfrm>
            <a:off x="5273675" y="5037138"/>
            <a:ext cx="195263" cy="222250"/>
          </a:xfrm>
          <a:custGeom>
            <a:avLst/>
            <a:gdLst>
              <a:gd name="T0" fmla="*/ 0 w 247"/>
              <a:gd name="T1" fmla="*/ 0 h 280"/>
              <a:gd name="T2" fmla="*/ 2147483646 w 247"/>
              <a:gd name="T3" fmla="*/ 2147483646 h 280"/>
              <a:gd name="T4" fmla="*/ 2147483646 w 247"/>
              <a:gd name="T5" fmla="*/ 2147483646 h 280"/>
              <a:gd name="T6" fmla="*/ 0 w 247"/>
              <a:gd name="T7" fmla="*/ 0 h 2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7" h="280">
                <a:moveTo>
                  <a:pt x="0" y="0"/>
                </a:moveTo>
                <a:lnTo>
                  <a:pt x="58" y="280"/>
                </a:lnTo>
                <a:lnTo>
                  <a:pt x="247" y="66"/>
                </a:lnTo>
                <a:lnTo>
                  <a:pt x="0"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0684" name="Freeform 224">
            <a:extLst>
              <a:ext uri="{FF2B5EF4-FFF2-40B4-BE49-F238E27FC236}">
                <a16:creationId xmlns:a16="http://schemas.microsoft.com/office/drawing/2014/main" id="{5085587A-EB79-4C74-A54B-4CE6BD514BA0}"/>
              </a:ext>
            </a:extLst>
          </p:cNvPr>
          <p:cNvSpPr>
            <a:spLocks/>
          </p:cNvSpPr>
          <p:nvPr/>
        </p:nvSpPr>
        <p:spPr bwMode="auto">
          <a:xfrm>
            <a:off x="5681663" y="3360738"/>
            <a:ext cx="196850" cy="222250"/>
          </a:xfrm>
          <a:custGeom>
            <a:avLst/>
            <a:gdLst>
              <a:gd name="T0" fmla="*/ 2147483646 w 247"/>
              <a:gd name="T1" fmla="*/ 2147483646 h 279"/>
              <a:gd name="T2" fmla="*/ 2147483646 w 247"/>
              <a:gd name="T3" fmla="*/ 0 h 279"/>
              <a:gd name="T4" fmla="*/ 0 w 247"/>
              <a:gd name="T5" fmla="*/ 2147483646 h 279"/>
              <a:gd name="T6" fmla="*/ 2147483646 w 247"/>
              <a:gd name="T7" fmla="*/ 2147483646 h 2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7" h="279">
                <a:moveTo>
                  <a:pt x="247" y="279"/>
                </a:moveTo>
                <a:lnTo>
                  <a:pt x="188" y="0"/>
                </a:lnTo>
                <a:lnTo>
                  <a:pt x="0" y="213"/>
                </a:lnTo>
                <a:lnTo>
                  <a:pt x="247" y="279"/>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09655E93-1D12-4123-80BF-353821F1318A}"/>
              </a:ext>
            </a:extLst>
          </p:cNvPr>
          <p:cNvSpPr>
            <a:spLocks noGrp="1"/>
          </p:cNvSpPr>
          <p:nvPr>
            <p:ph type="ftr" sz="quarter" idx="11"/>
          </p:nvPr>
        </p:nvSpPr>
        <p:spPr/>
        <p:txBody>
          <a:bodyPr/>
          <a:lstStyle/>
          <a:p>
            <a:pPr>
              <a:defRPr/>
            </a:pPr>
            <a:r>
              <a:rPr lang="sk-SK"/>
              <a:t>Princípy účtovníctva</a:t>
            </a:r>
          </a:p>
        </p:txBody>
      </p:sp>
      <p:sp>
        <p:nvSpPr>
          <p:cNvPr id="22531" name="Zástupný symbol čísla snímky 4">
            <a:extLst>
              <a:ext uri="{FF2B5EF4-FFF2-40B4-BE49-F238E27FC236}">
                <a16:creationId xmlns:a16="http://schemas.microsoft.com/office/drawing/2014/main" id="{DB2C5311-3C78-49FA-9224-4E32916E54C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E501A46F-3F47-4E87-9BF3-72C2A16E252C}" type="slidenum">
              <a:rPr lang="sk-SK" altLang="sk-SK" sz="1400"/>
              <a:pPr>
                <a:spcBef>
                  <a:spcPct val="0"/>
                </a:spcBef>
                <a:buFontTx/>
                <a:buNone/>
              </a:pPr>
              <a:t>10</a:t>
            </a:fld>
            <a:endParaRPr lang="sk-SK" altLang="sk-SK" sz="1400"/>
          </a:p>
        </p:txBody>
      </p:sp>
      <p:sp>
        <p:nvSpPr>
          <p:cNvPr id="22532" name="Rectangle 2">
            <a:extLst>
              <a:ext uri="{FF2B5EF4-FFF2-40B4-BE49-F238E27FC236}">
                <a16:creationId xmlns:a16="http://schemas.microsoft.com/office/drawing/2014/main" id="{C23B0A15-FDF9-4EFC-B7F3-94AB33FCFE91}"/>
              </a:ext>
            </a:extLst>
          </p:cNvPr>
          <p:cNvSpPr>
            <a:spLocks noGrp="1" noChangeArrowheads="1"/>
          </p:cNvSpPr>
          <p:nvPr>
            <p:ph type="title"/>
          </p:nvPr>
        </p:nvSpPr>
        <p:spPr/>
        <p:txBody>
          <a:bodyPr/>
          <a:lstStyle/>
          <a:p>
            <a:pPr eaLnBrk="1" hangingPunct="1"/>
            <a:r>
              <a:rPr lang="en-US" altLang="en-US" sz="3200" b="1">
                <a:solidFill>
                  <a:srgbClr val="3D1FD3"/>
                </a:solidFill>
              </a:rPr>
              <a:t>Figure 1.2</a:t>
            </a:r>
            <a:r>
              <a:rPr lang="en-US" altLang="en-US" sz="3200">
                <a:solidFill>
                  <a:srgbClr val="3D1FD3"/>
                </a:solidFill>
              </a:rPr>
              <a:t> Accounting describes all parts of the activity of the firm</a:t>
            </a:r>
            <a:endParaRPr lang="en-US" altLang="en-US" sz="3600">
              <a:solidFill>
                <a:srgbClr val="3D1FD3"/>
              </a:solidFill>
            </a:endParaRPr>
          </a:p>
        </p:txBody>
      </p:sp>
      <p:pic>
        <p:nvPicPr>
          <p:cNvPr id="22533" name="Picture 3">
            <a:extLst>
              <a:ext uri="{FF2B5EF4-FFF2-40B4-BE49-F238E27FC236}">
                <a16:creationId xmlns:a16="http://schemas.microsoft.com/office/drawing/2014/main" id="{07A24C5E-C705-4ED0-80F5-7E6646223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81138"/>
            <a:ext cx="8686800" cy="482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1D70A331-C9E8-4972-8E9D-D71DCD3E8EE7}"/>
              </a:ext>
            </a:extLst>
          </p:cNvPr>
          <p:cNvSpPr>
            <a:spLocks noGrp="1"/>
          </p:cNvSpPr>
          <p:nvPr>
            <p:ph type="ftr" sz="quarter" idx="11"/>
          </p:nvPr>
        </p:nvSpPr>
        <p:spPr/>
        <p:txBody>
          <a:bodyPr/>
          <a:lstStyle/>
          <a:p>
            <a:pPr>
              <a:defRPr/>
            </a:pPr>
            <a:r>
              <a:rPr lang="sk-SK"/>
              <a:t>Princípy účtovníctva</a:t>
            </a:r>
          </a:p>
        </p:txBody>
      </p:sp>
      <p:sp>
        <p:nvSpPr>
          <p:cNvPr id="24579" name="Zástupný symbol čísla snímky 5">
            <a:extLst>
              <a:ext uri="{FF2B5EF4-FFF2-40B4-BE49-F238E27FC236}">
                <a16:creationId xmlns:a16="http://schemas.microsoft.com/office/drawing/2014/main" id="{32809F34-60A8-4185-9CF8-AAB243F02A9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0B432F34-7690-414C-8EFE-E9B835A88797}" type="slidenum">
              <a:rPr lang="sk-SK" altLang="sk-SK" sz="1400"/>
              <a:pPr>
                <a:spcBef>
                  <a:spcPct val="0"/>
                </a:spcBef>
                <a:buFontTx/>
                <a:buNone/>
              </a:pPr>
              <a:t>11</a:t>
            </a:fld>
            <a:endParaRPr lang="sk-SK" altLang="sk-SK" sz="1400"/>
          </a:p>
        </p:txBody>
      </p:sp>
      <p:sp>
        <p:nvSpPr>
          <p:cNvPr id="24580" name="Rectangle 2">
            <a:extLst>
              <a:ext uri="{FF2B5EF4-FFF2-40B4-BE49-F238E27FC236}">
                <a16:creationId xmlns:a16="http://schemas.microsoft.com/office/drawing/2014/main" id="{6949AE0E-1CA1-4D6D-B915-4AD5FFE48C9F}"/>
              </a:ext>
            </a:extLst>
          </p:cNvPr>
          <p:cNvSpPr>
            <a:spLocks noGrp="1" noChangeArrowheads="1"/>
          </p:cNvSpPr>
          <p:nvPr>
            <p:ph type="title"/>
          </p:nvPr>
        </p:nvSpPr>
        <p:spPr/>
        <p:txBody>
          <a:bodyPr/>
          <a:lstStyle/>
          <a:p>
            <a:pPr eaLnBrk="1" hangingPunct="1"/>
            <a:r>
              <a:rPr lang="sk-SK" altLang="en-US" sz="3200" b="1">
                <a:solidFill>
                  <a:srgbClr val="3D1FD3"/>
                </a:solidFill>
              </a:rPr>
              <a:t>Úvod </a:t>
            </a:r>
            <a:r>
              <a:rPr lang="sk-SK" altLang="en-US" sz="2000">
                <a:solidFill>
                  <a:srgbClr val="3D1FD3"/>
                </a:solidFill>
              </a:rPr>
              <a:t>(5)</a:t>
            </a:r>
            <a:endParaRPr lang="en-US" altLang="en-US" sz="2000">
              <a:solidFill>
                <a:srgbClr val="3D1FD3"/>
              </a:solidFill>
            </a:endParaRPr>
          </a:p>
        </p:txBody>
      </p:sp>
      <p:sp>
        <p:nvSpPr>
          <p:cNvPr id="24581" name="Rectangle 3">
            <a:extLst>
              <a:ext uri="{FF2B5EF4-FFF2-40B4-BE49-F238E27FC236}">
                <a16:creationId xmlns:a16="http://schemas.microsoft.com/office/drawing/2014/main" id="{EA617E36-12EF-4EB1-A6A6-156F14735AF5}"/>
              </a:ext>
            </a:extLst>
          </p:cNvPr>
          <p:cNvSpPr>
            <a:spLocks noGrp="1" noChangeArrowheads="1"/>
          </p:cNvSpPr>
          <p:nvPr>
            <p:ph type="body" idx="1"/>
          </p:nvPr>
        </p:nvSpPr>
        <p:spPr/>
        <p:txBody>
          <a:bodyPr/>
          <a:lstStyle/>
          <a:p>
            <a:pPr eaLnBrk="1" hangingPunct="1">
              <a:lnSpc>
                <a:spcPct val="90000"/>
              </a:lnSpc>
            </a:pPr>
            <a:r>
              <a:rPr lang="pl-PL" altLang="en-US" sz="2400"/>
              <a:t>Aby sa podnikanie mohlo rozbehnúť, je potrebné za niečo obstarať prvé prostriedky. Musia preto existovať investori, ktorí vložia do podnikania prostriedky na „naštartovanie“ pumpy a splnomocnia manažérov, aby ich spravovali</a:t>
            </a:r>
          </a:p>
          <a:p>
            <a:pPr eaLnBrk="1" hangingPunct="1">
              <a:lnSpc>
                <a:spcPct val="90000"/>
              </a:lnSpc>
            </a:pPr>
            <a:r>
              <a:rPr lang="sk-SK" altLang="en-US" sz="2400"/>
              <a:t>Podnikanie je teda aj o delegovaní (splnomocňovaní, správcovstve)</a:t>
            </a:r>
          </a:p>
          <a:p>
            <a:pPr eaLnBrk="1" hangingPunct="1">
              <a:lnSpc>
                <a:spcPct val="90000"/>
              </a:lnSpc>
            </a:pPr>
            <a:r>
              <a:rPr lang="sk-SK" altLang="en-US" sz="2400"/>
              <a:t>Delegovanie si vyžaduje kontrolu, či zverené právomoci boli použité správnym spôsobom – vzniká potreba výkazníctva</a:t>
            </a:r>
          </a:p>
          <a:p>
            <a:pPr eaLnBrk="1" hangingPunct="1">
              <a:lnSpc>
                <a:spcPct val="90000"/>
              </a:lnSpc>
            </a:pPr>
            <a:r>
              <a:rPr lang="sk-SK" altLang="en-US" sz="2400"/>
              <a:t>Výkazníctvo sa uskutočňuje smerom</a:t>
            </a:r>
          </a:p>
          <a:p>
            <a:pPr lvl="1" eaLnBrk="1" hangingPunct="1">
              <a:lnSpc>
                <a:spcPct val="90000"/>
              </a:lnSpc>
            </a:pPr>
            <a:r>
              <a:rPr lang="sk-SK" altLang="en-US" sz="2000"/>
              <a:t>k investorom</a:t>
            </a:r>
          </a:p>
          <a:p>
            <a:pPr lvl="1" eaLnBrk="1" hangingPunct="1">
              <a:lnSpc>
                <a:spcPct val="90000"/>
              </a:lnSpc>
            </a:pPr>
            <a:r>
              <a:rPr lang="sk-SK" altLang="en-US" sz="2000"/>
              <a:t>k partnerom v podnikaní</a:t>
            </a:r>
          </a:p>
          <a:p>
            <a:pPr lvl="1" eaLnBrk="1" hangingPunct="1">
              <a:lnSpc>
                <a:spcPct val="90000"/>
              </a:lnSpc>
            </a:pPr>
            <a:r>
              <a:rPr lang="sk-SK" altLang="en-US" sz="2000"/>
              <a:t>k nadriadeným a ostatným</a:t>
            </a:r>
            <a:endParaRPr lang="en-US" altLang="en-US"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Zástupný symbol päty 3">
            <a:extLst>
              <a:ext uri="{FF2B5EF4-FFF2-40B4-BE49-F238E27FC236}">
                <a16:creationId xmlns:a16="http://schemas.microsoft.com/office/drawing/2014/main" id="{9351CF0F-E1DD-4DFF-B20A-291CE0092A23}"/>
              </a:ext>
            </a:extLst>
          </p:cNvPr>
          <p:cNvSpPr>
            <a:spLocks noGrp="1"/>
          </p:cNvSpPr>
          <p:nvPr>
            <p:ph type="ftr" sz="quarter" idx="11"/>
          </p:nvPr>
        </p:nvSpPr>
        <p:spPr/>
        <p:txBody>
          <a:bodyPr/>
          <a:lstStyle/>
          <a:p>
            <a:pPr>
              <a:defRPr/>
            </a:pPr>
            <a:r>
              <a:rPr lang="sk-SK"/>
              <a:t>Princípy účtovníctva</a:t>
            </a:r>
          </a:p>
        </p:txBody>
      </p:sp>
      <p:sp>
        <p:nvSpPr>
          <p:cNvPr id="26627" name="Zástupný symbol čísla snímky 4">
            <a:extLst>
              <a:ext uri="{FF2B5EF4-FFF2-40B4-BE49-F238E27FC236}">
                <a16:creationId xmlns:a16="http://schemas.microsoft.com/office/drawing/2014/main" id="{092D64C0-02BF-43BA-91A0-0342A65803B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5E7E391F-0147-402E-BE0B-9A17A0FD6427}" type="slidenum">
              <a:rPr lang="sk-SK" altLang="sk-SK" sz="1400"/>
              <a:pPr>
                <a:spcBef>
                  <a:spcPct val="0"/>
                </a:spcBef>
                <a:buFontTx/>
                <a:buNone/>
              </a:pPr>
              <a:t>12</a:t>
            </a:fld>
            <a:endParaRPr lang="sk-SK" altLang="sk-SK" sz="1400"/>
          </a:p>
        </p:txBody>
      </p:sp>
      <p:sp>
        <p:nvSpPr>
          <p:cNvPr id="26628" name="Rectangle 2">
            <a:extLst>
              <a:ext uri="{FF2B5EF4-FFF2-40B4-BE49-F238E27FC236}">
                <a16:creationId xmlns:a16="http://schemas.microsoft.com/office/drawing/2014/main" id="{A84382D4-5F2A-4F15-B49B-732E196A29EA}"/>
              </a:ext>
            </a:extLst>
          </p:cNvPr>
          <p:cNvSpPr>
            <a:spLocks noGrp="1" noChangeArrowheads="1"/>
          </p:cNvSpPr>
          <p:nvPr>
            <p:ph type="title"/>
          </p:nvPr>
        </p:nvSpPr>
        <p:spPr>
          <a:xfrm>
            <a:off x="685800" y="0"/>
            <a:ext cx="7772400" cy="1143000"/>
          </a:xfrm>
        </p:spPr>
        <p:txBody>
          <a:bodyPr/>
          <a:lstStyle/>
          <a:p>
            <a:pPr eaLnBrk="1" hangingPunct="1"/>
            <a:r>
              <a:rPr lang="sk-SK" altLang="en-US" sz="3200" b="1">
                <a:solidFill>
                  <a:srgbClr val="3D1FD3"/>
                </a:solidFill>
              </a:rPr>
              <a:t>Obr.</a:t>
            </a:r>
            <a:r>
              <a:rPr lang="en-US" altLang="en-US" sz="3200" b="1">
                <a:solidFill>
                  <a:srgbClr val="3D1FD3"/>
                </a:solidFill>
              </a:rPr>
              <a:t> 1.3</a:t>
            </a:r>
            <a:r>
              <a:rPr lang="en-US" altLang="en-US" sz="3200">
                <a:solidFill>
                  <a:srgbClr val="3D1FD3"/>
                </a:solidFill>
              </a:rPr>
              <a:t> </a:t>
            </a:r>
            <a:r>
              <a:rPr lang="sk-SK" altLang="en-US" sz="3200">
                <a:solidFill>
                  <a:srgbClr val="3D1FD3"/>
                </a:solidFill>
              </a:rPr>
              <a:t>Všeobecná schéma činnosti firmy a úlohy účtovníctva</a:t>
            </a:r>
            <a:endParaRPr lang="en-US" altLang="en-US" sz="3200">
              <a:solidFill>
                <a:srgbClr val="3D1FD3"/>
              </a:solidFill>
            </a:endParaRPr>
          </a:p>
        </p:txBody>
      </p:sp>
      <p:sp>
        <p:nvSpPr>
          <p:cNvPr id="26629" name="AutoShape 4">
            <a:extLst>
              <a:ext uri="{FF2B5EF4-FFF2-40B4-BE49-F238E27FC236}">
                <a16:creationId xmlns:a16="http://schemas.microsoft.com/office/drawing/2014/main" id="{E4ECEAF3-EDC2-45B6-B6FE-3893AF2B7A1F}"/>
              </a:ext>
            </a:extLst>
          </p:cNvPr>
          <p:cNvSpPr>
            <a:spLocks noChangeAspect="1" noChangeArrowheads="1" noTextEdit="1"/>
          </p:cNvSpPr>
          <p:nvPr/>
        </p:nvSpPr>
        <p:spPr bwMode="auto">
          <a:xfrm>
            <a:off x="457200" y="1146175"/>
            <a:ext cx="8382000"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26630" name="Rectangle 6">
            <a:extLst>
              <a:ext uri="{FF2B5EF4-FFF2-40B4-BE49-F238E27FC236}">
                <a16:creationId xmlns:a16="http://schemas.microsoft.com/office/drawing/2014/main" id="{7D6F0766-97B4-4550-8A5C-EB4AD3F355F6}"/>
              </a:ext>
            </a:extLst>
          </p:cNvPr>
          <p:cNvSpPr>
            <a:spLocks noChangeArrowheads="1"/>
          </p:cNvSpPr>
          <p:nvPr/>
        </p:nvSpPr>
        <p:spPr bwMode="auto">
          <a:xfrm>
            <a:off x="1674813" y="2886075"/>
            <a:ext cx="6197600" cy="3267075"/>
          </a:xfrm>
          <a:prstGeom prst="rect">
            <a:avLst/>
          </a:prstGeom>
          <a:solidFill>
            <a:srgbClr val="C0C0C0"/>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31" name="Rectangle 7">
            <a:extLst>
              <a:ext uri="{FF2B5EF4-FFF2-40B4-BE49-F238E27FC236}">
                <a16:creationId xmlns:a16="http://schemas.microsoft.com/office/drawing/2014/main" id="{4381290C-4FAB-4615-BCC9-9A55BC93985E}"/>
              </a:ext>
            </a:extLst>
          </p:cNvPr>
          <p:cNvSpPr>
            <a:spLocks noChangeArrowheads="1"/>
          </p:cNvSpPr>
          <p:nvPr/>
        </p:nvSpPr>
        <p:spPr bwMode="auto">
          <a:xfrm>
            <a:off x="1960563" y="3484563"/>
            <a:ext cx="1752600" cy="601662"/>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32" name="Rectangle 8">
            <a:extLst>
              <a:ext uri="{FF2B5EF4-FFF2-40B4-BE49-F238E27FC236}">
                <a16:creationId xmlns:a16="http://schemas.microsoft.com/office/drawing/2014/main" id="{4C900A7D-0294-4946-A9F7-9919A9CB95D9}"/>
              </a:ext>
            </a:extLst>
          </p:cNvPr>
          <p:cNvSpPr>
            <a:spLocks noChangeArrowheads="1"/>
          </p:cNvSpPr>
          <p:nvPr/>
        </p:nvSpPr>
        <p:spPr bwMode="auto">
          <a:xfrm>
            <a:off x="2268538" y="3573463"/>
            <a:ext cx="1331912"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t>Získané fyzické </a:t>
            </a:r>
          </a:p>
          <a:p>
            <a:pPr eaLnBrk="1" hangingPunct="1">
              <a:spcBef>
                <a:spcPct val="0"/>
              </a:spcBef>
              <a:buFontTx/>
              <a:buNone/>
            </a:pPr>
            <a:r>
              <a:rPr lang="sk-SK" altLang="en-US" sz="1200"/>
              <a:t>prostriedky, pracovná</a:t>
            </a:r>
          </a:p>
          <a:p>
            <a:pPr eaLnBrk="1" hangingPunct="1">
              <a:spcBef>
                <a:spcPct val="0"/>
              </a:spcBef>
              <a:buFontTx/>
              <a:buNone/>
            </a:pPr>
            <a:r>
              <a:rPr lang="sk-SK" altLang="en-US" sz="1200"/>
              <a:t>sila a know-how</a:t>
            </a:r>
          </a:p>
        </p:txBody>
      </p:sp>
      <p:sp>
        <p:nvSpPr>
          <p:cNvPr id="26633" name="Rectangle 11">
            <a:extLst>
              <a:ext uri="{FF2B5EF4-FFF2-40B4-BE49-F238E27FC236}">
                <a16:creationId xmlns:a16="http://schemas.microsoft.com/office/drawing/2014/main" id="{0A9C3103-861D-4731-9839-A41BCE989D24}"/>
              </a:ext>
            </a:extLst>
          </p:cNvPr>
          <p:cNvSpPr>
            <a:spLocks noChangeArrowheads="1"/>
          </p:cNvSpPr>
          <p:nvPr/>
        </p:nvSpPr>
        <p:spPr bwMode="auto">
          <a:xfrm>
            <a:off x="5878513" y="1443038"/>
            <a:ext cx="1357312" cy="1196975"/>
          </a:xfrm>
          <a:prstGeom prst="rect">
            <a:avLst/>
          </a:prstGeom>
          <a:solidFill>
            <a:srgbClr val="CCFFCC"/>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34" name="Rectangle 12">
            <a:extLst>
              <a:ext uri="{FF2B5EF4-FFF2-40B4-BE49-F238E27FC236}">
                <a16:creationId xmlns:a16="http://schemas.microsoft.com/office/drawing/2014/main" id="{1CA8AF9B-1484-4C4F-ADDB-658C86C7850D}"/>
              </a:ext>
            </a:extLst>
          </p:cNvPr>
          <p:cNvSpPr>
            <a:spLocks noChangeArrowheads="1"/>
          </p:cNvSpPr>
          <p:nvPr/>
        </p:nvSpPr>
        <p:spPr bwMode="auto">
          <a:xfrm>
            <a:off x="5940425" y="1484313"/>
            <a:ext cx="129381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VÝKAZNÍCTVO</a:t>
            </a:r>
            <a:endParaRPr lang="sk-SK" altLang="en-US" sz="1800">
              <a:latin typeface="Arial" panose="020B0604020202020204" pitchFamily="34" charset="0"/>
            </a:endParaRPr>
          </a:p>
        </p:txBody>
      </p:sp>
      <p:sp>
        <p:nvSpPr>
          <p:cNvPr id="26635" name="Rectangle 13">
            <a:extLst>
              <a:ext uri="{FF2B5EF4-FFF2-40B4-BE49-F238E27FC236}">
                <a16:creationId xmlns:a16="http://schemas.microsoft.com/office/drawing/2014/main" id="{99E8AED7-3025-42A3-846E-8EB23D466842}"/>
              </a:ext>
            </a:extLst>
          </p:cNvPr>
          <p:cNvSpPr>
            <a:spLocks noChangeArrowheads="1"/>
          </p:cNvSpPr>
          <p:nvPr/>
        </p:nvSpPr>
        <p:spPr bwMode="auto">
          <a:xfrm>
            <a:off x="6111875" y="1728788"/>
            <a:ext cx="90646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Ciele, aktivity,</a:t>
            </a:r>
            <a:endParaRPr lang="sk-SK" altLang="en-US" sz="1800">
              <a:latin typeface="Arial" panose="020B0604020202020204" pitchFamily="34" charset="0"/>
            </a:endParaRPr>
          </a:p>
        </p:txBody>
      </p:sp>
      <p:sp>
        <p:nvSpPr>
          <p:cNvPr id="26636" name="Rectangle 14">
            <a:extLst>
              <a:ext uri="{FF2B5EF4-FFF2-40B4-BE49-F238E27FC236}">
                <a16:creationId xmlns:a16="http://schemas.microsoft.com/office/drawing/2014/main" id="{FD755AAD-75FB-46B2-BDE4-5FD9098AEA9E}"/>
              </a:ext>
            </a:extLst>
          </p:cNvPr>
          <p:cNvSpPr>
            <a:spLocks noChangeArrowheads="1"/>
          </p:cNvSpPr>
          <p:nvPr/>
        </p:nvSpPr>
        <p:spPr bwMode="auto">
          <a:xfrm>
            <a:off x="6188075" y="1897063"/>
            <a:ext cx="62706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výsledky, </a:t>
            </a:r>
            <a:endParaRPr lang="sk-SK" altLang="en-US" sz="1800">
              <a:latin typeface="Arial" panose="020B0604020202020204" pitchFamily="34" charset="0"/>
            </a:endParaRPr>
          </a:p>
        </p:txBody>
      </p:sp>
      <p:sp>
        <p:nvSpPr>
          <p:cNvPr id="26637" name="Rectangle 15">
            <a:extLst>
              <a:ext uri="{FF2B5EF4-FFF2-40B4-BE49-F238E27FC236}">
                <a16:creationId xmlns:a16="http://schemas.microsoft.com/office/drawing/2014/main" id="{A04AD775-0194-4D4B-BE03-63809DC8281A}"/>
              </a:ext>
            </a:extLst>
          </p:cNvPr>
          <p:cNvSpPr>
            <a:spLocks noChangeArrowheads="1"/>
          </p:cNvSpPr>
          <p:nvPr/>
        </p:nvSpPr>
        <p:spPr bwMode="auto">
          <a:xfrm>
            <a:off x="6084888" y="2060575"/>
            <a:ext cx="96837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hlavné udalosti,</a:t>
            </a:r>
            <a:endParaRPr lang="sk-SK" altLang="en-US" sz="1800">
              <a:latin typeface="Arial" panose="020B0604020202020204" pitchFamily="34" charset="0"/>
            </a:endParaRPr>
          </a:p>
        </p:txBody>
      </p:sp>
      <p:sp>
        <p:nvSpPr>
          <p:cNvPr id="26638" name="Rectangle 16">
            <a:extLst>
              <a:ext uri="{FF2B5EF4-FFF2-40B4-BE49-F238E27FC236}">
                <a16:creationId xmlns:a16="http://schemas.microsoft.com/office/drawing/2014/main" id="{4B196162-B8CD-4AB6-B020-027E312114E8}"/>
              </a:ext>
            </a:extLst>
          </p:cNvPr>
          <p:cNvSpPr>
            <a:spLocks noChangeArrowheads="1"/>
          </p:cNvSpPr>
          <p:nvPr/>
        </p:nvSpPr>
        <p:spPr bwMode="auto">
          <a:xfrm>
            <a:off x="6157913" y="2233613"/>
            <a:ext cx="6953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výkonnosť,</a:t>
            </a:r>
            <a:endParaRPr lang="sk-SK" altLang="en-US" sz="1800">
              <a:latin typeface="Arial" panose="020B0604020202020204" pitchFamily="34" charset="0"/>
            </a:endParaRPr>
          </a:p>
        </p:txBody>
      </p:sp>
      <p:sp>
        <p:nvSpPr>
          <p:cNvPr id="26639" name="Rectangle 17">
            <a:extLst>
              <a:ext uri="{FF2B5EF4-FFF2-40B4-BE49-F238E27FC236}">
                <a16:creationId xmlns:a16="http://schemas.microsoft.com/office/drawing/2014/main" id="{0AE1E4EE-A646-4B18-AF7B-DB788D8F4267}"/>
              </a:ext>
            </a:extLst>
          </p:cNvPr>
          <p:cNvSpPr>
            <a:spLocks noChangeArrowheads="1"/>
          </p:cNvSpPr>
          <p:nvPr/>
        </p:nvSpPr>
        <p:spPr bwMode="auto">
          <a:xfrm>
            <a:off x="6127750" y="2401888"/>
            <a:ext cx="8350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výhľady, atď.</a:t>
            </a:r>
            <a:endParaRPr lang="sk-SK" altLang="en-US" sz="1800">
              <a:latin typeface="Arial" panose="020B0604020202020204" pitchFamily="34" charset="0"/>
            </a:endParaRPr>
          </a:p>
        </p:txBody>
      </p:sp>
      <p:sp>
        <p:nvSpPr>
          <p:cNvPr id="26640" name="Rectangle 18">
            <a:extLst>
              <a:ext uri="{FF2B5EF4-FFF2-40B4-BE49-F238E27FC236}">
                <a16:creationId xmlns:a16="http://schemas.microsoft.com/office/drawing/2014/main" id="{C3B43083-293A-4365-9D21-E96B3F44925C}"/>
              </a:ext>
            </a:extLst>
          </p:cNvPr>
          <p:cNvSpPr>
            <a:spLocks noChangeArrowheads="1"/>
          </p:cNvSpPr>
          <p:nvPr/>
        </p:nvSpPr>
        <p:spPr bwMode="auto">
          <a:xfrm>
            <a:off x="3257550" y="4430713"/>
            <a:ext cx="2155825" cy="512762"/>
          </a:xfrm>
          <a:prstGeom prst="rect">
            <a:avLst/>
          </a:prstGeom>
          <a:solidFill>
            <a:srgbClr val="CC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41" name="Rectangle 19">
            <a:extLst>
              <a:ext uri="{FF2B5EF4-FFF2-40B4-BE49-F238E27FC236}">
                <a16:creationId xmlns:a16="http://schemas.microsoft.com/office/drawing/2014/main" id="{72466E99-C6F3-4C52-A092-AFD3A72C4FED}"/>
              </a:ext>
            </a:extLst>
          </p:cNvPr>
          <p:cNvSpPr>
            <a:spLocks noChangeArrowheads="1"/>
          </p:cNvSpPr>
          <p:nvPr/>
        </p:nvSpPr>
        <p:spPr bwMode="auto">
          <a:xfrm>
            <a:off x="3708400" y="4508500"/>
            <a:ext cx="14271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b="1">
                <a:solidFill>
                  <a:srgbClr val="000000"/>
                </a:solidFill>
              </a:rPr>
              <a:t>        Podnikanie – </a:t>
            </a:r>
          </a:p>
          <a:p>
            <a:pPr eaLnBrk="1" hangingPunct="1">
              <a:spcBef>
                <a:spcPct val="0"/>
              </a:spcBef>
              <a:buFontTx/>
              <a:buNone/>
            </a:pPr>
            <a:r>
              <a:rPr lang="sk-SK" altLang="en-US" sz="1200" b="1">
                <a:solidFill>
                  <a:srgbClr val="000000"/>
                </a:solidFill>
              </a:rPr>
              <a:t>transformačný proces</a:t>
            </a:r>
            <a:endParaRPr lang="sk-SK" altLang="en-US" sz="1800">
              <a:latin typeface="Arial" panose="020B0604020202020204" pitchFamily="34" charset="0"/>
            </a:endParaRPr>
          </a:p>
        </p:txBody>
      </p:sp>
      <p:sp>
        <p:nvSpPr>
          <p:cNvPr id="26642" name="Rectangle 21">
            <a:extLst>
              <a:ext uri="{FF2B5EF4-FFF2-40B4-BE49-F238E27FC236}">
                <a16:creationId xmlns:a16="http://schemas.microsoft.com/office/drawing/2014/main" id="{459C1075-2266-41F6-8CCF-79193049A5A7}"/>
              </a:ext>
            </a:extLst>
          </p:cNvPr>
          <p:cNvSpPr>
            <a:spLocks noChangeArrowheads="1"/>
          </p:cNvSpPr>
          <p:nvPr/>
        </p:nvSpPr>
        <p:spPr bwMode="auto">
          <a:xfrm>
            <a:off x="7461250" y="4491038"/>
            <a:ext cx="1030288" cy="396875"/>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43" name="Rectangle 22">
            <a:extLst>
              <a:ext uri="{FF2B5EF4-FFF2-40B4-BE49-F238E27FC236}">
                <a16:creationId xmlns:a16="http://schemas.microsoft.com/office/drawing/2014/main" id="{C835C6D2-B582-49F2-8668-FF2301700D6C}"/>
              </a:ext>
            </a:extLst>
          </p:cNvPr>
          <p:cNvSpPr>
            <a:spLocks noChangeArrowheads="1"/>
          </p:cNvSpPr>
          <p:nvPr/>
        </p:nvSpPr>
        <p:spPr bwMode="auto">
          <a:xfrm>
            <a:off x="7629525" y="4564063"/>
            <a:ext cx="6445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b="1">
                <a:solidFill>
                  <a:srgbClr val="000000"/>
                </a:solidFill>
              </a:rPr>
              <a:t>Zákazníci</a:t>
            </a:r>
            <a:endParaRPr lang="sk-SK" altLang="en-US" sz="1800">
              <a:latin typeface="Arial" panose="020B0604020202020204" pitchFamily="34" charset="0"/>
            </a:endParaRPr>
          </a:p>
        </p:txBody>
      </p:sp>
      <p:sp>
        <p:nvSpPr>
          <p:cNvPr id="26644" name="Rectangle 23">
            <a:extLst>
              <a:ext uri="{FF2B5EF4-FFF2-40B4-BE49-F238E27FC236}">
                <a16:creationId xmlns:a16="http://schemas.microsoft.com/office/drawing/2014/main" id="{E2B079F2-9FCE-4F64-B306-B373CF58226E}"/>
              </a:ext>
            </a:extLst>
          </p:cNvPr>
          <p:cNvSpPr>
            <a:spLocks noChangeArrowheads="1"/>
          </p:cNvSpPr>
          <p:nvPr/>
        </p:nvSpPr>
        <p:spPr bwMode="auto">
          <a:xfrm>
            <a:off x="463550" y="4198938"/>
            <a:ext cx="1577975" cy="687387"/>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45" name="Rectangle 24">
            <a:extLst>
              <a:ext uri="{FF2B5EF4-FFF2-40B4-BE49-F238E27FC236}">
                <a16:creationId xmlns:a16="http://schemas.microsoft.com/office/drawing/2014/main" id="{EE2F57FC-07E4-475B-953A-9FA6DD5781CF}"/>
              </a:ext>
            </a:extLst>
          </p:cNvPr>
          <p:cNvSpPr>
            <a:spLocks noChangeArrowheads="1"/>
          </p:cNvSpPr>
          <p:nvPr/>
        </p:nvSpPr>
        <p:spPr bwMode="auto">
          <a:xfrm>
            <a:off x="684213" y="4292600"/>
            <a:ext cx="108267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Trh nefinančných</a:t>
            </a:r>
          </a:p>
          <a:p>
            <a:pPr eaLnBrk="1" hangingPunct="1">
              <a:spcBef>
                <a:spcPct val="0"/>
              </a:spcBef>
              <a:buFontTx/>
              <a:buNone/>
            </a:pPr>
            <a:r>
              <a:rPr lang="sk-SK" altLang="en-US" sz="1200">
                <a:solidFill>
                  <a:srgbClr val="000000"/>
                </a:solidFill>
              </a:rPr>
              <a:t>   prostriedkov</a:t>
            </a:r>
          </a:p>
          <a:p>
            <a:pPr eaLnBrk="1" hangingPunct="1">
              <a:spcBef>
                <a:spcPct val="0"/>
              </a:spcBef>
              <a:buFontTx/>
              <a:buNone/>
            </a:pPr>
            <a:r>
              <a:rPr lang="sk-SK" altLang="en-US" sz="1200">
                <a:solidFill>
                  <a:srgbClr val="000000"/>
                </a:solidFill>
              </a:rPr>
              <a:t>   (dodávatelia)</a:t>
            </a:r>
            <a:endParaRPr lang="sk-SK" altLang="en-US" sz="1800">
              <a:latin typeface="Arial" panose="020B0604020202020204" pitchFamily="34" charset="0"/>
            </a:endParaRPr>
          </a:p>
        </p:txBody>
      </p:sp>
      <p:sp>
        <p:nvSpPr>
          <p:cNvPr id="26646" name="Rectangle 27">
            <a:extLst>
              <a:ext uri="{FF2B5EF4-FFF2-40B4-BE49-F238E27FC236}">
                <a16:creationId xmlns:a16="http://schemas.microsoft.com/office/drawing/2014/main" id="{F35D1F27-A72D-4CF1-85B4-3FB9D323967F}"/>
              </a:ext>
            </a:extLst>
          </p:cNvPr>
          <p:cNvSpPr>
            <a:spLocks noChangeArrowheads="1"/>
          </p:cNvSpPr>
          <p:nvPr/>
        </p:nvSpPr>
        <p:spPr bwMode="auto">
          <a:xfrm>
            <a:off x="3875088" y="4957763"/>
            <a:ext cx="1046162" cy="465137"/>
          </a:xfrm>
          <a:prstGeom prst="rect">
            <a:avLst/>
          </a:prstGeom>
          <a:solidFill>
            <a:srgbClr val="CC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47" name="Rectangle 28">
            <a:extLst>
              <a:ext uri="{FF2B5EF4-FFF2-40B4-BE49-F238E27FC236}">
                <a16:creationId xmlns:a16="http://schemas.microsoft.com/office/drawing/2014/main" id="{B10201DE-DAE8-4461-8E14-76DE55E8CACC}"/>
              </a:ext>
            </a:extLst>
          </p:cNvPr>
          <p:cNvSpPr>
            <a:spLocks noChangeArrowheads="1"/>
          </p:cNvSpPr>
          <p:nvPr/>
        </p:nvSpPr>
        <p:spPr bwMode="auto">
          <a:xfrm>
            <a:off x="4024313" y="5032375"/>
            <a:ext cx="7810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Rozhodnutia</a:t>
            </a:r>
          </a:p>
          <a:p>
            <a:pPr eaLnBrk="1" hangingPunct="1">
              <a:spcBef>
                <a:spcPct val="0"/>
              </a:spcBef>
              <a:buFontTx/>
              <a:buNone/>
            </a:pPr>
            <a:r>
              <a:rPr lang="sk-SK" altLang="en-US" sz="1200">
                <a:solidFill>
                  <a:srgbClr val="000000"/>
                </a:solidFill>
              </a:rPr>
              <a:t>   a aktivity</a:t>
            </a:r>
            <a:endParaRPr lang="sk-SK" altLang="en-US" sz="1800">
              <a:latin typeface="Arial" panose="020B0604020202020204" pitchFamily="34" charset="0"/>
            </a:endParaRPr>
          </a:p>
        </p:txBody>
      </p:sp>
      <p:sp>
        <p:nvSpPr>
          <p:cNvPr id="26648" name="Freeform 30">
            <a:extLst>
              <a:ext uri="{FF2B5EF4-FFF2-40B4-BE49-F238E27FC236}">
                <a16:creationId xmlns:a16="http://schemas.microsoft.com/office/drawing/2014/main" id="{61D33663-E211-42AC-90B8-5C651B128571}"/>
              </a:ext>
            </a:extLst>
          </p:cNvPr>
          <p:cNvSpPr>
            <a:spLocks/>
          </p:cNvSpPr>
          <p:nvPr/>
        </p:nvSpPr>
        <p:spPr bwMode="auto">
          <a:xfrm>
            <a:off x="2913063" y="4930775"/>
            <a:ext cx="822325" cy="561975"/>
          </a:xfrm>
          <a:custGeom>
            <a:avLst/>
            <a:gdLst>
              <a:gd name="T0" fmla="*/ 2147483646 w 1036"/>
              <a:gd name="T1" fmla="*/ 2147483646 h 709"/>
              <a:gd name="T2" fmla="*/ 2147483646 w 1036"/>
              <a:gd name="T3" fmla="*/ 0 h 709"/>
              <a:gd name="T4" fmla="*/ 0 w 1036"/>
              <a:gd name="T5" fmla="*/ 2147483646 h 709"/>
              <a:gd name="T6" fmla="*/ 2147483646 w 1036"/>
              <a:gd name="T7" fmla="*/ 2147483646 h 709"/>
              <a:gd name="T8" fmla="*/ 2147483646 w 1036"/>
              <a:gd name="T9" fmla="*/ 2147483646 h 7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 h="709">
                <a:moveTo>
                  <a:pt x="1036" y="57"/>
                </a:moveTo>
                <a:lnTo>
                  <a:pt x="997" y="0"/>
                </a:lnTo>
                <a:lnTo>
                  <a:pt x="0" y="652"/>
                </a:lnTo>
                <a:lnTo>
                  <a:pt x="39" y="709"/>
                </a:lnTo>
                <a:lnTo>
                  <a:pt x="1036"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49" name="Freeform 31">
            <a:extLst>
              <a:ext uri="{FF2B5EF4-FFF2-40B4-BE49-F238E27FC236}">
                <a16:creationId xmlns:a16="http://schemas.microsoft.com/office/drawing/2014/main" id="{704A4303-6170-4BEA-B181-A1543D91AFF4}"/>
              </a:ext>
            </a:extLst>
          </p:cNvPr>
          <p:cNvSpPr>
            <a:spLocks/>
          </p:cNvSpPr>
          <p:nvPr/>
        </p:nvSpPr>
        <p:spPr bwMode="auto">
          <a:xfrm>
            <a:off x="2720975" y="5365750"/>
            <a:ext cx="279400" cy="239713"/>
          </a:xfrm>
          <a:custGeom>
            <a:avLst/>
            <a:gdLst>
              <a:gd name="T0" fmla="*/ 2147483646 w 352"/>
              <a:gd name="T1" fmla="*/ 0 h 303"/>
              <a:gd name="T2" fmla="*/ 0 w 352"/>
              <a:gd name="T3" fmla="*/ 2147483646 h 303"/>
              <a:gd name="T4" fmla="*/ 2147483646 w 352"/>
              <a:gd name="T5" fmla="*/ 2147483646 h 303"/>
              <a:gd name="T6" fmla="*/ 2147483646 w 352"/>
              <a:gd name="T7" fmla="*/ 0 h 3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2" h="303">
                <a:moveTo>
                  <a:pt x="174" y="0"/>
                </a:moveTo>
                <a:lnTo>
                  <a:pt x="0" y="303"/>
                </a:lnTo>
                <a:lnTo>
                  <a:pt x="352" y="258"/>
                </a:lnTo>
                <a:lnTo>
                  <a:pt x="17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50" name="Freeform 33">
            <a:extLst>
              <a:ext uri="{FF2B5EF4-FFF2-40B4-BE49-F238E27FC236}">
                <a16:creationId xmlns:a16="http://schemas.microsoft.com/office/drawing/2014/main" id="{D137A5FD-FBF1-486C-9808-04039DDBED59}"/>
              </a:ext>
            </a:extLst>
          </p:cNvPr>
          <p:cNvSpPr>
            <a:spLocks/>
          </p:cNvSpPr>
          <p:nvPr/>
        </p:nvSpPr>
        <p:spPr bwMode="auto">
          <a:xfrm>
            <a:off x="2058988" y="5021263"/>
            <a:ext cx="717550" cy="615950"/>
          </a:xfrm>
          <a:custGeom>
            <a:avLst/>
            <a:gdLst>
              <a:gd name="T0" fmla="*/ 2147483646 w 903"/>
              <a:gd name="T1" fmla="*/ 2147483646 h 776"/>
              <a:gd name="T2" fmla="*/ 2147483646 w 903"/>
              <a:gd name="T3" fmla="*/ 2147483646 h 776"/>
              <a:gd name="T4" fmla="*/ 2147483646 w 903"/>
              <a:gd name="T5" fmla="*/ 0 h 776"/>
              <a:gd name="T6" fmla="*/ 0 w 903"/>
              <a:gd name="T7" fmla="*/ 2147483646 h 776"/>
              <a:gd name="T8" fmla="*/ 2147483646 w 903"/>
              <a:gd name="T9" fmla="*/ 2147483646 h 7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3" h="776">
                <a:moveTo>
                  <a:pt x="856" y="776"/>
                </a:moveTo>
                <a:lnTo>
                  <a:pt x="903" y="725"/>
                </a:lnTo>
                <a:lnTo>
                  <a:pt x="47" y="0"/>
                </a:lnTo>
                <a:lnTo>
                  <a:pt x="0" y="51"/>
                </a:lnTo>
                <a:lnTo>
                  <a:pt x="856" y="7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51" name="Freeform 34">
            <a:extLst>
              <a:ext uri="{FF2B5EF4-FFF2-40B4-BE49-F238E27FC236}">
                <a16:creationId xmlns:a16="http://schemas.microsoft.com/office/drawing/2014/main" id="{8DA077DB-3E25-41A0-829A-99A1558A1368}"/>
              </a:ext>
            </a:extLst>
          </p:cNvPr>
          <p:cNvSpPr>
            <a:spLocks/>
          </p:cNvSpPr>
          <p:nvPr/>
        </p:nvSpPr>
        <p:spPr bwMode="auto">
          <a:xfrm>
            <a:off x="1889125" y="4883150"/>
            <a:ext cx="273050" cy="254000"/>
          </a:xfrm>
          <a:custGeom>
            <a:avLst/>
            <a:gdLst>
              <a:gd name="T0" fmla="*/ 2147483646 w 345"/>
              <a:gd name="T1" fmla="*/ 2147483646 h 321"/>
              <a:gd name="T2" fmla="*/ 0 w 345"/>
              <a:gd name="T3" fmla="*/ 0 h 321"/>
              <a:gd name="T4" fmla="*/ 2147483646 w 345"/>
              <a:gd name="T5" fmla="*/ 2147483646 h 321"/>
              <a:gd name="T6" fmla="*/ 2147483646 w 345"/>
              <a:gd name="T7" fmla="*/ 2147483646 h 3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45" h="321">
                <a:moveTo>
                  <a:pt x="345" y="86"/>
                </a:moveTo>
                <a:lnTo>
                  <a:pt x="0" y="0"/>
                </a:lnTo>
                <a:lnTo>
                  <a:pt x="136" y="321"/>
                </a:lnTo>
                <a:lnTo>
                  <a:pt x="345" y="8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52" name="Freeform 36">
            <a:extLst>
              <a:ext uri="{FF2B5EF4-FFF2-40B4-BE49-F238E27FC236}">
                <a16:creationId xmlns:a16="http://schemas.microsoft.com/office/drawing/2014/main" id="{F7D64737-53E2-4812-B960-34DBBEEFAD80}"/>
              </a:ext>
            </a:extLst>
          </p:cNvPr>
          <p:cNvSpPr>
            <a:spLocks/>
          </p:cNvSpPr>
          <p:nvPr/>
        </p:nvSpPr>
        <p:spPr bwMode="auto">
          <a:xfrm>
            <a:off x="2006600" y="4184650"/>
            <a:ext cx="287338" cy="273050"/>
          </a:xfrm>
          <a:custGeom>
            <a:avLst/>
            <a:gdLst>
              <a:gd name="T0" fmla="*/ 0 w 360"/>
              <a:gd name="T1" fmla="*/ 2147483646 h 342"/>
              <a:gd name="T2" fmla="*/ 2147483646 w 360"/>
              <a:gd name="T3" fmla="*/ 2147483646 h 342"/>
              <a:gd name="T4" fmla="*/ 2147483646 w 360"/>
              <a:gd name="T5" fmla="*/ 2147483646 h 342"/>
              <a:gd name="T6" fmla="*/ 2147483646 w 360"/>
              <a:gd name="T7" fmla="*/ 0 h 342"/>
              <a:gd name="T8" fmla="*/ 0 w 360"/>
              <a:gd name="T9" fmla="*/ 2147483646 h 3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0" h="342">
                <a:moveTo>
                  <a:pt x="0" y="305"/>
                </a:moveTo>
                <a:lnTo>
                  <a:pt x="37" y="342"/>
                </a:lnTo>
                <a:lnTo>
                  <a:pt x="360" y="37"/>
                </a:lnTo>
                <a:lnTo>
                  <a:pt x="323" y="0"/>
                </a:lnTo>
                <a:lnTo>
                  <a:pt x="0" y="30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53" name="Freeform 37">
            <a:extLst>
              <a:ext uri="{FF2B5EF4-FFF2-40B4-BE49-F238E27FC236}">
                <a16:creationId xmlns:a16="http://schemas.microsoft.com/office/drawing/2014/main" id="{2B2DE578-8279-43CF-888A-0ED1201A1937}"/>
              </a:ext>
            </a:extLst>
          </p:cNvPr>
          <p:cNvSpPr>
            <a:spLocks/>
          </p:cNvSpPr>
          <p:nvPr/>
        </p:nvSpPr>
        <p:spPr bwMode="auto">
          <a:xfrm>
            <a:off x="2200275" y="4054475"/>
            <a:ext cx="233363" cy="223838"/>
          </a:xfrm>
          <a:custGeom>
            <a:avLst/>
            <a:gdLst>
              <a:gd name="T0" fmla="*/ 2147483646 w 292"/>
              <a:gd name="T1" fmla="*/ 2147483646 h 282"/>
              <a:gd name="T2" fmla="*/ 2147483646 w 292"/>
              <a:gd name="T3" fmla="*/ 0 h 282"/>
              <a:gd name="T4" fmla="*/ 0 w 292"/>
              <a:gd name="T5" fmla="*/ 2147483646 h 282"/>
              <a:gd name="T6" fmla="*/ 2147483646 w 292"/>
              <a:gd name="T7" fmla="*/ 2147483646 h 2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 h="282">
                <a:moveTo>
                  <a:pt x="190" y="282"/>
                </a:moveTo>
                <a:lnTo>
                  <a:pt x="292" y="0"/>
                </a:lnTo>
                <a:lnTo>
                  <a:pt x="0" y="90"/>
                </a:lnTo>
                <a:lnTo>
                  <a:pt x="190" y="2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54" name="Freeform 39">
            <a:extLst>
              <a:ext uri="{FF2B5EF4-FFF2-40B4-BE49-F238E27FC236}">
                <a16:creationId xmlns:a16="http://schemas.microsoft.com/office/drawing/2014/main" id="{C1E00A12-5C54-41B5-8FDE-DB0AC13CD3C0}"/>
              </a:ext>
            </a:extLst>
          </p:cNvPr>
          <p:cNvSpPr>
            <a:spLocks/>
          </p:cNvSpPr>
          <p:nvPr/>
        </p:nvSpPr>
        <p:spPr bwMode="auto">
          <a:xfrm>
            <a:off x="3340100" y="4002088"/>
            <a:ext cx="525463" cy="374650"/>
          </a:xfrm>
          <a:custGeom>
            <a:avLst/>
            <a:gdLst>
              <a:gd name="T0" fmla="*/ 2147483646 w 660"/>
              <a:gd name="T1" fmla="*/ 0 h 471"/>
              <a:gd name="T2" fmla="*/ 0 w 660"/>
              <a:gd name="T3" fmla="*/ 2147483646 h 471"/>
              <a:gd name="T4" fmla="*/ 2147483646 w 660"/>
              <a:gd name="T5" fmla="*/ 2147483646 h 471"/>
              <a:gd name="T6" fmla="*/ 2147483646 w 660"/>
              <a:gd name="T7" fmla="*/ 2147483646 h 471"/>
              <a:gd name="T8" fmla="*/ 2147483646 w 660"/>
              <a:gd name="T9" fmla="*/ 0 h 4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0" h="471">
                <a:moveTo>
                  <a:pt x="29" y="0"/>
                </a:moveTo>
                <a:lnTo>
                  <a:pt x="0" y="42"/>
                </a:lnTo>
                <a:lnTo>
                  <a:pt x="630" y="471"/>
                </a:lnTo>
                <a:lnTo>
                  <a:pt x="660" y="430"/>
                </a:lnTo>
                <a:lnTo>
                  <a:pt x="2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55" name="Freeform 40">
            <a:extLst>
              <a:ext uri="{FF2B5EF4-FFF2-40B4-BE49-F238E27FC236}">
                <a16:creationId xmlns:a16="http://schemas.microsoft.com/office/drawing/2014/main" id="{615DA6FA-D330-4338-9978-0291675D50BF}"/>
              </a:ext>
            </a:extLst>
          </p:cNvPr>
          <p:cNvSpPr>
            <a:spLocks/>
          </p:cNvSpPr>
          <p:nvPr/>
        </p:nvSpPr>
        <p:spPr bwMode="auto">
          <a:xfrm>
            <a:off x="3787775" y="4271963"/>
            <a:ext cx="239713" cy="206375"/>
          </a:xfrm>
          <a:custGeom>
            <a:avLst/>
            <a:gdLst>
              <a:gd name="T0" fmla="*/ 0 w 304"/>
              <a:gd name="T1" fmla="*/ 2147483646 h 261"/>
              <a:gd name="T2" fmla="*/ 2147483646 w 304"/>
              <a:gd name="T3" fmla="*/ 2147483646 h 261"/>
              <a:gd name="T4" fmla="*/ 2147483646 w 304"/>
              <a:gd name="T5" fmla="*/ 0 h 261"/>
              <a:gd name="T6" fmla="*/ 0 w 304"/>
              <a:gd name="T7" fmla="*/ 2147483646 h 2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 h="261">
                <a:moveTo>
                  <a:pt x="0" y="217"/>
                </a:moveTo>
                <a:lnTo>
                  <a:pt x="304" y="261"/>
                </a:lnTo>
                <a:lnTo>
                  <a:pt x="158" y="0"/>
                </a:lnTo>
                <a:lnTo>
                  <a:pt x="0" y="2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56" name="Freeform 42">
            <a:extLst>
              <a:ext uri="{FF2B5EF4-FFF2-40B4-BE49-F238E27FC236}">
                <a16:creationId xmlns:a16="http://schemas.microsoft.com/office/drawing/2014/main" id="{2D29BB80-7746-47BB-A4A0-79C54801D828}"/>
              </a:ext>
            </a:extLst>
          </p:cNvPr>
          <p:cNvSpPr>
            <a:spLocks/>
          </p:cNvSpPr>
          <p:nvPr/>
        </p:nvSpPr>
        <p:spPr bwMode="auto">
          <a:xfrm>
            <a:off x="5164138" y="4926013"/>
            <a:ext cx="668337" cy="366712"/>
          </a:xfrm>
          <a:custGeom>
            <a:avLst/>
            <a:gdLst>
              <a:gd name="T0" fmla="*/ 2147483646 w 841"/>
              <a:gd name="T1" fmla="*/ 0 h 463"/>
              <a:gd name="T2" fmla="*/ 0 w 841"/>
              <a:gd name="T3" fmla="*/ 2147483646 h 463"/>
              <a:gd name="T4" fmla="*/ 2147483646 w 841"/>
              <a:gd name="T5" fmla="*/ 2147483646 h 463"/>
              <a:gd name="T6" fmla="*/ 2147483646 w 841"/>
              <a:gd name="T7" fmla="*/ 2147483646 h 463"/>
              <a:gd name="T8" fmla="*/ 2147483646 w 841"/>
              <a:gd name="T9" fmla="*/ 0 h 4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1" h="463">
                <a:moveTo>
                  <a:pt x="25" y="0"/>
                </a:moveTo>
                <a:lnTo>
                  <a:pt x="0" y="44"/>
                </a:lnTo>
                <a:lnTo>
                  <a:pt x="817" y="463"/>
                </a:lnTo>
                <a:lnTo>
                  <a:pt x="841" y="419"/>
                </a:lnTo>
                <a:lnTo>
                  <a:pt x="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57" name="Freeform 43">
            <a:extLst>
              <a:ext uri="{FF2B5EF4-FFF2-40B4-BE49-F238E27FC236}">
                <a16:creationId xmlns:a16="http://schemas.microsoft.com/office/drawing/2014/main" id="{3A847677-BCF4-450B-9EF8-8DA1934E11BF}"/>
              </a:ext>
            </a:extLst>
          </p:cNvPr>
          <p:cNvSpPr>
            <a:spLocks/>
          </p:cNvSpPr>
          <p:nvPr/>
        </p:nvSpPr>
        <p:spPr bwMode="auto">
          <a:xfrm>
            <a:off x="5768975" y="5180013"/>
            <a:ext cx="242888" cy="192087"/>
          </a:xfrm>
          <a:custGeom>
            <a:avLst/>
            <a:gdLst>
              <a:gd name="T0" fmla="*/ 0 w 306"/>
              <a:gd name="T1" fmla="*/ 2147483646 h 241"/>
              <a:gd name="T2" fmla="*/ 2147483646 w 306"/>
              <a:gd name="T3" fmla="*/ 2147483646 h 241"/>
              <a:gd name="T4" fmla="*/ 2147483646 w 306"/>
              <a:gd name="T5" fmla="*/ 0 h 241"/>
              <a:gd name="T6" fmla="*/ 0 w 306"/>
              <a:gd name="T7" fmla="*/ 2147483646 h 24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6" h="241">
                <a:moveTo>
                  <a:pt x="0" y="236"/>
                </a:moveTo>
                <a:lnTo>
                  <a:pt x="306" y="241"/>
                </a:lnTo>
                <a:lnTo>
                  <a:pt x="127" y="0"/>
                </a:lnTo>
                <a:lnTo>
                  <a:pt x="0" y="2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58" name="Freeform 45">
            <a:extLst>
              <a:ext uri="{FF2B5EF4-FFF2-40B4-BE49-F238E27FC236}">
                <a16:creationId xmlns:a16="http://schemas.microsoft.com/office/drawing/2014/main" id="{3936F05B-0B48-4BC7-9E23-BF9C6FF1FC1D}"/>
              </a:ext>
            </a:extLst>
          </p:cNvPr>
          <p:cNvSpPr>
            <a:spLocks/>
          </p:cNvSpPr>
          <p:nvPr/>
        </p:nvSpPr>
        <p:spPr bwMode="auto">
          <a:xfrm>
            <a:off x="6015038" y="4845050"/>
            <a:ext cx="1257300" cy="511175"/>
          </a:xfrm>
          <a:custGeom>
            <a:avLst/>
            <a:gdLst>
              <a:gd name="T0" fmla="*/ 0 w 1585"/>
              <a:gd name="T1" fmla="*/ 2147483646 h 644"/>
              <a:gd name="T2" fmla="*/ 2147483646 w 1585"/>
              <a:gd name="T3" fmla="*/ 2147483646 h 644"/>
              <a:gd name="T4" fmla="*/ 2147483646 w 1585"/>
              <a:gd name="T5" fmla="*/ 2147483646 h 644"/>
              <a:gd name="T6" fmla="*/ 2147483646 w 1585"/>
              <a:gd name="T7" fmla="*/ 0 h 644"/>
              <a:gd name="T8" fmla="*/ 0 w 1585"/>
              <a:gd name="T9" fmla="*/ 2147483646 h 6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5" h="644">
                <a:moveTo>
                  <a:pt x="0" y="597"/>
                </a:moveTo>
                <a:lnTo>
                  <a:pt x="20" y="644"/>
                </a:lnTo>
                <a:lnTo>
                  <a:pt x="1585" y="47"/>
                </a:lnTo>
                <a:lnTo>
                  <a:pt x="1565" y="0"/>
                </a:lnTo>
                <a:lnTo>
                  <a:pt x="0" y="5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59" name="Freeform 46">
            <a:extLst>
              <a:ext uri="{FF2B5EF4-FFF2-40B4-BE49-F238E27FC236}">
                <a16:creationId xmlns:a16="http://schemas.microsoft.com/office/drawing/2014/main" id="{A1BC4A6C-E634-476D-95E4-1C4BAC6F8DC1}"/>
              </a:ext>
            </a:extLst>
          </p:cNvPr>
          <p:cNvSpPr>
            <a:spLocks/>
          </p:cNvSpPr>
          <p:nvPr/>
        </p:nvSpPr>
        <p:spPr bwMode="auto">
          <a:xfrm>
            <a:off x="7223125" y="4765675"/>
            <a:ext cx="241300" cy="196850"/>
          </a:xfrm>
          <a:custGeom>
            <a:avLst/>
            <a:gdLst>
              <a:gd name="T0" fmla="*/ 2147483646 w 305"/>
              <a:gd name="T1" fmla="*/ 2147483646 h 247"/>
              <a:gd name="T2" fmla="*/ 2147483646 w 305"/>
              <a:gd name="T3" fmla="*/ 2147483646 h 247"/>
              <a:gd name="T4" fmla="*/ 0 w 305"/>
              <a:gd name="T5" fmla="*/ 0 h 247"/>
              <a:gd name="T6" fmla="*/ 2147483646 w 305"/>
              <a:gd name="T7" fmla="*/ 2147483646 h 2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5" h="247">
                <a:moveTo>
                  <a:pt x="100" y="247"/>
                </a:moveTo>
                <a:lnTo>
                  <a:pt x="305" y="25"/>
                </a:lnTo>
                <a:lnTo>
                  <a:pt x="0" y="0"/>
                </a:lnTo>
                <a:lnTo>
                  <a:pt x="100" y="2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60" name="Freeform 48">
            <a:extLst>
              <a:ext uri="{FF2B5EF4-FFF2-40B4-BE49-F238E27FC236}">
                <a16:creationId xmlns:a16="http://schemas.microsoft.com/office/drawing/2014/main" id="{82F58B27-9B7A-4AB6-86AB-34EC4FBB6A16}"/>
              </a:ext>
            </a:extLst>
          </p:cNvPr>
          <p:cNvSpPr>
            <a:spLocks/>
          </p:cNvSpPr>
          <p:nvPr/>
        </p:nvSpPr>
        <p:spPr bwMode="auto">
          <a:xfrm>
            <a:off x="6281738" y="4086225"/>
            <a:ext cx="1160462" cy="527050"/>
          </a:xfrm>
          <a:custGeom>
            <a:avLst/>
            <a:gdLst>
              <a:gd name="T0" fmla="*/ 2147483646 w 1462"/>
              <a:gd name="T1" fmla="*/ 2147483646 h 665"/>
              <a:gd name="T2" fmla="*/ 2147483646 w 1462"/>
              <a:gd name="T3" fmla="*/ 2147483646 h 665"/>
              <a:gd name="T4" fmla="*/ 2147483646 w 1462"/>
              <a:gd name="T5" fmla="*/ 0 h 665"/>
              <a:gd name="T6" fmla="*/ 0 w 1462"/>
              <a:gd name="T7" fmla="*/ 2147483646 h 665"/>
              <a:gd name="T8" fmla="*/ 2147483646 w 1462"/>
              <a:gd name="T9" fmla="*/ 2147483646 h 6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2" h="665">
                <a:moveTo>
                  <a:pt x="1438" y="665"/>
                </a:moveTo>
                <a:lnTo>
                  <a:pt x="1462" y="600"/>
                </a:lnTo>
                <a:lnTo>
                  <a:pt x="24" y="0"/>
                </a:lnTo>
                <a:lnTo>
                  <a:pt x="0" y="65"/>
                </a:lnTo>
                <a:lnTo>
                  <a:pt x="1438" y="6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61" name="Freeform 49">
            <a:extLst>
              <a:ext uri="{FF2B5EF4-FFF2-40B4-BE49-F238E27FC236}">
                <a16:creationId xmlns:a16="http://schemas.microsoft.com/office/drawing/2014/main" id="{AC246C8E-64A9-45F8-B8D6-7258271CBBCF}"/>
              </a:ext>
            </a:extLst>
          </p:cNvPr>
          <p:cNvSpPr>
            <a:spLocks/>
          </p:cNvSpPr>
          <p:nvPr/>
        </p:nvSpPr>
        <p:spPr bwMode="auto">
          <a:xfrm>
            <a:off x="6061075" y="3997325"/>
            <a:ext cx="280988" cy="227013"/>
          </a:xfrm>
          <a:custGeom>
            <a:avLst/>
            <a:gdLst>
              <a:gd name="T0" fmla="*/ 2147483646 w 355"/>
              <a:gd name="T1" fmla="*/ 0 h 286"/>
              <a:gd name="T2" fmla="*/ 0 w 355"/>
              <a:gd name="T3" fmla="*/ 2147483646 h 286"/>
              <a:gd name="T4" fmla="*/ 2147483646 w 355"/>
              <a:gd name="T5" fmla="*/ 2147483646 h 286"/>
              <a:gd name="T6" fmla="*/ 2147483646 w 355"/>
              <a:gd name="T7" fmla="*/ 0 h 28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5" h="286">
                <a:moveTo>
                  <a:pt x="355" y="0"/>
                </a:moveTo>
                <a:lnTo>
                  <a:pt x="0" y="22"/>
                </a:lnTo>
                <a:lnTo>
                  <a:pt x="230" y="286"/>
                </a:lnTo>
                <a:lnTo>
                  <a:pt x="35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62" name="Freeform 51">
            <a:extLst>
              <a:ext uri="{FF2B5EF4-FFF2-40B4-BE49-F238E27FC236}">
                <a16:creationId xmlns:a16="http://schemas.microsoft.com/office/drawing/2014/main" id="{090F682E-D397-48F5-8670-9CD6F6CB2D38}"/>
              </a:ext>
            </a:extLst>
          </p:cNvPr>
          <p:cNvSpPr>
            <a:spLocks/>
          </p:cNvSpPr>
          <p:nvPr/>
        </p:nvSpPr>
        <p:spPr bwMode="auto">
          <a:xfrm>
            <a:off x="5543550" y="4014788"/>
            <a:ext cx="550863" cy="309562"/>
          </a:xfrm>
          <a:custGeom>
            <a:avLst/>
            <a:gdLst>
              <a:gd name="T0" fmla="*/ 2147483646 w 694"/>
              <a:gd name="T1" fmla="*/ 2147483646 h 391"/>
              <a:gd name="T2" fmla="*/ 2147483646 w 694"/>
              <a:gd name="T3" fmla="*/ 0 h 391"/>
              <a:gd name="T4" fmla="*/ 0 w 694"/>
              <a:gd name="T5" fmla="*/ 2147483646 h 391"/>
              <a:gd name="T6" fmla="*/ 2147483646 w 694"/>
              <a:gd name="T7" fmla="*/ 2147483646 h 391"/>
              <a:gd name="T8" fmla="*/ 2147483646 w 694"/>
              <a:gd name="T9" fmla="*/ 2147483646 h 3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4" h="391">
                <a:moveTo>
                  <a:pt x="694" y="64"/>
                </a:moveTo>
                <a:lnTo>
                  <a:pt x="668" y="0"/>
                </a:lnTo>
                <a:lnTo>
                  <a:pt x="0" y="328"/>
                </a:lnTo>
                <a:lnTo>
                  <a:pt x="25" y="391"/>
                </a:lnTo>
                <a:lnTo>
                  <a:pt x="694"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63" name="Freeform 52">
            <a:extLst>
              <a:ext uri="{FF2B5EF4-FFF2-40B4-BE49-F238E27FC236}">
                <a16:creationId xmlns:a16="http://schemas.microsoft.com/office/drawing/2014/main" id="{7F257D0F-D213-4572-B376-8D6412C2DC1D}"/>
              </a:ext>
            </a:extLst>
          </p:cNvPr>
          <p:cNvSpPr>
            <a:spLocks/>
          </p:cNvSpPr>
          <p:nvPr/>
        </p:nvSpPr>
        <p:spPr bwMode="auto">
          <a:xfrm>
            <a:off x="5330825" y="4186238"/>
            <a:ext cx="280988" cy="222250"/>
          </a:xfrm>
          <a:custGeom>
            <a:avLst/>
            <a:gdLst>
              <a:gd name="T0" fmla="*/ 2147483646 w 355"/>
              <a:gd name="T1" fmla="*/ 0 h 279"/>
              <a:gd name="T2" fmla="*/ 0 w 355"/>
              <a:gd name="T3" fmla="*/ 2147483646 h 279"/>
              <a:gd name="T4" fmla="*/ 2147483646 w 355"/>
              <a:gd name="T5" fmla="*/ 2147483646 h 279"/>
              <a:gd name="T6" fmla="*/ 2147483646 w 355"/>
              <a:gd name="T7" fmla="*/ 0 h 2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5" h="279">
                <a:moveTo>
                  <a:pt x="212" y="0"/>
                </a:moveTo>
                <a:lnTo>
                  <a:pt x="0" y="279"/>
                </a:lnTo>
                <a:lnTo>
                  <a:pt x="355" y="278"/>
                </a:lnTo>
                <a:lnTo>
                  <a:pt x="21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64" name="Rectangle 54">
            <a:extLst>
              <a:ext uri="{FF2B5EF4-FFF2-40B4-BE49-F238E27FC236}">
                <a16:creationId xmlns:a16="http://schemas.microsoft.com/office/drawing/2014/main" id="{799FE7C7-B3A5-40D5-8383-B1764A186BB2}"/>
              </a:ext>
            </a:extLst>
          </p:cNvPr>
          <p:cNvSpPr>
            <a:spLocks noChangeArrowheads="1"/>
          </p:cNvSpPr>
          <p:nvPr/>
        </p:nvSpPr>
        <p:spPr bwMode="auto">
          <a:xfrm>
            <a:off x="5203825" y="3760788"/>
            <a:ext cx="1862138"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65" name="Rectangle 55">
            <a:extLst>
              <a:ext uri="{FF2B5EF4-FFF2-40B4-BE49-F238E27FC236}">
                <a16:creationId xmlns:a16="http://schemas.microsoft.com/office/drawing/2014/main" id="{D9A63F40-8FA0-4BAF-A97F-7CBC65DE8C49}"/>
              </a:ext>
            </a:extLst>
          </p:cNvPr>
          <p:cNvSpPr>
            <a:spLocks noChangeArrowheads="1"/>
          </p:cNvSpPr>
          <p:nvPr/>
        </p:nvSpPr>
        <p:spPr bwMode="auto">
          <a:xfrm>
            <a:off x="5626100" y="3827463"/>
            <a:ext cx="185261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Výnosy a peňažné prostriedky</a:t>
            </a:r>
            <a:endParaRPr lang="sk-SK" altLang="en-US" sz="1800">
              <a:latin typeface="Arial" panose="020B0604020202020204" pitchFamily="34" charset="0"/>
            </a:endParaRPr>
          </a:p>
        </p:txBody>
      </p:sp>
      <p:sp>
        <p:nvSpPr>
          <p:cNvPr id="26666" name="Rectangle 56">
            <a:extLst>
              <a:ext uri="{FF2B5EF4-FFF2-40B4-BE49-F238E27FC236}">
                <a16:creationId xmlns:a16="http://schemas.microsoft.com/office/drawing/2014/main" id="{400C1CBC-3E61-4454-9B59-B7D6D1868CF6}"/>
              </a:ext>
            </a:extLst>
          </p:cNvPr>
          <p:cNvSpPr>
            <a:spLocks noChangeArrowheads="1"/>
          </p:cNvSpPr>
          <p:nvPr/>
        </p:nvSpPr>
        <p:spPr bwMode="auto">
          <a:xfrm>
            <a:off x="5080000" y="5256213"/>
            <a:ext cx="18240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67" name="Rectangle 57">
            <a:extLst>
              <a:ext uri="{FF2B5EF4-FFF2-40B4-BE49-F238E27FC236}">
                <a16:creationId xmlns:a16="http://schemas.microsoft.com/office/drawing/2014/main" id="{C14C23E9-75CA-42DD-AFBF-BE4E8F450A23}"/>
              </a:ext>
            </a:extLst>
          </p:cNvPr>
          <p:cNvSpPr>
            <a:spLocks noChangeArrowheads="1"/>
          </p:cNvSpPr>
          <p:nvPr/>
        </p:nvSpPr>
        <p:spPr bwMode="auto">
          <a:xfrm>
            <a:off x="5449888" y="5324475"/>
            <a:ext cx="11271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Ponuka a dodávky</a:t>
            </a:r>
          </a:p>
          <a:p>
            <a:pPr eaLnBrk="1" hangingPunct="1">
              <a:spcBef>
                <a:spcPct val="0"/>
              </a:spcBef>
              <a:buFontTx/>
              <a:buNone/>
            </a:pPr>
            <a:r>
              <a:rPr lang="sk-SK" altLang="en-US" sz="1200">
                <a:solidFill>
                  <a:srgbClr val="000000"/>
                </a:solidFill>
              </a:rPr>
              <a:t>  tovaru a služieb</a:t>
            </a:r>
          </a:p>
        </p:txBody>
      </p:sp>
      <p:sp>
        <p:nvSpPr>
          <p:cNvPr id="26668" name="Rectangle 59">
            <a:extLst>
              <a:ext uri="{FF2B5EF4-FFF2-40B4-BE49-F238E27FC236}">
                <a16:creationId xmlns:a16="http://schemas.microsoft.com/office/drawing/2014/main" id="{40F987B4-77A9-4DD3-ACCC-1B519BC13E4B}"/>
              </a:ext>
            </a:extLst>
          </p:cNvPr>
          <p:cNvSpPr>
            <a:spLocks noChangeArrowheads="1"/>
          </p:cNvSpPr>
          <p:nvPr/>
        </p:nvSpPr>
        <p:spPr bwMode="auto">
          <a:xfrm>
            <a:off x="2185988" y="5549900"/>
            <a:ext cx="1038225"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69" name="Rectangle 60">
            <a:extLst>
              <a:ext uri="{FF2B5EF4-FFF2-40B4-BE49-F238E27FC236}">
                <a16:creationId xmlns:a16="http://schemas.microsoft.com/office/drawing/2014/main" id="{DD83F202-DCAA-40EA-9FB1-DB9EBC148D90}"/>
              </a:ext>
            </a:extLst>
          </p:cNvPr>
          <p:cNvSpPr>
            <a:spLocks noChangeArrowheads="1"/>
          </p:cNvSpPr>
          <p:nvPr/>
        </p:nvSpPr>
        <p:spPr bwMode="auto">
          <a:xfrm>
            <a:off x="2554288" y="5618163"/>
            <a:ext cx="50482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   Platby</a:t>
            </a:r>
            <a:endParaRPr lang="sk-SK" altLang="en-US" sz="1800">
              <a:latin typeface="Arial" panose="020B0604020202020204" pitchFamily="34" charset="0"/>
            </a:endParaRPr>
          </a:p>
        </p:txBody>
      </p:sp>
      <p:sp>
        <p:nvSpPr>
          <p:cNvPr id="26670" name="Rectangle 62">
            <a:extLst>
              <a:ext uri="{FF2B5EF4-FFF2-40B4-BE49-F238E27FC236}">
                <a16:creationId xmlns:a16="http://schemas.microsoft.com/office/drawing/2014/main" id="{D70F07F3-B2E9-49CC-A774-EFB39B227AE7}"/>
              </a:ext>
            </a:extLst>
          </p:cNvPr>
          <p:cNvSpPr>
            <a:spLocks noChangeArrowheads="1"/>
          </p:cNvSpPr>
          <p:nvPr/>
        </p:nvSpPr>
        <p:spPr bwMode="auto">
          <a:xfrm>
            <a:off x="5645150" y="2747963"/>
            <a:ext cx="2414588" cy="952500"/>
          </a:xfrm>
          <a:prstGeom prst="rect">
            <a:avLst/>
          </a:prstGeom>
          <a:solidFill>
            <a:srgbClr val="CCFFCC"/>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671" name="Rectangle 63">
            <a:extLst>
              <a:ext uri="{FF2B5EF4-FFF2-40B4-BE49-F238E27FC236}">
                <a16:creationId xmlns:a16="http://schemas.microsoft.com/office/drawing/2014/main" id="{C4579FD2-8E08-40BB-AA6C-458AA79A0AB6}"/>
              </a:ext>
            </a:extLst>
          </p:cNvPr>
          <p:cNvSpPr>
            <a:spLocks noChangeArrowheads="1"/>
          </p:cNvSpPr>
          <p:nvPr/>
        </p:nvSpPr>
        <p:spPr bwMode="auto">
          <a:xfrm>
            <a:off x="6227763" y="2781300"/>
            <a:ext cx="123983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Interné a externé </a:t>
            </a:r>
            <a:endParaRPr lang="sk-SK" altLang="en-US" sz="1800">
              <a:latin typeface="Arial" panose="020B0604020202020204" pitchFamily="34" charset="0"/>
            </a:endParaRPr>
          </a:p>
        </p:txBody>
      </p:sp>
      <p:sp>
        <p:nvSpPr>
          <p:cNvPr id="26672" name="Rectangle 66">
            <a:extLst>
              <a:ext uri="{FF2B5EF4-FFF2-40B4-BE49-F238E27FC236}">
                <a16:creationId xmlns:a16="http://schemas.microsoft.com/office/drawing/2014/main" id="{239AC0E4-CE0E-4118-B464-6990C508CB6C}"/>
              </a:ext>
            </a:extLst>
          </p:cNvPr>
          <p:cNvSpPr>
            <a:spLocks noChangeArrowheads="1"/>
          </p:cNvSpPr>
          <p:nvPr/>
        </p:nvSpPr>
        <p:spPr bwMode="auto">
          <a:xfrm>
            <a:off x="6232525" y="3030538"/>
            <a:ext cx="11064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  ÚČTOVNÉ</a:t>
            </a:r>
          </a:p>
          <a:p>
            <a:pPr eaLnBrk="1" hangingPunct="1">
              <a:spcBef>
                <a:spcPct val="0"/>
              </a:spcBef>
              <a:buFontTx/>
              <a:buNone/>
            </a:pPr>
            <a:r>
              <a:rPr lang="sk-SK" altLang="en-US" sz="1400">
                <a:solidFill>
                  <a:srgbClr val="000000"/>
                </a:solidFill>
              </a:rPr>
              <a:t>INFORMÁCIE</a:t>
            </a:r>
            <a:endParaRPr lang="sk-SK" altLang="en-US" sz="1800">
              <a:latin typeface="Arial" panose="020B0604020202020204" pitchFamily="34" charset="0"/>
            </a:endParaRPr>
          </a:p>
        </p:txBody>
      </p:sp>
      <p:sp>
        <p:nvSpPr>
          <p:cNvPr id="26673" name="Line 68">
            <a:extLst>
              <a:ext uri="{FF2B5EF4-FFF2-40B4-BE49-F238E27FC236}">
                <a16:creationId xmlns:a16="http://schemas.microsoft.com/office/drawing/2014/main" id="{09224FE3-3D47-43E3-B5F1-6EFADDD178FF}"/>
              </a:ext>
            </a:extLst>
          </p:cNvPr>
          <p:cNvSpPr>
            <a:spLocks noChangeShapeType="1"/>
          </p:cNvSpPr>
          <p:nvPr/>
        </p:nvSpPr>
        <p:spPr bwMode="auto">
          <a:xfrm flipH="1">
            <a:off x="3033713" y="3476625"/>
            <a:ext cx="2505075" cy="2206625"/>
          </a:xfrm>
          <a:prstGeom prst="line">
            <a:avLst/>
          </a:prstGeom>
          <a:noFill/>
          <a:ln w="14288">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6674" name="Freeform 69">
            <a:extLst>
              <a:ext uri="{FF2B5EF4-FFF2-40B4-BE49-F238E27FC236}">
                <a16:creationId xmlns:a16="http://schemas.microsoft.com/office/drawing/2014/main" id="{926BC40A-C646-4896-A3FD-C6D20532B597}"/>
              </a:ext>
            </a:extLst>
          </p:cNvPr>
          <p:cNvSpPr>
            <a:spLocks/>
          </p:cNvSpPr>
          <p:nvPr/>
        </p:nvSpPr>
        <p:spPr bwMode="auto">
          <a:xfrm>
            <a:off x="5486400" y="3382963"/>
            <a:ext cx="158750" cy="149225"/>
          </a:xfrm>
          <a:custGeom>
            <a:avLst/>
            <a:gdLst>
              <a:gd name="T0" fmla="*/ 2147483646 w 200"/>
              <a:gd name="T1" fmla="*/ 2147483646 h 189"/>
              <a:gd name="T2" fmla="*/ 2147483646 w 200"/>
              <a:gd name="T3" fmla="*/ 0 h 189"/>
              <a:gd name="T4" fmla="*/ 0 w 200"/>
              <a:gd name="T5" fmla="*/ 2147483646 h 189"/>
              <a:gd name="T6" fmla="*/ 2147483646 w 200"/>
              <a:gd name="T7" fmla="*/ 2147483646 h 1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 h="189">
                <a:moveTo>
                  <a:pt x="125" y="189"/>
                </a:moveTo>
                <a:lnTo>
                  <a:pt x="200" y="0"/>
                </a:lnTo>
                <a:lnTo>
                  <a:pt x="0" y="55"/>
                </a:lnTo>
                <a:lnTo>
                  <a:pt x="125" y="189"/>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75" name="Freeform 70">
            <a:extLst>
              <a:ext uri="{FF2B5EF4-FFF2-40B4-BE49-F238E27FC236}">
                <a16:creationId xmlns:a16="http://schemas.microsoft.com/office/drawing/2014/main" id="{534908BB-8E08-4C1D-8343-CFE25F363804}"/>
              </a:ext>
            </a:extLst>
          </p:cNvPr>
          <p:cNvSpPr>
            <a:spLocks/>
          </p:cNvSpPr>
          <p:nvPr/>
        </p:nvSpPr>
        <p:spPr bwMode="auto">
          <a:xfrm>
            <a:off x="2927350" y="5627688"/>
            <a:ext cx="158750" cy="150812"/>
          </a:xfrm>
          <a:custGeom>
            <a:avLst/>
            <a:gdLst>
              <a:gd name="T0" fmla="*/ 2147483646 w 201"/>
              <a:gd name="T1" fmla="*/ 0 h 189"/>
              <a:gd name="T2" fmla="*/ 0 w 201"/>
              <a:gd name="T3" fmla="*/ 2147483646 h 189"/>
              <a:gd name="T4" fmla="*/ 2147483646 w 201"/>
              <a:gd name="T5" fmla="*/ 2147483646 h 189"/>
              <a:gd name="T6" fmla="*/ 2147483646 w 201"/>
              <a:gd name="T7" fmla="*/ 0 h 1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 h="189">
                <a:moveTo>
                  <a:pt x="76" y="0"/>
                </a:moveTo>
                <a:lnTo>
                  <a:pt x="0" y="189"/>
                </a:lnTo>
                <a:lnTo>
                  <a:pt x="201" y="133"/>
                </a:lnTo>
                <a:lnTo>
                  <a:pt x="76"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76" name="Line 72">
            <a:extLst>
              <a:ext uri="{FF2B5EF4-FFF2-40B4-BE49-F238E27FC236}">
                <a16:creationId xmlns:a16="http://schemas.microsoft.com/office/drawing/2014/main" id="{C87AE87C-596D-444A-A658-55939FAB9F9D}"/>
              </a:ext>
            </a:extLst>
          </p:cNvPr>
          <p:cNvSpPr>
            <a:spLocks noChangeShapeType="1"/>
          </p:cNvSpPr>
          <p:nvPr/>
        </p:nvSpPr>
        <p:spPr bwMode="auto">
          <a:xfrm flipH="1">
            <a:off x="5143500" y="3698875"/>
            <a:ext cx="434975" cy="646113"/>
          </a:xfrm>
          <a:prstGeom prst="line">
            <a:avLst/>
          </a:prstGeom>
          <a:noFill/>
          <a:ln w="14288">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6677" name="Freeform 73">
            <a:extLst>
              <a:ext uri="{FF2B5EF4-FFF2-40B4-BE49-F238E27FC236}">
                <a16:creationId xmlns:a16="http://schemas.microsoft.com/office/drawing/2014/main" id="{0AC505C9-0DA6-46F8-905A-00F844E8B6D3}"/>
              </a:ext>
            </a:extLst>
          </p:cNvPr>
          <p:cNvSpPr>
            <a:spLocks/>
          </p:cNvSpPr>
          <p:nvPr/>
        </p:nvSpPr>
        <p:spPr bwMode="auto">
          <a:xfrm>
            <a:off x="5514975" y="3581400"/>
            <a:ext cx="142875" cy="160338"/>
          </a:xfrm>
          <a:custGeom>
            <a:avLst/>
            <a:gdLst>
              <a:gd name="T0" fmla="*/ 2147483646 w 179"/>
              <a:gd name="T1" fmla="*/ 2147483646 h 201"/>
              <a:gd name="T2" fmla="*/ 2147483646 w 179"/>
              <a:gd name="T3" fmla="*/ 0 h 201"/>
              <a:gd name="T4" fmla="*/ 0 w 179"/>
              <a:gd name="T5" fmla="*/ 2147483646 h 201"/>
              <a:gd name="T6" fmla="*/ 2147483646 w 179"/>
              <a:gd name="T7" fmla="*/ 2147483646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9" h="201">
                <a:moveTo>
                  <a:pt x="155" y="201"/>
                </a:moveTo>
                <a:lnTo>
                  <a:pt x="179" y="0"/>
                </a:lnTo>
                <a:lnTo>
                  <a:pt x="0" y="102"/>
                </a:lnTo>
                <a:lnTo>
                  <a:pt x="155" y="201"/>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78" name="Freeform 74">
            <a:extLst>
              <a:ext uri="{FF2B5EF4-FFF2-40B4-BE49-F238E27FC236}">
                <a16:creationId xmlns:a16="http://schemas.microsoft.com/office/drawing/2014/main" id="{EC90A931-5DC9-4B91-86C4-1A6FD017A3B2}"/>
              </a:ext>
            </a:extLst>
          </p:cNvPr>
          <p:cNvSpPr>
            <a:spLocks/>
          </p:cNvSpPr>
          <p:nvPr/>
        </p:nvSpPr>
        <p:spPr bwMode="auto">
          <a:xfrm>
            <a:off x="5065713" y="4302125"/>
            <a:ext cx="141287" cy="160338"/>
          </a:xfrm>
          <a:custGeom>
            <a:avLst/>
            <a:gdLst>
              <a:gd name="T0" fmla="*/ 2147483646 w 179"/>
              <a:gd name="T1" fmla="*/ 0 h 201"/>
              <a:gd name="T2" fmla="*/ 0 w 179"/>
              <a:gd name="T3" fmla="*/ 2147483646 h 201"/>
              <a:gd name="T4" fmla="*/ 2147483646 w 179"/>
              <a:gd name="T5" fmla="*/ 2147483646 h 201"/>
              <a:gd name="T6" fmla="*/ 2147483646 w 179"/>
              <a:gd name="T7" fmla="*/ 0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9" h="201">
                <a:moveTo>
                  <a:pt x="25" y="0"/>
                </a:moveTo>
                <a:lnTo>
                  <a:pt x="0" y="201"/>
                </a:lnTo>
                <a:lnTo>
                  <a:pt x="179" y="99"/>
                </a:lnTo>
                <a:lnTo>
                  <a:pt x="25"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79" name="Freeform 76">
            <a:extLst>
              <a:ext uri="{FF2B5EF4-FFF2-40B4-BE49-F238E27FC236}">
                <a16:creationId xmlns:a16="http://schemas.microsoft.com/office/drawing/2014/main" id="{7845E7FF-DA01-4C27-B0D8-CC830D681734}"/>
              </a:ext>
            </a:extLst>
          </p:cNvPr>
          <p:cNvSpPr>
            <a:spLocks/>
          </p:cNvSpPr>
          <p:nvPr/>
        </p:nvSpPr>
        <p:spPr bwMode="auto">
          <a:xfrm>
            <a:off x="5008563" y="3860800"/>
            <a:ext cx="2335212" cy="2039938"/>
          </a:xfrm>
          <a:custGeom>
            <a:avLst/>
            <a:gdLst>
              <a:gd name="T0" fmla="*/ 2147483646 w 2943"/>
              <a:gd name="T1" fmla="*/ 0 h 2570"/>
              <a:gd name="T2" fmla="*/ 2147483646 w 2943"/>
              <a:gd name="T3" fmla="*/ 2147483646 h 2570"/>
              <a:gd name="T4" fmla="*/ 2147483646 w 2943"/>
              <a:gd name="T5" fmla="*/ 2147483646 h 2570"/>
              <a:gd name="T6" fmla="*/ 0 w 2943"/>
              <a:gd name="T7" fmla="*/ 2147483646 h 257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43" h="2570">
                <a:moveTo>
                  <a:pt x="2943" y="0"/>
                </a:moveTo>
                <a:lnTo>
                  <a:pt x="2525" y="2319"/>
                </a:lnTo>
                <a:lnTo>
                  <a:pt x="959" y="2570"/>
                </a:lnTo>
                <a:lnTo>
                  <a:pt x="0" y="2015"/>
                </a:lnTo>
              </a:path>
            </a:pathLst>
          </a:custGeom>
          <a:noFill/>
          <a:ln w="14288">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k-SK"/>
          </a:p>
        </p:txBody>
      </p:sp>
      <p:sp>
        <p:nvSpPr>
          <p:cNvPr id="26680" name="Freeform 77">
            <a:extLst>
              <a:ext uri="{FF2B5EF4-FFF2-40B4-BE49-F238E27FC236}">
                <a16:creationId xmlns:a16="http://schemas.microsoft.com/office/drawing/2014/main" id="{A29196E3-98D2-42DF-A3EF-CB940C7E138F}"/>
              </a:ext>
            </a:extLst>
          </p:cNvPr>
          <p:cNvSpPr>
            <a:spLocks/>
          </p:cNvSpPr>
          <p:nvPr/>
        </p:nvSpPr>
        <p:spPr bwMode="auto">
          <a:xfrm>
            <a:off x="7272338" y="3721100"/>
            <a:ext cx="146050" cy="155575"/>
          </a:xfrm>
          <a:custGeom>
            <a:avLst/>
            <a:gdLst>
              <a:gd name="T0" fmla="*/ 2147483646 w 183"/>
              <a:gd name="T1" fmla="*/ 2147483646 h 194"/>
              <a:gd name="T2" fmla="*/ 2147483646 w 183"/>
              <a:gd name="T3" fmla="*/ 0 h 194"/>
              <a:gd name="T4" fmla="*/ 0 w 183"/>
              <a:gd name="T5" fmla="*/ 2147483646 h 194"/>
              <a:gd name="T6" fmla="*/ 2147483646 w 183"/>
              <a:gd name="T7" fmla="*/ 2147483646 h 1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3" h="194">
                <a:moveTo>
                  <a:pt x="183" y="194"/>
                </a:moveTo>
                <a:lnTo>
                  <a:pt x="124" y="0"/>
                </a:lnTo>
                <a:lnTo>
                  <a:pt x="0" y="163"/>
                </a:lnTo>
                <a:lnTo>
                  <a:pt x="183" y="194"/>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81" name="Freeform 78">
            <a:extLst>
              <a:ext uri="{FF2B5EF4-FFF2-40B4-BE49-F238E27FC236}">
                <a16:creationId xmlns:a16="http://schemas.microsoft.com/office/drawing/2014/main" id="{689EFE1A-0FEF-406C-A126-EFC300B8964C}"/>
              </a:ext>
            </a:extLst>
          </p:cNvPr>
          <p:cNvSpPr>
            <a:spLocks/>
          </p:cNvSpPr>
          <p:nvPr/>
        </p:nvSpPr>
        <p:spPr bwMode="auto">
          <a:xfrm>
            <a:off x="4883150" y="5389563"/>
            <a:ext cx="165100" cy="134937"/>
          </a:xfrm>
          <a:custGeom>
            <a:avLst/>
            <a:gdLst>
              <a:gd name="T0" fmla="*/ 2147483646 w 207"/>
              <a:gd name="T1" fmla="*/ 2147483646 h 170"/>
              <a:gd name="T2" fmla="*/ 0 w 207"/>
              <a:gd name="T3" fmla="*/ 0 h 170"/>
              <a:gd name="T4" fmla="*/ 2147483646 w 207"/>
              <a:gd name="T5" fmla="*/ 2147483646 h 170"/>
              <a:gd name="T6" fmla="*/ 2147483646 w 207"/>
              <a:gd name="T7" fmla="*/ 2147483646 h 17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 h="170">
                <a:moveTo>
                  <a:pt x="207" y="14"/>
                </a:moveTo>
                <a:lnTo>
                  <a:pt x="0" y="0"/>
                </a:lnTo>
                <a:lnTo>
                  <a:pt x="113" y="170"/>
                </a:lnTo>
                <a:lnTo>
                  <a:pt x="207" y="14"/>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82" name="Line 80">
            <a:extLst>
              <a:ext uri="{FF2B5EF4-FFF2-40B4-BE49-F238E27FC236}">
                <a16:creationId xmlns:a16="http://schemas.microsoft.com/office/drawing/2014/main" id="{497976FA-6FE7-48BF-B85B-063B5A201142}"/>
              </a:ext>
            </a:extLst>
          </p:cNvPr>
          <p:cNvSpPr>
            <a:spLocks noChangeShapeType="1"/>
          </p:cNvSpPr>
          <p:nvPr/>
        </p:nvSpPr>
        <p:spPr bwMode="auto">
          <a:xfrm flipV="1">
            <a:off x="6030913" y="3844925"/>
            <a:ext cx="473075" cy="1412875"/>
          </a:xfrm>
          <a:prstGeom prst="line">
            <a:avLst/>
          </a:prstGeom>
          <a:noFill/>
          <a:ln w="14288">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6683" name="Freeform 81">
            <a:extLst>
              <a:ext uri="{FF2B5EF4-FFF2-40B4-BE49-F238E27FC236}">
                <a16:creationId xmlns:a16="http://schemas.microsoft.com/office/drawing/2014/main" id="{28886C6E-8294-47DC-8F99-38813F9D0CD9}"/>
              </a:ext>
            </a:extLst>
          </p:cNvPr>
          <p:cNvSpPr>
            <a:spLocks/>
          </p:cNvSpPr>
          <p:nvPr/>
        </p:nvSpPr>
        <p:spPr bwMode="auto">
          <a:xfrm>
            <a:off x="5959475" y="5232400"/>
            <a:ext cx="141288" cy="158750"/>
          </a:xfrm>
          <a:custGeom>
            <a:avLst/>
            <a:gdLst>
              <a:gd name="T0" fmla="*/ 0 w 177"/>
              <a:gd name="T1" fmla="*/ 0 h 200"/>
              <a:gd name="T2" fmla="*/ 2147483646 w 177"/>
              <a:gd name="T3" fmla="*/ 2147483646 h 200"/>
              <a:gd name="T4" fmla="*/ 2147483646 w 177"/>
              <a:gd name="T5" fmla="*/ 2147483646 h 200"/>
              <a:gd name="T6" fmla="*/ 0 w 177"/>
              <a:gd name="T7" fmla="*/ 0 h 2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7" h="200">
                <a:moveTo>
                  <a:pt x="0" y="0"/>
                </a:moveTo>
                <a:lnTo>
                  <a:pt x="31" y="200"/>
                </a:lnTo>
                <a:lnTo>
                  <a:pt x="177" y="57"/>
                </a:lnTo>
                <a:lnTo>
                  <a:pt x="0"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84" name="Freeform 82">
            <a:extLst>
              <a:ext uri="{FF2B5EF4-FFF2-40B4-BE49-F238E27FC236}">
                <a16:creationId xmlns:a16="http://schemas.microsoft.com/office/drawing/2014/main" id="{EB81F3C6-C081-46B3-9CD8-9C77CB43A6AF}"/>
              </a:ext>
            </a:extLst>
          </p:cNvPr>
          <p:cNvSpPr>
            <a:spLocks/>
          </p:cNvSpPr>
          <p:nvPr/>
        </p:nvSpPr>
        <p:spPr bwMode="auto">
          <a:xfrm>
            <a:off x="6434138" y="3711575"/>
            <a:ext cx="141287" cy="158750"/>
          </a:xfrm>
          <a:custGeom>
            <a:avLst/>
            <a:gdLst>
              <a:gd name="T0" fmla="*/ 2147483646 w 177"/>
              <a:gd name="T1" fmla="*/ 2147483646 h 200"/>
              <a:gd name="T2" fmla="*/ 2147483646 w 177"/>
              <a:gd name="T3" fmla="*/ 0 h 200"/>
              <a:gd name="T4" fmla="*/ 0 w 177"/>
              <a:gd name="T5" fmla="*/ 2147483646 h 200"/>
              <a:gd name="T6" fmla="*/ 2147483646 w 177"/>
              <a:gd name="T7" fmla="*/ 2147483646 h 2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7" h="200">
                <a:moveTo>
                  <a:pt x="177" y="200"/>
                </a:moveTo>
                <a:lnTo>
                  <a:pt x="146" y="0"/>
                </a:lnTo>
                <a:lnTo>
                  <a:pt x="0" y="144"/>
                </a:lnTo>
                <a:lnTo>
                  <a:pt x="177" y="20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85" name="Line 84">
            <a:extLst>
              <a:ext uri="{FF2B5EF4-FFF2-40B4-BE49-F238E27FC236}">
                <a16:creationId xmlns:a16="http://schemas.microsoft.com/office/drawing/2014/main" id="{7F05BC80-3594-4B31-B7FC-385AAD2D97EF}"/>
              </a:ext>
            </a:extLst>
          </p:cNvPr>
          <p:cNvSpPr>
            <a:spLocks noChangeShapeType="1"/>
          </p:cNvSpPr>
          <p:nvPr/>
        </p:nvSpPr>
        <p:spPr bwMode="auto">
          <a:xfrm flipV="1">
            <a:off x="6788150" y="3741738"/>
            <a:ext cx="144463" cy="777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6686" name="Freeform 85">
            <a:extLst>
              <a:ext uri="{FF2B5EF4-FFF2-40B4-BE49-F238E27FC236}">
                <a16:creationId xmlns:a16="http://schemas.microsoft.com/office/drawing/2014/main" id="{869DBBA9-3447-4046-9598-79034619E3B5}"/>
              </a:ext>
            </a:extLst>
          </p:cNvPr>
          <p:cNvSpPr>
            <a:spLocks/>
          </p:cNvSpPr>
          <p:nvPr/>
        </p:nvSpPr>
        <p:spPr bwMode="auto">
          <a:xfrm>
            <a:off x="6659563" y="3754438"/>
            <a:ext cx="165100" cy="133350"/>
          </a:xfrm>
          <a:custGeom>
            <a:avLst/>
            <a:gdLst>
              <a:gd name="T0" fmla="*/ 2147483646 w 207"/>
              <a:gd name="T1" fmla="*/ 0 h 167"/>
              <a:gd name="T2" fmla="*/ 0 w 207"/>
              <a:gd name="T3" fmla="*/ 2147483646 h 167"/>
              <a:gd name="T4" fmla="*/ 2147483646 w 207"/>
              <a:gd name="T5" fmla="*/ 2147483646 h 167"/>
              <a:gd name="T6" fmla="*/ 2147483646 w 207"/>
              <a:gd name="T7" fmla="*/ 0 h 1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 h="167">
                <a:moveTo>
                  <a:pt x="118" y="0"/>
                </a:moveTo>
                <a:lnTo>
                  <a:pt x="0" y="167"/>
                </a:lnTo>
                <a:lnTo>
                  <a:pt x="207" y="159"/>
                </a:lnTo>
                <a:lnTo>
                  <a:pt x="11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87" name="Freeform 86">
            <a:extLst>
              <a:ext uri="{FF2B5EF4-FFF2-40B4-BE49-F238E27FC236}">
                <a16:creationId xmlns:a16="http://schemas.microsoft.com/office/drawing/2014/main" id="{D5DD685E-E2AA-4E49-88CE-AE0C9167D286}"/>
              </a:ext>
            </a:extLst>
          </p:cNvPr>
          <p:cNvSpPr>
            <a:spLocks/>
          </p:cNvSpPr>
          <p:nvPr/>
        </p:nvSpPr>
        <p:spPr bwMode="auto">
          <a:xfrm>
            <a:off x="6894513" y="3675063"/>
            <a:ext cx="165100" cy="131762"/>
          </a:xfrm>
          <a:custGeom>
            <a:avLst/>
            <a:gdLst>
              <a:gd name="T0" fmla="*/ 2147483646 w 208"/>
              <a:gd name="T1" fmla="*/ 2147483646 h 167"/>
              <a:gd name="T2" fmla="*/ 2147483646 w 208"/>
              <a:gd name="T3" fmla="*/ 0 h 167"/>
              <a:gd name="T4" fmla="*/ 0 w 208"/>
              <a:gd name="T5" fmla="*/ 2147483646 h 167"/>
              <a:gd name="T6" fmla="*/ 2147483646 w 208"/>
              <a:gd name="T7" fmla="*/ 2147483646 h 1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67">
                <a:moveTo>
                  <a:pt x="90" y="167"/>
                </a:moveTo>
                <a:lnTo>
                  <a:pt x="208" y="0"/>
                </a:lnTo>
                <a:lnTo>
                  <a:pt x="0" y="8"/>
                </a:lnTo>
                <a:lnTo>
                  <a:pt x="90" y="1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88" name="Freeform 88">
            <a:extLst>
              <a:ext uri="{FF2B5EF4-FFF2-40B4-BE49-F238E27FC236}">
                <a16:creationId xmlns:a16="http://schemas.microsoft.com/office/drawing/2014/main" id="{EFACB421-C11F-47B6-86CC-A47503B095AA}"/>
              </a:ext>
            </a:extLst>
          </p:cNvPr>
          <p:cNvSpPr>
            <a:spLocks/>
          </p:cNvSpPr>
          <p:nvPr/>
        </p:nvSpPr>
        <p:spPr bwMode="auto">
          <a:xfrm>
            <a:off x="5465763" y="3206750"/>
            <a:ext cx="23812"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2" y="0"/>
                </a:lnTo>
                <a:lnTo>
                  <a:pt x="0" y="9"/>
                </a:lnTo>
                <a:lnTo>
                  <a:pt x="8"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89" name="Freeform 89">
            <a:extLst>
              <a:ext uri="{FF2B5EF4-FFF2-40B4-BE49-F238E27FC236}">
                <a16:creationId xmlns:a16="http://schemas.microsoft.com/office/drawing/2014/main" id="{ADC50F3D-81E2-4877-AEE7-F084F4A696AA}"/>
              </a:ext>
            </a:extLst>
          </p:cNvPr>
          <p:cNvSpPr>
            <a:spLocks/>
          </p:cNvSpPr>
          <p:nvPr/>
        </p:nvSpPr>
        <p:spPr bwMode="auto">
          <a:xfrm>
            <a:off x="5430838" y="3219450"/>
            <a:ext cx="23812" cy="25400"/>
          </a:xfrm>
          <a:custGeom>
            <a:avLst/>
            <a:gdLst>
              <a:gd name="T0" fmla="*/ 2147483646 w 29"/>
              <a:gd name="T1" fmla="*/ 2147483646 h 32"/>
              <a:gd name="T2" fmla="*/ 2147483646 w 29"/>
              <a:gd name="T3" fmla="*/ 0 h 32"/>
              <a:gd name="T4" fmla="*/ 0 w 29"/>
              <a:gd name="T5" fmla="*/ 2147483646 h 32"/>
              <a:gd name="T6" fmla="*/ 2147483646 w 29"/>
              <a:gd name="T7" fmla="*/ 2147483646 h 32"/>
              <a:gd name="T8" fmla="*/ 2147483646 w 29"/>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2">
                <a:moveTo>
                  <a:pt x="29" y="22"/>
                </a:moveTo>
                <a:lnTo>
                  <a:pt x="21" y="0"/>
                </a:lnTo>
                <a:lnTo>
                  <a:pt x="0" y="10"/>
                </a:lnTo>
                <a:lnTo>
                  <a:pt x="8" y="32"/>
                </a:lnTo>
                <a:lnTo>
                  <a:pt x="29"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90" name="Freeform 90">
            <a:extLst>
              <a:ext uri="{FF2B5EF4-FFF2-40B4-BE49-F238E27FC236}">
                <a16:creationId xmlns:a16="http://schemas.microsoft.com/office/drawing/2014/main" id="{041FBE6B-0C91-4146-8693-41D9CC2F1481}"/>
              </a:ext>
            </a:extLst>
          </p:cNvPr>
          <p:cNvSpPr>
            <a:spLocks/>
          </p:cNvSpPr>
          <p:nvPr/>
        </p:nvSpPr>
        <p:spPr bwMode="auto">
          <a:xfrm>
            <a:off x="5394325" y="3233738"/>
            <a:ext cx="25400" cy="23812"/>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9"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91" name="Freeform 91">
            <a:extLst>
              <a:ext uri="{FF2B5EF4-FFF2-40B4-BE49-F238E27FC236}">
                <a16:creationId xmlns:a16="http://schemas.microsoft.com/office/drawing/2014/main" id="{9B3302CA-02E2-4CCB-B710-68B515207A0F}"/>
              </a:ext>
            </a:extLst>
          </p:cNvPr>
          <p:cNvSpPr>
            <a:spLocks/>
          </p:cNvSpPr>
          <p:nvPr/>
        </p:nvSpPr>
        <p:spPr bwMode="auto">
          <a:xfrm>
            <a:off x="5357813" y="3246438"/>
            <a:ext cx="25400" cy="23812"/>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3"/>
                </a:moveTo>
                <a:lnTo>
                  <a:pt x="22" y="0"/>
                </a:lnTo>
                <a:lnTo>
                  <a:pt x="0" y="9"/>
                </a:lnTo>
                <a:lnTo>
                  <a:pt x="8" y="31"/>
                </a:lnTo>
                <a:lnTo>
                  <a:pt x="31" y="2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92" name="Freeform 92">
            <a:extLst>
              <a:ext uri="{FF2B5EF4-FFF2-40B4-BE49-F238E27FC236}">
                <a16:creationId xmlns:a16="http://schemas.microsoft.com/office/drawing/2014/main" id="{733C8B14-3EE1-42C6-A52A-1AC35D7C078E}"/>
              </a:ext>
            </a:extLst>
          </p:cNvPr>
          <p:cNvSpPr>
            <a:spLocks/>
          </p:cNvSpPr>
          <p:nvPr/>
        </p:nvSpPr>
        <p:spPr bwMode="auto">
          <a:xfrm>
            <a:off x="5322888" y="3260725"/>
            <a:ext cx="23812" cy="23813"/>
          </a:xfrm>
          <a:custGeom>
            <a:avLst/>
            <a:gdLst>
              <a:gd name="T0" fmla="*/ 2147483646 w 29"/>
              <a:gd name="T1" fmla="*/ 2147483646 h 31"/>
              <a:gd name="T2" fmla="*/ 2147483646 w 29"/>
              <a:gd name="T3" fmla="*/ 0 h 31"/>
              <a:gd name="T4" fmla="*/ 0 w 29"/>
              <a:gd name="T5" fmla="*/ 2147483646 h 31"/>
              <a:gd name="T6" fmla="*/ 2147483646 w 29"/>
              <a:gd name="T7" fmla="*/ 2147483646 h 31"/>
              <a:gd name="T8" fmla="*/ 2147483646 w 29"/>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1">
                <a:moveTo>
                  <a:pt x="29" y="23"/>
                </a:moveTo>
                <a:lnTo>
                  <a:pt x="21" y="0"/>
                </a:lnTo>
                <a:lnTo>
                  <a:pt x="0" y="9"/>
                </a:lnTo>
                <a:lnTo>
                  <a:pt x="8" y="31"/>
                </a:lnTo>
                <a:lnTo>
                  <a:pt x="29" y="2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93" name="Freeform 93">
            <a:extLst>
              <a:ext uri="{FF2B5EF4-FFF2-40B4-BE49-F238E27FC236}">
                <a16:creationId xmlns:a16="http://schemas.microsoft.com/office/drawing/2014/main" id="{969508F6-F668-413A-BB83-34C70FAEBC22}"/>
              </a:ext>
            </a:extLst>
          </p:cNvPr>
          <p:cNvSpPr>
            <a:spLocks/>
          </p:cNvSpPr>
          <p:nvPr/>
        </p:nvSpPr>
        <p:spPr bwMode="auto">
          <a:xfrm>
            <a:off x="5287963" y="3273425"/>
            <a:ext cx="23812" cy="25400"/>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9"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94" name="Freeform 94">
            <a:extLst>
              <a:ext uri="{FF2B5EF4-FFF2-40B4-BE49-F238E27FC236}">
                <a16:creationId xmlns:a16="http://schemas.microsoft.com/office/drawing/2014/main" id="{D937378D-2581-4B1A-B418-7A7DC445171C}"/>
              </a:ext>
            </a:extLst>
          </p:cNvPr>
          <p:cNvSpPr>
            <a:spLocks/>
          </p:cNvSpPr>
          <p:nvPr/>
        </p:nvSpPr>
        <p:spPr bwMode="auto">
          <a:xfrm>
            <a:off x="5251450" y="3287713"/>
            <a:ext cx="25400" cy="25400"/>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2" y="0"/>
                </a:lnTo>
                <a:lnTo>
                  <a:pt x="0" y="9"/>
                </a:lnTo>
                <a:lnTo>
                  <a:pt x="8"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95" name="Freeform 95">
            <a:extLst>
              <a:ext uri="{FF2B5EF4-FFF2-40B4-BE49-F238E27FC236}">
                <a16:creationId xmlns:a16="http://schemas.microsoft.com/office/drawing/2014/main" id="{37404D56-7179-4E96-B2AB-FBC4142CFB00}"/>
              </a:ext>
            </a:extLst>
          </p:cNvPr>
          <p:cNvSpPr>
            <a:spLocks/>
          </p:cNvSpPr>
          <p:nvPr/>
        </p:nvSpPr>
        <p:spPr bwMode="auto">
          <a:xfrm>
            <a:off x="5216525" y="3302000"/>
            <a:ext cx="23813" cy="23813"/>
          </a:xfrm>
          <a:custGeom>
            <a:avLst/>
            <a:gdLst>
              <a:gd name="T0" fmla="*/ 2147483646 w 30"/>
              <a:gd name="T1" fmla="*/ 2147483646 h 30"/>
              <a:gd name="T2" fmla="*/ 2147483646 w 30"/>
              <a:gd name="T3" fmla="*/ 0 h 30"/>
              <a:gd name="T4" fmla="*/ 0 w 30"/>
              <a:gd name="T5" fmla="*/ 2147483646 h 30"/>
              <a:gd name="T6" fmla="*/ 2147483646 w 30"/>
              <a:gd name="T7" fmla="*/ 2147483646 h 30"/>
              <a:gd name="T8" fmla="*/ 2147483646 w 30"/>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30" y="22"/>
                </a:moveTo>
                <a:lnTo>
                  <a:pt x="21" y="0"/>
                </a:lnTo>
                <a:lnTo>
                  <a:pt x="0" y="8"/>
                </a:lnTo>
                <a:lnTo>
                  <a:pt x="8" y="30"/>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96" name="Freeform 96">
            <a:extLst>
              <a:ext uri="{FF2B5EF4-FFF2-40B4-BE49-F238E27FC236}">
                <a16:creationId xmlns:a16="http://schemas.microsoft.com/office/drawing/2014/main" id="{79A97FDC-0DDD-46B4-9EC5-30F98C509291}"/>
              </a:ext>
            </a:extLst>
          </p:cNvPr>
          <p:cNvSpPr>
            <a:spLocks/>
          </p:cNvSpPr>
          <p:nvPr/>
        </p:nvSpPr>
        <p:spPr bwMode="auto">
          <a:xfrm>
            <a:off x="5180013" y="3314700"/>
            <a:ext cx="25400" cy="23813"/>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97" name="Freeform 97">
            <a:extLst>
              <a:ext uri="{FF2B5EF4-FFF2-40B4-BE49-F238E27FC236}">
                <a16:creationId xmlns:a16="http://schemas.microsoft.com/office/drawing/2014/main" id="{119A3FEB-493F-49EB-8419-266029982F51}"/>
              </a:ext>
            </a:extLst>
          </p:cNvPr>
          <p:cNvSpPr>
            <a:spLocks/>
          </p:cNvSpPr>
          <p:nvPr/>
        </p:nvSpPr>
        <p:spPr bwMode="auto">
          <a:xfrm>
            <a:off x="5143500" y="3328988"/>
            <a:ext cx="25400" cy="23812"/>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98" name="Freeform 98">
            <a:extLst>
              <a:ext uri="{FF2B5EF4-FFF2-40B4-BE49-F238E27FC236}">
                <a16:creationId xmlns:a16="http://schemas.microsoft.com/office/drawing/2014/main" id="{2A72DE54-73A8-43F0-B0AB-FBB3354808E4}"/>
              </a:ext>
            </a:extLst>
          </p:cNvPr>
          <p:cNvSpPr>
            <a:spLocks/>
          </p:cNvSpPr>
          <p:nvPr/>
        </p:nvSpPr>
        <p:spPr bwMode="auto">
          <a:xfrm>
            <a:off x="5108575" y="3341688"/>
            <a:ext cx="23813" cy="25400"/>
          </a:xfrm>
          <a:custGeom>
            <a:avLst/>
            <a:gdLst>
              <a:gd name="T0" fmla="*/ 2147483646 w 30"/>
              <a:gd name="T1" fmla="*/ 2147483646 h 30"/>
              <a:gd name="T2" fmla="*/ 2147483646 w 30"/>
              <a:gd name="T3" fmla="*/ 0 h 30"/>
              <a:gd name="T4" fmla="*/ 0 w 30"/>
              <a:gd name="T5" fmla="*/ 2147483646 h 30"/>
              <a:gd name="T6" fmla="*/ 2147483646 w 30"/>
              <a:gd name="T7" fmla="*/ 2147483646 h 30"/>
              <a:gd name="T8" fmla="*/ 2147483646 w 30"/>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30" y="22"/>
                </a:moveTo>
                <a:lnTo>
                  <a:pt x="21" y="0"/>
                </a:lnTo>
                <a:lnTo>
                  <a:pt x="0" y="8"/>
                </a:lnTo>
                <a:lnTo>
                  <a:pt x="8" y="30"/>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699" name="Freeform 99">
            <a:extLst>
              <a:ext uri="{FF2B5EF4-FFF2-40B4-BE49-F238E27FC236}">
                <a16:creationId xmlns:a16="http://schemas.microsoft.com/office/drawing/2014/main" id="{F1C541AD-3B61-4372-A4A3-CCCA484FFC18}"/>
              </a:ext>
            </a:extLst>
          </p:cNvPr>
          <p:cNvSpPr>
            <a:spLocks/>
          </p:cNvSpPr>
          <p:nvPr/>
        </p:nvSpPr>
        <p:spPr bwMode="auto">
          <a:xfrm>
            <a:off x="5073650" y="3355975"/>
            <a:ext cx="23813" cy="23813"/>
          </a:xfrm>
          <a:custGeom>
            <a:avLst/>
            <a:gdLst>
              <a:gd name="T0" fmla="*/ 2147483646 w 32"/>
              <a:gd name="T1" fmla="*/ 2147483646 h 32"/>
              <a:gd name="T2" fmla="*/ 2147483646 w 32"/>
              <a:gd name="T3" fmla="*/ 0 h 32"/>
              <a:gd name="T4" fmla="*/ 0 w 32"/>
              <a:gd name="T5" fmla="*/ 2147483646 h 32"/>
              <a:gd name="T6" fmla="*/ 2147483646 w 32"/>
              <a:gd name="T7" fmla="*/ 2147483646 h 32"/>
              <a:gd name="T8" fmla="*/ 2147483646 w 32"/>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2">
                <a:moveTo>
                  <a:pt x="32" y="22"/>
                </a:moveTo>
                <a:lnTo>
                  <a:pt x="23" y="0"/>
                </a:lnTo>
                <a:lnTo>
                  <a:pt x="0" y="10"/>
                </a:lnTo>
                <a:lnTo>
                  <a:pt x="9" y="32"/>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00" name="Freeform 100">
            <a:extLst>
              <a:ext uri="{FF2B5EF4-FFF2-40B4-BE49-F238E27FC236}">
                <a16:creationId xmlns:a16="http://schemas.microsoft.com/office/drawing/2014/main" id="{08E318F9-5F7D-4066-9CB5-796D4219CA34}"/>
              </a:ext>
            </a:extLst>
          </p:cNvPr>
          <p:cNvSpPr>
            <a:spLocks/>
          </p:cNvSpPr>
          <p:nvPr/>
        </p:nvSpPr>
        <p:spPr bwMode="auto">
          <a:xfrm>
            <a:off x="5037138" y="3370263"/>
            <a:ext cx="25400" cy="23812"/>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8"/>
                </a:lnTo>
                <a:lnTo>
                  <a:pt x="8"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01" name="Freeform 101">
            <a:extLst>
              <a:ext uri="{FF2B5EF4-FFF2-40B4-BE49-F238E27FC236}">
                <a16:creationId xmlns:a16="http://schemas.microsoft.com/office/drawing/2014/main" id="{8B0176EE-D26D-4C30-9456-7A6CCB27B322}"/>
              </a:ext>
            </a:extLst>
          </p:cNvPr>
          <p:cNvSpPr>
            <a:spLocks/>
          </p:cNvSpPr>
          <p:nvPr/>
        </p:nvSpPr>
        <p:spPr bwMode="auto">
          <a:xfrm>
            <a:off x="5002213" y="3382963"/>
            <a:ext cx="23812" cy="23812"/>
          </a:xfrm>
          <a:custGeom>
            <a:avLst/>
            <a:gdLst>
              <a:gd name="T0" fmla="*/ 2147483646 w 30"/>
              <a:gd name="T1" fmla="*/ 2147483646 h 30"/>
              <a:gd name="T2" fmla="*/ 2147483646 w 30"/>
              <a:gd name="T3" fmla="*/ 0 h 30"/>
              <a:gd name="T4" fmla="*/ 0 w 30"/>
              <a:gd name="T5" fmla="*/ 2147483646 h 30"/>
              <a:gd name="T6" fmla="*/ 2147483646 w 30"/>
              <a:gd name="T7" fmla="*/ 2147483646 h 30"/>
              <a:gd name="T8" fmla="*/ 2147483646 w 30"/>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30" y="22"/>
                </a:moveTo>
                <a:lnTo>
                  <a:pt x="21" y="0"/>
                </a:lnTo>
                <a:lnTo>
                  <a:pt x="0" y="8"/>
                </a:lnTo>
                <a:lnTo>
                  <a:pt x="8" y="30"/>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02" name="Freeform 102">
            <a:extLst>
              <a:ext uri="{FF2B5EF4-FFF2-40B4-BE49-F238E27FC236}">
                <a16:creationId xmlns:a16="http://schemas.microsoft.com/office/drawing/2014/main" id="{EE2263CB-A522-40A4-B020-8B13FB0B2B96}"/>
              </a:ext>
            </a:extLst>
          </p:cNvPr>
          <p:cNvSpPr>
            <a:spLocks/>
          </p:cNvSpPr>
          <p:nvPr/>
        </p:nvSpPr>
        <p:spPr bwMode="auto">
          <a:xfrm>
            <a:off x="4965700" y="3397250"/>
            <a:ext cx="25400" cy="23813"/>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03" name="Freeform 103">
            <a:extLst>
              <a:ext uri="{FF2B5EF4-FFF2-40B4-BE49-F238E27FC236}">
                <a16:creationId xmlns:a16="http://schemas.microsoft.com/office/drawing/2014/main" id="{6CF714AA-CF9E-4E05-9F1A-277714733C5A}"/>
              </a:ext>
            </a:extLst>
          </p:cNvPr>
          <p:cNvSpPr>
            <a:spLocks/>
          </p:cNvSpPr>
          <p:nvPr/>
        </p:nvSpPr>
        <p:spPr bwMode="auto">
          <a:xfrm>
            <a:off x="4930775" y="3409950"/>
            <a:ext cx="23813"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9"/>
                </a:lnTo>
                <a:lnTo>
                  <a:pt x="9"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04" name="Freeform 104">
            <a:extLst>
              <a:ext uri="{FF2B5EF4-FFF2-40B4-BE49-F238E27FC236}">
                <a16:creationId xmlns:a16="http://schemas.microsoft.com/office/drawing/2014/main" id="{273A6EB3-471F-4844-A1FE-AE31F87B8749}"/>
              </a:ext>
            </a:extLst>
          </p:cNvPr>
          <p:cNvSpPr>
            <a:spLocks/>
          </p:cNvSpPr>
          <p:nvPr/>
        </p:nvSpPr>
        <p:spPr bwMode="auto">
          <a:xfrm>
            <a:off x="4895850" y="3422650"/>
            <a:ext cx="22225" cy="25400"/>
          </a:xfrm>
          <a:custGeom>
            <a:avLst/>
            <a:gdLst>
              <a:gd name="T0" fmla="*/ 2147483646 w 30"/>
              <a:gd name="T1" fmla="*/ 2147483646 h 32"/>
              <a:gd name="T2" fmla="*/ 2147483646 w 30"/>
              <a:gd name="T3" fmla="*/ 0 h 32"/>
              <a:gd name="T4" fmla="*/ 0 w 30"/>
              <a:gd name="T5" fmla="*/ 2147483646 h 32"/>
              <a:gd name="T6" fmla="*/ 2147483646 w 30"/>
              <a:gd name="T7" fmla="*/ 2147483646 h 32"/>
              <a:gd name="T8" fmla="*/ 2147483646 w 30"/>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2">
                <a:moveTo>
                  <a:pt x="30" y="22"/>
                </a:moveTo>
                <a:lnTo>
                  <a:pt x="21" y="0"/>
                </a:lnTo>
                <a:lnTo>
                  <a:pt x="0" y="10"/>
                </a:lnTo>
                <a:lnTo>
                  <a:pt x="9" y="32"/>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05" name="Freeform 105">
            <a:extLst>
              <a:ext uri="{FF2B5EF4-FFF2-40B4-BE49-F238E27FC236}">
                <a16:creationId xmlns:a16="http://schemas.microsoft.com/office/drawing/2014/main" id="{3831DEC5-6E28-4DE3-859F-1BD6E6D4A01D}"/>
              </a:ext>
            </a:extLst>
          </p:cNvPr>
          <p:cNvSpPr>
            <a:spLocks/>
          </p:cNvSpPr>
          <p:nvPr/>
        </p:nvSpPr>
        <p:spPr bwMode="auto">
          <a:xfrm>
            <a:off x="4859338" y="3436938"/>
            <a:ext cx="23812" cy="25400"/>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2"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06" name="Freeform 106">
            <a:extLst>
              <a:ext uri="{FF2B5EF4-FFF2-40B4-BE49-F238E27FC236}">
                <a16:creationId xmlns:a16="http://schemas.microsoft.com/office/drawing/2014/main" id="{8C95D904-1061-4B56-ACA7-77DE98F50350}"/>
              </a:ext>
            </a:extLst>
          </p:cNvPr>
          <p:cNvSpPr>
            <a:spLocks/>
          </p:cNvSpPr>
          <p:nvPr/>
        </p:nvSpPr>
        <p:spPr bwMode="auto">
          <a:xfrm>
            <a:off x="4822825" y="3451225"/>
            <a:ext cx="25400"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9"/>
                </a:lnTo>
                <a:lnTo>
                  <a:pt x="9"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07" name="Freeform 107">
            <a:extLst>
              <a:ext uri="{FF2B5EF4-FFF2-40B4-BE49-F238E27FC236}">
                <a16:creationId xmlns:a16="http://schemas.microsoft.com/office/drawing/2014/main" id="{29160BDB-4315-4CE3-B1D1-E37301BBC2A8}"/>
              </a:ext>
            </a:extLst>
          </p:cNvPr>
          <p:cNvSpPr>
            <a:spLocks/>
          </p:cNvSpPr>
          <p:nvPr/>
        </p:nvSpPr>
        <p:spPr bwMode="auto">
          <a:xfrm>
            <a:off x="4787900" y="3465513"/>
            <a:ext cx="25400" cy="23812"/>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9"/>
                </a:lnTo>
                <a:lnTo>
                  <a:pt x="9"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08" name="Freeform 108">
            <a:extLst>
              <a:ext uri="{FF2B5EF4-FFF2-40B4-BE49-F238E27FC236}">
                <a16:creationId xmlns:a16="http://schemas.microsoft.com/office/drawing/2014/main" id="{059D6C9E-636C-4614-B71F-2D79E1D412BB}"/>
              </a:ext>
            </a:extLst>
          </p:cNvPr>
          <p:cNvSpPr>
            <a:spLocks/>
          </p:cNvSpPr>
          <p:nvPr/>
        </p:nvSpPr>
        <p:spPr bwMode="auto">
          <a:xfrm>
            <a:off x="4751388" y="3478213"/>
            <a:ext cx="25400" cy="23812"/>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2"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09" name="Freeform 109">
            <a:extLst>
              <a:ext uri="{FF2B5EF4-FFF2-40B4-BE49-F238E27FC236}">
                <a16:creationId xmlns:a16="http://schemas.microsoft.com/office/drawing/2014/main" id="{7847EE90-F766-4019-B1B0-9487A9DD5C0B}"/>
              </a:ext>
            </a:extLst>
          </p:cNvPr>
          <p:cNvSpPr>
            <a:spLocks/>
          </p:cNvSpPr>
          <p:nvPr/>
        </p:nvSpPr>
        <p:spPr bwMode="auto">
          <a:xfrm>
            <a:off x="4716463" y="3490913"/>
            <a:ext cx="23812" cy="25400"/>
          </a:xfrm>
          <a:custGeom>
            <a:avLst/>
            <a:gdLst>
              <a:gd name="T0" fmla="*/ 2147483646 w 31"/>
              <a:gd name="T1" fmla="*/ 2147483646 h 32"/>
              <a:gd name="T2" fmla="*/ 2147483646 w 31"/>
              <a:gd name="T3" fmla="*/ 0 h 32"/>
              <a:gd name="T4" fmla="*/ 0 w 31"/>
              <a:gd name="T5" fmla="*/ 2147483646 h 32"/>
              <a:gd name="T6" fmla="*/ 2147483646 w 31"/>
              <a:gd name="T7" fmla="*/ 2147483646 h 32"/>
              <a:gd name="T8" fmla="*/ 2147483646 w 31"/>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31" y="23"/>
                </a:moveTo>
                <a:lnTo>
                  <a:pt x="23" y="0"/>
                </a:lnTo>
                <a:lnTo>
                  <a:pt x="0" y="10"/>
                </a:lnTo>
                <a:lnTo>
                  <a:pt x="9" y="32"/>
                </a:lnTo>
                <a:lnTo>
                  <a:pt x="31" y="2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10" name="Freeform 110">
            <a:extLst>
              <a:ext uri="{FF2B5EF4-FFF2-40B4-BE49-F238E27FC236}">
                <a16:creationId xmlns:a16="http://schemas.microsoft.com/office/drawing/2014/main" id="{6822DF09-0AB8-4457-B8D4-7064581751D4}"/>
              </a:ext>
            </a:extLst>
          </p:cNvPr>
          <p:cNvSpPr>
            <a:spLocks/>
          </p:cNvSpPr>
          <p:nvPr/>
        </p:nvSpPr>
        <p:spPr bwMode="auto">
          <a:xfrm>
            <a:off x="4681538" y="3505200"/>
            <a:ext cx="23812"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3"/>
                </a:moveTo>
                <a:lnTo>
                  <a:pt x="23" y="0"/>
                </a:lnTo>
                <a:lnTo>
                  <a:pt x="0" y="9"/>
                </a:lnTo>
                <a:lnTo>
                  <a:pt x="9" y="31"/>
                </a:lnTo>
                <a:lnTo>
                  <a:pt x="31" y="2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11" name="Freeform 111">
            <a:extLst>
              <a:ext uri="{FF2B5EF4-FFF2-40B4-BE49-F238E27FC236}">
                <a16:creationId xmlns:a16="http://schemas.microsoft.com/office/drawing/2014/main" id="{00B6489A-5ECE-4643-845D-A285265E78E0}"/>
              </a:ext>
            </a:extLst>
          </p:cNvPr>
          <p:cNvSpPr>
            <a:spLocks/>
          </p:cNvSpPr>
          <p:nvPr/>
        </p:nvSpPr>
        <p:spPr bwMode="auto">
          <a:xfrm>
            <a:off x="4645025" y="3519488"/>
            <a:ext cx="23813" cy="23812"/>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2"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12" name="Freeform 112">
            <a:extLst>
              <a:ext uri="{FF2B5EF4-FFF2-40B4-BE49-F238E27FC236}">
                <a16:creationId xmlns:a16="http://schemas.microsoft.com/office/drawing/2014/main" id="{71E6125B-FCD9-4417-8904-E08AD3418A48}"/>
              </a:ext>
            </a:extLst>
          </p:cNvPr>
          <p:cNvSpPr>
            <a:spLocks/>
          </p:cNvSpPr>
          <p:nvPr/>
        </p:nvSpPr>
        <p:spPr bwMode="auto">
          <a:xfrm>
            <a:off x="4608513" y="3532188"/>
            <a:ext cx="25400" cy="25400"/>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13" name="Freeform 113">
            <a:extLst>
              <a:ext uri="{FF2B5EF4-FFF2-40B4-BE49-F238E27FC236}">
                <a16:creationId xmlns:a16="http://schemas.microsoft.com/office/drawing/2014/main" id="{43CCD918-1EE6-4621-96C9-4D62D2C2BF8E}"/>
              </a:ext>
            </a:extLst>
          </p:cNvPr>
          <p:cNvSpPr>
            <a:spLocks/>
          </p:cNvSpPr>
          <p:nvPr/>
        </p:nvSpPr>
        <p:spPr bwMode="auto">
          <a:xfrm>
            <a:off x="4573588" y="3546475"/>
            <a:ext cx="25400" cy="23813"/>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14" name="Freeform 114">
            <a:extLst>
              <a:ext uri="{FF2B5EF4-FFF2-40B4-BE49-F238E27FC236}">
                <a16:creationId xmlns:a16="http://schemas.microsoft.com/office/drawing/2014/main" id="{EE86CEE9-D34B-4586-85D1-4E56A04DEA01}"/>
              </a:ext>
            </a:extLst>
          </p:cNvPr>
          <p:cNvSpPr>
            <a:spLocks/>
          </p:cNvSpPr>
          <p:nvPr/>
        </p:nvSpPr>
        <p:spPr bwMode="auto">
          <a:xfrm>
            <a:off x="4537075" y="3559175"/>
            <a:ext cx="25400" cy="25400"/>
          </a:xfrm>
          <a:custGeom>
            <a:avLst/>
            <a:gdLst>
              <a:gd name="T0" fmla="*/ 2147483646 w 31"/>
              <a:gd name="T1" fmla="*/ 2147483646 h 32"/>
              <a:gd name="T2" fmla="*/ 2147483646 w 31"/>
              <a:gd name="T3" fmla="*/ 0 h 32"/>
              <a:gd name="T4" fmla="*/ 0 w 31"/>
              <a:gd name="T5" fmla="*/ 2147483646 h 32"/>
              <a:gd name="T6" fmla="*/ 2147483646 w 31"/>
              <a:gd name="T7" fmla="*/ 2147483646 h 32"/>
              <a:gd name="T8" fmla="*/ 2147483646 w 31"/>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31" y="22"/>
                </a:moveTo>
                <a:lnTo>
                  <a:pt x="23" y="0"/>
                </a:lnTo>
                <a:lnTo>
                  <a:pt x="0" y="10"/>
                </a:lnTo>
                <a:lnTo>
                  <a:pt x="8" y="32"/>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15" name="Freeform 115">
            <a:extLst>
              <a:ext uri="{FF2B5EF4-FFF2-40B4-BE49-F238E27FC236}">
                <a16:creationId xmlns:a16="http://schemas.microsoft.com/office/drawing/2014/main" id="{FB619FB1-A46B-4802-974E-5D78EB574009}"/>
              </a:ext>
            </a:extLst>
          </p:cNvPr>
          <p:cNvSpPr>
            <a:spLocks/>
          </p:cNvSpPr>
          <p:nvPr/>
        </p:nvSpPr>
        <p:spPr bwMode="auto">
          <a:xfrm>
            <a:off x="4502150" y="3573463"/>
            <a:ext cx="23813" cy="23812"/>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16" name="Freeform 116">
            <a:extLst>
              <a:ext uri="{FF2B5EF4-FFF2-40B4-BE49-F238E27FC236}">
                <a16:creationId xmlns:a16="http://schemas.microsoft.com/office/drawing/2014/main" id="{F132974D-39FE-466B-8DF1-1BC898282A81}"/>
              </a:ext>
            </a:extLst>
          </p:cNvPr>
          <p:cNvSpPr>
            <a:spLocks/>
          </p:cNvSpPr>
          <p:nvPr/>
        </p:nvSpPr>
        <p:spPr bwMode="auto">
          <a:xfrm>
            <a:off x="4467225" y="3586163"/>
            <a:ext cx="23813" cy="25400"/>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17" name="Freeform 117">
            <a:extLst>
              <a:ext uri="{FF2B5EF4-FFF2-40B4-BE49-F238E27FC236}">
                <a16:creationId xmlns:a16="http://schemas.microsoft.com/office/drawing/2014/main" id="{9D3E4B27-747B-44E8-873C-EAFFAF0451F7}"/>
              </a:ext>
            </a:extLst>
          </p:cNvPr>
          <p:cNvSpPr>
            <a:spLocks/>
          </p:cNvSpPr>
          <p:nvPr/>
        </p:nvSpPr>
        <p:spPr bwMode="auto">
          <a:xfrm>
            <a:off x="4430713" y="3600450"/>
            <a:ext cx="25400" cy="23813"/>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18" name="Freeform 118">
            <a:extLst>
              <a:ext uri="{FF2B5EF4-FFF2-40B4-BE49-F238E27FC236}">
                <a16:creationId xmlns:a16="http://schemas.microsoft.com/office/drawing/2014/main" id="{80DEE5CD-333B-4BE7-85F2-01A364A600E5}"/>
              </a:ext>
            </a:extLst>
          </p:cNvPr>
          <p:cNvSpPr>
            <a:spLocks/>
          </p:cNvSpPr>
          <p:nvPr/>
        </p:nvSpPr>
        <p:spPr bwMode="auto">
          <a:xfrm>
            <a:off x="4394200" y="3614738"/>
            <a:ext cx="25400" cy="23812"/>
          </a:xfrm>
          <a:custGeom>
            <a:avLst/>
            <a:gdLst>
              <a:gd name="T0" fmla="*/ 2147483646 w 32"/>
              <a:gd name="T1" fmla="*/ 2147483646 h 31"/>
              <a:gd name="T2" fmla="*/ 2147483646 w 32"/>
              <a:gd name="T3" fmla="*/ 0 h 31"/>
              <a:gd name="T4" fmla="*/ 0 w 32"/>
              <a:gd name="T5" fmla="*/ 2147483646 h 31"/>
              <a:gd name="T6" fmla="*/ 2147483646 w 32"/>
              <a:gd name="T7" fmla="*/ 2147483646 h 31"/>
              <a:gd name="T8" fmla="*/ 2147483646 w 32"/>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1">
                <a:moveTo>
                  <a:pt x="32" y="22"/>
                </a:moveTo>
                <a:lnTo>
                  <a:pt x="23" y="0"/>
                </a:lnTo>
                <a:lnTo>
                  <a:pt x="0" y="8"/>
                </a:lnTo>
                <a:lnTo>
                  <a:pt x="9" y="31"/>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19" name="Freeform 119">
            <a:extLst>
              <a:ext uri="{FF2B5EF4-FFF2-40B4-BE49-F238E27FC236}">
                <a16:creationId xmlns:a16="http://schemas.microsoft.com/office/drawing/2014/main" id="{BBC0AD97-CD98-4647-AFB5-3E08E564DC8E}"/>
              </a:ext>
            </a:extLst>
          </p:cNvPr>
          <p:cNvSpPr>
            <a:spLocks/>
          </p:cNvSpPr>
          <p:nvPr/>
        </p:nvSpPr>
        <p:spPr bwMode="auto">
          <a:xfrm>
            <a:off x="4359275" y="3627438"/>
            <a:ext cx="25400" cy="25400"/>
          </a:xfrm>
          <a:custGeom>
            <a:avLst/>
            <a:gdLst>
              <a:gd name="T0" fmla="*/ 2147483646 w 32"/>
              <a:gd name="T1" fmla="*/ 2147483646 h 32"/>
              <a:gd name="T2" fmla="*/ 2147483646 w 32"/>
              <a:gd name="T3" fmla="*/ 0 h 32"/>
              <a:gd name="T4" fmla="*/ 0 w 32"/>
              <a:gd name="T5" fmla="*/ 2147483646 h 32"/>
              <a:gd name="T6" fmla="*/ 2147483646 w 32"/>
              <a:gd name="T7" fmla="*/ 2147483646 h 32"/>
              <a:gd name="T8" fmla="*/ 2147483646 w 32"/>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2">
                <a:moveTo>
                  <a:pt x="32" y="22"/>
                </a:moveTo>
                <a:lnTo>
                  <a:pt x="23" y="0"/>
                </a:lnTo>
                <a:lnTo>
                  <a:pt x="0" y="9"/>
                </a:lnTo>
                <a:lnTo>
                  <a:pt x="9" y="32"/>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20" name="Freeform 120">
            <a:extLst>
              <a:ext uri="{FF2B5EF4-FFF2-40B4-BE49-F238E27FC236}">
                <a16:creationId xmlns:a16="http://schemas.microsoft.com/office/drawing/2014/main" id="{2BED3999-2D4C-4539-B4A0-41AA9628B78E}"/>
              </a:ext>
            </a:extLst>
          </p:cNvPr>
          <p:cNvSpPr>
            <a:spLocks/>
          </p:cNvSpPr>
          <p:nvPr/>
        </p:nvSpPr>
        <p:spPr bwMode="auto">
          <a:xfrm>
            <a:off x="4324350" y="3641725"/>
            <a:ext cx="23813" cy="23813"/>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9"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21" name="Freeform 121">
            <a:extLst>
              <a:ext uri="{FF2B5EF4-FFF2-40B4-BE49-F238E27FC236}">
                <a16:creationId xmlns:a16="http://schemas.microsoft.com/office/drawing/2014/main" id="{6B7D0BB8-ED7F-47E0-9B13-202569B38A7C}"/>
              </a:ext>
            </a:extLst>
          </p:cNvPr>
          <p:cNvSpPr>
            <a:spLocks/>
          </p:cNvSpPr>
          <p:nvPr/>
        </p:nvSpPr>
        <p:spPr bwMode="auto">
          <a:xfrm>
            <a:off x="4287838" y="3654425"/>
            <a:ext cx="23812"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2" y="0"/>
                </a:lnTo>
                <a:lnTo>
                  <a:pt x="0" y="9"/>
                </a:lnTo>
                <a:lnTo>
                  <a:pt x="8"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22" name="Freeform 122">
            <a:extLst>
              <a:ext uri="{FF2B5EF4-FFF2-40B4-BE49-F238E27FC236}">
                <a16:creationId xmlns:a16="http://schemas.microsoft.com/office/drawing/2014/main" id="{032D8BF0-888D-4384-AFD8-99AFF2C41414}"/>
              </a:ext>
            </a:extLst>
          </p:cNvPr>
          <p:cNvSpPr>
            <a:spLocks/>
          </p:cNvSpPr>
          <p:nvPr/>
        </p:nvSpPr>
        <p:spPr bwMode="auto">
          <a:xfrm>
            <a:off x="4252913" y="3668713"/>
            <a:ext cx="23812" cy="23812"/>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2" y="0"/>
                </a:lnTo>
                <a:lnTo>
                  <a:pt x="0" y="9"/>
                </a:lnTo>
                <a:lnTo>
                  <a:pt x="8"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23" name="Freeform 123">
            <a:extLst>
              <a:ext uri="{FF2B5EF4-FFF2-40B4-BE49-F238E27FC236}">
                <a16:creationId xmlns:a16="http://schemas.microsoft.com/office/drawing/2014/main" id="{F4384EB1-C0A1-4146-B61E-314C1FAAD55D}"/>
              </a:ext>
            </a:extLst>
          </p:cNvPr>
          <p:cNvSpPr>
            <a:spLocks/>
          </p:cNvSpPr>
          <p:nvPr/>
        </p:nvSpPr>
        <p:spPr bwMode="auto">
          <a:xfrm>
            <a:off x="4216400" y="3681413"/>
            <a:ext cx="25400" cy="25400"/>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9"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24" name="Freeform 124">
            <a:extLst>
              <a:ext uri="{FF2B5EF4-FFF2-40B4-BE49-F238E27FC236}">
                <a16:creationId xmlns:a16="http://schemas.microsoft.com/office/drawing/2014/main" id="{596EECEE-17AC-46C2-BAB5-7F376E9C948A}"/>
              </a:ext>
            </a:extLst>
          </p:cNvPr>
          <p:cNvSpPr>
            <a:spLocks/>
          </p:cNvSpPr>
          <p:nvPr/>
        </p:nvSpPr>
        <p:spPr bwMode="auto">
          <a:xfrm>
            <a:off x="4181475" y="3695700"/>
            <a:ext cx="23813" cy="25400"/>
          </a:xfrm>
          <a:custGeom>
            <a:avLst/>
            <a:gdLst>
              <a:gd name="T0" fmla="*/ 2147483646 w 30"/>
              <a:gd name="T1" fmla="*/ 2147483646 h 32"/>
              <a:gd name="T2" fmla="*/ 2147483646 w 30"/>
              <a:gd name="T3" fmla="*/ 0 h 32"/>
              <a:gd name="T4" fmla="*/ 0 w 30"/>
              <a:gd name="T5" fmla="*/ 2147483646 h 32"/>
              <a:gd name="T6" fmla="*/ 2147483646 w 30"/>
              <a:gd name="T7" fmla="*/ 2147483646 h 32"/>
              <a:gd name="T8" fmla="*/ 2147483646 w 30"/>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2">
                <a:moveTo>
                  <a:pt x="30" y="22"/>
                </a:moveTo>
                <a:lnTo>
                  <a:pt x="21" y="0"/>
                </a:lnTo>
                <a:lnTo>
                  <a:pt x="0" y="10"/>
                </a:lnTo>
                <a:lnTo>
                  <a:pt x="9" y="32"/>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25" name="Freeform 125">
            <a:extLst>
              <a:ext uri="{FF2B5EF4-FFF2-40B4-BE49-F238E27FC236}">
                <a16:creationId xmlns:a16="http://schemas.microsoft.com/office/drawing/2014/main" id="{F1EF6EF6-7F05-42B6-BBAA-9EDCA8D5EA06}"/>
              </a:ext>
            </a:extLst>
          </p:cNvPr>
          <p:cNvSpPr>
            <a:spLocks/>
          </p:cNvSpPr>
          <p:nvPr/>
        </p:nvSpPr>
        <p:spPr bwMode="auto">
          <a:xfrm>
            <a:off x="4144963" y="3709988"/>
            <a:ext cx="25400" cy="23812"/>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2" y="0"/>
                </a:lnTo>
                <a:lnTo>
                  <a:pt x="0" y="9"/>
                </a:lnTo>
                <a:lnTo>
                  <a:pt x="8"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26" name="Freeform 126">
            <a:extLst>
              <a:ext uri="{FF2B5EF4-FFF2-40B4-BE49-F238E27FC236}">
                <a16:creationId xmlns:a16="http://schemas.microsoft.com/office/drawing/2014/main" id="{C313864B-B3B1-49F5-9672-6DD00C035D33}"/>
              </a:ext>
            </a:extLst>
          </p:cNvPr>
          <p:cNvSpPr>
            <a:spLocks/>
          </p:cNvSpPr>
          <p:nvPr/>
        </p:nvSpPr>
        <p:spPr bwMode="auto">
          <a:xfrm>
            <a:off x="4110038" y="3722688"/>
            <a:ext cx="23812" cy="23812"/>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9"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27" name="Freeform 127">
            <a:extLst>
              <a:ext uri="{FF2B5EF4-FFF2-40B4-BE49-F238E27FC236}">
                <a16:creationId xmlns:a16="http://schemas.microsoft.com/office/drawing/2014/main" id="{1E8A787E-DBCA-43E4-95C8-E5B1B4414AC6}"/>
              </a:ext>
            </a:extLst>
          </p:cNvPr>
          <p:cNvSpPr>
            <a:spLocks/>
          </p:cNvSpPr>
          <p:nvPr/>
        </p:nvSpPr>
        <p:spPr bwMode="auto">
          <a:xfrm>
            <a:off x="4075113" y="3736975"/>
            <a:ext cx="22225" cy="23813"/>
          </a:xfrm>
          <a:custGeom>
            <a:avLst/>
            <a:gdLst>
              <a:gd name="T0" fmla="*/ 2147483646 w 30"/>
              <a:gd name="T1" fmla="*/ 2147483646 h 30"/>
              <a:gd name="T2" fmla="*/ 2147483646 w 30"/>
              <a:gd name="T3" fmla="*/ 0 h 30"/>
              <a:gd name="T4" fmla="*/ 0 w 30"/>
              <a:gd name="T5" fmla="*/ 2147483646 h 30"/>
              <a:gd name="T6" fmla="*/ 2147483646 w 30"/>
              <a:gd name="T7" fmla="*/ 2147483646 h 30"/>
              <a:gd name="T8" fmla="*/ 2147483646 w 30"/>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30" y="22"/>
                </a:moveTo>
                <a:lnTo>
                  <a:pt x="21" y="0"/>
                </a:lnTo>
                <a:lnTo>
                  <a:pt x="0" y="8"/>
                </a:lnTo>
                <a:lnTo>
                  <a:pt x="9" y="30"/>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28" name="Freeform 128">
            <a:extLst>
              <a:ext uri="{FF2B5EF4-FFF2-40B4-BE49-F238E27FC236}">
                <a16:creationId xmlns:a16="http://schemas.microsoft.com/office/drawing/2014/main" id="{44AE48D2-0E67-4D64-A5D7-4E5DC437EAD4}"/>
              </a:ext>
            </a:extLst>
          </p:cNvPr>
          <p:cNvSpPr>
            <a:spLocks/>
          </p:cNvSpPr>
          <p:nvPr/>
        </p:nvSpPr>
        <p:spPr bwMode="auto">
          <a:xfrm>
            <a:off x="4038600" y="3749675"/>
            <a:ext cx="23813"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3"/>
                </a:moveTo>
                <a:lnTo>
                  <a:pt x="22" y="0"/>
                </a:lnTo>
                <a:lnTo>
                  <a:pt x="0" y="9"/>
                </a:lnTo>
                <a:lnTo>
                  <a:pt x="8" y="31"/>
                </a:lnTo>
                <a:lnTo>
                  <a:pt x="31" y="2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29" name="Freeform 129">
            <a:extLst>
              <a:ext uri="{FF2B5EF4-FFF2-40B4-BE49-F238E27FC236}">
                <a16:creationId xmlns:a16="http://schemas.microsoft.com/office/drawing/2014/main" id="{BBA749DA-4909-4701-9916-1D1455C66C4D}"/>
              </a:ext>
            </a:extLst>
          </p:cNvPr>
          <p:cNvSpPr>
            <a:spLocks/>
          </p:cNvSpPr>
          <p:nvPr/>
        </p:nvSpPr>
        <p:spPr bwMode="auto">
          <a:xfrm>
            <a:off x="4002088" y="3763963"/>
            <a:ext cx="25400" cy="23812"/>
          </a:xfrm>
          <a:custGeom>
            <a:avLst/>
            <a:gdLst>
              <a:gd name="T0" fmla="*/ 2147483646 w 32"/>
              <a:gd name="T1" fmla="*/ 2147483646 h 31"/>
              <a:gd name="T2" fmla="*/ 2147483646 w 32"/>
              <a:gd name="T3" fmla="*/ 0 h 31"/>
              <a:gd name="T4" fmla="*/ 0 w 32"/>
              <a:gd name="T5" fmla="*/ 2147483646 h 31"/>
              <a:gd name="T6" fmla="*/ 2147483646 w 32"/>
              <a:gd name="T7" fmla="*/ 2147483646 h 31"/>
              <a:gd name="T8" fmla="*/ 2147483646 w 32"/>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1">
                <a:moveTo>
                  <a:pt x="32" y="23"/>
                </a:moveTo>
                <a:lnTo>
                  <a:pt x="23" y="0"/>
                </a:lnTo>
                <a:lnTo>
                  <a:pt x="0" y="9"/>
                </a:lnTo>
                <a:lnTo>
                  <a:pt x="9" y="31"/>
                </a:lnTo>
                <a:lnTo>
                  <a:pt x="32" y="2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30" name="Freeform 130">
            <a:extLst>
              <a:ext uri="{FF2B5EF4-FFF2-40B4-BE49-F238E27FC236}">
                <a16:creationId xmlns:a16="http://schemas.microsoft.com/office/drawing/2014/main" id="{A6D0327B-016C-4B9C-8CDD-9162BBC6620C}"/>
              </a:ext>
            </a:extLst>
          </p:cNvPr>
          <p:cNvSpPr>
            <a:spLocks/>
          </p:cNvSpPr>
          <p:nvPr/>
        </p:nvSpPr>
        <p:spPr bwMode="auto">
          <a:xfrm>
            <a:off x="3967163" y="3776663"/>
            <a:ext cx="23812" cy="25400"/>
          </a:xfrm>
          <a:custGeom>
            <a:avLst/>
            <a:gdLst>
              <a:gd name="T0" fmla="*/ 2147483646 w 30"/>
              <a:gd name="T1" fmla="*/ 2147483646 h 30"/>
              <a:gd name="T2" fmla="*/ 2147483646 w 30"/>
              <a:gd name="T3" fmla="*/ 0 h 30"/>
              <a:gd name="T4" fmla="*/ 0 w 30"/>
              <a:gd name="T5" fmla="*/ 2147483646 h 30"/>
              <a:gd name="T6" fmla="*/ 2147483646 w 30"/>
              <a:gd name="T7" fmla="*/ 2147483646 h 30"/>
              <a:gd name="T8" fmla="*/ 2147483646 w 30"/>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30" y="22"/>
                </a:moveTo>
                <a:lnTo>
                  <a:pt x="22" y="0"/>
                </a:lnTo>
                <a:lnTo>
                  <a:pt x="0" y="8"/>
                </a:lnTo>
                <a:lnTo>
                  <a:pt x="9" y="30"/>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31" name="Freeform 131">
            <a:extLst>
              <a:ext uri="{FF2B5EF4-FFF2-40B4-BE49-F238E27FC236}">
                <a16:creationId xmlns:a16="http://schemas.microsoft.com/office/drawing/2014/main" id="{A8C76756-0342-4C83-8CBB-AEA619409B9F}"/>
              </a:ext>
            </a:extLst>
          </p:cNvPr>
          <p:cNvSpPr>
            <a:spLocks/>
          </p:cNvSpPr>
          <p:nvPr/>
        </p:nvSpPr>
        <p:spPr bwMode="auto">
          <a:xfrm>
            <a:off x="3930650" y="3790950"/>
            <a:ext cx="25400" cy="25400"/>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9"/>
                </a:lnTo>
                <a:lnTo>
                  <a:pt x="8"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32" name="Freeform 132">
            <a:extLst>
              <a:ext uri="{FF2B5EF4-FFF2-40B4-BE49-F238E27FC236}">
                <a16:creationId xmlns:a16="http://schemas.microsoft.com/office/drawing/2014/main" id="{B3DEE04A-053A-4BDF-850C-9EDDD95881A5}"/>
              </a:ext>
            </a:extLst>
          </p:cNvPr>
          <p:cNvSpPr>
            <a:spLocks/>
          </p:cNvSpPr>
          <p:nvPr/>
        </p:nvSpPr>
        <p:spPr bwMode="auto">
          <a:xfrm>
            <a:off x="3895725" y="3805238"/>
            <a:ext cx="23813" cy="23812"/>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33" name="Freeform 133">
            <a:extLst>
              <a:ext uri="{FF2B5EF4-FFF2-40B4-BE49-F238E27FC236}">
                <a16:creationId xmlns:a16="http://schemas.microsoft.com/office/drawing/2014/main" id="{09928C11-EDAB-4D59-973A-83C6ABB5C69E}"/>
              </a:ext>
            </a:extLst>
          </p:cNvPr>
          <p:cNvSpPr>
            <a:spLocks/>
          </p:cNvSpPr>
          <p:nvPr/>
        </p:nvSpPr>
        <p:spPr bwMode="auto">
          <a:xfrm>
            <a:off x="3860800" y="3817938"/>
            <a:ext cx="23813" cy="23812"/>
          </a:xfrm>
          <a:custGeom>
            <a:avLst/>
            <a:gdLst>
              <a:gd name="T0" fmla="*/ 2147483646 w 30"/>
              <a:gd name="T1" fmla="*/ 2147483646 h 30"/>
              <a:gd name="T2" fmla="*/ 2147483646 w 30"/>
              <a:gd name="T3" fmla="*/ 0 h 30"/>
              <a:gd name="T4" fmla="*/ 0 w 30"/>
              <a:gd name="T5" fmla="*/ 2147483646 h 30"/>
              <a:gd name="T6" fmla="*/ 2147483646 w 30"/>
              <a:gd name="T7" fmla="*/ 2147483646 h 30"/>
              <a:gd name="T8" fmla="*/ 2147483646 w 30"/>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30" y="22"/>
                </a:moveTo>
                <a:lnTo>
                  <a:pt x="22" y="0"/>
                </a:lnTo>
                <a:lnTo>
                  <a:pt x="0" y="8"/>
                </a:lnTo>
                <a:lnTo>
                  <a:pt x="9" y="30"/>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34" name="Freeform 134">
            <a:extLst>
              <a:ext uri="{FF2B5EF4-FFF2-40B4-BE49-F238E27FC236}">
                <a16:creationId xmlns:a16="http://schemas.microsoft.com/office/drawing/2014/main" id="{4C00085D-8143-4C99-830F-71FA5814FBAB}"/>
              </a:ext>
            </a:extLst>
          </p:cNvPr>
          <p:cNvSpPr>
            <a:spLocks/>
          </p:cNvSpPr>
          <p:nvPr/>
        </p:nvSpPr>
        <p:spPr bwMode="auto">
          <a:xfrm>
            <a:off x="3824288" y="3832225"/>
            <a:ext cx="25400" cy="23813"/>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35" name="Freeform 135">
            <a:extLst>
              <a:ext uri="{FF2B5EF4-FFF2-40B4-BE49-F238E27FC236}">
                <a16:creationId xmlns:a16="http://schemas.microsoft.com/office/drawing/2014/main" id="{01197522-AA81-4362-A95E-92296E1C4417}"/>
              </a:ext>
            </a:extLst>
          </p:cNvPr>
          <p:cNvSpPr>
            <a:spLocks/>
          </p:cNvSpPr>
          <p:nvPr/>
        </p:nvSpPr>
        <p:spPr bwMode="auto">
          <a:xfrm>
            <a:off x="3787775" y="3844925"/>
            <a:ext cx="25400" cy="25400"/>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36" name="Freeform 136">
            <a:extLst>
              <a:ext uri="{FF2B5EF4-FFF2-40B4-BE49-F238E27FC236}">
                <a16:creationId xmlns:a16="http://schemas.microsoft.com/office/drawing/2014/main" id="{A4D9E5E6-E48F-4A53-B9AA-D5E58F13A431}"/>
              </a:ext>
            </a:extLst>
          </p:cNvPr>
          <p:cNvSpPr>
            <a:spLocks/>
          </p:cNvSpPr>
          <p:nvPr/>
        </p:nvSpPr>
        <p:spPr bwMode="auto">
          <a:xfrm>
            <a:off x="3752850" y="3859213"/>
            <a:ext cx="23813" cy="23812"/>
          </a:xfrm>
          <a:custGeom>
            <a:avLst/>
            <a:gdLst>
              <a:gd name="T0" fmla="*/ 2147483646 w 30"/>
              <a:gd name="T1" fmla="*/ 2147483646 h 32"/>
              <a:gd name="T2" fmla="*/ 2147483646 w 30"/>
              <a:gd name="T3" fmla="*/ 0 h 32"/>
              <a:gd name="T4" fmla="*/ 0 w 30"/>
              <a:gd name="T5" fmla="*/ 2147483646 h 32"/>
              <a:gd name="T6" fmla="*/ 2147483646 w 30"/>
              <a:gd name="T7" fmla="*/ 2147483646 h 32"/>
              <a:gd name="T8" fmla="*/ 2147483646 w 30"/>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2">
                <a:moveTo>
                  <a:pt x="30" y="22"/>
                </a:moveTo>
                <a:lnTo>
                  <a:pt x="22" y="0"/>
                </a:lnTo>
                <a:lnTo>
                  <a:pt x="0" y="10"/>
                </a:lnTo>
                <a:lnTo>
                  <a:pt x="9" y="32"/>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37" name="Freeform 137">
            <a:extLst>
              <a:ext uri="{FF2B5EF4-FFF2-40B4-BE49-F238E27FC236}">
                <a16:creationId xmlns:a16="http://schemas.microsoft.com/office/drawing/2014/main" id="{0800597A-A7CB-4592-9F0B-4F4F9FCB646A}"/>
              </a:ext>
            </a:extLst>
          </p:cNvPr>
          <p:cNvSpPr>
            <a:spLocks/>
          </p:cNvSpPr>
          <p:nvPr/>
        </p:nvSpPr>
        <p:spPr bwMode="auto">
          <a:xfrm>
            <a:off x="3716338" y="3873500"/>
            <a:ext cx="25400"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8"/>
                </a:lnTo>
                <a:lnTo>
                  <a:pt x="9"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38" name="Freeform 138">
            <a:extLst>
              <a:ext uri="{FF2B5EF4-FFF2-40B4-BE49-F238E27FC236}">
                <a16:creationId xmlns:a16="http://schemas.microsoft.com/office/drawing/2014/main" id="{DC016333-6B38-4EF4-BB18-AD33FBFBDF85}"/>
              </a:ext>
            </a:extLst>
          </p:cNvPr>
          <p:cNvSpPr>
            <a:spLocks/>
          </p:cNvSpPr>
          <p:nvPr/>
        </p:nvSpPr>
        <p:spPr bwMode="auto">
          <a:xfrm>
            <a:off x="3681413" y="3886200"/>
            <a:ext cx="23812" cy="23813"/>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2"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39" name="Freeform 139">
            <a:extLst>
              <a:ext uri="{FF2B5EF4-FFF2-40B4-BE49-F238E27FC236}">
                <a16:creationId xmlns:a16="http://schemas.microsoft.com/office/drawing/2014/main" id="{00E8E81D-E555-4F84-B6C4-3E1CE396536B}"/>
              </a:ext>
            </a:extLst>
          </p:cNvPr>
          <p:cNvSpPr>
            <a:spLocks/>
          </p:cNvSpPr>
          <p:nvPr/>
        </p:nvSpPr>
        <p:spPr bwMode="auto">
          <a:xfrm>
            <a:off x="3646488" y="3900488"/>
            <a:ext cx="23812" cy="23812"/>
          </a:xfrm>
          <a:custGeom>
            <a:avLst/>
            <a:gdLst>
              <a:gd name="T0" fmla="*/ 2147483646 w 29"/>
              <a:gd name="T1" fmla="*/ 2147483646 h 30"/>
              <a:gd name="T2" fmla="*/ 2147483646 w 29"/>
              <a:gd name="T3" fmla="*/ 0 h 30"/>
              <a:gd name="T4" fmla="*/ 0 w 29"/>
              <a:gd name="T5" fmla="*/ 2147483646 h 30"/>
              <a:gd name="T6" fmla="*/ 2147483646 w 29"/>
              <a:gd name="T7" fmla="*/ 2147483646 h 30"/>
              <a:gd name="T8" fmla="*/ 2147483646 w 29"/>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0">
                <a:moveTo>
                  <a:pt x="29" y="22"/>
                </a:moveTo>
                <a:lnTo>
                  <a:pt x="21" y="0"/>
                </a:lnTo>
                <a:lnTo>
                  <a:pt x="0" y="8"/>
                </a:lnTo>
                <a:lnTo>
                  <a:pt x="8" y="30"/>
                </a:lnTo>
                <a:lnTo>
                  <a:pt x="29"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40" name="Freeform 140">
            <a:extLst>
              <a:ext uri="{FF2B5EF4-FFF2-40B4-BE49-F238E27FC236}">
                <a16:creationId xmlns:a16="http://schemas.microsoft.com/office/drawing/2014/main" id="{91B9CD4F-81A5-47D2-889C-B48514974E88}"/>
              </a:ext>
            </a:extLst>
          </p:cNvPr>
          <p:cNvSpPr>
            <a:spLocks/>
          </p:cNvSpPr>
          <p:nvPr/>
        </p:nvSpPr>
        <p:spPr bwMode="auto">
          <a:xfrm>
            <a:off x="3609975" y="3913188"/>
            <a:ext cx="25400" cy="23812"/>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9"/>
                </a:lnTo>
                <a:lnTo>
                  <a:pt x="9"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41" name="Freeform 141">
            <a:extLst>
              <a:ext uri="{FF2B5EF4-FFF2-40B4-BE49-F238E27FC236}">
                <a16:creationId xmlns:a16="http://schemas.microsoft.com/office/drawing/2014/main" id="{D2EC7FD2-5738-4844-9C62-0F6E7F11BD64}"/>
              </a:ext>
            </a:extLst>
          </p:cNvPr>
          <p:cNvSpPr>
            <a:spLocks/>
          </p:cNvSpPr>
          <p:nvPr/>
        </p:nvSpPr>
        <p:spPr bwMode="auto">
          <a:xfrm>
            <a:off x="3573463" y="3925888"/>
            <a:ext cx="25400" cy="25400"/>
          </a:xfrm>
          <a:custGeom>
            <a:avLst/>
            <a:gdLst>
              <a:gd name="T0" fmla="*/ 2147483646 w 31"/>
              <a:gd name="T1" fmla="*/ 2147483646 h 32"/>
              <a:gd name="T2" fmla="*/ 2147483646 w 31"/>
              <a:gd name="T3" fmla="*/ 0 h 32"/>
              <a:gd name="T4" fmla="*/ 0 w 31"/>
              <a:gd name="T5" fmla="*/ 2147483646 h 32"/>
              <a:gd name="T6" fmla="*/ 2147483646 w 31"/>
              <a:gd name="T7" fmla="*/ 2147483646 h 32"/>
              <a:gd name="T8" fmla="*/ 2147483646 w 31"/>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31" y="22"/>
                </a:moveTo>
                <a:lnTo>
                  <a:pt x="22" y="0"/>
                </a:lnTo>
                <a:lnTo>
                  <a:pt x="0" y="9"/>
                </a:lnTo>
                <a:lnTo>
                  <a:pt x="8" y="32"/>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42" name="Freeform 142">
            <a:extLst>
              <a:ext uri="{FF2B5EF4-FFF2-40B4-BE49-F238E27FC236}">
                <a16:creationId xmlns:a16="http://schemas.microsoft.com/office/drawing/2014/main" id="{9839800B-F9B2-4ABA-91A9-908DA78D31CE}"/>
              </a:ext>
            </a:extLst>
          </p:cNvPr>
          <p:cNvSpPr>
            <a:spLocks/>
          </p:cNvSpPr>
          <p:nvPr/>
        </p:nvSpPr>
        <p:spPr bwMode="auto">
          <a:xfrm>
            <a:off x="3538538" y="3940175"/>
            <a:ext cx="25400" cy="25400"/>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2"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43" name="Freeform 143">
            <a:extLst>
              <a:ext uri="{FF2B5EF4-FFF2-40B4-BE49-F238E27FC236}">
                <a16:creationId xmlns:a16="http://schemas.microsoft.com/office/drawing/2014/main" id="{4991672A-3B7C-4572-9E5C-A51E76F5A938}"/>
              </a:ext>
            </a:extLst>
          </p:cNvPr>
          <p:cNvSpPr>
            <a:spLocks/>
          </p:cNvSpPr>
          <p:nvPr/>
        </p:nvSpPr>
        <p:spPr bwMode="auto">
          <a:xfrm>
            <a:off x="3503613" y="3954463"/>
            <a:ext cx="23812" cy="23812"/>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9"/>
                </a:lnTo>
                <a:lnTo>
                  <a:pt x="9"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44" name="Freeform 144">
            <a:extLst>
              <a:ext uri="{FF2B5EF4-FFF2-40B4-BE49-F238E27FC236}">
                <a16:creationId xmlns:a16="http://schemas.microsoft.com/office/drawing/2014/main" id="{E076B007-721B-47A1-837E-2B4181D1EE6D}"/>
              </a:ext>
            </a:extLst>
          </p:cNvPr>
          <p:cNvSpPr>
            <a:spLocks/>
          </p:cNvSpPr>
          <p:nvPr/>
        </p:nvSpPr>
        <p:spPr bwMode="auto">
          <a:xfrm>
            <a:off x="3467100" y="3968750"/>
            <a:ext cx="23813"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2" y="0"/>
                </a:lnTo>
                <a:lnTo>
                  <a:pt x="0" y="9"/>
                </a:lnTo>
                <a:lnTo>
                  <a:pt x="8"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45" name="Freeform 145">
            <a:extLst>
              <a:ext uri="{FF2B5EF4-FFF2-40B4-BE49-F238E27FC236}">
                <a16:creationId xmlns:a16="http://schemas.microsoft.com/office/drawing/2014/main" id="{1E006B05-CDB4-41ED-99F5-C29EC2F4F2F3}"/>
              </a:ext>
            </a:extLst>
          </p:cNvPr>
          <p:cNvSpPr>
            <a:spLocks/>
          </p:cNvSpPr>
          <p:nvPr/>
        </p:nvSpPr>
        <p:spPr bwMode="auto">
          <a:xfrm>
            <a:off x="3432175" y="3981450"/>
            <a:ext cx="23813" cy="23813"/>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2"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46" name="Freeform 146">
            <a:extLst>
              <a:ext uri="{FF2B5EF4-FFF2-40B4-BE49-F238E27FC236}">
                <a16:creationId xmlns:a16="http://schemas.microsoft.com/office/drawing/2014/main" id="{CB0B00CD-7530-445E-B1ED-4597690507F0}"/>
              </a:ext>
            </a:extLst>
          </p:cNvPr>
          <p:cNvSpPr>
            <a:spLocks/>
          </p:cNvSpPr>
          <p:nvPr/>
        </p:nvSpPr>
        <p:spPr bwMode="auto">
          <a:xfrm>
            <a:off x="3395663" y="3994150"/>
            <a:ext cx="25400" cy="25400"/>
          </a:xfrm>
          <a:custGeom>
            <a:avLst/>
            <a:gdLst>
              <a:gd name="T0" fmla="*/ 2147483646 w 31"/>
              <a:gd name="T1" fmla="*/ 2147483646 h 32"/>
              <a:gd name="T2" fmla="*/ 2147483646 w 31"/>
              <a:gd name="T3" fmla="*/ 0 h 32"/>
              <a:gd name="T4" fmla="*/ 0 w 31"/>
              <a:gd name="T5" fmla="*/ 2147483646 h 32"/>
              <a:gd name="T6" fmla="*/ 2147483646 w 31"/>
              <a:gd name="T7" fmla="*/ 2147483646 h 32"/>
              <a:gd name="T8" fmla="*/ 2147483646 w 31"/>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31" y="23"/>
                </a:moveTo>
                <a:lnTo>
                  <a:pt x="23" y="0"/>
                </a:lnTo>
                <a:lnTo>
                  <a:pt x="0" y="10"/>
                </a:lnTo>
                <a:lnTo>
                  <a:pt x="9" y="32"/>
                </a:lnTo>
                <a:lnTo>
                  <a:pt x="31" y="2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47" name="Freeform 147">
            <a:extLst>
              <a:ext uri="{FF2B5EF4-FFF2-40B4-BE49-F238E27FC236}">
                <a16:creationId xmlns:a16="http://schemas.microsoft.com/office/drawing/2014/main" id="{A01BF623-CA50-466C-8506-DFFDC231FCEB}"/>
              </a:ext>
            </a:extLst>
          </p:cNvPr>
          <p:cNvSpPr>
            <a:spLocks/>
          </p:cNvSpPr>
          <p:nvPr/>
        </p:nvSpPr>
        <p:spPr bwMode="auto">
          <a:xfrm>
            <a:off x="3359150" y="4008438"/>
            <a:ext cx="25400" cy="23812"/>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3"/>
                </a:moveTo>
                <a:lnTo>
                  <a:pt x="23" y="0"/>
                </a:lnTo>
                <a:lnTo>
                  <a:pt x="0" y="9"/>
                </a:lnTo>
                <a:lnTo>
                  <a:pt x="8" y="31"/>
                </a:lnTo>
                <a:lnTo>
                  <a:pt x="31" y="2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48" name="Freeform 148">
            <a:extLst>
              <a:ext uri="{FF2B5EF4-FFF2-40B4-BE49-F238E27FC236}">
                <a16:creationId xmlns:a16="http://schemas.microsoft.com/office/drawing/2014/main" id="{2814FB71-8758-4E1F-930D-1F4FCAAD3A85}"/>
              </a:ext>
            </a:extLst>
          </p:cNvPr>
          <p:cNvSpPr>
            <a:spLocks/>
          </p:cNvSpPr>
          <p:nvPr/>
        </p:nvSpPr>
        <p:spPr bwMode="auto">
          <a:xfrm>
            <a:off x="3324225" y="4021138"/>
            <a:ext cx="25400" cy="25400"/>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49" name="Freeform 149">
            <a:extLst>
              <a:ext uri="{FF2B5EF4-FFF2-40B4-BE49-F238E27FC236}">
                <a16:creationId xmlns:a16="http://schemas.microsoft.com/office/drawing/2014/main" id="{5412EFC2-E84D-4EFB-BC31-E98F7DE36930}"/>
              </a:ext>
            </a:extLst>
          </p:cNvPr>
          <p:cNvSpPr>
            <a:spLocks/>
          </p:cNvSpPr>
          <p:nvPr/>
        </p:nvSpPr>
        <p:spPr bwMode="auto">
          <a:xfrm>
            <a:off x="3289300" y="4035425"/>
            <a:ext cx="23813" cy="25400"/>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50" name="Freeform 150">
            <a:extLst>
              <a:ext uri="{FF2B5EF4-FFF2-40B4-BE49-F238E27FC236}">
                <a16:creationId xmlns:a16="http://schemas.microsoft.com/office/drawing/2014/main" id="{7F108FDE-26AC-4EC4-9687-99080A13DE12}"/>
              </a:ext>
            </a:extLst>
          </p:cNvPr>
          <p:cNvSpPr>
            <a:spLocks/>
          </p:cNvSpPr>
          <p:nvPr/>
        </p:nvSpPr>
        <p:spPr bwMode="auto">
          <a:xfrm>
            <a:off x="3252788" y="4049713"/>
            <a:ext cx="25400" cy="23812"/>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51" name="Freeform 151">
            <a:extLst>
              <a:ext uri="{FF2B5EF4-FFF2-40B4-BE49-F238E27FC236}">
                <a16:creationId xmlns:a16="http://schemas.microsoft.com/office/drawing/2014/main" id="{9834933E-4F1F-4B34-AEAB-4B4D8A136A9C}"/>
              </a:ext>
            </a:extLst>
          </p:cNvPr>
          <p:cNvSpPr>
            <a:spLocks/>
          </p:cNvSpPr>
          <p:nvPr/>
        </p:nvSpPr>
        <p:spPr bwMode="auto">
          <a:xfrm>
            <a:off x="3217863" y="4062413"/>
            <a:ext cx="25400" cy="25400"/>
          </a:xfrm>
          <a:custGeom>
            <a:avLst/>
            <a:gdLst>
              <a:gd name="T0" fmla="*/ 2147483646 w 31"/>
              <a:gd name="T1" fmla="*/ 2147483646 h 32"/>
              <a:gd name="T2" fmla="*/ 2147483646 w 31"/>
              <a:gd name="T3" fmla="*/ 0 h 32"/>
              <a:gd name="T4" fmla="*/ 0 w 31"/>
              <a:gd name="T5" fmla="*/ 2147483646 h 32"/>
              <a:gd name="T6" fmla="*/ 2147483646 w 31"/>
              <a:gd name="T7" fmla="*/ 2147483646 h 32"/>
              <a:gd name="T8" fmla="*/ 2147483646 w 31"/>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31" y="22"/>
                </a:moveTo>
                <a:lnTo>
                  <a:pt x="23" y="0"/>
                </a:lnTo>
                <a:lnTo>
                  <a:pt x="0" y="10"/>
                </a:lnTo>
                <a:lnTo>
                  <a:pt x="8" y="32"/>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52" name="Freeform 152">
            <a:extLst>
              <a:ext uri="{FF2B5EF4-FFF2-40B4-BE49-F238E27FC236}">
                <a16:creationId xmlns:a16="http://schemas.microsoft.com/office/drawing/2014/main" id="{603AE099-A50A-4939-93FA-972AFD4830BE}"/>
              </a:ext>
            </a:extLst>
          </p:cNvPr>
          <p:cNvSpPr>
            <a:spLocks/>
          </p:cNvSpPr>
          <p:nvPr/>
        </p:nvSpPr>
        <p:spPr bwMode="auto">
          <a:xfrm>
            <a:off x="3181350" y="4076700"/>
            <a:ext cx="25400" cy="23813"/>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53" name="Freeform 153">
            <a:extLst>
              <a:ext uri="{FF2B5EF4-FFF2-40B4-BE49-F238E27FC236}">
                <a16:creationId xmlns:a16="http://schemas.microsoft.com/office/drawing/2014/main" id="{B58E0080-9DC5-40FA-A058-FB99357E6280}"/>
              </a:ext>
            </a:extLst>
          </p:cNvPr>
          <p:cNvSpPr>
            <a:spLocks/>
          </p:cNvSpPr>
          <p:nvPr/>
        </p:nvSpPr>
        <p:spPr bwMode="auto">
          <a:xfrm>
            <a:off x="3144838" y="4089400"/>
            <a:ext cx="25400" cy="25400"/>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9"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54" name="Freeform 154">
            <a:extLst>
              <a:ext uri="{FF2B5EF4-FFF2-40B4-BE49-F238E27FC236}">
                <a16:creationId xmlns:a16="http://schemas.microsoft.com/office/drawing/2014/main" id="{1C07A4BA-E487-4B4B-970C-E379C3F421ED}"/>
              </a:ext>
            </a:extLst>
          </p:cNvPr>
          <p:cNvSpPr>
            <a:spLocks/>
          </p:cNvSpPr>
          <p:nvPr/>
        </p:nvSpPr>
        <p:spPr bwMode="auto">
          <a:xfrm>
            <a:off x="3109913" y="4103688"/>
            <a:ext cx="25400" cy="23812"/>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55" name="Freeform 155">
            <a:extLst>
              <a:ext uri="{FF2B5EF4-FFF2-40B4-BE49-F238E27FC236}">
                <a16:creationId xmlns:a16="http://schemas.microsoft.com/office/drawing/2014/main" id="{1F4B0AAF-BAC0-4829-9E19-70595A3DD5ED}"/>
              </a:ext>
            </a:extLst>
          </p:cNvPr>
          <p:cNvSpPr>
            <a:spLocks/>
          </p:cNvSpPr>
          <p:nvPr/>
        </p:nvSpPr>
        <p:spPr bwMode="auto">
          <a:xfrm>
            <a:off x="3074988" y="4117975"/>
            <a:ext cx="23812"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2" y="0"/>
                </a:lnTo>
                <a:lnTo>
                  <a:pt x="0" y="8"/>
                </a:lnTo>
                <a:lnTo>
                  <a:pt x="8"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56" name="Freeform 156">
            <a:extLst>
              <a:ext uri="{FF2B5EF4-FFF2-40B4-BE49-F238E27FC236}">
                <a16:creationId xmlns:a16="http://schemas.microsoft.com/office/drawing/2014/main" id="{C75C57EC-83B4-44C9-A2D4-EFADFB67E81B}"/>
              </a:ext>
            </a:extLst>
          </p:cNvPr>
          <p:cNvSpPr>
            <a:spLocks/>
          </p:cNvSpPr>
          <p:nvPr/>
        </p:nvSpPr>
        <p:spPr bwMode="auto">
          <a:xfrm>
            <a:off x="3038475" y="4130675"/>
            <a:ext cx="25400" cy="25400"/>
          </a:xfrm>
          <a:custGeom>
            <a:avLst/>
            <a:gdLst>
              <a:gd name="T0" fmla="*/ 2147483646 w 31"/>
              <a:gd name="T1" fmla="*/ 2147483646 h 32"/>
              <a:gd name="T2" fmla="*/ 2147483646 w 31"/>
              <a:gd name="T3" fmla="*/ 0 h 32"/>
              <a:gd name="T4" fmla="*/ 0 w 31"/>
              <a:gd name="T5" fmla="*/ 2147483646 h 32"/>
              <a:gd name="T6" fmla="*/ 2147483646 w 31"/>
              <a:gd name="T7" fmla="*/ 2147483646 h 32"/>
              <a:gd name="T8" fmla="*/ 2147483646 w 31"/>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31" y="22"/>
                </a:moveTo>
                <a:lnTo>
                  <a:pt x="23" y="0"/>
                </a:lnTo>
                <a:lnTo>
                  <a:pt x="0" y="9"/>
                </a:lnTo>
                <a:lnTo>
                  <a:pt x="9" y="32"/>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57" name="Freeform 157">
            <a:extLst>
              <a:ext uri="{FF2B5EF4-FFF2-40B4-BE49-F238E27FC236}">
                <a16:creationId xmlns:a16="http://schemas.microsoft.com/office/drawing/2014/main" id="{56EF8EA4-C438-42EC-87FC-B7A5F832CB37}"/>
              </a:ext>
            </a:extLst>
          </p:cNvPr>
          <p:cNvSpPr>
            <a:spLocks/>
          </p:cNvSpPr>
          <p:nvPr/>
        </p:nvSpPr>
        <p:spPr bwMode="auto">
          <a:xfrm>
            <a:off x="3003550" y="4144963"/>
            <a:ext cx="25400" cy="23812"/>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9"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58" name="Freeform 158">
            <a:extLst>
              <a:ext uri="{FF2B5EF4-FFF2-40B4-BE49-F238E27FC236}">
                <a16:creationId xmlns:a16="http://schemas.microsoft.com/office/drawing/2014/main" id="{CDA8A6F7-BD75-406A-9488-21B548AA77AF}"/>
              </a:ext>
            </a:extLst>
          </p:cNvPr>
          <p:cNvSpPr>
            <a:spLocks/>
          </p:cNvSpPr>
          <p:nvPr/>
        </p:nvSpPr>
        <p:spPr bwMode="auto">
          <a:xfrm>
            <a:off x="2967038" y="4157663"/>
            <a:ext cx="25400" cy="23812"/>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2" y="0"/>
                </a:lnTo>
                <a:lnTo>
                  <a:pt x="0" y="9"/>
                </a:lnTo>
                <a:lnTo>
                  <a:pt x="8"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59" name="Freeform 159">
            <a:extLst>
              <a:ext uri="{FF2B5EF4-FFF2-40B4-BE49-F238E27FC236}">
                <a16:creationId xmlns:a16="http://schemas.microsoft.com/office/drawing/2014/main" id="{CC3D2DAF-B7E1-47D5-9EB7-4096AA36D079}"/>
              </a:ext>
            </a:extLst>
          </p:cNvPr>
          <p:cNvSpPr>
            <a:spLocks/>
          </p:cNvSpPr>
          <p:nvPr/>
        </p:nvSpPr>
        <p:spPr bwMode="auto">
          <a:xfrm>
            <a:off x="2932113" y="4171950"/>
            <a:ext cx="23812" cy="23813"/>
          </a:xfrm>
          <a:custGeom>
            <a:avLst/>
            <a:gdLst>
              <a:gd name="T0" fmla="*/ 2147483646 w 29"/>
              <a:gd name="T1" fmla="*/ 2147483646 h 31"/>
              <a:gd name="T2" fmla="*/ 2147483646 w 29"/>
              <a:gd name="T3" fmla="*/ 0 h 31"/>
              <a:gd name="T4" fmla="*/ 0 w 29"/>
              <a:gd name="T5" fmla="*/ 2147483646 h 31"/>
              <a:gd name="T6" fmla="*/ 2147483646 w 29"/>
              <a:gd name="T7" fmla="*/ 2147483646 h 31"/>
              <a:gd name="T8" fmla="*/ 2147483646 w 29"/>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1">
                <a:moveTo>
                  <a:pt x="29" y="22"/>
                </a:moveTo>
                <a:lnTo>
                  <a:pt x="21" y="0"/>
                </a:lnTo>
                <a:lnTo>
                  <a:pt x="0" y="9"/>
                </a:lnTo>
                <a:lnTo>
                  <a:pt x="8" y="31"/>
                </a:lnTo>
                <a:lnTo>
                  <a:pt x="29"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60" name="Freeform 160">
            <a:extLst>
              <a:ext uri="{FF2B5EF4-FFF2-40B4-BE49-F238E27FC236}">
                <a16:creationId xmlns:a16="http://schemas.microsoft.com/office/drawing/2014/main" id="{EDB025E4-FE75-4B05-B159-FB027327ABB1}"/>
              </a:ext>
            </a:extLst>
          </p:cNvPr>
          <p:cNvSpPr>
            <a:spLocks/>
          </p:cNvSpPr>
          <p:nvPr/>
        </p:nvSpPr>
        <p:spPr bwMode="auto">
          <a:xfrm>
            <a:off x="2897188" y="4184650"/>
            <a:ext cx="23812" cy="25400"/>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9"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61" name="Freeform 161">
            <a:extLst>
              <a:ext uri="{FF2B5EF4-FFF2-40B4-BE49-F238E27FC236}">
                <a16:creationId xmlns:a16="http://schemas.microsoft.com/office/drawing/2014/main" id="{B4551B2B-4DB6-40D3-9F4E-608DA2F15359}"/>
              </a:ext>
            </a:extLst>
          </p:cNvPr>
          <p:cNvSpPr>
            <a:spLocks/>
          </p:cNvSpPr>
          <p:nvPr/>
        </p:nvSpPr>
        <p:spPr bwMode="auto">
          <a:xfrm>
            <a:off x="2860675" y="4198938"/>
            <a:ext cx="23813" cy="25400"/>
          </a:xfrm>
          <a:custGeom>
            <a:avLst/>
            <a:gdLst>
              <a:gd name="T0" fmla="*/ 2147483646 w 31"/>
              <a:gd name="T1" fmla="*/ 2147483646 h 32"/>
              <a:gd name="T2" fmla="*/ 2147483646 w 31"/>
              <a:gd name="T3" fmla="*/ 0 h 32"/>
              <a:gd name="T4" fmla="*/ 0 w 31"/>
              <a:gd name="T5" fmla="*/ 2147483646 h 32"/>
              <a:gd name="T6" fmla="*/ 2147483646 w 31"/>
              <a:gd name="T7" fmla="*/ 2147483646 h 32"/>
              <a:gd name="T8" fmla="*/ 2147483646 w 31"/>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31" y="22"/>
                </a:moveTo>
                <a:lnTo>
                  <a:pt x="22" y="0"/>
                </a:lnTo>
                <a:lnTo>
                  <a:pt x="0" y="10"/>
                </a:lnTo>
                <a:lnTo>
                  <a:pt x="8" y="32"/>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62" name="Freeform 162">
            <a:extLst>
              <a:ext uri="{FF2B5EF4-FFF2-40B4-BE49-F238E27FC236}">
                <a16:creationId xmlns:a16="http://schemas.microsoft.com/office/drawing/2014/main" id="{87660A6A-F980-454D-978B-ECF6AD5CABF9}"/>
              </a:ext>
            </a:extLst>
          </p:cNvPr>
          <p:cNvSpPr>
            <a:spLocks/>
          </p:cNvSpPr>
          <p:nvPr/>
        </p:nvSpPr>
        <p:spPr bwMode="auto">
          <a:xfrm>
            <a:off x="2825750" y="4213225"/>
            <a:ext cx="23813" cy="23813"/>
          </a:xfrm>
          <a:custGeom>
            <a:avLst/>
            <a:gdLst>
              <a:gd name="T0" fmla="*/ 2147483646 w 29"/>
              <a:gd name="T1" fmla="*/ 2147483646 h 31"/>
              <a:gd name="T2" fmla="*/ 2147483646 w 29"/>
              <a:gd name="T3" fmla="*/ 0 h 31"/>
              <a:gd name="T4" fmla="*/ 0 w 29"/>
              <a:gd name="T5" fmla="*/ 2147483646 h 31"/>
              <a:gd name="T6" fmla="*/ 2147483646 w 29"/>
              <a:gd name="T7" fmla="*/ 2147483646 h 31"/>
              <a:gd name="T8" fmla="*/ 2147483646 w 29"/>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31">
                <a:moveTo>
                  <a:pt x="29" y="22"/>
                </a:moveTo>
                <a:lnTo>
                  <a:pt x="21" y="0"/>
                </a:lnTo>
                <a:lnTo>
                  <a:pt x="0" y="9"/>
                </a:lnTo>
                <a:lnTo>
                  <a:pt x="8" y="31"/>
                </a:lnTo>
                <a:lnTo>
                  <a:pt x="29"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63" name="Freeform 163">
            <a:extLst>
              <a:ext uri="{FF2B5EF4-FFF2-40B4-BE49-F238E27FC236}">
                <a16:creationId xmlns:a16="http://schemas.microsoft.com/office/drawing/2014/main" id="{0EDA75E9-B565-4695-966D-4C41E663AD14}"/>
              </a:ext>
            </a:extLst>
          </p:cNvPr>
          <p:cNvSpPr>
            <a:spLocks/>
          </p:cNvSpPr>
          <p:nvPr/>
        </p:nvSpPr>
        <p:spPr bwMode="auto">
          <a:xfrm>
            <a:off x="2789238" y="4225925"/>
            <a:ext cx="25400" cy="23813"/>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9"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64" name="Freeform 164">
            <a:extLst>
              <a:ext uri="{FF2B5EF4-FFF2-40B4-BE49-F238E27FC236}">
                <a16:creationId xmlns:a16="http://schemas.microsoft.com/office/drawing/2014/main" id="{512E2C51-2A97-4418-A53A-E62E593B5534}"/>
              </a:ext>
            </a:extLst>
          </p:cNvPr>
          <p:cNvSpPr>
            <a:spLocks/>
          </p:cNvSpPr>
          <p:nvPr/>
        </p:nvSpPr>
        <p:spPr bwMode="auto">
          <a:xfrm>
            <a:off x="2752725" y="4240213"/>
            <a:ext cx="25400" cy="23812"/>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65" name="Freeform 165">
            <a:extLst>
              <a:ext uri="{FF2B5EF4-FFF2-40B4-BE49-F238E27FC236}">
                <a16:creationId xmlns:a16="http://schemas.microsoft.com/office/drawing/2014/main" id="{27C159A5-9908-44FD-9093-9D364BF2C95B}"/>
              </a:ext>
            </a:extLst>
          </p:cNvPr>
          <p:cNvSpPr>
            <a:spLocks/>
          </p:cNvSpPr>
          <p:nvPr/>
        </p:nvSpPr>
        <p:spPr bwMode="auto">
          <a:xfrm>
            <a:off x="2717800" y="4252913"/>
            <a:ext cx="23813" cy="23812"/>
          </a:xfrm>
          <a:custGeom>
            <a:avLst/>
            <a:gdLst>
              <a:gd name="T0" fmla="*/ 2147483646 w 30"/>
              <a:gd name="T1" fmla="*/ 2147483646 h 31"/>
              <a:gd name="T2" fmla="*/ 2147483646 w 30"/>
              <a:gd name="T3" fmla="*/ 0 h 31"/>
              <a:gd name="T4" fmla="*/ 0 w 30"/>
              <a:gd name="T5" fmla="*/ 2147483646 h 31"/>
              <a:gd name="T6" fmla="*/ 2147483646 w 30"/>
              <a:gd name="T7" fmla="*/ 2147483646 h 31"/>
              <a:gd name="T8" fmla="*/ 2147483646 w 30"/>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30" y="23"/>
                </a:moveTo>
                <a:lnTo>
                  <a:pt x="21" y="0"/>
                </a:lnTo>
                <a:lnTo>
                  <a:pt x="0" y="9"/>
                </a:lnTo>
                <a:lnTo>
                  <a:pt x="8" y="31"/>
                </a:lnTo>
                <a:lnTo>
                  <a:pt x="30" y="2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66" name="Freeform 166">
            <a:extLst>
              <a:ext uri="{FF2B5EF4-FFF2-40B4-BE49-F238E27FC236}">
                <a16:creationId xmlns:a16="http://schemas.microsoft.com/office/drawing/2014/main" id="{C5C5B3BE-30AC-4D83-A6F3-9FD44B7821DE}"/>
              </a:ext>
            </a:extLst>
          </p:cNvPr>
          <p:cNvSpPr>
            <a:spLocks/>
          </p:cNvSpPr>
          <p:nvPr/>
        </p:nvSpPr>
        <p:spPr bwMode="auto">
          <a:xfrm>
            <a:off x="2682875" y="4267200"/>
            <a:ext cx="23813" cy="23813"/>
          </a:xfrm>
          <a:custGeom>
            <a:avLst/>
            <a:gdLst>
              <a:gd name="T0" fmla="*/ 2147483646 w 32"/>
              <a:gd name="T1" fmla="*/ 2147483646 h 32"/>
              <a:gd name="T2" fmla="*/ 2147483646 w 32"/>
              <a:gd name="T3" fmla="*/ 0 h 32"/>
              <a:gd name="T4" fmla="*/ 0 w 32"/>
              <a:gd name="T5" fmla="*/ 2147483646 h 32"/>
              <a:gd name="T6" fmla="*/ 2147483646 w 32"/>
              <a:gd name="T7" fmla="*/ 2147483646 h 32"/>
              <a:gd name="T8" fmla="*/ 2147483646 w 32"/>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2">
                <a:moveTo>
                  <a:pt x="32" y="22"/>
                </a:moveTo>
                <a:lnTo>
                  <a:pt x="23" y="0"/>
                </a:lnTo>
                <a:lnTo>
                  <a:pt x="0" y="10"/>
                </a:lnTo>
                <a:lnTo>
                  <a:pt x="9" y="32"/>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67" name="Freeform 167">
            <a:extLst>
              <a:ext uri="{FF2B5EF4-FFF2-40B4-BE49-F238E27FC236}">
                <a16:creationId xmlns:a16="http://schemas.microsoft.com/office/drawing/2014/main" id="{023F01FD-DC82-4975-99E9-44C0C5BD7910}"/>
              </a:ext>
            </a:extLst>
          </p:cNvPr>
          <p:cNvSpPr>
            <a:spLocks/>
          </p:cNvSpPr>
          <p:nvPr/>
        </p:nvSpPr>
        <p:spPr bwMode="auto">
          <a:xfrm>
            <a:off x="2646363" y="4279900"/>
            <a:ext cx="25400" cy="25400"/>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68" name="Freeform 168">
            <a:extLst>
              <a:ext uri="{FF2B5EF4-FFF2-40B4-BE49-F238E27FC236}">
                <a16:creationId xmlns:a16="http://schemas.microsoft.com/office/drawing/2014/main" id="{63BD364C-8419-424E-98DF-07BDAEDF1DAD}"/>
              </a:ext>
            </a:extLst>
          </p:cNvPr>
          <p:cNvSpPr>
            <a:spLocks/>
          </p:cNvSpPr>
          <p:nvPr/>
        </p:nvSpPr>
        <p:spPr bwMode="auto">
          <a:xfrm>
            <a:off x="2611438" y="4294188"/>
            <a:ext cx="23812" cy="23812"/>
          </a:xfrm>
          <a:custGeom>
            <a:avLst/>
            <a:gdLst>
              <a:gd name="T0" fmla="*/ 2147483646 w 30"/>
              <a:gd name="T1" fmla="*/ 2147483646 h 30"/>
              <a:gd name="T2" fmla="*/ 2147483646 w 30"/>
              <a:gd name="T3" fmla="*/ 0 h 30"/>
              <a:gd name="T4" fmla="*/ 0 w 30"/>
              <a:gd name="T5" fmla="*/ 2147483646 h 30"/>
              <a:gd name="T6" fmla="*/ 2147483646 w 30"/>
              <a:gd name="T7" fmla="*/ 2147483646 h 30"/>
              <a:gd name="T8" fmla="*/ 2147483646 w 30"/>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0">
                <a:moveTo>
                  <a:pt x="30" y="22"/>
                </a:moveTo>
                <a:lnTo>
                  <a:pt x="21" y="0"/>
                </a:lnTo>
                <a:lnTo>
                  <a:pt x="0" y="8"/>
                </a:lnTo>
                <a:lnTo>
                  <a:pt x="8" y="30"/>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69" name="Freeform 169">
            <a:extLst>
              <a:ext uri="{FF2B5EF4-FFF2-40B4-BE49-F238E27FC236}">
                <a16:creationId xmlns:a16="http://schemas.microsoft.com/office/drawing/2014/main" id="{5C814F61-1184-41CC-AA36-6253ABC3F64D}"/>
              </a:ext>
            </a:extLst>
          </p:cNvPr>
          <p:cNvSpPr>
            <a:spLocks/>
          </p:cNvSpPr>
          <p:nvPr/>
        </p:nvSpPr>
        <p:spPr bwMode="auto">
          <a:xfrm>
            <a:off x="2574925" y="4308475"/>
            <a:ext cx="25400" cy="23813"/>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70" name="Freeform 170">
            <a:extLst>
              <a:ext uri="{FF2B5EF4-FFF2-40B4-BE49-F238E27FC236}">
                <a16:creationId xmlns:a16="http://schemas.microsoft.com/office/drawing/2014/main" id="{36EF2E32-CEED-4DAE-9FAC-1B02CE371B63}"/>
              </a:ext>
            </a:extLst>
          </p:cNvPr>
          <p:cNvSpPr>
            <a:spLocks/>
          </p:cNvSpPr>
          <p:nvPr/>
        </p:nvSpPr>
        <p:spPr bwMode="auto">
          <a:xfrm>
            <a:off x="2538413" y="4321175"/>
            <a:ext cx="25400" cy="23813"/>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71" name="Freeform 171">
            <a:extLst>
              <a:ext uri="{FF2B5EF4-FFF2-40B4-BE49-F238E27FC236}">
                <a16:creationId xmlns:a16="http://schemas.microsoft.com/office/drawing/2014/main" id="{863BB1FE-2959-4B99-9701-B57F4B64AC53}"/>
              </a:ext>
            </a:extLst>
          </p:cNvPr>
          <p:cNvSpPr>
            <a:spLocks/>
          </p:cNvSpPr>
          <p:nvPr/>
        </p:nvSpPr>
        <p:spPr bwMode="auto">
          <a:xfrm>
            <a:off x="2503488" y="4333875"/>
            <a:ext cx="23812" cy="25400"/>
          </a:xfrm>
          <a:custGeom>
            <a:avLst/>
            <a:gdLst>
              <a:gd name="T0" fmla="*/ 2147483646 w 30"/>
              <a:gd name="T1" fmla="*/ 2147483646 h 31"/>
              <a:gd name="T2" fmla="*/ 2147483646 w 30"/>
              <a:gd name="T3" fmla="*/ 0 h 31"/>
              <a:gd name="T4" fmla="*/ 0 w 30"/>
              <a:gd name="T5" fmla="*/ 2147483646 h 31"/>
              <a:gd name="T6" fmla="*/ 2147483646 w 30"/>
              <a:gd name="T7" fmla="*/ 2147483646 h 31"/>
              <a:gd name="T8" fmla="*/ 2147483646 w 30"/>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30" y="22"/>
                </a:moveTo>
                <a:lnTo>
                  <a:pt x="21" y="0"/>
                </a:lnTo>
                <a:lnTo>
                  <a:pt x="0" y="9"/>
                </a:lnTo>
                <a:lnTo>
                  <a:pt x="8" y="31"/>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72" name="Freeform 172">
            <a:extLst>
              <a:ext uri="{FF2B5EF4-FFF2-40B4-BE49-F238E27FC236}">
                <a16:creationId xmlns:a16="http://schemas.microsoft.com/office/drawing/2014/main" id="{3D8ADB06-4558-4637-B145-B10C9213A31B}"/>
              </a:ext>
            </a:extLst>
          </p:cNvPr>
          <p:cNvSpPr>
            <a:spLocks/>
          </p:cNvSpPr>
          <p:nvPr/>
        </p:nvSpPr>
        <p:spPr bwMode="auto">
          <a:xfrm>
            <a:off x="2468563" y="4348163"/>
            <a:ext cx="23812" cy="23812"/>
          </a:xfrm>
          <a:custGeom>
            <a:avLst/>
            <a:gdLst>
              <a:gd name="T0" fmla="*/ 2147483646 w 32"/>
              <a:gd name="T1" fmla="*/ 2147483646 h 30"/>
              <a:gd name="T2" fmla="*/ 2147483646 w 32"/>
              <a:gd name="T3" fmla="*/ 0 h 30"/>
              <a:gd name="T4" fmla="*/ 0 w 32"/>
              <a:gd name="T5" fmla="*/ 2147483646 h 30"/>
              <a:gd name="T6" fmla="*/ 2147483646 w 32"/>
              <a:gd name="T7" fmla="*/ 2147483646 h 30"/>
              <a:gd name="T8" fmla="*/ 2147483646 w 32"/>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30">
                <a:moveTo>
                  <a:pt x="32" y="22"/>
                </a:moveTo>
                <a:lnTo>
                  <a:pt x="23" y="0"/>
                </a:lnTo>
                <a:lnTo>
                  <a:pt x="0" y="8"/>
                </a:lnTo>
                <a:lnTo>
                  <a:pt x="9" y="30"/>
                </a:lnTo>
                <a:lnTo>
                  <a:pt x="32"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73" name="Freeform 173">
            <a:extLst>
              <a:ext uri="{FF2B5EF4-FFF2-40B4-BE49-F238E27FC236}">
                <a16:creationId xmlns:a16="http://schemas.microsoft.com/office/drawing/2014/main" id="{A569F543-7E6C-485C-84DE-685D1BA726E4}"/>
              </a:ext>
            </a:extLst>
          </p:cNvPr>
          <p:cNvSpPr>
            <a:spLocks/>
          </p:cNvSpPr>
          <p:nvPr/>
        </p:nvSpPr>
        <p:spPr bwMode="auto">
          <a:xfrm>
            <a:off x="2432050" y="4362450"/>
            <a:ext cx="25400"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8"/>
                </a:lnTo>
                <a:lnTo>
                  <a:pt x="9"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74" name="Freeform 174">
            <a:extLst>
              <a:ext uri="{FF2B5EF4-FFF2-40B4-BE49-F238E27FC236}">
                <a16:creationId xmlns:a16="http://schemas.microsoft.com/office/drawing/2014/main" id="{83BA1667-1428-4963-ABD1-A52A960DEF52}"/>
              </a:ext>
            </a:extLst>
          </p:cNvPr>
          <p:cNvSpPr>
            <a:spLocks/>
          </p:cNvSpPr>
          <p:nvPr/>
        </p:nvSpPr>
        <p:spPr bwMode="auto">
          <a:xfrm>
            <a:off x="2397125" y="4376738"/>
            <a:ext cx="23813" cy="23812"/>
          </a:xfrm>
          <a:custGeom>
            <a:avLst/>
            <a:gdLst>
              <a:gd name="T0" fmla="*/ 2147483646 w 30"/>
              <a:gd name="T1" fmla="*/ 2147483646 h 31"/>
              <a:gd name="T2" fmla="*/ 2147483646 w 30"/>
              <a:gd name="T3" fmla="*/ 0 h 31"/>
              <a:gd name="T4" fmla="*/ 0 w 30"/>
              <a:gd name="T5" fmla="*/ 2147483646 h 31"/>
              <a:gd name="T6" fmla="*/ 2147483646 w 30"/>
              <a:gd name="T7" fmla="*/ 2147483646 h 31"/>
              <a:gd name="T8" fmla="*/ 2147483646 w 30"/>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1">
                <a:moveTo>
                  <a:pt x="30" y="22"/>
                </a:moveTo>
                <a:lnTo>
                  <a:pt x="21" y="0"/>
                </a:lnTo>
                <a:lnTo>
                  <a:pt x="0" y="8"/>
                </a:lnTo>
                <a:lnTo>
                  <a:pt x="9" y="31"/>
                </a:lnTo>
                <a:lnTo>
                  <a:pt x="30"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75" name="Freeform 175">
            <a:extLst>
              <a:ext uri="{FF2B5EF4-FFF2-40B4-BE49-F238E27FC236}">
                <a16:creationId xmlns:a16="http://schemas.microsoft.com/office/drawing/2014/main" id="{78FC747A-83A4-4EBA-A4C8-52C74084EC94}"/>
              </a:ext>
            </a:extLst>
          </p:cNvPr>
          <p:cNvSpPr>
            <a:spLocks/>
          </p:cNvSpPr>
          <p:nvPr/>
        </p:nvSpPr>
        <p:spPr bwMode="auto">
          <a:xfrm>
            <a:off x="2360613" y="4389438"/>
            <a:ext cx="25400" cy="23812"/>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2"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76" name="Freeform 176">
            <a:extLst>
              <a:ext uri="{FF2B5EF4-FFF2-40B4-BE49-F238E27FC236}">
                <a16:creationId xmlns:a16="http://schemas.microsoft.com/office/drawing/2014/main" id="{B2C888A7-1DC4-4F06-BB20-92CAC8F4A32A}"/>
              </a:ext>
            </a:extLst>
          </p:cNvPr>
          <p:cNvSpPr>
            <a:spLocks/>
          </p:cNvSpPr>
          <p:nvPr/>
        </p:nvSpPr>
        <p:spPr bwMode="auto">
          <a:xfrm>
            <a:off x="2325688" y="4402138"/>
            <a:ext cx="23812" cy="25400"/>
          </a:xfrm>
          <a:custGeom>
            <a:avLst/>
            <a:gdLst>
              <a:gd name="T0" fmla="*/ 2147483646 w 31"/>
              <a:gd name="T1" fmla="*/ 2147483646 h 32"/>
              <a:gd name="T2" fmla="*/ 2147483646 w 31"/>
              <a:gd name="T3" fmla="*/ 0 h 32"/>
              <a:gd name="T4" fmla="*/ 0 w 31"/>
              <a:gd name="T5" fmla="*/ 2147483646 h 32"/>
              <a:gd name="T6" fmla="*/ 2147483646 w 31"/>
              <a:gd name="T7" fmla="*/ 2147483646 h 32"/>
              <a:gd name="T8" fmla="*/ 2147483646 w 31"/>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31" y="22"/>
                </a:moveTo>
                <a:lnTo>
                  <a:pt x="23" y="0"/>
                </a:lnTo>
                <a:lnTo>
                  <a:pt x="0" y="10"/>
                </a:lnTo>
                <a:lnTo>
                  <a:pt x="9" y="32"/>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77" name="Freeform 177">
            <a:extLst>
              <a:ext uri="{FF2B5EF4-FFF2-40B4-BE49-F238E27FC236}">
                <a16:creationId xmlns:a16="http://schemas.microsoft.com/office/drawing/2014/main" id="{4D7BDCB6-1673-4FEB-B471-CDB3FDBCE9C7}"/>
              </a:ext>
            </a:extLst>
          </p:cNvPr>
          <p:cNvSpPr>
            <a:spLocks/>
          </p:cNvSpPr>
          <p:nvPr/>
        </p:nvSpPr>
        <p:spPr bwMode="auto">
          <a:xfrm>
            <a:off x="2290763" y="4416425"/>
            <a:ext cx="23812"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9"/>
                </a:lnTo>
                <a:lnTo>
                  <a:pt x="9"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78" name="Freeform 178">
            <a:extLst>
              <a:ext uri="{FF2B5EF4-FFF2-40B4-BE49-F238E27FC236}">
                <a16:creationId xmlns:a16="http://schemas.microsoft.com/office/drawing/2014/main" id="{1729012F-1A33-4D36-AE7C-5928DEFE8660}"/>
              </a:ext>
            </a:extLst>
          </p:cNvPr>
          <p:cNvSpPr>
            <a:spLocks/>
          </p:cNvSpPr>
          <p:nvPr/>
        </p:nvSpPr>
        <p:spPr bwMode="auto">
          <a:xfrm>
            <a:off x="2254250" y="4429125"/>
            <a:ext cx="23813" cy="25400"/>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2" y="0"/>
                </a:lnTo>
                <a:lnTo>
                  <a:pt x="0" y="8"/>
                </a:lnTo>
                <a:lnTo>
                  <a:pt x="8"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79" name="Freeform 179">
            <a:extLst>
              <a:ext uri="{FF2B5EF4-FFF2-40B4-BE49-F238E27FC236}">
                <a16:creationId xmlns:a16="http://schemas.microsoft.com/office/drawing/2014/main" id="{D35B7636-5994-491A-A4D0-2F2211728090}"/>
              </a:ext>
            </a:extLst>
          </p:cNvPr>
          <p:cNvSpPr>
            <a:spLocks/>
          </p:cNvSpPr>
          <p:nvPr/>
        </p:nvSpPr>
        <p:spPr bwMode="auto">
          <a:xfrm>
            <a:off x="2217738" y="4443413"/>
            <a:ext cx="25400" cy="25400"/>
          </a:xfrm>
          <a:custGeom>
            <a:avLst/>
            <a:gdLst>
              <a:gd name="T0" fmla="*/ 2147483646 w 31"/>
              <a:gd name="T1" fmla="*/ 2147483646 h 30"/>
              <a:gd name="T2" fmla="*/ 2147483646 w 31"/>
              <a:gd name="T3" fmla="*/ 0 h 30"/>
              <a:gd name="T4" fmla="*/ 0 w 31"/>
              <a:gd name="T5" fmla="*/ 2147483646 h 30"/>
              <a:gd name="T6" fmla="*/ 2147483646 w 31"/>
              <a:gd name="T7" fmla="*/ 2147483646 h 30"/>
              <a:gd name="T8" fmla="*/ 2147483646 w 31"/>
              <a:gd name="T9" fmla="*/ 2147483646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0">
                <a:moveTo>
                  <a:pt x="31" y="22"/>
                </a:moveTo>
                <a:lnTo>
                  <a:pt x="23" y="0"/>
                </a:lnTo>
                <a:lnTo>
                  <a:pt x="0" y="8"/>
                </a:lnTo>
                <a:lnTo>
                  <a:pt x="9" y="30"/>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80" name="Freeform 180">
            <a:extLst>
              <a:ext uri="{FF2B5EF4-FFF2-40B4-BE49-F238E27FC236}">
                <a16:creationId xmlns:a16="http://schemas.microsoft.com/office/drawing/2014/main" id="{8586A391-3103-4F39-922A-D85E506CA3AE}"/>
              </a:ext>
            </a:extLst>
          </p:cNvPr>
          <p:cNvSpPr>
            <a:spLocks/>
          </p:cNvSpPr>
          <p:nvPr/>
        </p:nvSpPr>
        <p:spPr bwMode="auto">
          <a:xfrm>
            <a:off x="2182813" y="4457700"/>
            <a:ext cx="25400" cy="23813"/>
          </a:xfrm>
          <a:custGeom>
            <a:avLst/>
            <a:gdLst>
              <a:gd name="T0" fmla="*/ 2147483646 w 31"/>
              <a:gd name="T1" fmla="*/ 2147483646 h 31"/>
              <a:gd name="T2" fmla="*/ 2147483646 w 31"/>
              <a:gd name="T3" fmla="*/ 0 h 31"/>
              <a:gd name="T4" fmla="*/ 0 w 31"/>
              <a:gd name="T5" fmla="*/ 2147483646 h 31"/>
              <a:gd name="T6" fmla="*/ 2147483646 w 31"/>
              <a:gd name="T7" fmla="*/ 2147483646 h 31"/>
              <a:gd name="T8" fmla="*/ 2147483646 w 31"/>
              <a:gd name="T9" fmla="*/ 2147483646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1">
                <a:moveTo>
                  <a:pt x="31" y="22"/>
                </a:moveTo>
                <a:lnTo>
                  <a:pt x="23" y="0"/>
                </a:lnTo>
                <a:lnTo>
                  <a:pt x="0" y="9"/>
                </a:lnTo>
                <a:lnTo>
                  <a:pt x="9" y="31"/>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81" name="Freeform 181">
            <a:extLst>
              <a:ext uri="{FF2B5EF4-FFF2-40B4-BE49-F238E27FC236}">
                <a16:creationId xmlns:a16="http://schemas.microsoft.com/office/drawing/2014/main" id="{B63C0C96-E7D2-4E39-AC04-5430DC9DF0FF}"/>
              </a:ext>
            </a:extLst>
          </p:cNvPr>
          <p:cNvSpPr>
            <a:spLocks/>
          </p:cNvSpPr>
          <p:nvPr/>
        </p:nvSpPr>
        <p:spPr bwMode="auto">
          <a:xfrm>
            <a:off x="2146300" y="4470400"/>
            <a:ext cx="25400" cy="25400"/>
          </a:xfrm>
          <a:custGeom>
            <a:avLst/>
            <a:gdLst>
              <a:gd name="T0" fmla="*/ 2147483646 w 31"/>
              <a:gd name="T1" fmla="*/ 2147483646 h 32"/>
              <a:gd name="T2" fmla="*/ 2147483646 w 31"/>
              <a:gd name="T3" fmla="*/ 0 h 32"/>
              <a:gd name="T4" fmla="*/ 0 w 31"/>
              <a:gd name="T5" fmla="*/ 2147483646 h 32"/>
              <a:gd name="T6" fmla="*/ 2147483646 w 31"/>
              <a:gd name="T7" fmla="*/ 2147483646 h 32"/>
              <a:gd name="T8" fmla="*/ 2147483646 w 31"/>
              <a:gd name="T9" fmla="*/ 2147483646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32">
                <a:moveTo>
                  <a:pt x="31" y="22"/>
                </a:moveTo>
                <a:lnTo>
                  <a:pt x="22" y="0"/>
                </a:lnTo>
                <a:lnTo>
                  <a:pt x="0" y="10"/>
                </a:lnTo>
                <a:lnTo>
                  <a:pt x="8" y="32"/>
                </a:lnTo>
                <a:lnTo>
                  <a:pt x="31" y="22"/>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82" name="Freeform 182">
            <a:extLst>
              <a:ext uri="{FF2B5EF4-FFF2-40B4-BE49-F238E27FC236}">
                <a16:creationId xmlns:a16="http://schemas.microsoft.com/office/drawing/2014/main" id="{96AC06D2-4AAF-4F6B-9613-950014E6A100}"/>
              </a:ext>
            </a:extLst>
          </p:cNvPr>
          <p:cNvSpPr>
            <a:spLocks/>
          </p:cNvSpPr>
          <p:nvPr/>
        </p:nvSpPr>
        <p:spPr bwMode="auto">
          <a:xfrm>
            <a:off x="5454650" y="3143250"/>
            <a:ext cx="177800" cy="144463"/>
          </a:xfrm>
          <a:custGeom>
            <a:avLst/>
            <a:gdLst>
              <a:gd name="T0" fmla="*/ 2147483646 w 223"/>
              <a:gd name="T1" fmla="*/ 2147483646 h 181"/>
              <a:gd name="T2" fmla="*/ 2147483646 w 223"/>
              <a:gd name="T3" fmla="*/ 2147483646 h 181"/>
              <a:gd name="T4" fmla="*/ 0 w 223"/>
              <a:gd name="T5" fmla="*/ 0 h 181"/>
              <a:gd name="T6" fmla="*/ 2147483646 w 223"/>
              <a:gd name="T7" fmla="*/ 2147483646 h 1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3" h="181">
                <a:moveTo>
                  <a:pt x="74" y="181"/>
                </a:moveTo>
                <a:lnTo>
                  <a:pt x="223" y="18"/>
                </a:lnTo>
                <a:lnTo>
                  <a:pt x="0" y="0"/>
                </a:lnTo>
                <a:lnTo>
                  <a:pt x="74" y="181"/>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83" name="Freeform 183">
            <a:extLst>
              <a:ext uri="{FF2B5EF4-FFF2-40B4-BE49-F238E27FC236}">
                <a16:creationId xmlns:a16="http://schemas.microsoft.com/office/drawing/2014/main" id="{731E6F67-FDAA-4E91-859E-6EC7CF1C9472}"/>
              </a:ext>
            </a:extLst>
          </p:cNvPr>
          <p:cNvSpPr>
            <a:spLocks/>
          </p:cNvSpPr>
          <p:nvPr/>
        </p:nvSpPr>
        <p:spPr bwMode="auto">
          <a:xfrm>
            <a:off x="1998663" y="4416425"/>
            <a:ext cx="176212" cy="144463"/>
          </a:xfrm>
          <a:custGeom>
            <a:avLst/>
            <a:gdLst>
              <a:gd name="T0" fmla="*/ 2147483646 w 223"/>
              <a:gd name="T1" fmla="*/ 0 h 181"/>
              <a:gd name="T2" fmla="*/ 0 w 223"/>
              <a:gd name="T3" fmla="*/ 2147483646 h 181"/>
              <a:gd name="T4" fmla="*/ 2147483646 w 223"/>
              <a:gd name="T5" fmla="*/ 2147483646 h 181"/>
              <a:gd name="T6" fmla="*/ 2147483646 w 223"/>
              <a:gd name="T7" fmla="*/ 0 h 1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3" h="181">
                <a:moveTo>
                  <a:pt x="151" y="0"/>
                </a:moveTo>
                <a:lnTo>
                  <a:pt x="0" y="162"/>
                </a:lnTo>
                <a:lnTo>
                  <a:pt x="223" y="181"/>
                </a:lnTo>
                <a:lnTo>
                  <a:pt x="151"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84" name="Freeform 185">
            <a:extLst>
              <a:ext uri="{FF2B5EF4-FFF2-40B4-BE49-F238E27FC236}">
                <a16:creationId xmlns:a16="http://schemas.microsoft.com/office/drawing/2014/main" id="{950E6A71-F835-43A7-A034-764CCA403065}"/>
              </a:ext>
            </a:extLst>
          </p:cNvPr>
          <p:cNvSpPr>
            <a:spLocks/>
          </p:cNvSpPr>
          <p:nvPr/>
        </p:nvSpPr>
        <p:spPr bwMode="auto">
          <a:xfrm>
            <a:off x="7597775" y="3810000"/>
            <a:ext cx="22225" cy="20638"/>
          </a:xfrm>
          <a:custGeom>
            <a:avLst/>
            <a:gdLst>
              <a:gd name="T0" fmla="*/ 2147483646 w 27"/>
              <a:gd name="T1" fmla="*/ 0 h 27"/>
              <a:gd name="T2" fmla="*/ 0 w 27"/>
              <a:gd name="T3" fmla="*/ 2147483646 h 27"/>
              <a:gd name="T4" fmla="*/ 2147483646 w 27"/>
              <a:gd name="T5" fmla="*/ 2147483646 h 27"/>
              <a:gd name="T6" fmla="*/ 2147483646 w 27"/>
              <a:gd name="T7" fmla="*/ 2147483646 h 27"/>
              <a:gd name="T8" fmla="*/ 2147483646 w 27"/>
              <a:gd name="T9" fmla="*/ 0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7">
                <a:moveTo>
                  <a:pt x="23" y="0"/>
                </a:moveTo>
                <a:lnTo>
                  <a:pt x="0" y="5"/>
                </a:lnTo>
                <a:lnTo>
                  <a:pt x="5" y="27"/>
                </a:lnTo>
                <a:lnTo>
                  <a:pt x="27" y="23"/>
                </a:lnTo>
                <a:lnTo>
                  <a:pt x="23"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85" name="Freeform 186">
            <a:extLst>
              <a:ext uri="{FF2B5EF4-FFF2-40B4-BE49-F238E27FC236}">
                <a16:creationId xmlns:a16="http://schemas.microsoft.com/office/drawing/2014/main" id="{961915A5-9A43-4656-82AD-DFD1F93494F2}"/>
              </a:ext>
            </a:extLst>
          </p:cNvPr>
          <p:cNvSpPr>
            <a:spLocks/>
          </p:cNvSpPr>
          <p:nvPr/>
        </p:nvSpPr>
        <p:spPr bwMode="auto">
          <a:xfrm>
            <a:off x="7605713" y="3846513"/>
            <a:ext cx="22225" cy="22225"/>
          </a:xfrm>
          <a:custGeom>
            <a:avLst/>
            <a:gdLst>
              <a:gd name="T0" fmla="*/ 2147483646 w 27"/>
              <a:gd name="T1" fmla="*/ 0 h 28"/>
              <a:gd name="T2" fmla="*/ 0 w 27"/>
              <a:gd name="T3" fmla="*/ 2147483646 h 28"/>
              <a:gd name="T4" fmla="*/ 2147483646 w 27"/>
              <a:gd name="T5" fmla="*/ 2147483646 h 28"/>
              <a:gd name="T6" fmla="*/ 2147483646 w 27"/>
              <a:gd name="T7" fmla="*/ 2147483646 h 28"/>
              <a:gd name="T8" fmla="*/ 2147483646 w 27"/>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8">
                <a:moveTo>
                  <a:pt x="23" y="0"/>
                </a:moveTo>
                <a:lnTo>
                  <a:pt x="0" y="4"/>
                </a:lnTo>
                <a:lnTo>
                  <a:pt x="5" y="28"/>
                </a:lnTo>
                <a:lnTo>
                  <a:pt x="27" y="23"/>
                </a:lnTo>
                <a:lnTo>
                  <a:pt x="23"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86" name="Freeform 187">
            <a:extLst>
              <a:ext uri="{FF2B5EF4-FFF2-40B4-BE49-F238E27FC236}">
                <a16:creationId xmlns:a16="http://schemas.microsoft.com/office/drawing/2014/main" id="{CCDE1EF6-9BE6-4E97-A75D-3961A61DED5F}"/>
              </a:ext>
            </a:extLst>
          </p:cNvPr>
          <p:cNvSpPr>
            <a:spLocks/>
          </p:cNvSpPr>
          <p:nvPr/>
        </p:nvSpPr>
        <p:spPr bwMode="auto">
          <a:xfrm>
            <a:off x="7612063" y="3883025"/>
            <a:ext cx="23812" cy="22225"/>
          </a:xfrm>
          <a:custGeom>
            <a:avLst/>
            <a:gdLst>
              <a:gd name="T0" fmla="*/ 2147483646 w 28"/>
              <a:gd name="T1" fmla="*/ 0 h 27"/>
              <a:gd name="T2" fmla="*/ 0 w 28"/>
              <a:gd name="T3" fmla="*/ 2147483646 h 27"/>
              <a:gd name="T4" fmla="*/ 2147483646 w 28"/>
              <a:gd name="T5" fmla="*/ 2147483646 h 27"/>
              <a:gd name="T6" fmla="*/ 2147483646 w 28"/>
              <a:gd name="T7" fmla="*/ 2147483646 h 27"/>
              <a:gd name="T8" fmla="*/ 2147483646 w 28"/>
              <a:gd name="T9" fmla="*/ 0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7">
                <a:moveTo>
                  <a:pt x="23" y="0"/>
                </a:moveTo>
                <a:lnTo>
                  <a:pt x="0" y="4"/>
                </a:lnTo>
                <a:lnTo>
                  <a:pt x="6" y="27"/>
                </a:lnTo>
                <a:lnTo>
                  <a:pt x="28" y="23"/>
                </a:lnTo>
                <a:lnTo>
                  <a:pt x="23"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87" name="Freeform 188">
            <a:extLst>
              <a:ext uri="{FF2B5EF4-FFF2-40B4-BE49-F238E27FC236}">
                <a16:creationId xmlns:a16="http://schemas.microsoft.com/office/drawing/2014/main" id="{58A725BC-CDFE-4219-B142-E825DFFFEB50}"/>
              </a:ext>
            </a:extLst>
          </p:cNvPr>
          <p:cNvSpPr>
            <a:spLocks/>
          </p:cNvSpPr>
          <p:nvPr/>
        </p:nvSpPr>
        <p:spPr bwMode="auto">
          <a:xfrm>
            <a:off x="7620000" y="3919538"/>
            <a:ext cx="22225" cy="20637"/>
          </a:xfrm>
          <a:custGeom>
            <a:avLst/>
            <a:gdLst>
              <a:gd name="T0" fmla="*/ 2147483646 w 27"/>
              <a:gd name="T1" fmla="*/ 0 h 26"/>
              <a:gd name="T2" fmla="*/ 0 w 27"/>
              <a:gd name="T3" fmla="*/ 2147483646 h 26"/>
              <a:gd name="T4" fmla="*/ 2147483646 w 27"/>
              <a:gd name="T5" fmla="*/ 2147483646 h 26"/>
              <a:gd name="T6" fmla="*/ 2147483646 w 27"/>
              <a:gd name="T7" fmla="*/ 2147483646 h 26"/>
              <a:gd name="T8" fmla="*/ 2147483646 w 27"/>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6">
                <a:moveTo>
                  <a:pt x="23" y="0"/>
                </a:moveTo>
                <a:lnTo>
                  <a:pt x="0" y="4"/>
                </a:lnTo>
                <a:lnTo>
                  <a:pt x="4" y="26"/>
                </a:lnTo>
                <a:lnTo>
                  <a:pt x="27" y="22"/>
                </a:lnTo>
                <a:lnTo>
                  <a:pt x="23"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88" name="Freeform 189">
            <a:extLst>
              <a:ext uri="{FF2B5EF4-FFF2-40B4-BE49-F238E27FC236}">
                <a16:creationId xmlns:a16="http://schemas.microsoft.com/office/drawing/2014/main" id="{70A54736-A5D9-48E4-AA8E-DF0A8CFCA7A5}"/>
              </a:ext>
            </a:extLst>
          </p:cNvPr>
          <p:cNvSpPr>
            <a:spLocks/>
          </p:cNvSpPr>
          <p:nvPr/>
        </p:nvSpPr>
        <p:spPr bwMode="auto">
          <a:xfrm>
            <a:off x="7627938" y="3956050"/>
            <a:ext cx="22225" cy="22225"/>
          </a:xfrm>
          <a:custGeom>
            <a:avLst/>
            <a:gdLst>
              <a:gd name="T0" fmla="*/ 2147483646 w 29"/>
              <a:gd name="T1" fmla="*/ 0 h 28"/>
              <a:gd name="T2" fmla="*/ 0 w 29"/>
              <a:gd name="T3" fmla="*/ 2147483646 h 28"/>
              <a:gd name="T4" fmla="*/ 2147483646 w 29"/>
              <a:gd name="T5" fmla="*/ 2147483646 h 28"/>
              <a:gd name="T6" fmla="*/ 2147483646 w 29"/>
              <a:gd name="T7" fmla="*/ 2147483646 h 28"/>
              <a:gd name="T8" fmla="*/ 2147483646 w 29"/>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28">
                <a:moveTo>
                  <a:pt x="23" y="0"/>
                </a:moveTo>
                <a:lnTo>
                  <a:pt x="0" y="4"/>
                </a:lnTo>
                <a:lnTo>
                  <a:pt x="6" y="28"/>
                </a:lnTo>
                <a:lnTo>
                  <a:pt x="29" y="24"/>
                </a:lnTo>
                <a:lnTo>
                  <a:pt x="23"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89" name="Freeform 190">
            <a:extLst>
              <a:ext uri="{FF2B5EF4-FFF2-40B4-BE49-F238E27FC236}">
                <a16:creationId xmlns:a16="http://schemas.microsoft.com/office/drawing/2014/main" id="{CD5E7D33-749C-4CBE-9521-3FBDB5CF2124}"/>
              </a:ext>
            </a:extLst>
          </p:cNvPr>
          <p:cNvSpPr>
            <a:spLocks/>
          </p:cNvSpPr>
          <p:nvPr/>
        </p:nvSpPr>
        <p:spPr bwMode="auto">
          <a:xfrm>
            <a:off x="7635875" y="3992563"/>
            <a:ext cx="20638" cy="22225"/>
          </a:xfrm>
          <a:custGeom>
            <a:avLst/>
            <a:gdLst>
              <a:gd name="T0" fmla="*/ 2147483646 w 27"/>
              <a:gd name="T1" fmla="*/ 0 h 27"/>
              <a:gd name="T2" fmla="*/ 0 w 27"/>
              <a:gd name="T3" fmla="*/ 2147483646 h 27"/>
              <a:gd name="T4" fmla="*/ 2147483646 w 27"/>
              <a:gd name="T5" fmla="*/ 2147483646 h 27"/>
              <a:gd name="T6" fmla="*/ 2147483646 w 27"/>
              <a:gd name="T7" fmla="*/ 2147483646 h 27"/>
              <a:gd name="T8" fmla="*/ 2147483646 w 27"/>
              <a:gd name="T9" fmla="*/ 0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7">
                <a:moveTo>
                  <a:pt x="23" y="0"/>
                </a:moveTo>
                <a:lnTo>
                  <a:pt x="0" y="4"/>
                </a:lnTo>
                <a:lnTo>
                  <a:pt x="5" y="27"/>
                </a:lnTo>
                <a:lnTo>
                  <a:pt x="27" y="23"/>
                </a:lnTo>
                <a:lnTo>
                  <a:pt x="23"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90" name="Freeform 191">
            <a:extLst>
              <a:ext uri="{FF2B5EF4-FFF2-40B4-BE49-F238E27FC236}">
                <a16:creationId xmlns:a16="http://schemas.microsoft.com/office/drawing/2014/main" id="{DE9B3B8D-F48D-4D6D-BE03-617A83B7248B}"/>
              </a:ext>
            </a:extLst>
          </p:cNvPr>
          <p:cNvSpPr>
            <a:spLocks/>
          </p:cNvSpPr>
          <p:nvPr/>
        </p:nvSpPr>
        <p:spPr bwMode="auto">
          <a:xfrm>
            <a:off x="7643813" y="4029075"/>
            <a:ext cx="20637" cy="20638"/>
          </a:xfrm>
          <a:custGeom>
            <a:avLst/>
            <a:gdLst>
              <a:gd name="T0" fmla="*/ 2147483646 w 27"/>
              <a:gd name="T1" fmla="*/ 0 h 26"/>
              <a:gd name="T2" fmla="*/ 0 w 27"/>
              <a:gd name="T3" fmla="*/ 2147483646 h 26"/>
              <a:gd name="T4" fmla="*/ 2147483646 w 27"/>
              <a:gd name="T5" fmla="*/ 2147483646 h 26"/>
              <a:gd name="T6" fmla="*/ 2147483646 w 27"/>
              <a:gd name="T7" fmla="*/ 2147483646 h 26"/>
              <a:gd name="T8" fmla="*/ 2147483646 w 27"/>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6">
                <a:moveTo>
                  <a:pt x="23" y="0"/>
                </a:moveTo>
                <a:lnTo>
                  <a:pt x="0" y="4"/>
                </a:lnTo>
                <a:lnTo>
                  <a:pt x="5" y="26"/>
                </a:lnTo>
                <a:lnTo>
                  <a:pt x="27" y="22"/>
                </a:lnTo>
                <a:lnTo>
                  <a:pt x="23"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91" name="Freeform 192">
            <a:extLst>
              <a:ext uri="{FF2B5EF4-FFF2-40B4-BE49-F238E27FC236}">
                <a16:creationId xmlns:a16="http://schemas.microsoft.com/office/drawing/2014/main" id="{EA062301-6817-473E-9495-839DF8407310}"/>
              </a:ext>
            </a:extLst>
          </p:cNvPr>
          <p:cNvSpPr>
            <a:spLocks/>
          </p:cNvSpPr>
          <p:nvPr/>
        </p:nvSpPr>
        <p:spPr bwMode="auto">
          <a:xfrm>
            <a:off x="7650163" y="4065588"/>
            <a:ext cx="22225" cy="22225"/>
          </a:xfrm>
          <a:custGeom>
            <a:avLst/>
            <a:gdLst>
              <a:gd name="T0" fmla="*/ 2147483646 w 28"/>
              <a:gd name="T1" fmla="*/ 0 h 28"/>
              <a:gd name="T2" fmla="*/ 0 w 28"/>
              <a:gd name="T3" fmla="*/ 2147483646 h 28"/>
              <a:gd name="T4" fmla="*/ 2147483646 w 28"/>
              <a:gd name="T5" fmla="*/ 2147483646 h 28"/>
              <a:gd name="T6" fmla="*/ 2147483646 w 28"/>
              <a:gd name="T7" fmla="*/ 2147483646 h 28"/>
              <a:gd name="T8" fmla="*/ 2147483646 w 28"/>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8">
                <a:moveTo>
                  <a:pt x="22" y="0"/>
                </a:moveTo>
                <a:lnTo>
                  <a:pt x="0" y="4"/>
                </a:lnTo>
                <a:lnTo>
                  <a:pt x="5" y="28"/>
                </a:lnTo>
                <a:lnTo>
                  <a:pt x="28" y="24"/>
                </a:lnTo>
                <a:lnTo>
                  <a:pt x="22"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92" name="Freeform 193">
            <a:extLst>
              <a:ext uri="{FF2B5EF4-FFF2-40B4-BE49-F238E27FC236}">
                <a16:creationId xmlns:a16="http://schemas.microsoft.com/office/drawing/2014/main" id="{458EB5F2-63E7-423D-B0BC-997F80AE9960}"/>
              </a:ext>
            </a:extLst>
          </p:cNvPr>
          <p:cNvSpPr>
            <a:spLocks/>
          </p:cNvSpPr>
          <p:nvPr/>
        </p:nvSpPr>
        <p:spPr bwMode="auto">
          <a:xfrm>
            <a:off x="7658100" y="4102100"/>
            <a:ext cx="20638" cy="22225"/>
          </a:xfrm>
          <a:custGeom>
            <a:avLst/>
            <a:gdLst>
              <a:gd name="T0" fmla="*/ 2147483646 w 27"/>
              <a:gd name="T1" fmla="*/ 0 h 27"/>
              <a:gd name="T2" fmla="*/ 0 w 27"/>
              <a:gd name="T3" fmla="*/ 2147483646 h 27"/>
              <a:gd name="T4" fmla="*/ 2147483646 w 27"/>
              <a:gd name="T5" fmla="*/ 2147483646 h 27"/>
              <a:gd name="T6" fmla="*/ 2147483646 w 27"/>
              <a:gd name="T7" fmla="*/ 2147483646 h 27"/>
              <a:gd name="T8" fmla="*/ 2147483646 w 27"/>
              <a:gd name="T9" fmla="*/ 0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7">
                <a:moveTo>
                  <a:pt x="22" y="0"/>
                </a:moveTo>
                <a:lnTo>
                  <a:pt x="0" y="4"/>
                </a:lnTo>
                <a:lnTo>
                  <a:pt x="4" y="27"/>
                </a:lnTo>
                <a:lnTo>
                  <a:pt x="27" y="23"/>
                </a:lnTo>
                <a:lnTo>
                  <a:pt x="22"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93" name="Freeform 194">
            <a:extLst>
              <a:ext uri="{FF2B5EF4-FFF2-40B4-BE49-F238E27FC236}">
                <a16:creationId xmlns:a16="http://schemas.microsoft.com/office/drawing/2014/main" id="{79B9E7EB-8ECF-4401-B531-4A2E0CD051F5}"/>
              </a:ext>
            </a:extLst>
          </p:cNvPr>
          <p:cNvSpPr>
            <a:spLocks/>
          </p:cNvSpPr>
          <p:nvPr/>
        </p:nvSpPr>
        <p:spPr bwMode="auto">
          <a:xfrm>
            <a:off x="7666038" y="4138613"/>
            <a:ext cx="20637" cy="22225"/>
          </a:xfrm>
          <a:custGeom>
            <a:avLst/>
            <a:gdLst>
              <a:gd name="T0" fmla="*/ 2147483646 w 27"/>
              <a:gd name="T1" fmla="*/ 0 h 26"/>
              <a:gd name="T2" fmla="*/ 0 w 27"/>
              <a:gd name="T3" fmla="*/ 2147483646 h 26"/>
              <a:gd name="T4" fmla="*/ 2147483646 w 27"/>
              <a:gd name="T5" fmla="*/ 2147483646 h 26"/>
              <a:gd name="T6" fmla="*/ 2147483646 w 27"/>
              <a:gd name="T7" fmla="*/ 2147483646 h 26"/>
              <a:gd name="T8" fmla="*/ 2147483646 w 27"/>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6">
                <a:moveTo>
                  <a:pt x="22" y="0"/>
                </a:moveTo>
                <a:lnTo>
                  <a:pt x="0" y="4"/>
                </a:lnTo>
                <a:lnTo>
                  <a:pt x="4" y="26"/>
                </a:lnTo>
                <a:lnTo>
                  <a:pt x="27" y="22"/>
                </a:lnTo>
                <a:lnTo>
                  <a:pt x="22"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94" name="Freeform 195">
            <a:extLst>
              <a:ext uri="{FF2B5EF4-FFF2-40B4-BE49-F238E27FC236}">
                <a16:creationId xmlns:a16="http://schemas.microsoft.com/office/drawing/2014/main" id="{631EF26C-2D92-493C-A8ED-6309384924AD}"/>
              </a:ext>
            </a:extLst>
          </p:cNvPr>
          <p:cNvSpPr>
            <a:spLocks/>
          </p:cNvSpPr>
          <p:nvPr/>
        </p:nvSpPr>
        <p:spPr bwMode="auto">
          <a:xfrm>
            <a:off x="7672388" y="4175125"/>
            <a:ext cx="22225" cy="22225"/>
          </a:xfrm>
          <a:custGeom>
            <a:avLst/>
            <a:gdLst>
              <a:gd name="T0" fmla="*/ 2147483646 w 27"/>
              <a:gd name="T1" fmla="*/ 0 h 28"/>
              <a:gd name="T2" fmla="*/ 0 w 27"/>
              <a:gd name="T3" fmla="*/ 2147483646 h 28"/>
              <a:gd name="T4" fmla="*/ 2147483646 w 27"/>
              <a:gd name="T5" fmla="*/ 2147483646 h 28"/>
              <a:gd name="T6" fmla="*/ 2147483646 w 27"/>
              <a:gd name="T7" fmla="*/ 2147483646 h 28"/>
              <a:gd name="T8" fmla="*/ 2147483646 w 27"/>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8">
                <a:moveTo>
                  <a:pt x="23" y="0"/>
                </a:moveTo>
                <a:lnTo>
                  <a:pt x="0" y="5"/>
                </a:lnTo>
                <a:lnTo>
                  <a:pt x="4" y="28"/>
                </a:lnTo>
                <a:lnTo>
                  <a:pt x="27" y="24"/>
                </a:lnTo>
                <a:lnTo>
                  <a:pt x="23"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95" name="Freeform 196">
            <a:extLst>
              <a:ext uri="{FF2B5EF4-FFF2-40B4-BE49-F238E27FC236}">
                <a16:creationId xmlns:a16="http://schemas.microsoft.com/office/drawing/2014/main" id="{3B49643A-1186-4459-BECD-019CE6F8D1D1}"/>
              </a:ext>
            </a:extLst>
          </p:cNvPr>
          <p:cNvSpPr>
            <a:spLocks/>
          </p:cNvSpPr>
          <p:nvPr/>
        </p:nvSpPr>
        <p:spPr bwMode="auto">
          <a:xfrm>
            <a:off x="7680325" y="4211638"/>
            <a:ext cx="22225" cy="22225"/>
          </a:xfrm>
          <a:custGeom>
            <a:avLst/>
            <a:gdLst>
              <a:gd name="T0" fmla="*/ 2147483646 w 27"/>
              <a:gd name="T1" fmla="*/ 0 h 28"/>
              <a:gd name="T2" fmla="*/ 0 w 27"/>
              <a:gd name="T3" fmla="*/ 2147483646 h 28"/>
              <a:gd name="T4" fmla="*/ 2147483646 w 27"/>
              <a:gd name="T5" fmla="*/ 2147483646 h 28"/>
              <a:gd name="T6" fmla="*/ 2147483646 w 27"/>
              <a:gd name="T7" fmla="*/ 2147483646 h 28"/>
              <a:gd name="T8" fmla="*/ 2147483646 w 27"/>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8">
                <a:moveTo>
                  <a:pt x="23" y="0"/>
                </a:moveTo>
                <a:lnTo>
                  <a:pt x="0" y="4"/>
                </a:lnTo>
                <a:lnTo>
                  <a:pt x="4" y="28"/>
                </a:lnTo>
                <a:lnTo>
                  <a:pt x="27" y="23"/>
                </a:lnTo>
                <a:lnTo>
                  <a:pt x="23"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96" name="Freeform 197">
            <a:extLst>
              <a:ext uri="{FF2B5EF4-FFF2-40B4-BE49-F238E27FC236}">
                <a16:creationId xmlns:a16="http://schemas.microsoft.com/office/drawing/2014/main" id="{587DA87D-793E-4CE3-82E5-73428CC64769}"/>
              </a:ext>
            </a:extLst>
          </p:cNvPr>
          <p:cNvSpPr>
            <a:spLocks/>
          </p:cNvSpPr>
          <p:nvPr/>
        </p:nvSpPr>
        <p:spPr bwMode="auto">
          <a:xfrm>
            <a:off x="7686675" y="4248150"/>
            <a:ext cx="23813" cy="22225"/>
          </a:xfrm>
          <a:custGeom>
            <a:avLst/>
            <a:gdLst>
              <a:gd name="T0" fmla="*/ 2147483646 w 28"/>
              <a:gd name="T1" fmla="*/ 0 h 26"/>
              <a:gd name="T2" fmla="*/ 0 w 28"/>
              <a:gd name="T3" fmla="*/ 2147483646 h 26"/>
              <a:gd name="T4" fmla="*/ 2147483646 w 28"/>
              <a:gd name="T5" fmla="*/ 2147483646 h 26"/>
              <a:gd name="T6" fmla="*/ 2147483646 w 28"/>
              <a:gd name="T7" fmla="*/ 2147483646 h 26"/>
              <a:gd name="T8" fmla="*/ 2147483646 w 28"/>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6">
                <a:moveTo>
                  <a:pt x="22" y="0"/>
                </a:moveTo>
                <a:lnTo>
                  <a:pt x="0" y="4"/>
                </a:lnTo>
                <a:lnTo>
                  <a:pt x="5" y="26"/>
                </a:lnTo>
                <a:lnTo>
                  <a:pt x="28" y="22"/>
                </a:lnTo>
                <a:lnTo>
                  <a:pt x="22"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97" name="Freeform 198">
            <a:extLst>
              <a:ext uri="{FF2B5EF4-FFF2-40B4-BE49-F238E27FC236}">
                <a16:creationId xmlns:a16="http://schemas.microsoft.com/office/drawing/2014/main" id="{A0000168-D482-440B-9A66-32413B35F5EE}"/>
              </a:ext>
            </a:extLst>
          </p:cNvPr>
          <p:cNvSpPr>
            <a:spLocks/>
          </p:cNvSpPr>
          <p:nvPr/>
        </p:nvSpPr>
        <p:spPr bwMode="auto">
          <a:xfrm>
            <a:off x="7694613" y="4284663"/>
            <a:ext cx="22225" cy="22225"/>
          </a:xfrm>
          <a:custGeom>
            <a:avLst/>
            <a:gdLst>
              <a:gd name="T0" fmla="*/ 2147483646 w 27"/>
              <a:gd name="T1" fmla="*/ 0 h 28"/>
              <a:gd name="T2" fmla="*/ 0 w 27"/>
              <a:gd name="T3" fmla="*/ 2147483646 h 28"/>
              <a:gd name="T4" fmla="*/ 2147483646 w 27"/>
              <a:gd name="T5" fmla="*/ 2147483646 h 28"/>
              <a:gd name="T6" fmla="*/ 2147483646 w 27"/>
              <a:gd name="T7" fmla="*/ 2147483646 h 28"/>
              <a:gd name="T8" fmla="*/ 2147483646 w 27"/>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8">
                <a:moveTo>
                  <a:pt x="22" y="0"/>
                </a:moveTo>
                <a:lnTo>
                  <a:pt x="0" y="5"/>
                </a:lnTo>
                <a:lnTo>
                  <a:pt x="4" y="28"/>
                </a:lnTo>
                <a:lnTo>
                  <a:pt x="27" y="24"/>
                </a:lnTo>
                <a:lnTo>
                  <a:pt x="22"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98" name="Freeform 199">
            <a:extLst>
              <a:ext uri="{FF2B5EF4-FFF2-40B4-BE49-F238E27FC236}">
                <a16:creationId xmlns:a16="http://schemas.microsoft.com/office/drawing/2014/main" id="{2DE03F78-CCA0-430D-A861-AF002FA19569}"/>
              </a:ext>
            </a:extLst>
          </p:cNvPr>
          <p:cNvSpPr>
            <a:spLocks/>
          </p:cNvSpPr>
          <p:nvPr/>
        </p:nvSpPr>
        <p:spPr bwMode="auto">
          <a:xfrm>
            <a:off x="7702550" y="4321175"/>
            <a:ext cx="22225" cy="22225"/>
          </a:xfrm>
          <a:custGeom>
            <a:avLst/>
            <a:gdLst>
              <a:gd name="T0" fmla="*/ 2147483646 w 27"/>
              <a:gd name="T1" fmla="*/ 0 h 28"/>
              <a:gd name="T2" fmla="*/ 0 w 27"/>
              <a:gd name="T3" fmla="*/ 2147483646 h 28"/>
              <a:gd name="T4" fmla="*/ 2147483646 w 27"/>
              <a:gd name="T5" fmla="*/ 2147483646 h 28"/>
              <a:gd name="T6" fmla="*/ 2147483646 w 27"/>
              <a:gd name="T7" fmla="*/ 2147483646 h 28"/>
              <a:gd name="T8" fmla="*/ 2147483646 w 27"/>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28">
                <a:moveTo>
                  <a:pt x="22" y="0"/>
                </a:moveTo>
                <a:lnTo>
                  <a:pt x="0" y="4"/>
                </a:lnTo>
                <a:lnTo>
                  <a:pt x="4" y="28"/>
                </a:lnTo>
                <a:lnTo>
                  <a:pt x="27" y="24"/>
                </a:lnTo>
                <a:lnTo>
                  <a:pt x="22"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799" name="Freeform 200">
            <a:extLst>
              <a:ext uri="{FF2B5EF4-FFF2-40B4-BE49-F238E27FC236}">
                <a16:creationId xmlns:a16="http://schemas.microsoft.com/office/drawing/2014/main" id="{1C661309-1368-4A45-A843-67334CEDF30C}"/>
              </a:ext>
            </a:extLst>
          </p:cNvPr>
          <p:cNvSpPr>
            <a:spLocks/>
          </p:cNvSpPr>
          <p:nvPr/>
        </p:nvSpPr>
        <p:spPr bwMode="auto">
          <a:xfrm>
            <a:off x="7529513" y="3662363"/>
            <a:ext cx="157162" cy="166687"/>
          </a:xfrm>
          <a:custGeom>
            <a:avLst/>
            <a:gdLst>
              <a:gd name="T0" fmla="*/ 2147483646 w 197"/>
              <a:gd name="T1" fmla="*/ 2147483646 h 210"/>
              <a:gd name="T2" fmla="*/ 2147483646 w 197"/>
              <a:gd name="T3" fmla="*/ 0 h 210"/>
              <a:gd name="T4" fmla="*/ 0 w 197"/>
              <a:gd name="T5" fmla="*/ 2147483646 h 210"/>
              <a:gd name="T6" fmla="*/ 2147483646 w 197"/>
              <a:gd name="T7" fmla="*/ 2147483646 h 2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 h="210">
                <a:moveTo>
                  <a:pt x="197" y="173"/>
                </a:moveTo>
                <a:lnTo>
                  <a:pt x="59" y="0"/>
                </a:lnTo>
                <a:lnTo>
                  <a:pt x="0" y="210"/>
                </a:lnTo>
                <a:lnTo>
                  <a:pt x="197" y="17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00" name="Freeform 201">
            <a:extLst>
              <a:ext uri="{FF2B5EF4-FFF2-40B4-BE49-F238E27FC236}">
                <a16:creationId xmlns:a16="http://schemas.microsoft.com/office/drawing/2014/main" id="{A7CEE0BD-3BEB-4272-8537-586ACD63D943}"/>
              </a:ext>
            </a:extLst>
          </p:cNvPr>
          <p:cNvSpPr>
            <a:spLocks/>
          </p:cNvSpPr>
          <p:nvPr/>
        </p:nvSpPr>
        <p:spPr bwMode="auto">
          <a:xfrm>
            <a:off x="7637463" y="4330700"/>
            <a:ext cx="157162" cy="166688"/>
          </a:xfrm>
          <a:custGeom>
            <a:avLst/>
            <a:gdLst>
              <a:gd name="T0" fmla="*/ 0 w 198"/>
              <a:gd name="T1" fmla="*/ 2147483646 h 210"/>
              <a:gd name="T2" fmla="*/ 2147483646 w 198"/>
              <a:gd name="T3" fmla="*/ 2147483646 h 210"/>
              <a:gd name="T4" fmla="*/ 2147483646 w 198"/>
              <a:gd name="T5" fmla="*/ 0 h 210"/>
              <a:gd name="T6" fmla="*/ 0 w 198"/>
              <a:gd name="T7" fmla="*/ 2147483646 h 2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8" h="210">
                <a:moveTo>
                  <a:pt x="0" y="37"/>
                </a:moveTo>
                <a:lnTo>
                  <a:pt x="138" y="210"/>
                </a:lnTo>
                <a:lnTo>
                  <a:pt x="198" y="0"/>
                </a:lnTo>
                <a:lnTo>
                  <a:pt x="0" y="37"/>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01" name="Line 203">
            <a:extLst>
              <a:ext uri="{FF2B5EF4-FFF2-40B4-BE49-F238E27FC236}">
                <a16:creationId xmlns:a16="http://schemas.microsoft.com/office/drawing/2014/main" id="{00BAADE5-7BDA-4BC7-B875-7D3099A80A5E}"/>
              </a:ext>
            </a:extLst>
          </p:cNvPr>
          <p:cNvSpPr>
            <a:spLocks noChangeShapeType="1"/>
          </p:cNvSpPr>
          <p:nvPr/>
        </p:nvSpPr>
        <p:spPr bwMode="auto">
          <a:xfrm flipV="1">
            <a:off x="5265738" y="3779838"/>
            <a:ext cx="576262" cy="825500"/>
          </a:xfrm>
          <a:prstGeom prst="line">
            <a:avLst/>
          </a:prstGeom>
          <a:noFill/>
          <a:ln w="14288">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6802" name="Freeform 204">
            <a:extLst>
              <a:ext uri="{FF2B5EF4-FFF2-40B4-BE49-F238E27FC236}">
                <a16:creationId xmlns:a16="http://schemas.microsoft.com/office/drawing/2014/main" id="{664FBF94-C878-4766-83CC-A1A10DD7F0D3}"/>
              </a:ext>
            </a:extLst>
          </p:cNvPr>
          <p:cNvSpPr>
            <a:spLocks/>
          </p:cNvSpPr>
          <p:nvPr/>
        </p:nvSpPr>
        <p:spPr bwMode="auto">
          <a:xfrm>
            <a:off x="5186363" y="4562475"/>
            <a:ext cx="142875" cy="158750"/>
          </a:xfrm>
          <a:custGeom>
            <a:avLst/>
            <a:gdLst>
              <a:gd name="T0" fmla="*/ 2147483646 w 181"/>
              <a:gd name="T1" fmla="*/ 0 h 200"/>
              <a:gd name="T2" fmla="*/ 0 w 181"/>
              <a:gd name="T3" fmla="*/ 2147483646 h 200"/>
              <a:gd name="T4" fmla="*/ 2147483646 w 181"/>
              <a:gd name="T5" fmla="*/ 2147483646 h 200"/>
              <a:gd name="T6" fmla="*/ 2147483646 w 181"/>
              <a:gd name="T7" fmla="*/ 0 h 2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 h="200">
                <a:moveTo>
                  <a:pt x="27" y="0"/>
                </a:moveTo>
                <a:lnTo>
                  <a:pt x="0" y="200"/>
                </a:lnTo>
                <a:lnTo>
                  <a:pt x="181" y="101"/>
                </a:lnTo>
                <a:lnTo>
                  <a:pt x="27"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03" name="Freeform 205">
            <a:extLst>
              <a:ext uri="{FF2B5EF4-FFF2-40B4-BE49-F238E27FC236}">
                <a16:creationId xmlns:a16="http://schemas.microsoft.com/office/drawing/2014/main" id="{D683C310-DEDD-49C7-AF0C-4337A7F99346}"/>
              </a:ext>
            </a:extLst>
          </p:cNvPr>
          <p:cNvSpPr>
            <a:spLocks/>
          </p:cNvSpPr>
          <p:nvPr/>
        </p:nvSpPr>
        <p:spPr bwMode="auto">
          <a:xfrm>
            <a:off x="5778500" y="3663950"/>
            <a:ext cx="142875" cy="158750"/>
          </a:xfrm>
          <a:custGeom>
            <a:avLst/>
            <a:gdLst>
              <a:gd name="T0" fmla="*/ 2147483646 w 181"/>
              <a:gd name="T1" fmla="*/ 2147483646 h 201"/>
              <a:gd name="T2" fmla="*/ 2147483646 w 181"/>
              <a:gd name="T3" fmla="*/ 0 h 201"/>
              <a:gd name="T4" fmla="*/ 0 w 181"/>
              <a:gd name="T5" fmla="*/ 2147483646 h 201"/>
              <a:gd name="T6" fmla="*/ 2147483646 w 181"/>
              <a:gd name="T7" fmla="*/ 2147483646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 h="201">
                <a:moveTo>
                  <a:pt x="154" y="201"/>
                </a:moveTo>
                <a:lnTo>
                  <a:pt x="181" y="0"/>
                </a:lnTo>
                <a:lnTo>
                  <a:pt x="0" y="100"/>
                </a:lnTo>
                <a:lnTo>
                  <a:pt x="154" y="201"/>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04" name="Rectangle 207">
            <a:extLst>
              <a:ext uri="{FF2B5EF4-FFF2-40B4-BE49-F238E27FC236}">
                <a16:creationId xmlns:a16="http://schemas.microsoft.com/office/drawing/2014/main" id="{4169EFAB-D66E-4AD4-9202-77769A6D1130}"/>
              </a:ext>
            </a:extLst>
          </p:cNvPr>
          <p:cNvSpPr>
            <a:spLocks noChangeArrowheads="1"/>
          </p:cNvSpPr>
          <p:nvPr/>
        </p:nvSpPr>
        <p:spPr bwMode="auto">
          <a:xfrm>
            <a:off x="2835275" y="1654175"/>
            <a:ext cx="2960688" cy="914400"/>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805" name="Rectangle 208">
            <a:extLst>
              <a:ext uri="{FF2B5EF4-FFF2-40B4-BE49-F238E27FC236}">
                <a16:creationId xmlns:a16="http://schemas.microsoft.com/office/drawing/2014/main" id="{3F3A1F9E-25F1-4633-9B0E-DC5123DFF0F8}"/>
              </a:ext>
            </a:extLst>
          </p:cNvPr>
          <p:cNvSpPr>
            <a:spLocks noChangeArrowheads="1"/>
          </p:cNvSpPr>
          <p:nvPr/>
        </p:nvSpPr>
        <p:spPr bwMode="auto">
          <a:xfrm>
            <a:off x="3228975" y="1728788"/>
            <a:ext cx="2078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a:solidFill>
                  <a:srgbClr val="000000"/>
                </a:solidFill>
              </a:rPr>
              <a:t>Trh finančných prostriedkov </a:t>
            </a:r>
            <a:endParaRPr lang="sk-SK" altLang="en-US" sz="1800">
              <a:latin typeface="Arial" panose="020B0604020202020204" pitchFamily="34" charset="0"/>
            </a:endParaRPr>
          </a:p>
        </p:txBody>
      </p:sp>
      <p:sp>
        <p:nvSpPr>
          <p:cNvPr id="26806" name="Rectangle 210">
            <a:extLst>
              <a:ext uri="{FF2B5EF4-FFF2-40B4-BE49-F238E27FC236}">
                <a16:creationId xmlns:a16="http://schemas.microsoft.com/office/drawing/2014/main" id="{83101E61-5C4E-4761-A150-883507986115}"/>
              </a:ext>
            </a:extLst>
          </p:cNvPr>
          <p:cNvSpPr>
            <a:spLocks noChangeArrowheads="1"/>
          </p:cNvSpPr>
          <p:nvPr/>
        </p:nvSpPr>
        <p:spPr bwMode="auto">
          <a:xfrm>
            <a:off x="4748213" y="1762125"/>
            <a:ext cx="3810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b="1">
                <a:solidFill>
                  <a:srgbClr val="000000"/>
                </a:solidFill>
              </a:rPr>
              <a:t> </a:t>
            </a:r>
            <a:endParaRPr lang="sk-SK" altLang="en-US" sz="1800">
              <a:latin typeface="Arial" panose="020B0604020202020204" pitchFamily="34" charset="0"/>
            </a:endParaRPr>
          </a:p>
        </p:txBody>
      </p:sp>
      <p:sp>
        <p:nvSpPr>
          <p:cNvPr id="26807" name="Rectangle 212">
            <a:extLst>
              <a:ext uri="{FF2B5EF4-FFF2-40B4-BE49-F238E27FC236}">
                <a16:creationId xmlns:a16="http://schemas.microsoft.com/office/drawing/2014/main" id="{1525F22F-6533-4682-AFFB-824466E9EF3E}"/>
              </a:ext>
            </a:extLst>
          </p:cNvPr>
          <p:cNvSpPr>
            <a:spLocks noChangeArrowheads="1"/>
          </p:cNvSpPr>
          <p:nvPr/>
        </p:nvSpPr>
        <p:spPr bwMode="auto">
          <a:xfrm>
            <a:off x="2932113" y="2135188"/>
            <a:ext cx="1354137" cy="377825"/>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808" name="Rectangle 213">
            <a:extLst>
              <a:ext uri="{FF2B5EF4-FFF2-40B4-BE49-F238E27FC236}">
                <a16:creationId xmlns:a16="http://schemas.microsoft.com/office/drawing/2014/main" id="{0880E859-C1CE-402D-BA6D-A95BC4232337}"/>
              </a:ext>
            </a:extLst>
          </p:cNvPr>
          <p:cNvSpPr>
            <a:spLocks noChangeArrowheads="1"/>
          </p:cNvSpPr>
          <p:nvPr/>
        </p:nvSpPr>
        <p:spPr bwMode="auto">
          <a:xfrm>
            <a:off x="3217863" y="2208213"/>
            <a:ext cx="620712"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Podielnici</a:t>
            </a:r>
            <a:endParaRPr lang="sk-SK" altLang="en-US" sz="1800">
              <a:latin typeface="Arial" panose="020B0604020202020204" pitchFamily="34" charset="0"/>
            </a:endParaRPr>
          </a:p>
        </p:txBody>
      </p:sp>
      <p:sp>
        <p:nvSpPr>
          <p:cNvPr id="26809" name="Rectangle 214">
            <a:extLst>
              <a:ext uri="{FF2B5EF4-FFF2-40B4-BE49-F238E27FC236}">
                <a16:creationId xmlns:a16="http://schemas.microsoft.com/office/drawing/2014/main" id="{1ED1E492-6E68-4125-87B4-261D3A5C0B77}"/>
              </a:ext>
            </a:extLst>
          </p:cNvPr>
          <p:cNvSpPr>
            <a:spLocks noChangeArrowheads="1"/>
          </p:cNvSpPr>
          <p:nvPr/>
        </p:nvSpPr>
        <p:spPr bwMode="auto">
          <a:xfrm>
            <a:off x="4368800" y="2135188"/>
            <a:ext cx="1354138" cy="354012"/>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810" name="Rectangle 215">
            <a:extLst>
              <a:ext uri="{FF2B5EF4-FFF2-40B4-BE49-F238E27FC236}">
                <a16:creationId xmlns:a16="http://schemas.microsoft.com/office/drawing/2014/main" id="{F363DD36-46D5-4DED-8206-099077A594F5}"/>
              </a:ext>
            </a:extLst>
          </p:cNvPr>
          <p:cNvSpPr>
            <a:spLocks noChangeArrowheads="1"/>
          </p:cNvSpPr>
          <p:nvPr/>
        </p:nvSpPr>
        <p:spPr bwMode="auto">
          <a:xfrm>
            <a:off x="4803775" y="2208213"/>
            <a:ext cx="536575"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Veritelia</a:t>
            </a:r>
            <a:endParaRPr lang="sk-SK" altLang="en-US" sz="1800">
              <a:latin typeface="Arial" panose="020B0604020202020204" pitchFamily="34" charset="0"/>
            </a:endParaRPr>
          </a:p>
        </p:txBody>
      </p:sp>
      <p:sp>
        <p:nvSpPr>
          <p:cNvPr id="26811" name="Rectangle 216">
            <a:extLst>
              <a:ext uri="{FF2B5EF4-FFF2-40B4-BE49-F238E27FC236}">
                <a16:creationId xmlns:a16="http://schemas.microsoft.com/office/drawing/2014/main" id="{B336234B-DB8B-4B61-BC23-176A9EF6D55B}"/>
              </a:ext>
            </a:extLst>
          </p:cNvPr>
          <p:cNvSpPr>
            <a:spLocks noChangeArrowheads="1"/>
          </p:cNvSpPr>
          <p:nvPr/>
        </p:nvSpPr>
        <p:spPr bwMode="auto">
          <a:xfrm>
            <a:off x="1663700" y="3038475"/>
            <a:ext cx="1595438" cy="519113"/>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812" name="Rectangle 217">
            <a:extLst>
              <a:ext uri="{FF2B5EF4-FFF2-40B4-BE49-F238E27FC236}">
                <a16:creationId xmlns:a16="http://schemas.microsoft.com/office/drawing/2014/main" id="{D3C9A00E-DBCF-4CD1-B966-EE4287A2E754}"/>
              </a:ext>
            </a:extLst>
          </p:cNvPr>
          <p:cNvSpPr>
            <a:spLocks noChangeArrowheads="1"/>
          </p:cNvSpPr>
          <p:nvPr/>
        </p:nvSpPr>
        <p:spPr bwMode="auto">
          <a:xfrm>
            <a:off x="1881188" y="3114675"/>
            <a:ext cx="10874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Získané finančné </a:t>
            </a:r>
          </a:p>
          <a:p>
            <a:pPr eaLnBrk="1" hangingPunct="1">
              <a:spcBef>
                <a:spcPct val="0"/>
              </a:spcBef>
              <a:buFontTx/>
              <a:buNone/>
            </a:pPr>
            <a:r>
              <a:rPr lang="sk-SK" altLang="en-US" sz="1200">
                <a:solidFill>
                  <a:srgbClr val="000000"/>
                </a:solidFill>
              </a:rPr>
              <a:t>     prostriedky</a:t>
            </a:r>
            <a:endParaRPr lang="sk-SK" altLang="en-US" sz="1800">
              <a:latin typeface="Arial" panose="020B0604020202020204" pitchFamily="34" charset="0"/>
            </a:endParaRPr>
          </a:p>
        </p:txBody>
      </p:sp>
      <p:sp>
        <p:nvSpPr>
          <p:cNvPr id="26813" name="Freeform 220">
            <a:extLst>
              <a:ext uri="{FF2B5EF4-FFF2-40B4-BE49-F238E27FC236}">
                <a16:creationId xmlns:a16="http://schemas.microsoft.com/office/drawing/2014/main" id="{084655DA-4921-43E3-BF9E-9AA5767E1566}"/>
              </a:ext>
            </a:extLst>
          </p:cNvPr>
          <p:cNvSpPr>
            <a:spLocks/>
          </p:cNvSpPr>
          <p:nvPr/>
        </p:nvSpPr>
        <p:spPr bwMode="auto">
          <a:xfrm>
            <a:off x="2884488" y="2293938"/>
            <a:ext cx="57150" cy="55562"/>
          </a:xfrm>
          <a:custGeom>
            <a:avLst/>
            <a:gdLst>
              <a:gd name="T0" fmla="*/ 2147483646 w 72"/>
              <a:gd name="T1" fmla="*/ 2147483646 h 71"/>
              <a:gd name="T2" fmla="*/ 2147483646 w 72"/>
              <a:gd name="T3" fmla="*/ 0 h 71"/>
              <a:gd name="T4" fmla="*/ 0 w 72"/>
              <a:gd name="T5" fmla="*/ 2147483646 h 71"/>
              <a:gd name="T6" fmla="*/ 2147483646 w 72"/>
              <a:gd name="T7" fmla="*/ 2147483646 h 71"/>
              <a:gd name="T8" fmla="*/ 2147483646 w 72"/>
              <a:gd name="T9" fmla="*/ 2147483646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1">
                <a:moveTo>
                  <a:pt x="72" y="43"/>
                </a:moveTo>
                <a:lnTo>
                  <a:pt x="44" y="0"/>
                </a:lnTo>
                <a:lnTo>
                  <a:pt x="0" y="28"/>
                </a:lnTo>
                <a:lnTo>
                  <a:pt x="28" y="71"/>
                </a:lnTo>
                <a:lnTo>
                  <a:pt x="72"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14" name="Freeform 221">
            <a:extLst>
              <a:ext uri="{FF2B5EF4-FFF2-40B4-BE49-F238E27FC236}">
                <a16:creationId xmlns:a16="http://schemas.microsoft.com/office/drawing/2014/main" id="{37912097-4DC6-4E8A-92B1-01DC4ED5753C}"/>
              </a:ext>
            </a:extLst>
          </p:cNvPr>
          <p:cNvSpPr>
            <a:spLocks/>
          </p:cNvSpPr>
          <p:nvPr/>
        </p:nvSpPr>
        <p:spPr bwMode="auto">
          <a:xfrm>
            <a:off x="2814638" y="2338388"/>
            <a:ext cx="57150" cy="55562"/>
          </a:xfrm>
          <a:custGeom>
            <a:avLst/>
            <a:gdLst>
              <a:gd name="T0" fmla="*/ 2147483646 w 73"/>
              <a:gd name="T1" fmla="*/ 2147483646 h 71"/>
              <a:gd name="T2" fmla="*/ 2147483646 w 73"/>
              <a:gd name="T3" fmla="*/ 0 h 71"/>
              <a:gd name="T4" fmla="*/ 0 w 73"/>
              <a:gd name="T5" fmla="*/ 2147483646 h 71"/>
              <a:gd name="T6" fmla="*/ 2147483646 w 73"/>
              <a:gd name="T7" fmla="*/ 2147483646 h 71"/>
              <a:gd name="T8" fmla="*/ 2147483646 w 73"/>
              <a:gd name="T9" fmla="*/ 2147483646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1">
                <a:moveTo>
                  <a:pt x="73" y="43"/>
                </a:moveTo>
                <a:lnTo>
                  <a:pt x="44" y="0"/>
                </a:lnTo>
                <a:lnTo>
                  <a:pt x="0" y="28"/>
                </a:lnTo>
                <a:lnTo>
                  <a:pt x="29" y="71"/>
                </a:lnTo>
                <a:lnTo>
                  <a:pt x="73"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15" name="Freeform 222">
            <a:extLst>
              <a:ext uri="{FF2B5EF4-FFF2-40B4-BE49-F238E27FC236}">
                <a16:creationId xmlns:a16="http://schemas.microsoft.com/office/drawing/2014/main" id="{7640982E-A187-4B1E-9128-B18B5D605267}"/>
              </a:ext>
            </a:extLst>
          </p:cNvPr>
          <p:cNvSpPr>
            <a:spLocks/>
          </p:cNvSpPr>
          <p:nvPr/>
        </p:nvSpPr>
        <p:spPr bwMode="auto">
          <a:xfrm>
            <a:off x="2744788" y="2381250"/>
            <a:ext cx="57150" cy="57150"/>
          </a:xfrm>
          <a:custGeom>
            <a:avLst/>
            <a:gdLst>
              <a:gd name="T0" fmla="*/ 2147483646 w 73"/>
              <a:gd name="T1" fmla="*/ 2147483646 h 70"/>
              <a:gd name="T2" fmla="*/ 2147483646 w 73"/>
              <a:gd name="T3" fmla="*/ 0 h 70"/>
              <a:gd name="T4" fmla="*/ 0 w 73"/>
              <a:gd name="T5" fmla="*/ 2147483646 h 70"/>
              <a:gd name="T6" fmla="*/ 2147483646 w 73"/>
              <a:gd name="T7" fmla="*/ 2147483646 h 70"/>
              <a:gd name="T8" fmla="*/ 2147483646 w 73"/>
              <a:gd name="T9" fmla="*/ 2147483646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0">
                <a:moveTo>
                  <a:pt x="73" y="42"/>
                </a:moveTo>
                <a:lnTo>
                  <a:pt x="44" y="0"/>
                </a:lnTo>
                <a:lnTo>
                  <a:pt x="0" y="27"/>
                </a:lnTo>
                <a:lnTo>
                  <a:pt x="29" y="70"/>
                </a:lnTo>
                <a:lnTo>
                  <a:pt x="73"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16" name="Freeform 223">
            <a:extLst>
              <a:ext uri="{FF2B5EF4-FFF2-40B4-BE49-F238E27FC236}">
                <a16:creationId xmlns:a16="http://schemas.microsoft.com/office/drawing/2014/main" id="{29714C67-58EE-4C75-82EA-2A1CFBBA5870}"/>
              </a:ext>
            </a:extLst>
          </p:cNvPr>
          <p:cNvSpPr>
            <a:spLocks/>
          </p:cNvSpPr>
          <p:nvPr/>
        </p:nvSpPr>
        <p:spPr bwMode="auto">
          <a:xfrm>
            <a:off x="2674938" y="2427288"/>
            <a:ext cx="57150" cy="55562"/>
          </a:xfrm>
          <a:custGeom>
            <a:avLst/>
            <a:gdLst>
              <a:gd name="T0" fmla="*/ 2147483646 w 73"/>
              <a:gd name="T1" fmla="*/ 2147483646 h 71"/>
              <a:gd name="T2" fmla="*/ 2147483646 w 73"/>
              <a:gd name="T3" fmla="*/ 0 h 71"/>
              <a:gd name="T4" fmla="*/ 0 w 73"/>
              <a:gd name="T5" fmla="*/ 2147483646 h 71"/>
              <a:gd name="T6" fmla="*/ 2147483646 w 73"/>
              <a:gd name="T7" fmla="*/ 2147483646 h 71"/>
              <a:gd name="T8" fmla="*/ 2147483646 w 73"/>
              <a:gd name="T9" fmla="*/ 2147483646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1">
                <a:moveTo>
                  <a:pt x="73" y="43"/>
                </a:moveTo>
                <a:lnTo>
                  <a:pt x="44" y="0"/>
                </a:lnTo>
                <a:lnTo>
                  <a:pt x="0" y="28"/>
                </a:lnTo>
                <a:lnTo>
                  <a:pt x="29" y="71"/>
                </a:lnTo>
                <a:lnTo>
                  <a:pt x="73"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17" name="Freeform 224">
            <a:extLst>
              <a:ext uri="{FF2B5EF4-FFF2-40B4-BE49-F238E27FC236}">
                <a16:creationId xmlns:a16="http://schemas.microsoft.com/office/drawing/2014/main" id="{CAA01313-7043-4A8A-9875-4AF233E2E4F0}"/>
              </a:ext>
            </a:extLst>
          </p:cNvPr>
          <p:cNvSpPr>
            <a:spLocks/>
          </p:cNvSpPr>
          <p:nvPr/>
        </p:nvSpPr>
        <p:spPr bwMode="auto">
          <a:xfrm>
            <a:off x="2605088" y="2470150"/>
            <a:ext cx="57150" cy="55563"/>
          </a:xfrm>
          <a:custGeom>
            <a:avLst/>
            <a:gdLst>
              <a:gd name="T0" fmla="*/ 2147483646 w 73"/>
              <a:gd name="T1" fmla="*/ 2147483646 h 70"/>
              <a:gd name="T2" fmla="*/ 2147483646 w 73"/>
              <a:gd name="T3" fmla="*/ 0 h 70"/>
              <a:gd name="T4" fmla="*/ 0 w 73"/>
              <a:gd name="T5" fmla="*/ 2147483646 h 70"/>
              <a:gd name="T6" fmla="*/ 2147483646 w 73"/>
              <a:gd name="T7" fmla="*/ 2147483646 h 70"/>
              <a:gd name="T8" fmla="*/ 2147483646 w 73"/>
              <a:gd name="T9" fmla="*/ 2147483646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0">
                <a:moveTo>
                  <a:pt x="73" y="42"/>
                </a:moveTo>
                <a:lnTo>
                  <a:pt x="44" y="0"/>
                </a:lnTo>
                <a:lnTo>
                  <a:pt x="0" y="27"/>
                </a:lnTo>
                <a:lnTo>
                  <a:pt x="29" y="70"/>
                </a:lnTo>
                <a:lnTo>
                  <a:pt x="73"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18" name="Freeform 225">
            <a:extLst>
              <a:ext uri="{FF2B5EF4-FFF2-40B4-BE49-F238E27FC236}">
                <a16:creationId xmlns:a16="http://schemas.microsoft.com/office/drawing/2014/main" id="{9E5AD9D9-B4C8-4302-83D5-F471ACCDEDF0}"/>
              </a:ext>
            </a:extLst>
          </p:cNvPr>
          <p:cNvSpPr>
            <a:spLocks/>
          </p:cNvSpPr>
          <p:nvPr/>
        </p:nvSpPr>
        <p:spPr bwMode="auto">
          <a:xfrm>
            <a:off x="2535238" y="2514600"/>
            <a:ext cx="57150" cy="57150"/>
          </a:xfrm>
          <a:custGeom>
            <a:avLst/>
            <a:gdLst>
              <a:gd name="T0" fmla="*/ 2147483646 w 73"/>
              <a:gd name="T1" fmla="*/ 2147483646 h 72"/>
              <a:gd name="T2" fmla="*/ 2147483646 w 73"/>
              <a:gd name="T3" fmla="*/ 0 h 72"/>
              <a:gd name="T4" fmla="*/ 0 w 73"/>
              <a:gd name="T5" fmla="*/ 2147483646 h 72"/>
              <a:gd name="T6" fmla="*/ 2147483646 w 73"/>
              <a:gd name="T7" fmla="*/ 2147483646 h 72"/>
              <a:gd name="T8" fmla="*/ 2147483646 w 73"/>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2">
                <a:moveTo>
                  <a:pt x="73" y="43"/>
                </a:moveTo>
                <a:lnTo>
                  <a:pt x="44" y="0"/>
                </a:lnTo>
                <a:lnTo>
                  <a:pt x="0" y="29"/>
                </a:lnTo>
                <a:lnTo>
                  <a:pt x="29" y="72"/>
                </a:lnTo>
                <a:lnTo>
                  <a:pt x="73"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19" name="Freeform 226">
            <a:extLst>
              <a:ext uri="{FF2B5EF4-FFF2-40B4-BE49-F238E27FC236}">
                <a16:creationId xmlns:a16="http://schemas.microsoft.com/office/drawing/2014/main" id="{8EA5F155-EF53-4777-86FD-3D9749247A3C}"/>
              </a:ext>
            </a:extLst>
          </p:cNvPr>
          <p:cNvSpPr>
            <a:spLocks/>
          </p:cNvSpPr>
          <p:nvPr/>
        </p:nvSpPr>
        <p:spPr bwMode="auto">
          <a:xfrm>
            <a:off x="2465388" y="2559050"/>
            <a:ext cx="57150" cy="55563"/>
          </a:xfrm>
          <a:custGeom>
            <a:avLst/>
            <a:gdLst>
              <a:gd name="T0" fmla="*/ 2147483646 w 73"/>
              <a:gd name="T1" fmla="*/ 2147483646 h 71"/>
              <a:gd name="T2" fmla="*/ 2147483646 w 73"/>
              <a:gd name="T3" fmla="*/ 0 h 71"/>
              <a:gd name="T4" fmla="*/ 0 w 73"/>
              <a:gd name="T5" fmla="*/ 2147483646 h 71"/>
              <a:gd name="T6" fmla="*/ 2147483646 w 73"/>
              <a:gd name="T7" fmla="*/ 2147483646 h 71"/>
              <a:gd name="T8" fmla="*/ 2147483646 w 73"/>
              <a:gd name="T9" fmla="*/ 2147483646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1">
                <a:moveTo>
                  <a:pt x="73" y="43"/>
                </a:moveTo>
                <a:lnTo>
                  <a:pt x="44" y="0"/>
                </a:lnTo>
                <a:lnTo>
                  <a:pt x="0" y="28"/>
                </a:lnTo>
                <a:lnTo>
                  <a:pt x="29" y="71"/>
                </a:lnTo>
                <a:lnTo>
                  <a:pt x="73"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20" name="Freeform 227">
            <a:extLst>
              <a:ext uri="{FF2B5EF4-FFF2-40B4-BE49-F238E27FC236}">
                <a16:creationId xmlns:a16="http://schemas.microsoft.com/office/drawing/2014/main" id="{00B124FA-368C-448E-9E14-264D0E0411D5}"/>
              </a:ext>
            </a:extLst>
          </p:cNvPr>
          <p:cNvSpPr>
            <a:spLocks/>
          </p:cNvSpPr>
          <p:nvPr/>
        </p:nvSpPr>
        <p:spPr bwMode="auto">
          <a:xfrm>
            <a:off x="2395538" y="2603500"/>
            <a:ext cx="57150" cy="55563"/>
          </a:xfrm>
          <a:custGeom>
            <a:avLst/>
            <a:gdLst>
              <a:gd name="T0" fmla="*/ 2147483646 w 73"/>
              <a:gd name="T1" fmla="*/ 2147483646 h 70"/>
              <a:gd name="T2" fmla="*/ 2147483646 w 73"/>
              <a:gd name="T3" fmla="*/ 0 h 70"/>
              <a:gd name="T4" fmla="*/ 0 w 73"/>
              <a:gd name="T5" fmla="*/ 2147483646 h 70"/>
              <a:gd name="T6" fmla="*/ 2147483646 w 73"/>
              <a:gd name="T7" fmla="*/ 2147483646 h 70"/>
              <a:gd name="T8" fmla="*/ 2147483646 w 73"/>
              <a:gd name="T9" fmla="*/ 2147483646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0">
                <a:moveTo>
                  <a:pt x="73" y="42"/>
                </a:moveTo>
                <a:lnTo>
                  <a:pt x="44" y="0"/>
                </a:lnTo>
                <a:lnTo>
                  <a:pt x="0" y="27"/>
                </a:lnTo>
                <a:lnTo>
                  <a:pt x="29" y="70"/>
                </a:lnTo>
                <a:lnTo>
                  <a:pt x="73"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21" name="Freeform 228">
            <a:extLst>
              <a:ext uri="{FF2B5EF4-FFF2-40B4-BE49-F238E27FC236}">
                <a16:creationId xmlns:a16="http://schemas.microsoft.com/office/drawing/2014/main" id="{497055BE-975D-4A1A-9BA3-EA076E0AB43F}"/>
              </a:ext>
            </a:extLst>
          </p:cNvPr>
          <p:cNvSpPr>
            <a:spLocks/>
          </p:cNvSpPr>
          <p:nvPr/>
        </p:nvSpPr>
        <p:spPr bwMode="auto">
          <a:xfrm>
            <a:off x="2325688" y="2647950"/>
            <a:ext cx="57150" cy="55563"/>
          </a:xfrm>
          <a:custGeom>
            <a:avLst/>
            <a:gdLst>
              <a:gd name="T0" fmla="*/ 2147483646 w 73"/>
              <a:gd name="T1" fmla="*/ 2147483646 h 71"/>
              <a:gd name="T2" fmla="*/ 2147483646 w 73"/>
              <a:gd name="T3" fmla="*/ 0 h 71"/>
              <a:gd name="T4" fmla="*/ 0 w 73"/>
              <a:gd name="T5" fmla="*/ 2147483646 h 71"/>
              <a:gd name="T6" fmla="*/ 2147483646 w 73"/>
              <a:gd name="T7" fmla="*/ 2147483646 h 71"/>
              <a:gd name="T8" fmla="*/ 2147483646 w 73"/>
              <a:gd name="T9" fmla="*/ 2147483646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1">
                <a:moveTo>
                  <a:pt x="73" y="43"/>
                </a:moveTo>
                <a:lnTo>
                  <a:pt x="44" y="0"/>
                </a:lnTo>
                <a:lnTo>
                  <a:pt x="0" y="28"/>
                </a:lnTo>
                <a:lnTo>
                  <a:pt x="29" y="71"/>
                </a:lnTo>
                <a:lnTo>
                  <a:pt x="73"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22" name="Freeform 229">
            <a:extLst>
              <a:ext uri="{FF2B5EF4-FFF2-40B4-BE49-F238E27FC236}">
                <a16:creationId xmlns:a16="http://schemas.microsoft.com/office/drawing/2014/main" id="{A55B53B2-33D2-4159-90AE-2531E8FBCA3E}"/>
              </a:ext>
            </a:extLst>
          </p:cNvPr>
          <p:cNvSpPr>
            <a:spLocks/>
          </p:cNvSpPr>
          <p:nvPr/>
        </p:nvSpPr>
        <p:spPr bwMode="auto">
          <a:xfrm>
            <a:off x="2255838" y="2692400"/>
            <a:ext cx="57150" cy="55563"/>
          </a:xfrm>
          <a:custGeom>
            <a:avLst/>
            <a:gdLst>
              <a:gd name="T0" fmla="*/ 2147483646 w 73"/>
              <a:gd name="T1" fmla="*/ 2147483646 h 70"/>
              <a:gd name="T2" fmla="*/ 2147483646 w 73"/>
              <a:gd name="T3" fmla="*/ 0 h 70"/>
              <a:gd name="T4" fmla="*/ 0 w 73"/>
              <a:gd name="T5" fmla="*/ 2147483646 h 70"/>
              <a:gd name="T6" fmla="*/ 2147483646 w 73"/>
              <a:gd name="T7" fmla="*/ 2147483646 h 70"/>
              <a:gd name="T8" fmla="*/ 2147483646 w 73"/>
              <a:gd name="T9" fmla="*/ 2147483646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0">
                <a:moveTo>
                  <a:pt x="73" y="42"/>
                </a:moveTo>
                <a:lnTo>
                  <a:pt x="44" y="0"/>
                </a:lnTo>
                <a:lnTo>
                  <a:pt x="0" y="27"/>
                </a:lnTo>
                <a:lnTo>
                  <a:pt x="28" y="70"/>
                </a:lnTo>
                <a:lnTo>
                  <a:pt x="73"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23" name="Freeform 230">
            <a:extLst>
              <a:ext uri="{FF2B5EF4-FFF2-40B4-BE49-F238E27FC236}">
                <a16:creationId xmlns:a16="http://schemas.microsoft.com/office/drawing/2014/main" id="{E8D327BC-2AFE-4307-A2C6-18B1A4086F75}"/>
              </a:ext>
            </a:extLst>
          </p:cNvPr>
          <p:cNvSpPr>
            <a:spLocks/>
          </p:cNvSpPr>
          <p:nvPr/>
        </p:nvSpPr>
        <p:spPr bwMode="auto">
          <a:xfrm>
            <a:off x="2185988" y="2735263"/>
            <a:ext cx="57150" cy="57150"/>
          </a:xfrm>
          <a:custGeom>
            <a:avLst/>
            <a:gdLst>
              <a:gd name="T0" fmla="*/ 2147483646 w 72"/>
              <a:gd name="T1" fmla="*/ 2147483646 h 72"/>
              <a:gd name="T2" fmla="*/ 2147483646 w 72"/>
              <a:gd name="T3" fmla="*/ 0 h 72"/>
              <a:gd name="T4" fmla="*/ 0 w 72"/>
              <a:gd name="T5" fmla="*/ 2147483646 h 72"/>
              <a:gd name="T6" fmla="*/ 2147483646 w 72"/>
              <a:gd name="T7" fmla="*/ 2147483646 h 72"/>
              <a:gd name="T8" fmla="*/ 2147483646 w 72"/>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72" y="43"/>
                </a:moveTo>
                <a:lnTo>
                  <a:pt x="44" y="0"/>
                </a:lnTo>
                <a:lnTo>
                  <a:pt x="0" y="29"/>
                </a:lnTo>
                <a:lnTo>
                  <a:pt x="28" y="72"/>
                </a:lnTo>
                <a:lnTo>
                  <a:pt x="72"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24" name="Freeform 231">
            <a:extLst>
              <a:ext uri="{FF2B5EF4-FFF2-40B4-BE49-F238E27FC236}">
                <a16:creationId xmlns:a16="http://schemas.microsoft.com/office/drawing/2014/main" id="{16F14EFB-E716-4537-B70E-0E1AA1E5EB2D}"/>
              </a:ext>
            </a:extLst>
          </p:cNvPr>
          <p:cNvSpPr>
            <a:spLocks/>
          </p:cNvSpPr>
          <p:nvPr/>
        </p:nvSpPr>
        <p:spPr bwMode="auto">
          <a:xfrm>
            <a:off x="2114550" y="2781300"/>
            <a:ext cx="58738" cy="55563"/>
          </a:xfrm>
          <a:custGeom>
            <a:avLst/>
            <a:gdLst>
              <a:gd name="T0" fmla="*/ 2147483646 w 72"/>
              <a:gd name="T1" fmla="*/ 2147483646 h 71"/>
              <a:gd name="T2" fmla="*/ 2147483646 w 72"/>
              <a:gd name="T3" fmla="*/ 0 h 71"/>
              <a:gd name="T4" fmla="*/ 0 w 72"/>
              <a:gd name="T5" fmla="*/ 2147483646 h 71"/>
              <a:gd name="T6" fmla="*/ 2147483646 w 72"/>
              <a:gd name="T7" fmla="*/ 2147483646 h 71"/>
              <a:gd name="T8" fmla="*/ 2147483646 w 72"/>
              <a:gd name="T9" fmla="*/ 2147483646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1">
                <a:moveTo>
                  <a:pt x="72" y="43"/>
                </a:moveTo>
                <a:lnTo>
                  <a:pt x="44" y="0"/>
                </a:lnTo>
                <a:lnTo>
                  <a:pt x="0" y="28"/>
                </a:lnTo>
                <a:lnTo>
                  <a:pt x="28" y="71"/>
                </a:lnTo>
                <a:lnTo>
                  <a:pt x="72"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25" name="Freeform 232">
            <a:extLst>
              <a:ext uri="{FF2B5EF4-FFF2-40B4-BE49-F238E27FC236}">
                <a16:creationId xmlns:a16="http://schemas.microsoft.com/office/drawing/2014/main" id="{95070DFA-F477-43B7-80C3-DBCC80E5EE9D}"/>
              </a:ext>
            </a:extLst>
          </p:cNvPr>
          <p:cNvSpPr>
            <a:spLocks/>
          </p:cNvSpPr>
          <p:nvPr/>
        </p:nvSpPr>
        <p:spPr bwMode="auto">
          <a:xfrm>
            <a:off x="2044700" y="2824163"/>
            <a:ext cx="58738" cy="57150"/>
          </a:xfrm>
          <a:custGeom>
            <a:avLst/>
            <a:gdLst>
              <a:gd name="T0" fmla="*/ 2147483646 w 72"/>
              <a:gd name="T1" fmla="*/ 2147483646 h 70"/>
              <a:gd name="T2" fmla="*/ 2147483646 w 72"/>
              <a:gd name="T3" fmla="*/ 0 h 70"/>
              <a:gd name="T4" fmla="*/ 0 w 72"/>
              <a:gd name="T5" fmla="*/ 2147483646 h 70"/>
              <a:gd name="T6" fmla="*/ 2147483646 w 72"/>
              <a:gd name="T7" fmla="*/ 2147483646 h 70"/>
              <a:gd name="T8" fmla="*/ 2147483646 w 72"/>
              <a:gd name="T9" fmla="*/ 2147483646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0">
                <a:moveTo>
                  <a:pt x="72" y="43"/>
                </a:moveTo>
                <a:lnTo>
                  <a:pt x="44" y="0"/>
                </a:lnTo>
                <a:lnTo>
                  <a:pt x="0" y="27"/>
                </a:lnTo>
                <a:lnTo>
                  <a:pt x="28" y="70"/>
                </a:lnTo>
                <a:lnTo>
                  <a:pt x="72"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26" name="Freeform 233">
            <a:extLst>
              <a:ext uri="{FF2B5EF4-FFF2-40B4-BE49-F238E27FC236}">
                <a16:creationId xmlns:a16="http://schemas.microsoft.com/office/drawing/2014/main" id="{D093C3AD-5991-4969-87C4-952CE7929812}"/>
              </a:ext>
            </a:extLst>
          </p:cNvPr>
          <p:cNvSpPr>
            <a:spLocks/>
          </p:cNvSpPr>
          <p:nvPr/>
        </p:nvSpPr>
        <p:spPr bwMode="auto">
          <a:xfrm>
            <a:off x="1974850" y="2870200"/>
            <a:ext cx="58738" cy="55563"/>
          </a:xfrm>
          <a:custGeom>
            <a:avLst/>
            <a:gdLst>
              <a:gd name="T0" fmla="*/ 2147483646 w 72"/>
              <a:gd name="T1" fmla="*/ 2147483646 h 71"/>
              <a:gd name="T2" fmla="*/ 2147483646 w 72"/>
              <a:gd name="T3" fmla="*/ 0 h 71"/>
              <a:gd name="T4" fmla="*/ 0 w 72"/>
              <a:gd name="T5" fmla="*/ 2147483646 h 71"/>
              <a:gd name="T6" fmla="*/ 2147483646 w 72"/>
              <a:gd name="T7" fmla="*/ 2147483646 h 71"/>
              <a:gd name="T8" fmla="*/ 2147483646 w 72"/>
              <a:gd name="T9" fmla="*/ 2147483646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1">
                <a:moveTo>
                  <a:pt x="72" y="43"/>
                </a:moveTo>
                <a:lnTo>
                  <a:pt x="44" y="0"/>
                </a:lnTo>
                <a:lnTo>
                  <a:pt x="0" y="28"/>
                </a:lnTo>
                <a:lnTo>
                  <a:pt x="28" y="71"/>
                </a:lnTo>
                <a:lnTo>
                  <a:pt x="72" y="4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27" name="Freeform 234">
            <a:extLst>
              <a:ext uri="{FF2B5EF4-FFF2-40B4-BE49-F238E27FC236}">
                <a16:creationId xmlns:a16="http://schemas.microsoft.com/office/drawing/2014/main" id="{6959E76D-1068-4A37-876D-A644316534D1}"/>
              </a:ext>
            </a:extLst>
          </p:cNvPr>
          <p:cNvSpPr>
            <a:spLocks/>
          </p:cNvSpPr>
          <p:nvPr/>
        </p:nvSpPr>
        <p:spPr bwMode="auto">
          <a:xfrm>
            <a:off x="1797050" y="2824163"/>
            <a:ext cx="241300" cy="203200"/>
          </a:xfrm>
          <a:custGeom>
            <a:avLst/>
            <a:gdLst>
              <a:gd name="T0" fmla="*/ 2147483646 w 304"/>
              <a:gd name="T1" fmla="*/ 0 h 257"/>
              <a:gd name="T2" fmla="*/ 0 w 304"/>
              <a:gd name="T3" fmla="*/ 2147483646 h 257"/>
              <a:gd name="T4" fmla="*/ 2147483646 w 304"/>
              <a:gd name="T5" fmla="*/ 2147483646 h 257"/>
              <a:gd name="T6" fmla="*/ 2147483646 w 304"/>
              <a:gd name="T7" fmla="*/ 0 h 2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4" h="257">
                <a:moveTo>
                  <a:pt x="155" y="0"/>
                </a:moveTo>
                <a:lnTo>
                  <a:pt x="0" y="257"/>
                </a:lnTo>
                <a:lnTo>
                  <a:pt x="304" y="224"/>
                </a:lnTo>
                <a:lnTo>
                  <a:pt x="15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28" name="Freeform 236">
            <a:extLst>
              <a:ext uri="{FF2B5EF4-FFF2-40B4-BE49-F238E27FC236}">
                <a16:creationId xmlns:a16="http://schemas.microsoft.com/office/drawing/2014/main" id="{CBFE4E8D-6980-4248-AA32-516627492027}"/>
              </a:ext>
            </a:extLst>
          </p:cNvPr>
          <p:cNvSpPr>
            <a:spLocks/>
          </p:cNvSpPr>
          <p:nvPr/>
        </p:nvSpPr>
        <p:spPr bwMode="auto">
          <a:xfrm>
            <a:off x="4359275" y="2108200"/>
            <a:ext cx="49213" cy="47625"/>
          </a:xfrm>
          <a:custGeom>
            <a:avLst/>
            <a:gdLst>
              <a:gd name="T0" fmla="*/ 2147483646 w 63"/>
              <a:gd name="T1" fmla="*/ 2147483646 h 61"/>
              <a:gd name="T2" fmla="*/ 2147483646 w 63"/>
              <a:gd name="T3" fmla="*/ 2147483646 h 61"/>
              <a:gd name="T4" fmla="*/ 2147483646 w 63"/>
              <a:gd name="T5" fmla="*/ 0 h 61"/>
              <a:gd name="T6" fmla="*/ 0 w 63"/>
              <a:gd name="T7" fmla="*/ 2147483646 h 61"/>
              <a:gd name="T8" fmla="*/ 2147483646 w 63"/>
              <a:gd name="T9" fmla="*/ 2147483646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61">
                <a:moveTo>
                  <a:pt x="53" y="61"/>
                </a:moveTo>
                <a:lnTo>
                  <a:pt x="63" y="11"/>
                </a:lnTo>
                <a:lnTo>
                  <a:pt x="10" y="0"/>
                </a:lnTo>
                <a:lnTo>
                  <a:pt x="0" y="50"/>
                </a:lnTo>
                <a:lnTo>
                  <a:pt x="53"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29" name="Freeform 237">
            <a:extLst>
              <a:ext uri="{FF2B5EF4-FFF2-40B4-BE49-F238E27FC236}">
                <a16:creationId xmlns:a16="http://schemas.microsoft.com/office/drawing/2014/main" id="{8D0E4266-F2D5-485F-A022-0040B91870FD}"/>
              </a:ext>
            </a:extLst>
          </p:cNvPr>
          <p:cNvSpPr>
            <a:spLocks/>
          </p:cNvSpPr>
          <p:nvPr/>
        </p:nvSpPr>
        <p:spPr bwMode="auto">
          <a:xfrm>
            <a:off x="4278313" y="2090738"/>
            <a:ext cx="49212" cy="49212"/>
          </a:xfrm>
          <a:custGeom>
            <a:avLst/>
            <a:gdLst>
              <a:gd name="T0" fmla="*/ 2147483646 w 61"/>
              <a:gd name="T1" fmla="*/ 2147483646 h 60"/>
              <a:gd name="T2" fmla="*/ 2147483646 w 61"/>
              <a:gd name="T3" fmla="*/ 2147483646 h 60"/>
              <a:gd name="T4" fmla="*/ 2147483646 w 61"/>
              <a:gd name="T5" fmla="*/ 0 h 60"/>
              <a:gd name="T6" fmla="*/ 0 w 61"/>
              <a:gd name="T7" fmla="*/ 2147483646 h 60"/>
              <a:gd name="T8" fmla="*/ 2147483646 w 61"/>
              <a:gd name="T9" fmla="*/ 2147483646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60">
                <a:moveTo>
                  <a:pt x="51" y="60"/>
                </a:moveTo>
                <a:lnTo>
                  <a:pt x="61" y="11"/>
                </a:lnTo>
                <a:lnTo>
                  <a:pt x="10" y="0"/>
                </a:lnTo>
                <a:lnTo>
                  <a:pt x="0" y="49"/>
                </a:lnTo>
                <a:lnTo>
                  <a:pt x="51"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30" name="Freeform 238">
            <a:extLst>
              <a:ext uri="{FF2B5EF4-FFF2-40B4-BE49-F238E27FC236}">
                <a16:creationId xmlns:a16="http://schemas.microsoft.com/office/drawing/2014/main" id="{8181E473-905D-4B2E-922B-D99AA1EDFCA4}"/>
              </a:ext>
            </a:extLst>
          </p:cNvPr>
          <p:cNvSpPr>
            <a:spLocks/>
          </p:cNvSpPr>
          <p:nvPr/>
        </p:nvSpPr>
        <p:spPr bwMode="auto">
          <a:xfrm>
            <a:off x="4195763" y="2074863"/>
            <a:ext cx="50800" cy="47625"/>
          </a:xfrm>
          <a:custGeom>
            <a:avLst/>
            <a:gdLst>
              <a:gd name="T0" fmla="*/ 2147483646 w 62"/>
              <a:gd name="T1" fmla="*/ 2147483646 h 61"/>
              <a:gd name="T2" fmla="*/ 2147483646 w 62"/>
              <a:gd name="T3" fmla="*/ 2147483646 h 61"/>
              <a:gd name="T4" fmla="*/ 2147483646 w 62"/>
              <a:gd name="T5" fmla="*/ 0 h 61"/>
              <a:gd name="T6" fmla="*/ 0 w 62"/>
              <a:gd name="T7" fmla="*/ 2147483646 h 61"/>
              <a:gd name="T8" fmla="*/ 2147483646 w 62"/>
              <a:gd name="T9" fmla="*/ 2147483646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61">
                <a:moveTo>
                  <a:pt x="52" y="61"/>
                </a:moveTo>
                <a:lnTo>
                  <a:pt x="62" y="11"/>
                </a:lnTo>
                <a:lnTo>
                  <a:pt x="9" y="0"/>
                </a:lnTo>
                <a:lnTo>
                  <a:pt x="0" y="50"/>
                </a:lnTo>
                <a:lnTo>
                  <a:pt x="52"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31" name="Freeform 239">
            <a:extLst>
              <a:ext uri="{FF2B5EF4-FFF2-40B4-BE49-F238E27FC236}">
                <a16:creationId xmlns:a16="http://schemas.microsoft.com/office/drawing/2014/main" id="{C4E009ED-7979-42D0-BFF6-D172AB2B5584}"/>
              </a:ext>
            </a:extLst>
          </p:cNvPr>
          <p:cNvSpPr>
            <a:spLocks/>
          </p:cNvSpPr>
          <p:nvPr/>
        </p:nvSpPr>
        <p:spPr bwMode="auto">
          <a:xfrm>
            <a:off x="4114800" y="2058988"/>
            <a:ext cx="49213" cy="47625"/>
          </a:xfrm>
          <a:custGeom>
            <a:avLst/>
            <a:gdLst>
              <a:gd name="T0" fmla="*/ 2147483646 w 61"/>
              <a:gd name="T1" fmla="*/ 2147483646 h 61"/>
              <a:gd name="T2" fmla="*/ 2147483646 w 61"/>
              <a:gd name="T3" fmla="*/ 2147483646 h 61"/>
              <a:gd name="T4" fmla="*/ 2147483646 w 61"/>
              <a:gd name="T5" fmla="*/ 0 h 61"/>
              <a:gd name="T6" fmla="*/ 0 w 61"/>
              <a:gd name="T7" fmla="*/ 2147483646 h 61"/>
              <a:gd name="T8" fmla="*/ 2147483646 w 61"/>
              <a:gd name="T9" fmla="*/ 2147483646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61">
                <a:moveTo>
                  <a:pt x="51" y="61"/>
                </a:moveTo>
                <a:lnTo>
                  <a:pt x="61" y="11"/>
                </a:lnTo>
                <a:lnTo>
                  <a:pt x="10" y="0"/>
                </a:lnTo>
                <a:lnTo>
                  <a:pt x="0" y="50"/>
                </a:lnTo>
                <a:lnTo>
                  <a:pt x="51"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32" name="Freeform 240">
            <a:extLst>
              <a:ext uri="{FF2B5EF4-FFF2-40B4-BE49-F238E27FC236}">
                <a16:creationId xmlns:a16="http://schemas.microsoft.com/office/drawing/2014/main" id="{037F62DD-ACFF-49F4-9CD9-83F75372F1EA}"/>
              </a:ext>
            </a:extLst>
          </p:cNvPr>
          <p:cNvSpPr>
            <a:spLocks/>
          </p:cNvSpPr>
          <p:nvPr/>
        </p:nvSpPr>
        <p:spPr bwMode="auto">
          <a:xfrm>
            <a:off x="4032250" y="2041525"/>
            <a:ext cx="50800" cy="49213"/>
          </a:xfrm>
          <a:custGeom>
            <a:avLst/>
            <a:gdLst>
              <a:gd name="T0" fmla="*/ 2147483646 w 62"/>
              <a:gd name="T1" fmla="*/ 2147483646 h 61"/>
              <a:gd name="T2" fmla="*/ 2147483646 w 62"/>
              <a:gd name="T3" fmla="*/ 2147483646 h 61"/>
              <a:gd name="T4" fmla="*/ 2147483646 w 62"/>
              <a:gd name="T5" fmla="*/ 0 h 61"/>
              <a:gd name="T6" fmla="*/ 0 w 62"/>
              <a:gd name="T7" fmla="*/ 2147483646 h 61"/>
              <a:gd name="T8" fmla="*/ 2147483646 w 62"/>
              <a:gd name="T9" fmla="*/ 2147483646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61">
                <a:moveTo>
                  <a:pt x="52" y="61"/>
                </a:moveTo>
                <a:lnTo>
                  <a:pt x="62" y="12"/>
                </a:lnTo>
                <a:lnTo>
                  <a:pt x="10" y="0"/>
                </a:lnTo>
                <a:lnTo>
                  <a:pt x="0" y="50"/>
                </a:lnTo>
                <a:lnTo>
                  <a:pt x="52"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33" name="Freeform 241">
            <a:extLst>
              <a:ext uri="{FF2B5EF4-FFF2-40B4-BE49-F238E27FC236}">
                <a16:creationId xmlns:a16="http://schemas.microsoft.com/office/drawing/2014/main" id="{E026B189-EA77-4D2F-871F-64A35A92ABCD}"/>
              </a:ext>
            </a:extLst>
          </p:cNvPr>
          <p:cNvSpPr>
            <a:spLocks/>
          </p:cNvSpPr>
          <p:nvPr/>
        </p:nvSpPr>
        <p:spPr bwMode="auto">
          <a:xfrm>
            <a:off x="3951288" y="2025650"/>
            <a:ext cx="49212" cy="47625"/>
          </a:xfrm>
          <a:custGeom>
            <a:avLst/>
            <a:gdLst>
              <a:gd name="T0" fmla="*/ 2147483646 w 61"/>
              <a:gd name="T1" fmla="*/ 2147483646 h 61"/>
              <a:gd name="T2" fmla="*/ 2147483646 w 61"/>
              <a:gd name="T3" fmla="*/ 2147483646 h 61"/>
              <a:gd name="T4" fmla="*/ 2147483646 w 61"/>
              <a:gd name="T5" fmla="*/ 0 h 61"/>
              <a:gd name="T6" fmla="*/ 0 w 61"/>
              <a:gd name="T7" fmla="*/ 2147483646 h 61"/>
              <a:gd name="T8" fmla="*/ 2147483646 w 61"/>
              <a:gd name="T9" fmla="*/ 2147483646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61">
                <a:moveTo>
                  <a:pt x="51" y="61"/>
                </a:moveTo>
                <a:lnTo>
                  <a:pt x="61" y="11"/>
                </a:lnTo>
                <a:lnTo>
                  <a:pt x="10" y="0"/>
                </a:lnTo>
                <a:lnTo>
                  <a:pt x="0" y="49"/>
                </a:lnTo>
                <a:lnTo>
                  <a:pt x="51"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34" name="Freeform 242">
            <a:extLst>
              <a:ext uri="{FF2B5EF4-FFF2-40B4-BE49-F238E27FC236}">
                <a16:creationId xmlns:a16="http://schemas.microsoft.com/office/drawing/2014/main" id="{AA3AF9B7-7492-4276-B1F9-0E62A19C25C8}"/>
              </a:ext>
            </a:extLst>
          </p:cNvPr>
          <p:cNvSpPr>
            <a:spLocks/>
          </p:cNvSpPr>
          <p:nvPr/>
        </p:nvSpPr>
        <p:spPr bwMode="auto">
          <a:xfrm>
            <a:off x="3868738" y="2009775"/>
            <a:ext cx="50800" cy="47625"/>
          </a:xfrm>
          <a:custGeom>
            <a:avLst/>
            <a:gdLst>
              <a:gd name="T0" fmla="*/ 2147483646 w 62"/>
              <a:gd name="T1" fmla="*/ 2147483646 h 61"/>
              <a:gd name="T2" fmla="*/ 2147483646 w 62"/>
              <a:gd name="T3" fmla="*/ 2147483646 h 61"/>
              <a:gd name="T4" fmla="*/ 2147483646 w 62"/>
              <a:gd name="T5" fmla="*/ 0 h 61"/>
              <a:gd name="T6" fmla="*/ 0 w 62"/>
              <a:gd name="T7" fmla="*/ 2147483646 h 61"/>
              <a:gd name="T8" fmla="*/ 2147483646 w 62"/>
              <a:gd name="T9" fmla="*/ 2147483646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61">
                <a:moveTo>
                  <a:pt x="52" y="61"/>
                </a:moveTo>
                <a:lnTo>
                  <a:pt x="62" y="11"/>
                </a:lnTo>
                <a:lnTo>
                  <a:pt x="10" y="0"/>
                </a:lnTo>
                <a:lnTo>
                  <a:pt x="0" y="50"/>
                </a:lnTo>
                <a:lnTo>
                  <a:pt x="52"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35" name="Freeform 243">
            <a:extLst>
              <a:ext uri="{FF2B5EF4-FFF2-40B4-BE49-F238E27FC236}">
                <a16:creationId xmlns:a16="http://schemas.microsoft.com/office/drawing/2014/main" id="{BA291144-C424-4E1C-8308-848868C34E0B}"/>
              </a:ext>
            </a:extLst>
          </p:cNvPr>
          <p:cNvSpPr>
            <a:spLocks/>
          </p:cNvSpPr>
          <p:nvPr/>
        </p:nvSpPr>
        <p:spPr bwMode="auto">
          <a:xfrm>
            <a:off x="3787775" y="1992313"/>
            <a:ext cx="49213" cy="49212"/>
          </a:xfrm>
          <a:custGeom>
            <a:avLst/>
            <a:gdLst>
              <a:gd name="T0" fmla="*/ 2147483646 w 62"/>
              <a:gd name="T1" fmla="*/ 2147483646 h 61"/>
              <a:gd name="T2" fmla="*/ 2147483646 w 62"/>
              <a:gd name="T3" fmla="*/ 2147483646 h 61"/>
              <a:gd name="T4" fmla="*/ 2147483646 w 62"/>
              <a:gd name="T5" fmla="*/ 0 h 61"/>
              <a:gd name="T6" fmla="*/ 0 w 62"/>
              <a:gd name="T7" fmla="*/ 2147483646 h 61"/>
              <a:gd name="T8" fmla="*/ 2147483646 w 62"/>
              <a:gd name="T9" fmla="*/ 2147483646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61">
                <a:moveTo>
                  <a:pt x="52" y="61"/>
                </a:moveTo>
                <a:lnTo>
                  <a:pt x="62" y="11"/>
                </a:lnTo>
                <a:lnTo>
                  <a:pt x="10" y="0"/>
                </a:lnTo>
                <a:lnTo>
                  <a:pt x="0" y="50"/>
                </a:lnTo>
                <a:lnTo>
                  <a:pt x="52" y="6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36" name="Freeform 244">
            <a:extLst>
              <a:ext uri="{FF2B5EF4-FFF2-40B4-BE49-F238E27FC236}">
                <a16:creationId xmlns:a16="http://schemas.microsoft.com/office/drawing/2014/main" id="{12A43C0B-6CEE-4FBD-8C98-E86771240425}"/>
              </a:ext>
            </a:extLst>
          </p:cNvPr>
          <p:cNvSpPr>
            <a:spLocks/>
          </p:cNvSpPr>
          <p:nvPr/>
        </p:nvSpPr>
        <p:spPr bwMode="auto">
          <a:xfrm>
            <a:off x="3706813" y="1976438"/>
            <a:ext cx="49212" cy="47625"/>
          </a:xfrm>
          <a:custGeom>
            <a:avLst/>
            <a:gdLst>
              <a:gd name="T0" fmla="*/ 2147483646 w 61"/>
              <a:gd name="T1" fmla="*/ 2147483646 h 60"/>
              <a:gd name="T2" fmla="*/ 2147483646 w 61"/>
              <a:gd name="T3" fmla="*/ 2147483646 h 60"/>
              <a:gd name="T4" fmla="*/ 2147483646 w 61"/>
              <a:gd name="T5" fmla="*/ 0 h 60"/>
              <a:gd name="T6" fmla="*/ 0 w 61"/>
              <a:gd name="T7" fmla="*/ 2147483646 h 60"/>
              <a:gd name="T8" fmla="*/ 2147483646 w 61"/>
              <a:gd name="T9" fmla="*/ 2147483646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60">
                <a:moveTo>
                  <a:pt x="51" y="60"/>
                </a:moveTo>
                <a:lnTo>
                  <a:pt x="61" y="11"/>
                </a:lnTo>
                <a:lnTo>
                  <a:pt x="10" y="0"/>
                </a:lnTo>
                <a:lnTo>
                  <a:pt x="0" y="49"/>
                </a:lnTo>
                <a:lnTo>
                  <a:pt x="51"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37" name="Freeform 245">
            <a:extLst>
              <a:ext uri="{FF2B5EF4-FFF2-40B4-BE49-F238E27FC236}">
                <a16:creationId xmlns:a16="http://schemas.microsoft.com/office/drawing/2014/main" id="{68268592-6F4B-408C-BEE8-19A42FAD6824}"/>
              </a:ext>
            </a:extLst>
          </p:cNvPr>
          <p:cNvSpPr>
            <a:spLocks/>
          </p:cNvSpPr>
          <p:nvPr/>
        </p:nvSpPr>
        <p:spPr bwMode="auto">
          <a:xfrm>
            <a:off x="3617913" y="1962150"/>
            <a:ext cx="55562" cy="46038"/>
          </a:xfrm>
          <a:custGeom>
            <a:avLst/>
            <a:gdLst>
              <a:gd name="T0" fmla="*/ 2147483646 w 70"/>
              <a:gd name="T1" fmla="*/ 2147483646 h 58"/>
              <a:gd name="T2" fmla="*/ 2147483646 w 70"/>
              <a:gd name="T3" fmla="*/ 2147483646 h 58"/>
              <a:gd name="T4" fmla="*/ 2147483646 w 70"/>
              <a:gd name="T5" fmla="*/ 0 h 58"/>
              <a:gd name="T6" fmla="*/ 2147483646 w 70"/>
              <a:gd name="T7" fmla="*/ 0 h 58"/>
              <a:gd name="T8" fmla="*/ 2147483646 w 70"/>
              <a:gd name="T9" fmla="*/ 2147483646 h 58"/>
              <a:gd name="T10" fmla="*/ 2147483646 w 70"/>
              <a:gd name="T11" fmla="*/ 2147483646 h 58"/>
              <a:gd name="T12" fmla="*/ 0 w 70"/>
              <a:gd name="T13" fmla="*/ 2147483646 h 58"/>
              <a:gd name="T14" fmla="*/ 2147483646 w 70"/>
              <a:gd name="T15" fmla="*/ 2147483646 h 58"/>
              <a:gd name="T16" fmla="*/ 2147483646 w 70"/>
              <a:gd name="T17" fmla="*/ 2147483646 h 58"/>
              <a:gd name="T18" fmla="*/ 2147483646 w 70"/>
              <a:gd name="T19" fmla="*/ 2147483646 h 58"/>
              <a:gd name="T20" fmla="*/ 2147483646 w 70"/>
              <a:gd name="T21" fmla="*/ 2147483646 h 58"/>
              <a:gd name="T22" fmla="*/ 2147483646 w 70"/>
              <a:gd name="T23" fmla="*/ 2147483646 h 58"/>
              <a:gd name="T24" fmla="*/ 2147483646 w 70"/>
              <a:gd name="T25" fmla="*/ 2147483646 h 58"/>
              <a:gd name="T26" fmla="*/ 2147483646 w 70"/>
              <a:gd name="T27" fmla="*/ 2147483646 h 5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0" h="58">
                <a:moveTo>
                  <a:pt x="60" y="58"/>
                </a:moveTo>
                <a:lnTo>
                  <a:pt x="70" y="8"/>
                </a:lnTo>
                <a:lnTo>
                  <a:pt x="30" y="0"/>
                </a:lnTo>
                <a:lnTo>
                  <a:pt x="24" y="0"/>
                </a:lnTo>
                <a:lnTo>
                  <a:pt x="14" y="1"/>
                </a:lnTo>
                <a:lnTo>
                  <a:pt x="10" y="4"/>
                </a:lnTo>
                <a:lnTo>
                  <a:pt x="0" y="9"/>
                </a:lnTo>
                <a:lnTo>
                  <a:pt x="30" y="51"/>
                </a:lnTo>
                <a:lnTo>
                  <a:pt x="40" y="45"/>
                </a:lnTo>
                <a:lnTo>
                  <a:pt x="24" y="49"/>
                </a:lnTo>
                <a:lnTo>
                  <a:pt x="34" y="48"/>
                </a:lnTo>
                <a:lnTo>
                  <a:pt x="24" y="25"/>
                </a:lnTo>
                <a:lnTo>
                  <a:pt x="20" y="49"/>
                </a:lnTo>
                <a:lnTo>
                  <a:pt x="60" y="5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38" name="Freeform 246">
            <a:extLst>
              <a:ext uri="{FF2B5EF4-FFF2-40B4-BE49-F238E27FC236}">
                <a16:creationId xmlns:a16="http://schemas.microsoft.com/office/drawing/2014/main" id="{DB8493CD-C1A7-4C31-BCD4-515F58B97926}"/>
              </a:ext>
            </a:extLst>
          </p:cNvPr>
          <p:cNvSpPr>
            <a:spLocks/>
          </p:cNvSpPr>
          <p:nvPr/>
        </p:nvSpPr>
        <p:spPr bwMode="auto">
          <a:xfrm>
            <a:off x="3549650" y="1993900"/>
            <a:ext cx="58738" cy="57150"/>
          </a:xfrm>
          <a:custGeom>
            <a:avLst/>
            <a:gdLst>
              <a:gd name="T0" fmla="*/ 2147483646 w 72"/>
              <a:gd name="T1" fmla="*/ 2147483646 h 72"/>
              <a:gd name="T2" fmla="*/ 2147483646 w 72"/>
              <a:gd name="T3" fmla="*/ 0 h 72"/>
              <a:gd name="T4" fmla="*/ 0 w 72"/>
              <a:gd name="T5" fmla="*/ 2147483646 h 72"/>
              <a:gd name="T6" fmla="*/ 2147483646 w 72"/>
              <a:gd name="T7" fmla="*/ 2147483646 h 72"/>
              <a:gd name="T8" fmla="*/ 2147483646 w 72"/>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72" y="41"/>
                </a:moveTo>
                <a:lnTo>
                  <a:pt x="42" y="0"/>
                </a:lnTo>
                <a:lnTo>
                  <a:pt x="0" y="30"/>
                </a:lnTo>
                <a:lnTo>
                  <a:pt x="30" y="72"/>
                </a:lnTo>
                <a:lnTo>
                  <a:pt x="72"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39" name="Freeform 247">
            <a:extLst>
              <a:ext uri="{FF2B5EF4-FFF2-40B4-BE49-F238E27FC236}">
                <a16:creationId xmlns:a16="http://schemas.microsoft.com/office/drawing/2014/main" id="{327D1DB6-8684-4A49-8550-A768210FB860}"/>
              </a:ext>
            </a:extLst>
          </p:cNvPr>
          <p:cNvSpPr>
            <a:spLocks/>
          </p:cNvSpPr>
          <p:nvPr/>
        </p:nvSpPr>
        <p:spPr bwMode="auto">
          <a:xfrm>
            <a:off x="3484563" y="2041525"/>
            <a:ext cx="55562" cy="55563"/>
          </a:xfrm>
          <a:custGeom>
            <a:avLst/>
            <a:gdLst>
              <a:gd name="T0" fmla="*/ 2147483646 w 71"/>
              <a:gd name="T1" fmla="*/ 2147483646 h 71"/>
              <a:gd name="T2" fmla="*/ 2147483646 w 71"/>
              <a:gd name="T3" fmla="*/ 0 h 71"/>
              <a:gd name="T4" fmla="*/ 0 w 71"/>
              <a:gd name="T5" fmla="*/ 2147483646 h 71"/>
              <a:gd name="T6" fmla="*/ 2147483646 w 71"/>
              <a:gd name="T7" fmla="*/ 2147483646 h 71"/>
              <a:gd name="T8" fmla="*/ 2147483646 w 71"/>
              <a:gd name="T9" fmla="*/ 2147483646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 h="71">
                <a:moveTo>
                  <a:pt x="71" y="42"/>
                </a:moveTo>
                <a:lnTo>
                  <a:pt x="41" y="0"/>
                </a:lnTo>
                <a:lnTo>
                  <a:pt x="0" y="29"/>
                </a:lnTo>
                <a:lnTo>
                  <a:pt x="30" y="71"/>
                </a:lnTo>
                <a:lnTo>
                  <a:pt x="71"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40" name="Freeform 248">
            <a:extLst>
              <a:ext uri="{FF2B5EF4-FFF2-40B4-BE49-F238E27FC236}">
                <a16:creationId xmlns:a16="http://schemas.microsoft.com/office/drawing/2014/main" id="{72E71AB8-C0B2-46F8-B8E1-FD8466A62B74}"/>
              </a:ext>
            </a:extLst>
          </p:cNvPr>
          <p:cNvSpPr>
            <a:spLocks/>
          </p:cNvSpPr>
          <p:nvPr/>
        </p:nvSpPr>
        <p:spPr bwMode="auto">
          <a:xfrm>
            <a:off x="3416300" y="2089150"/>
            <a:ext cx="57150" cy="57150"/>
          </a:xfrm>
          <a:custGeom>
            <a:avLst/>
            <a:gdLst>
              <a:gd name="T0" fmla="*/ 2147483646 w 72"/>
              <a:gd name="T1" fmla="*/ 2147483646 h 72"/>
              <a:gd name="T2" fmla="*/ 2147483646 w 72"/>
              <a:gd name="T3" fmla="*/ 0 h 72"/>
              <a:gd name="T4" fmla="*/ 0 w 72"/>
              <a:gd name="T5" fmla="*/ 2147483646 h 72"/>
              <a:gd name="T6" fmla="*/ 2147483646 w 72"/>
              <a:gd name="T7" fmla="*/ 2147483646 h 72"/>
              <a:gd name="T8" fmla="*/ 2147483646 w 72"/>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72" y="41"/>
                </a:moveTo>
                <a:lnTo>
                  <a:pt x="42" y="0"/>
                </a:lnTo>
                <a:lnTo>
                  <a:pt x="0" y="30"/>
                </a:lnTo>
                <a:lnTo>
                  <a:pt x="30" y="72"/>
                </a:lnTo>
                <a:lnTo>
                  <a:pt x="72"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41" name="Freeform 249">
            <a:extLst>
              <a:ext uri="{FF2B5EF4-FFF2-40B4-BE49-F238E27FC236}">
                <a16:creationId xmlns:a16="http://schemas.microsoft.com/office/drawing/2014/main" id="{10A72DAE-CC74-4A6F-BA24-235AC91AD703}"/>
              </a:ext>
            </a:extLst>
          </p:cNvPr>
          <p:cNvSpPr>
            <a:spLocks/>
          </p:cNvSpPr>
          <p:nvPr/>
        </p:nvSpPr>
        <p:spPr bwMode="auto">
          <a:xfrm>
            <a:off x="3348038" y="2136775"/>
            <a:ext cx="58737" cy="57150"/>
          </a:xfrm>
          <a:custGeom>
            <a:avLst/>
            <a:gdLst>
              <a:gd name="T0" fmla="*/ 2147483646 w 72"/>
              <a:gd name="T1" fmla="*/ 2147483646 h 72"/>
              <a:gd name="T2" fmla="*/ 2147483646 w 72"/>
              <a:gd name="T3" fmla="*/ 0 h 72"/>
              <a:gd name="T4" fmla="*/ 0 w 72"/>
              <a:gd name="T5" fmla="*/ 2147483646 h 72"/>
              <a:gd name="T6" fmla="*/ 2147483646 w 72"/>
              <a:gd name="T7" fmla="*/ 2147483646 h 72"/>
              <a:gd name="T8" fmla="*/ 2147483646 w 72"/>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72" y="42"/>
                </a:moveTo>
                <a:lnTo>
                  <a:pt x="42" y="0"/>
                </a:lnTo>
                <a:lnTo>
                  <a:pt x="0" y="31"/>
                </a:lnTo>
                <a:lnTo>
                  <a:pt x="29" y="72"/>
                </a:lnTo>
                <a:lnTo>
                  <a:pt x="72"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42" name="Freeform 250">
            <a:extLst>
              <a:ext uri="{FF2B5EF4-FFF2-40B4-BE49-F238E27FC236}">
                <a16:creationId xmlns:a16="http://schemas.microsoft.com/office/drawing/2014/main" id="{03702D73-3917-4CE0-81C2-0CA62ED13E21}"/>
              </a:ext>
            </a:extLst>
          </p:cNvPr>
          <p:cNvSpPr>
            <a:spLocks/>
          </p:cNvSpPr>
          <p:nvPr/>
        </p:nvSpPr>
        <p:spPr bwMode="auto">
          <a:xfrm>
            <a:off x="3281363" y="2184400"/>
            <a:ext cx="57150" cy="55563"/>
          </a:xfrm>
          <a:custGeom>
            <a:avLst/>
            <a:gdLst>
              <a:gd name="T0" fmla="*/ 2147483646 w 73"/>
              <a:gd name="T1" fmla="*/ 2147483646 h 70"/>
              <a:gd name="T2" fmla="*/ 2147483646 w 73"/>
              <a:gd name="T3" fmla="*/ 0 h 70"/>
              <a:gd name="T4" fmla="*/ 0 w 73"/>
              <a:gd name="T5" fmla="*/ 2147483646 h 70"/>
              <a:gd name="T6" fmla="*/ 2147483646 w 73"/>
              <a:gd name="T7" fmla="*/ 2147483646 h 70"/>
              <a:gd name="T8" fmla="*/ 2147483646 w 73"/>
              <a:gd name="T9" fmla="*/ 2147483646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0">
                <a:moveTo>
                  <a:pt x="73" y="41"/>
                </a:moveTo>
                <a:lnTo>
                  <a:pt x="43" y="0"/>
                </a:lnTo>
                <a:lnTo>
                  <a:pt x="0" y="29"/>
                </a:lnTo>
                <a:lnTo>
                  <a:pt x="30" y="70"/>
                </a:lnTo>
                <a:lnTo>
                  <a:pt x="73"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43" name="Freeform 251">
            <a:extLst>
              <a:ext uri="{FF2B5EF4-FFF2-40B4-BE49-F238E27FC236}">
                <a16:creationId xmlns:a16="http://schemas.microsoft.com/office/drawing/2014/main" id="{C9FBAC76-0588-45A2-8C72-207D58655167}"/>
              </a:ext>
            </a:extLst>
          </p:cNvPr>
          <p:cNvSpPr>
            <a:spLocks/>
          </p:cNvSpPr>
          <p:nvPr/>
        </p:nvSpPr>
        <p:spPr bwMode="auto">
          <a:xfrm>
            <a:off x="3213100" y="2232025"/>
            <a:ext cx="57150" cy="57150"/>
          </a:xfrm>
          <a:custGeom>
            <a:avLst/>
            <a:gdLst>
              <a:gd name="T0" fmla="*/ 2147483646 w 73"/>
              <a:gd name="T1" fmla="*/ 2147483646 h 72"/>
              <a:gd name="T2" fmla="*/ 2147483646 w 73"/>
              <a:gd name="T3" fmla="*/ 0 h 72"/>
              <a:gd name="T4" fmla="*/ 0 w 73"/>
              <a:gd name="T5" fmla="*/ 2147483646 h 72"/>
              <a:gd name="T6" fmla="*/ 2147483646 w 73"/>
              <a:gd name="T7" fmla="*/ 2147483646 h 72"/>
              <a:gd name="T8" fmla="*/ 2147483646 w 73"/>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2">
                <a:moveTo>
                  <a:pt x="73" y="42"/>
                </a:moveTo>
                <a:lnTo>
                  <a:pt x="43" y="0"/>
                </a:lnTo>
                <a:lnTo>
                  <a:pt x="0" y="31"/>
                </a:lnTo>
                <a:lnTo>
                  <a:pt x="30" y="72"/>
                </a:lnTo>
                <a:lnTo>
                  <a:pt x="73"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44" name="Freeform 252">
            <a:extLst>
              <a:ext uri="{FF2B5EF4-FFF2-40B4-BE49-F238E27FC236}">
                <a16:creationId xmlns:a16="http://schemas.microsoft.com/office/drawing/2014/main" id="{7C6E97FD-4A3C-411A-8D96-064D64089685}"/>
              </a:ext>
            </a:extLst>
          </p:cNvPr>
          <p:cNvSpPr>
            <a:spLocks/>
          </p:cNvSpPr>
          <p:nvPr/>
        </p:nvSpPr>
        <p:spPr bwMode="auto">
          <a:xfrm>
            <a:off x="3144838" y="2279650"/>
            <a:ext cx="58737" cy="55563"/>
          </a:xfrm>
          <a:custGeom>
            <a:avLst/>
            <a:gdLst>
              <a:gd name="T0" fmla="*/ 2147483646 w 72"/>
              <a:gd name="T1" fmla="*/ 2147483646 h 71"/>
              <a:gd name="T2" fmla="*/ 2147483646 w 72"/>
              <a:gd name="T3" fmla="*/ 0 h 71"/>
              <a:gd name="T4" fmla="*/ 0 w 72"/>
              <a:gd name="T5" fmla="*/ 2147483646 h 71"/>
              <a:gd name="T6" fmla="*/ 2147483646 w 72"/>
              <a:gd name="T7" fmla="*/ 2147483646 h 71"/>
              <a:gd name="T8" fmla="*/ 2147483646 w 72"/>
              <a:gd name="T9" fmla="*/ 2147483646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1">
                <a:moveTo>
                  <a:pt x="72" y="42"/>
                </a:moveTo>
                <a:lnTo>
                  <a:pt x="43" y="0"/>
                </a:lnTo>
                <a:lnTo>
                  <a:pt x="0" y="29"/>
                </a:lnTo>
                <a:lnTo>
                  <a:pt x="30" y="71"/>
                </a:lnTo>
                <a:lnTo>
                  <a:pt x="72"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45" name="Freeform 253">
            <a:extLst>
              <a:ext uri="{FF2B5EF4-FFF2-40B4-BE49-F238E27FC236}">
                <a16:creationId xmlns:a16="http://schemas.microsoft.com/office/drawing/2014/main" id="{7B93B596-413F-408E-AF70-867613867C87}"/>
              </a:ext>
            </a:extLst>
          </p:cNvPr>
          <p:cNvSpPr>
            <a:spLocks/>
          </p:cNvSpPr>
          <p:nvPr/>
        </p:nvSpPr>
        <p:spPr bwMode="auto">
          <a:xfrm>
            <a:off x="3078163" y="2327275"/>
            <a:ext cx="57150" cy="57150"/>
          </a:xfrm>
          <a:custGeom>
            <a:avLst/>
            <a:gdLst>
              <a:gd name="T0" fmla="*/ 2147483646 w 72"/>
              <a:gd name="T1" fmla="*/ 2147483646 h 71"/>
              <a:gd name="T2" fmla="*/ 2147483646 w 72"/>
              <a:gd name="T3" fmla="*/ 0 h 71"/>
              <a:gd name="T4" fmla="*/ 0 w 72"/>
              <a:gd name="T5" fmla="*/ 2147483646 h 71"/>
              <a:gd name="T6" fmla="*/ 2147483646 w 72"/>
              <a:gd name="T7" fmla="*/ 2147483646 h 71"/>
              <a:gd name="T8" fmla="*/ 2147483646 w 72"/>
              <a:gd name="T9" fmla="*/ 2147483646 h 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1">
                <a:moveTo>
                  <a:pt x="72" y="41"/>
                </a:moveTo>
                <a:lnTo>
                  <a:pt x="42" y="0"/>
                </a:lnTo>
                <a:lnTo>
                  <a:pt x="0" y="30"/>
                </a:lnTo>
                <a:lnTo>
                  <a:pt x="30" y="71"/>
                </a:lnTo>
                <a:lnTo>
                  <a:pt x="72"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46" name="Freeform 254">
            <a:extLst>
              <a:ext uri="{FF2B5EF4-FFF2-40B4-BE49-F238E27FC236}">
                <a16:creationId xmlns:a16="http://schemas.microsoft.com/office/drawing/2014/main" id="{22C9D1D1-F639-45DB-AC40-A5B4FF28FBF8}"/>
              </a:ext>
            </a:extLst>
          </p:cNvPr>
          <p:cNvSpPr>
            <a:spLocks/>
          </p:cNvSpPr>
          <p:nvPr/>
        </p:nvSpPr>
        <p:spPr bwMode="auto">
          <a:xfrm>
            <a:off x="3009900" y="2373313"/>
            <a:ext cx="57150" cy="57150"/>
          </a:xfrm>
          <a:custGeom>
            <a:avLst/>
            <a:gdLst>
              <a:gd name="T0" fmla="*/ 2147483646 w 72"/>
              <a:gd name="T1" fmla="*/ 2147483646 h 72"/>
              <a:gd name="T2" fmla="*/ 2147483646 w 72"/>
              <a:gd name="T3" fmla="*/ 0 h 72"/>
              <a:gd name="T4" fmla="*/ 0 w 72"/>
              <a:gd name="T5" fmla="*/ 2147483646 h 72"/>
              <a:gd name="T6" fmla="*/ 2147483646 w 72"/>
              <a:gd name="T7" fmla="*/ 2147483646 h 72"/>
              <a:gd name="T8" fmla="*/ 2147483646 w 72"/>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72" y="41"/>
                </a:moveTo>
                <a:lnTo>
                  <a:pt x="42" y="0"/>
                </a:lnTo>
                <a:lnTo>
                  <a:pt x="0" y="30"/>
                </a:lnTo>
                <a:lnTo>
                  <a:pt x="29" y="72"/>
                </a:lnTo>
                <a:lnTo>
                  <a:pt x="72"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47" name="Freeform 255">
            <a:extLst>
              <a:ext uri="{FF2B5EF4-FFF2-40B4-BE49-F238E27FC236}">
                <a16:creationId xmlns:a16="http://schemas.microsoft.com/office/drawing/2014/main" id="{B9406C13-9E3E-47E9-A3C1-F868D4A24F51}"/>
              </a:ext>
            </a:extLst>
          </p:cNvPr>
          <p:cNvSpPr>
            <a:spLocks/>
          </p:cNvSpPr>
          <p:nvPr/>
        </p:nvSpPr>
        <p:spPr bwMode="auto">
          <a:xfrm>
            <a:off x="2943225" y="2422525"/>
            <a:ext cx="57150" cy="57150"/>
          </a:xfrm>
          <a:custGeom>
            <a:avLst/>
            <a:gdLst>
              <a:gd name="T0" fmla="*/ 2147483646 w 73"/>
              <a:gd name="T1" fmla="*/ 2147483646 h 72"/>
              <a:gd name="T2" fmla="*/ 2147483646 w 73"/>
              <a:gd name="T3" fmla="*/ 0 h 72"/>
              <a:gd name="T4" fmla="*/ 0 w 73"/>
              <a:gd name="T5" fmla="*/ 2147483646 h 72"/>
              <a:gd name="T6" fmla="*/ 2147483646 w 73"/>
              <a:gd name="T7" fmla="*/ 2147483646 h 72"/>
              <a:gd name="T8" fmla="*/ 2147483646 w 73"/>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2">
                <a:moveTo>
                  <a:pt x="73" y="41"/>
                </a:moveTo>
                <a:lnTo>
                  <a:pt x="43" y="0"/>
                </a:lnTo>
                <a:lnTo>
                  <a:pt x="0" y="30"/>
                </a:lnTo>
                <a:lnTo>
                  <a:pt x="30" y="72"/>
                </a:lnTo>
                <a:lnTo>
                  <a:pt x="73"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48" name="Freeform 256">
            <a:extLst>
              <a:ext uri="{FF2B5EF4-FFF2-40B4-BE49-F238E27FC236}">
                <a16:creationId xmlns:a16="http://schemas.microsoft.com/office/drawing/2014/main" id="{65D71A5F-A7AF-49CC-ACE7-A76A7FC023E7}"/>
              </a:ext>
            </a:extLst>
          </p:cNvPr>
          <p:cNvSpPr>
            <a:spLocks/>
          </p:cNvSpPr>
          <p:nvPr/>
        </p:nvSpPr>
        <p:spPr bwMode="auto">
          <a:xfrm>
            <a:off x="2874963" y="2470150"/>
            <a:ext cx="57150" cy="55563"/>
          </a:xfrm>
          <a:custGeom>
            <a:avLst/>
            <a:gdLst>
              <a:gd name="T0" fmla="*/ 2147483646 w 73"/>
              <a:gd name="T1" fmla="*/ 2147483646 h 72"/>
              <a:gd name="T2" fmla="*/ 2147483646 w 73"/>
              <a:gd name="T3" fmla="*/ 0 h 72"/>
              <a:gd name="T4" fmla="*/ 0 w 73"/>
              <a:gd name="T5" fmla="*/ 2147483646 h 72"/>
              <a:gd name="T6" fmla="*/ 2147483646 w 73"/>
              <a:gd name="T7" fmla="*/ 2147483646 h 72"/>
              <a:gd name="T8" fmla="*/ 2147483646 w 73"/>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2">
                <a:moveTo>
                  <a:pt x="73" y="42"/>
                </a:moveTo>
                <a:lnTo>
                  <a:pt x="43" y="0"/>
                </a:lnTo>
                <a:lnTo>
                  <a:pt x="0" y="31"/>
                </a:lnTo>
                <a:lnTo>
                  <a:pt x="30" y="72"/>
                </a:lnTo>
                <a:lnTo>
                  <a:pt x="73"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49" name="Freeform 257">
            <a:extLst>
              <a:ext uri="{FF2B5EF4-FFF2-40B4-BE49-F238E27FC236}">
                <a16:creationId xmlns:a16="http://schemas.microsoft.com/office/drawing/2014/main" id="{06ECAF19-96BB-46B2-BA12-CC924CAE58BB}"/>
              </a:ext>
            </a:extLst>
          </p:cNvPr>
          <p:cNvSpPr>
            <a:spLocks/>
          </p:cNvSpPr>
          <p:nvPr/>
        </p:nvSpPr>
        <p:spPr bwMode="auto">
          <a:xfrm>
            <a:off x="2806700" y="2517775"/>
            <a:ext cx="58738" cy="55563"/>
          </a:xfrm>
          <a:custGeom>
            <a:avLst/>
            <a:gdLst>
              <a:gd name="T0" fmla="*/ 2147483646 w 72"/>
              <a:gd name="T1" fmla="*/ 2147483646 h 70"/>
              <a:gd name="T2" fmla="*/ 2147483646 w 72"/>
              <a:gd name="T3" fmla="*/ 0 h 70"/>
              <a:gd name="T4" fmla="*/ 0 w 72"/>
              <a:gd name="T5" fmla="*/ 2147483646 h 70"/>
              <a:gd name="T6" fmla="*/ 2147483646 w 72"/>
              <a:gd name="T7" fmla="*/ 2147483646 h 70"/>
              <a:gd name="T8" fmla="*/ 2147483646 w 72"/>
              <a:gd name="T9" fmla="*/ 2147483646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0">
                <a:moveTo>
                  <a:pt x="72" y="41"/>
                </a:moveTo>
                <a:lnTo>
                  <a:pt x="43" y="0"/>
                </a:lnTo>
                <a:lnTo>
                  <a:pt x="0" y="29"/>
                </a:lnTo>
                <a:lnTo>
                  <a:pt x="30" y="70"/>
                </a:lnTo>
                <a:lnTo>
                  <a:pt x="72"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50" name="Freeform 258">
            <a:extLst>
              <a:ext uri="{FF2B5EF4-FFF2-40B4-BE49-F238E27FC236}">
                <a16:creationId xmlns:a16="http://schemas.microsoft.com/office/drawing/2014/main" id="{585899B2-F911-4BB1-9AC2-420CE9363A0D}"/>
              </a:ext>
            </a:extLst>
          </p:cNvPr>
          <p:cNvSpPr>
            <a:spLocks/>
          </p:cNvSpPr>
          <p:nvPr/>
        </p:nvSpPr>
        <p:spPr bwMode="auto">
          <a:xfrm>
            <a:off x="2740025" y="2565400"/>
            <a:ext cx="57150" cy="57150"/>
          </a:xfrm>
          <a:custGeom>
            <a:avLst/>
            <a:gdLst>
              <a:gd name="T0" fmla="*/ 2147483646 w 72"/>
              <a:gd name="T1" fmla="*/ 2147483646 h 72"/>
              <a:gd name="T2" fmla="*/ 2147483646 w 72"/>
              <a:gd name="T3" fmla="*/ 0 h 72"/>
              <a:gd name="T4" fmla="*/ 0 w 72"/>
              <a:gd name="T5" fmla="*/ 2147483646 h 72"/>
              <a:gd name="T6" fmla="*/ 2147483646 w 72"/>
              <a:gd name="T7" fmla="*/ 2147483646 h 72"/>
              <a:gd name="T8" fmla="*/ 2147483646 w 72"/>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72" y="42"/>
                </a:moveTo>
                <a:lnTo>
                  <a:pt x="42" y="0"/>
                </a:lnTo>
                <a:lnTo>
                  <a:pt x="0" y="31"/>
                </a:lnTo>
                <a:lnTo>
                  <a:pt x="30" y="72"/>
                </a:lnTo>
                <a:lnTo>
                  <a:pt x="72"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51" name="Freeform 259">
            <a:extLst>
              <a:ext uri="{FF2B5EF4-FFF2-40B4-BE49-F238E27FC236}">
                <a16:creationId xmlns:a16="http://schemas.microsoft.com/office/drawing/2014/main" id="{41A491F7-5214-4076-80B0-EBC573CD6BE8}"/>
              </a:ext>
            </a:extLst>
          </p:cNvPr>
          <p:cNvSpPr>
            <a:spLocks/>
          </p:cNvSpPr>
          <p:nvPr/>
        </p:nvSpPr>
        <p:spPr bwMode="auto">
          <a:xfrm>
            <a:off x="2671763" y="2611438"/>
            <a:ext cx="57150" cy="57150"/>
          </a:xfrm>
          <a:custGeom>
            <a:avLst/>
            <a:gdLst>
              <a:gd name="T0" fmla="*/ 2147483646 w 72"/>
              <a:gd name="T1" fmla="*/ 2147483646 h 72"/>
              <a:gd name="T2" fmla="*/ 2147483646 w 72"/>
              <a:gd name="T3" fmla="*/ 0 h 72"/>
              <a:gd name="T4" fmla="*/ 0 w 72"/>
              <a:gd name="T5" fmla="*/ 2147483646 h 72"/>
              <a:gd name="T6" fmla="*/ 2147483646 w 72"/>
              <a:gd name="T7" fmla="*/ 2147483646 h 72"/>
              <a:gd name="T8" fmla="*/ 2147483646 w 72"/>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2">
                <a:moveTo>
                  <a:pt x="72" y="41"/>
                </a:moveTo>
                <a:lnTo>
                  <a:pt x="42" y="0"/>
                </a:lnTo>
                <a:lnTo>
                  <a:pt x="0" y="30"/>
                </a:lnTo>
                <a:lnTo>
                  <a:pt x="29" y="72"/>
                </a:lnTo>
                <a:lnTo>
                  <a:pt x="72"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52" name="Freeform 260">
            <a:extLst>
              <a:ext uri="{FF2B5EF4-FFF2-40B4-BE49-F238E27FC236}">
                <a16:creationId xmlns:a16="http://schemas.microsoft.com/office/drawing/2014/main" id="{55A5C810-AAD5-48B6-97C3-C109DC65575D}"/>
              </a:ext>
            </a:extLst>
          </p:cNvPr>
          <p:cNvSpPr>
            <a:spLocks/>
          </p:cNvSpPr>
          <p:nvPr/>
        </p:nvSpPr>
        <p:spPr bwMode="auto">
          <a:xfrm>
            <a:off x="2605088" y="2660650"/>
            <a:ext cx="57150" cy="57150"/>
          </a:xfrm>
          <a:custGeom>
            <a:avLst/>
            <a:gdLst>
              <a:gd name="T0" fmla="*/ 2147483646 w 73"/>
              <a:gd name="T1" fmla="*/ 2147483646 h 72"/>
              <a:gd name="T2" fmla="*/ 2147483646 w 73"/>
              <a:gd name="T3" fmla="*/ 0 h 72"/>
              <a:gd name="T4" fmla="*/ 0 w 73"/>
              <a:gd name="T5" fmla="*/ 2147483646 h 72"/>
              <a:gd name="T6" fmla="*/ 2147483646 w 73"/>
              <a:gd name="T7" fmla="*/ 2147483646 h 72"/>
              <a:gd name="T8" fmla="*/ 2147483646 w 73"/>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2">
                <a:moveTo>
                  <a:pt x="73" y="42"/>
                </a:moveTo>
                <a:lnTo>
                  <a:pt x="43" y="0"/>
                </a:lnTo>
                <a:lnTo>
                  <a:pt x="0" y="31"/>
                </a:lnTo>
                <a:lnTo>
                  <a:pt x="30" y="72"/>
                </a:lnTo>
                <a:lnTo>
                  <a:pt x="73"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53" name="Freeform 261">
            <a:extLst>
              <a:ext uri="{FF2B5EF4-FFF2-40B4-BE49-F238E27FC236}">
                <a16:creationId xmlns:a16="http://schemas.microsoft.com/office/drawing/2014/main" id="{CB9D3A1A-5D85-485E-AE24-52C927B65F90}"/>
              </a:ext>
            </a:extLst>
          </p:cNvPr>
          <p:cNvSpPr>
            <a:spLocks/>
          </p:cNvSpPr>
          <p:nvPr/>
        </p:nvSpPr>
        <p:spPr bwMode="auto">
          <a:xfrm>
            <a:off x="2538413" y="2706688"/>
            <a:ext cx="55562" cy="57150"/>
          </a:xfrm>
          <a:custGeom>
            <a:avLst/>
            <a:gdLst>
              <a:gd name="T0" fmla="*/ 2147483646 w 71"/>
              <a:gd name="T1" fmla="*/ 2147483646 h 72"/>
              <a:gd name="T2" fmla="*/ 2147483646 w 71"/>
              <a:gd name="T3" fmla="*/ 0 h 72"/>
              <a:gd name="T4" fmla="*/ 0 w 71"/>
              <a:gd name="T5" fmla="*/ 2147483646 h 72"/>
              <a:gd name="T6" fmla="*/ 2147483646 w 71"/>
              <a:gd name="T7" fmla="*/ 2147483646 h 72"/>
              <a:gd name="T8" fmla="*/ 2147483646 w 71"/>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 h="72">
                <a:moveTo>
                  <a:pt x="71" y="41"/>
                </a:moveTo>
                <a:lnTo>
                  <a:pt x="41" y="0"/>
                </a:lnTo>
                <a:lnTo>
                  <a:pt x="0" y="30"/>
                </a:lnTo>
                <a:lnTo>
                  <a:pt x="29" y="72"/>
                </a:lnTo>
                <a:lnTo>
                  <a:pt x="71"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54" name="Freeform 262">
            <a:extLst>
              <a:ext uri="{FF2B5EF4-FFF2-40B4-BE49-F238E27FC236}">
                <a16:creationId xmlns:a16="http://schemas.microsoft.com/office/drawing/2014/main" id="{25167FE4-8192-415E-A0C4-04DB53447CF8}"/>
              </a:ext>
            </a:extLst>
          </p:cNvPr>
          <p:cNvSpPr>
            <a:spLocks/>
          </p:cNvSpPr>
          <p:nvPr/>
        </p:nvSpPr>
        <p:spPr bwMode="auto">
          <a:xfrm>
            <a:off x="2470150" y="2755900"/>
            <a:ext cx="57150" cy="55563"/>
          </a:xfrm>
          <a:custGeom>
            <a:avLst/>
            <a:gdLst>
              <a:gd name="T0" fmla="*/ 2147483646 w 73"/>
              <a:gd name="T1" fmla="*/ 2147483646 h 70"/>
              <a:gd name="T2" fmla="*/ 2147483646 w 73"/>
              <a:gd name="T3" fmla="*/ 0 h 70"/>
              <a:gd name="T4" fmla="*/ 0 w 73"/>
              <a:gd name="T5" fmla="*/ 2147483646 h 70"/>
              <a:gd name="T6" fmla="*/ 2147483646 w 73"/>
              <a:gd name="T7" fmla="*/ 2147483646 h 70"/>
              <a:gd name="T8" fmla="*/ 2147483646 w 73"/>
              <a:gd name="T9" fmla="*/ 2147483646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0">
                <a:moveTo>
                  <a:pt x="73" y="41"/>
                </a:moveTo>
                <a:lnTo>
                  <a:pt x="43" y="0"/>
                </a:lnTo>
                <a:lnTo>
                  <a:pt x="0" y="29"/>
                </a:lnTo>
                <a:lnTo>
                  <a:pt x="30" y="70"/>
                </a:lnTo>
                <a:lnTo>
                  <a:pt x="73"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55" name="Freeform 263">
            <a:extLst>
              <a:ext uri="{FF2B5EF4-FFF2-40B4-BE49-F238E27FC236}">
                <a16:creationId xmlns:a16="http://schemas.microsoft.com/office/drawing/2014/main" id="{69728D50-8990-4741-B9BD-197380F9EF53}"/>
              </a:ext>
            </a:extLst>
          </p:cNvPr>
          <p:cNvSpPr>
            <a:spLocks/>
          </p:cNvSpPr>
          <p:nvPr/>
        </p:nvSpPr>
        <p:spPr bwMode="auto">
          <a:xfrm>
            <a:off x="2403475" y="2803525"/>
            <a:ext cx="57150" cy="55563"/>
          </a:xfrm>
          <a:custGeom>
            <a:avLst/>
            <a:gdLst>
              <a:gd name="T0" fmla="*/ 2147483646 w 73"/>
              <a:gd name="T1" fmla="*/ 2147483646 h 72"/>
              <a:gd name="T2" fmla="*/ 2147483646 w 73"/>
              <a:gd name="T3" fmla="*/ 0 h 72"/>
              <a:gd name="T4" fmla="*/ 0 w 73"/>
              <a:gd name="T5" fmla="*/ 2147483646 h 72"/>
              <a:gd name="T6" fmla="*/ 2147483646 w 73"/>
              <a:gd name="T7" fmla="*/ 2147483646 h 72"/>
              <a:gd name="T8" fmla="*/ 2147483646 w 73"/>
              <a:gd name="T9" fmla="*/ 2147483646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3" h="72">
                <a:moveTo>
                  <a:pt x="73" y="41"/>
                </a:moveTo>
                <a:lnTo>
                  <a:pt x="43" y="0"/>
                </a:lnTo>
                <a:lnTo>
                  <a:pt x="0" y="30"/>
                </a:lnTo>
                <a:lnTo>
                  <a:pt x="30" y="72"/>
                </a:lnTo>
                <a:lnTo>
                  <a:pt x="73"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56" name="Freeform 264">
            <a:extLst>
              <a:ext uri="{FF2B5EF4-FFF2-40B4-BE49-F238E27FC236}">
                <a16:creationId xmlns:a16="http://schemas.microsoft.com/office/drawing/2014/main" id="{087A899D-F66B-419F-9023-6F77DEB04598}"/>
              </a:ext>
            </a:extLst>
          </p:cNvPr>
          <p:cNvSpPr>
            <a:spLocks/>
          </p:cNvSpPr>
          <p:nvPr/>
        </p:nvSpPr>
        <p:spPr bwMode="auto">
          <a:xfrm>
            <a:off x="2335213" y="2851150"/>
            <a:ext cx="57150" cy="55563"/>
          </a:xfrm>
          <a:custGeom>
            <a:avLst/>
            <a:gdLst>
              <a:gd name="T0" fmla="*/ 2147483646 w 72"/>
              <a:gd name="T1" fmla="*/ 2147483646 h 70"/>
              <a:gd name="T2" fmla="*/ 2147483646 w 72"/>
              <a:gd name="T3" fmla="*/ 0 h 70"/>
              <a:gd name="T4" fmla="*/ 0 w 72"/>
              <a:gd name="T5" fmla="*/ 2147483646 h 70"/>
              <a:gd name="T6" fmla="*/ 2147483646 w 72"/>
              <a:gd name="T7" fmla="*/ 2147483646 h 70"/>
              <a:gd name="T8" fmla="*/ 2147483646 w 72"/>
              <a:gd name="T9" fmla="*/ 2147483646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0">
                <a:moveTo>
                  <a:pt x="72" y="41"/>
                </a:moveTo>
                <a:lnTo>
                  <a:pt x="43" y="0"/>
                </a:lnTo>
                <a:lnTo>
                  <a:pt x="0" y="29"/>
                </a:lnTo>
                <a:lnTo>
                  <a:pt x="30" y="70"/>
                </a:lnTo>
                <a:lnTo>
                  <a:pt x="72"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57" name="Freeform 265">
            <a:extLst>
              <a:ext uri="{FF2B5EF4-FFF2-40B4-BE49-F238E27FC236}">
                <a16:creationId xmlns:a16="http://schemas.microsoft.com/office/drawing/2014/main" id="{0E321722-8C41-4172-ABE6-891818AF6189}"/>
              </a:ext>
            </a:extLst>
          </p:cNvPr>
          <p:cNvSpPr>
            <a:spLocks/>
          </p:cNvSpPr>
          <p:nvPr/>
        </p:nvSpPr>
        <p:spPr bwMode="auto">
          <a:xfrm>
            <a:off x="2297113" y="2898775"/>
            <a:ext cx="28575" cy="34925"/>
          </a:xfrm>
          <a:custGeom>
            <a:avLst/>
            <a:gdLst>
              <a:gd name="T0" fmla="*/ 2147483646 w 35"/>
              <a:gd name="T1" fmla="*/ 2147483646 h 46"/>
              <a:gd name="T2" fmla="*/ 2147483646 w 35"/>
              <a:gd name="T3" fmla="*/ 0 h 46"/>
              <a:gd name="T4" fmla="*/ 0 w 35"/>
              <a:gd name="T5" fmla="*/ 2147483646 h 46"/>
              <a:gd name="T6" fmla="*/ 2147483646 w 35"/>
              <a:gd name="T7" fmla="*/ 2147483646 h 46"/>
              <a:gd name="T8" fmla="*/ 2147483646 w 35"/>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46">
                <a:moveTo>
                  <a:pt x="35" y="42"/>
                </a:moveTo>
                <a:lnTo>
                  <a:pt x="5" y="0"/>
                </a:lnTo>
                <a:lnTo>
                  <a:pt x="0" y="4"/>
                </a:lnTo>
                <a:lnTo>
                  <a:pt x="29" y="46"/>
                </a:lnTo>
                <a:lnTo>
                  <a:pt x="35"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58" name="Freeform 266">
            <a:extLst>
              <a:ext uri="{FF2B5EF4-FFF2-40B4-BE49-F238E27FC236}">
                <a16:creationId xmlns:a16="http://schemas.microsoft.com/office/drawing/2014/main" id="{52D278C6-09FD-4023-9668-6DD91B242391}"/>
              </a:ext>
            </a:extLst>
          </p:cNvPr>
          <p:cNvSpPr>
            <a:spLocks/>
          </p:cNvSpPr>
          <p:nvPr/>
        </p:nvSpPr>
        <p:spPr bwMode="auto">
          <a:xfrm>
            <a:off x="2135188" y="2828925"/>
            <a:ext cx="239712" cy="211138"/>
          </a:xfrm>
          <a:custGeom>
            <a:avLst/>
            <a:gdLst>
              <a:gd name="T0" fmla="*/ 2147483646 w 303"/>
              <a:gd name="T1" fmla="*/ 0 h 265"/>
              <a:gd name="T2" fmla="*/ 0 w 303"/>
              <a:gd name="T3" fmla="*/ 2147483646 h 265"/>
              <a:gd name="T4" fmla="*/ 2147483646 w 303"/>
              <a:gd name="T5" fmla="*/ 2147483646 h 265"/>
              <a:gd name="T6" fmla="*/ 2147483646 w 303"/>
              <a:gd name="T7" fmla="*/ 0 h 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3" h="265">
                <a:moveTo>
                  <a:pt x="141" y="0"/>
                </a:moveTo>
                <a:lnTo>
                  <a:pt x="0" y="265"/>
                </a:lnTo>
                <a:lnTo>
                  <a:pt x="303" y="217"/>
                </a:lnTo>
                <a:lnTo>
                  <a:pt x="14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59" name="Freeform 268">
            <a:extLst>
              <a:ext uri="{FF2B5EF4-FFF2-40B4-BE49-F238E27FC236}">
                <a16:creationId xmlns:a16="http://schemas.microsoft.com/office/drawing/2014/main" id="{024686FB-5715-4A5E-9E2D-346F150D024F}"/>
              </a:ext>
            </a:extLst>
          </p:cNvPr>
          <p:cNvSpPr>
            <a:spLocks/>
          </p:cNvSpPr>
          <p:nvPr/>
        </p:nvSpPr>
        <p:spPr bwMode="auto">
          <a:xfrm>
            <a:off x="2970213" y="2990850"/>
            <a:ext cx="69850" cy="77788"/>
          </a:xfrm>
          <a:custGeom>
            <a:avLst/>
            <a:gdLst>
              <a:gd name="T0" fmla="*/ 0 w 88"/>
              <a:gd name="T1" fmla="*/ 2147483646 h 96"/>
              <a:gd name="T2" fmla="*/ 2147483646 w 88"/>
              <a:gd name="T3" fmla="*/ 2147483646 h 96"/>
              <a:gd name="T4" fmla="*/ 2147483646 w 88"/>
              <a:gd name="T5" fmla="*/ 2147483646 h 96"/>
              <a:gd name="T6" fmla="*/ 2147483646 w 88"/>
              <a:gd name="T7" fmla="*/ 0 h 96"/>
              <a:gd name="T8" fmla="*/ 0 w 88"/>
              <a:gd name="T9" fmla="*/ 2147483646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96">
                <a:moveTo>
                  <a:pt x="0" y="33"/>
                </a:moveTo>
                <a:lnTo>
                  <a:pt x="27" y="96"/>
                </a:lnTo>
                <a:lnTo>
                  <a:pt x="88" y="63"/>
                </a:lnTo>
                <a:lnTo>
                  <a:pt x="62" y="0"/>
                </a:lnTo>
                <a:lnTo>
                  <a:pt x="0" y="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60" name="Freeform 269">
            <a:extLst>
              <a:ext uri="{FF2B5EF4-FFF2-40B4-BE49-F238E27FC236}">
                <a16:creationId xmlns:a16="http://schemas.microsoft.com/office/drawing/2014/main" id="{4AEB46D2-7A0E-468A-AB82-9B4DA259397A}"/>
              </a:ext>
            </a:extLst>
          </p:cNvPr>
          <p:cNvSpPr>
            <a:spLocks/>
          </p:cNvSpPr>
          <p:nvPr/>
        </p:nvSpPr>
        <p:spPr bwMode="auto">
          <a:xfrm>
            <a:off x="3067050" y="2940050"/>
            <a:ext cx="71438" cy="76200"/>
          </a:xfrm>
          <a:custGeom>
            <a:avLst/>
            <a:gdLst>
              <a:gd name="T0" fmla="*/ 0 w 88"/>
              <a:gd name="T1" fmla="*/ 2147483646 h 95"/>
              <a:gd name="T2" fmla="*/ 2147483646 w 88"/>
              <a:gd name="T3" fmla="*/ 2147483646 h 95"/>
              <a:gd name="T4" fmla="*/ 2147483646 w 88"/>
              <a:gd name="T5" fmla="*/ 2147483646 h 95"/>
              <a:gd name="T6" fmla="*/ 2147483646 w 88"/>
              <a:gd name="T7" fmla="*/ 2147483646 h 95"/>
              <a:gd name="T8" fmla="*/ 2147483646 w 88"/>
              <a:gd name="T9" fmla="*/ 2147483646 h 95"/>
              <a:gd name="T10" fmla="*/ 2147483646 w 88"/>
              <a:gd name="T11" fmla="*/ 2147483646 h 95"/>
              <a:gd name="T12" fmla="*/ 2147483646 w 88"/>
              <a:gd name="T13" fmla="*/ 2147483646 h 95"/>
              <a:gd name="T14" fmla="*/ 2147483646 w 88"/>
              <a:gd name="T15" fmla="*/ 2147483646 h 95"/>
              <a:gd name="T16" fmla="*/ 2147483646 w 88"/>
              <a:gd name="T17" fmla="*/ 2147483646 h 95"/>
              <a:gd name="T18" fmla="*/ 2147483646 w 88"/>
              <a:gd name="T19" fmla="*/ 2147483646 h 95"/>
              <a:gd name="T20" fmla="*/ 2147483646 w 88"/>
              <a:gd name="T21" fmla="*/ 2147483646 h 95"/>
              <a:gd name="T22" fmla="*/ 2147483646 w 88"/>
              <a:gd name="T23" fmla="*/ 2147483646 h 95"/>
              <a:gd name="T24" fmla="*/ 2147483646 w 88"/>
              <a:gd name="T25" fmla="*/ 0 h 95"/>
              <a:gd name="T26" fmla="*/ 2147483646 w 88"/>
              <a:gd name="T27" fmla="*/ 2147483646 h 95"/>
              <a:gd name="T28" fmla="*/ 2147483646 w 88"/>
              <a:gd name="T29" fmla="*/ 2147483646 h 95"/>
              <a:gd name="T30" fmla="*/ 0 w 88"/>
              <a:gd name="T31" fmla="*/ 2147483646 h 9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8" h="95">
                <a:moveTo>
                  <a:pt x="0" y="31"/>
                </a:moveTo>
                <a:lnTo>
                  <a:pt x="27" y="95"/>
                </a:lnTo>
                <a:lnTo>
                  <a:pt x="84" y="66"/>
                </a:lnTo>
                <a:lnTo>
                  <a:pt x="70" y="34"/>
                </a:lnTo>
                <a:lnTo>
                  <a:pt x="62" y="67"/>
                </a:lnTo>
                <a:lnTo>
                  <a:pt x="70" y="69"/>
                </a:lnTo>
                <a:lnTo>
                  <a:pt x="77" y="67"/>
                </a:lnTo>
                <a:lnTo>
                  <a:pt x="58" y="67"/>
                </a:lnTo>
                <a:lnTo>
                  <a:pt x="65" y="69"/>
                </a:lnTo>
                <a:lnTo>
                  <a:pt x="88" y="4"/>
                </a:lnTo>
                <a:lnTo>
                  <a:pt x="81" y="2"/>
                </a:lnTo>
                <a:lnTo>
                  <a:pt x="77" y="1"/>
                </a:lnTo>
                <a:lnTo>
                  <a:pt x="70" y="0"/>
                </a:lnTo>
                <a:lnTo>
                  <a:pt x="62" y="1"/>
                </a:lnTo>
                <a:lnTo>
                  <a:pt x="57" y="2"/>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61" name="Freeform 270">
            <a:extLst>
              <a:ext uri="{FF2B5EF4-FFF2-40B4-BE49-F238E27FC236}">
                <a16:creationId xmlns:a16="http://schemas.microsoft.com/office/drawing/2014/main" id="{D6D497B3-47EE-4D36-A36B-A497914C85F8}"/>
              </a:ext>
            </a:extLst>
          </p:cNvPr>
          <p:cNvSpPr>
            <a:spLocks/>
          </p:cNvSpPr>
          <p:nvPr/>
        </p:nvSpPr>
        <p:spPr bwMode="auto">
          <a:xfrm>
            <a:off x="3173413" y="2962275"/>
            <a:ext cx="69850" cy="71438"/>
          </a:xfrm>
          <a:custGeom>
            <a:avLst/>
            <a:gdLst>
              <a:gd name="T0" fmla="*/ 2147483646 w 90"/>
              <a:gd name="T1" fmla="*/ 0 h 88"/>
              <a:gd name="T2" fmla="*/ 0 w 90"/>
              <a:gd name="T3" fmla="*/ 2147483646 h 88"/>
              <a:gd name="T4" fmla="*/ 2147483646 w 90"/>
              <a:gd name="T5" fmla="*/ 2147483646 h 88"/>
              <a:gd name="T6" fmla="*/ 2147483646 w 90"/>
              <a:gd name="T7" fmla="*/ 2147483646 h 88"/>
              <a:gd name="T8" fmla="*/ 2147483646 w 90"/>
              <a:gd name="T9" fmla="*/ 0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 h="88">
                <a:moveTo>
                  <a:pt x="23" y="0"/>
                </a:moveTo>
                <a:lnTo>
                  <a:pt x="0" y="65"/>
                </a:lnTo>
                <a:lnTo>
                  <a:pt x="67" y="88"/>
                </a:lnTo>
                <a:lnTo>
                  <a:pt x="90" y="23"/>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62" name="Freeform 271">
            <a:extLst>
              <a:ext uri="{FF2B5EF4-FFF2-40B4-BE49-F238E27FC236}">
                <a16:creationId xmlns:a16="http://schemas.microsoft.com/office/drawing/2014/main" id="{3DB8B110-DBBC-42CA-8BBD-668EFB0723C6}"/>
              </a:ext>
            </a:extLst>
          </p:cNvPr>
          <p:cNvSpPr>
            <a:spLocks/>
          </p:cNvSpPr>
          <p:nvPr/>
        </p:nvSpPr>
        <p:spPr bwMode="auto">
          <a:xfrm>
            <a:off x="3278188" y="3000375"/>
            <a:ext cx="71437" cy="71438"/>
          </a:xfrm>
          <a:custGeom>
            <a:avLst/>
            <a:gdLst>
              <a:gd name="T0" fmla="*/ 2147483646 w 89"/>
              <a:gd name="T1" fmla="*/ 0 h 89"/>
              <a:gd name="T2" fmla="*/ 0 w 89"/>
              <a:gd name="T3" fmla="*/ 2147483646 h 89"/>
              <a:gd name="T4" fmla="*/ 2147483646 w 89"/>
              <a:gd name="T5" fmla="*/ 2147483646 h 89"/>
              <a:gd name="T6" fmla="*/ 2147483646 w 89"/>
              <a:gd name="T7" fmla="*/ 2147483646 h 89"/>
              <a:gd name="T8" fmla="*/ 2147483646 w 89"/>
              <a:gd name="T9" fmla="*/ 0 h 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89">
                <a:moveTo>
                  <a:pt x="22" y="0"/>
                </a:moveTo>
                <a:lnTo>
                  <a:pt x="0" y="65"/>
                </a:lnTo>
                <a:lnTo>
                  <a:pt x="66" y="89"/>
                </a:lnTo>
                <a:lnTo>
                  <a:pt x="89" y="25"/>
                </a:lnTo>
                <a:lnTo>
                  <a:pt x="2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63" name="Freeform 272">
            <a:extLst>
              <a:ext uri="{FF2B5EF4-FFF2-40B4-BE49-F238E27FC236}">
                <a16:creationId xmlns:a16="http://schemas.microsoft.com/office/drawing/2014/main" id="{44EFC39F-1E74-4155-AD16-82D28ABA643D}"/>
              </a:ext>
            </a:extLst>
          </p:cNvPr>
          <p:cNvSpPr>
            <a:spLocks/>
          </p:cNvSpPr>
          <p:nvPr/>
        </p:nvSpPr>
        <p:spPr bwMode="auto">
          <a:xfrm>
            <a:off x="3384550" y="3038475"/>
            <a:ext cx="71438" cy="69850"/>
          </a:xfrm>
          <a:custGeom>
            <a:avLst/>
            <a:gdLst>
              <a:gd name="T0" fmla="*/ 2147483646 w 90"/>
              <a:gd name="T1" fmla="*/ 0 h 88"/>
              <a:gd name="T2" fmla="*/ 0 w 90"/>
              <a:gd name="T3" fmla="*/ 2147483646 h 88"/>
              <a:gd name="T4" fmla="*/ 2147483646 w 90"/>
              <a:gd name="T5" fmla="*/ 2147483646 h 88"/>
              <a:gd name="T6" fmla="*/ 2147483646 w 90"/>
              <a:gd name="T7" fmla="*/ 2147483646 h 88"/>
              <a:gd name="T8" fmla="*/ 2147483646 w 90"/>
              <a:gd name="T9" fmla="*/ 0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 h="88">
                <a:moveTo>
                  <a:pt x="23" y="0"/>
                </a:moveTo>
                <a:lnTo>
                  <a:pt x="0" y="65"/>
                </a:lnTo>
                <a:lnTo>
                  <a:pt x="67" y="88"/>
                </a:lnTo>
                <a:lnTo>
                  <a:pt x="90" y="24"/>
                </a:lnTo>
                <a:lnTo>
                  <a:pt x="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64" name="Freeform 273">
            <a:extLst>
              <a:ext uri="{FF2B5EF4-FFF2-40B4-BE49-F238E27FC236}">
                <a16:creationId xmlns:a16="http://schemas.microsoft.com/office/drawing/2014/main" id="{412E2145-9A66-4805-8264-CB80CDFD01F2}"/>
              </a:ext>
            </a:extLst>
          </p:cNvPr>
          <p:cNvSpPr>
            <a:spLocks/>
          </p:cNvSpPr>
          <p:nvPr/>
        </p:nvSpPr>
        <p:spPr bwMode="auto">
          <a:xfrm>
            <a:off x="3490913" y="3074988"/>
            <a:ext cx="69850" cy="71437"/>
          </a:xfrm>
          <a:custGeom>
            <a:avLst/>
            <a:gdLst>
              <a:gd name="T0" fmla="*/ 2147483646 w 88"/>
              <a:gd name="T1" fmla="*/ 0 h 90"/>
              <a:gd name="T2" fmla="*/ 0 w 88"/>
              <a:gd name="T3" fmla="*/ 2147483646 h 90"/>
              <a:gd name="T4" fmla="*/ 2147483646 w 88"/>
              <a:gd name="T5" fmla="*/ 2147483646 h 90"/>
              <a:gd name="T6" fmla="*/ 2147483646 w 88"/>
              <a:gd name="T7" fmla="*/ 2147483646 h 90"/>
              <a:gd name="T8" fmla="*/ 2147483646 w 88"/>
              <a:gd name="T9" fmla="*/ 0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90">
                <a:moveTo>
                  <a:pt x="22" y="0"/>
                </a:moveTo>
                <a:lnTo>
                  <a:pt x="0" y="65"/>
                </a:lnTo>
                <a:lnTo>
                  <a:pt x="65" y="90"/>
                </a:lnTo>
                <a:lnTo>
                  <a:pt x="88" y="25"/>
                </a:lnTo>
                <a:lnTo>
                  <a:pt x="2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65" name="Freeform 274">
            <a:extLst>
              <a:ext uri="{FF2B5EF4-FFF2-40B4-BE49-F238E27FC236}">
                <a16:creationId xmlns:a16="http://schemas.microsoft.com/office/drawing/2014/main" id="{3D073390-0C8C-40DE-83B6-927FEDA90B8E}"/>
              </a:ext>
            </a:extLst>
          </p:cNvPr>
          <p:cNvSpPr>
            <a:spLocks/>
          </p:cNvSpPr>
          <p:nvPr/>
        </p:nvSpPr>
        <p:spPr bwMode="auto">
          <a:xfrm>
            <a:off x="3576638" y="3130550"/>
            <a:ext cx="77787" cy="74613"/>
          </a:xfrm>
          <a:custGeom>
            <a:avLst/>
            <a:gdLst>
              <a:gd name="T0" fmla="*/ 2147483646 w 100"/>
              <a:gd name="T1" fmla="*/ 0 h 94"/>
              <a:gd name="T2" fmla="*/ 0 w 100"/>
              <a:gd name="T3" fmla="*/ 2147483646 h 94"/>
              <a:gd name="T4" fmla="*/ 2147483646 w 100"/>
              <a:gd name="T5" fmla="*/ 2147483646 h 94"/>
              <a:gd name="T6" fmla="*/ 2147483646 w 100"/>
              <a:gd name="T7" fmla="*/ 2147483646 h 94"/>
              <a:gd name="T8" fmla="*/ 2147483646 w 100"/>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94">
                <a:moveTo>
                  <a:pt x="60" y="0"/>
                </a:moveTo>
                <a:lnTo>
                  <a:pt x="0" y="36"/>
                </a:lnTo>
                <a:lnTo>
                  <a:pt x="40" y="94"/>
                </a:lnTo>
                <a:lnTo>
                  <a:pt x="100" y="58"/>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66" name="Freeform 275">
            <a:extLst>
              <a:ext uri="{FF2B5EF4-FFF2-40B4-BE49-F238E27FC236}">
                <a16:creationId xmlns:a16="http://schemas.microsoft.com/office/drawing/2014/main" id="{E218472F-AC52-4D34-95F9-2484D6C0F6A5}"/>
              </a:ext>
            </a:extLst>
          </p:cNvPr>
          <p:cNvSpPr>
            <a:spLocks/>
          </p:cNvSpPr>
          <p:nvPr/>
        </p:nvSpPr>
        <p:spPr bwMode="auto">
          <a:xfrm>
            <a:off x="3638550" y="3222625"/>
            <a:ext cx="77788" cy="74613"/>
          </a:xfrm>
          <a:custGeom>
            <a:avLst/>
            <a:gdLst>
              <a:gd name="T0" fmla="*/ 2147483646 w 98"/>
              <a:gd name="T1" fmla="*/ 0 h 94"/>
              <a:gd name="T2" fmla="*/ 0 w 98"/>
              <a:gd name="T3" fmla="*/ 2147483646 h 94"/>
              <a:gd name="T4" fmla="*/ 2147483646 w 98"/>
              <a:gd name="T5" fmla="*/ 2147483646 h 94"/>
              <a:gd name="T6" fmla="*/ 2147483646 w 98"/>
              <a:gd name="T7" fmla="*/ 2147483646 h 94"/>
              <a:gd name="T8" fmla="*/ 2147483646 w 98"/>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59" y="0"/>
                </a:moveTo>
                <a:lnTo>
                  <a:pt x="0" y="36"/>
                </a:lnTo>
                <a:lnTo>
                  <a:pt x="38" y="94"/>
                </a:lnTo>
                <a:lnTo>
                  <a:pt x="98" y="58"/>
                </a:lnTo>
                <a:lnTo>
                  <a:pt x="5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67" name="Freeform 276">
            <a:extLst>
              <a:ext uri="{FF2B5EF4-FFF2-40B4-BE49-F238E27FC236}">
                <a16:creationId xmlns:a16="http://schemas.microsoft.com/office/drawing/2014/main" id="{B09B73CF-7230-459C-9EEB-9077E5DE7C43}"/>
              </a:ext>
            </a:extLst>
          </p:cNvPr>
          <p:cNvSpPr>
            <a:spLocks/>
          </p:cNvSpPr>
          <p:nvPr/>
        </p:nvSpPr>
        <p:spPr bwMode="auto">
          <a:xfrm>
            <a:off x="3700463" y="3314700"/>
            <a:ext cx="77787" cy="74613"/>
          </a:xfrm>
          <a:custGeom>
            <a:avLst/>
            <a:gdLst>
              <a:gd name="T0" fmla="*/ 2147483646 w 98"/>
              <a:gd name="T1" fmla="*/ 0 h 94"/>
              <a:gd name="T2" fmla="*/ 0 w 98"/>
              <a:gd name="T3" fmla="*/ 2147483646 h 94"/>
              <a:gd name="T4" fmla="*/ 2147483646 w 98"/>
              <a:gd name="T5" fmla="*/ 2147483646 h 94"/>
              <a:gd name="T6" fmla="*/ 2147483646 w 98"/>
              <a:gd name="T7" fmla="*/ 2147483646 h 94"/>
              <a:gd name="T8" fmla="*/ 2147483646 w 98"/>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59" y="0"/>
                </a:moveTo>
                <a:lnTo>
                  <a:pt x="0" y="36"/>
                </a:lnTo>
                <a:lnTo>
                  <a:pt x="38" y="94"/>
                </a:lnTo>
                <a:lnTo>
                  <a:pt x="98" y="58"/>
                </a:lnTo>
                <a:lnTo>
                  <a:pt x="5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68" name="Freeform 277">
            <a:extLst>
              <a:ext uri="{FF2B5EF4-FFF2-40B4-BE49-F238E27FC236}">
                <a16:creationId xmlns:a16="http://schemas.microsoft.com/office/drawing/2014/main" id="{63013516-404E-4D23-8AF5-BCD4603AE1C1}"/>
              </a:ext>
            </a:extLst>
          </p:cNvPr>
          <p:cNvSpPr>
            <a:spLocks/>
          </p:cNvSpPr>
          <p:nvPr/>
        </p:nvSpPr>
        <p:spPr bwMode="auto">
          <a:xfrm>
            <a:off x="3760788" y="3406775"/>
            <a:ext cx="77787" cy="74613"/>
          </a:xfrm>
          <a:custGeom>
            <a:avLst/>
            <a:gdLst>
              <a:gd name="T0" fmla="*/ 2147483646 w 98"/>
              <a:gd name="T1" fmla="*/ 0 h 94"/>
              <a:gd name="T2" fmla="*/ 0 w 98"/>
              <a:gd name="T3" fmla="*/ 2147483646 h 94"/>
              <a:gd name="T4" fmla="*/ 2147483646 w 98"/>
              <a:gd name="T5" fmla="*/ 2147483646 h 94"/>
              <a:gd name="T6" fmla="*/ 2147483646 w 98"/>
              <a:gd name="T7" fmla="*/ 2147483646 h 94"/>
              <a:gd name="T8" fmla="*/ 2147483646 w 98"/>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60" y="0"/>
                </a:moveTo>
                <a:lnTo>
                  <a:pt x="0" y="36"/>
                </a:lnTo>
                <a:lnTo>
                  <a:pt x="39" y="94"/>
                </a:lnTo>
                <a:lnTo>
                  <a:pt x="98" y="58"/>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69" name="Freeform 278">
            <a:extLst>
              <a:ext uri="{FF2B5EF4-FFF2-40B4-BE49-F238E27FC236}">
                <a16:creationId xmlns:a16="http://schemas.microsoft.com/office/drawing/2014/main" id="{AC22A15A-68D1-4BE7-8C77-9A4BC29AEDEE}"/>
              </a:ext>
            </a:extLst>
          </p:cNvPr>
          <p:cNvSpPr>
            <a:spLocks/>
          </p:cNvSpPr>
          <p:nvPr/>
        </p:nvSpPr>
        <p:spPr bwMode="auto">
          <a:xfrm>
            <a:off x="3822700" y="3498850"/>
            <a:ext cx="77788" cy="73025"/>
          </a:xfrm>
          <a:custGeom>
            <a:avLst/>
            <a:gdLst>
              <a:gd name="T0" fmla="*/ 2147483646 w 98"/>
              <a:gd name="T1" fmla="*/ 0 h 93"/>
              <a:gd name="T2" fmla="*/ 0 w 98"/>
              <a:gd name="T3" fmla="*/ 2147483646 h 93"/>
              <a:gd name="T4" fmla="*/ 2147483646 w 98"/>
              <a:gd name="T5" fmla="*/ 2147483646 h 93"/>
              <a:gd name="T6" fmla="*/ 2147483646 w 98"/>
              <a:gd name="T7" fmla="*/ 2147483646 h 93"/>
              <a:gd name="T8" fmla="*/ 2147483646 w 98"/>
              <a:gd name="T9" fmla="*/ 0 h 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3">
                <a:moveTo>
                  <a:pt x="60" y="0"/>
                </a:moveTo>
                <a:lnTo>
                  <a:pt x="0" y="36"/>
                </a:lnTo>
                <a:lnTo>
                  <a:pt x="39" y="93"/>
                </a:lnTo>
                <a:lnTo>
                  <a:pt x="98" y="57"/>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70" name="Freeform 279">
            <a:extLst>
              <a:ext uri="{FF2B5EF4-FFF2-40B4-BE49-F238E27FC236}">
                <a16:creationId xmlns:a16="http://schemas.microsoft.com/office/drawing/2014/main" id="{F674831B-CC40-4C1C-9312-AECC01061146}"/>
              </a:ext>
            </a:extLst>
          </p:cNvPr>
          <p:cNvSpPr>
            <a:spLocks/>
          </p:cNvSpPr>
          <p:nvPr/>
        </p:nvSpPr>
        <p:spPr bwMode="auto">
          <a:xfrm>
            <a:off x="3884613" y="3589338"/>
            <a:ext cx="77787" cy="74612"/>
          </a:xfrm>
          <a:custGeom>
            <a:avLst/>
            <a:gdLst>
              <a:gd name="T0" fmla="*/ 2147483646 w 100"/>
              <a:gd name="T1" fmla="*/ 0 h 94"/>
              <a:gd name="T2" fmla="*/ 0 w 100"/>
              <a:gd name="T3" fmla="*/ 2147483646 h 94"/>
              <a:gd name="T4" fmla="*/ 2147483646 w 100"/>
              <a:gd name="T5" fmla="*/ 2147483646 h 94"/>
              <a:gd name="T6" fmla="*/ 2147483646 w 100"/>
              <a:gd name="T7" fmla="*/ 2147483646 h 94"/>
              <a:gd name="T8" fmla="*/ 2147483646 w 100"/>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94">
                <a:moveTo>
                  <a:pt x="60" y="0"/>
                </a:moveTo>
                <a:lnTo>
                  <a:pt x="0" y="36"/>
                </a:lnTo>
                <a:lnTo>
                  <a:pt x="40" y="94"/>
                </a:lnTo>
                <a:lnTo>
                  <a:pt x="100" y="58"/>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71" name="Freeform 280">
            <a:extLst>
              <a:ext uri="{FF2B5EF4-FFF2-40B4-BE49-F238E27FC236}">
                <a16:creationId xmlns:a16="http://schemas.microsoft.com/office/drawing/2014/main" id="{C429ECA2-81B5-41E3-ACC9-F9FB4B54D72B}"/>
              </a:ext>
            </a:extLst>
          </p:cNvPr>
          <p:cNvSpPr>
            <a:spLocks/>
          </p:cNvSpPr>
          <p:nvPr/>
        </p:nvSpPr>
        <p:spPr bwMode="auto">
          <a:xfrm>
            <a:off x="3946525" y="3681413"/>
            <a:ext cx="77788" cy="74612"/>
          </a:xfrm>
          <a:custGeom>
            <a:avLst/>
            <a:gdLst>
              <a:gd name="T0" fmla="*/ 2147483646 w 98"/>
              <a:gd name="T1" fmla="*/ 0 h 94"/>
              <a:gd name="T2" fmla="*/ 0 w 98"/>
              <a:gd name="T3" fmla="*/ 2147483646 h 94"/>
              <a:gd name="T4" fmla="*/ 2147483646 w 98"/>
              <a:gd name="T5" fmla="*/ 2147483646 h 94"/>
              <a:gd name="T6" fmla="*/ 2147483646 w 98"/>
              <a:gd name="T7" fmla="*/ 2147483646 h 94"/>
              <a:gd name="T8" fmla="*/ 2147483646 w 98"/>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60" y="0"/>
                </a:moveTo>
                <a:lnTo>
                  <a:pt x="0" y="36"/>
                </a:lnTo>
                <a:lnTo>
                  <a:pt x="39" y="94"/>
                </a:lnTo>
                <a:lnTo>
                  <a:pt x="98" y="58"/>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72" name="Freeform 281">
            <a:extLst>
              <a:ext uri="{FF2B5EF4-FFF2-40B4-BE49-F238E27FC236}">
                <a16:creationId xmlns:a16="http://schemas.microsoft.com/office/drawing/2014/main" id="{C4271755-75E2-434D-BCDD-016E3D29AA2A}"/>
              </a:ext>
            </a:extLst>
          </p:cNvPr>
          <p:cNvSpPr>
            <a:spLocks/>
          </p:cNvSpPr>
          <p:nvPr/>
        </p:nvSpPr>
        <p:spPr bwMode="auto">
          <a:xfrm>
            <a:off x="4006850" y="3773488"/>
            <a:ext cx="79375" cy="74612"/>
          </a:xfrm>
          <a:custGeom>
            <a:avLst/>
            <a:gdLst>
              <a:gd name="T0" fmla="*/ 2147483646 w 99"/>
              <a:gd name="T1" fmla="*/ 0 h 94"/>
              <a:gd name="T2" fmla="*/ 0 w 99"/>
              <a:gd name="T3" fmla="*/ 2147483646 h 94"/>
              <a:gd name="T4" fmla="*/ 2147483646 w 99"/>
              <a:gd name="T5" fmla="*/ 2147483646 h 94"/>
              <a:gd name="T6" fmla="*/ 2147483646 w 99"/>
              <a:gd name="T7" fmla="*/ 2147483646 h 94"/>
              <a:gd name="T8" fmla="*/ 2147483646 w 99"/>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94">
                <a:moveTo>
                  <a:pt x="60" y="0"/>
                </a:moveTo>
                <a:lnTo>
                  <a:pt x="0" y="36"/>
                </a:lnTo>
                <a:lnTo>
                  <a:pt x="40" y="94"/>
                </a:lnTo>
                <a:lnTo>
                  <a:pt x="99" y="58"/>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73" name="Freeform 282">
            <a:extLst>
              <a:ext uri="{FF2B5EF4-FFF2-40B4-BE49-F238E27FC236}">
                <a16:creationId xmlns:a16="http://schemas.microsoft.com/office/drawing/2014/main" id="{7C627683-6812-4391-B248-C60D0A20EA73}"/>
              </a:ext>
            </a:extLst>
          </p:cNvPr>
          <p:cNvSpPr>
            <a:spLocks/>
          </p:cNvSpPr>
          <p:nvPr/>
        </p:nvSpPr>
        <p:spPr bwMode="auto">
          <a:xfrm>
            <a:off x="4068763" y="3865563"/>
            <a:ext cx="77787" cy="74612"/>
          </a:xfrm>
          <a:custGeom>
            <a:avLst/>
            <a:gdLst>
              <a:gd name="T0" fmla="*/ 2147483646 w 98"/>
              <a:gd name="T1" fmla="*/ 0 h 94"/>
              <a:gd name="T2" fmla="*/ 0 w 98"/>
              <a:gd name="T3" fmla="*/ 2147483646 h 94"/>
              <a:gd name="T4" fmla="*/ 2147483646 w 98"/>
              <a:gd name="T5" fmla="*/ 2147483646 h 94"/>
              <a:gd name="T6" fmla="*/ 2147483646 w 98"/>
              <a:gd name="T7" fmla="*/ 2147483646 h 94"/>
              <a:gd name="T8" fmla="*/ 2147483646 w 98"/>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60" y="0"/>
                </a:moveTo>
                <a:lnTo>
                  <a:pt x="0" y="36"/>
                </a:lnTo>
                <a:lnTo>
                  <a:pt x="38" y="94"/>
                </a:lnTo>
                <a:lnTo>
                  <a:pt x="98" y="58"/>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74" name="Freeform 283">
            <a:extLst>
              <a:ext uri="{FF2B5EF4-FFF2-40B4-BE49-F238E27FC236}">
                <a16:creationId xmlns:a16="http://schemas.microsoft.com/office/drawing/2014/main" id="{58CCA89C-6C01-4870-9C7B-BF7D9BB55662}"/>
              </a:ext>
            </a:extLst>
          </p:cNvPr>
          <p:cNvSpPr>
            <a:spLocks/>
          </p:cNvSpPr>
          <p:nvPr/>
        </p:nvSpPr>
        <p:spPr bwMode="auto">
          <a:xfrm>
            <a:off x="4130675" y="3957638"/>
            <a:ext cx="77788" cy="74612"/>
          </a:xfrm>
          <a:custGeom>
            <a:avLst/>
            <a:gdLst>
              <a:gd name="T0" fmla="*/ 2147483646 w 98"/>
              <a:gd name="T1" fmla="*/ 0 h 92"/>
              <a:gd name="T2" fmla="*/ 0 w 98"/>
              <a:gd name="T3" fmla="*/ 2147483646 h 92"/>
              <a:gd name="T4" fmla="*/ 2147483646 w 98"/>
              <a:gd name="T5" fmla="*/ 2147483646 h 92"/>
              <a:gd name="T6" fmla="*/ 2147483646 w 98"/>
              <a:gd name="T7" fmla="*/ 2147483646 h 92"/>
              <a:gd name="T8" fmla="*/ 2147483646 w 98"/>
              <a:gd name="T9" fmla="*/ 0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2">
                <a:moveTo>
                  <a:pt x="60" y="0"/>
                </a:moveTo>
                <a:lnTo>
                  <a:pt x="0" y="36"/>
                </a:lnTo>
                <a:lnTo>
                  <a:pt x="39" y="92"/>
                </a:lnTo>
                <a:lnTo>
                  <a:pt x="98" y="57"/>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75" name="Freeform 284">
            <a:extLst>
              <a:ext uri="{FF2B5EF4-FFF2-40B4-BE49-F238E27FC236}">
                <a16:creationId xmlns:a16="http://schemas.microsoft.com/office/drawing/2014/main" id="{DBBFC184-0218-4B09-B92C-223168AC2559}"/>
              </a:ext>
            </a:extLst>
          </p:cNvPr>
          <p:cNvSpPr>
            <a:spLocks/>
          </p:cNvSpPr>
          <p:nvPr/>
        </p:nvSpPr>
        <p:spPr bwMode="auto">
          <a:xfrm>
            <a:off x="4191000" y="4049713"/>
            <a:ext cx="77788" cy="74612"/>
          </a:xfrm>
          <a:custGeom>
            <a:avLst/>
            <a:gdLst>
              <a:gd name="T0" fmla="*/ 2147483646 w 98"/>
              <a:gd name="T1" fmla="*/ 0 h 93"/>
              <a:gd name="T2" fmla="*/ 0 w 98"/>
              <a:gd name="T3" fmla="*/ 2147483646 h 93"/>
              <a:gd name="T4" fmla="*/ 2147483646 w 98"/>
              <a:gd name="T5" fmla="*/ 2147483646 h 93"/>
              <a:gd name="T6" fmla="*/ 2147483646 w 98"/>
              <a:gd name="T7" fmla="*/ 2147483646 h 93"/>
              <a:gd name="T8" fmla="*/ 2147483646 w 98"/>
              <a:gd name="T9" fmla="*/ 0 h 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3">
                <a:moveTo>
                  <a:pt x="59" y="0"/>
                </a:moveTo>
                <a:lnTo>
                  <a:pt x="0" y="35"/>
                </a:lnTo>
                <a:lnTo>
                  <a:pt x="38" y="93"/>
                </a:lnTo>
                <a:lnTo>
                  <a:pt x="98" y="58"/>
                </a:lnTo>
                <a:lnTo>
                  <a:pt x="5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76" name="Freeform 285">
            <a:extLst>
              <a:ext uri="{FF2B5EF4-FFF2-40B4-BE49-F238E27FC236}">
                <a16:creationId xmlns:a16="http://schemas.microsoft.com/office/drawing/2014/main" id="{BC28483D-4113-4551-B333-CBB0D3DDC193}"/>
              </a:ext>
            </a:extLst>
          </p:cNvPr>
          <p:cNvSpPr>
            <a:spLocks/>
          </p:cNvSpPr>
          <p:nvPr/>
        </p:nvSpPr>
        <p:spPr bwMode="auto">
          <a:xfrm>
            <a:off x="4252913" y="4141788"/>
            <a:ext cx="77787" cy="74612"/>
          </a:xfrm>
          <a:custGeom>
            <a:avLst/>
            <a:gdLst>
              <a:gd name="T0" fmla="*/ 2147483646 w 98"/>
              <a:gd name="T1" fmla="*/ 0 h 93"/>
              <a:gd name="T2" fmla="*/ 0 w 98"/>
              <a:gd name="T3" fmla="*/ 2147483646 h 93"/>
              <a:gd name="T4" fmla="*/ 2147483646 w 98"/>
              <a:gd name="T5" fmla="*/ 2147483646 h 93"/>
              <a:gd name="T6" fmla="*/ 2147483646 w 98"/>
              <a:gd name="T7" fmla="*/ 2147483646 h 93"/>
              <a:gd name="T8" fmla="*/ 2147483646 w 98"/>
              <a:gd name="T9" fmla="*/ 0 h 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3">
                <a:moveTo>
                  <a:pt x="60" y="0"/>
                </a:moveTo>
                <a:lnTo>
                  <a:pt x="0" y="35"/>
                </a:lnTo>
                <a:lnTo>
                  <a:pt x="38" y="93"/>
                </a:lnTo>
                <a:lnTo>
                  <a:pt x="98" y="58"/>
                </a:lnTo>
                <a:lnTo>
                  <a:pt x="6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77" name="Freeform 286">
            <a:extLst>
              <a:ext uri="{FF2B5EF4-FFF2-40B4-BE49-F238E27FC236}">
                <a16:creationId xmlns:a16="http://schemas.microsoft.com/office/drawing/2014/main" id="{167C7971-96AD-4D0C-B641-6DE5FD097A03}"/>
              </a:ext>
            </a:extLst>
          </p:cNvPr>
          <p:cNvSpPr>
            <a:spLocks/>
          </p:cNvSpPr>
          <p:nvPr/>
        </p:nvSpPr>
        <p:spPr bwMode="auto">
          <a:xfrm>
            <a:off x="4200525" y="4135438"/>
            <a:ext cx="244475" cy="273050"/>
          </a:xfrm>
          <a:custGeom>
            <a:avLst/>
            <a:gdLst>
              <a:gd name="T0" fmla="*/ 0 w 308"/>
              <a:gd name="T1" fmla="*/ 2147483646 h 344"/>
              <a:gd name="T2" fmla="*/ 2147483646 w 308"/>
              <a:gd name="T3" fmla="*/ 2147483646 h 344"/>
              <a:gd name="T4" fmla="*/ 2147483646 w 308"/>
              <a:gd name="T5" fmla="*/ 0 h 344"/>
              <a:gd name="T6" fmla="*/ 0 w 308"/>
              <a:gd name="T7" fmla="*/ 2147483646 h 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8" h="344">
                <a:moveTo>
                  <a:pt x="0" y="170"/>
                </a:moveTo>
                <a:lnTo>
                  <a:pt x="308" y="344"/>
                </a:lnTo>
                <a:lnTo>
                  <a:pt x="269" y="0"/>
                </a:lnTo>
                <a:lnTo>
                  <a:pt x="0" y="1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78" name="Rectangle 288">
            <a:extLst>
              <a:ext uri="{FF2B5EF4-FFF2-40B4-BE49-F238E27FC236}">
                <a16:creationId xmlns:a16="http://schemas.microsoft.com/office/drawing/2014/main" id="{23105377-93C7-48C3-92BF-7F5600E5DB73}"/>
              </a:ext>
            </a:extLst>
          </p:cNvPr>
          <p:cNvSpPr>
            <a:spLocks noChangeArrowheads="1"/>
          </p:cNvSpPr>
          <p:nvPr/>
        </p:nvSpPr>
        <p:spPr bwMode="auto">
          <a:xfrm>
            <a:off x="1458913" y="2370138"/>
            <a:ext cx="1293812"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879" name="Rectangle 289">
            <a:extLst>
              <a:ext uri="{FF2B5EF4-FFF2-40B4-BE49-F238E27FC236}">
                <a16:creationId xmlns:a16="http://schemas.microsoft.com/office/drawing/2014/main" id="{D9934F36-D095-4D54-9879-6C86FC3028B0}"/>
              </a:ext>
            </a:extLst>
          </p:cNvPr>
          <p:cNvSpPr>
            <a:spLocks noChangeArrowheads="1"/>
          </p:cNvSpPr>
          <p:nvPr/>
        </p:nvSpPr>
        <p:spPr bwMode="auto">
          <a:xfrm>
            <a:off x="1619250" y="2276475"/>
            <a:ext cx="9001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Poskytovatelia</a:t>
            </a:r>
          </a:p>
          <a:p>
            <a:pPr eaLnBrk="1" hangingPunct="1">
              <a:spcBef>
                <a:spcPct val="0"/>
              </a:spcBef>
              <a:buFontTx/>
              <a:buNone/>
            </a:pPr>
            <a:r>
              <a:rPr lang="sk-SK" altLang="en-US" sz="1200">
                <a:solidFill>
                  <a:srgbClr val="000000"/>
                </a:solidFill>
              </a:rPr>
              <a:t>     kapitálu </a:t>
            </a:r>
            <a:endParaRPr lang="sk-SK" altLang="en-US" sz="1800">
              <a:latin typeface="Arial" panose="020B0604020202020204" pitchFamily="34" charset="0"/>
            </a:endParaRPr>
          </a:p>
        </p:txBody>
      </p:sp>
      <p:sp>
        <p:nvSpPr>
          <p:cNvPr id="26880" name="Freeform 291">
            <a:extLst>
              <a:ext uri="{FF2B5EF4-FFF2-40B4-BE49-F238E27FC236}">
                <a16:creationId xmlns:a16="http://schemas.microsoft.com/office/drawing/2014/main" id="{43F41AE0-F2E9-4E10-9C81-6DC9BB37AC6D}"/>
              </a:ext>
            </a:extLst>
          </p:cNvPr>
          <p:cNvSpPr>
            <a:spLocks/>
          </p:cNvSpPr>
          <p:nvPr/>
        </p:nvSpPr>
        <p:spPr bwMode="auto">
          <a:xfrm>
            <a:off x="4870450" y="4387850"/>
            <a:ext cx="77788" cy="74613"/>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8" y="94"/>
                </a:moveTo>
                <a:lnTo>
                  <a:pt x="98" y="58"/>
                </a:lnTo>
                <a:lnTo>
                  <a:pt x="59" y="0"/>
                </a:lnTo>
                <a:lnTo>
                  <a:pt x="0" y="36"/>
                </a:lnTo>
                <a:lnTo>
                  <a:pt x="38"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81" name="Freeform 292">
            <a:extLst>
              <a:ext uri="{FF2B5EF4-FFF2-40B4-BE49-F238E27FC236}">
                <a16:creationId xmlns:a16="http://schemas.microsoft.com/office/drawing/2014/main" id="{BD0FF55B-B253-4163-971B-0A5BD8E28DA9}"/>
              </a:ext>
            </a:extLst>
          </p:cNvPr>
          <p:cNvSpPr>
            <a:spLocks/>
          </p:cNvSpPr>
          <p:nvPr/>
        </p:nvSpPr>
        <p:spPr bwMode="auto">
          <a:xfrm>
            <a:off x="4808538" y="4295775"/>
            <a:ext cx="77787" cy="74613"/>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8" y="94"/>
                </a:moveTo>
                <a:lnTo>
                  <a:pt x="98" y="58"/>
                </a:lnTo>
                <a:lnTo>
                  <a:pt x="59" y="0"/>
                </a:lnTo>
                <a:lnTo>
                  <a:pt x="0" y="36"/>
                </a:lnTo>
                <a:lnTo>
                  <a:pt x="38"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82" name="Freeform 293">
            <a:extLst>
              <a:ext uri="{FF2B5EF4-FFF2-40B4-BE49-F238E27FC236}">
                <a16:creationId xmlns:a16="http://schemas.microsoft.com/office/drawing/2014/main" id="{8C1EFC44-A35C-430C-B607-8F552D3AA77E}"/>
              </a:ext>
            </a:extLst>
          </p:cNvPr>
          <p:cNvSpPr>
            <a:spLocks/>
          </p:cNvSpPr>
          <p:nvPr/>
        </p:nvSpPr>
        <p:spPr bwMode="auto">
          <a:xfrm>
            <a:off x="4746625" y="4205288"/>
            <a:ext cx="77788" cy="73025"/>
          </a:xfrm>
          <a:custGeom>
            <a:avLst/>
            <a:gdLst>
              <a:gd name="T0" fmla="*/ 2147483646 w 99"/>
              <a:gd name="T1" fmla="*/ 2147483646 h 92"/>
              <a:gd name="T2" fmla="*/ 2147483646 w 99"/>
              <a:gd name="T3" fmla="*/ 2147483646 h 92"/>
              <a:gd name="T4" fmla="*/ 2147483646 w 99"/>
              <a:gd name="T5" fmla="*/ 0 h 92"/>
              <a:gd name="T6" fmla="*/ 0 w 99"/>
              <a:gd name="T7" fmla="*/ 2147483646 h 92"/>
              <a:gd name="T8" fmla="*/ 2147483646 w 99"/>
              <a:gd name="T9" fmla="*/ 2147483646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92">
                <a:moveTo>
                  <a:pt x="39" y="92"/>
                </a:moveTo>
                <a:lnTo>
                  <a:pt x="99" y="56"/>
                </a:lnTo>
                <a:lnTo>
                  <a:pt x="59" y="0"/>
                </a:lnTo>
                <a:lnTo>
                  <a:pt x="0" y="36"/>
                </a:lnTo>
                <a:lnTo>
                  <a:pt x="39"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83" name="Freeform 294">
            <a:extLst>
              <a:ext uri="{FF2B5EF4-FFF2-40B4-BE49-F238E27FC236}">
                <a16:creationId xmlns:a16="http://schemas.microsoft.com/office/drawing/2014/main" id="{C33E8645-3F9A-4738-AFDA-6D98FFAADACF}"/>
              </a:ext>
            </a:extLst>
          </p:cNvPr>
          <p:cNvSpPr>
            <a:spLocks/>
          </p:cNvSpPr>
          <p:nvPr/>
        </p:nvSpPr>
        <p:spPr bwMode="auto">
          <a:xfrm>
            <a:off x="4684713" y="4113213"/>
            <a:ext cx="77787" cy="74612"/>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8" y="94"/>
                </a:moveTo>
                <a:lnTo>
                  <a:pt x="98" y="58"/>
                </a:lnTo>
                <a:lnTo>
                  <a:pt x="60" y="0"/>
                </a:lnTo>
                <a:lnTo>
                  <a:pt x="0" y="36"/>
                </a:lnTo>
                <a:lnTo>
                  <a:pt x="38"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84" name="Freeform 295">
            <a:extLst>
              <a:ext uri="{FF2B5EF4-FFF2-40B4-BE49-F238E27FC236}">
                <a16:creationId xmlns:a16="http://schemas.microsoft.com/office/drawing/2014/main" id="{E48E33AA-C969-4AF2-AF4B-DBBABFA52C4E}"/>
              </a:ext>
            </a:extLst>
          </p:cNvPr>
          <p:cNvSpPr>
            <a:spLocks/>
          </p:cNvSpPr>
          <p:nvPr/>
        </p:nvSpPr>
        <p:spPr bwMode="auto">
          <a:xfrm>
            <a:off x="4622800" y="4021138"/>
            <a:ext cx="79375" cy="74612"/>
          </a:xfrm>
          <a:custGeom>
            <a:avLst/>
            <a:gdLst>
              <a:gd name="T0" fmla="*/ 2147483646 w 99"/>
              <a:gd name="T1" fmla="*/ 2147483646 h 94"/>
              <a:gd name="T2" fmla="*/ 2147483646 w 99"/>
              <a:gd name="T3" fmla="*/ 2147483646 h 94"/>
              <a:gd name="T4" fmla="*/ 2147483646 w 99"/>
              <a:gd name="T5" fmla="*/ 0 h 94"/>
              <a:gd name="T6" fmla="*/ 0 w 99"/>
              <a:gd name="T7" fmla="*/ 2147483646 h 94"/>
              <a:gd name="T8" fmla="*/ 2147483646 w 99"/>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94">
                <a:moveTo>
                  <a:pt x="40" y="94"/>
                </a:moveTo>
                <a:lnTo>
                  <a:pt x="99" y="58"/>
                </a:lnTo>
                <a:lnTo>
                  <a:pt x="59" y="0"/>
                </a:lnTo>
                <a:lnTo>
                  <a:pt x="0" y="36"/>
                </a:lnTo>
                <a:lnTo>
                  <a:pt x="40"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85" name="Freeform 296">
            <a:extLst>
              <a:ext uri="{FF2B5EF4-FFF2-40B4-BE49-F238E27FC236}">
                <a16:creationId xmlns:a16="http://schemas.microsoft.com/office/drawing/2014/main" id="{3E833EB7-4FFB-44FA-B375-2FAA644CE76E}"/>
              </a:ext>
            </a:extLst>
          </p:cNvPr>
          <p:cNvSpPr>
            <a:spLocks/>
          </p:cNvSpPr>
          <p:nvPr/>
        </p:nvSpPr>
        <p:spPr bwMode="auto">
          <a:xfrm>
            <a:off x="4562475" y="3929063"/>
            <a:ext cx="77788" cy="74612"/>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8" y="94"/>
                </a:moveTo>
                <a:lnTo>
                  <a:pt x="98" y="58"/>
                </a:lnTo>
                <a:lnTo>
                  <a:pt x="60" y="0"/>
                </a:lnTo>
                <a:lnTo>
                  <a:pt x="0" y="36"/>
                </a:lnTo>
                <a:lnTo>
                  <a:pt x="38"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86" name="Freeform 297">
            <a:extLst>
              <a:ext uri="{FF2B5EF4-FFF2-40B4-BE49-F238E27FC236}">
                <a16:creationId xmlns:a16="http://schemas.microsoft.com/office/drawing/2014/main" id="{CDB431BF-7B71-4825-B33B-D27A410C3FCD}"/>
              </a:ext>
            </a:extLst>
          </p:cNvPr>
          <p:cNvSpPr>
            <a:spLocks/>
          </p:cNvSpPr>
          <p:nvPr/>
        </p:nvSpPr>
        <p:spPr bwMode="auto">
          <a:xfrm>
            <a:off x="4500563" y="3836988"/>
            <a:ext cx="77787" cy="74612"/>
          </a:xfrm>
          <a:custGeom>
            <a:avLst/>
            <a:gdLst>
              <a:gd name="T0" fmla="*/ 2147483646 w 98"/>
              <a:gd name="T1" fmla="*/ 2147483646 h 92"/>
              <a:gd name="T2" fmla="*/ 2147483646 w 98"/>
              <a:gd name="T3" fmla="*/ 2147483646 h 92"/>
              <a:gd name="T4" fmla="*/ 2147483646 w 98"/>
              <a:gd name="T5" fmla="*/ 0 h 92"/>
              <a:gd name="T6" fmla="*/ 0 w 98"/>
              <a:gd name="T7" fmla="*/ 2147483646 h 92"/>
              <a:gd name="T8" fmla="*/ 2147483646 w 98"/>
              <a:gd name="T9" fmla="*/ 2147483646 h 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2">
                <a:moveTo>
                  <a:pt x="38" y="92"/>
                </a:moveTo>
                <a:lnTo>
                  <a:pt x="98" y="57"/>
                </a:lnTo>
                <a:lnTo>
                  <a:pt x="60" y="0"/>
                </a:lnTo>
                <a:lnTo>
                  <a:pt x="0" y="36"/>
                </a:lnTo>
                <a:lnTo>
                  <a:pt x="38"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87" name="Freeform 298">
            <a:extLst>
              <a:ext uri="{FF2B5EF4-FFF2-40B4-BE49-F238E27FC236}">
                <a16:creationId xmlns:a16="http://schemas.microsoft.com/office/drawing/2014/main" id="{EF69E1B1-6AAB-44CB-B27B-D628DBEFC8D2}"/>
              </a:ext>
            </a:extLst>
          </p:cNvPr>
          <p:cNvSpPr>
            <a:spLocks/>
          </p:cNvSpPr>
          <p:nvPr/>
        </p:nvSpPr>
        <p:spPr bwMode="auto">
          <a:xfrm>
            <a:off x="4438650" y="3744913"/>
            <a:ext cx="79375" cy="74612"/>
          </a:xfrm>
          <a:custGeom>
            <a:avLst/>
            <a:gdLst>
              <a:gd name="T0" fmla="*/ 2147483646 w 99"/>
              <a:gd name="T1" fmla="*/ 2147483646 h 94"/>
              <a:gd name="T2" fmla="*/ 2147483646 w 99"/>
              <a:gd name="T3" fmla="*/ 2147483646 h 94"/>
              <a:gd name="T4" fmla="*/ 2147483646 w 99"/>
              <a:gd name="T5" fmla="*/ 0 h 94"/>
              <a:gd name="T6" fmla="*/ 0 w 99"/>
              <a:gd name="T7" fmla="*/ 2147483646 h 94"/>
              <a:gd name="T8" fmla="*/ 2147483646 w 99"/>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94">
                <a:moveTo>
                  <a:pt x="40" y="94"/>
                </a:moveTo>
                <a:lnTo>
                  <a:pt x="99" y="58"/>
                </a:lnTo>
                <a:lnTo>
                  <a:pt x="60" y="0"/>
                </a:lnTo>
                <a:lnTo>
                  <a:pt x="0" y="36"/>
                </a:lnTo>
                <a:lnTo>
                  <a:pt x="40"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88" name="Freeform 299">
            <a:extLst>
              <a:ext uri="{FF2B5EF4-FFF2-40B4-BE49-F238E27FC236}">
                <a16:creationId xmlns:a16="http://schemas.microsoft.com/office/drawing/2014/main" id="{24A30928-58DC-4B94-83CF-02C8FEBA2B55}"/>
              </a:ext>
            </a:extLst>
          </p:cNvPr>
          <p:cNvSpPr>
            <a:spLocks/>
          </p:cNvSpPr>
          <p:nvPr/>
        </p:nvSpPr>
        <p:spPr bwMode="auto">
          <a:xfrm>
            <a:off x="4378325" y="3652838"/>
            <a:ext cx="77788" cy="74612"/>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9" y="94"/>
                </a:moveTo>
                <a:lnTo>
                  <a:pt x="98" y="58"/>
                </a:lnTo>
                <a:lnTo>
                  <a:pt x="60" y="0"/>
                </a:lnTo>
                <a:lnTo>
                  <a:pt x="0" y="36"/>
                </a:lnTo>
                <a:lnTo>
                  <a:pt x="39"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89" name="Freeform 300">
            <a:extLst>
              <a:ext uri="{FF2B5EF4-FFF2-40B4-BE49-F238E27FC236}">
                <a16:creationId xmlns:a16="http://schemas.microsoft.com/office/drawing/2014/main" id="{83EB4654-862A-482D-B089-5B27BA51C825}"/>
              </a:ext>
            </a:extLst>
          </p:cNvPr>
          <p:cNvSpPr>
            <a:spLocks/>
          </p:cNvSpPr>
          <p:nvPr/>
        </p:nvSpPr>
        <p:spPr bwMode="auto">
          <a:xfrm>
            <a:off x="4316413" y="3560763"/>
            <a:ext cx="77787" cy="74612"/>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8" y="94"/>
                </a:moveTo>
                <a:lnTo>
                  <a:pt x="98" y="58"/>
                </a:lnTo>
                <a:lnTo>
                  <a:pt x="60" y="0"/>
                </a:lnTo>
                <a:lnTo>
                  <a:pt x="0" y="36"/>
                </a:lnTo>
                <a:lnTo>
                  <a:pt x="38"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90" name="Freeform 301">
            <a:extLst>
              <a:ext uri="{FF2B5EF4-FFF2-40B4-BE49-F238E27FC236}">
                <a16:creationId xmlns:a16="http://schemas.microsoft.com/office/drawing/2014/main" id="{666ED517-7D07-413A-A9E4-19B75FFBE050}"/>
              </a:ext>
            </a:extLst>
          </p:cNvPr>
          <p:cNvSpPr>
            <a:spLocks/>
          </p:cNvSpPr>
          <p:nvPr/>
        </p:nvSpPr>
        <p:spPr bwMode="auto">
          <a:xfrm>
            <a:off x="4254500" y="3468688"/>
            <a:ext cx="77788" cy="74612"/>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9" y="94"/>
                </a:moveTo>
                <a:lnTo>
                  <a:pt x="98" y="58"/>
                </a:lnTo>
                <a:lnTo>
                  <a:pt x="60" y="0"/>
                </a:lnTo>
                <a:lnTo>
                  <a:pt x="0" y="36"/>
                </a:lnTo>
                <a:lnTo>
                  <a:pt x="39"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91" name="Freeform 302">
            <a:extLst>
              <a:ext uri="{FF2B5EF4-FFF2-40B4-BE49-F238E27FC236}">
                <a16:creationId xmlns:a16="http://schemas.microsoft.com/office/drawing/2014/main" id="{038CEB59-E488-4F26-A970-648731A58CEA}"/>
              </a:ext>
            </a:extLst>
          </p:cNvPr>
          <p:cNvSpPr>
            <a:spLocks/>
          </p:cNvSpPr>
          <p:nvPr/>
        </p:nvSpPr>
        <p:spPr bwMode="auto">
          <a:xfrm>
            <a:off x="4192588" y="3378200"/>
            <a:ext cx="77787" cy="74613"/>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9" y="94"/>
                </a:moveTo>
                <a:lnTo>
                  <a:pt x="98" y="58"/>
                </a:lnTo>
                <a:lnTo>
                  <a:pt x="60" y="0"/>
                </a:lnTo>
                <a:lnTo>
                  <a:pt x="0" y="36"/>
                </a:lnTo>
                <a:lnTo>
                  <a:pt x="39"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92" name="Freeform 303">
            <a:extLst>
              <a:ext uri="{FF2B5EF4-FFF2-40B4-BE49-F238E27FC236}">
                <a16:creationId xmlns:a16="http://schemas.microsoft.com/office/drawing/2014/main" id="{B4F1770B-1BBD-4B9C-9BF4-F8F5B74D2888}"/>
              </a:ext>
            </a:extLst>
          </p:cNvPr>
          <p:cNvSpPr>
            <a:spLocks/>
          </p:cNvSpPr>
          <p:nvPr/>
        </p:nvSpPr>
        <p:spPr bwMode="auto">
          <a:xfrm>
            <a:off x="4130675" y="3286125"/>
            <a:ext cx="79375" cy="74613"/>
          </a:xfrm>
          <a:custGeom>
            <a:avLst/>
            <a:gdLst>
              <a:gd name="T0" fmla="*/ 2147483646 w 100"/>
              <a:gd name="T1" fmla="*/ 2147483646 h 94"/>
              <a:gd name="T2" fmla="*/ 2147483646 w 100"/>
              <a:gd name="T3" fmla="*/ 2147483646 h 94"/>
              <a:gd name="T4" fmla="*/ 2147483646 w 100"/>
              <a:gd name="T5" fmla="*/ 0 h 94"/>
              <a:gd name="T6" fmla="*/ 0 w 100"/>
              <a:gd name="T7" fmla="*/ 2147483646 h 94"/>
              <a:gd name="T8" fmla="*/ 2147483646 w 100"/>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94">
                <a:moveTo>
                  <a:pt x="40" y="94"/>
                </a:moveTo>
                <a:lnTo>
                  <a:pt x="100" y="58"/>
                </a:lnTo>
                <a:lnTo>
                  <a:pt x="60" y="0"/>
                </a:lnTo>
                <a:lnTo>
                  <a:pt x="0" y="36"/>
                </a:lnTo>
                <a:lnTo>
                  <a:pt x="40"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93" name="Freeform 304">
            <a:extLst>
              <a:ext uri="{FF2B5EF4-FFF2-40B4-BE49-F238E27FC236}">
                <a16:creationId xmlns:a16="http://schemas.microsoft.com/office/drawing/2014/main" id="{B54E84D4-FA61-4A11-A412-A7C2ECF7C30B}"/>
              </a:ext>
            </a:extLst>
          </p:cNvPr>
          <p:cNvSpPr>
            <a:spLocks/>
          </p:cNvSpPr>
          <p:nvPr/>
        </p:nvSpPr>
        <p:spPr bwMode="auto">
          <a:xfrm>
            <a:off x="4070350" y="3194050"/>
            <a:ext cx="77788" cy="74613"/>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9" y="94"/>
                </a:moveTo>
                <a:lnTo>
                  <a:pt x="98" y="58"/>
                </a:lnTo>
                <a:lnTo>
                  <a:pt x="60" y="0"/>
                </a:lnTo>
                <a:lnTo>
                  <a:pt x="0" y="36"/>
                </a:lnTo>
                <a:lnTo>
                  <a:pt x="39"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94" name="Freeform 305">
            <a:extLst>
              <a:ext uri="{FF2B5EF4-FFF2-40B4-BE49-F238E27FC236}">
                <a16:creationId xmlns:a16="http://schemas.microsoft.com/office/drawing/2014/main" id="{F28AF0F3-3E1A-4299-A8F7-6411606B95C6}"/>
              </a:ext>
            </a:extLst>
          </p:cNvPr>
          <p:cNvSpPr>
            <a:spLocks/>
          </p:cNvSpPr>
          <p:nvPr/>
        </p:nvSpPr>
        <p:spPr bwMode="auto">
          <a:xfrm>
            <a:off x="4008438" y="3101975"/>
            <a:ext cx="77787" cy="74613"/>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9" y="94"/>
                </a:moveTo>
                <a:lnTo>
                  <a:pt x="98" y="58"/>
                </a:lnTo>
                <a:lnTo>
                  <a:pt x="60" y="0"/>
                </a:lnTo>
                <a:lnTo>
                  <a:pt x="0" y="36"/>
                </a:lnTo>
                <a:lnTo>
                  <a:pt x="39"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95" name="Freeform 306">
            <a:extLst>
              <a:ext uri="{FF2B5EF4-FFF2-40B4-BE49-F238E27FC236}">
                <a16:creationId xmlns:a16="http://schemas.microsoft.com/office/drawing/2014/main" id="{4E1AF5DA-0235-4AB2-812F-427623D24632}"/>
              </a:ext>
            </a:extLst>
          </p:cNvPr>
          <p:cNvSpPr>
            <a:spLocks/>
          </p:cNvSpPr>
          <p:nvPr/>
        </p:nvSpPr>
        <p:spPr bwMode="auto">
          <a:xfrm>
            <a:off x="3946525" y="3011488"/>
            <a:ext cx="77788" cy="73025"/>
          </a:xfrm>
          <a:custGeom>
            <a:avLst/>
            <a:gdLst>
              <a:gd name="T0" fmla="*/ 2147483646 w 100"/>
              <a:gd name="T1" fmla="*/ 2147483646 h 93"/>
              <a:gd name="T2" fmla="*/ 2147483646 w 100"/>
              <a:gd name="T3" fmla="*/ 2147483646 h 93"/>
              <a:gd name="T4" fmla="*/ 2147483646 w 100"/>
              <a:gd name="T5" fmla="*/ 0 h 93"/>
              <a:gd name="T6" fmla="*/ 0 w 100"/>
              <a:gd name="T7" fmla="*/ 2147483646 h 93"/>
              <a:gd name="T8" fmla="*/ 2147483646 w 100"/>
              <a:gd name="T9" fmla="*/ 2147483646 h 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93">
                <a:moveTo>
                  <a:pt x="40" y="93"/>
                </a:moveTo>
                <a:lnTo>
                  <a:pt x="100" y="57"/>
                </a:lnTo>
                <a:lnTo>
                  <a:pt x="60" y="0"/>
                </a:lnTo>
                <a:lnTo>
                  <a:pt x="0" y="36"/>
                </a:lnTo>
                <a:lnTo>
                  <a:pt x="40" y="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96" name="Freeform 307">
            <a:extLst>
              <a:ext uri="{FF2B5EF4-FFF2-40B4-BE49-F238E27FC236}">
                <a16:creationId xmlns:a16="http://schemas.microsoft.com/office/drawing/2014/main" id="{A1D08A8B-7353-40EF-848F-9AC7545508EA}"/>
              </a:ext>
            </a:extLst>
          </p:cNvPr>
          <p:cNvSpPr>
            <a:spLocks/>
          </p:cNvSpPr>
          <p:nvPr/>
        </p:nvSpPr>
        <p:spPr bwMode="auto">
          <a:xfrm>
            <a:off x="3884613" y="2919413"/>
            <a:ext cx="77787" cy="74612"/>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8" y="94"/>
                </a:moveTo>
                <a:lnTo>
                  <a:pt x="98" y="58"/>
                </a:lnTo>
                <a:lnTo>
                  <a:pt x="59" y="0"/>
                </a:lnTo>
                <a:lnTo>
                  <a:pt x="0" y="36"/>
                </a:lnTo>
                <a:lnTo>
                  <a:pt x="38"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97" name="Freeform 308">
            <a:extLst>
              <a:ext uri="{FF2B5EF4-FFF2-40B4-BE49-F238E27FC236}">
                <a16:creationId xmlns:a16="http://schemas.microsoft.com/office/drawing/2014/main" id="{A75F5E0C-4BB8-4FD5-8C15-6FCE5105BE57}"/>
              </a:ext>
            </a:extLst>
          </p:cNvPr>
          <p:cNvSpPr>
            <a:spLocks/>
          </p:cNvSpPr>
          <p:nvPr/>
        </p:nvSpPr>
        <p:spPr bwMode="auto">
          <a:xfrm>
            <a:off x="3822700" y="2827338"/>
            <a:ext cx="79375" cy="74612"/>
          </a:xfrm>
          <a:custGeom>
            <a:avLst/>
            <a:gdLst>
              <a:gd name="T0" fmla="*/ 2147483646 w 100"/>
              <a:gd name="T1" fmla="*/ 2147483646 h 94"/>
              <a:gd name="T2" fmla="*/ 2147483646 w 100"/>
              <a:gd name="T3" fmla="*/ 2147483646 h 94"/>
              <a:gd name="T4" fmla="*/ 2147483646 w 100"/>
              <a:gd name="T5" fmla="*/ 0 h 94"/>
              <a:gd name="T6" fmla="*/ 0 w 100"/>
              <a:gd name="T7" fmla="*/ 2147483646 h 94"/>
              <a:gd name="T8" fmla="*/ 2147483646 w 100"/>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 h="94">
                <a:moveTo>
                  <a:pt x="40" y="94"/>
                </a:moveTo>
                <a:lnTo>
                  <a:pt x="100" y="58"/>
                </a:lnTo>
                <a:lnTo>
                  <a:pt x="60" y="0"/>
                </a:lnTo>
                <a:lnTo>
                  <a:pt x="0" y="36"/>
                </a:lnTo>
                <a:lnTo>
                  <a:pt x="40"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98" name="Freeform 309">
            <a:extLst>
              <a:ext uri="{FF2B5EF4-FFF2-40B4-BE49-F238E27FC236}">
                <a16:creationId xmlns:a16="http://schemas.microsoft.com/office/drawing/2014/main" id="{1901FC5D-444E-4CF6-B583-8E601DD5D7D0}"/>
              </a:ext>
            </a:extLst>
          </p:cNvPr>
          <p:cNvSpPr>
            <a:spLocks/>
          </p:cNvSpPr>
          <p:nvPr/>
        </p:nvSpPr>
        <p:spPr bwMode="auto">
          <a:xfrm>
            <a:off x="3762375" y="2735263"/>
            <a:ext cx="77788" cy="74612"/>
          </a:xfrm>
          <a:custGeom>
            <a:avLst/>
            <a:gdLst>
              <a:gd name="T0" fmla="*/ 2147483646 w 98"/>
              <a:gd name="T1" fmla="*/ 2147483646 h 94"/>
              <a:gd name="T2" fmla="*/ 2147483646 w 98"/>
              <a:gd name="T3" fmla="*/ 2147483646 h 94"/>
              <a:gd name="T4" fmla="*/ 2147483646 w 98"/>
              <a:gd name="T5" fmla="*/ 0 h 94"/>
              <a:gd name="T6" fmla="*/ 0 w 98"/>
              <a:gd name="T7" fmla="*/ 2147483646 h 94"/>
              <a:gd name="T8" fmla="*/ 2147483646 w 98"/>
              <a:gd name="T9" fmla="*/ 2147483646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94">
                <a:moveTo>
                  <a:pt x="38" y="94"/>
                </a:moveTo>
                <a:lnTo>
                  <a:pt x="98" y="58"/>
                </a:lnTo>
                <a:lnTo>
                  <a:pt x="59" y="0"/>
                </a:lnTo>
                <a:lnTo>
                  <a:pt x="0" y="36"/>
                </a:lnTo>
                <a:lnTo>
                  <a:pt x="38"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899" name="Freeform 310">
            <a:extLst>
              <a:ext uri="{FF2B5EF4-FFF2-40B4-BE49-F238E27FC236}">
                <a16:creationId xmlns:a16="http://schemas.microsoft.com/office/drawing/2014/main" id="{D2CCFDA5-677B-4FD7-9DFC-EA438DDF3E06}"/>
              </a:ext>
            </a:extLst>
          </p:cNvPr>
          <p:cNvSpPr>
            <a:spLocks/>
          </p:cNvSpPr>
          <p:nvPr/>
        </p:nvSpPr>
        <p:spPr bwMode="auto">
          <a:xfrm>
            <a:off x="3730625" y="2689225"/>
            <a:ext cx="47625" cy="28575"/>
          </a:xfrm>
          <a:custGeom>
            <a:avLst/>
            <a:gdLst>
              <a:gd name="T0" fmla="*/ 0 w 60"/>
              <a:gd name="T1" fmla="*/ 2147483646 h 36"/>
              <a:gd name="T2" fmla="*/ 2147483646 w 60"/>
              <a:gd name="T3" fmla="*/ 0 h 36"/>
              <a:gd name="T4" fmla="*/ 2147483646 w 60"/>
              <a:gd name="T5" fmla="*/ 0 h 36"/>
              <a:gd name="T6" fmla="*/ 0 w 60"/>
              <a:gd name="T7" fmla="*/ 2147483646 h 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36">
                <a:moveTo>
                  <a:pt x="0" y="36"/>
                </a:moveTo>
                <a:lnTo>
                  <a:pt x="60" y="0"/>
                </a:lnTo>
                <a:lnTo>
                  <a:pt x="0"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00" name="Freeform 311">
            <a:extLst>
              <a:ext uri="{FF2B5EF4-FFF2-40B4-BE49-F238E27FC236}">
                <a16:creationId xmlns:a16="http://schemas.microsoft.com/office/drawing/2014/main" id="{BE3A9AF5-63EA-4A1F-BB56-CBFD70F5B983}"/>
              </a:ext>
            </a:extLst>
          </p:cNvPr>
          <p:cNvSpPr>
            <a:spLocks/>
          </p:cNvSpPr>
          <p:nvPr/>
        </p:nvSpPr>
        <p:spPr bwMode="auto">
          <a:xfrm>
            <a:off x="3619500" y="2498725"/>
            <a:ext cx="244475" cy="273050"/>
          </a:xfrm>
          <a:custGeom>
            <a:avLst/>
            <a:gdLst>
              <a:gd name="T0" fmla="*/ 2147483646 w 309"/>
              <a:gd name="T1" fmla="*/ 2147483646 h 344"/>
              <a:gd name="T2" fmla="*/ 0 w 309"/>
              <a:gd name="T3" fmla="*/ 0 h 344"/>
              <a:gd name="T4" fmla="*/ 2147483646 w 309"/>
              <a:gd name="T5" fmla="*/ 2147483646 h 344"/>
              <a:gd name="T6" fmla="*/ 2147483646 w 309"/>
              <a:gd name="T7" fmla="*/ 2147483646 h 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9" h="344">
                <a:moveTo>
                  <a:pt x="309" y="174"/>
                </a:moveTo>
                <a:lnTo>
                  <a:pt x="0" y="0"/>
                </a:lnTo>
                <a:lnTo>
                  <a:pt x="40" y="344"/>
                </a:lnTo>
                <a:lnTo>
                  <a:pt x="309" y="1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01" name="Freeform 313">
            <a:extLst>
              <a:ext uri="{FF2B5EF4-FFF2-40B4-BE49-F238E27FC236}">
                <a16:creationId xmlns:a16="http://schemas.microsoft.com/office/drawing/2014/main" id="{5F3121FD-3561-4B38-AA2F-FAF1E8635716}"/>
              </a:ext>
            </a:extLst>
          </p:cNvPr>
          <p:cNvSpPr>
            <a:spLocks/>
          </p:cNvSpPr>
          <p:nvPr/>
        </p:nvSpPr>
        <p:spPr bwMode="auto">
          <a:xfrm>
            <a:off x="4932363" y="4389438"/>
            <a:ext cx="68262" cy="65087"/>
          </a:xfrm>
          <a:custGeom>
            <a:avLst/>
            <a:gdLst>
              <a:gd name="T0" fmla="*/ 0 w 85"/>
              <a:gd name="T1" fmla="*/ 2147483646 h 83"/>
              <a:gd name="T2" fmla="*/ 2147483646 w 85"/>
              <a:gd name="T3" fmla="*/ 2147483646 h 83"/>
              <a:gd name="T4" fmla="*/ 2147483646 w 85"/>
              <a:gd name="T5" fmla="*/ 2147483646 h 83"/>
              <a:gd name="T6" fmla="*/ 2147483646 w 85"/>
              <a:gd name="T7" fmla="*/ 0 h 83"/>
              <a:gd name="T8" fmla="*/ 0 w 85"/>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3">
                <a:moveTo>
                  <a:pt x="0" y="67"/>
                </a:moveTo>
                <a:lnTo>
                  <a:pt x="69" y="83"/>
                </a:lnTo>
                <a:lnTo>
                  <a:pt x="85" y="15"/>
                </a:lnTo>
                <a:lnTo>
                  <a:pt x="15" y="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02" name="Freeform 314">
            <a:extLst>
              <a:ext uri="{FF2B5EF4-FFF2-40B4-BE49-F238E27FC236}">
                <a16:creationId xmlns:a16="http://schemas.microsoft.com/office/drawing/2014/main" id="{6DB6F1D8-1CAC-4A74-9470-E2B9CCCF441D}"/>
              </a:ext>
            </a:extLst>
          </p:cNvPr>
          <p:cNvSpPr>
            <a:spLocks/>
          </p:cNvSpPr>
          <p:nvPr/>
        </p:nvSpPr>
        <p:spPr bwMode="auto">
          <a:xfrm>
            <a:off x="4957763" y="4281488"/>
            <a:ext cx="66675" cy="66675"/>
          </a:xfrm>
          <a:custGeom>
            <a:avLst/>
            <a:gdLst>
              <a:gd name="T0" fmla="*/ 0 w 85"/>
              <a:gd name="T1" fmla="*/ 2147483646 h 83"/>
              <a:gd name="T2" fmla="*/ 2147483646 w 85"/>
              <a:gd name="T3" fmla="*/ 2147483646 h 83"/>
              <a:gd name="T4" fmla="*/ 2147483646 w 85"/>
              <a:gd name="T5" fmla="*/ 2147483646 h 83"/>
              <a:gd name="T6" fmla="*/ 2147483646 w 85"/>
              <a:gd name="T7" fmla="*/ 0 h 83"/>
              <a:gd name="T8" fmla="*/ 0 w 85"/>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3">
                <a:moveTo>
                  <a:pt x="0" y="68"/>
                </a:moveTo>
                <a:lnTo>
                  <a:pt x="70" y="83"/>
                </a:lnTo>
                <a:lnTo>
                  <a:pt x="85" y="16"/>
                </a:lnTo>
                <a:lnTo>
                  <a:pt x="16" y="0"/>
                </a:lnTo>
                <a:lnTo>
                  <a:pt x="0"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03" name="Freeform 315">
            <a:extLst>
              <a:ext uri="{FF2B5EF4-FFF2-40B4-BE49-F238E27FC236}">
                <a16:creationId xmlns:a16="http://schemas.microsoft.com/office/drawing/2014/main" id="{7A46054F-891F-4DFD-ACCE-566805AA57DF}"/>
              </a:ext>
            </a:extLst>
          </p:cNvPr>
          <p:cNvSpPr>
            <a:spLocks/>
          </p:cNvSpPr>
          <p:nvPr/>
        </p:nvSpPr>
        <p:spPr bwMode="auto">
          <a:xfrm>
            <a:off x="4981575" y="4175125"/>
            <a:ext cx="68263" cy="65088"/>
          </a:xfrm>
          <a:custGeom>
            <a:avLst/>
            <a:gdLst>
              <a:gd name="T0" fmla="*/ 0 w 86"/>
              <a:gd name="T1" fmla="*/ 2147483646 h 82"/>
              <a:gd name="T2" fmla="*/ 2147483646 w 86"/>
              <a:gd name="T3" fmla="*/ 2147483646 h 82"/>
              <a:gd name="T4" fmla="*/ 2147483646 w 86"/>
              <a:gd name="T5" fmla="*/ 2147483646 h 82"/>
              <a:gd name="T6" fmla="*/ 2147483646 w 86"/>
              <a:gd name="T7" fmla="*/ 0 h 82"/>
              <a:gd name="T8" fmla="*/ 0 w 86"/>
              <a:gd name="T9" fmla="*/ 2147483646 h 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2">
                <a:moveTo>
                  <a:pt x="0" y="67"/>
                </a:moveTo>
                <a:lnTo>
                  <a:pt x="70" y="82"/>
                </a:lnTo>
                <a:lnTo>
                  <a:pt x="86" y="16"/>
                </a:lnTo>
                <a:lnTo>
                  <a:pt x="16" y="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04" name="Freeform 316">
            <a:extLst>
              <a:ext uri="{FF2B5EF4-FFF2-40B4-BE49-F238E27FC236}">
                <a16:creationId xmlns:a16="http://schemas.microsoft.com/office/drawing/2014/main" id="{29C09F36-53C1-4430-8326-116DA6448B93}"/>
              </a:ext>
            </a:extLst>
          </p:cNvPr>
          <p:cNvSpPr>
            <a:spLocks/>
          </p:cNvSpPr>
          <p:nvPr/>
        </p:nvSpPr>
        <p:spPr bwMode="auto">
          <a:xfrm>
            <a:off x="5006975" y="4068763"/>
            <a:ext cx="66675" cy="65087"/>
          </a:xfrm>
          <a:custGeom>
            <a:avLst/>
            <a:gdLst>
              <a:gd name="T0" fmla="*/ 0 w 85"/>
              <a:gd name="T1" fmla="*/ 2147483646 h 83"/>
              <a:gd name="T2" fmla="*/ 2147483646 w 85"/>
              <a:gd name="T3" fmla="*/ 2147483646 h 83"/>
              <a:gd name="T4" fmla="*/ 2147483646 w 85"/>
              <a:gd name="T5" fmla="*/ 2147483646 h 83"/>
              <a:gd name="T6" fmla="*/ 2147483646 w 85"/>
              <a:gd name="T7" fmla="*/ 0 h 83"/>
              <a:gd name="T8" fmla="*/ 0 w 85"/>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3">
                <a:moveTo>
                  <a:pt x="0" y="68"/>
                </a:moveTo>
                <a:lnTo>
                  <a:pt x="69" y="83"/>
                </a:lnTo>
                <a:lnTo>
                  <a:pt x="85" y="15"/>
                </a:lnTo>
                <a:lnTo>
                  <a:pt x="15" y="0"/>
                </a:lnTo>
                <a:lnTo>
                  <a:pt x="0"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05" name="Freeform 317">
            <a:extLst>
              <a:ext uri="{FF2B5EF4-FFF2-40B4-BE49-F238E27FC236}">
                <a16:creationId xmlns:a16="http://schemas.microsoft.com/office/drawing/2014/main" id="{01036683-BCC0-482F-A0B5-F2A7972B0F57}"/>
              </a:ext>
            </a:extLst>
          </p:cNvPr>
          <p:cNvSpPr>
            <a:spLocks/>
          </p:cNvSpPr>
          <p:nvPr/>
        </p:nvSpPr>
        <p:spPr bwMode="auto">
          <a:xfrm>
            <a:off x="5030788" y="3962400"/>
            <a:ext cx="68262" cy="63500"/>
          </a:xfrm>
          <a:custGeom>
            <a:avLst/>
            <a:gdLst>
              <a:gd name="T0" fmla="*/ 0 w 85"/>
              <a:gd name="T1" fmla="*/ 2147483646 h 82"/>
              <a:gd name="T2" fmla="*/ 2147483646 w 85"/>
              <a:gd name="T3" fmla="*/ 2147483646 h 82"/>
              <a:gd name="T4" fmla="*/ 2147483646 w 85"/>
              <a:gd name="T5" fmla="*/ 2147483646 h 82"/>
              <a:gd name="T6" fmla="*/ 2147483646 w 85"/>
              <a:gd name="T7" fmla="*/ 0 h 82"/>
              <a:gd name="T8" fmla="*/ 0 w 85"/>
              <a:gd name="T9" fmla="*/ 2147483646 h 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2">
                <a:moveTo>
                  <a:pt x="0" y="66"/>
                </a:moveTo>
                <a:lnTo>
                  <a:pt x="69" y="82"/>
                </a:lnTo>
                <a:lnTo>
                  <a:pt x="85" y="15"/>
                </a:lnTo>
                <a:lnTo>
                  <a:pt x="15" y="0"/>
                </a:lnTo>
                <a:lnTo>
                  <a:pt x="0"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06" name="Freeform 318">
            <a:extLst>
              <a:ext uri="{FF2B5EF4-FFF2-40B4-BE49-F238E27FC236}">
                <a16:creationId xmlns:a16="http://schemas.microsoft.com/office/drawing/2014/main" id="{6228B680-7B1E-4D0F-BC6F-5284D34F3638}"/>
              </a:ext>
            </a:extLst>
          </p:cNvPr>
          <p:cNvSpPr>
            <a:spLocks/>
          </p:cNvSpPr>
          <p:nvPr/>
        </p:nvSpPr>
        <p:spPr bwMode="auto">
          <a:xfrm>
            <a:off x="5056188" y="3854450"/>
            <a:ext cx="68262" cy="65088"/>
          </a:xfrm>
          <a:custGeom>
            <a:avLst/>
            <a:gdLst>
              <a:gd name="T0" fmla="*/ 0 w 85"/>
              <a:gd name="T1" fmla="*/ 2147483646 h 83"/>
              <a:gd name="T2" fmla="*/ 2147483646 w 85"/>
              <a:gd name="T3" fmla="*/ 2147483646 h 83"/>
              <a:gd name="T4" fmla="*/ 2147483646 w 85"/>
              <a:gd name="T5" fmla="*/ 2147483646 h 83"/>
              <a:gd name="T6" fmla="*/ 2147483646 w 85"/>
              <a:gd name="T7" fmla="*/ 0 h 83"/>
              <a:gd name="T8" fmla="*/ 0 w 85"/>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3">
                <a:moveTo>
                  <a:pt x="0" y="67"/>
                </a:moveTo>
                <a:lnTo>
                  <a:pt x="70" y="83"/>
                </a:lnTo>
                <a:lnTo>
                  <a:pt x="85" y="15"/>
                </a:lnTo>
                <a:lnTo>
                  <a:pt x="16" y="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07" name="Freeform 319">
            <a:extLst>
              <a:ext uri="{FF2B5EF4-FFF2-40B4-BE49-F238E27FC236}">
                <a16:creationId xmlns:a16="http://schemas.microsoft.com/office/drawing/2014/main" id="{A70791FD-1F99-435E-A823-93793A0B4436}"/>
              </a:ext>
            </a:extLst>
          </p:cNvPr>
          <p:cNvSpPr>
            <a:spLocks/>
          </p:cNvSpPr>
          <p:nvPr/>
        </p:nvSpPr>
        <p:spPr bwMode="auto">
          <a:xfrm>
            <a:off x="5081588" y="3746500"/>
            <a:ext cx="66675" cy="66675"/>
          </a:xfrm>
          <a:custGeom>
            <a:avLst/>
            <a:gdLst>
              <a:gd name="T0" fmla="*/ 0 w 86"/>
              <a:gd name="T1" fmla="*/ 2147483646 h 83"/>
              <a:gd name="T2" fmla="*/ 2147483646 w 86"/>
              <a:gd name="T3" fmla="*/ 2147483646 h 83"/>
              <a:gd name="T4" fmla="*/ 2147483646 w 86"/>
              <a:gd name="T5" fmla="*/ 2147483646 h 83"/>
              <a:gd name="T6" fmla="*/ 2147483646 w 86"/>
              <a:gd name="T7" fmla="*/ 0 h 83"/>
              <a:gd name="T8" fmla="*/ 0 w 86"/>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3">
                <a:moveTo>
                  <a:pt x="0" y="68"/>
                </a:moveTo>
                <a:lnTo>
                  <a:pt x="70" y="83"/>
                </a:lnTo>
                <a:lnTo>
                  <a:pt x="86" y="16"/>
                </a:lnTo>
                <a:lnTo>
                  <a:pt x="16" y="0"/>
                </a:lnTo>
                <a:lnTo>
                  <a:pt x="0"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08" name="Freeform 320">
            <a:extLst>
              <a:ext uri="{FF2B5EF4-FFF2-40B4-BE49-F238E27FC236}">
                <a16:creationId xmlns:a16="http://schemas.microsoft.com/office/drawing/2014/main" id="{33EB75BC-7875-4F8C-9DEC-713628B7DB20}"/>
              </a:ext>
            </a:extLst>
          </p:cNvPr>
          <p:cNvSpPr>
            <a:spLocks/>
          </p:cNvSpPr>
          <p:nvPr/>
        </p:nvSpPr>
        <p:spPr bwMode="auto">
          <a:xfrm>
            <a:off x="5105400" y="3640138"/>
            <a:ext cx="68263" cy="66675"/>
          </a:xfrm>
          <a:custGeom>
            <a:avLst/>
            <a:gdLst>
              <a:gd name="T0" fmla="*/ 0 w 85"/>
              <a:gd name="T1" fmla="*/ 2147483646 h 83"/>
              <a:gd name="T2" fmla="*/ 2147483646 w 85"/>
              <a:gd name="T3" fmla="*/ 2147483646 h 83"/>
              <a:gd name="T4" fmla="*/ 2147483646 w 85"/>
              <a:gd name="T5" fmla="*/ 2147483646 h 83"/>
              <a:gd name="T6" fmla="*/ 2147483646 w 85"/>
              <a:gd name="T7" fmla="*/ 0 h 83"/>
              <a:gd name="T8" fmla="*/ 0 w 85"/>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3">
                <a:moveTo>
                  <a:pt x="0" y="68"/>
                </a:moveTo>
                <a:lnTo>
                  <a:pt x="69" y="83"/>
                </a:lnTo>
                <a:lnTo>
                  <a:pt x="85" y="16"/>
                </a:lnTo>
                <a:lnTo>
                  <a:pt x="15" y="0"/>
                </a:lnTo>
                <a:lnTo>
                  <a:pt x="0"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09" name="Freeform 321">
            <a:extLst>
              <a:ext uri="{FF2B5EF4-FFF2-40B4-BE49-F238E27FC236}">
                <a16:creationId xmlns:a16="http://schemas.microsoft.com/office/drawing/2014/main" id="{7FF8B2CF-5121-4C53-9222-F2B8F372F533}"/>
              </a:ext>
            </a:extLst>
          </p:cNvPr>
          <p:cNvSpPr>
            <a:spLocks/>
          </p:cNvSpPr>
          <p:nvPr/>
        </p:nvSpPr>
        <p:spPr bwMode="auto">
          <a:xfrm>
            <a:off x="5130800" y="3532188"/>
            <a:ext cx="68263" cy="66675"/>
          </a:xfrm>
          <a:custGeom>
            <a:avLst/>
            <a:gdLst>
              <a:gd name="T0" fmla="*/ 0 w 85"/>
              <a:gd name="T1" fmla="*/ 2147483646 h 83"/>
              <a:gd name="T2" fmla="*/ 2147483646 w 85"/>
              <a:gd name="T3" fmla="*/ 2147483646 h 83"/>
              <a:gd name="T4" fmla="*/ 2147483646 w 85"/>
              <a:gd name="T5" fmla="*/ 2147483646 h 83"/>
              <a:gd name="T6" fmla="*/ 2147483646 w 85"/>
              <a:gd name="T7" fmla="*/ 0 h 83"/>
              <a:gd name="T8" fmla="*/ 0 w 85"/>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3">
                <a:moveTo>
                  <a:pt x="0" y="68"/>
                </a:moveTo>
                <a:lnTo>
                  <a:pt x="69" y="83"/>
                </a:lnTo>
                <a:lnTo>
                  <a:pt x="85" y="15"/>
                </a:lnTo>
                <a:lnTo>
                  <a:pt x="15" y="0"/>
                </a:lnTo>
                <a:lnTo>
                  <a:pt x="0"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10" name="Freeform 322">
            <a:extLst>
              <a:ext uri="{FF2B5EF4-FFF2-40B4-BE49-F238E27FC236}">
                <a16:creationId xmlns:a16="http://schemas.microsoft.com/office/drawing/2014/main" id="{5B12D3E0-FBE2-4C1D-B821-7DA38A72732E}"/>
              </a:ext>
            </a:extLst>
          </p:cNvPr>
          <p:cNvSpPr>
            <a:spLocks/>
          </p:cNvSpPr>
          <p:nvPr/>
        </p:nvSpPr>
        <p:spPr bwMode="auto">
          <a:xfrm>
            <a:off x="5156200" y="3425825"/>
            <a:ext cx="66675" cy="66675"/>
          </a:xfrm>
          <a:custGeom>
            <a:avLst/>
            <a:gdLst>
              <a:gd name="T0" fmla="*/ 0 w 85"/>
              <a:gd name="T1" fmla="*/ 2147483646 h 83"/>
              <a:gd name="T2" fmla="*/ 2147483646 w 85"/>
              <a:gd name="T3" fmla="*/ 2147483646 h 83"/>
              <a:gd name="T4" fmla="*/ 2147483646 w 85"/>
              <a:gd name="T5" fmla="*/ 2147483646 h 83"/>
              <a:gd name="T6" fmla="*/ 2147483646 w 85"/>
              <a:gd name="T7" fmla="*/ 0 h 83"/>
              <a:gd name="T8" fmla="*/ 0 w 85"/>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3">
                <a:moveTo>
                  <a:pt x="0" y="68"/>
                </a:moveTo>
                <a:lnTo>
                  <a:pt x="70" y="83"/>
                </a:lnTo>
                <a:lnTo>
                  <a:pt x="85" y="15"/>
                </a:lnTo>
                <a:lnTo>
                  <a:pt x="16" y="0"/>
                </a:lnTo>
                <a:lnTo>
                  <a:pt x="0"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11" name="Freeform 323">
            <a:extLst>
              <a:ext uri="{FF2B5EF4-FFF2-40B4-BE49-F238E27FC236}">
                <a16:creationId xmlns:a16="http://schemas.microsoft.com/office/drawing/2014/main" id="{B98B09F5-848C-4B58-BF4F-4939C7EABFA2}"/>
              </a:ext>
            </a:extLst>
          </p:cNvPr>
          <p:cNvSpPr>
            <a:spLocks/>
          </p:cNvSpPr>
          <p:nvPr/>
        </p:nvSpPr>
        <p:spPr bwMode="auto">
          <a:xfrm>
            <a:off x="5180013" y="3319463"/>
            <a:ext cx="68262" cy="65087"/>
          </a:xfrm>
          <a:custGeom>
            <a:avLst/>
            <a:gdLst>
              <a:gd name="T0" fmla="*/ 0 w 86"/>
              <a:gd name="T1" fmla="*/ 2147483646 h 82"/>
              <a:gd name="T2" fmla="*/ 2147483646 w 86"/>
              <a:gd name="T3" fmla="*/ 2147483646 h 82"/>
              <a:gd name="T4" fmla="*/ 2147483646 w 86"/>
              <a:gd name="T5" fmla="*/ 2147483646 h 82"/>
              <a:gd name="T6" fmla="*/ 2147483646 w 86"/>
              <a:gd name="T7" fmla="*/ 0 h 82"/>
              <a:gd name="T8" fmla="*/ 0 w 86"/>
              <a:gd name="T9" fmla="*/ 2147483646 h 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2">
                <a:moveTo>
                  <a:pt x="0" y="67"/>
                </a:moveTo>
                <a:lnTo>
                  <a:pt x="70" y="82"/>
                </a:lnTo>
                <a:lnTo>
                  <a:pt x="86" y="15"/>
                </a:lnTo>
                <a:lnTo>
                  <a:pt x="16" y="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12" name="Freeform 324">
            <a:extLst>
              <a:ext uri="{FF2B5EF4-FFF2-40B4-BE49-F238E27FC236}">
                <a16:creationId xmlns:a16="http://schemas.microsoft.com/office/drawing/2014/main" id="{0F9432BC-BC1B-4431-B38B-9A95ABA2FBA9}"/>
              </a:ext>
            </a:extLst>
          </p:cNvPr>
          <p:cNvSpPr>
            <a:spLocks/>
          </p:cNvSpPr>
          <p:nvPr/>
        </p:nvSpPr>
        <p:spPr bwMode="auto">
          <a:xfrm>
            <a:off x="5205413" y="3213100"/>
            <a:ext cx="66675" cy="65088"/>
          </a:xfrm>
          <a:custGeom>
            <a:avLst/>
            <a:gdLst>
              <a:gd name="T0" fmla="*/ 0 w 85"/>
              <a:gd name="T1" fmla="*/ 2147483646 h 83"/>
              <a:gd name="T2" fmla="*/ 2147483646 w 85"/>
              <a:gd name="T3" fmla="*/ 2147483646 h 83"/>
              <a:gd name="T4" fmla="*/ 2147483646 w 85"/>
              <a:gd name="T5" fmla="*/ 2147483646 h 83"/>
              <a:gd name="T6" fmla="*/ 2147483646 w 85"/>
              <a:gd name="T7" fmla="*/ 0 h 83"/>
              <a:gd name="T8" fmla="*/ 0 w 85"/>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3">
                <a:moveTo>
                  <a:pt x="0" y="67"/>
                </a:moveTo>
                <a:lnTo>
                  <a:pt x="69" y="83"/>
                </a:lnTo>
                <a:lnTo>
                  <a:pt x="85" y="15"/>
                </a:lnTo>
                <a:lnTo>
                  <a:pt x="15" y="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13" name="Freeform 325">
            <a:extLst>
              <a:ext uri="{FF2B5EF4-FFF2-40B4-BE49-F238E27FC236}">
                <a16:creationId xmlns:a16="http://schemas.microsoft.com/office/drawing/2014/main" id="{1BDAA50C-500C-423D-A9A4-B0426E824914}"/>
              </a:ext>
            </a:extLst>
          </p:cNvPr>
          <p:cNvSpPr>
            <a:spLocks/>
          </p:cNvSpPr>
          <p:nvPr/>
        </p:nvSpPr>
        <p:spPr bwMode="auto">
          <a:xfrm>
            <a:off x="5229225" y="3105150"/>
            <a:ext cx="68263" cy="66675"/>
          </a:xfrm>
          <a:custGeom>
            <a:avLst/>
            <a:gdLst>
              <a:gd name="T0" fmla="*/ 0 w 85"/>
              <a:gd name="T1" fmla="*/ 2147483646 h 83"/>
              <a:gd name="T2" fmla="*/ 2147483646 w 85"/>
              <a:gd name="T3" fmla="*/ 2147483646 h 83"/>
              <a:gd name="T4" fmla="*/ 2147483646 w 85"/>
              <a:gd name="T5" fmla="*/ 2147483646 h 83"/>
              <a:gd name="T6" fmla="*/ 2147483646 w 85"/>
              <a:gd name="T7" fmla="*/ 0 h 83"/>
              <a:gd name="T8" fmla="*/ 0 w 85"/>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3">
                <a:moveTo>
                  <a:pt x="0" y="68"/>
                </a:moveTo>
                <a:lnTo>
                  <a:pt x="69" y="83"/>
                </a:lnTo>
                <a:lnTo>
                  <a:pt x="85" y="15"/>
                </a:lnTo>
                <a:lnTo>
                  <a:pt x="15" y="0"/>
                </a:lnTo>
                <a:lnTo>
                  <a:pt x="0"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14" name="Freeform 326">
            <a:extLst>
              <a:ext uri="{FF2B5EF4-FFF2-40B4-BE49-F238E27FC236}">
                <a16:creationId xmlns:a16="http://schemas.microsoft.com/office/drawing/2014/main" id="{550E12FC-BE1A-4ACC-9475-0DE0AF685A36}"/>
              </a:ext>
            </a:extLst>
          </p:cNvPr>
          <p:cNvSpPr>
            <a:spLocks/>
          </p:cNvSpPr>
          <p:nvPr/>
        </p:nvSpPr>
        <p:spPr bwMode="auto">
          <a:xfrm>
            <a:off x="5254625" y="2998788"/>
            <a:ext cx="68263" cy="65087"/>
          </a:xfrm>
          <a:custGeom>
            <a:avLst/>
            <a:gdLst>
              <a:gd name="T0" fmla="*/ 0 w 85"/>
              <a:gd name="T1" fmla="*/ 2147483646 h 82"/>
              <a:gd name="T2" fmla="*/ 2147483646 w 85"/>
              <a:gd name="T3" fmla="*/ 2147483646 h 82"/>
              <a:gd name="T4" fmla="*/ 2147483646 w 85"/>
              <a:gd name="T5" fmla="*/ 2147483646 h 82"/>
              <a:gd name="T6" fmla="*/ 2147483646 w 85"/>
              <a:gd name="T7" fmla="*/ 0 h 82"/>
              <a:gd name="T8" fmla="*/ 0 w 85"/>
              <a:gd name="T9" fmla="*/ 2147483646 h 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2">
                <a:moveTo>
                  <a:pt x="0" y="67"/>
                </a:moveTo>
                <a:lnTo>
                  <a:pt x="70" y="82"/>
                </a:lnTo>
                <a:lnTo>
                  <a:pt x="85" y="15"/>
                </a:lnTo>
                <a:lnTo>
                  <a:pt x="16" y="0"/>
                </a:lnTo>
                <a:lnTo>
                  <a:pt x="0" y="6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15" name="Freeform 327">
            <a:extLst>
              <a:ext uri="{FF2B5EF4-FFF2-40B4-BE49-F238E27FC236}">
                <a16:creationId xmlns:a16="http://schemas.microsoft.com/office/drawing/2014/main" id="{F2228F00-5A81-4095-AF4B-31E5C12739BD}"/>
              </a:ext>
            </a:extLst>
          </p:cNvPr>
          <p:cNvSpPr>
            <a:spLocks/>
          </p:cNvSpPr>
          <p:nvPr/>
        </p:nvSpPr>
        <p:spPr bwMode="auto">
          <a:xfrm>
            <a:off x="5280025" y="2890838"/>
            <a:ext cx="66675" cy="66675"/>
          </a:xfrm>
          <a:custGeom>
            <a:avLst/>
            <a:gdLst>
              <a:gd name="T0" fmla="*/ 0 w 85"/>
              <a:gd name="T1" fmla="*/ 2147483646 h 83"/>
              <a:gd name="T2" fmla="*/ 2147483646 w 85"/>
              <a:gd name="T3" fmla="*/ 2147483646 h 83"/>
              <a:gd name="T4" fmla="*/ 2147483646 w 85"/>
              <a:gd name="T5" fmla="*/ 2147483646 h 83"/>
              <a:gd name="T6" fmla="*/ 2147483646 w 85"/>
              <a:gd name="T7" fmla="*/ 0 h 83"/>
              <a:gd name="T8" fmla="*/ 0 w 85"/>
              <a:gd name="T9" fmla="*/ 2147483646 h 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3">
                <a:moveTo>
                  <a:pt x="0" y="68"/>
                </a:moveTo>
                <a:lnTo>
                  <a:pt x="70" y="83"/>
                </a:lnTo>
                <a:lnTo>
                  <a:pt x="85" y="15"/>
                </a:lnTo>
                <a:lnTo>
                  <a:pt x="16" y="0"/>
                </a:lnTo>
                <a:lnTo>
                  <a:pt x="0"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16" name="Freeform 328">
            <a:extLst>
              <a:ext uri="{FF2B5EF4-FFF2-40B4-BE49-F238E27FC236}">
                <a16:creationId xmlns:a16="http://schemas.microsoft.com/office/drawing/2014/main" id="{E6DEB8C2-D2ED-4E3A-99CE-6DC258490359}"/>
              </a:ext>
            </a:extLst>
          </p:cNvPr>
          <p:cNvSpPr>
            <a:spLocks/>
          </p:cNvSpPr>
          <p:nvPr/>
        </p:nvSpPr>
        <p:spPr bwMode="auto">
          <a:xfrm>
            <a:off x="5303838" y="2784475"/>
            <a:ext cx="68262" cy="65088"/>
          </a:xfrm>
          <a:custGeom>
            <a:avLst/>
            <a:gdLst>
              <a:gd name="T0" fmla="*/ 0 w 85"/>
              <a:gd name="T1" fmla="*/ 2147483646 h 81"/>
              <a:gd name="T2" fmla="*/ 2147483646 w 85"/>
              <a:gd name="T3" fmla="*/ 2147483646 h 81"/>
              <a:gd name="T4" fmla="*/ 2147483646 w 85"/>
              <a:gd name="T5" fmla="*/ 2147483646 h 81"/>
              <a:gd name="T6" fmla="*/ 2147483646 w 85"/>
              <a:gd name="T7" fmla="*/ 0 h 81"/>
              <a:gd name="T8" fmla="*/ 0 w 85"/>
              <a:gd name="T9" fmla="*/ 2147483646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81">
                <a:moveTo>
                  <a:pt x="0" y="66"/>
                </a:moveTo>
                <a:lnTo>
                  <a:pt x="69" y="81"/>
                </a:lnTo>
                <a:lnTo>
                  <a:pt x="85" y="15"/>
                </a:lnTo>
                <a:lnTo>
                  <a:pt x="15" y="0"/>
                </a:lnTo>
                <a:lnTo>
                  <a:pt x="0" y="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17" name="Freeform 329">
            <a:extLst>
              <a:ext uri="{FF2B5EF4-FFF2-40B4-BE49-F238E27FC236}">
                <a16:creationId xmlns:a16="http://schemas.microsoft.com/office/drawing/2014/main" id="{61D55DA8-3481-4ADB-B9AB-D2F26146ADE4}"/>
              </a:ext>
            </a:extLst>
          </p:cNvPr>
          <p:cNvSpPr>
            <a:spLocks/>
          </p:cNvSpPr>
          <p:nvPr/>
        </p:nvSpPr>
        <p:spPr bwMode="auto">
          <a:xfrm>
            <a:off x="5329238" y="2706688"/>
            <a:ext cx="61912" cy="36512"/>
          </a:xfrm>
          <a:custGeom>
            <a:avLst/>
            <a:gdLst>
              <a:gd name="T0" fmla="*/ 0 w 78"/>
              <a:gd name="T1" fmla="*/ 2147483646 h 46"/>
              <a:gd name="T2" fmla="*/ 2147483646 w 78"/>
              <a:gd name="T3" fmla="*/ 2147483646 h 46"/>
              <a:gd name="T4" fmla="*/ 2147483646 w 78"/>
              <a:gd name="T5" fmla="*/ 2147483646 h 46"/>
              <a:gd name="T6" fmla="*/ 2147483646 w 78"/>
              <a:gd name="T7" fmla="*/ 0 h 46"/>
              <a:gd name="T8" fmla="*/ 0 w 78"/>
              <a:gd name="T9" fmla="*/ 2147483646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 h="46">
                <a:moveTo>
                  <a:pt x="0" y="31"/>
                </a:moveTo>
                <a:lnTo>
                  <a:pt x="69" y="46"/>
                </a:lnTo>
                <a:lnTo>
                  <a:pt x="78" y="15"/>
                </a:lnTo>
                <a:lnTo>
                  <a:pt x="8" y="0"/>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18" name="Freeform 330">
            <a:extLst>
              <a:ext uri="{FF2B5EF4-FFF2-40B4-BE49-F238E27FC236}">
                <a16:creationId xmlns:a16="http://schemas.microsoft.com/office/drawing/2014/main" id="{1ACC7A12-1B66-43DE-95D9-3CD72436D735}"/>
              </a:ext>
            </a:extLst>
          </p:cNvPr>
          <p:cNvSpPr>
            <a:spLocks/>
          </p:cNvSpPr>
          <p:nvPr/>
        </p:nvSpPr>
        <p:spPr bwMode="auto">
          <a:xfrm>
            <a:off x="5240338" y="2474913"/>
            <a:ext cx="246062" cy="268287"/>
          </a:xfrm>
          <a:custGeom>
            <a:avLst/>
            <a:gdLst>
              <a:gd name="T0" fmla="*/ 2147483646 w 311"/>
              <a:gd name="T1" fmla="*/ 2147483646 h 337"/>
              <a:gd name="T2" fmla="*/ 2147483646 w 311"/>
              <a:gd name="T3" fmla="*/ 0 h 337"/>
              <a:gd name="T4" fmla="*/ 0 w 311"/>
              <a:gd name="T5" fmla="*/ 2147483646 h 337"/>
              <a:gd name="T6" fmla="*/ 2147483646 w 311"/>
              <a:gd name="T7" fmla="*/ 2147483646 h 3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1" h="337">
                <a:moveTo>
                  <a:pt x="311" y="337"/>
                </a:moveTo>
                <a:lnTo>
                  <a:pt x="225" y="0"/>
                </a:lnTo>
                <a:lnTo>
                  <a:pt x="0" y="267"/>
                </a:lnTo>
                <a:lnTo>
                  <a:pt x="311" y="33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19" name="Rectangle 332">
            <a:extLst>
              <a:ext uri="{FF2B5EF4-FFF2-40B4-BE49-F238E27FC236}">
                <a16:creationId xmlns:a16="http://schemas.microsoft.com/office/drawing/2014/main" id="{08750118-3053-4411-9E35-2C96DD15AF05}"/>
              </a:ext>
            </a:extLst>
          </p:cNvPr>
          <p:cNvSpPr>
            <a:spLocks noChangeArrowheads="1"/>
          </p:cNvSpPr>
          <p:nvPr/>
        </p:nvSpPr>
        <p:spPr bwMode="auto">
          <a:xfrm>
            <a:off x="3981450" y="2816225"/>
            <a:ext cx="13541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920" name="Rectangle 333">
            <a:extLst>
              <a:ext uri="{FF2B5EF4-FFF2-40B4-BE49-F238E27FC236}">
                <a16:creationId xmlns:a16="http://schemas.microsoft.com/office/drawing/2014/main" id="{2098FAE8-0B1F-4816-882F-90A49E80D519}"/>
              </a:ext>
            </a:extLst>
          </p:cNvPr>
          <p:cNvSpPr>
            <a:spLocks noChangeArrowheads="1"/>
          </p:cNvSpPr>
          <p:nvPr/>
        </p:nvSpPr>
        <p:spPr bwMode="auto">
          <a:xfrm>
            <a:off x="4221163" y="2884488"/>
            <a:ext cx="9636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Platby dividend</a:t>
            </a:r>
          </a:p>
          <a:p>
            <a:pPr eaLnBrk="1" hangingPunct="1">
              <a:spcBef>
                <a:spcPct val="0"/>
              </a:spcBef>
              <a:buFontTx/>
              <a:buNone/>
            </a:pPr>
            <a:r>
              <a:rPr lang="sk-SK" altLang="en-US" sz="1200">
                <a:solidFill>
                  <a:srgbClr val="000000"/>
                </a:solidFill>
              </a:rPr>
              <a:t>      a úrokov </a:t>
            </a:r>
            <a:endParaRPr lang="sk-SK" altLang="en-US" sz="1800">
              <a:latin typeface="Arial" panose="020B0604020202020204" pitchFamily="34" charset="0"/>
            </a:endParaRPr>
          </a:p>
        </p:txBody>
      </p:sp>
      <p:sp>
        <p:nvSpPr>
          <p:cNvPr id="26921" name="Rectangle 336">
            <a:extLst>
              <a:ext uri="{FF2B5EF4-FFF2-40B4-BE49-F238E27FC236}">
                <a16:creationId xmlns:a16="http://schemas.microsoft.com/office/drawing/2014/main" id="{061178F3-4E70-4B5B-892A-924767E9F694}"/>
              </a:ext>
            </a:extLst>
          </p:cNvPr>
          <p:cNvSpPr>
            <a:spLocks noChangeArrowheads="1"/>
          </p:cNvSpPr>
          <p:nvPr/>
        </p:nvSpPr>
        <p:spPr bwMode="auto">
          <a:xfrm>
            <a:off x="3451225" y="6151563"/>
            <a:ext cx="1909763" cy="388937"/>
          </a:xfrm>
          <a:prstGeom prst="rect">
            <a:avLst/>
          </a:prstGeom>
          <a:solidFill>
            <a:srgbClr val="C0C0C0"/>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26922" name="Rectangle 337">
            <a:extLst>
              <a:ext uri="{FF2B5EF4-FFF2-40B4-BE49-F238E27FC236}">
                <a16:creationId xmlns:a16="http://schemas.microsoft.com/office/drawing/2014/main" id="{36515179-DCCB-44F7-8975-FDC039EC72EF}"/>
              </a:ext>
            </a:extLst>
          </p:cNvPr>
          <p:cNvSpPr>
            <a:spLocks noChangeArrowheads="1"/>
          </p:cNvSpPr>
          <p:nvPr/>
        </p:nvSpPr>
        <p:spPr bwMode="auto">
          <a:xfrm>
            <a:off x="3744913" y="6226175"/>
            <a:ext cx="93027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b="1">
                <a:solidFill>
                  <a:srgbClr val="000000"/>
                </a:solidFill>
              </a:rPr>
              <a:t>Hranice firmy</a:t>
            </a:r>
            <a:endParaRPr lang="sk-SK" altLang="en-US" sz="1800">
              <a:latin typeface="Arial" panose="020B0604020202020204" pitchFamily="34" charset="0"/>
            </a:endParaRPr>
          </a:p>
        </p:txBody>
      </p:sp>
      <p:sp>
        <p:nvSpPr>
          <p:cNvPr id="26923" name="Freeform 338">
            <a:extLst>
              <a:ext uri="{FF2B5EF4-FFF2-40B4-BE49-F238E27FC236}">
                <a16:creationId xmlns:a16="http://schemas.microsoft.com/office/drawing/2014/main" id="{B9234C65-F54D-49DE-B7B2-1BB7F38A9333}"/>
              </a:ext>
            </a:extLst>
          </p:cNvPr>
          <p:cNvSpPr>
            <a:spLocks/>
          </p:cNvSpPr>
          <p:nvPr/>
        </p:nvSpPr>
        <p:spPr bwMode="auto">
          <a:xfrm>
            <a:off x="7251700" y="1547813"/>
            <a:ext cx="1250950" cy="1647825"/>
          </a:xfrm>
          <a:custGeom>
            <a:avLst/>
            <a:gdLst>
              <a:gd name="T0" fmla="*/ 2147483646 w 1576"/>
              <a:gd name="T1" fmla="*/ 2147483646 h 2076"/>
              <a:gd name="T2" fmla="*/ 2147483646 w 1576"/>
              <a:gd name="T3" fmla="*/ 2147483646 h 2076"/>
              <a:gd name="T4" fmla="*/ 2147483646 w 1576"/>
              <a:gd name="T5" fmla="*/ 2147483646 h 2076"/>
              <a:gd name="T6" fmla="*/ 2147483646 w 1576"/>
              <a:gd name="T7" fmla="*/ 2147483646 h 2076"/>
              <a:gd name="T8" fmla="*/ 2147483646 w 1576"/>
              <a:gd name="T9" fmla="*/ 2147483646 h 2076"/>
              <a:gd name="T10" fmla="*/ 2147483646 w 1576"/>
              <a:gd name="T11" fmla="*/ 2147483646 h 2076"/>
              <a:gd name="T12" fmla="*/ 2147483646 w 1576"/>
              <a:gd name="T13" fmla="*/ 2147483646 h 2076"/>
              <a:gd name="T14" fmla="*/ 2147483646 w 1576"/>
              <a:gd name="T15" fmla="*/ 2147483646 h 2076"/>
              <a:gd name="T16" fmla="*/ 2147483646 w 1576"/>
              <a:gd name="T17" fmla="*/ 2147483646 h 2076"/>
              <a:gd name="T18" fmla="*/ 2147483646 w 1576"/>
              <a:gd name="T19" fmla="*/ 2147483646 h 2076"/>
              <a:gd name="T20" fmla="*/ 2147483646 w 1576"/>
              <a:gd name="T21" fmla="*/ 2147483646 h 2076"/>
              <a:gd name="T22" fmla="*/ 2147483646 w 1576"/>
              <a:gd name="T23" fmla="*/ 2147483646 h 2076"/>
              <a:gd name="T24" fmla="*/ 2147483646 w 1576"/>
              <a:gd name="T25" fmla="*/ 2147483646 h 2076"/>
              <a:gd name="T26" fmla="*/ 2147483646 w 1576"/>
              <a:gd name="T27" fmla="*/ 2147483646 h 2076"/>
              <a:gd name="T28" fmla="*/ 2147483646 w 1576"/>
              <a:gd name="T29" fmla="*/ 2147483646 h 2076"/>
              <a:gd name="T30" fmla="*/ 2147483646 w 1576"/>
              <a:gd name="T31" fmla="*/ 2147483646 h 2076"/>
              <a:gd name="T32" fmla="*/ 2147483646 w 1576"/>
              <a:gd name="T33" fmla="*/ 2147483646 h 2076"/>
              <a:gd name="T34" fmla="*/ 2147483646 w 1576"/>
              <a:gd name="T35" fmla="*/ 2147483646 h 2076"/>
              <a:gd name="T36" fmla="*/ 2147483646 w 1576"/>
              <a:gd name="T37" fmla="*/ 2147483646 h 2076"/>
              <a:gd name="T38" fmla="*/ 2147483646 w 1576"/>
              <a:gd name="T39" fmla="*/ 2147483646 h 2076"/>
              <a:gd name="T40" fmla="*/ 2147483646 w 1576"/>
              <a:gd name="T41" fmla="*/ 2147483646 h 2076"/>
              <a:gd name="T42" fmla="*/ 2147483646 w 1576"/>
              <a:gd name="T43" fmla="*/ 2147483646 h 2076"/>
              <a:gd name="T44" fmla="*/ 2147483646 w 1576"/>
              <a:gd name="T45" fmla="*/ 2147483646 h 2076"/>
              <a:gd name="T46" fmla="*/ 2147483646 w 1576"/>
              <a:gd name="T47" fmla="*/ 2147483646 h 2076"/>
              <a:gd name="T48" fmla="*/ 2147483646 w 1576"/>
              <a:gd name="T49" fmla="*/ 2147483646 h 2076"/>
              <a:gd name="T50" fmla="*/ 0 w 1576"/>
              <a:gd name="T51" fmla="*/ 2147483646 h 2076"/>
              <a:gd name="T52" fmla="*/ 2147483646 w 1576"/>
              <a:gd name="T53" fmla="*/ 2147483646 h 2076"/>
              <a:gd name="T54" fmla="*/ 2147483646 w 1576"/>
              <a:gd name="T55" fmla="*/ 2147483646 h 2076"/>
              <a:gd name="T56" fmla="*/ 2147483646 w 1576"/>
              <a:gd name="T57" fmla="*/ 2147483646 h 2076"/>
              <a:gd name="T58" fmla="*/ 2147483646 w 1576"/>
              <a:gd name="T59" fmla="*/ 2147483646 h 2076"/>
              <a:gd name="T60" fmla="*/ 2147483646 w 1576"/>
              <a:gd name="T61" fmla="*/ 2147483646 h 2076"/>
              <a:gd name="T62" fmla="*/ 2147483646 w 1576"/>
              <a:gd name="T63" fmla="*/ 2147483646 h 2076"/>
              <a:gd name="T64" fmla="*/ 2147483646 w 1576"/>
              <a:gd name="T65" fmla="*/ 2147483646 h 2076"/>
              <a:gd name="T66" fmla="*/ 2147483646 w 1576"/>
              <a:gd name="T67" fmla="*/ 2147483646 h 2076"/>
              <a:gd name="T68" fmla="*/ 2147483646 w 1576"/>
              <a:gd name="T69" fmla="*/ 2147483646 h 2076"/>
              <a:gd name="T70" fmla="*/ 2147483646 w 1576"/>
              <a:gd name="T71" fmla="*/ 2147483646 h 2076"/>
              <a:gd name="T72" fmla="*/ 2147483646 w 1576"/>
              <a:gd name="T73" fmla="*/ 2147483646 h 2076"/>
              <a:gd name="T74" fmla="*/ 2147483646 w 1576"/>
              <a:gd name="T75" fmla="*/ 2147483646 h 2076"/>
              <a:gd name="T76" fmla="*/ 2147483646 w 1576"/>
              <a:gd name="T77" fmla="*/ 2147483646 h 2076"/>
              <a:gd name="T78" fmla="*/ 2147483646 w 1576"/>
              <a:gd name="T79" fmla="*/ 2147483646 h 2076"/>
              <a:gd name="T80" fmla="*/ 2147483646 w 1576"/>
              <a:gd name="T81" fmla="*/ 2147483646 h 2076"/>
              <a:gd name="T82" fmla="*/ 2147483646 w 1576"/>
              <a:gd name="T83" fmla="*/ 2147483646 h 2076"/>
              <a:gd name="T84" fmla="*/ 2147483646 w 1576"/>
              <a:gd name="T85" fmla="*/ 2147483646 h 2076"/>
              <a:gd name="T86" fmla="*/ 2147483646 w 1576"/>
              <a:gd name="T87" fmla="*/ 2147483646 h 2076"/>
              <a:gd name="T88" fmla="*/ 2147483646 w 1576"/>
              <a:gd name="T89" fmla="*/ 2147483646 h 2076"/>
              <a:gd name="T90" fmla="*/ 2147483646 w 1576"/>
              <a:gd name="T91" fmla="*/ 2147483646 h 2076"/>
              <a:gd name="T92" fmla="*/ 2147483646 w 1576"/>
              <a:gd name="T93" fmla="*/ 2147483646 h 2076"/>
              <a:gd name="T94" fmla="*/ 2147483646 w 1576"/>
              <a:gd name="T95" fmla="*/ 2147483646 h 207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576" h="2076">
                <a:moveTo>
                  <a:pt x="930" y="2076"/>
                </a:moveTo>
                <a:lnTo>
                  <a:pt x="980" y="2047"/>
                </a:lnTo>
                <a:lnTo>
                  <a:pt x="1027" y="2017"/>
                </a:lnTo>
                <a:lnTo>
                  <a:pt x="1074" y="1983"/>
                </a:lnTo>
                <a:lnTo>
                  <a:pt x="1118" y="1950"/>
                </a:lnTo>
                <a:lnTo>
                  <a:pt x="1160" y="1917"/>
                </a:lnTo>
                <a:lnTo>
                  <a:pt x="1200" y="1881"/>
                </a:lnTo>
                <a:lnTo>
                  <a:pt x="1238" y="1845"/>
                </a:lnTo>
                <a:lnTo>
                  <a:pt x="1275" y="1808"/>
                </a:lnTo>
                <a:lnTo>
                  <a:pt x="1311" y="1769"/>
                </a:lnTo>
                <a:lnTo>
                  <a:pt x="1343" y="1731"/>
                </a:lnTo>
                <a:lnTo>
                  <a:pt x="1375" y="1692"/>
                </a:lnTo>
                <a:lnTo>
                  <a:pt x="1403" y="1652"/>
                </a:lnTo>
                <a:lnTo>
                  <a:pt x="1430" y="1612"/>
                </a:lnTo>
                <a:lnTo>
                  <a:pt x="1454" y="1570"/>
                </a:lnTo>
                <a:lnTo>
                  <a:pt x="1477" y="1529"/>
                </a:lnTo>
                <a:lnTo>
                  <a:pt x="1497" y="1488"/>
                </a:lnTo>
                <a:lnTo>
                  <a:pt x="1515" y="1446"/>
                </a:lnTo>
                <a:lnTo>
                  <a:pt x="1531" y="1403"/>
                </a:lnTo>
                <a:lnTo>
                  <a:pt x="1544" y="1362"/>
                </a:lnTo>
                <a:lnTo>
                  <a:pt x="1555" y="1320"/>
                </a:lnTo>
                <a:lnTo>
                  <a:pt x="1564" y="1278"/>
                </a:lnTo>
                <a:lnTo>
                  <a:pt x="1571" y="1236"/>
                </a:lnTo>
                <a:lnTo>
                  <a:pt x="1575" y="1195"/>
                </a:lnTo>
                <a:lnTo>
                  <a:pt x="1576" y="1155"/>
                </a:lnTo>
                <a:lnTo>
                  <a:pt x="1575" y="1113"/>
                </a:lnTo>
                <a:lnTo>
                  <a:pt x="1571" y="1073"/>
                </a:lnTo>
                <a:lnTo>
                  <a:pt x="1565" y="1034"/>
                </a:lnTo>
                <a:lnTo>
                  <a:pt x="1557" y="996"/>
                </a:lnTo>
                <a:lnTo>
                  <a:pt x="1545" y="957"/>
                </a:lnTo>
                <a:lnTo>
                  <a:pt x="1531" y="920"/>
                </a:lnTo>
                <a:lnTo>
                  <a:pt x="1514" y="884"/>
                </a:lnTo>
                <a:lnTo>
                  <a:pt x="1494" y="848"/>
                </a:lnTo>
                <a:lnTo>
                  <a:pt x="1261" y="461"/>
                </a:lnTo>
                <a:lnTo>
                  <a:pt x="1226" y="410"/>
                </a:lnTo>
                <a:lnTo>
                  <a:pt x="1186" y="363"/>
                </a:lnTo>
                <a:lnTo>
                  <a:pt x="1140" y="319"/>
                </a:lnTo>
                <a:lnTo>
                  <a:pt x="1091" y="282"/>
                </a:lnTo>
                <a:lnTo>
                  <a:pt x="1035" y="247"/>
                </a:lnTo>
                <a:lnTo>
                  <a:pt x="977" y="218"/>
                </a:lnTo>
                <a:lnTo>
                  <a:pt x="915" y="193"/>
                </a:lnTo>
                <a:lnTo>
                  <a:pt x="848" y="173"/>
                </a:lnTo>
                <a:lnTo>
                  <a:pt x="780" y="157"/>
                </a:lnTo>
                <a:lnTo>
                  <a:pt x="707" y="148"/>
                </a:lnTo>
                <a:lnTo>
                  <a:pt x="632" y="142"/>
                </a:lnTo>
                <a:lnTo>
                  <a:pt x="555" y="142"/>
                </a:lnTo>
                <a:lnTo>
                  <a:pt x="476" y="146"/>
                </a:lnTo>
                <a:lnTo>
                  <a:pt x="395" y="157"/>
                </a:lnTo>
                <a:lnTo>
                  <a:pt x="314" y="173"/>
                </a:lnTo>
                <a:lnTo>
                  <a:pt x="230" y="193"/>
                </a:lnTo>
                <a:lnTo>
                  <a:pt x="115" y="0"/>
                </a:lnTo>
                <a:lnTo>
                  <a:pt x="0" y="532"/>
                </a:lnTo>
                <a:lnTo>
                  <a:pt x="579" y="772"/>
                </a:lnTo>
                <a:lnTo>
                  <a:pt x="463" y="579"/>
                </a:lnTo>
                <a:lnTo>
                  <a:pt x="525" y="562"/>
                </a:lnTo>
                <a:lnTo>
                  <a:pt x="588" y="550"/>
                </a:lnTo>
                <a:lnTo>
                  <a:pt x="650" y="540"/>
                </a:lnTo>
                <a:lnTo>
                  <a:pt x="712" y="533"/>
                </a:lnTo>
                <a:lnTo>
                  <a:pt x="771" y="529"/>
                </a:lnTo>
                <a:lnTo>
                  <a:pt x="831" y="528"/>
                </a:lnTo>
                <a:lnTo>
                  <a:pt x="889" y="530"/>
                </a:lnTo>
                <a:lnTo>
                  <a:pt x="946" y="534"/>
                </a:lnTo>
                <a:lnTo>
                  <a:pt x="1001" y="543"/>
                </a:lnTo>
                <a:lnTo>
                  <a:pt x="1055" y="554"/>
                </a:lnTo>
                <a:lnTo>
                  <a:pt x="1108" y="568"/>
                </a:lnTo>
                <a:lnTo>
                  <a:pt x="1157" y="584"/>
                </a:lnTo>
                <a:lnTo>
                  <a:pt x="1206" y="604"/>
                </a:lnTo>
                <a:lnTo>
                  <a:pt x="1251" y="626"/>
                </a:lnTo>
                <a:lnTo>
                  <a:pt x="1295" y="650"/>
                </a:lnTo>
                <a:lnTo>
                  <a:pt x="1336" y="678"/>
                </a:lnTo>
                <a:lnTo>
                  <a:pt x="1341" y="711"/>
                </a:lnTo>
                <a:lnTo>
                  <a:pt x="1342" y="746"/>
                </a:lnTo>
                <a:lnTo>
                  <a:pt x="1342" y="780"/>
                </a:lnTo>
                <a:lnTo>
                  <a:pt x="1341" y="813"/>
                </a:lnTo>
                <a:lnTo>
                  <a:pt x="1338" y="848"/>
                </a:lnTo>
                <a:lnTo>
                  <a:pt x="1332" y="883"/>
                </a:lnTo>
                <a:lnTo>
                  <a:pt x="1326" y="917"/>
                </a:lnTo>
                <a:lnTo>
                  <a:pt x="1318" y="953"/>
                </a:lnTo>
                <a:lnTo>
                  <a:pt x="1308" y="988"/>
                </a:lnTo>
                <a:lnTo>
                  <a:pt x="1297" y="1022"/>
                </a:lnTo>
                <a:lnTo>
                  <a:pt x="1284" y="1057"/>
                </a:lnTo>
                <a:lnTo>
                  <a:pt x="1270" y="1091"/>
                </a:lnTo>
                <a:lnTo>
                  <a:pt x="1253" y="1124"/>
                </a:lnTo>
                <a:lnTo>
                  <a:pt x="1236" y="1159"/>
                </a:lnTo>
                <a:lnTo>
                  <a:pt x="1217" y="1193"/>
                </a:lnTo>
                <a:lnTo>
                  <a:pt x="1196" y="1226"/>
                </a:lnTo>
                <a:lnTo>
                  <a:pt x="1152" y="1293"/>
                </a:lnTo>
                <a:lnTo>
                  <a:pt x="1101" y="1356"/>
                </a:lnTo>
                <a:lnTo>
                  <a:pt x="1045" y="1420"/>
                </a:lnTo>
                <a:lnTo>
                  <a:pt x="986" y="1479"/>
                </a:lnTo>
                <a:lnTo>
                  <a:pt x="920" y="1537"/>
                </a:lnTo>
                <a:lnTo>
                  <a:pt x="851" y="1591"/>
                </a:lnTo>
                <a:lnTo>
                  <a:pt x="775" y="1642"/>
                </a:lnTo>
                <a:lnTo>
                  <a:pt x="697" y="1691"/>
                </a:lnTo>
                <a:lnTo>
                  <a:pt x="930" y="2076"/>
                </a:lnTo>
                <a:close/>
              </a:path>
            </a:pathLst>
          </a:custGeom>
          <a:solidFill>
            <a:srgbClr val="CCFF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24" name="Freeform 339">
            <a:extLst>
              <a:ext uri="{FF2B5EF4-FFF2-40B4-BE49-F238E27FC236}">
                <a16:creationId xmlns:a16="http://schemas.microsoft.com/office/drawing/2014/main" id="{FA7CACE2-2101-45F6-9436-C838483B17CC}"/>
              </a:ext>
            </a:extLst>
          </p:cNvPr>
          <p:cNvSpPr>
            <a:spLocks/>
          </p:cNvSpPr>
          <p:nvPr/>
        </p:nvSpPr>
        <p:spPr bwMode="auto">
          <a:xfrm>
            <a:off x="7804150" y="1914525"/>
            <a:ext cx="698500" cy="1281113"/>
          </a:xfrm>
          <a:custGeom>
            <a:avLst/>
            <a:gdLst>
              <a:gd name="T0" fmla="*/ 2147483646 w 879"/>
              <a:gd name="T1" fmla="*/ 2147483646 h 1615"/>
              <a:gd name="T2" fmla="*/ 2147483646 w 879"/>
              <a:gd name="T3" fmla="*/ 2147483646 h 1615"/>
              <a:gd name="T4" fmla="*/ 2147483646 w 879"/>
              <a:gd name="T5" fmla="*/ 2147483646 h 1615"/>
              <a:gd name="T6" fmla="*/ 2147483646 w 879"/>
              <a:gd name="T7" fmla="*/ 2147483646 h 1615"/>
              <a:gd name="T8" fmla="*/ 2147483646 w 879"/>
              <a:gd name="T9" fmla="*/ 2147483646 h 1615"/>
              <a:gd name="T10" fmla="*/ 2147483646 w 879"/>
              <a:gd name="T11" fmla="*/ 2147483646 h 1615"/>
              <a:gd name="T12" fmla="*/ 2147483646 w 879"/>
              <a:gd name="T13" fmla="*/ 2147483646 h 1615"/>
              <a:gd name="T14" fmla="*/ 2147483646 w 879"/>
              <a:gd name="T15" fmla="*/ 2147483646 h 1615"/>
              <a:gd name="T16" fmla="*/ 2147483646 w 879"/>
              <a:gd name="T17" fmla="*/ 2147483646 h 1615"/>
              <a:gd name="T18" fmla="*/ 2147483646 w 879"/>
              <a:gd name="T19" fmla="*/ 2147483646 h 1615"/>
              <a:gd name="T20" fmla="*/ 2147483646 w 879"/>
              <a:gd name="T21" fmla="*/ 2147483646 h 1615"/>
              <a:gd name="T22" fmla="*/ 2147483646 w 879"/>
              <a:gd name="T23" fmla="*/ 2147483646 h 1615"/>
              <a:gd name="T24" fmla="*/ 2147483646 w 879"/>
              <a:gd name="T25" fmla="*/ 2147483646 h 1615"/>
              <a:gd name="T26" fmla="*/ 2147483646 w 879"/>
              <a:gd name="T27" fmla="*/ 2147483646 h 1615"/>
              <a:gd name="T28" fmla="*/ 2147483646 w 879"/>
              <a:gd name="T29" fmla="*/ 2147483646 h 1615"/>
              <a:gd name="T30" fmla="*/ 2147483646 w 879"/>
              <a:gd name="T31" fmla="*/ 2147483646 h 1615"/>
              <a:gd name="T32" fmla="*/ 2147483646 w 879"/>
              <a:gd name="T33" fmla="*/ 0 h 1615"/>
              <a:gd name="T34" fmla="*/ 2147483646 w 879"/>
              <a:gd name="T35" fmla="*/ 2147483646 h 1615"/>
              <a:gd name="T36" fmla="*/ 2147483646 w 879"/>
              <a:gd name="T37" fmla="*/ 2147483646 h 1615"/>
              <a:gd name="T38" fmla="*/ 2147483646 w 879"/>
              <a:gd name="T39" fmla="*/ 2147483646 h 1615"/>
              <a:gd name="T40" fmla="*/ 2147483646 w 879"/>
              <a:gd name="T41" fmla="*/ 2147483646 h 1615"/>
              <a:gd name="T42" fmla="*/ 2147483646 w 879"/>
              <a:gd name="T43" fmla="*/ 2147483646 h 1615"/>
              <a:gd name="T44" fmla="*/ 2147483646 w 879"/>
              <a:gd name="T45" fmla="*/ 2147483646 h 1615"/>
              <a:gd name="T46" fmla="*/ 2147483646 w 879"/>
              <a:gd name="T47" fmla="*/ 2147483646 h 1615"/>
              <a:gd name="T48" fmla="*/ 2147483646 w 879"/>
              <a:gd name="T49" fmla="*/ 2147483646 h 1615"/>
              <a:gd name="T50" fmla="*/ 2147483646 w 879"/>
              <a:gd name="T51" fmla="*/ 2147483646 h 1615"/>
              <a:gd name="T52" fmla="*/ 2147483646 w 879"/>
              <a:gd name="T53" fmla="*/ 2147483646 h 1615"/>
              <a:gd name="T54" fmla="*/ 2147483646 w 879"/>
              <a:gd name="T55" fmla="*/ 2147483646 h 1615"/>
              <a:gd name="T56" fmla="*/ 2147483646 w 879"/>
              <a:gd name="T57" fmla="*/ 2147483646 h 1615"/>
              <a:gd name="T58" fmla="*/ 2147483646 w 879"/>
              <a:gd name="T59" fmla="*/ 2147483646 h 1615"/>
              <a:gd name="T60" fmla="*/ 2147483646 w 879"/>
              <a:gd name="T61" fmla="*/ 2147483646 h 1615"/>
              <a:gd name="T62" fmla="*/ 2147483646 w 879"/>
              <a:gd name="T63" fmla="*/ 2147483646 h 1615"/>
              <a:gd name="T64" fmla="*/ 0 w 879"/>
              <a:gd name="T65" fmla="*/ 2147483646 h 16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79" h="1615">
                <a:moveTo>
                  <a:pt x="233" y="1615"/>
                </a:moveTo>
                <a:lnTo>
                  <a:pt x="283" y="1586"/>
                </a:lnTo>
                <a:lnTo>
                  <a:pt x="330" y="1556"/>
                </a:lnTo>
                <a:lnTo>
                  <a:pt x="377" y="1522"/>
                </a:lnTo>
                <a:lnTo>
                  <a:pt x="421" y="1489"/>
                </a:lnTo>
                <a:lnTo>
                  <a:pt x="463" y="1456"/>
                </a:lnTo>
                <a:lnTo>
                  <a:pt x="503" y="1420"/>
                </a:lnTo>
                <a:lnTo>
                  <a:pt x="541" y="1384"/>
                </a:lnTo>
                <a:lnTo>
                  <a:pt x="578" y="1347"/>
                </a:lnTo>
                <a:lnTo>
                  <a:pt x="614" y="1308"/>
                </a:lnTo>
                <a:lnTo>
                  <a:pt x="646" y="1270"/>
                </a:lnTo>
                <a:lnTo>
                  <a:pt x="678" y="1231"/>
                </a:lnTo>
                <a:lnTo>
                  <a:pt x="706" y="1191"/>
                </a:lnTo>
                <a:lnTo>
                  <a:pt x="733" y="1151"/>
                </a:lnTo>
                <a:lnTo>
                  <a:pt x="757" y="1109"/>
                </a:lnTo>
                <a:lnTo>
                  <a:pt x="780" y="1068"/>
                </a:lnTo>
                <a:lnTo>
                  <a:pt x="800" y="1027"/>
                </a:lnTo>
                <a:lnTo>
                  <a:pt x="818" y="985"/>
                </a:lnTo>
                <a:lnTo>
                  <a:pt x="834" y="942"/>
                </a:lnTo>
                <a:lnTo>
                  <a:pt x="847" y="901"/>
                </a:lnTo>
                <a:lnTo>
                  <a:pt x="858" y="859"/>
                </a:lnTo>
                <a:lnTo>
                  <a:pt x="867" y="817"/>
                </a:lnTo>
                <a:lnTo>
                  <a:pt x="874" y="775"/>
                </a:lnTo>
                <a:lnTo>
                  <a:pt x="878" y="734"/>
                </a:lnTo>
                <a:lnTo>
                  <a:pt x="879" y="694"/>
                </a:lnTo>
                <a:lnTo>
                  <a:pt x="878" y="652"/>
                </a:lnTo>
                <a:lnTo>
                  <a:pt x="874" y="612"/>
                </a:lnTo>
                <a:lnTo>
                  <a:pt x="868" y="573"/>
                </a:lnTo>
                <a:lnTo>
                  <a:pt x="860" y="535"/>
                </a:lnTo>
                <a:lnTo>
                  <a:pt x="848" y="496"/>
                </a:lnTo>
                <a:lnTo>
                  <a:pt x="834" y="459"/>
                </a:lnTo>
                <a:lnTo>
                  <a:pt x="817" y="423"/>
                </a:lnTo>
                <a:lnTo>
                  <a:pt x="797" y="387"/>
                </a:lnTo>
                <a:lnTo>
                  <a:pt x="564" y="0"/>
                </a:lnTo>
                <a:lnTo>
                  <a:pt x="584" y="36"/>
                </a:lnTo>
                <a:lnTo>
                  <a:pt x="601" y="72"/>
                </a:lnTo>
                <a:lnTo>
                  <a:pt x="615" y="109"/>
                </a:lnTo>
                <a:lnTo>
                  <a:pt x="627" y="148"/>
                </a:lnTo>
                <a:lnTo>
                  <a:pt x="635" y="187"/>
                </a:lnTo>
                <a:lnTo>
                  <a:pt x="641" y="227"/>
                </a:lnTo>
                <a:lnTo>
                  <a:pt x="645" y="267"/>
                </a:lnTo>
                <a:lnTo>
                  <a:pt x="646" y="307"/>
                </a:lnTo>
                <a:lnTo>
                  <a:pt x="645" y="348"/>
                </a:lnTo>
                <a:lnTo>
                  <a:pt x="641" y="390"/>
                </a:lnTo>
                <a:lnTo>
                  <a:pt x="635" y="431"/>
                </a:lnTo>
                <a:lnTo>
                  <a:pt x="627" y="473"/>
                </a:lnTo>
                <a:lnTo>
                  <a:pt x="615" y="515"/>
                </a:lnTo>
                <a:lnTo>
                  <a:pt x="601" y="557"/>
                </a:lnTo>
                <a:lnTo>
                  <a:pt x="585" y="600"/>
                </a:lnTo>
                <a:lnTo>
                  <a:pt x="568" y="641"/>
                </a:lnTo>
                <a:lnTo>
                  <a:pt x="547" y="683"/>
                </a:lnTo>
                <a:lnTo>
                  <a:pt x="526" y="724"/>
                </a:lnTo>
                <a:lnTo>
                  <a:pt x="500" y="764"/>
                </a:lnTo>
                <a:lnTo>
                  <a:pt x="473" y="806"/>
                </a:lnTo>
                <a:lnTo>
                  <a:pt x="445" y="846"/>
                </a:lnTo>
                <a:lnTo>
                  <a:pt x="414" y="884"/>
                </a:lnTo>
                <a:lnTo>
                  <a:pt x="381" y="923"/>
                </a:lnTo>
                <a:lnTo>
                  <a:pt x="347" y="962"/>
                </a:lnTo>
                <a:lnTo>
                  <a:pt x="310" y="999"/>
                </a:lnTo>
                <a:lnTo>
                  <a:pt x="272" y="1035"/>
                </a:lnTo>
                <a:lnTo>
                  <a:pt x="230" y="1071"/>
                </a:lnTo>
                <a:lnTo>
                  <a:pt x="188" y="1104"/>
                </a:lnTo>
                <a:lnTo>
                  <a:pt x="144" y="1137"/>
                </a:lnTo>
                <a:lnTo>
                  <a:pt x="98" y="1170"/>
                </a:lnTo>
                <a:lnTo>
                  <a:pt x="50" y="1201"/>
                </a:lnTo>
                <a:lnTo>
                  <a:pt x="0" y="1230"/>
                </a:lnTo>
                <a:lnTo>
                  <a:pt x="233" y="1615"/>
                </a:lnTo>
                <a:close/>
              </a:path>
            </a:pathLst>
          </a:custGeom>
          <a:solidFill>
            <a:srgbClr val="A4CDA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25" name="Freeform 340">
            <a:extLst>
              <a:ext uri="{FF2B5EF4-FFF2-40B4-BE49-F238E27FC236}">
                <a16:creationId xmlns:a16="http://schemas.microsoft.com/office/drawing/2014/main" id="{C3CD0AB5-3FD2-47FA-842A-96024A358A61}"/>
              </a:ext>
            </a:extLst>
          </p:cNvPr>
          <p:cNvSpPr>
            <a:spLocks/>
          </p:cNvSpPr>
          <p:nvPr/>
        </p:nvSpPr>
        <p:spPr bwMode="auto">
          <a:xfrm>
            <a:off x="7251700" y="1547813"/>
            <a:ext cx="1250950" cy="1647825"/>
          </a:xfrm>
          <a:custGeom>
            <a:avLst/>
            <a:gdLst>
              <a:gd name="T0" fmla="*/ 2147483646 w 1576"/>
              <a:gd name="T1" fmla="*/ 2147483646 h 2076"/>
              <a:gd name="T2" fmla="*/ 2147483646 w 1576"/>
              <a:gd name="T3" fmla="*/ 2147483646 h 2076"/>
              <a:gd name="T4" fmla="*/ 2147483646 w 1576"/>
              <a:gd name="T5" fmla="*/ 2147483646 h 2076"/>
              <a:gd name="T6" fmla="*/ 2147483646 w 1576"/>
              <a:gd name="T7" fmla="*/ 2147483646 h 2076"/>
              <a:gd name="T8" fmla="*/ 2147483646 w 1576"/>
              <a:gd name="T9" fmla="*/ 2147483646 h 2076"/>
              <a:gd name="T10" fmla="*/ 2147483646 w 1576"/>
              <a:gd name="T11" fmla="*/ 2147483646 h 2076"/>
              <a:gd name="T12" fmla="*/ 2147483646 w 1576"/>
              <a:gd name="T13" fmla="*/ 2147483646 h 2076"/>
              <a:gd name="T14" fmla="*/ 2147483646 w 1576"/>
              <a:gd name="T15" fmla="*/ 2147483646 h 2076"/>
              <a:gd name="T16" fmla="*/ 2147483646 w 1576"/>
              <a:gd name="T17" fmla="*/ 2147483646 h 2076"/>
              <a:gd name="T18" fmla="*/ 2147483646 w 1576"/>
              <a:gd name="T19" fmla="*/ 2147483646 h 2076"/>
              <a:gd name="T20" fmla="*/ 2147483646 w 1576"/>
              <a:gd name="T21" fmla="*/ 2147483646 h 2076"/>
              <a:gd name="T22" fmla="*/ 2147483646 w 1576"/>
              <a:gd name="T23" fmla="*/ 2147483646 h 2076"/>
              <a:gd name="T24" fmla="*/ 2147483646 w 1576"/>
              <a:gd name="T25" fmla="*/ 2147483646 h 2076"/>
              <a:gd name="T26" fmla="*/ 2147483646 w 1576"/>
              <a:gd name="T27" fmla="*/ 2147483646 h 2076"/>
              <a:gd name="T28" fmla="*/ 2147483646 w 1576"/>
              <a:gd name="T29" fmla="*/ 2147483646 h 2076"/>
              <a:gd name="T30" fmla="*/ 2147483646 w 1576"/>
              <a:gd name="T31" fmla="*/ 2147483646 h 2076"/>
              <a:gd name="T32" fmla="*/ 2147483646 w 1576"/>
              <a:gd name="T33" fmla="*/ 2147483646 h 2076"/>
              <a:gd name="T34" fmla="*/ 2147483646 w 1576"/>
              <a:gd name="T35" fmla="*/ 2147483646 h 2076"/>
              <a:gd name="T36" fmla="*/ 2147483646 w 1576"/>
              <a:gd name="T37" fmla="*/ 2147483646 h 2076"/>
              <a:gd name="T38" fmla="*/ 2147483646 w 1576"/>
              <a:gd name="T39" fmla="*/ 2147483646 h 2076"/>
              <a:gd name="T40" fmla="*/ 2147483646 w 1576"/>
              <a:gd name="T41" fmla="*/ 2147483646 h 2076"/>
              <a:gd name="T42" fmla="*/ 2147483646 w 1576"/>
              <a:gd name="T43" fmla="*/ 2147483646 h 2076"/>
              <a:gd name="T44" fmla="*/ 2147483646 w 1576"/>
              <a:gd name="T45" fmla="*/ 2147483646 h 2076"/>
              <a:gd name="T46" fmla="*/ 2147483646 w 1576"/>
              <a:gd name="T47" fmla="*/ 2147483646 h 2076"/>
              <a:gd name="T48" fmla="*/ 2147483646 w 1576"/>
              <a:gd name="T49" fmla="*/ 2147483646 h 2076"/>
              <a:gd name="T50" fmla="*/ 0 w 1576"/>
              <a:gd name="T51" fmla="*/ 2147483646 h 2076"/>
              <a:gd name="T52" fmla="*/ 2147483646 w 1576"/>
              <a:gd name="T53" fmla="*/ 2147483646 h 2076"/>
              <a:gd name="T54" fmla="*/ 2147483646 w 1576"/>
              <a:gd name="T55" fmla="*/ 2147483646 h 2076"/>
              <a:gd name="T56" fmla="*/ 2147483646 w 1576"/>
              <a:gd name="T57" fmla="*/ 2147483646 h 2076"/>
              <a:gd name="T58" fmla="*/ 2147483646 w 1576"/>
              <a:gd name="T59" fmla="*/ 2147483646 h 2076"/>
              <a:gd name="T60" fmla="*/ 2147483646 w 1576"/>
              <a:gd name="T61" fmla="*/ 2147483646 h 2076"/>
              <a:gd name="T62" fmla="*/ 2147483646 w 1576"/>
              <a:gd name="T63" fmla="*/ 2147483646 h 2076"/>
              <a:gd name="T64" fmla="*/ 2147483646 w 1576"/>
              <a:gd name="T65" fmla="*/ 2147483646 h 2076"/>
              <a:gd name="T66" fmla="*/ 2147483646 w 1576"/>
              <a:gd name="T67" fmla="*/ 2147483646 h 2076"/>
              <a:gd name="T68" fmla="*/ 2147483646 w 1576"/>
              <a:gd name="T69" fmla="*/ 2147483646 h 2076"/>
              <a:gd name="T70" fmla="*/ 2147483646 w 1576"/>
              <a:gd name="T71" fmla="*/ 2147483646 h 2076"/>
              <a:gd name="T72" fmla="*/ 2147483646 w 1576"/>
              <a:gd name="T73" fmla="*/ 2147483646 h 2076"/>
              <a:gd name="T74" fmla="*/ 2147483646 w 1576"/>
              <a:gd name="T75" fmla="*/ 2147483646 h 2076"/>
              <a:gd name="T76" fmla="*/ 2147483646 w 1576"/>
              <a:gd name="T77" fmla="*/ 2147483646 h 2076"/>
              <a:gd name="T78" fmla="*/ 2147483646 w 1576"/>
              <a:gd name="T79" fmla="*/ 2147483646 h 2076"/>
              <a:gd name="T80" fmla="*/ 2147483646 w 1576"/>
              <a:gd name="T81" fmla="*/ 2147483646 h 2076"/>
              <a:gd name="T82" fmla="*/ 2147483646 w 1576"/>
              <a:gd name="T83" fmla="*/ 2147483646 h 2076"/>
              <a:gd name="T84" fmla="*/ 2147483646 w 1576"/>
              <a:gd name="T85" fmla="*/ 2147483646 h 2076"/>
              <a:gd name="T86" fmla="*/ 2147483646 w 1576"/>
              <a:gd name="T87" fmla="*/ 2147483646 h 2076"/>
              <a:gd name="T88" fmla="*/ 2147483646 w 1576"/>
              <a:gd name="T89" fmla="*/ 2147483646 h 2076"/>
              <a:gd name="T90" fmla="*/ 2147483646 w 1576"/>
              <a:gd name="T91" fmla="*/ 2147483646 h 2076"/>
              <a:gd name="T92" fmla="*/ 2147483646 w 1576"/>
              <a:gd name="T93" fmla="*/ 2147483646 h 2076"/>
              <a:gd name="T94" fmla="*/ 2147483646 w 1576"/>
              <a:gd name="T95" fmla="*/ 2147483646 h 207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576" h="2076">
                <a:moveTo>
                  <a:pt x="930" y="2076"/>
                </a:moveTo>
                <a:lnTo>
                  <a:pt x="980" y="2047"/>
                </a:lnTo>
                <a:lnTo>
                  <a:pt x="1027" y="2017"/>
                </a:lnTo>
                <a:lnTo>
                  <a:pt x="1074" y="1983"/>
                </a:lnTo>
                <a:lnTo>
                  <a:pt x="1118" y="1950"/>
                </a:lnTo>
                <a:lnTo>
                  <a:pt x="1160" y="1917"/>
                </a:lnTo>
                <a:lnTo>
                  <a:pt x="1200" y="1881"/>
                </a:lnTo>
                <a:lnTo>
                  <a:pt x="1238" y="1845"/>
                </a:lnTo>
                <a:lnTo>
                  <a:pt x="1275" y="1808"/>
                </a:lnTo>
                <a:lnTo>
                  <a:pt x="1311" y="1769"/>
                </a:lnTo>
                <a:lnTo>
                  <a:pt x="1343" y="1731"/>
                </a:lnTo>
                <a:lnTo>
                  <a:pt x="1375" y="1692"/>
                </a:lnTo>
                <a:lnTo>
                  <a:pt x="1403" y="1652"/>
                </a:lnTo>
                <a:lnTo>
                  <a:pt x="1430" y="1612"/>
                </a:lnTo>
                <a:lnTo>
                  <a:pt x="1454" y="1570"/>
                </a:lnTo>
                <a:lnTo>
                  <a:pt x="1477" y="1529"/>
                </a:lnTo>
                <a:lnTo>
                  <a:pt x="1497" y="1488"/>
                </a:lnTo>
                <a:lnTo>
                  <a:pt x="1515" y="1446"/>
                </a:lnTo>
                <a:lnTo>
                  <a:pt x="1531" y="1403"/>
                </a:lnTo>
                <a:lnTo>
                  <a:pt x="1544" y="1362"/>
                </a:lnTo>
                <a:lnTo>
                  <a:pt x="1555" y="1320"/>
                </a:lnTo>
                <a:lnTo>
                  <a:pt x="1564" y="1278"/>
                </a:lnTo>
                <a:lnTo>
                  <a:pt x="1571" y="1236"/>
                </a:lnTo>
                <a:lnTo>
                  <a:pt x="1575" y="1195"/>
                </a:lnTo>
                <a:lnTo>
                  <a:pt x="1576" y="1155"/>
                </a:lnTo>
                <a:lnTo>
                  <a:pt x="1575" y="1113"/>
                </a:lnTo>
                <a:lnTo>
                  <a:pt x="1571" y="1073"/>
                </a:lnTo>
                <a:lnTo>
                  <a:pt x="1565" y="1034"/>
                </a:lnTo>
                <a:lnTo>
                  <a:pt x="1557" y="996"/>
                </a:lnTo>
                <a:lnTo>
                  <a:pt x="1545" y="957"/>
                </a:lnTo>
                <a:lnTo>
                  <a:pt x="1531" y="920"/>
                </a:lnTo>
                <a:lnTo>
                  <a:pt x="1514" y="884"/>
                </a:lnTo>
                <a:lnTo>
                  <a:pt x="1494" y="848"/>
                </a:lnTo>
                <a:lnTo>
                  <a:pt x="1261" y="461"/>
                </a:lnTo>
                <a:lnTo>
                  <a:pt x="1226" y="410"/>
                </a:lnTo>
                <a:lnTo>
                  <a:pt x="1186" y="363"/>
                </a:lnTo>
                <a:lnTo>
                  <a:pt x="1140" y="319"/>
                </a:lnTo>
                <a:lnTo>
                  <a:pt x="1091" y="282"/>
                </a:lnTo>
                <a:lnTo>
                  <a:pt x="1035" y="247"/>
                </a:lnTo>
                <a:lnTo>
                  <a:pt x="977" y="218"/>
                </a:lnTo>
                <a:lnTo>
                  <a:pt x="915" y="193"/>
                </a:lnTo>
                <a:lnTo>
                  <a:pt x="848" y="173"/>
                </a:lnTo>
                <a:lnTo>
                  <a:pt x="780" y="157"/>
                </a:lnTo>
                <a:lnTo>
                  <a:pt x="707" y="148"/>
                </a:lnTo>
                <a:lnTo>
                  <a:pt x="632" y="142"/>
                </a:lnTo>
                <a:lnTo>
                  <a:pt x="555" y="142"/>
                </a:lnTo>
                <a:lnTo>
                  <a:pt x="476" y="146"/>
                </a:lnTo>
                <a:lnTo>
                  <a:pt x="395" y="157"/>
                </a:lnTo>
                <a:lnTo>
                  <a:pt x="314" y="173"/>
                </a:lnTo>
                <a:lnTo>
                  <a:pt x="230" y="193"/>
                </a:lnTo>
                <a:lnTo>
                  <a:pt x="115" y="0"/>
                </a:lnTo>
                <a:lnTo>
                  <a:pt x="0" y="532"/>
                </a:lnTo>
                <a:lnTo>
                  <a:pt x="579" y="772"/>
                </a:lnTo>
                <a:lnTo>
                  <a:pt x="463" y="579"/>
                </a:lnTo>
                <a:lnTo>
                  <a:pt x="525" y="562"/>
                </a:lnTo>
                <a:lnTo>
                  <a:pt x="588" y="550"/>
                </a:lnTo>
                <a:lnTo>
                  <a:pt x="650" y="540"/>
                </a:lnTo>
                <a:lnTo>
                  <a:pt x="712" y="533"/>
                </a:lnTo>
                <a:lnTo>
                  <a:pt x="771" y="529"/>
                </a:lnTo>
                <a:lnTo>
                  <a:pt x="831" y="528"/>
                </a:lnTo>
                <a:lnTo>
                  <a:pt x="889" y="530"/>
                </a:lnTo>
                <a:lnTo>
                  <a:pt x="946" y="534"/>
                </a:lnTo>
                <a:lnTo>
                  <a:pt x="1001" y="543"/>
                </a:lnTo>
                <a:lnTo>
                  <a:pt x="1055" y="554"/>
                </a:lnTo>
                <a:lnTo>
                  <a:pt x="1108" y="568"/>
                </a:lnTo>
                <a:lnTo>
                  <a:pt x="1157" y="584"/>
                </a:lnTo>
                <a:lnTo>
                  <a:pt x="1206" y="604"/>
                </a:lnTo>
                <a:lnTo>
                  <a:pt x="1251" y="626"/>
                </a:lnTo>
                <a:lnTo>
                  <a:pt x="1295" y="650"/>
                </a:lnTo>
                <a:lnTo>
                  <a:pt x="1336" y="678"/>
                </a:lnTo>
                <a:lnTo>
                  <a:pt x="1341" y="711"/>
                </a:lnTo>
                <a:lnTo>
                  <a:pt x="1342" y="746"/>
                </a:lnTo>
                <a:lnTo>
                  <a:pt x="1342" y="780"/>
                </a:lnTo>
                <a:lnTo>
                  <a:pt x="1341" y="813"/>
                </a:lnTo>
                <a:lnTo>
                  <a:pt x="1338" y="848"/>
                </a:lnTo>
                <a:lnTo>
                  <a:pt x="1332" y="883"/>
                </a:lnTo>
                <a:lnTo>
                  <a:pt x="1326" y="917"/>
                </a:lnTo>
                <a:lnTo>
                  <a:pt x="1318" y="953"/>
                </a:lnTo>
                <a:lnTo>
                  <a:pt x="1308" y="988"/>
                </a:lnTo>
                <a:lnTo>
                  <a:pt x="1297" y="1022"/>
                </a:lnTo>
                <a:lnTo>
                  <a:pt x="1284" y="1057"/>
                </a:lnTo>
                <a:lnTo>
                  <a:pt x="1270" y="1091"/>
                </a:lnTo>
                <a:lnTo>
                  <a:pt x="1253" y="1124"/>
                </a:lnTo>
                <a:lnTo>
                  <a:pt x="1236" y="1159"/>
                </a:lnTo>
                <a:lnTo>
                  <a:pt x="1217" y="1193"/>
                </a:lnTo>
                <a:lnTo>
                  <a:pt x="1196" y="1226"/>
                </a:lnTo>
                <a:lnTo>
                  <a:pt x="1152" y="1293"/>
                </a:lnTo>
                <a:lnTo>
                  <a:pt x="1101" y="1356"/>
                </a:lnTo>
                <a:lnTo>
                  <a:pt x="1045" y="1420"/>
                </a:lnTo>
                <a:lnTo>
                  <a:pt x="986" y="1479"/>
                </a:lnTo>
                <a:lnTo>
                  <a:pt x="920" y="1537"/>
                </a:lnTo>
                <a:lnTo>
                  <a:pt x="851" y="1591"/>
                </a:lnTo>
                <a:lnTo>
                  <a:pt x="775" y="1642"/>
                </a:lnTo>
                <a:lnTo>
                  <a:pt x="697" y="1691"/>
                </a:lnTo>
                <a:lnTo>
                  <a:pt x="930" y="2076"/>
                </a:lnTo>
                <a:close/>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k-SK"/>
          </a:p>
        </p:txBody>
      </p:sp>
      <p:sp>
        <p:nvSpPr>
          <p:cNvPr id="26926" name="Freeform 341">
            <a:extLst>
              <a:ext uri="{FF2B5EF4-FFF2-40B4-BE49-F238E27FC236}">
                <a16:creationId xmlns:a16="http://schemas.microsoft.com/office/drawing/2014/main" id="{367D7132-B3D3-4880-8FC7-8A25EAFB1711}"/>
              </a:ext>
            </a:extLst>
          </p:cNvPr>
          <p:cNvSpPr>
            <a:spLocks/>
          </p:cNvSpPr>
          <p:nvPr/>
        </p:nvSpPr>
        <p:spPr bwMode="auto">
          <a:xfrm>
            <a:off x="8251825" y="1914525"/>
            <a:ext cx="60325" cy="173038"/>
          </a:xfrm>
          <a:custGeom>
            <a:avLst/>
            <a:gdLst>
              <a:gd name="T0" fmla="*/ 0 w 75"/>
              <a:gd name="T1" fmla="*/ 0 h 217"/>
              <a:gd name="T2" fmla="*/ 2147483646 w 75"/>
              <a:gd name="T3" fmla="*/ 2147483646 h 217"/>
              <a:gd name="T4" fmla="*/ 2147483646 w 75"/>
              <a:gd name="T5" fmla="*/ 2147483646 h 217"/>
              <a:gd name="T6" fmla="*/ 2147483646 w 75"/>
              <a:gd name="T7" fmla="*/ 2147483646 h 217"/>
              <a:gd name="T8" fmla="*/ 2147483646 w 75"/>
              <a:gd name="T9" fmla="*/ 2147483646 h 217"/>
              <a:gd name="T10" fmla="*/ 2147483646 w 75"/>
              <a:gd name="T11" fmla="*/ 2147483646 h 217"/>
              <a:gd name="T12" fmla="*/ 2147483646 w 75"/>
              <a:gd name="T13" fmla="*/ 2147483646 h 2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 h="217">
                <a:moveTo>
                  <a:pt x="0" y="0"/>
                </a:moveTo>
                <a:lnTo>
                  <a:pt x="27" y="51"/>
                </a:lnTo>
                <a:lnTo>
                  <a:pt x="48" y="105"/>
                </a:lnTo>
                <a:lnTo>
                  <a:pt x="58" y="131"/>
                </a:lnTo>
                <a:lnTo>
                  <a:pt x="65" y="160"/>
                </a:lnTo>
                <a:lnTo>
                  <a:pt x="71" y="188"/>
                </a:lnTo>
                <a:lnTo>
                  <a:pt x="75" y="217"/>
                </a:lnTo>
              </a:path>
            </a:pathLst>
          </a:custGeom>
          <a:noFill/>
          <a:ln w="1428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sk-SK"/>
          </a:p>
        </p:txBody>
      </p:sp>
      <p:sp>
        <p:nvSpPr>
          <p:cNvPr id="26927" name="Freeform 343">
            <a:extLst>
              <a:ext uri="{FF2B5EF4-FFF2-40B4-BE49-F238E27FC236}">
                <a16:creationId xmlns:a16="http://schemas.microsoft.com/office/drawing/2014/main" id="{DD9C60DD-D7DC-4850-918A-A42258DA202C}"/>
              </a:ext>
            </a:extLst>
          </p:cNvPr>
          <p:cNvSpPr>
            <a:spLocks/>
          </p:cNvSpPr>
          <p:nvPr/>
        </p:nvSpPr>
        <p:spPr bwMode="auto">
          <a:xfrm>
            <a:off x="5688013" y="1922463"/>
            <a:ext cx="204787" cy="76200"/>
          </a:xfrm>
          <a:custGeom>
            <a:avLst/>
            <a:gdLst>
              <a:gd name="T0" fmla="*/ 2147483646 w 259"/>
              <a:gd name="T1" fmla="*/ 2147483646 h 95"/>
              <a:gd name="T2" fmla="*/ 2147483646 w 259"/>
              <a:gd name="T3" fmla="*/ 0 h 95"/>
              <a:gd name="T4" fmla="*/ 0 w 259"/>
              <a:gd name="T5" fmla="*/ 2147483646 h 95"/>
              <a:gd name="T6" fmla="*/ 2147483646 w 259"/>
              <a:gd name="T7" fmla="*/ 2147483646 h 95"/>
              <a:gd name="T8" fmla="*/ 2147483646 w 259"/>
              <a:gd name="T9" fmla="*/ 2147483646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9" h="95">
                <a:moveTo>
                  <a:pt x="259" y="33"/>
                </a:moveTo>
                <a:lnTo>
                  <a:pt x="250" y="0"/>
                </a:lnTo>
                <a:lnTo>
                  <a:pt x="0" y="62"/>
                </a:lnTo>
                <a:lnTo>
                  <a:pt x="9" y="95"/>
                </a:lnTo>
                <a:lnTo>
                  <a:pt x="259" y="33"/>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28" name="Freeform 344">
            <a:extLst>
              <a:ext uri="{FF2B5EF4-FFF2-40B4-BE49-F238E27FC236}">
                <a16:creationId xmlns:a16="http://schemas.microsoft.com/office/drawing/2014/main" id="{D028B768-1393-4A1E-8979-DCF3241E5BEA}"/>
              </a:ext>
            </a:extLst>
          </p:cNvPr>
          <p:cNvSpPr>
            <a:spLocks/>
          </p:cNvSpPr>
          <p:nvPr/>
        </p:nvSpPr>
        <p:spPr bwMode="auto">
          <a:xfrm>
            <a:off x="5516563" y="1898650"/>
            <a:ext cx="198437" cy="171450"/>
          </a:xfrm>
          <a:custGeom>
            <a:avLst/>
            <a:gdLst>
              <a:gd name="T0" fmla="*/ 2147483646 w 252"/>
              <a:gd name="T1" fmla="*/ 0 h 216"/>
              <a:gd name="T2" fmla="*/ 0 w 252"/>
              <a:gd name="T3" fmla="*/ 2147483646 h 216"/>
              <a:gd name="T4" fmla="*/ 2147483646 w 252"/>
              <a:gd name="T5" fmla="*/ 2147483646 h 216"/>
              <a:gd name="T6" fmla="*/ 2147483646 w 252"/>
              <a:gd name="T7" fmla="*/ 0 h 2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2" h="216">
                <a:moveTo>
                  <a:pt x="195" y="0"/>
                </a:moveTo>
                <a:lnTo>
                  <a:pt x="0" y="164"/>
                </a:lnTo>
                <a:lnTo>
                  <a:pt x="252" y="216"/>
                </a:lnTo>
                <a:lnTo>
                  <a:pt x="195"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29" name="Line 346">
            <a:extLst>
              <a:ext uri="{FF2B5EF4-FFF2-40B4-BE49-F238E27FC236}">
                <a16:creationId xmlns:a16="http://schemas.microsoft.com/office/drawing/2014/main" id="{CFCAFC89-0081-44ED-99DE-329C60ACADCD}"/>
              </a:ext>
            </a:extLst>
          </p:cNvPr>
          <p:cNvSpPr>
            <a:spLocks noChangeShapeType="1"/>
          </p:cNvSpPr>
          <p:nvPr/>
        </p:nvSpPr>
        <p:spPr bwMode="auto">
          <a:xfrm flipH="1">
            <a:off x="3340100" y="3117850"/>
            <a:ext cx="2165350" cy="574675"/>
          </a:xfrm>
          <a:prstGeom prst="line">
            <a:avLst/>
          </a:prstGeom>
          <a:noFill/>
          <a:ln w="14288">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6930" name="Freeform 347">
            <a:extLst>
              <a:ext uri="{FF2B5EF4-FFF2-40B4-BE49-F238E27FC236}">
                <a16:creationId xmlns:a16="http://schemas.microsoft.com/office/drawing/2014/main" id="{0EA0C8CB-1CC6-40A1-B4FC-77BB7EFC6A40}"/>
              </a:ext>
            </a:extLst>
          </p:cNvPr>
          <p:cNvSpPr>
            <a:spLocks/>
          </p:cNvSpPr>
          <p:nvPr/>
        </p:nvSpPr>
        <p:spPr bwMode="auto">
          <a:xfrm>
            <a:off x="5481638" y="3048000"/>
            <a:ext cx="163512" cy="139700"/>
          </a:xfrm>
          <a:custGeom>
            <a:avLst/>
            <a:gdLst>
              <a:gd name="T0" fmla="*/ 2147483646 w 204"/>
              <a:gd name="T1" fmla="*/ 2147483646 h 176"/>
              <a:gd name="T2" fmla="*/ 2147483646 w 204"/>
              <a:gd name="T3" fmla="*/ 2147483646 h 176"/>
              <a:gd name="T4" fmla="*/ 0 w 204"/>
              <a:gd name="T5" fmla="*/ 0 h 176"/>
              <a:gd name="T6" fmla="*/ 2147483646 w 204"/>
              <a:gd name="T7" fmla="*/ 2147483646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4" h="176">
                <a:moveTo>
                  <a:pt x="50" y="176"/>
                </a:moveTo>
                <a:lnTo>
                  <a:pt x="204" y="39"/>
                </a:lnTo>
                <a:lnTo>
                  <a:pt x="0" y="0"/>
                </a:lnTo>
                <a:lnTo>
                  <a:pt x="50" y="176"/>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31" name="Freeform 348">
            <a:extLst>
              <a:ext uri="{FF2B5EF4-FFF2-40B4-BE49-F238E27FC236}">
                <a16:creationId xmlns:a16="http://schemas.microsoft.com/office/drawing/2014/main" id="{C8348A40-1968-42D4-A6D2-4BA5289CEF2E}"/>
              </a:ext>
            </a:extLst>
          </p:cNvPr>
          <p:cNvSpPr>
            <a:spLocks/>
          </p:cNvSpPr>
          <p:nvPr/>
        </p:nvSpPr>
        <p:spPr bwMode="auto">
          <a:xfrm>
            <a:off x="3200400" y="3621088"/>
            <a:ext cx="163513" cy="139700"/>
          </a:xfrm>
          <a:custGeom>
            <a:avLst/>
            <a:gdLst>
              <a:gd name="T0" fmla="*/ 2147483646 w 204"/>
              <a:gd name="T1" fmla="*/ 0 h 175"/>
              <a:gd name="T2" fmla="*/ 0 w 204"/>
              <a:gd name="T3" fmla="*/ 2147483646 h 175"/>
              <a:gd name="T4" fmla="*/ 2147483646 w 204"/>
              <a:gd name="T5" fmla="*/ 2147483646 h 175"/>
              <a:gd name="T6" fmla="*/ 2147483646 w 204"/>
              <a:gd name="T7" fmla="*/ 0 h 1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4" h="175">
                <a:moveTo>
                  <a:pt x="154" y="0"/>
                </a:moveTo>
                <a:lnTo>
                  <a:pt x="0" y="137"/>
                </a:lnTo>
                <a:lnTo>
                  <a:pt x="204" y="175"/>
                </a:lnTo>
                <a:lnTo>
                  <a:pt x="154"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32" name="Line 350">
            <a:extLst>
              <a:ext uri="{FF2B5EF4-FFF2-40B4-BE49-F238E27FC236}">
                <a16:creationId xmlns:a16="http://schemas.microsoft.com/office/drawing/2014/main" id="{A3F4E3E9-BBAC-4B5E-9321-2C2131DC3B08}"/>
              </a:ext>
            </a:extLst>
          </p:cNvPr>
          <p:cNvSpPr>
            <a:spLocks noChangeShapeType="1"/>
          </p:cNvSpPr>
          <p:nvPr/>
        </p:nvSpPr>
        <p:spPr bwMode="auto">
          <a:xfrm flipH="1">
            <a:off x="3009900" y="2930525"/>
            <a:ext cx="2459038" cy="414338"/>
          </a:xfrm>
          <a:prstGeom prst="line">
            <a:avLst/>
          </a:prstGeom>
          <a:noFill/>
          <a:ln w="14288">
            <a:solidFill>
              <a:srgbClr val="00FF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6933" name="Freeform 351">
            <a:extLst>
              <a:ext uri="{FF2B5EF4-FFF2-40B4-BE49-F238E27FC236}">
                <a16:creationId xmlns:a16="http://schemas.microsoft.com/office/drawing/2014/main" id="{8A95FD2D-F27B-4C0D-8836-EC095846FBB1}"/>
              </a:ext>
            </a:extLst>
          </p:cNvPr>
          <p:cNvSpPr>
            <a:spLocks/>
          </p:cNvSpPr>
          <p:nvPr/>
        </p:nvSpPr>
        <p:spPr bwMode="auto">
          <a:xfrm>
            <a:off x="5454650" y="2859088"/>
            <a:ext cx="157163" cy="142875"/>
          </a:xfrm>
          <a:custGeom>
            <a:avLst/>
            <a:gdLst>
              <a:gd name="T0" fmla="*/ 2147483646 w 199"/>
              <a:gd name="T1" fmla="*/ 2147483646 h 178"/>
              <a:gd name="T2" fmla="*/ 2147483646 w 199"/>
              <a:gd name="T3" fmla="*/ 2147483646 h 178"/>
              <a:gd name="T4" fmla="*/ 0 w 199"/>
              <a:gd name="T5" fmla="*/ 0 h 178"/>
              <a:gd name="T6" fmla="*/ 2147483646 w 199"/>
              <a:gd name="T7" fmla="*/ 2147483646 h 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 h="178">
                <a:moveTo>
                  <a:pt x="32" y="178"/>
                </a:moveTo>
                <a:lnTo>
                  <a:pt x="199" y="58"/>
                </a:lnTo>
                <a:lnTo>
                  <a:pt x="0" y="0"/>
                </a:lnTo>
                <a:lnTo>
                  <a:pt x="32" y="178"/>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26934" name="Freeform 352">
            <a:extLst>
              <a:ext uri="{FF2B5EF4-FFF2-40B4-BE49-F238E27FC236}">
                <a16:creationId xmlns:a16="http://schemas.microsoft.com/office/drawing/2014/main" id="{275399F8-33E9-4F0D-BE3F-A42936BAA9BC}"/>
              </a:ext>
            </a:extLst>
          </p:cNvPr>
          <p:cNvSpPr>
            <a:spLocks/>
          </p:cNvSpPr>
          <p:nvPr/>
        </p:nvSpPr>
        <p:spPr bwMode="auto">
          <a:xfrm>
            <a:off x="2867025" y="3273425"/>
            <a:ext cx="158750" cy="142875"/>
          </a:xfrm>
          <a:custGeom>
            <a:avLst/>
            <a:gdLst>
              <a:gd name="T0" fmla="*/ 2147483646 w 199"/>
              <a:gd name="T1" fmla="*/ 0 h 178"/>
              <a:gd name="T2" fmla="*/ 0 w 199"/>
              <a:gd name="T3" fmla="*/ 2147483646 h 178"/>
              <a:gd name="T4" fmla="*/ 2147483646 w 199"/>
              <a:gd name="T5" fmla="*/ 2147483646 h 178"/>
              <a:gd name="T6" fmla="*/ 2147483646 w 199"/>
              <a:gd name="T7" fmla="*/ 0 h 1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 h="178">
                <a:moveTo>
                  <a:pt x="168" y="0"/>
                </a:moveTo>
                <a:lnTo>
                  <a:pt x="0" y="120"/>
                </a:lnTo>
                <a:lnTo>
                  <a:pt x="199" y="178"/>
                </a:lnTo>
                <a:lnTo>
                  <a:pt x="168" y="0"/>
                </a:lnTo>
                <a:close/>
              </a:path>
            </a:pathLst>
          </a:cu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3DADE9AB-1211-42AF-9862-26BCD3F707C4}"/>
              </a:ext>
            </a:extLst>
          </p:cNvPr>
          <p:cNvSpPr>
            <a:spLocks noGrp="1"/>
          </p:cNvSpPr>
          <p:nvPr>
            <p:ph type="ftr" sz="quarter" idx="11"/>
          </p:nvPr>
        </p:nvSpPr>
        <p:spPr/>
        <p:txBody>
          <a:bodyPr/>
          <a:lstStyle/>
          <a:p>
            <a:pPr>
              <a:defRPr/>
            </a:pPr>
            <a:r>
              <a:rPr lang="sk-SK"/>
              <a:t>Princípy účtovníctva</a:t>
            </a:r>
          </a:p>
        </p:txBody>
      </p:sp>
      <p:sp>
        <p:nvSpPr>
          <p:cNvPr id="28675" name="Zástupný symbol čísla snímky 4">
            <a:extLst>
              <a:ext uri="{FF2B5EF4-FFF2-40B4-BE49-F238E27FC236}">
                <a16:creationId xmlns:a16="http://schemas.microsoft.com/office/drawing/2014/main" id="{A83E4E83-1531-486A-8B53-4BD8BEC2BC0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A6A33D30-A787-41F3-9322-A63064E1C24F}" type="slidenum">
              <a:rPr lang="sk-SK" altLang="sk-SK" sz="1400"/>
              <a:pPr>
                <a:spcBef>
                  <a:spcPct val="0"/>
                </a:spcBef>
                <a:buFontTx/>
                <a:buNone/>
              </a:pPr>
              <a:t>13</a:t>
            </a:fld>
            <a:endParaRPr lang="sk-SK" altLang="sk-SK" sz="1400"/>
          </a:p>
        </p:txBody>
      </p:sp>
      <p:sp>
        <p:nvSpPr>
          <p:cNvPr id="28676" name="Rectangle 2">
            <a:extLst>
              <a:ext uri="{FF2B5EF4-FFF2-40B4-BE49-F238E27FC236}">
                <a16:creationId xmlns:a16="http://schemas.microsoft.com/office/drawing/2014/main" id="{8875F8D2-B664-4E1A-98A5-DD68190656A1}"/>
              </a:ext>
            </a:extLst>
          </p:cNvPr>
          <p:cNvSpPr>
            <a:spLocks noGrp="1" noChangeArrowheads="1"/>
          </p:cNvSpPr>
          <p:nvPr>
            <p:ph type="title"/>
          </p:nvPr>
        </p:nvSpPr>
        <p:spPr>
          <a:xfrm>
            <a:off x="468313" y="269875"/>
            <a:ext cx="8135937" cy="1143000"/>
          </a:xfrm>
        </p:spPr>
        <p:txBody>
          <a:bodyPr/>
          <a:lstStyle/>
          <a:p>
            <a:pPr eaLnBrk="1" hangingPunct="1"/>
            <a:r>
              <a:rPr lang="en-US" altLang="en-US" sz="2800" b="1">
                <a:solidFill>
                  <a:srgbClr val="3D1FD3"/>
                </a:solidFill>
              </a:rPr>
              <a:t>Figure 1.3</a:t>
            </a:r>
            <a:r>
              <a:rPr lang="en-US" altLang="en-US" sz="2800">
                <a:solidFill>
                  <a:srgbClr val="3D1FD3"/>
                </a:solidFill>
              </a:rPr>
              <a:t> A generic representation of the operations of a business and the role of accounting</a:t>
            </a:r>
          </a:p>
        </p:txBody>
      </p:sp>
      <p:pic>
        <p:nvPicPr>
          <p:cNvPr id="28677" name="Picture 3">
            <a:extLst>
              <a:ext uri="{FF2B5EF4-FFF2-40B4-BE49-F238E27FC236}">
                <a16:creationId xmlns:a16="http://schemas.microsoft.com/office/drawing/2014/main" id="{F19BBAD4-3C2E-413D-BE50-D0D9BBD021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46175"/>
            <a:ext cx="8382000"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DD145B52-52DA-489B-8D44-7CCB1D136369}"/>
              </a:ext>
            </a:extLst>
          </p:cNvPr>
          <p:cNvSpPr>
            <a:spLocks noGrp="1"/>
          </p:cNvSpPr>
          <p:nvPr>
            <p:ph type="ftr" sz="quarter" idx="11"/>
          </p:nvPr>
        </p:nvSpPr>
        <p:spPr/>
        <p:txBody>
          <a:bodyPr/>
          <a:lstStyle/>
          <a:p>
            <a:pPr>
              <a:defRPr/>
            </a:pPr>
            <a:r>
              <a:rPr lang="sk-SK"/>
              <a:t>Princípy účtovníctva</a:t>
            </a:r>
          </a:p>
        </p:txBody>
      </p:sp>
      <p:sp>
        <p:nvSpPr>
          <p:cNvPr id="30723" name="Zástupný symbol čísla snímky 5">
            <a:extLst>
              <a:ext uri="{FF2B5EF4-FFF2-40B4-BE49-F238E27FC236}">
                <a16:creationId xmlns:a16="http://schemas.microsoft.com/office/drawing/2014/main" id="{409ED3CA-0E1B-43CC-AFFF-DA542B0B73F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C0DEF06C-1075-4B64-982D-2C8E1EA6C950}" type="slidenum">
              <a:rPr lang="sk-SK" altLang="sk-SK" sz="1400"/>
              <a:pPr>
                <a:spcBef>
                  <a:spcPct val="0"/>
                </a:spcBef>
                <a:buFontTx/>
                <a:buNone/>
              </a:pPr>
              <a:t>14</a:t>
            </a:fld>
            <a:endParaRPr lang="sk-SK" altLang="sk-SK" sz="1400"/>
          </a:p>
        </p:txBody>
      </p:sp>
      <p:sp>
        <p:nvSpPr>
          <p:cNvPr id="30724" name="Rectangle 2">
            <a:extLst>
              <a:ext uri="{FF2B5EF4-FFF2-40B4-BE49-F238E27FC236}">
                <a16:creationId xmlns:a16="http://schemas.microsoft.com/office/drawing/2014/main" id="{E75F4E31-BE9A-47F5-8E5F-0C65AE4FD216}"/>
              </a:ext>
            </a:extLst>
          </p:cNvPr>
          <p:cNvSpPr>
            <a:spLocks noGrp="1" noChangeArrowheads="1"/>
          </p:cNvSpPr>
          <p:nvPr>
            <p:ph type="title"/>
          </p:nvPr>
        </p:nvSpPr>
        <p:spPr/>
        <p:txBody>
          <a:bodyPr/>
          <a:lstStyle/>
          <a:p>
            <a:pPr eaLnBrk="1" hangingPunct="1"/>
            <a:r>
              <a:rPr lang="sk-SK" altLang="en-US" sz="3200" b="1">
                <a:solidFill>
                  <a:srgbClr val="3D1FD3"/>
                </a:solidFill>
              </a:rPr>
              <a:t>Úvod </a:t>
            </a:r>
            <a:r>
              <a:rPr lang="sk-SK" altLang="en-US" sz="2000">
                <a:solidFill>
                  <a:srgbClr val="3D1FD3"/>
                </a:solidFill>
              </a:rPr>
              <a:t>(6)</a:t>
            </a:r>
            <a:endParaRPr lang="en-US" altLang="en-US" sz="2000">
              <a:solidFill>
                <a:srgbClr val="3D1FD3"/>
              </a:solidFill>
            </a:endParaRPr>
          </a:p>
        </p:txBody>
      </p:sp>
      <p:sp>
        <p:nvSpPr>
          <p:cNvPr id="30725" name="Rectangle 3">
            <a:extLst>
              <a:ext uri="{FF2B5EF4-FFF2-40B4-BE49-F238E27FC236}">
                <a16:creationId xmlns:a16="http://schemas.microsoft.com/office/drawing/2014/main" id="{90604A18-DBA7-408B-8D92-81ABF1A4F2C2}"/>
              </a:ext>
            </a:extLst>
          </p:cNvPr>
          <p:cNvSpPr>
            <a:spLocks noGrp="1" noChangeArrowheads="1"/>
          </p:cNvSpPr>
          <p:nvPr>
            <p:ph type="body" idx="1"/>
          </p:nvPr>
        </p:nvSpPr>
        <p:spPr/>
        <p:txBody>
          <a:bodyPr/>
          <a:lstStyle/>
          <a:p>
            <a:pPr eaLnBrk="1" hangingPunct="1"/>
            <a:r>
              <a:rPr lang="sk-SK" altLang="en-US" sz="2400"/>
              <a:t>Prostredie, v ktorom sa podnikanie uskutočňuje, sa v čase mení – hlavne rozvojom technológií</a:t>
            </a:r>
          </a:p>
          <a:p>
            <a:pPr eaLnBrk="1" hangingPunct="1"/>
            <a:r>
              <a:rPr lang="sk-SK" altLang="en-US" sz="2400"/>
              <a:t>Účtovníctvo musí preto byť živým jazykom schopným reagovať na zmeny prostredia</a:t>
            </a:r>
          </a:p>
          <a:p>
            <a:pPr eaLnBrk="1" hangingPunct="1"/>
            <a:r>
              <a:rPr lang="sk-SK" altLang="en-US" sz="2400"/>
              <a:t>Sila a pružnosť účtovníctva vychádza z použitia účtovných zásad (accounting principles)</a:t>
            </a:r>
          </a:p>
          <a:p>
            <a:pPr eaLnBrk="1" hangingPunct="1"/>
            <a:r>
              <a:rPr lang="sk-SK" altLang="en-US" sz="2400"/>
              <a:t>Výrazným aspektom súčasného vývoja účtovníctva je štandardizácia, a to na národnej aj medzinárodnej úrovni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96D6F8DD-5958-42DA-9C30-BAD2B7123CBE}"/>
              </a:ext>
            </a:extLst>
          </p:cNvPr>
          <p:cNvSpPr>
            <a:spLocks noGrp="1"/>
          </p:cNvSpPr>
          <p:nvPr>
            <p:ph type="ftr" sz="quarter" idx="11"/>
          </p:nvPr>
        </p:nvSpPr>
        <p:spPr/>
        <p:txBody>
          <a:bodyPr/>
          <a:lstStyle/>
          <a:p>
            <a:pPr>
              <a:defRPr/>
            </a:pPr>
            <a:r>
              <a:rPr lang="sk-SK"/>
              <a:t>Princípy účtovníctva</a:t>
            </a:r>
          </a:p>
        </p:txBody>
      </p:sp>
      <p:sp>
        <p:nvSpPr>
          <p:cNvPr id="32771" name="Zástupný symbol čísla snímky 5">
            <a:extLst>
              <a:ext uri="{FF2B5EF4-FFF2-40B4-BE49-F238E27FC236}">
                <a16:creationId xmlns:a16="http://schemas.microsoft.com/office/drawing/2014/main" id="{4EB3487B-7606-4841-A591-3C5F50A74B8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a:t>
            </a:r>
            <a:fld id="{B5D53D86-084F-45C7-BACD-77202E272B79}" type="slidenum">
              <a:rPr lang="sk-SK" altLang="sk-SK" sz="1400"/>
              <a:pPr>
                <a:spcBef>
                  <a:spcPct val="0"/>
                </a:spcBef>
                <a:buFontTx/>
                <a:buNone/>
              </a:pPr>
              <a:t>15</a:t>
            </a:fld>
            <a:endParaRPr lang="sk-SK" altLang="sk-SK" sz="1400"/>
          </a:p>
        </p:txBody>
      </p:sp>
      <p:sp>
        <p:nvSpPr>
          <p:cNvPr id="32772" name="Rectangle 2">
            <a:extLst>
              <a:ext uri="{FF2B5EF4-FFF2-40B4-BE49-F238E27FC236}">
                <a16:creationId xmlns:a16="http://schemas.microsoft.com/office/drawing/2014/main" id="{4B64E02D-62B2-4183-B5D8-FC315F495132}"/>
              </a:ext>
            </a:extLst>
          </p:cNvPr>
          <p:cNvSpPr>
            <a:spLocks noGrp="1" noChangeArrowheads="1"/>
          </p:cNvSpPr>
          <p:nvPr>
            <p:ph type="title"/>
          </p:nvPr>
        </p:nvSpPr>
        <p:spPr/>
        <p:txBody>
          <a:bodyPr/>
          <a:lstStyle/>
          <a:p>
            <a:pPr eaLnBrk="1" hangingPunct="1"/>
            <a:r>
              <a:rPr lang="sk-SK" altLang="en-US" sz="3200" b="1">
                <a:solidFill>
                  <a:srgbClr val="3D1FD3"/>
                </a:solidFill>
              </a:rPr>
              <a:t>Úvod </a:t>
            </a:r>
            <a:r>
              <a:rPr lang="sk-SK" altLang="en-US" sz="2000">
                <a:solidFill>
                  <a:srgbClr val="3D1FD3"/>
                </a:solidFill>
              </a:rPr>
              <a:t>(7)</a:t>
            </a:r>
            <a:endParaRPr lang="en-US" altLang="en-US" sz="2000">
              <a:solidFill>
                <a:srgbClr val="3D1FD3"/>
              </a:solidFill>
            </a:endParaRPr>
          </a:p>
        </p:txBody>
      </p:sp>
      <p:sp>
        <p:nvSpPr>
          <p:cNvPr id="32773" name="Rectangle 3">
            <a:extLst>
              <a:ext uri="{FF2B5EF4-FFF2-40B4-BE49-F238E27FC236}">
                <a16:creationId xmlns:a16="http://schemas.microsoft.com/office/drawing/2014/main" id="{C0951D3B-3EDF-45FF-BA8E-932688E5988F}"/>
              </a:ext>
            </a:extLst>
          </p:cNvPr>
          <p:cNvSpPr>
            <a:spLocks noGrp="1" noChangeArrowheads="1"/>
          </p:cNvSpPr>
          <p:nvPr>
            <p:ph type="body" idx="1"/>
          </p:nvPr>
        </p:nvSpPr>
        <p:spPr>
          <a:xfrm>
            <a:off x="539750" y="1741488"/>
            <a:ext cx="7713663" cy="4102100"/>
          </a:xfrm>
        </p:spPr>
        <p:txBody>
          <a:bodyPr/>
          <a:lstStyle/>
          <a:p>
            <a:pPr eaLnBrk="1" hangingPunct="1"/>
            <a:r>
              <a:rPr lang="sk-SK" altLang="en-US" sz="2000"/>
              <a:t>Aby mohlo účtovníctvo zachytiť špecifické črty jednotlivých oblastí podnikania, musí poskytovať istý manévrovací priestor pri popise podnikateľských aktivít</a:t>
            </a:r>
          </a:p>
          <a:p>
            <a:pPr eaLnBrk="1" hangingPunct="1"/>
            <a:r>
              <a:rPr lang="sk-SK" altLang="en-US" sz="2000"/>
              <a:t>Účtovníctvo umožňuje svojim používateľom si sformulovať názor na ekonomický subjekt z finančných výkazov (súvaha, výkaz ziskov a strát, výkaz peňažných tokov) </a:t>
            </a:r>
          </a:p>
          <a:p>
            <a:pPr eaLnBrk="1" hangingPunct="1"/>
            <a:r>
              <a:rPr lang="pl-PL" altLang="en-US" sz="2000"/>
              <a:t>Účtovníctvo legitímne umožňuje rôzne spôsoby popisu jednej a tej istej skutočnosti – rôzne účtovné stratégie</a:t>
            </a:r>
          </a:p>
          <a:p>
            <a:pPr eaLnBrk="1" hangingPunct="1"/>
            <a:r>
              <a:rPr lang="pl-PL" altLang="en-US" sz="2000"/>
              <a:t>Zvolená účtovná stratégia ovplyvní vnímanie firmy na finančných trhoch</a:t>
            </a:r>
          </a:p>
        </p:txBody>
      </p:sp>
    </p:spTree>
  </p:cSld>
  <p:clrMapOvr>
    <a:masterClrMapping/>
  </p:clrMapOvr>
</p:sld>
</file>

<file path=ppt/theme/theme1.xml><?xml version="1.0" encoding="utf-8"?>
<a:theme xmlns:a="http://schemas.openxmlformats.org/drawingml/2006/main" name="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4821</TotalTime>
  <Words>2709</Words>
  <Application>Microsoft Office PowerPoint</Application>
  <PresentationFormat>Prezentácia na obrazovke (4:3)</PresentationFormat>
  <Paragraphs>208</Paragraphs>
  <Slides>15</Slides>
  <Notes>15</Notes>
  <HiddenSlides>0</HiddenSlides>
  <MMClips>0</MMClips>
  <ScaleCrop>false</ScaleCrop>
  <HeadingPairs>
    <vt:vector size="6" baseType="variant">
      <vt:variant>
        <vt:lpstr>Použité písma</vt:lpstr>
      </vt:variant>
      <vt:variant>
        <vt:i4>2</vt:i4>
      </vt:variant>
      <vt:variant>
        <vt:lpstr>Motív</vt:lpstr>
      </vt:variant>
      <vt:variant>
        <vt:i4>1</vt:i4>
      </vt:variant>
      <vt:variant>
        <vt:lpstr>Nadpisy snímok</vt:lpstr>
      </vt:variant>
      <vt:variant>
        <vt:i4>15</vt:i4>
      </vt:variant>
    </vt:vector>
  </HeadingPairs>
  <TitlesOfParts>
    <vt:vector size="18" baseType="lpstr">
      <vt:lpstr>Arial</vt:lpstr>
      <vt:lpstr>Times New Roman</vt:lpstr>
      <vt:lpstr>Predvolený návrh</vt:lpstr>
      <vt:lpstr>Kapitola 1  Účtovníctvo: jazyk podnikania</vt:lpstr>
      <vt:lpstr>Hlavné témy</vt:lpstr>
      <vt:lpstr>Úvod </vt:lpstr>
      <vt:lpstr>Úvod (2)</vt:lpstr>
      <vt:lpstr>Úvod (3)</vt:lpstr>
      <vt:lpstr>Obr. 1.1 Všeobecný model podnikania ako „pumpy na peniaze“</vt:lpstr>
      <vt:lpstr>Figure 1.1 The generic business model is a “cash pump” type cycle</vt:lpstr>
      <vt:lpstr>Úvod (4)</vt:lpstr>
      <vt:lpstr>Obr. 1.2 Účtovníctvo popisuje všetky aktivity firmy</vt:lpstr>
      <vt:lpstr>Figure 1.2 Accounting describes all parts of the activity of the firm</vt:lpstr>
      <vt:lpstr>Úvod (5)</vt:lpstr>
      <vt:lpstr>Obr. 1.3 Všeobecná schéma činnosti firmy a úlohy účtovníctva</vt:lpstr>
      <vt:lpstr>Figure 1.3 A generic representation of the operations of a business and the role of accounting</vt:lpstr>
      <vt:lpstr>Úvod (6)</vt:lpstr>
      <vt:lpstr>Úvod (7)</vt:lpstr>
    </vt:vector>
  </TitlesOfParts>
  <Company>BULLION MATHIEU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Inventories</dc:title>
  <dc:creator>bullion</dc:creator>
  <cp:lastModifiedBy>admin</cp:lastModifiedBy>
  <cp:revision>571</cp:revision>
  <cp:lastPrinted>2002-02-01T09:44:38Z</cp:lastPrinted>
  <dcterms:created xsi:type="dcterms:W3CDTF">2001-06-03T20:32:26Z</dcterms:created>
  <dcterms:modified xsi:type="dcterms:W3CDTF">2023-02-19T15:26:59Z</dcterms:modified>
</cp:coreProperties>
</file>